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3" r:id="rId3"/>
    <p:sldId id="257" r:id="rId4"/>
    <p:sldId id="297" r:id="rId5"/>
    <p:sldId id="288" r:id="rId6"/>
    <p:sldId id="291" r:id="rId7"/>
    <p:sldId id="306" r:id="rId8"/>
    <p:sldId id="289" r:id="rId9"/>
    <p:sldId id="290" r:id="rId10"/>
    <p:sldId id="292" r:id="rId11"/>
    <p:sldId id="293" r:id="rId12"/>
    <p:sldId id="280" r:id="rId13"/>
    <p:sldId id="259" r:id="rId14"/>
    <p:sldId id="260" r:id="rId15"/>
    <p:sldId id="261" r:id="rId16"/>
    <p:sldId id="262" r:id="rId17"/>
    <p:sldId id="264" r:id="rId18"/>
    <p:sldId id="311" r:id="rId19"/>
    <p:sldId id="317" r:id="rId20"/>
    <p:sldId id="312" r:id="rId21"/>
    <p:sldId id="267" r:id="rId22"/>
    <p:sldId id="265" r:id="rId23"/>
    <p:sldId id="319" r:id="rId24"/>
    <p:sldId id="269" r:id="rId25"/>
    <p:sldId id="270" r:id="rId26"/>
    <p:sldId id="271" r:id="rId27"/>
    <p:sldId id="314" r:id="rId28"/>
    <p:sldId id="273" r:id="rId29"/>
    <p:sldId id="303" r:id="rId30"/>
    <p:sldId id="316" r:id="rId31"/>
    <p:sldId id="275" r:id="rId32"/>
    <p:sldId id="276" r:id="rId33"/>
    <p:sldId id="277" r:id="rId34"/>
    <p:sldId id="284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C5F15-C5F3-47D7-A614-3CE9EB281719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54202-DF70-48B9-B961-95ACCFAE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7E42F-E4FC-49A3-A854-B07D46E6EA9C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CCB5-2D7E-478A-BABC-93262746C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EC5E-9937-46D3-9968-25AF4AE7105A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D6AB-05A3-43B5-8135-446E65A07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BE507-288C-4B97-9264-CB1B949E9734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9C411-5636-4EF2-982D-B27257982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1766-F54A-41F0-88E4-14C1D866CE8B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B489-E9DD-4F39-AD9A-9D3791189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AA956-2644-413A-BA79-2E532AC4A01B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02AA6-7FDF-48E2-B459-741E789CE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4739-4DBE-46B0-97EE-D2EB06986B8D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8768C-5B9E-491B-ACCD-D2F5220A7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85B97-B6AF-4E9C-B119-157C44B52B32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0415-1B87-4D0A-B8FA-F7F0CAC5F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9EEE-A4AF-4BC9-8758-E4B8C1BB682B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6DB44-152D-43CE-B4FE-B5D3EF31C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1957-3422-420A-9F81-A43451582F67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D5E6-5842-4969-8BE2-1707993D9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25045-2616-48A2-8079-57F5CBECAD45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8C271-922E-486A-883E-68E003364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52CC7C3-DF36-45A8-AAB1-220580BCEDA5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7AFA552-4C1F-437D-8CB6-0C26727C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3" r:id="rId2"/>
    <p:sldLayoutId id="2147483782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3" r:id="rId9"/>
    <p:sldLayoutId id="2147483779" r:id="rId10"/>
    <p:sldLayoutId id="21474837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Physiology of Sleep and EEG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en-US" smtClean="0"/>
              <a:t>Dr. Eman El 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pPr eaLnBrk="1" hangingPunct="1"/>
            <a:r>
              <a:rPr lang="en-US" smtClean="0"/>
              <a:t>Delta waves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/>
              <a:t>Slow waves, have a frequency of ≤ 3Hz or less. </a:t>
            </a:r>
          </a:p>
          <a:p>
            <a:pPr eaLnBrk="1" hangingPunct="1"/>
            <a:r>
              <a:rPr lang="en-US" smtClean="0"/>
              <a:t>Normally seen in deep sleep in adults as well as in infants and children. </a:t>
            </a:r>
          </a:p>
          <a:p>
            <a:pPr eaLnBrk="1" hangingPunct="1"/>
            <a:r>
              <a:rPr lang="en-US" smtClean="0"/>
              <a:t>Delta waves are abnormal in the awake adult. </a:t>
            </a:r>
          </a:p>
          <a:p>
            <a:pPr eaLnBrk="1" hangingPunct="1"/>
            <a:r>
              <a:rPr lang="en-US" smtClean="0"/>
              <a:t>Often,  have the largest amplitude of all waves. </a:t>
            </a:r>
          </a:p>
          <a:p>
            <a:pPr eaLnBrk="1" hangingPunct="1"/>
            <a:r>
              <a:rPr lang="en-US" smtClean="0"/>
              <a:t>Delta waves can be focal (local pathology) or diffuse (generalized dysfunction).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4343400"/>
            <a:ext cx="7315200" cy="2514600"/>
            <a:chOff x="1152" y="1200"/>
            <a:chExt cx="4608" cy="1536"/>
          </a:xfrm>
        </p:grpSpPr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 flipV="1">
              <a:off x="1152" y="1488"/>
              <a:ext cx="192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1344" y="1488"/>
              <a:ext cx="144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Line 6"/>
            <p:cNvSpPr>
              <a:spLocks noChangeShapeType="1"/>
            </p:cNvSpPr>
            <p:nvPr/>
          </p:nvSpPr>
          <p:spPr bwMode="auto">
            <a:xfrm flipV="1">
              <a:off x="1488" y="1680"/>
              <a:ext cx="96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Line 7"/>
            <p:cNvSpPr>
              <a:spLocks noChangeShapeType="1"/>
            </p:cNvSpPr>
            <p:nvPr/>
          </p:nvSpPr>
          <p:spPr bwMode="auto">
            <a:xfrm>
              <a:off x="1584" y="1680"/>
              <a:ext cx="144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Line 8"/>
            <p:cNvSpPr>
              <a:spLocks noChangeShapeType="1"/>
            </p:cNvSpPr>
            <p:nvPr/>
          </p:nvSpPr>
          <p:spPr bwMode="auto">
            <a:xfrm flipV="1">
              <a:off x="1728" y="1344"/>
              <a:ext cx="192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Line 9"/>
            <p:cNvSpPr>
              <a:spLocks noChangeShapeType="1"/>
            </p:cNvSpPr>
            <p:nvPr/>
          </p:nvSpPr>
          <p:spPr bwMode="auto">
            <a:xfrm>
              <a:off x="1920" y="1344"/>
              <a:ext cx="24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 flipV="1">
              <a:off x="2160" y="1584"/>
              <a:ext cx="96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584"/>
              <a:ext cx="14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12"/>
            <p:cNvSpPr>
              <a:spLocks noChangeShapeType="1"/>
            </p:cNvSpPr>
            <p:nvPr/>
          </p:nvSpPr>
          <p:spPr bwMode="auto">
            <a:xfrm flipV="1">
              <a:off x="2400" y="1296"/>
              <a:ext cx="144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Line 13"/>
            <p:cNvSpPr>
              <a:spLocks noChangeShapeType="1"/>
            </p:cNvSpPr>
            <p:nvPr/>
          </p:nvSpPr>
          <p:spPr bwMode="auto">
            <a:xfrm>
              <a:off x="2544" y="1296"/>
              <a:ext cx="192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Line 14"/>
            <p:cNvSpPr>
              <a:spLocks noChangeShapeType="1"/>
            </p:cNvSpPr>
            <p:nvPr/>
          </p:nvSpPr>
          <p:spPr bwMode="auto">
            <a:xfrm flipV="1">
              <a:off x="2736" y="1872"/>
              <a:ext cx="4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Line 15"/>
            <p:cNvSpPr>
              <a:spLocks noChangeShapeType="1"/>
            </p:cNvSpPr>
            <p:nvPr/>
          </p:nvSpPr>
          <p:spPr bwMode="auto">
            <a:xfrm>
              <a:off x="2784" y="1872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Line 16"/>
            <p:cNvSpPr>
              <a:spLocks noChangeShapeType="1"/>
            </p:cNvSpPr>
            <p:nvPr/>
          </p:nvSpPr>
          <p:spPr bwMode="auto">
            <a:xfrm flipV="1">
              <a:off x="2832" y="1344"/>
              <a:ext cx="144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Line 17"/>
            <p:cNvSpPr>
              <a:spLocks noChangeShapeType="1"/>
            </p:cNvSpPr>
            <p:nvPr/>
          </p:nvSpPr>
          <p:spPr bwMode="auto">
            <a:xfrm>
              <a:off x="2976" y="1344"/>
              <a:ext cx="24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Line 18"/>
            <p:cNvSpPr>
              <a:spLocks noChangeShapeType="1"/>
            </p:cNvSpPr>
            <p:nvPr/>
          </p:nvSpPr>
          <p:spPr bwMode="auto">
            <a:xfrm flipV="1">
              <a:off x="3216" y="1440"/>
              <a:ext cx="144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Line 19"/>
            <p:cNvSpPr>
              <a:spLocks noChangeShapeType="1"/>
            </p:cNvSpPr>
            <p:nvPr/>
          </p:nvSpPr>
          <p:spPr bwMode="auto">
            <a:xfrm>
              <a:off x="3360" y="1440"/>
              <a:ext cx="192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20"/>
            <p:cNvSpPr>
              <a:spLocks noChangeShapeType="1"/>
            </p:cNvSpPr>
            <p:nvPr/>
          </p:nvSpPr>
          <p:spPr bwMode="auto">
            <a:xfrm flipV="1">
              <a:off x="3552" y="1200"/>
              <a:ext cx="192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Line 21"/>
            <p:cNvSpPr>
              <a:spLocks noChangeShapeType="1"/>
            </p:cNvSpPr>
            <p:nvPr/>
          </p:nvSpPr>
          <p:spPr bwMode="auto">
            <a:xfrm>
              <a:off x="3744" y="1200"/>
              <a:ext cx="144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Line 22"/>
            <p:cNvSpPr>
              <a:spLocks noChangeShapeType="1"/>
            </p:cNvSpPr>
            <p:nvPr/>
          </p:nvSpPr>
          <p:spPr bwMode="auto">
            <a:xfrm flipV="1">
              <a:off x="3888" y="1296"/>
              <a:ext cx="144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Line 23"/>
            <p:cNvSpPr>
              <a:spLocks noChangeShapeType="1"/>
            </p:cNvSpPr>
            <p:nvPr/>
          </p:nvSpPr>
          <p:spPr bwMode="auto">
            <a:xfrm>
              <a:off x="4032" y="1296"/>
              <a:ext cx="192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Line 24"/>
            <p:cNvSpPr>
              <a:spLocks noChangeShapeType="1"/>
            </p:cNvSpPr>
            <p:nvPr/>
          </p:nvSpPr>
          <p:spPr bwMode="auto">
            <a:xfrm flipV="1">
              <a:off x="4224" y="1248"/>
              <a:ext cx="144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Line 25"/>
            <p:cNvSpPr>
              <a:spLocks noChangeShapeType="1"/>
            </p:cNvSpPr>
            <p:nvPr/>
          </p:nvSpPr>
          <p:spPr bwMode="auto">
            <a:xfrm>
              <a:off x="4368" y="1248"/>
              <a:ext cx="24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Line 26"/>
            <p:cNvSpPr>
              <a:spLocks noChangeShapeType="1"/>
            </p:cNvSpPr>
            <p:nvPr/>
          </p:nvSpPr>
          <p:spPr bwMode="auto">
            <a:xfrm flipV="1">
              <a:off x="4608" y="1584"/>
              <a:ext cx="192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Line 27"/>
            <p:cNvSpPr>
              <a:spLocks noChangeShapeType="1"/>
            </p:cNvSpPr>
            <p:nvPr/>
          </p:nvSpPr>
          <p:spPr bwMode="auto">
            <a:xfrm>
              <a:off x="4800" y="1584"/>
              <a:ext cx="288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Line 28"/>
            <p:cNvSpPr>
              <a:spLocks noChangeShapeType="1"/>
            </p:cNvSpPr>
            <p:nvPr/>
          </p:nvSpPr>
          <p:spPr bwMode="auto">
            <a:xfrm flipV="1">
              <a:off x="5088" y="1248"/>
              <a:ext cx="96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Line 29"/>
            <p:cNvSpPr>
              <a:spLocks noChangeShapeType="1"/>
            </p:cNvSpPr>
            <p:nvPr/>
          </p:nvSpPr>
          <p:spPr bwMode="auto">
            <a:xfrm>
              <a:off x="5184" y="1248"/>
              <a:ext cx="384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Line 30"/>
            <p:cNvSpPr>
              <a:spLocks noChangeShapeType="1"/>
            </p:cNvSpPr>
            <p:nvPr/>
          </p:nvSpPr>
          <p:spPr bwMode="auto">
            <a:xfrm flipV="1">
              <a:off x="5568" y="1200"/>
              <a:ext cx="192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Sleep spindles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/>
              <a:t>Spindles are groups of waves that occur during many sleep stages but especially in stage 2. </a:t>
            </a:r>
          </a:p>
          <a:p>
            <a:pPr eaLnBrk="1" hangingPunct="1"/>
            <a:r>
              <a:rPr lang="en-US" smtClean="0"/>
              <a:t>They have frequencies in the upper levels of alpha or lower levels of beta. </a:t>
            </a:r>
          </a:p>
          <a:p>
            <a:pPr eaLnBrk="1" hangingPunct="1"/>
            <a:r>
              <a:rPr lang="en-US" smtClean="0"/>
              <a:t>Lasting for a second or less, they increase in amplitude initially and then decrease slowly. The waveform resembles a spindle. </a:t>
            </a:r>
          </a:p>
          <a:p>
            <a:pPr eaLnBrk="1" hangingPunct="1"/>
            <a:r>
              <a:rPr lang="en-US" smtClean="0"/>
              <a:t>They usually are symmetric and are most obvious in the parasagittal regions.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pSp>
        <p:nvGrpSpPr>
          <p:cNvPr id="2" name="Group 638"/>
          <p:cNvGrpSpPr>
            <a:grpSpLocks/>
          </p:cNvGrpSpPr>
          <p:nvPr/>
        </p:nvGrpSpPr>
        <p:grpSpPr bwMode="auto">
          <a:xfrm>
            <a:off x="914400" y="5334000"/>
            <a:ext cx="7467600" cy="762000"/>
            <a:chOff x="1056" y="2304"/>
            <a:chExt cx="4704" cy="480"/>
          </a:xfrm>
        </p:grpSpPr>
        <p:grpSp>
          <p:nvGrpSpPr>
            <p:cNvPr id="15365" name="Group 384"/>
            <p:cNvGrpSpPr>
              <a:grpSpLocks/>
            </p:cNvGrpSpPr>
            <p:nvPr/>
          </p:nvGrpSpPr>
          <p:grpSpPr bwMode="auto">
            <a:xfrm>
              <a:off x="3444" y="2304"/>
              <a:ext cx="1200" cy="480"/>
              <a:chOff x="1056" y="2400"/>
              <a:chExt cx="1152" cy="480"/>
            </a:xfrm>
          </p:grpSpPr>
          <p:sp>
            <p:nvSpPr>
              <p:cNvPr id="15436" name="Line 385"/>
              <p:cNvSpPr>
                <a:spLocks noChangeShapeType="1"/>
              </p:cNvSpPr>
              <p:nvPr/>
            </p:nvSpPr>
            <p:spPr bwMode="auto">
              <a:xfrm flipV="1">
                <a:off x="1056" y="25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7" name="Line 386"/>
              <p:cNvSpPr>
                <a:spLocks noChangeShapeType="1"/>
              </p:cNvSpPr>
              <p:nvPr/>
            </p:nvSpPr>
            <p:spPr bwMode="auto">
              <a:xfrm>
                <a:off x="1104" y="254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8" name="Line 387"/>
              <p:cNvSpPr>
                <a:spLocks noChangeShapeType="1"/>
              </p:cNvSpPr>
              <p:nvPr/>
            </p:nvSpPr>
            <p:spPr bwMode="auto">
              <a:xfrm flipV="1">
                <a:off x="1104" y="26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9" name="Line 388"/>
              <p:cNvSpPr>
                <a:spLocks noChangeShapeType="1"/>
              </p:cNvSpPr>
              <p:nvPr/>
            </p:nvSpPr>
            <p:spPr bwMode="auto">
              <a:xfrm>
                <a:off x="1152" y="2640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0" name="Line 389"/>
              <p:cNvSpPr>
                <a:spLocks noChangeShapeType="1"/>
              </p:cNvSpPr>
              <p:nvPr/>
            </p:nvSpPr>
            <p:spPr bwMode="auto">
              <a:xfrm flipV="1">
                <a:off x="1200" y="2400"/>
                <a:ext cx="96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1" name="Line 390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2" name="Line 391"/>
              <p:cNvSpPr>
                <a:spLocks noChangeShapeType="1"/>
              </p:cNvSpPr>
              <p:nvPr/>
            </p:nvSpPr>
            <p:spPr bwMode="auto">
              <a:xfrm flipV="1">
                <a:off x="1344" y="25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3" name="Line 392"/>
              <p:cNvSpPr>
                <a:spLocks noChangeShapeType="1"/>
              </p:cNvSpPr>
              <p:nvPr/>
            </p:nvSpPr>
            <p:spPr bwMode="auto">
              <a:xfrm>
                <a:off x="1392" y="25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4" name="Line 393"/>
              <p:cNvSpPr>
                <a:spLocks noChangeShapeType="1"/>
              </p:cNvSpPr>
              <p:nvPr/>
            </p:nvSpPr>
            <p:spPr bwMode="auto">
              <a:xfrm flipV="1">
                <a:off x="1440" y="26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5" name="Line 394"/>
              <p:cNvSpPr>
                <a:spLocks noChangeShapeType="1"/>
              </p:cNvSpPr>
              <p:nvPr/>
            </p:nvSpPr>
            <p:spPr bwMode="auto">
              <a:xfrm>
                <a:off x="1488" y="2640"/>
                <a:ext cx="9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6" name="Line 395"/>
              <p:cNvSpPr>
                <a:spLocks noChangeShapeType="1"/>
              </p:cNvSpPr>
              <p:nvPr/>
            </p:nvSpPr>
            <p:spPr bwMode="auto">
              <a:xfrm flipV="1">
                <a:off x="1584" y="2640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7" name="Line 396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9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8" name="Line 397"/>
              <p:cNvSpPr>
                <a:spLocks noChangeShapeType="1"/>
              </p:cNvSpPr>
              <p:nvPr/>
            </p:nvSpPr>
            <p:spPr bwMode="auto">
              <a:xfrm flipV="1">
                <a:off x="1728" y="2544"/>
                <a:ext cx="9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9" name="Line 398"/>
              <p:cNvSpPr>
                <a:spLocks noChangeShapeType="1"/>
              </p:cNvSpPr>
              <p:nvPr/>
            </p:nvSpPr>
            <p:spPr bwMode="auto">
              <a:xfrm>
                <a:off x="1824" y="2544"/>
                <a:ext cx="96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0" name="Line 399"/>
              <p:cNvSpPr>
                <a:spLocks noChangeShapeType="1"/>
              </p:cNvSpPr>
              <p:nvPr/>
            </p:nvSpPr>
            <p:spPr bwMode="auto">
              <a:xfrm flipV="1">
                <a:off x="1920" y="25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1" name="Line 400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" name="Line 401"/>
              <p:cNvSpPr>
                <a:spLocks noChangeShapeType="1"/>
              </p:cNvSpPr>
              <p:nvPr/>
            </p:nvSpPr>
            <p:spPr bwMode="auto">
              <a:xfrm flipV="1">
                <a:off x="2016" y="2688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" name="Line 402"/>
              <p:cNvSpPr>
                <a:spLocks noChangeShapeType="1"/>
              </p:cNvSpPr>
              <p:nvPr/>
            </p:nvSpPr>
            <p:spPr bwMode="auto">
              <a:xfrm>
                <a:off x="2064" y="2640"/>
                <a:ext cx="9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4" name="Line 403"/>
              <p:cNvSpPr>
                <a:spLocks noChangeShapeType="1"/>
              </p:cNvSpPr>
              <p:nvPr/>
            </p:nvSpPr>
            <p:spPr bwMode="auto">
              <a:xfrm flipV="1">
                <a:off x="2160" y="2688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5" name="Line 404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66" name="Group 405"/>
            <p:cNvGrpSpPr>
              <a:grpSpLocks/>
            </p:cNvGrpSpPr>
            <p:nvPr/>
          </p:nvGrpSpPr>
          <p:grpSpPr bwMode="auto">
            <a:xfrm>
              <a:off x="4583" y="2304"/>
              <a:ext cx="1200" cy="480"/>
              <a:chOff x="1056" y="2400"/>
              <a:chExt cx="1152" cy="480"/>
            </a:xfrm>
          </p:grpSpPr>
          <p:sp>
            <p:nvSpPr>
              <p:cNvPr id="15416" name="Line 406"/>
              <p:cNvSpPr>
                <a:spLocks noChangeShapeType="1"/>
              </p:cNvSpPr>
              <p:nvPr/>
            </p:nvSpPr>
            <p:spPr bwMode="auto">
              <a:xfrm flipV="1">
                <a:off x="1056" y="25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7" name="Line 407"/>
              <p:cNvSpPr>
                <a:spLocks noChangeShapeType="1"/>
              </p:cNvSpPr>
              <p:nvPr/>
            </p:nvSpPr>
            <p:spPr bwMode="auto">
              <a:xfrm>
                <a:off x="1104" y="254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8" name="Line 408"/>
              <p:cNvSpPr>
                <a:spLocks noChangeShapeType="1"/>
              </p:cNvSpPr>
              <p:nvPr/>
            </p:nvSpPr>
            <p:spPr bwMode="auto">
              <a:xfrm flipV="1">
                <a:off x="1104" y="26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9" name="Line 409"/>
              <p:cNvSpPr>
                <a:spLocks noChangeShapeType="1"/>
              </p:cNvSpPr>
              <p:nvPr/>
            </p:nvSpPr>
            <p:spPr bwMode="auto">
              <a:xfrm>
                <a:off x="1152" y="2640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0" name="Line 410"/>
              <p:cNvSpPr>
                <a:spLocks noChangeShapeType="1"/>
              </p:cNvSpPr>
              <p:nvPr/>
            </p:nvSpPr>
            <p:spPr bwMode="auto">
              <a:xfrm flipV="1">
                <a:off x="1200" y="2400"/>
                <a:ext cx="96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1" name="Line 411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2" name="Line 412"/>
              <p:cNvSpPr>
                <a:spLocks noChangeShapeType="1"/>
              </p:cNvSpPr>
              <p:nvPr/>
            </p:nvSpPr>
            <p:spPr bwMode="auto">
              <a:xfrm flipV="1">
                <a:off x="1344" y="25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3" name="Line 413"/>
              <p:cNvSpPr>
                <a:spLocks noChangeShapeType="1"/>
              </p:cNvSpPr>
              <p:nvPr/>
            </p:nvSpPr>
            <p:spPr bwMode="auto">
              <a:xfrm>
                <a:off x="1392" y="25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4" name="Line 414"/>
              <p:cNvSpPr>
                <a:spLocks noChangeShapeType="1"/>
              </p:cNvSpPr>
              <p:nvPr/>
            </p:nvSpPr>
            <p:spPr bwMode="auto">
              <a:xfrm flipV="1">
                <a:off x="1440" y="26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5" name="Line 415"/>
              <p:cNvSpPr>
                <a:spLocks noChangeShapeType="1"/>
              </p:cNvSpPr>
              <p:nvPr/>
            </p:nvSpPr>
            <p:spPr bwMode="auto">
              <a:xfrm>
                <a:off x="1488" y="2640"/>
                <a:ext cx="9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6" name="Line 416"/>
              <p:cNvSpPr>
                <a:spLocks noChangeShapeType="1"/>
              </p:cNvSpPr>
              <p:nvPr/>
            </p:nvSpPr>
            <p:spPr bwMode="auto">
              <a:xfrm flipV="1">
                <a:off x="1584" y="2640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7" name="Line 417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9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8" name="Line 418"/>
              <p:cNvSpPr>
                <a:spLocks noChangeShapeType="1"/>
              </p:cNvSpPr>
              <p:nvPr/>
            </p:nvSpPr>
            <p:spPr bwMode="auto">
              <a:xfrm flipV="1">
                <a:off x="1728" y="2544"/>
                <a:ext cx="9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9" name="Line 419"/>
              <p:cNvSpPr>
                <a:spLocks noChangeShapeType="1"/>
              </p:cNvSpPr>
              <p:nvPr/>
            </p:nvSpPr>
            <p:spPr bwMode="auto">
              <a:xfrm>
                <a:off x="1824" y="2544"/>
                <a:ext cx="96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0" name="Line 420"/>
              <p:cNvSpPr>
                <a:spLocks noChangeShapeType="1"/>
              </p:cNvSpPr>
              <p:nvPr/>
            </p:nvSpPr>
            <p:spPr bwMode="auto">
              <a:xfrm flipV="1">
                <a:off x="1920" y="25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1" name="Line 421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2" name="Line 422"/>
              <p:cNvSpPr>
                <a:spLocks noChangeShapeType="1"/>
              </p:cNvSpPr>
              <p:nvPr/>
            </p:nvSpPr>
            <p:spPr bwMode="auto">
              <a:xfrm flipV="1">
                <a:off x="2016" y="2688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3" name="Line 423"/>
              <p:cNvSpPr>
                <a:spLocks noChangeShapeType="1"/>
              </p:cNvSpPr>
              <p:nvPr/>
            </p:nvSpPr>
            <p:spPr bwMode="auto">
              <a:xfrm>
                <a:off x="2064" y="2640"/>
                <a:ext cx="9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4" name="Line 424"/>
              <p:cNvSpPr>
                <a:spLocks noChangeShapeType="1"/>
              </p:cNvSpPr>
              <p:nvPr/>
            </p:nvSpPr>
            <p:spPr bwMode="auto">
              <a:xfrm flipV="1">
                <a:off x="2160" y="2688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5" name="Line 425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67" name="Group 426"/>
            <p:cNvGrpSpPr>
              <a:grpSpLocks/>
            </p:cNvGrpSpPr>
            <p:nvPr/>
          </p:nvGrpSpPr>
          <p:grpSpPr bwMode="auto">
            <a:xfrm>
              <a:off x="1067" y="2304"/>
              <a:ext cx="1200" cy="480"/>
              <a:chOff x="1056" y="2400"/>
              <a:chExt cx="1152" cy="480"/>
            </a:xfrm>
          </p:grpSpPr>
          <p:sp>
            <p:nvSpPr>
              <p:cNvPr id="15396" name="Line 427"/>
              <p:cNvSpPr>
                <a:spLocks noChangeShapeType="1"/>
              </p:cNvSpPr>
              <p:nvPr/>
            </p:nvSpPr>
            <p:spPr bwMode="auto">
              <a:xfrm flipV="1">
                <a:off x="1056" y="25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7" name="Line 428"/>
              <p:cNvSpPr>
                <a:spLocks noChangeShapeType="1"/>
              </p:cNvSpPr>
              <p:nvPr/>
            </p:nvSpPr>
            <p:spPr bwMode="auto">
              <a:xfrm>
                <a:off x="1104" y="254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8" name="Line 429"/>
              <p:cNvSpPr>
                <a:spLocks noChangeShapeType="1"/>
              </p:cNvSpPr>
              <p:nvPr/>
            </p:nvSpPr>
            <p:spPr bwMode="auto">
              <a:xfrm flipV="1">
                <a:off x="1104" y="26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9" name="Line 430"/>
              <p:cNvSpPr>
                <a:spLocks noChangeShapeType="1"/>
              </p:cNvSpPr>
              <p:nvPr/>
            </p:nvSpPr>
            <p:spPr bwMode="auto">
              <a:xfrm>
                <a:off x="1152" y="2640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0" name="Line 431"/>
              <p:cNvSpPr>
                <a:spLocks noChangeShapeType="1"/>
              </p:cNvSpPr>
              <p:nvPr/>
            </p:nvSpPr>
            <p:spPr bwMode="auto">
              <a:xfrm flipV="1">
                <a:off x="1200" y="2400"/>
                <a:ext cx="96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1" name="Line 432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2" name="Line 433"/>
              <p:cNvSpPr>
                <a:spLocks noChangeShapeType="1"/>
              </p:cNvSpPr>
              <p:nvPr/>
            </p:nvSpPr>
            <p:spPr bwMode="auto">
              <a:xfrm flipV="1">
                <a:off x="1344" y="25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3" name="Line 434"/>
              <p:cNvSpPr>
                <a:spLocks noChangeShapeType="1"/>
              </p:cNvSpPr>
              <p:nvPr/>
            </p:nvSpPr>
            <p:spPr bwMode="auto">
              <a:xfrm>
                <a:off x="1392" y="25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4" name="Line 435"/>
              <p:cNvSpPr>
                <a:spLocks noChangeShapeType="1"/>
              </p:cNvSpPr>
              <p:nvPr/>
            </p:nvSpPr>
            <p:spPr bwMode="auto">
              <a:xfrm flipV="1">
                <a:off x="1440" y="26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5" name="Line 436"/>
              <p:cNvSpPr>
                <a:spLocks noChangeShapeType="1"/>
              </p:cNvSpPr>
              <p:nvPr/>
            </p:nvSpPr>
            <p:spPr bwMode="auto">
              <a:xfrm>
                <a:off x="1488" y="2640"/>
                <a:ext cx="9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6" name="Line 437"/>
              <p:cNvSpPr>
                <a:spLocks noChangeShapeType="1"/>
              </p:cNvSpPr>
              <p:nvPr/>
            </p:nvSpPr>
            <p:spPr bwMode="auto">
              <a:xfrm flipV="1">
                <a:off x="1584" y="2640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7" name="Line 438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9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8" name="Line 439"/>
              <p:cNvSpPr>
                <a:spLocks noChangeShapeType="1"/>
              </p:cNvSpPr>
              <p:nvPr/>
            </p:nvSpPr>
            <p:spPr bwMode="auto">
              <a:xfrm flipV="1">
                <a:off x="1728" y="2544"/>
                <a:ext cx="9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9" name="Line 440"/>
              <p:cNvSpPr>
                <a:spLocks noChangeShapeType="1"/>
              </p:cNvSpPr>
              <p:nvPr/>
            </p:nvSpPr>
            <p:spPr bwMode="auto">
              <a:xfrm>
                <a:off x="1824" y="2544"/>
                <a:ext cx="96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0" name="Line 441"/>
              <p:cNvSpPr>
                <a:spLocks noChangeShapeType="1"/>
              </p:cNvSpPr>
              <p:nvPr/>
            </p:nvSpPr>
            <p:spPr bwMode="auto">
              <a:xfrm flipV="1">
                <a:off x="1920" y="25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1" name="Line 442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2" name="Line 443"/>
              <p:cNvSpPr>
                <a:spLocks noChangeShapeType="1"/>
              </p:cNvSpPr>
              <p:nvPr/>
            </p:nvSpPr>
            <p:spPr bwMode="auto">
              <a:xfrm flipV="1">
                <a:off x="2016" y="2688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3" name="Line 444"/>
              <p:cNvSpPr>
                <a:spLocks noChangeShapeType="1"/>
              </p:cNvSpPr>
              <p:nvPr/>
            </p:nvSpPr>
            <p:spPr bwMode="auto">
              <a:xfrm>
                <a:off x="2064" y="2640"/>
                <a:ext cx="9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4" name="Line 445"/>
              <p:cNvSpPr>
                <a:spLocks noChangeShapeType="1"/>
              </p:cNvSpPr>
              <p:nvPr/>
            </p:nvSpPr>
            <p:spPr bwMode="auto">
              <a:xfrm flipV="1">
                <a:off x="2160" y="2688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5" name="Line 446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68" name="Line 447"/>
            <p:cNvSpPr>
              <a:spLocks noChangeShapeType="1"/>
            </p:cNvSpPr>
            <p:nvPr/>
          </p:nvSpPr>
          <p:spPr bwMode="auto">
            <a:xfrm>
              <a:off x="2256" y="26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Line 448"/>
            <p:cNvSpPr>
              <a:spLocks noChangeShapeType="1"/>
            </p:cNvSpPr>
            <p:nvPr/>
          </p:nvSpPr>
          <p:spPr bwMode="auto">
            <a:xfrm flipV="1">
              <a:off x="2256" y="2400"/>
              <a:ext cx="9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Line 449"/>
            <p:cNvSpPr>
              <a:spLocks noChangeShapeType="1"/>
            </p:cNvSpPr>
            <p:nvPr/>
          </p:nvSpPr>
          <p:spPr bwMode="auto">
            <a:xfrm>
              <a:off x="2352" y="2400"/>
              <a:ext cx="4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Line 450"/>
            <p:cNvSpPr>
              <a:spLocks noChangeShapeType="1"/>
            </p:cNvSpPr>
            <p:nvPr/>
          </p:nvSpPr>
          <p:spPr bwMode="auto">
            <a:xfrm flipV="1">
              <a:off x="2400" y="2592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Line 451"/>
            <p:cNvSpPr>
              <a:spLocks noChangeShapeType="1"/>
            </p:cNvSpPr>
            <p:nvPr/>
          </p:nvSpPr>
          <p:spPr bwMode="auto">
            <a:xfrm flipV="1">
              <a:off x="2448" y="2496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452"/>
            <p:cNvSpPr>
              <a:spLocks noChangeShapeType="1"/>
            </p:cNvSpPr>
            <p:nvPr/>
          </p:nvSpPr>
          <p:spPr bwMode="auto">
            <a:xfrm>
              <a:off x="2496" y="249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Line 453"/>
            <p:cNvSpPr>
              <a:spLocks noChangeShapeType="1"/>
            </p:cNvSpPr>
            <p:nvPr/>
          </p:nvSpPr>
          <p:spPr bwMode="auto">
            <a:xfrm flipV="1">
              <a:off x="2496" y="249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Line 454"/>
            <p:cNvSpPr>
              <a:spLocks noChangeShapeType="1"/>
            </p:cNvSpPr>
            <p:nvPr/>
          </p:nvSpPr>
          <p:spPr bwMode="auto">
            <a:xfrm>
              <a:off x="2496" y="2496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455"/>
            <p:cNvSpPr>
              <a:spLocks noChangeShapeType="1"/>
            </p:cNvSpPr>
            <p:nvPr/>
          </p:nvSpPr>
          <p:spPr bwMode="auto">
            <a:xfrm flipV="1">
              <a:off x="2544" y="2448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456"/>
            <p:cNvSpPr>
              <a:spLocks noChangeShapeType="1"/>
            </p:cNvSpPr>
            <p:nvPr/>
          </p:nvSpPr>
          <p:spPr bwMode="auto">
            <a:xfrm>
              <a:off x="2592" y="244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457"/>
            <p:cNvSpPr>
              <a:spLocks noChangeShapeType="1"/>
            </p:cNvSpPr>
            <p:nvPr/>
          </p:nvSpPr>
          <p:spPr bwMode="auto">
            <a:xfrm flipV="1">
              <a:off x="2592" y="2448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Line 458"/>
            <p:cNvSpPr>
              <a:spLocks noChangeShapeType="1"/>
            </p:cNvSpPr>
            <p:nvPr/>
          </p:nvSpPr>
          <p:spPr bwMode="auto">
            <a:xfrm>
              <a:off x="2640" y="2448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459"/>
            <p:cNvSpPr>
              <a:spLocks noChangeShapeType="1"/>
            </p:cNvSpPr>
            <p:nvPr/>
          </p:nvSpPr>
          <p:spPr bwMode="auto">
            <a:xfrm flipV="1">
              <a:off x="2688" y="244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460"/>
            <p:cNvSpPr>
              <a:spLocks noChangeShapeType="1"/>
            </p:cNvSpPr>
            <p:nvPr/>
          </p:nvSpPr>
          <p:spPr bwMode="auto">
            <a:xfrm>
              <a:off x="2688" y="2448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461"/>
            <p:cNvSpPr>
              <a:spLocks noChangeShapeType="1"/>
            </p:cNvSpPr>
            <p:nvPr/>
          </p:nvSpPr>
          <p:spPr bwMode="auto">
            <a:xfrm flipV="1">
              <a:off x="2736" y="240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462"/>
            <p:cNvSpPr>
              <a:spLocks noChangeShapeType="1"/>
            </p:cNvSpPr>
            <p:nvPr/>
          </p:nvSpPr>
          <p:spPr bwMode="auto">
            <a:xfrm>
              <a:off x="2736" y="2400"/>
              <a:ext cx="4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463"/>
            <p:cNvSpPr>
              <a:spLocks noChangeShapeType="1"/>
            </p:cNvSpPr>
            <p:nvPr/>
          </p:nvSpPr>
          <p:spPr bwMode="auto">
            <a:xfrm flipV="1">
              <a:off x="2784" y="249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Line 464"/>
            <p:cNvSpPr>
              <a:spLocks noChangeShapeType="1"/>
            </p:cNvSpPr>
            <p:nvPr/>
          </p:nvSpPr>
          <p:spPr bwMode="auto">
            <a:xfrm>
              <a:off x="2784" y="2496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Line 465"/>
            <p:cNvSpPr>
              <a:spLocks noChangeShapeType="1"/>
            </p:cNvSpPr>
            <p:nvPr/>
          </p:nvSpPr>
          <p:spPr bwMode="auto">
            <a:xfrm flipV="1">
              <a:off x="2832" y="249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Line 466"/>
            <p:cNvSpPr>
              <a:spLocks noChangeShapeType="1"/>
            </p:cNvSpPr>
            <p:nvPr/>
          </p:nvSpPr>
          <p:spPr bwMode="auto">
            <a:xfrm>
              <a:off x="2832" y="2496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Line 467"/>
            <p:cNvSpPr>
              <a:spLocks noChangeShapeType="1"/>
            </p:cNvSpPr>
            <p:nvPr/>
          </p:nvSpPr>
          <p:spPr bwMode="auto">
            <a:xfrm flipV="1">
              <a:off x="2880" y="2304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Line 468"/>
            <p:cNvSpPr>
              <a:spLocks noChangeShapeType="1"/>
            </p:cNvSpPr>
            <p:nvPr/>
          </p:nvSpPr>
          <p:spPr bwMode="auto">
            <a:xfrm>
              <a:off x="2976" y="2304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Line 469"/>
            <p:cNvSpPr>
              <a:spLocks noChangeShapeType="1"/>
            </p:cNvSpPr>
            <p:nvPr/>
          </p:nvSpPr>
          <p:spPr bwMode="auto">
            <a:xfrm flipV="1">
              <a:off x="3024" y="2400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Line 470"/>
            <p:cNvSpPr>
              <a:spLocks noChangeShapeType="1"/>
            </p:cNvSpPr>
            <p:nvPr/>
          </p:nvSpPr>
          <p:spPr bwMode="auto">
            <a:xfrm>
              <a:off x="3120" y="2400"/>
              <a:ext cx="4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Line 471"/>
            <p:cNvSpPr>
              <a:spLocks noChangeShapeType="1"/>
            </p:cNvSpPr>
            <p:nvPr/>
          </p:nvSpPr>
          <p:spPr bwMode="auto">
            <a:xfrm flipV="1">
              <a:off x="3168" y="2496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Line 472"/>
            <p:cNvSpPr>
              <a:spLocks noChangeShapeType="1"/>
            </p:cNvSpPr>
            <p:nvPr/>
          </p:nvSpPr>
          <p:spPr bwMode="auto">
            <a:xfrm>
              <a:off x="3216" y="2496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Line 473"/>
            <p:cNvSpPr>
              <a:spLocks noChangeShapeType="1"/>
            </p:cNvSpPr>
            <p:nvPr/>
          </p:nvSpPr>
          <p:spPr bwMode="auto">
            <a:xfrm flipV="1">
              <a:off x="3264" y="2448"/>
              <a:ext cx="4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Line 474"/>
            <p:cNvSpPr>
              <a:spLocks noChangeShapeType="1"/>
            </p:cNvSpPr>
            <p:nvPr/>
          </p:nvSpPr>
          <p:spPr bwMode="auto">
            <a:xfrm>
              <a:off x="3312" y="2448"/>
              <a:ext cx="14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:\jk2_02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76213"/>
            <a:ext cx="5181600" cy="69675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sleep</a:t>
            </a:r>
            <a:br>
              <a:rPr lang="en-US" smtClean="0"/>
            </a:br>
            <a:r>
              <a:rPr lang="en-US" sz="4000" smtClean="0"/>
              <a:t>Depending on EEG criteria: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4200" b="1" dirty="0" smtClean="0">
                <a:solidFill>
                  <a:srgbClr val="FF0000"/>
                </a:solidFill>
              </a:rPr>
              <a:t>1. Slow-wave sleep (non-REM):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-75% of sleep time.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- restful.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-  Decrease  in vascular tone.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-  Decrease in BP (10-30%)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-  Decrease in Resp. rate.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-  Decrease in BMR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It is not associated with rapid eye movement.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EEG</a:t>
            </a:r>
            <a:r>
              <a:rPr lang="en-US" dirty="0" smtClean="0"/>
              <a:t>: Theta + delta waves.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-If dreams occur they are not remembered as they are not consolidated in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eaLnBrk="1" hangingPunct="1"/>
            <a:r>
              <a:rPr lang="en-US" sz="2400" smtClean="0"/>
              <a:t>Types of sleep, continued,…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2- Rapid Eye Movement Sleep (REM):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Is  so called  because of rapid eye moevement.</a:t>
            </a:r>
          </a:p>
          <a:p>
            <a:pPr eaLnBrk="1" hangingPunct="1"/>
            <a:r>
              <a:rPr lang="en-US" smtClean="0"/>
              <a:t>-Occur in episodes of 5-30 min, recurring every 90 min.</a:t>
            </a:r>
          </a:p>
          <a:p>
            <a:pPr eaLnBrk="1" hangingPunct="1"/>
            <a:r>
              <a:rPr lang="en-US" smtClean="0"/>
              <a:t>-Tiredness shortens the duration of each episode.</a:t>
            </a:r>
          </a:p>
          <a:p>
            <a:pPr eaLnBrk="1" hangingPunct="1"/>
            <a:r>
              <a:rPr lang="en-US" smtClean="0"/>
              <a:t>-As you become restful through the night, the duration of each episode increases.</a:t>
            </a:r>
          </a:p>
          <a:p>
            <a:pPr eaLnBrk="1" hangingPunct="1"/>
            <a:r>
              <a:rPr lang="en-US" smtClean="0"/>
              <a:t>-Active dreaming, remembered later.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rtl="1" eaLnBrk="1" hangingPunct="1"/>
            <a:r>
              <a:rPr lang="en-US" sz="2400" smtClean="0"/>
              <a:t>REM, continued,….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Decrease in muscle tone (due to excitation of reticular inhibitory centers).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HR &amp; RR are irregular.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Rapid rolling movement of the eyes.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Erection of penis.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Engorgement of clitoris.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Twitches of facial &amp; limb muscles.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More difficult to awake a person than in slow-wave sleep.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eaLnBrk="1" hangingPunct="1"/>
            <a:r>
              <a:rPr lang="en-US" sz="3200" smtClean="0"/>
              <a:t>REM, continued,…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EEG: </a:t>
            </a:r>
            <a:r>
              <a:rPr lang="en-US" dirty="0" smtClean="0">
                <a:solidFill>
                  <a:srgbClr val="FF0000"/>
                </a:solidFill>
              </a:rPr>
              <a:t>B-waves</a:t>
            </a:r>
            <a:r>
              <a:rPr lang="en-US" dirty="0" smtClean="0"/>
              <a:t>, indicating a high level of activity in the brain during REM (That is why it is called paradoxical sleep).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PGO spikes stimulate the Inhibitory Reticular Area leading to </a:t>
            </a:r>
            <a:r>
              <a:rPr lang="en-US" dirty="0" err="1" smtClean="0"/>
              <a:t>Hypotonia</a:t>
            </a:r>
            <a:r>
              <a:rPr lang="en-US" dirty="0" smtClean="0"/>
              <a:t>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Exception: Respiratory + Eye muscles.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In sleep apnea, respiratory muscles are inhibited.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Importance of REM sleep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pPr eaLnBrk="1" hangingPunct="1"/>
            <a:r>
              <a:rPr lang="en-US" smtClean="0"/>
              <a:t>1. Expression of concerns in the sub-consciousness (Through dreams),</a:t>
            </a:r>
          </a:p>
          <a:p>
            <a:pPr eaLnBrk="1" hangingPunct="1"/>
            <a:r>
              <a:rPr lang="en-US" smtClean="0"/>
              <a:t>2. Long-term chemical and structural changes that the brain need to make learning &amp; memory possible.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6588"/>
          </a:xfrm>
        </p:spPr>
        <p:txBody>
          <a:bodyPr/>
          <a:lstStyle/>
          <a:p>
            <a:r>
              <a:rPr lang="en-US" sz="2800" b="1" smtClean="0"/>
              <a:t>Sleep Classification is Based on EEG Features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smtClean="0"/>
              <a:t>(A) NREM Sleep (SWS) 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smtClean="0"/>
              <a:t> Is divided into 4 stages 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/>
              <a:t>(1) Stage 1 NREM </a:t>
            </a:r>
            <a:r>
              <a:rPr lang="en-US" sz="2400" b="1" u="sng" smtClean="0">
                <a:sym typeface="Wingdings" pitchFamily="2" charset="2"/>
              </a:rPr>
              <a:t></a:t>
            </a:r>
            <a:r>
              <a:rPr lang="en-US" sz="2400" b="1" smtClean="0">
                <a:sym typeface="Wingdings" pitchFamily="2" charset="2"/>
              </a:rPr>
              <a:t> when a person is initially falling asleep . Characterized by low-amplitude, fast activity </a:t>
            </a:r>
            <a:r>
              <a:rPr lang="en-US" sz="2400" b="1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l-GR" sz="2400" b="1" smtClean="0">
                <a:solidFill>
                  <a:srgbClr val="FF0000"/>
                </a:solidFill>
                <a:sym typeface="Wingdings" pitchFamily="2" charset="2"/>
              </a:rPr>
              <a:t>α</a:t>
            </a:r>
            <a:r>
              <a:rPr lang="en-US" sz="2400" b="1" smtClean="0">
                <a:solidFill>
                  <a:srgbClr val="FF0000"/>
                </a:solidFill>
                <a:sym typeface="Wingdings" pitchFamily="2" charset="2"/>
              </a:rPr>
              <a:t>-waves</a:t>
            </a:r>
            <a:r>
              <a:rPr lang="en-US" sz="2400" b="1" smtClean="0">
                <a:sym typeface="Wingdings" pitchFamily="2" charset="2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/>
              <a:t>(2) Stage 2 NREM </a:t>
            </a:r>
            <a:r>
              <a:rPr lang="en-US" sz="2400" b="1" u="sng" smtClean="0">
                <a:sym typeface="Wingdings" pitchFamily="2" charset="2"/>
              </a:rPr>
              <a:t></a:t>
            </a:r>
            <a:r>
              <a:rPr lang="en-US" sz="2400" b="1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ym typeface="Wingdings" pitchFamily="2" charset="2"/>
              </a:rPr>
              <a:t>     Marked by appearance of </a:t>
            </a:r>
            <a:r>
              <a:rPr lang="en-US" sz="2400" b="1" smtClean="0">
                <a:solidFill>
                  <a:srgbClr val="FF0000"/>
                </a:solidFill>
                <a:sym typeface="Wingdings" pitchFamily="2" charset="2"/>
              </a:rPr>
              <a:t>Sleep Spindles </a:t>
            </a:r>
            <a:r>
              <a:rPr lang="en-US" sz="2400" b="1" smtClean="0">
                <a:sym typeface="Wingdings" pitchFamily="2" charset="2"/>
              </a:rPr>
              <a:t>. These are bursts of alpha-like 10-14 z , 50 uV waves . </a:t>
            </a: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/>
              <a:t>(3) Stage 3 NREM </a:t>
            </a:r>
            <a:r>
              <a:rPr lang="en-US" sz="2400" b="1" u="sng" smtClean="0">
                <a:sym typeface="Wingdings" pitchFamily="2" charset="2"/>
              </a:rPr>
              <a:t></a:t>
            </a:r>
            <a:r>
              <a:rPr lang="en-US" sz="2400" b="1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     Lower frequency ( </a:t>
            </a:r>
            <a:r>
              <a:rPr lang="en-US" sz="2400" b="1" smtClean="0">
                <a:solidFill>
                  <a:srgbClr val="FF0000"/>
                </a:solidFill>
              </a:rPr>
              <a:t>mainly theta</a:t>
            </a:r>
            <a:r>
              <a:rPr lang="en-US" sz="2400" b="1" smtClean="0"/>
              <a:t>) , higher amplitude  EEG waves 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/>
              <a:t>(4) Stage 4 NREM </a:t>
            </a:r>
            <a:r>
              <a:rPr lang="en-US" sz="2400" b="1" u="sng" smtClean="0">
                <a:sym typeface="Wingdings" pitchFamily="2" charset="2"/>
              </a:rPr>
              <a:t></a:t>
            </a:r>
            <a:r>
              <a:rPr lang="en-US" sz="2400" b="1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     Still slower frequency ( </a:t>
            </a:r>
            <a:r>
              <a:rPr lang="en-US" sz="2400" b="1" smtClean="0">
                <a:solidFill>
                  <a:srgbClr val="FF0000"/>
                </a:solidFill>
              </a:rPr>
              <a:t>mainly delta </a:t>
            </a:r>
            <a:r>
              <a:rPr lang="en-US" sz="2400" b="1" smtClean="0"/>
              <a:t>) &amp; still higher amplitude waves 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smtClean="0"/>
              <a:t>(B) REM Sleep :</a:t>
            </a:r>
            <a:r>
              <a:rPr lang="en-US" sz="24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(1) Low-voltage , fast activity (</a:t>
            </a:r>
            <a:r>
              <a:rPr lang="el-GR" sz="2400" b="1" smtClean="0">
                <a:solidFill>
                  <a:srgbClr val="FF0000"/>
                </a:solidFill>
              </a:rPr>
              <a:t>β</a:t>
            </a:r>
            <a:r>
              <a:rPr lang="en-US" sz="2400" b="1" smtClean="0">
                <a:solidFill>
                  <a:srgbClr val="FF0000"/>
                </a:solidFill>
              </a:rPr>
              <a:t>-waves</a:t>
            </a:r>
            <a:r>
              <a:rPr lang="en-US" sz="2400" b="1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l">
              <a:defRPr/>
            </a:pPr>
            <a:fld id="{AE115831-142C-45F7-93D1-4E52605675ED}" type="slidenum">
              <a:rPr lang="ar-SA"/>
              <a:pPr algn="l"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Sleep stages (NREM)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3556" name="Picture 2" descr="http://www.nap.edu/books/11617/xhtml/images/p2000f7efg36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813" y="1905000"/>
            <a:ext cx="54895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Difference between sleep &amp; coma.</a:t>
            </a:r>
          </a:p>
          <a:p>
            <a:r>
              <a:rPr lang="en-US" smtClean="0"/>
              <a:t>Why do we sleep?</a:t>
            </a:r>
          </a:p>
          <a:p>
            <a:r>
              <a:rPr lang="en-US" smtClean="0"/>
              <a:t>Types of sleep: NREM &amp; REM.</a:t>
            </a:r>
          </a:p>
          <a:p>
            <a:r>
              <a:rPr lang="en-US" smtClean="0"/>
              <a:t>EEG waves.</a:t>
            </a:r>
          </a:p>
          <a:p>
            <a:r>
              <a:rPr lang="en-US" smtClean="0"/>
              <a:t>Stages of NREM sleep.</a:t>
            </a:r>
          </a:p>
          <a:p>
            <a:r>
              <a:rPr lang="en-US" smtClean="0"/>
              <a:t>Importance of REM sleep.</a:t>
            </a:r>
          </a:p>
          <a:p>
            <a:r>
              <a:rPr lang="en-US" smtClean="0"/>
              <a:t>Sleep cycle and effect of age.</a:t>
            </a:r>
          </a:p>
          <a:p>
            <a:r>
              <a:rPr lang="en-US" smtClean="0"/>
              <a:t>Sleep/awake cycle (Role of SCN).</a:t>
            </a:r>
          </a:p>
          <a:p>
            <a:r>
              <a:rPr lang="en-US" smtClean="0"/>
              <a:t>Mechanism of sleep (centers/ neurotransmitters).</a:t>
            </a:r>
          </a:p>
          <a:p>
            <a:r>
              <a:rPr lang="en-US" smtClean="0"/>
              <a:t>Sleep disorders.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82613"/>
          </a:xfrm>
        </p:spPr>
        <p:txBody>
          <a:bodyPr/>
          <a:lstStyle/>
          <a:p>
            <a:pPr eaLnBrk="1" hangingPunct="1"/>
            <a:r>
              <a:rPr lang="en-US" sz="2400" b="1" smtClean="0"/>
              <a:t>Distribution of Sleep Stages</a:t>
            </a:r>
            <a:r>
              <a:rPr lang="en-US" sz="4000" b="1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4572000" cy="6019800"/>
          </a:xfrm>
        </p:spPr>
        <p:txBody>
          <a:bodyPr/>
          <a:lstStyle/>
          <a:p>
            <a:r>
              <a:rPr lang="en-US" sz="1800" b="1" smtClean="0"/>
              <a:t>While NREM occupies ( around 75-80n%) , it is interrupted by intervening REM sleep periods, </a:t>
            </a:r>
          </a:p>
          <a:p>
            <a:pPr>
              <a:buFont typeface="Arial" charset="0"/>
              <a:buNone/>
            </a:pPr>
            <a:r>
              <a:rPr lang="en-US" sz="1800" b="1" smtClean="0"/>
              <a:t>     every 90 minutes .</a:t>
            </a:r>
          </a:p>
          <a:p>
            <a:pPr eaLnBrk="1" hangingPunct="1"/>
            <a:r>
              <a:rPr lang="en-US" sz="1800" b="1" smtClean="0"/>
              <a:t>In a typical night of sleep , a young</a:t>
            </a:r>
          </a:p>
          <a:p>
            <a:pPr eaLnBrk="1" hangingPunct="1">
              <a:buFont typeface="Arial" charset="0"/>
              <a:buNone/>
            </a:pPr>
            <a:r>
              <a:rPr lang="en-US" sz="1800" b="1" smtClean="0"/>
              <a:t>adult (1) first enters </a:t>
            </a:r>
            <a:r>
              <a:rPr lang="en-US" sz="1800" b="1" smtClean="0">
                <a:solidFill>
                  <a:srgbClr val="FF0000"/>
                </a:solidFill>
              </a:rPr>
              <a:t>NREM</a:t>
            </a:r>
            <a:r>
              <a:rPr lang="en-US" sz="1800" b="1" smtClean="0"/>
              <a:t> sleep , passes</a:t>
            </a:r>
          </a:p>
          <a:p>
            <a:pPr eaLnBrk="1" hangingPunct="1">
              <a:buFont typeface="Arial" charset="0"/>
              <a:buNone/>
            </a:pPr>
            <a:r>
              <a:rPr lang="en-US" sz="1800" b="1" smtClean="0"/>
              <a:t>through stages 1 , 2 , 3 and 4 , then</a:t>
            </a:r>
          </a:p>
          <a:p>
            <a:pPr eaLnBrk="1" hangingPunct="1">
              <a:buFont typeface="Arial" charset="0"/>
              <a:buNone/>
            </a:pPr>
            <a:r>
              <a:rPr lang="en-US" sz="1800" b="1" smtClean="0"/>
              <a:t> </a:t>
            </a:r>
          </a:p>
          <a:p>
            <a:pPr eaLnBrk="1" hangingPunct="1"/>
            <a:r>
              <a:rPr lang="en-US" sz="1800" b="1" smtClean="0"/>
              <a:t>(2) goes into the first </a:t>
            </a:r>
            <a:r>
              <a:rPr lang="en-US" sz="1800" b="1" smtClean="0">
                <a:solidFill>
                  <a:srgbClr val="FF0000"/>
                </a:solidFill>
              </a:rPr>
              <a:t>REM</a:t>
            </a:r>
            <a:r>
              <a:rPr lang="en-US" sz="1800" b="1" smtClean="0"/>
              <a:t> sleep episode. </a:t>
            </a:r>
          </a:p>
          <a:p>
            <a:pPr eaLnBrk="1" hangingPunct="1"/>
            <a:r>
              <a:rPr lang="en-US" sz="1800" b="1" smtClean="0"/>
              <a:t>This cycle is repeated at intervals of</a:t>
            </a:r>
          </a:p>
          <a:p>
            <a:pPr eaLnBrk="1" hangingPunct="1">
              <a:buFont typeface="Arial" charset="0"/>
              <a:buNone/>
            </a:pPr>
            <a:r>
              <a:rPr lang="en-US" sz="1800" b="1" smtClean="0"/>
              <a:t>about 90 minutes throughout the</a:t>
            </a:r>
          </a:p>
          <a:p>
            <a:pPr eaLnBrk="1" hangingPunct="1">
              <a:buFont typeface="Arial" charset="0"/>
              <a:buNone/>
            </a:pPr>
            <a:r>
              <a:rPr lang="en-US" sz="1800" b="1" smtClean="0"/>
              <a:t> 8 hours or so of  a night sleep. </a:t>
            </a:r>
          </a:p>
          <a:p>
            <a:pPr eaLnBrk="1" hangingPunct="1"/>
            <a:r>
              <a:rPr lang="en-US" sz="1800" b="1" smtClean="0"/>
              <a:t>Therefore , there are 4-6 sleep cycles </a:t>
            </a:r>
          </a:p>
          <a:p>
            <a:pPr eaLnBrk="1" hangingPunct="1">
              <a:buFont typeface="Arial" charset="0"/>
              <a:buNone/>
            </a:pPr>
            <a:r>
              <a:rPr lang="en-US" sz="1800" b="1" smtClean="0"/>
              <a:t>per night  ( and 4-6 REM periods per night)</a:t>
            </a:r>
          </a:p>
          <a:p>
            <a:pPr eaLnBrk="1" hangingPunct="1"/>
            <a:r>
              <a:rPr lang="en-US" sz="1800" b="1" smtClean="0"/>
              <a:t>As the night goes on </a:t>
            </a:r>
            <a:r>
              <a:rPr lang="en-US" sz="1800" b="1" smtClean="0">
                <a:sym typeface="Wingdings" pitchFamily="2" charset="2"/>
              </a:rPr>
              <a:t> </a:t>
            </a:r>
            <a:r>
              <a:rPr lang="en-US" sz="1800" b="1" smtClean="0"/>
              <a:t>there is progressive reduction in stages 3 and 4 sleep and a progressive increase in  REM sleep .</a:t>
            </a:r>
          </a:p>
        </p:txBody>
      </p:sp>
      <p:pic>
        <p:nvPicPr>
          <p:cNvPr id="24580" name="Picture 2" descr="C:\Users\user\Desktop\New Sleep\New Picture - Copy - Copy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133600"/>
            <a:ext cx="47244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581" name="Straight Arrow Connector 9"/>
          <p:cNvCxnSpPr>
            <a:cxnSpLocks noChangeShapeType="1"/>
          </p:cNvCxnSpPr>
          <p:nvPr/>
        </p:nvCxnSpPr>
        <p:spPr bwMode="auto">
          <a:xfrm flipV="1">
            <a:off x="4343400" y="2590800"/>
            <a:ext cx="1219200" cy="8382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24582" name="TextBox 11"/>
          <p:cNvSpPr txBox="1">
            <a:spLocks noChangeArrowheads="1"/>
          </p:cNvSpPr>
          <p:nvPr/>
        </p:nvSpPr>
        <p:spPr bwMode="auto">
          <a:xfrm>
            <a:off x="4800600" y="3810000"/>
            <a:ext cx="403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REM sleep periods are shown in red </a:t>
            </a:r>
          </a:p>
        </p:txBody>
      </p:sp>
      <p:sp>
        <p:nvSpPr>
          <p:cNvPr id="24583" name="TextBox 12"/>
          <p:cNvSpPr txBox="1">
            <a:spLocks noChangeArrowheads="1"/>
          </p:cNvSpPr>
          <p:nvPr/>
        </p:nvSpPr>
        <p:spPr bwMode="auto">
          <a:xfrm>
            <a:off x="4876800" y="5105400"/>
            <a:ext cx="381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In a young </a:t>
            </a:r>
            <a:r>
              <a:rPr lang="en-US" b="1">
                <a:solidFill>
                  <a:srgbClr val="FF0000"/>
                </a:solidFill>
              </a:rPr>
              <a:t>adult NREM </a:t>
            </a:r>
            <a:r>
              <a:rPr lang="en-US" b="1"/>
              <a:t>occupies </a:t>
            </a:r>
            <a:r>
              <a:rPr lang="en-US" b="1">
                <a:solidFill>
                  <a:srgbClr val="FF0000"/>
                </a:solidFill>
              </a:rPr>
              <a:t>75-80%</a:t>
            </a:r>
            <a:r>
              <a:rPr lang="en-US" b="1"/>
              <a:t> of a night sleep time , &amp; REM sleep occupies 20-25 % of the sleep time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smtClean="0"/>
              <a:t>Distribution of sleep stages in a typical night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Premature infants</a:t>
            </a:r>
            <a:r>
              <a:rPr lang="en-US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REM sleep occupies 80% of total sleep time.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Full term neonates:</a:t>
            </a:r>
          </a:p>
          <a:p>
            <a:pPr eaLnBrk="1" hangingPunct="1">
              <a:defRPr/>
            </a:pPr>
            <a:r>
              <a:rPr lang="en-US" dirty="0" smtClean="0"/>
              <a:t>50% of sleep time is occupied by REM.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Aged/elderly:</a:t>
            </a:r>
          </a:p>
          <a:p>
            <a:pPr eaLnBrk="1" hangingPunct="1">
              <a:defRPr/>
            </a:pPr>
            <a:r>
              <a:rPr lang="en-US" sz="2800" kern="0" dirty="0" smtClean="0">
                <a:latin typeface="Calisto MT" pitchFamily="18" charset="0"/>
              </a:rPr>
              <a:t>Thereafter , the proportion of REM sleep falls rapidly and plateaus at about 25 % (20-69ys) until it falls further in old age 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Children</a:t>
            </a:r>
            <a:r>
              <a:rPr lang="en-US" sz="2800" dirty="0" smtClean="0"/>
              <a:t> have more sleep time and stage 4 than adults</a:t>
            </a:r>
            <a:endParaRPr lang="en-US" sz="2800" kern="0" dirty="0" smtClean="0">
              <a:latin typeface="Calisto MT" pitchFamily="18" charset="0"/>
            </a:endParaRPr>
          </a:p>
          <a:p>
            <a:pPr eaLnBrk="1" hangingPunct="1"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Sleep/wakefulness rhythm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Periods of sleep and wakefulness alternate about once a day.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A circadian rhythm consist typically of 8h sleep and 16 h awake.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This rhythm is controlled by the biological clock function of </a:t>
            </a:r>
            <a:r>
              <a:rPr lang="en-US" smtClean="0">
                <a:solidFill>
                  <a:srgbClr val="FF0000"/>
                </a:solidFill>
              </a:rPr>
              <a:t>suprachiasmatic  (SCN) </a:t>
            </a:r>
            <a:r>
              <a:rPr lang="en-US" smtClean="0"/>
              <a:t>nucleus in the hypothalamus.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Within sleep portion of this circadian cycle NREM and REM sleep alternate.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hebrain.mcgill.ca/flash/d/d_11/d_11_cr/d_11_cr_hor/d_11_cr_hor_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0"/>
            <a:ext cx="3867150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8613" y="1447800"/>
            <a:ext cx="3735387" cy="508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5791200" y="381000"/>
            <a:ext cx="228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/>
              <a:t>SCN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pPr eaLnBrk="1" hangingPunct="1"/>
            <a:r>
              <a:rPr lang="en-US" smtClean="0"/>
              <a:t>Mechanism of Sleep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Genesis of slow-wave sleep:</a:t>
            </a:r>
          </a:p>
          <a:p>
            <a:pPr eaLnBrk="1" hangingPunct="1">
              <a:defRPr/>
            </a:pPr>
            <a:r>
              <a:rPr lang="en-US" dirty="0" smtClean="0"/>
              <a:t>Active process produced by inhibition of areas in RAS responsible for alert conscious state of wakefulness.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Sleep Zones:</a:t>
            </a:r>
          </a:p>
          <a:p>
            <a:pPr eaLnBrk="1" hangingPunct="1">
              <a:defRPr/>
            </a:pPr>
            <a:r>
              <a:rPr lang="en-US" dirty="0" smtClean="0"/>
              <a:t>Stimulation of the following sites will lead to sleep and synchronization of slow –wave sleep EEG: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1. Diencephalon :</a:t>
            </a:r>
          </a:p>
          <a:p>
            <a:pPr eaLnBrk="1" hangingPunct="1">
              <a:defRPr/>
            </a:pPr>
            <a:r>
              <a:rPr lang="en-US" dirty="0" smtClean="0"/>
              <a:t>-</a:t>
            </a:r>
            <a:r>
              <a:rPr lang="en-US" dirty="0" err="1" smtClean="0"/>
              <a:t>suprachiasmatic</a:t>
            </a:r>
            <a:r>
              <a:rPr lang="en-US" dirty="0" smtClean="0"/>
              <a:t> region of post hypothalamus.</a:t>
            </a:r>
          </a:p>
          <a:p>
            <a:pPr eaLnBrk="1" hangingPunct="1">
              <a:defRPr/>
            </a:pPr>
            <a:r>
              <a:rPr lang="en-US" dirty="0" smtClean="0"/>
              <a:t>-diffuse thalamic nuclei: intra-</a:t>
            </a:r>
            <a:r>
              <a:rPr lang="en-US" dirty="0" err="1" smtClean="0"/>
              <a:t>laminal</a:t>
            </a:r>
            <a:r>
              <a:rPr lang="en-US" dirty="0" smtClean="0"/>
              <a:t> &amp; </a:t>
            </a:r>
            <a:r>
              <a:rPr lang="en-US" dirty="0" err="1" smtClean="0"/>
              <a:t>ant.thalamic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pPr eaLnBrk="1" hangingPunct="1"/>
            <a:r>
              <a:rPr lang="en-US" sz="2800" smtClean="0"/>
              <a:t>Mechanism of sleep, continue.,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Slow frequency stim of diencephalon…….sleep.</a:t>
            </a:r>
          </a:p>
          <a:p>
            <a:pPr eaLnBrk="1" hangingPunct="1"/>
            <a:r>
              <a:rPr lang="en-US" smtClean="0"/>
              <a:t>High frequency stim  of diencephalon…….arousal.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2. Medulla oblongata: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  </a:t>
            </a:r>
            <a:r>
              <a:rPr lang="en-US" smtClean="0"/>
              <a:t>Medullary synchronizing zone at the level of NTS.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</a:t>
            </a:r>
            <a:r>
              <a:rPr lang="en-US" smtClean="0">
                <a:solidFill>
                  <a:srgbClr val="FF0000"/>
                </a:solidFill>
              </a:rPr>
              <a:t>3. Basal forebrain: pre-optic area: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High or slow frequency stim……synchronization + sleep.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1,2&amp;3 </a:t>
            </a:r>
            <a:r>
              <a:rPr lang="en-US" smtClean="0"/>
              <a:t>are connected together and with reticular area of the brain 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Genesis of REM sleep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mechanism producing REM sleep is located in pontine reticular formation.</a:t>
            </a:r>
          </a:p>
          <a:p>
            <a:pPr eaLnBrk="1" hangingPunct="1"/>
            <a:r>
              <a:rPr lang="en-US" smtClean="0"/>
              <a:t>Large cholinergic ponto-geniculo-occipital (PGO) spikes arise in this area and are thought to initiate sleep.</a:t>
            </a:r>
          </a:p>
          <a:p>
            <a:pPr eaLnBrk="1" hangingPunct="1"/>
            <a:r>
              <a:rPr lang="en-US" smtClean="0"/>
              <a:t>Discharge of noradrenergic neurons of locus ceruleus + discharge of serotonergic neurons of midbrain raphe causes  wakefulness. They become silent when PGO active during 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thebrain.mcgill.ca/flash/a/a_11/a_11_cr/a_11_cr_cyc/a_11_cr_cyc_1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"/>
            <a:ext cx="5105400" cy="667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neurotransmitters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Serotonin:</a:t>
            </a:r>
          </a:p>
          <a:p>
            <a:pPr eaLnBrk="1" hangingPunct="1"/>
            <a:r>
              <a:rPr lang="en-US" smtClean="0"/>
              <a:t>-Agonist: (-) sleep.</a:t>
            </a:r>
          </a:p>
          <a:p>
            <a:pPr eaLnBrk="1" hangingPunct="1"/>
            <a:r>
              <a:rPr lang="en-US" smtClean="0"/>
              <a:t>-antagonist: (+) slow-wave sleep.</a:t>
            </a:r>
          </a:p>
          <a:p>
            <a:pPr eaLnBrk="1" hangingPunct="1"/>
            <a:r>
              <a:rPr lang="en-US" smtClean="0"/>
              <a:t>Serotonin appears to modulate sleep through its effect on other hypnogenic factors in the anterior hypothalamus and suprachiasmatic nucleus</a:t>
            </a:r>
          </a:p>
          <a:p>
            <a:pPr eaLnBrk="1" hangingPunct="1"/>
            <a:r>
              <a:rPr lang="en-US" smtClean="0"/>
              <a:t>Serotonin is a melatonin precursor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Neurotransmitters, cont.,,,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Melatonin </a:t>
            </a:r>
            <a:r>
              <a:rPr lang="en-US" smtClean="0"/>
              <a:t>is synthesized and released by the </a:t>
            </a:r>
            <a:r>
              <a:rPr lang="en-US" smtClean="0">
                <a:solidFill>
                  <a:srgbClr val="FF0000"/>
                </a:solidFill>
              </a:rPr>
              <a:t>pineal gland</a:t>
            </a:r>
            <a:r>
              <a:rPr lang="en-US" smtClean="0"/>
              <a:t> through sympathetic activation from the retino-hypothalamic tract.</a:t>
            </a:r>
          </a:p>
          <a:p>
            <a:pPr eaLnBrk="1" hangingPunct="1"/>
            <a:r>
              <a:rPr lang="en-US" smtClean="0"/>
              <a:t>Melatonin enhances sleep</a:t>
            </a:r>
          </a:p>
          <a:p>
            <a:pPr eaLnBrk="1" hangingPunct="1"/>
            <a:r>
              <a:rPr lang="en-US" smtClean="0"/>
              <a:t>prolonged bright light stimulation suppresses melatonin and sleep while subsequent melatonin injections can restore normal sleep patterns.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Adenosine:</a:t>
            </a:r>
            <a:r>
              <a:rPr lang="en-US" smtClean="0"/>
              <a:t> sleep inducing factor. It accumulates in brain with prolonged wakefulness. Adenosine antagonists e.g. caffiene ……(+) alertness.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Sleep is a state of loss of consciousness from which a subject can be aroused by appropriate stimuli.</a:t>
            </a:r>
          </a:p>
          <a:p>
            <a:pPr eaLnBrk="1" hangingPunct="1"/>
            <a:r>
              <a:rPr lang="en-US" sz="3600" smtClean="0"/>
              <a:t>Coma  is a state of unconsciousness from which a subject cannot be aroused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Working Together in Sleep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8890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Brainstem Nucleus	Neurotransmitter	Activity State of Nucleus</a:t>
            </a:r>
            <a:endParaRPr lang="en-US" b="1">
              <a:solidFill>
                <a:srgbClr val="FF0000"/>
              </a:solidFill>
            </a:endParaRPr>
          </a:p>
          <a:p>
            <a:r>
              <a:rPr lang="en-US" b="1" i="1">
                <a:solidFill>
                  <a:srgbClr val="FF0000"/>
                </a:solidFill>
              </a:rPr>
              <a:t>Wakefulness</a:t>
            </a:r>
            <a:endParaRPr lang="en-US" b="1">
              <a:solidFill>
                <a:srgbClr val="FF0000"/>
              </a:solidFill>
            </a:endParaRPr>
          </a:p>
          <a:p>
            <a:r>
              <a:rPr lang="en-US" b="1">
                <a:solidFill>
                  <a:srgbClr val="FF0000"/>
                </a:solidFill>
              </a:rPr>
              <a:t>Peduncularpontine	ACh			Active</a:t>
            </a:r>
          </a:p>
          <a:p>
            <a:r>
              <a:rPr lang="en-US" b="1">
                <a:solidFill>
                  <a:srgbClr val="FF0000"/>
                </a:solidFill>
              </a:rPr>
              <a:t>Locus coeruleus		NE			Active</a:t>
            </a:r>
          </a:p>
          <a:p>
            <a:r>
              <a:rPr lang="en-US" b="1">
                <a:solidFill>
                  <a:srgbClr val="FF0000"/>
                </a:solidFill>
              </a:rPr>
              <a:t>Raphe			5-HT			Active</a:t>
            </a: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 b="1" i="1">
                <a:solidFill>
                  <a:srgbClr val="FF0000"/>
                </a:solidFill>
              </a:rPr>
              <a:t>Non-REM Sleep</a:t>
            </a:r>
            <a:endParaRPr lang="en-US" b="1">
              <a:solidFill>
                <a:srgbClr val="FF0000"/>
              </a:solidFill>
            </a:endParaRPr>
          </a:p>
          <a:p>
            <a:r>
              <a:rPr lang="en-US" b="1">
                <a:solidFill>
                  <a:srgbClr val="FF0000"/>
                </a:solidFill>
              </a:rPr>
              <a:t>Peduncularpontine	ACh			Silent</a:t>
            </a:r>
          </a:p>
          <a:p>
            <a:r>
              <a:rPr lang="en-US" b="1">
                <a:solidFill>
                  <a:srgbClr val="FF0000"/>
                </a:solidFill>
              </a:rPr>
              <a:t>Locus coeruleus		NE			Decreased Activity</a:t>
            </a:r>
          </a:p>
          <a:p>
            <a:r>
              <a:rPr lang="en-US" b="1">
                <a:solidFill>
                  <a:srgbClr val="FF0000"/>
                </a:solidFill>
              </a:rPr>
              <a:t>Raphe			5-HT			Decreased Activity</a:t>
            </a: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 b="1" i="1">
                <a:solidFill>
                  <a:srgbClr val="FF0000"/>
                </a:solidFill>
              </a:rPr>
              <a:t>REM Sleep On</a:t>
            </a:r>
            <a:endParaRPr lang="en-US" b="1">
              <a:solidFill>
                <a:srgbClr val="FF0000"/>
              </a:solidFill>
            </a:endParaRPr>
          </a:p>
          <a:p>
            <a:r>
              <a:rPr lang="en-US" b="1">
                <a:solidFill>
                  <a:srgbClr val="FF0000"/>
                </a:solidFill>
              </a:rPr>
              <a:t>Peduncularpontine	ACh			Active as REM Approaches</a:t>
            </a:r>
          </a:p>
          <a:p>
            <a:r>
              <a:rPr lang="en-US" b="1">
                <a:solidFill>
                  <a:srgbClr val="FF0000"/>
                </a:solidFill>
              </a:rPr>
              <a:t>Locus coeruleus		NE			Become Silent</a:t>
            </a:r>
          </a:p>
          <a:p>
            <a:r>
              <a:rPr lang="en-US" b="1">
                <a:solidFill>
                  <a:srgbClr val="FF0000"/>
                </a:solidFill>
              </a:rPr>
              <a:t>Raphe			5-HT			Inactive</a:t>
            </a: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 b="1" i="1">
                <a:solidFill>
                  <a:srgbClr val="FF0000"/>
                </a:solidFill>
              </a:rPr>
              <a:t>REM Sleep Off</a:t>
            </a:r>
          </a:p>
          <a:p>
            <a:r>
              <a:rPr lang="en-US" b="1">
                <a:solidFill>
                  <a:srgbClr val="FF0000"/>
                </a:solidFill>
              </a:rPr>
              <a:t>Locus coeruleus		NE			Become Active</a:t>
            </a:r>
          </a:p>
          <a:p>
            <a:r>
              <a:rPr lang="en-US" b="1">
                <a:solidFill>
                  <a:srgbClr val="FF0000"/>
                </a:solidFill>
              </a:rPr>
              <a:t>Raphe			5-HT			Become Active</a:t>
            </a:r>
          </a:p>
          <a:p>
            <a:endParaRPr lang="en-US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Sleep disorders: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Insomnia.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Fatal familial insomnia: impaired autonomic &amp; motor functions, dementia, death.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Disorders during NREM</a:t>
            </a:r>
            <a:r>
              <a:rPr lang="en-US" dirty="0" smtClean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-Sleep walking.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-Bed wetting.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-Night </a:t>
            </a:r>
            <a:r>
              <a:rPr lang="en-US" dirty="0" err="1" smtClean="0"/>
              <a:t>terros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Narcolepsy: </a:t>
            </a:r>
            <a:r>
              <a:rPr lang="en-US" dirty="0" smtClean="0"/>
              <a:t>episodic sudden loss of muscle tone… irresistible urge to sleep during day time (Bursts of REM).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Sleep apnea</a:t>
            </a:r>
            <a:r>
              <a:rPr lang="en-US" dirty="0" smtClean="0"/>
              <a:t>; airway obstruction.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Sleep Lab</a:t>
            </a:r>
          </a:p>
        </p:txBody>
      </p:sp>
      <p:pic>
        <p:nvPicPr>
          <p:cNvPr id="36867" name="Picture 2" descr="P:\jk2_0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1100" y="1935163"/>
            <a:ext cx="6781800" cy="43894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Sleep Lab</a:t>
            </a:r>
          </a:p>
        </p:txBody>
      </p:sp>
      <p:pic>
        <p:nvPicPr>
          <p:cNvPr id="37891" name="Picture 2" descr="P:\JK_0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98563" y="1935163"/>
            <a:ext cx="6746875" cy="43894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Great eaters and great sleepers are incapable of doing anything that is great.</a:t>
            </a:r>
            <a:endParaRPr lang="en-AU" sz="2800" b="1" smtClean="0"/>
          </a:p>
          <a:p>
            <a:pPr algn="ctr" eaLnBrk="1" hangingPunct="1"/>
            <a:r>
              <a:rPr lang="en-US" sz="2400" b="1" smtClean="0"/>
              <a:t>William Shakespeare</a:t>
            </a:r>
          </a:p>
          <a:p>
            <a:pPr algn="ctr" eaLnBrk="1" hangingPunct="1"/>
            <a:r>
              <a:rPr lang="en-US" sz="2400" b="1" smtClean="0"/>
              <a:t>“Henry IV”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 we sleep?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Restoration,  or repair:</a:t>
            </a:r>
          </a:p>
          <a:p>
            <a:pPr lvl="1" eaLnBrk="1" hangingPunct="1">
              <a:defRPr/>
            </a:pPr>
            <a:r>
              <a:rPr lang="en-US" sz="3600" dirty="0" smtClean="0"/>
              <a:t>Waking life disrupts homeostasis</a:t>
            </a:r>
          </a:p>
          <a:p>
            <a:pPr lvl="1" eaLnBrk="1" hangingPunct="1">
              <a:defRPr/>
            </a:pPr>
            <a:r>
              <a:rPr lang="en-US" sz="3600" dirty="0" smtClean="0"/>
              <a:t>Sleep may conserve some energy</a:t>
            </a:r>
          </a:p>
          <a:p>
            <a:pPr eaLnBrk="1" hangingPunct="1">
              <a:defRPr/>
            </a:pPr>
            <a:r>
              <a:rPr lang="en-US" sz="3600" dirty="0" smtClean="0"/>
              <a:t>Protection with the circadian cycle </a:t>
            </a:r>
          </a:p>
          <a:p>
            <a:pPr eaLnBrk="1" hangingPunct="1">
              <a:defRPr/>
            </a:pPr>
            <a:r>
              <a:rPr lang="en-US" sz="3600" dirty="0" smtClean="0"/>
              <a:t>Circadian synthesis of hormones, ……</a:t>
            </a:r>
          </a:p>
          <a:p>
            <a:pPr eaLnBrk="1" hangingPunct="1">
              <a:defRPr/>
            </a:pPr>
            <a:r>
              <a:rPr lang="en-US" sz="3600" dirty="0" smtClean="0"/>
              <a:t>Consolidation of learning?</a:t>
            </a:r>
          </a:p>
          <a:p>
            <a:pPr marL="273050" lvl="1" indent="-273050" eaLnBrk="1" hangingPunct="1">
              <a:buClr>
                <a:srgbClr val="0BD0D9"/>
              </a:buClr>
              <a:buSzPct val="95000"/>
              <a:defRPr/>
            </a:pPr>
            <a:r>
              <a:rPr lang="en-US" sz="3200" dirty="0" smtClean="0"/>
              <a:t>Remodelling of synaptic function</a:t>
            </a:r>
          </a:p>
          <a:p>
            <a:pPr eaLnBrk="1" hangingPunct="1">
              <a:defRPr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EEG waves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frequencies of brain waves range from 0.5-500 Hz. </a:t>
            </a:r>
          </a:p>
          <a:p>
            <a:pPr eaLnBrk="1" hangingPunct="1"/>
            <a:r>
              <a:rPr lang="en-US" sz="3200" smtClean="0"/>
              <a:t>The most clinically relevant waves:</a:t>
            </a:r>
            <a:endParaRPr lang="en-US" smtClean="0"/>
          </a:p>
          <a:p>
            <a:pPr eaLnBrk="1" hangingPunct="1"/>
            <a:r>
              <a:rPr lang="en-US" sz="3200" i="1" smtClean="0"/>
              <a:t>Alpha waves </a:t>
            </a:r>
            <a:r>
              <a:rPr lang="en-US" sz="3200" smtClean="0"/>
              <a:t>- 8-13 Hz </a:t>
            </a:r>
          </a:p>
          <a:p>
            <a:pPr eaLnBrk="1" hangingPunct="1"/>
            <a:r>
              <a:rPr lang="en-US" sz="3200" i="1" smtClean="0"/>
              <a:t>Beta waves </a:t>
            </a:r>
            <a:r>
              <a:rPr lang="en-US" sz="3200" smtClean="0"/>
              <a:t>- Greater than 13 Hz </a:t>
            </a:r>
          </a:p>
          <a:p>
            <a:pPr eaLnBrk="1" hangingPunct="1"/>
            <a:r>
              <a:rPr lang="en-US" sz="3200" i="1" smtClean="0"/>
              <a:t>Theta waves </a:t>
            </a:r>
            <a:r>
              <a:rPr lang="en-US" sz="3200" smtClean="0"/>
              <a:t>- 3.5-7.5 Hz </a:t>
            </a:r>
          </a:p>
          <a:p>
            <a:pPr eaLnBrk="1" hangingPunct="1"/>
            <a:r>
              <a:rPr lang="en-US" sz="3200" i="1" smtClean="0"/>
              <a:t>Delta waves </a:t>
            </a:r>
            <a:r>
              <a:rPr lang="en-US" sz="3200" smtClean="0"/>
              <a:t>- 3 Hz or less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Alpha 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800" dirty="0" smtClean="0"/>
              <a:t>Seen in all age groups but are </a:t>
            </a:r>
            <a:r>
              <a:rPr lang="en-US" sz="3800" dirty="0" smtClean="0">
                <a:solidFill>
                  <a:srgbClr val="FF0000"/>
                </a:solidFill>
              </a:rPr>
              <a:t>most common in adults.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800" dirty="0" smtClean="0"/>
              <a:t>Most marked in the </a:t>
            </a:r>
            <a:r>
              <a:rPr lang="en-US" sz="3800" dirty="0" err="1" smtClean="0">
                <a:solidFill>
                  <a:srgbClr val="FF0000"/>
                </a:solidFill>
              </a:rPr>
              <a:t>parieto</a:t>
            </a:r>
            <a:r>
              <a:rPr lang="en-US" sz="3800" dirty="0" smtClean="0">
                <a:solidFill>
                  <a:srgbClr val="FF0000"/>
                </a:solidFill>
              </a:rPr>
              <a:t>-occipital area</a:t>
            </a:r>
            <a:r>
              <a:rPr lang="en-US" sz="3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800" dirty="0" smtClean="0"/>
              <a:t>Occur rhythmically on both sides of the head but are often slightly higher in amplitude on the </a:t>
            </a:r>
            <a:r>
              <a:rPr lang="en-US" sz="3800" b="1" dirty="0" err="1" smtClean="0"/>
              <a:t>nondominant</a:t>
            </a:r>
            <a:r>
              <a:rPr lang="en-US" sz="3800" dirty="0" smtClean="0"/>
              <a:t> side, especially in right-handed individuals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800" dirty="0" smtClean="0"/>
              <a:t> Occur with </a:t>
            </a:r>
            <a:r>
              <a:rPr lang="en-US" sz="3800" dirty="0" smtClean="0">
                <a:solidFill>
                  <a:srgbClr val="FF0000"/>
                </a:solidFill>
              </a:rPr>
              <a:t>closed eyes , relaxation, wondering mind.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990600"/>
            <a:ext cx="7391400" cy="533400"/>
            <a:chOff x="1056" y="1296"/>
            <a:chExt cx="3840" cy="288"/>
          </a:xfrm>
        </p:grpSpPr>
        <p:grpSp>
          <p:nvGrpSpPr>
            <p:cNvPr id="10245" name="Group 4"/>
            <p:cNvGrpSpPr>
              <a:grpSpLocks/>
            </p:cNvGrpSpPr>
            <p:nvPr/>
          </p:nvGrpSpPr>
          <p:grpSpPr bwMode="auto">
            <a:xfrm>
              <a:off x="1056" y="1296"/>
              <a:ext cx="768" cy="288"/>
              <a:chOff x="1056" y="1296"/>
              <a:chExt cx="768" cy="288"/>
            </a:xfrm>
          </p:grpSpPr>
          <p:sp>
            <p:nvSpPr>
              <p:cNvPr id="10338" name="Line 5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9" name="Line 6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0" name="Line 7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1" name="Line 8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2" name="Line 9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" name="Line 10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" name="Line 11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5" name="Line 12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6" name="Line 13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" name="Line 14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" name="Line 15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9" name="Line 16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0" name="Line 17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1" name="Line 18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2" name="Line 19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" name="Line 20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4" name="Line 21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5" name="Line 22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6" name="Line 23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7" name="Line 24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8" name="Line 25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9" name="Line 26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46" name="Group 27"/>
            <p:cNvGrpSpPr>
              <a:grpSpLocks/>
            </p:cNvGrpSpPr>
            <p:nvPr/>
          </p:nvGrpSpPr>
          <p:grpSpPr bwMode="auto">
            <a:xfrm>
              <a:off x="1824" y="1296"/>
              <a:ext cx="768" cy="288"/>
              <a:chOff x="1056" y="1296"/>
              <a:chExt cx="768" cy="288"/>
            </a:xfrm>
          </p:grpSpPr>
          <p:sp>
            <p:nvSpPr>
              <p:cNvPr id="10316" name="Line 28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Line 29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Line 30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Line 31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0" name="Line 32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1" name="Line 33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2" name="Line 34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3" name="Line 35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4" name="Line 36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Line 37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6" name="Line 38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7" name="Line 39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Line 40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9" name="Line 41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0" name="Line 42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Line 43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2" name="Line 44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3" name="Line 45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4" name="Line 46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5" name="Line 47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6" name="Line 48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7" name="Line 49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47" name="Group 50"/>
            <p:cNvGrpSpPr>
              <a:grpSpLocks/>
            </p:cNvGrpSpPr>
            <p:nvPr/>
          </p:nvGrpSpPr>
          <p:grpSpPr bwMode="auto">
            <a:xfrm flipH="1">
              <a:off x="2592" y="1296"/>
              <a:ext cx="768" cy="288"/>
              <a:chOff x="1056" y="1296"/>
              <a:chExt cx="768" cy="288"/>
            </a:xfrm>
          </p:grpSpPr>
          <p:sp>
            <p:nvSpPr>
              <p:cNvPr id="10294" name="Line 51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Line 52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Line 53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Line 54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55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56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Line 57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Line 58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Line 59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3" name="Line 60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4" name="Line 61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Line 62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Line 63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7" name="Line 64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8" name="Line 65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9" name="Line 66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Line 67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Line 68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2" name="Line 69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Line 70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Line 71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5" name="Line 72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48" name="Group 73"/>
            <p:cNvGrpSpPr>
              <a:grpSpLocks/>
            </p:cNvGrpSpPr>
            <p:nvPr/>
          </p:nvGrpSpPr>
          <p:grpSpPr bwMode="auto">
            <a:xfrm>
              <a:off x="3360" y="1296"/>
              <a:ext cx="768" cy="288"/>
              <a:chOff x="1056" y="1296"/>
              <a:chExt cx="768" cy="288"/>
            </a:xfrm>
          </p:grpSpPr>
          <p:sp>
            <p:nvSpPr>
              <p:cNvPr id="10272" name="Line 74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3" name="Line 75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Line 76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Line 77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Line 78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7" name="Line 7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8" name="Line 80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9" name="Line 81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0" name="Line 82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1" name="Line 83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2" name="Line 84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3" name="Line 85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4" name="Line 86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Line 87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Line 88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Line 89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Line 90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Line 91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Line 92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Line 93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2" name="Line 94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3" name="Line 95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49" name="Group 96"/>
            <p:cNvGrpSpPr>
              <a:grpSpLocks/>
            </p:cNvGrpSpPr>
            <p:nvPr/>
          </p:nvGrpSpPr>
          <p:grpSpPr bwMode="auto">
            <a:xfrm flipH="1">
              <a:off x="4128" y="1296"/>
              <a:ext cx="768" cy="288"/>
              <a:chOff x="1056" y="1296"/>
              <a:chExt cx="768" cy="288"/>
            </a:xfrm>
          </p:grpSpPr>
          <p:sp>
            <p:nvSpPr>
              <p:cNvPr id="10250" name="Line 97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Line 98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Line 99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" name="Line 100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4" name="Line 101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5" name="Line 102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" name="Line 103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Line 104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Line 105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Line 106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Line 107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Line 108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Line 109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Line 110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Line 111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Line 112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Line 113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7" name="Line 114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8" name="Line 115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Line 116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Line 117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1" name="Line 118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Alpha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Alpha activity disappears normally with attention (</a:t>
            </a:r>
            <a:r>
              <a:rPr lang="en-US" sz="2400" dirty="0" err="1" smtClean="0"/>
              <a:t>eg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mental arithmetic, stress, opening eyes, any form of sensory stimulation)</a:t>
            </a:r>
            <a:r>
              <a:rPr lang="en-US" sz="2400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Then become replaced with irregular low voltage activity.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Called arousal or alerting response.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Also called </a:t>
            </a:r>
            <a:r>
              <a:rPr lang="en-US" sz="2400" dirty="0" err="1" smtClean="0"/>
              <a:t>desynchronization</a:t>
            </a:r>
            <a:r>
              <a:rPr lang="en-US" sz="2400" dirty="0" smtClean="0"/>
              <a:t> as it represents  breakup  of synchronized neuronal activity</a:t>
            </a:r>
            <a:r>
              <a:rPr lang="en-US" sz="2800" dirty="0" smtClean="0"/>
              <a:t>!!!!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/>
              <a:t>An abnormal exception is alpha coma, most often caused by hypoxic-ischemic encephalopathy of destructive processes in the </a:t>
            </a:r>
            <a:r>
              <a:rPr lang="en-US" sz="1800" dirty="0" err="1" smtClean="0"/>
              <a:t>pons</a:t>
            </a:r>
            <a:r>
              <a:rPr lang="en-US" sz="1800" dirty="0" smtClean="0"/>
              <a:t> (</a:t>
            </a:r>
            <a:r>
              <a:rPr lang="en-US" sz="1800" dirty="0" err="1" smtClean="0"/>
              <a:t>eg</a:t>
            </a:r>
            <a:r>
              <a:rPr lang="en-US" sz="1800" dirty="0" smtClean="0"/>
              <a:t>, </a:t>
            </a:r>
            <a:r>
              <a:rPr lang="en-US" sz="1800" dirty="0" err="1" smtClean="0"/>
              <a:t>intracerebral</a:t>
            </a:r>
            <a:r>
              <a:rPr lang="en-US" sz="1800" dirty="0" smtClean="0"/>
              <a:t> hemorrhage). In alpha coma, alpha waves are distributed uniformly both </a:t>
            </a:r>
            <a:r>
              <a:rPr lang="en-US" sz="1800" dirty="0" err="1" smtClean="0"/>
              <a:t>anteriorly</a:t>
            </a:r>
            <a:r>
              <a:rPr lang="en-US" sz="1800" dirty="0" smtClean="0"/>
              <a:t> and </a:t>
            </a:r>
            <a:r>
              <a:rPr lang="en-US" sz="1800" dirty="0" err="1" smtClean="0"/>
              <a:t>posteriorly</a:t>
            </a:r>
            <a:r>
              <a:rPr lang="en-US" sz="1800" dirty="0" smtClean="0"/>
              <a:t> in patients who are unresponsive to stimuli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Beta waves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Seen in all age groups. </a:t>
            </a:r>
          </a:p>
          <a:p>
            <a:pPr eaLnBrk="1" hangingPunct="1"/>
            <a:r>
              <a:rPr lang="en-US" smtClean="0"/>
              <a:t>Small in amplitude , usually symmetric and more evident anteriorly. </a:t>
            </a:r>
          </a:p>
          <a:p>
            <a:pPr eaLnBrk="1" hangingPunct="1"/>
            <a:r>
              <a:rPr lang="en-US" smtClean="0"/>
              <a:t>Drugs, such as barbiturates and benzodiazepines, augment beta waves.</a:t>
            </a:r>
          </a:p>
          <a:p>
            <a:pPr eaLnBrk="1" hangingPunct="1"/>
            <a:r>
              <a:rPr lang="en-US" smtClean="0"/>
              <a:t>&gt; 13 Hz/sec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pSp>
        <p:nvGrpSpPr>
          <p:cNvPr id="2" name="Group 208"/>
          <p:cNvGrpSpPr>
            <a:grpSpLocks/>
          </p:cNvGrpSpPr>
          <p:nvPr/>
        </p:nvGrpSpPr>
        <p:grpSpPr bwMode="auto">
          <a:xfrm>
            <a:off x="838200" y="5029200"/>
            <a:ext cx="7467600" cy="381000"/>
            <a:chOff x="1056" y="1248"/>
            <a:chExt cx="4704" cy="240"/>
          </a:xfrm>
        </p:grpSpPr>
        <p:grpSp>
          <p:nvGrpSpPr>
            <p:cNvPr id="12293" name="Group 209"/>
            <p:cNvGrpSpPr>
              <a:grpSpLocks/>
            </p:cNvGrpSpPr>
            <p:nvPr/>
          </p:nvGrpSpPr>
          <p:grpSpPr bwMode="auto">
            <a:xfrm>
              <a:off x="1056" y="1248"/>
              <a:ext cx="672" cy="240"/>
              <a:chOff x="1056" y="1296"/>
              <a:chExt cx="768" cy="288"/>
            </a:xfrm>
          </p:grpSpPr>
          <p:sp>
            <p:nvSpPr>
              <p:cNvPr id="12432" name="Line 210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3" name="Line 211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4" name="Line 212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5" name="Line 213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6" name="Line 214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7" name="Line 215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8" name="Line 216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9" name="Line 217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40" name="Line 218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41" name="Line 219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42" name="Line 220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43" name="Line 221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44" name="Line 222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45" name="Line 223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46" name="Line 224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47" name="Line 225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48" name="Line 226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49" name="Line 227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50" name="Line 228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51" name="Line 229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52" name="Line 230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53" name="Line 231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4" name="Group 232"/>
            <p:cNvGrpSpPr>
              <a:grpSpLocks/>
            </p:cNvGrpSpPr>
            <p:nvPr/>
          </p:nvGrpSpPr>
          <p:grpSpPr bwMode="auto">
            <a:xfrm>
              <a:off x="1728" y="1248"/>
              <a:ext cx="672" cy="240"/>
              <a:chOff x="1056" y="1296"/>
              <a:chExt cx="768" cy="288"/>
            </a:xfrm>
          </p:grpSpPr>
          <p:sp>
            <p:nvSpPr>
              <p:cNvPr id="12410" name="Line 233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" name="Line 234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2" name="Line 235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3" name="Line 236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4" name="Line 237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5" name="Line 238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6" name="Line 239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7" name="Line 240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8" name="Line 241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9" name="Line 242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0" name="Line 243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1" name="Line 244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2" name="Line 245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3" name="Line 246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4" name="Line 247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5" name="Line 248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6" name="Line 249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7" name="Line 250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8" name="Line 251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9" name="Line 252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0" name="Line 253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1" name="Line 254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5" name="Group 255"/>
            <p:cNvGrpSpPr>
              <a:grpSpLocks/>
            </p:cNvGrpSpPr>
            <p:nvPr/>
          </p:nvGrpSpPr>
          <p:grpSpPr bwMode="auto">
            <a:xfrm flipH="1">
              <a:off x="2400" y="1248"/>
              <a:ext cx="672" cy="240"/>
              <a:chOff x="1056" y="1296"/>
              <a:chExt cx="768" cy="288"/>
            </a:xfrm>
          </p:grpSpPr>
          <p:sp>
            <p:nvSpPr>
              <p:cNvPr id="12388" name="Line 256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Line 257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0" name="Line 258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" name="Line 259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2" name="Line 260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" name="Line 261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" name="Line 262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5" name="Line 263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Line 264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Line 265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Line 266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9" name="Line 267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0" name="Line 268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1" name="Line 269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2" name="Line 270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3" name="Line 271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4" name="Line 272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5" name="Line 273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6" name="Line 274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7" name="Line 275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8" name="Line 276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9" name="Line 277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6" name="Group 278"/>
            <p:cNvGrpSpPr>
              <a:grpSpLocks/>
            </p:cNvGrpSpPr>
            <p:nvPr/>
          </p:nvGrpSpPr>
          <p:grpSpPr bwMode="auto">
            <a:xfrm>
              <a:off x="3072" y="1248"/>
              <a:ext cx="672" cy="240"/>
              <a:chOff x="1056" y="1296"/>
              <a:chExt cx="768" cy="288"/>
            </a:xfrm>
          </p:grpSpPr>
          <p:sp>
            <p:nvSpPr>
              <p:cNvPr id="12366" name="Line 279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7" name="Line 280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8" name="Line 281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9" name="Line 282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0" name="Line 283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1" name="Line 284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2" name="Line 285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3" name="Line 286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4" name="Line 287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5" name="Line 288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6" name="Line 289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7" name="Line 290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8" name="Line 291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9" name="Line 292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0" name="Line 293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1" name="Line 294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2" name="Line 295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3" name="Line 296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4" name="Line 297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5" name="Line 298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6" name="Line 299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Line 300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7" name="Group 301"/>
            <p:cNvGrpSpPr>
              <a:grpSpLocks/>
            </p:cNvGrpSpPr>
            <p:nvPr/>
          </p:nvGrpSpPr>
          <p:grpSpPr bwMode="auto">
            <a:xfrm flipH="1">
              <a:off x="3744" y="1248"/>
              <a:ext cx="672" cy="240"/>
              <a:chOff x="1056" y="1296"/>
              <a:chExt cx="768" cy="288"/>
            </a:xfrm>
          </p:grpSpPr>
          <p:sp>
            <p:nvSpPr>
              <p:cNvPr id="12344" name="Line 302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5" name="Line 303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6" name="Line 304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7" name="Line 305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8" name="Line 306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9" name="Line 307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0" name="Line 308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1" name="Line 309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2" name="Line 310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3" name="Line 311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4" name="Line 312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5" name="Line 313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6" name="Line 314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7" name="Line 315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8" name="Line 316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9" name="Line 317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0" name="Line 318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1" name="Line 319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2" name="Line 320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3" name="Line 321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4" name="Line 322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5" name="Line 323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8" name="Group 324"/>
            <p:cNvGrpSpPr>
              <a:grpSpLocks/>
            </p:cNvGrpSpPr>
            <p:nvPr/>
          </p:nvGrpSpPr>
          <p:grpSpPr bwMode="auto">
            <a:xfrm flipH="1">
              <a:off x="4416" y="1248"/>
              <a:ext cx="672" cy="240"/>
              <a:chOff x="1056" y="1296"/>
              <a:chExt cx="768" cy="288"/>
            </a:xfrm>
          </p:grpSpPr>
          <p:sp>
            <p:nvSpPr>
              <p:cNvPr id="12322" name="Line 325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3" name="Line 326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4" name="Line 327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5" name="Line 328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6" name="Line 329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7" name="Line 330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8" name="Line 331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9" name="Line 332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0" name="Line 333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1" name="Line 334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2" name="Line 335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3" name="Line 336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4" name="Line 337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5" name="Line 338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6" name="Line 339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7" name="Line 340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8" name="Line 341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9" name="Line 342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0" name="Line 343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1" name="Line 344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2" name="Line 345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3" name="Line 346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9" name="Group 347"/>
            <p:cNvGrpSpPr>
              <a:grpSpLocks/>
            </p:cNvGrpSpPr>
            <p:nvPr/>
          </p:nvGrpSpPr>
          <p:grpSpPr bwMode="auto">
            <a:xfrm>
              <a:off x="5088" y="1248"/>
              <a:ext cx="672" cy="240"/>
              <a:chOff x="1056" y="1296"/>
              <a:chExt cx="768" cy="288"/>
            </a:xfrm>
          </p:grpSpPr>
          <p:sp>
            <p:nvSpPr>
              <p:cNvPr id="12300" name="Line 348"/>
              <p:cNvSpPr>
                <a:spLocks noChangeShapeType="1"/>
              </p:cNvSpPr>
              <p:nvPr/>
            </p:nvSpPr>
            <p:spPr bwMode="auto">
              <a:xfrm flipV="1">
                <a:off x="1056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" name="Line 349"/>
              <p:cNvSpPr>
                <a:spLocks noChangeShapeType="1"/>
              </p:cNvSpPr>
              <p:nvPr/>
            </p:nvSpPr>
            <p:spPr bwMode="auto">
              <a:xfrm>
                <a:off x="1104" y="1296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2" name="Line 350"/>
              <p:cNvSpPr>
                <a:spLocks noChangeShapeType="1"/>
              </p:cNvSpPr>
              <p:nvPr/>
            </p:nvSpPr>
            <p:spPr bwMode="auto">
              <a:xfrm flipV="1">
                <a:off x="1152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" name="Line 351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Line 352"/>
              <p:cNvSpPr>
                <a:spLocks noChangeShapeType="1"/>
              </p:cNvSpPr>
              <p:nvPr/>
            </p:nvSpPr>
            <p:spPr bwMode="auto">
              <a:xfrm flipV="1">
                <a:off x="1200" y="1344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Line 353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Line 354"/>
              <p:cNvSpPr>
                <a:spLocks noChangeShapeType="1"/>
              </p:cNvSpPr>
              <p:nvPr/>
            </p:nvSpPr>
            <p:spPr bwMode="auto">
              <a:xfrm flipV="1">
                <a:off x="1296" y="144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" name="Line 355"/>
              <p:cNvSpPr>
                <a:spLocks noChangeShapeType="1"/>
              </p:cNvSpPr>
              <p:nvPr/>
            </p:nvSpPr>
            <p:spPr bwMode="auto">
              <a:xfrm>
                <a:off x="1296" y="1440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" name="Line 356"/>
              <p:cNvSpPr>
                <a:spLocks noChangeShapeType="1"/>
              </p:cNvSpPr>
              <p:nvPr/>
            </p:nvSpPr>
            <p:spPr bwMode="auto">
              <a:xfrm flipV="1">
                <a:off x="1344" y="134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Line 357"/>
              <p:cNvSpPr>
                <a:spLocks noChangeShapeType="1"/>
              </p:cNvSpPr>
              <p:nvPr/>
            </p:nvSpPr>
            <p:spPr bwMode="auto">
              <a:xfrm>
                <a:off x="1392" y="1344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Line 358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1" name="Line 359"/>
              <p:cNvSpPr>
                <a:spLocks noChangeShapeType="1"/>
              </p:cNvSpPr>
              <p:nvPr/>
            </p:nvSpPr>
            <p:spPr bwMode="auto">
              <a:xfrm>
                <a:off x="1488" y="1392"/>
                <a:ext cx="4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2" name="Line 360"/>
              <p:cNvSpPr>
                <a:spLocks noChangeShapeType="1"/>
              </p:cNvSpPr>
              <p:nvPr/>
            </p:nvSpPr>
            <p:spPr bwMode="auto">
              <a:xfrm flipV="1">
                <a:off x="1536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3" name="Line 361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4" name="Line 362"/>
              <p:cNvSpPr>
                <a:spLocks noChangeShapeType="1"/>
              </p:cNvSpPr>
              <p:nvPr/>
            </p:nvSpPr>
            <p:spPr bwMode="auto">
              <a:xfrm flipV="1">
                <a:off x="1584" y="13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5" name="Line 363"/>
              <p:cNvSpPr>
                <a:spLocks noChangeShapeType="1"/>
              </p:cNvSpPr>
              <p:nvPr/>
            </p:nvSpPr>
            <p:spPr bwMode="auto">
              <a:xfrm>
                <a:off x="1584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6" name="Line 364"/>
              <p:cNvSpPr>
                <a:spLocks noChangeShapeType="1"/>
              </p:cNvSpPr>
              <p:nvPr/>
            </p:nvSpPr>
            <p:spPr bwMode="auto">
              <a:xfrm flipV="1">
                <a:off x="1632" y="1344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7" name="Line 365"/>
              <p:cNvSpPr>
                <a:spLocks noChangeShapeType="1"/>
              </p:cNvSpPr>
              <p:nvPr/>
            </p:nvSpPr>
            <p:spPr bwMode="auto">
              <a:xfrm>
                <a:off x="168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8" name="Line 366"/>
              <p:cNvSpPr>
                <a:spLocks noChangeShapeType="1"/>
              </p:cNvSpPr>
              <p:nvPr/>
            </p:nvSpPr>
            <p:spPr bwMode="auto">
              <a:xfrm flipV="1">
                <a:off x="1680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9" name="Line 367"/>
              <p:cNvSpPr>
                <a:spLocks noChangeShapeType="1"/>
              </p:cNvSpPr>
              <p:nvPr/>
            </p:nvSpPr>
            <p:spPr bwMode="auto">
              <a:xfrm>
                <a:off x="1728" y="1392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Line 368"/>
              <p:cNvSpPr>
                <a:spLocks noChangeShapeType="1"/>
              </p:cNvSpPr>
              <p:nvPr/>
            </p:nvSpPr>
            <p:spPr bwMode="auto">
              <a:xfrm flipV="1">
                <a:off x="1776" y="139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1" name="Line 369"/>
              <p:cNvSpPr>
                <a:spLocks noChangeShapeType="1"/>
              </p:cNvSpPr>
              <p:nvPr/>
            </p:nvSpPr>
            <p:spPr bwMode="auto">
              <a:xfrm>
                <a:off x="1776" y="139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Theta waves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Normally seen during sleep at any age.</a:t>
            </a:r>
          </a:p>
          <a:p>
            <a:pPr eaLnBrk="1" hangingPunct="1"/>
            <a:r>
              <a:rPr lang="en-US" smtClean="0"/>
              <a:t> In awake adults, these waves are abnormal if they occur in excess. </a:t>
            </a:r>
          </a:p>
          <a:p>
            <a:pPr eaLnBrk="1" hangingPunct="1"/>
            <a:r>
              <a:rPr lang="en-US" smtClean="0"/>
              <a:t>Theta and delta waves are known collectively as slow waves.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8200" y="4114800"/>
            <a:ext cx="5867400" cy="1524000"/>
            <a:chOff x="1152" y="1200"/>
            <a:chExt cx="4608" cy="1536"/>
          </a:xfrm>
        </p:grpSpPr>
        <p:sp>
          <p:nvSpPr>
            <p:cNvPr id="13317" name="Line 4"/>
            <p:cNvSpPr>
              <a:spLocks noChangeShapeType="1"/>
            </p:cNvSpPr>
            <p:nvPr/>
          </p:nvSpPr>
          <p:spPr bwMode="auto">
            <a:xfrm flipV="1">
              <a:off x="1152" y="1488"/>
              <a:ext cx="192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Line 5"/>
            <p:cNvSpPr>
              <a:spLocks noChangeShapeType="1"/>
            </p:cNvSpPr>
            <p:nvPr/>
          </p:nvSpPr>
          <p:spPr bwMode="auto">
            <a:xfrm>
              <a:off x="1344" y="1488"/>
              <a:ext cx="144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Line 6"/>
            <p:cNvSpPr>
              <a:spLocks noChangeShapeType="1"/>
            </p:cNvSpPr>
            <p:nvPr/>
          </p:nvSpPr>
          <p:spPr bwMode="auto">
            <a:xfrm flipV="1">
              <a:off x="1488" y="1680"/>
              <a:ext cx="96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Line 7"/>
            <p:cNvSpPr>
              <a:spLocks noChangeShapeType="1"/>
            </p:cNvSpPr>
            <p:nvPr/>
          </p:nvSpPr>
          <p:spPr bwMode="auto">
            <a:xfrm>
              <a:off x="1584" y="1680"/>
              <a:ext cx="144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Line 8"/>
            <p:cNvSpPr>
              <a:spLocks noChangeShapeType="1"/>
            </p:cNvSpPr>
            <p:nvPr/>
          </p:nvSpPr>
          <p:spPr bwMode="auto">
            <a:xfrm flipV="1">
              <a:off x="1728" y="1344"/>
              <a:ext cx="192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Line 9"/>
            <p:cNvSpPr>
              <a:spLocks noChangeShapeType="1"/>
            </p:cNvSpPr>
            <p:nvPr/>
          </p:nvSpPr>
          <p:spPr bwMode="auto">
            <a:xfrm>
              <a:off x="1920" y="1344"/>
              <a:ext cx="24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Line 10"/>
            <p:cNvSpPr>
              <a:spLocks noChangeShapeType="1"/>
            </p:cNvSpPr>
            <p:nvPr/>
          </p:nvSpPr>
          <p:spPr bwMode="auto">
            <a:xfrm flipV="1">
              <a:off x="2160" y="1584"/>
              <a:ext cx="96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Line 11"/>
            <p:cNvSpPr>
              <a:spLocks noChangeShapeType="1"/>
            </p:cNvSpPr>
            <p:nvPr/>
          </p:nvSpPr>
          <p:spPr bwMode="auto">
            <a:xfrm>
              <a:off x="2256" y="1584"/>
              <a:ext cx="14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Line 12"/>
            <p:cNvSpPr>
              <a:spLocks noChangeShapeType="1"/>
            </p:cNvSpPr>
            <p:nvPr/>
          </p:nvSpPr>
          <p:spPr bwMode="auto">
            <a:xfrm flipV="1">
              <a:off x="2400" y="1296"/>
              <a:ext cx="144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Line 13"/>
            <p:cNvSpPr>
              <a:spLocks noChangeShapeType="1"/>
            </p:cNvSpPr>
            <p:nvPr/>
          </p:nvSpPr>
          <p:spPr bwMode="auto">
            <a:xfrm>
              <a:off x="2544" y="1296"/>
              <a:ext cx="192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Line 14"/>
            <p:cNvSpPr>
              <a:spLocks noChangeShapeType="1"/>
            </p:cNvSpPr>
            <p:nvPr/>
          </p:nvSpPr>
          <p:spPr bwMode="auto">
            <a:xfrm flipV="1">
              <a:off x="2736" y="1872"/>
              <a:ext cx="4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Line 15"/>
            <p:cNvSpPr>
              <a:spLocks noChangeShapeType="1"/>
            </p:cNvSpPr>
            <p:nvPr/>
          </p:nvSpPr>
          <p:spPr bwMode="auto">
            <a:xfrm>
              <a:off x="2784" y="1872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Line 16"/>
            <p:cNvSpPr>
              <a:spLocks noChangeShapeType="1"/>
            </p:cNvSpPr>
            <p:nvPr/>
          </p:nvSpPr>
          <p:spPr bwMode="auto">
            <a:xfrm flipV="1">
              <a:off x="2832" y="1344"/>
              <a:ext cx="144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Line 17"/>
            <p:cNvSpPr>
              <a:spLocks noChangeShapeType="1"/>
            </p:cNvSpPr>
            <p:nvPr/>
          </p:nvSpPr>
          <p:spPr bwMode="auto">
            <a:xfrm>
              <a:off x="2976" y="1344"/>
              <a:ext cx="24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Line 18"/>
            <p:cNvSpPr>
              <a:spLocks noChangeShapeType="1"/>
            </p:cNvSpPr>
            <p:nvPr/>
          </p:nvSpPr>
          <p:spPr bwMode="auto">
            <a:xfrm flipV="1">
              <a:off x="3216" y="1440"/>
              <a:ext cx="144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19"/>
            <p:cNvSpPr>
              <a:spLocks noChangeShapeType="1"/>
            </p:cNvSpPr>
            <p:nvPr/>
          </p:nvSpPr>
          <p:spPr bwMode="auto">
            <a:xfrm>
              <a:off x="3360" y="1440"/>
              <a:ext cx="192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Line 20"/>
            <p:cNvSpPr>
              <a:spLocks noChangeShapeType="1"/>
            </p:cNvSpPr>
            <p:nvPr/>
          </p:nvSpPr>
          <p:spPr bwMode="auto">
            <a:xfrm flipV="1">
              <a:off x="3552" y="1200"/>
              <a:ext cx="192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Line 21"/>
            <p:cNvSpPr>
              <a:spLocks noChangeShapeType="1"/>
            </p:cNvSpPr>
            <p:nvPr/>
          </p:nvSpPr>
          <p:spPr bwMode="auto">
            <a:xfrm>
              <a:off x="3744" y="1200"/>
              <a:ext cx="144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Line 22"/>
            <p:cNvSpPr>
              <a:spLocks noChangeShapeType="1"/>
            </p:cNvSpPr>
            <p:nvPr/>
          </p:nvSpPr>
          <p:spPr bwMode="auto">
            <a:xfrm flipV="1">
              <a:off x="3888" y="1296"/>
              <a:ext cx="144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Line 23"/>
            <p:cNvSpPr>
              <a:spLocks noChangeShapeType="1"/>
            </p:cNvSpPr>
            <p:nvPr/>
          </p:nvSpPr>
          <p:spPr bwMode="auto">
            <a:xfrm>
              <a:off x="4032" y="1296"/>
              <a:ext cx="192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Line 24"/>
            <p:cNvSpPr>
              <a:spLocks noChangeShapeType="1"/>
            </p:cNvSpPr>
            <p:nvPr/>
          </p:nvSpPr>
          <p:spPr bwMode="auto">
            <a:xfrm flipV="1">
              <a:off x="4224" y="1248"/>
              <a:ext cx="144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Line 25"/>
            <p:cNvSpPr>
              <a:spLocks noChangeShapeType="1"/>
            </p:cNvSpPr>
            <p:nvPr/>
          </p:nvSpPr>
          <p:spPr bwMode="auto">
            <a:xfrm>
              <a:off x="4368" y="1248"/>
              <a:ext cx="24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Line 26"/>
            <p:cNvSpPr>
              <a:spLocks noChangeShapeType="1"/>
            </p:cNvSpPr>
            <p:nvPr/>
          </p:nvSpPr>
          <p:spPr bwMode="auto">
            <a:xfrm flipV="1">
              <a:off x="4608" y="1584"/>
              <a:ext cx="192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Line 27"/>
            <p:cNvSpPr>
              <a:spLocks noChangeShapeType="1"/>
            </p:cNvSpPr>
            <p:nvPr/>
          </p:nvSpPr>
          <p:spPr bwMode="auto">
            <a:xfrm>
              <a:off x="4800" y="1584"/>
              <a:ext cx="288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Line 28"/>
            <p:cNvSpPr>
              <a:spLocks noChangeShapeType="1"/>
            </p:cNvSpPr>
            <p:nvPr/>
          </p:nvSpPr>
          <p:spPr bwMode="auto">
            <a:xfrm flipV="1">
              <a:off x="5088" y="1248"/>
              <a:ext cx="96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Line 29"/>
            <p:cNvSpPr>
              <a:spLocks noChangeShapeType="1"/>
            </p:cNvSpPr>
            <p:nvPr/>
          </p:nvSpPr>
          <p:spPr bwMode="auto">
            <a:xfrm>
              <a:off x="5184" y="1248"/>
              <a:ext cx="384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Line 30"/>
            <p:cNvSpPr>
              <a:spLocks noChangeShapeType="1"/>
            </p:cNvSpPr>
            <p:nvPr/>
          </p:nvSpPr>
          <p:spPr bwMode="auto">
            <a:xfrm flipV="1">
              <a:off x="5568" y="1200"/>
              <a:ext cx="192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2007</TotalTime>
  <Words>1610</Words>
  <Application>Microsoft Office PowerPoint</Application>
  <PresentationFormat>عرض على الشاشة (3:4)‏</PresentationFormat>
  <Paragraphs>213</Paragraphs>
  <Slides>34</Slides>
  <Notes>0</Notes>
  <HiddenSlides>1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41" baseType="lpstr">
      <vt:lpstr>Arial</vt:lpstr>
      <vt:lpstr>Calibri</vt:lpstr>
      <vt:lpstr>Constantia</vt:lpstr>
      <vt:lpstr>Wingdings 2</vt:lpstr>
      <vt:lpstr>Wingdings</vt:lpstr>
      <vt:lpstr>Calisto MT</vt:lpstr>
      <vt:lpstr>Flow</vt:lpstr>
      <vt:lpstr>Physiology of Sleep and EEG</vt:lpstr>
      <vt:lpstr>Objectives:</vt:lpstr>
      <vt:lpstr>Definition</vt:lpstr>
      <vt:lpstr>Why do we sleep?</vt:lpstr>
      <vt:lpstr>EEG waves</vt:lpstr>
      <vt:lpstr>Alpha waves</vt:lpstr>
      <vt:lpstr>Alpha block</vt:lpstr>
      <vt:lpstr>Beta waves</vt:lpstr>
      <vt:lpstr>Theta waves</vt:lpstr>
      <vt:lpstr>Delta waves</vt:lpstr>
      <vt:lpstr>Sleep spindles</vt:lpstr>
      <vt:lpstr>الشريحة 12</vt:lpstr>
      <vt:lpstr>Types of sleep Depending on EEG criteria:</vt:lpstr>
      <vt:lpstr>Types of sleep, continued,…</vt:lpstr>
      <vt:lpstr>REM, continued,….</vt:lpstr>
      <vt:lpstr>REM, continued,…</vt:lpstr>
      <vt:lpstr>Importance of REM sleep</vt:lpstr>
      <vt:lpstr>Sleep Classification is Based on EEG Features</vt:lpstr>
      <vt:lpstr>Sleep stages (NREM)</vt:lpstr>
      <vt:lpstr>Distribution of Sleep Stages </vt:lpstr>
      <vt:lpstr>Distribution of sleep stages in a typical night</vt:lpstr>
      <vt:lpstr>Sleep/wakefulness rhythm</vt:lpstr>
      <vt:lpstr>الشريحة 23</vt:lpstr>
      <vt:lpstr>Mechanism of Sleep</vt:lpstr>
      <vt:lpstr>Mechanism of sleep, continue.,</vt:lpstr>
      <vt:lpstr>:  Genesis of REM sleep</vt:lpstr>
      <vt:lpstr>الشريحة 27</vt:lpstr>
      <vt:lpstr>Role of neurotransmitters </vt:lpstr>
      <vt:lpstr>Neurotransmitters, cont.,,,</vt:lpstr>
      <vt:lpstr>الشريحة 30</vt:lpstr>
      <vt:lpstr>Sleep disorders:</vt:lpstr>
      <vt:lpstr>Sleep Lab</vt:lpstr>
      <vt:lpstr>Sleep Lab</vt:lpstr>
      <vt:lpstr>الشريحة 34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Physiology of Sleep and EEG</dc:title>
  <dc:creator>hp</dc:creator>
  <cp:lastModifiedBy>AA</cp:lastModifiedBy>
  <cp:revision>90</cp:revision>
  <dcterms:created xsi:type="dcterms:W3CDTF">2010-04-09T12:23:30Z</dcterms:created>
  <dcterms:modified xsi:type="dcterms:W3CDTF">2012-09-26T13:34:12Z</dcterms:modified>
</cp:coreProperties>
</file>