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7" r:id="rId3"/>
    <p:sldId id="265" r:id="rId4"/>
    <p:sldId id="259" r:id="rId5"/>
    <p:sldId id="266" r:id="rId6"/>
    <p:sldId id="267" r:id="rId7"/>
    <p:sldId id="268" r:id="rId8"/>
    <p:sldId id="264" r:id="rId9"/>
    <p:sldId id="293" r:id="rId10"/>
    <p:sldId id="272" r:id="rId11"/>
    <p:sldId id="275" r:id="rId12"/>
    <p:sldId id="295" r:id="rId13"/>
    <p:sldId id="276" r:id="rId14"/>
    <p:sldId id="294" r:id="rId15"/>
    <p:sldId id="277" r:id="rId16"/>
    <p:sldId id="282" r:id="rId17"/>
    <p:sldId id="284" r:id="rId18"/>
    <p:sldId id="286" r:id="rId19"/>
    <p:sldId id="288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6" autoAdjust="0"/>
    <p:restoredTop sz="86371" autoAdjust="0"/>
  </p:normalViewPr>
  <p:slideViewPr>
    <p:cSldViewPr>
      <p:cViewPr varScale="1">
        <p:scale>
          <a:sx n="63" d="100"/>
          <a:sy n="63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شريحة عنوان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9CAC79-6ED1-4FE3-B20C-8DD0B40BFE4D}" type="slidenum">
              <a:rPr lang="ar-SA"/>
              <a:pPr/>
              <a:t>‹#›</a:t>
            </a:fld>
            <a:endParaRPr lang="en-GB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445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44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44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CB98A-96C5-4ACB-9C5F-CCCF97CD1F22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A0D16-2E25-4E95-B051-BA402F03A6F3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37DC6-681B-4E9D-A7DA-D46B13755CB8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F1D33-F40F-4262-A52A-339443AF13EB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F9A85-3A9E-417C-87E2-FCEB2357E5B7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3B467-296B-487C-BD95-1FC0A33F4C95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55294-5D4E-41A4-A69A-51F89803FE6C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B32D9-D407-42BF-9E7F-3A73EB9CBE49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6D548-6619-4025-A70D-88C95CFCDBDB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AFB1D-C6CC-4267-A8DC-0F84B658F44C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4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GB"/>
          </a:p>
        </p:txBody>
      </p:sp>
      <p:sp>
        <p:nvSpPr>
          <p:cNvPr id="1034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GB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34B0B784-B651-44BE-8DB3-B228B57F3D09}" type="slidenum">
              <a:rPr lang="ar-SA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4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4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4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4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4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4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4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4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4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4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4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4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4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4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4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Speech and Language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W.</a:t>
            </a:r>
            <a:r>
              <a:rPr lang="en-GB"/>
              <a:t> area receive information from both auditory &amp; visual areas </a:t>
            </a:r>
          </a:p>
          <a:p>
            <a:r>
              <a:rPr lang="en-GB"/>
              <a:t>Project it to  </a:t>
            </a:r>
            <a:r>
              <a:rPr lang="en-GB" b="0"/>
              <a:t>B.</a:t>
            </a:r>
            <a:r>
              <a:rPr lang="en-GB"/>
              <a:t> areas via arcuat fasiculus</a:t>
            </a:r>
          </a:p>
          <a:p>
            <a:r>
              <a:rPr lang="en-GB"/>
              <a:t>Broca`s area process information received  into co-ordinated pattern of vocalization &amp; then project that pattern to the motor area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Initiation of movement of muscle of speech in tongue, larynx &amp; lips.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If writing is concerned, then information received from W. area is processed in the area of hand skills</a:t>
            </a:r>
          </a:p>
          <a:p>
            <a:r>
              <a:rPr lang="en-GB" sz="2800"/>
              <a:t> </a:t>
            </a:r>
            <a:r>
              <a:rPr lang="en-US" sz="2800"/>
              <a:t>»»»»»» co-ordinated pattern of muscle movement projected to the arms &amp; hand region of the motor cortex </a:t>
            </a:r>
          </a:p>
          <a:p>
            <a:r>
              <a:rPr lang="en-US" sz="2800"/>
              <a:t>»»»»»» initiation of necessary muscle movement in the hand &amp; arms required for writing a particular word</a:t>
            </a:r>
            <a:r>
              <a:rPr lang="en-GB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Aphasia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Abnormality of language function due to injury of language centres in cerebral cortex. Comprehension or expression of words will be affected</a:t>
            </a:r>
          </a:p>
          <a:p>
            <a:r>
              <a:rPr lang="en-GB"/>
              <a:t>Due to thrombus or embolism of cerebral vessels, trauma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 of Aphasia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i="1"/>
              <a:t>1- Motor or Broca`s aphasia (non fluent):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Lesion of Broca`s area</a:t>
            </a:r>
          </a:p>
          <a:p>
            <a:r>
              <a:rPr lang="en-GB"/>
              <a:t>Patient will understand spoken &amp; written words but find it difficult to speech or to write</a:t>
            </a:r>
          </a:p>
          <a:p>
            <a:r>
              <a:rPr lang="en-GB"/>
              <a:t>Poorly articulated speech, slow with great effort &amp; abnormal rhythm</a:t>
            </a:r>
          </a:p>
          <a:p>
            <a:r>
              <a:rPr lang="en-GB"/>
              <a:t>In some cases speech may be limited to 2-3 words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1"/>
              <a:t>2- Sensory or Wernikes aphasia (fluent):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Lesion of wernikes area +/- arcuate fasucul</a:t>
            </a:r>
          </a:p>
          <a:p>
            <a:r>
              <a:rPr lang="en-GB"/>
              <a:t>Impaired comprehension</a:t>
            </a:r>
          </a:p>
          <a:p>
            <a:r>
              <a:rPr lang="en-GB"/>
              <a:t>Loss of intellectual function</a:t>
            </a:r>
          </a:p>
          <a:p>
            <a:r>
              <a:rPr lang="en-GB"/>
              <a:t>Failure to interprets meaning of written or spoken words</a:t>
            </a:r>
          </a:p>
          <a:p>
            <a:r>
              <a:rPr lang="en-GB"/>
              <a:t>Meaningless &amp; excessive talk (in sever cases)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1"/>
              <a:t>3- Conductive aphasia (fluent):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Lesion of nerve fibres of arcuate fasiculus</a:t>
            </a:r>
          </a:p>
          <a:p>
            <a:r>
              <a:rPr lang="en-GB"/>
              <a:t>Patient understand speech of others but can not repeat it</a:t>
            </a:r>
          </a:p>
          <a:p>
            <a:r>
              <a:rPr lang="en-GB"/>
              <a:t>Meaningless speech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i="1"/>
              <a:t>4-  Anomic aphasia:</a:t>
            </a:r>
            <a:endParaRPr lang="en-GB" sz="36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sz="2400"/>
              <a:t>Lesion of angular gyrus, thus B. &amp; W. are intact</a:t>
            </a:r>
          </a:p>
          <a:p>
            <a:pPr>
              <a:buFontTx/>
              <a:buChar char="-"/>
            </a:pPr>
            <a:r>
              <a:rPr lang="en-GB" sz="2400"/>
              <a:t>Speech &amp; auditory comprehension is normal but visual comprehension is abnormal, due to visual information is not processed &amp; not transmitted to W. area</a:t>
            </a:r>
          </a:p>
          <a:p>
            <a:pPr>
              <a:buFontTx/>
              <a:buChar char="-"/>
            </a:pPr>
            <a:r>
              <a:rPr lang="en-GB" sz="2400"/>
              <a:t>Dyslexia (word blindness) interruption in the flow of visual experience into  W. area from visual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227013"/>
          </a:xfrm>
        </p:spPr>
        <p:txBody>
          <a:bodyPr/>
          <a:lstStyle/>
          <a:p>
            <a:endParaRPr lang="en-US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2400" cy="55435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Right Hemisphere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/>
              <a:t>(the representational hemisphere)</a:t>
            </a:r>
            <a:endParaRPr lang="ar-SA" sz="2200"/>
          </a:p>
          <a:p>
            <a:pPr>
              <a:lnSpc>
                <a:spcPct val="90000"/>
              </a:lnSpc>
            </a:pPr>
            <a:r>
              <a:rPr lang="en-US" sz="2200"/>
              <a:t>The right hemisphere controls the left side of the body</a:t>
            </a:r>
            <a:r>
              <a:rPr lang="ar-SA" sz="2200"/>
              <a:t> </a:t>
            </a:r>
          </a:p>
          <a:p>
            <a:pPr>
              <a:lnSpc>
                <a:spcPct val="90000"/>
              </a:lnSpc>
            </a:pPr>
            <a:r>
              <a:rPr lang="en-US" sz="2200"/>
              <a:t>Temporal and spatial relationships</a:t>
            </a:r>
            <a:r>
              <a:rPr lang="ar-SA" sz="2200"/>
              <a:t> </a:t>
            </a:r>
          </a:p>
          <a:p>
            <a:pPr>
              <a:lnSpc>
                <a:spcPct val="90000"/>
              </a:lnSpc>
            </a:pPr>
            <a:r>
              <a:rPr lang="en-US" sz="2200"/>
              <a:t>Analyzing nonverbal information</a:t>
            </a:r>
            <a:r>
              <a:rPr lang="ar-SA" sz="2200"/>
              <a:t> </a:t>
            </a:r>
          </a:p>
          <a:p>
            <a:pPr>
              <a:lnSpc>
                <a:spcPct val="90000"/>
              </a:lnSpc>
            </a:pPr>
            <a:r>
              <a:rPr lang="en-US" sz="2200"/>
              <a:t>Communicating emotion</a:t>
            </a:r>
            <a:r>
              <a:rPr lang="ar-SA" sz="2200"/>
              <a:t> </a:t>
            </a:r>
          </a:p>
          <a:p>
            <a:pPr>
              <a:lnSpc>
                <a:spcPct val="90000"/>
              </a:lnSpc>
            </a:pPr>
            <a:endParaRPr lang="ar-SA" sz="2200" b="0"/>
          </a:p>
          <a:p>
            <a:pPr>
              <a:lnSpc>
                <a:spcPct val="90000"/>
              </a:lnSpc>
            </a:pPr>
            <a:r>
              <a:rPr lang="en-US" sz="2200"/>
              <a:t>Left Hemisphere </a:t>
            </a:r>
            <a:endParaRPr lang="ar-SA" sz="2200"/>
          </a:p>
          <a:p>
            <a:pPr>
              <a:lnSpc>
                <a:spcPct val="90000"/>
              </a:lnSpc>
            </a:pPr>
            <a:r>
              <a:rPr lang="en-US" sz="2200"/>
              <a:t>(the categorical hemisphere)</a:t>
            </a:r>
            <a:endParaRPr lang="ar-SA" sz="2200"/>
          </a:p>
          <a:p>
            <a:pPr>
              <a:lnSpc>
                <a:spcPct val="90000"/>
              </a:lnSpc>
            </a:pPr>
            <a:r>
              <a:rPr lang="en-US" sz="2200"/>
              <a:t>The left hemisphere controls the right side of the body</a:t>
            </a:r>
            <a:r>
              <a:rPr lang="ar-SA" sz="2200"/>
              <a:t> </a:t>
            </a:r>
          </a:p>
          <a:p>
            <a:pPr>
              <a:lnSpc>
                <a:spcPct val="90000"/>
              </a:lnSpc>
            </a:pPr>
            <a:r>
              <a:rPr lang="en-US" sz="2200"/>
              <a:t>Produce and understand language</a:t>
            </a:r>
            <a:r>
              <a:rPr lang="ar-SA" sz="220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It is the highest function of the nervous system</a:t>
            </a:r>
          </a:p>
          <a:p>
            <a:r>
              <a:rPr lang="en-GB"/>
              <a:t>Involves understanding of spoken &amp; printed words</a:t>
            </a:r>
          </a:p>
          <a:p>
            <a:r>
              <a:rPr lang="en-GB"/>
              <a:t>It is the ability to express ideas in speech &amp; 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15888"/>
            <a:ext cx="9036050" cy="6742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Areas involved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1-   Wernicke`s area</a:t>
            </a:r>
            <a:r>
              <a:rPr lang="en-GB"/>
              <a:t>:</a:t>
            </a:r>
          </a:p>
          <a:p>
            <a:r>
              <a:rPr lang="en-GB"/>
              <a:t>At the posterior end of the superior temporal gyrus</a:t>
            </a:r>
          </a:p>
          <a:p>
            <a:r>
              <a:rPr lang="en-GB"/>
              <a:t>Closely associated with 1 &amp; 2 auditory areas</a:t>
            </a:r>
          </a:p>
          <a:p>
            <a:r>
              <a:rPr lang="en-GB"/>
              <a:t>Responsible about comprehension of auditory &amp; visual information, then project it to Broca`s area via arcuat fasiculus 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1-   Wernicke`s area (cont.)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b="0"/>
          </a:p>
          <a:p>
            <a:r>
              <a:rPr lang="en-GB"/>
              <a:t>Interpretations of sensory experience</a:t>
            </a:r>
          </a:p>
          <a:p>
            <a:r>
              <a:rPr lang="en-GB"/>
              <a:t>Formation of thought in response to sensory experience</a:t>
            </a:r>
          </a:p>
          <a:p>
            <a:r>
              <a:rPr lang="en-GB"/>
              <a:t>Choice of words to express thoughts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2- Broca`s area:</a:t>
            </a:r>
          </a:p>
          <a:p>
            <a:r>
              <a:rPr lang="en-GB"/>
              <a:t>At the lower end of premotor area</a:t>
            </a:r>
          </a:p>
          <a:p>
            <a:r>
              <a:rPr lang="en-GB"/>
              <a:t>Process information received from W. area into detailed &amp; co-ordinated pattern for vocalization</a:t>
            </a:r>
          </a:p>
          <a:p>
            <a:r>
              <a:rPr lang="en-GB"/>
              <a:t>Then project it to motor cortex to initiate the appropriate movement of the lips &amp; larynx to produces speech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2- Broca`s area (cont.):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In adult who learn second language during adulthood. The MRI shows portion of Broca`s area concerned with it is adjacent to but separate from area concerned with the native language</a:t>
            </a:r>
          </a:p>
          <a:p>
            <a:pPr>
              <a:lnSpc>
                <a:spcPct val="90000"/>
              </a:lnSpc>
            </a:pPr>
            <a:r>
              <a:rPr lang="en-GB" sz="2800"/>
              <a:t>But in children who learn second language early in life there is only single area involved for both languages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3- Arcuate fasiculus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4- Agular Gyrus</a:t>
            </a:r>
          </a:p>
          <a:p>
            <a:r>
              <a:rPr lang="en-GB" sz="2800"/>
              <a:t>Leis behind Wernikes area fused posteriorly into the visual cortex</a:t>
            </a:r>
          </a:p>
          <a:p>
            <a:r>
              <a:rPr lang="en-GB" sz="2800"/>
              <a:t>Function: interpretation of information obtained from reading from visual cortex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Overview</Template>
  <TotalTime>142</TotalTime>
  <Words>589</Words>
  <Application>Microsoft PowerPoint</Application>
  <PresentationFormat>عرض على الشاشة (3:4)‏</PresentationFormat>
  <Paragraphs>66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Wingdings</vt:lpstr>
      <vt:lpstr>Project Overview</vt:lpstr>
      <vt:lpstr>Speech and Language</vt:lpstr>
      <vt:lpstr>الشريحة 2</vt:lpstr>
      <vt:lpstr>الشريحة 3</vt:lpstr>
      <vt:lpstr>Areas involved </vt:lpstr>
      <vt:lpstr>1-   Wernicke`s area (cont.)</vt:lpstr>
      <vt:lpstr>الشريحة 6</vt:lpstr>
      <vt:lpstr>2- Broca`s area (cont.):</vt:lpstr>
      <vt:lpstr>3- Arcuate fasiculus</vt:lpstr>
      <vt:lpstr>الشريحة 9</vt:lpstr>
      <vt:lpstr>الشريحة 10</vt:lpstr>
      <vt:lpstr>الشريحة 11</vt:lpstr>
      <vt:lpstr>الشريحة 12</vt:lpstr>
      <vt:lpstr>Aphasia </vt:lpstr>
      <vt:lpstr>Types of Aphasia</vt:lpstr>
      <vt:lpstr>1- Motor or Broca`s aphasia (non fluent):</vt:lpstr>
      <vt:lpstr>2- Sensory or Wernikes aphasia (fluent):</vt:lpstr>
      <vt:lpstr>3- Conductive aphasia (fluent):</vt:lpstr>
      <vt:lpstr>4-  Anomic aphasia:</vt:lpstr>
      <vt:lpstr>الشريحة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and Language</dc:title>
  <dc:creator>creative</dc:creator>
  <cp:lastModifiedBy>AA</cp:lastModifiedBy>
  <cp:revision>14</cp:revision>
  <dcterms:created xsi:type="dcterms:W3CDTF">2003-02-26T15:30:05Z</dcterms:created>
  <dcterms:modified xsi:type="dcterms:W3CDTF">2012-10-05T00:01:57Z</dcterms:modified>
</cp:coreProperties>
</file>