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1" r:id="rId3"/>
    <p:sldId id="275" r:id="rId4"/>
    <p:sldId id="273" r:id="rId5"/>
    <p:sldId id="282" r:id="rId6"/>
    <p:sldId id="284" r:id="rId7"/>
    <p:sldId id="285" r:id="rId8"/>
    <p:sldId id="286" r:id="rId9"/>
    <p:sldId id="257" r:id="rId10"/>
    <p:sldId id="283" r:id="rId11"/>
    <p:sldId id="287" r:id="rId12"/>
    <p:sldId id="276" r:id="rId13"/>
    <p:sldId id="259" r:id="rId14"/>
    <p:sldId id="266" r:id="rId15"/>
    <p:sldId id="263" r:id="rId16"/>
    <p:sldId id="264" r:id="rId17"/>
    <p:sldId id="269" r:id="rId18"/>
    <p:sldId id="288" r:id="rId19"/>
    <p:sldId id="278" r:id="rId20"/>
    <p:sldId id="279" r:id="rId21"/>
    <p:sldId id="28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2AE"/>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86F94DEE-5360-4FD3-AA37-42517EEF8B13}" type="datetimeFigureOut">
              <a:rPr lang="en-US"/>
              <a:pPr>
                <a:defRPr/>
              </a:pPr>
              <a:t>10/6/2012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C446E2E-7A7B-4FCC-8466-0C59A81265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Aware : </a:t>
            </a:r>
            <a:r>
              <a:rPr lang="ar-SA" smtClean="0"/>
              <a:t>واع ، مدرك ، مطلع </a:t>
            </a:r>
          </a:p>
          <a:p>
            <a:pPr eaLnBrk="1" hangingPunct="1">
              <a:lnSpc>
                <a:spcPct val="90000"/>
              </a:lnSpc>
              <a:spcBef>
                <a:spcPct val="0"/>
              </a:spcBef>
            </a:pPr>
            <a:r>
              <a:rPr lang="en-US" smtClean="0"/>
              <a:t>Consciousness : </a:t>
            </a:r>
            <a:r>
              <a:rPr lang="ar-SA" smtClean="0"/>
              <a:t>الوعي </a:t>
            </a:r>
          </a:p>
          <a:p>
            <a:pPr eaLnBrk="1" hangingPunct="1">
              <a:lnSpc>
                <a:spcPct val="90000"/>
              </a:lnSpc>
              <a:spcBef>
                <a:spcPct val="0"/>
              </a:spcBef>
            </a:pPr>
            <a:r>
              <a:rPr lang="en-US" smtClean="0"/>
              <a:t>Perception : </a:t>
            </a:r>
            <a:r>
              <a:rPr lang="ar-SA" smtClean="0"/>
              <a:t>الأدراك ، </a:t>
            </a:r>
          </a:p>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54D1C2-7F83-4FEC-AC3D-83CB3278F4C5}" type="slidenum">
              <a:rPr lang="ar-SA" smtClean="0">
                <a:latin typeface="Arial" pitchFamily="34" charset="0"/>
                <a:cs typeface="Arial" pitchFamily="34" charset="0"/>
              </a:rPr>
              <a:pPr/>
              <a:t>3</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Aware : </a:t>
            </a:r>
            <a:r>
              <a:rPr lang="ar-SA" smtClean="0"/>
              <a:t>واع ، مدرك ، مطلع </a:t>
            </a:r>
          </a:p>
          <a:p>
            <a:pPr eaLnBrk="1" hangingPunct="1">
              <a:lnSpc>
                <a:spcPct val="90000"/>
              </a:lnSpc>
              <a:spcBef>
                <a:spcPct val="0"/>
              </a:spcBef>
            </a:pPr>
            <a:r>
              <a:rPr lang="en-US" smtClean="0"/>
              <a:t>Consciousness : </a:t>
            </a:r>
            <a:r>
              <a:rPr lang="ar-SA" smtClean="0"/>
              <a:t>الوعي </a:t>
            </a:r>
          </a:p>
          <a:p>
            <a:pPr eaLnBrk="1" hangingPunct="1">
              <a:lnSpc>
                <a:spcPct val="90000"/>
              </a:lnSpc>
              <a:spcBef>
                <a:spcPct val="0"/>
              </a:spcBef>
            </a:pPr>
            <a:r>
              <a:rPr lang="en-US" smtClean="0"/>
              <a:t>Perception : </a:t>
            </a:r>
            <a:r>
              <a:rPr lang="ar-SA" smtClean="0"/>
              <a:t>الأدراك ، </a:t>
            </a:r>
          </a:p>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3A25A6-1AF3-4B92-B969-02ECBB3AD28B}" type="slidenum">
              <a:rPr lang="ar-SA" smtClean="0">
                <a:latin typeface="Arial" pitchFamily="34" charset="0"/>
                <a:cs typeface="Arial" pitchFamily="34" charset="0"/>
              </a:rPr>
              <a:pPr/>
              <a:t>4</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30CA8CA-59D9-435B-98DB-753AB8C7753A}" type="datetimeFigureOut">
              <a:rPr lang="en-US"/>
              <a:pPr>
                <a:defRPr/>
              </a:pPr>
              <a:t>10/6/2012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E4CA7CA-9147-41B8-ADE6-3E83AB4A008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2064673-1C1B-42F5-A614-56A54B0F1E5A}" type="datetimeFigureOut">
              <a:rPr lang="en-US"/>
              <a:pPr>
                <a:defRPr/>
              </a:pPr>
              <a:t>10/6/2012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73FF3FE-02F1-4BB5-8473-13316734E7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5A2A2C0-E7E0-48C3-8D80-01CB444EA49C}" type="datetimeFigureOut">
              <a:rPr lang="en-US"/>
              <a:pPr>
                <a:defRPr/>
              </a:pPr>
              <a:t>10/6/2012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9978CC4-1855-4C95-9901-2F81018AAB1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pPr>
              <a:defRPr/>
            </a:pPr>
            <a:fld id="{45A0D943-5F23-418C-828F-4152C4B63E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6173957-7D16-4F8E-812F-CD17D5DCAF68}" type="datetimeFigureOut">
              <a:rPr lang="en-US"/>
              <a:pPr>
                <a:defRPr/>
              </a:pPr>
              <a:t>10/6/2012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6B09EA9-D393-4873-95FD-8952F8C6F3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90A1C5-7AE7-442D-8BD6-50D0862DB8BA}" type="datetimeFigureOut">
              <a:rPr lang="en-US"/>
              <a:pPr>
                <a:defRPr/>
              </a:pPr>
              <a:t>10/6/2012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46D490-8646-49CC-9CB7-ADBB858E0A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6EE2908-1CC2-4D9E-BAA5-9F4050D65435}" type="datetimeFigureOut">
              <a:rPr lang="en-US"/>
              <a:pPr>
                <a:defRPr/>
              </a:pPr>
              <a:t>10/6/2012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2F604-F259-46F2-8F74-F9EC803672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72F057C-6BB7-42F9-B310-5FA1F4D607AE}" type="datetimeFigureOut">
              <a:rPr lang="en-US"/>
              <a:pPr>
                <a:defRPr/>
              </a:pPr>
              <a:t>10/6/2012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91B7F7FC-D6B7-4BF4-AE7D-A6FDD761CC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741586C-AAB8-42E9-BB78-9D927DA79200}" type="datetimeFigureOut">
              <a:rPr lang="en-US"/>
              <a:pPr>
                <a:defRPr/>
              </a:pPr>
              <a:t>10/6/2012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401EB4F-0664-4F8E-8932-6C85B3138C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26DE8BF-CCC1-4A8B-8E4B-92C468FF0F19}" type="datetimeFigureOut">
              <a:rPr lang="en-US"/>
              <a:pPr>
                <a:defRPr/>
              </a:pPr>
              <a:t>10/6/2012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A3FA52C-BF6B-4046-94A7-C8B58F6177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AA65EC7-C09C-4DD7-9883-532DCAB4EEF5}" type="datetimeFigureOut">
              <a:rPr lang="en-US"/>
              <a:pPr>
                <a:defRPr/>
              </a:pPr>
              <a:t>10/6/2012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3BDCBBA-F01C-412B-8658-E64B01136E9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85B7A28-EF03-4960-B241-CED63992DF59}" type="datetimeFigureOut">
              <a:rPr lang="en-US"/>
              <a:pPr>
                <a:defRPr/>
              </a:pPr>
              <a:t>10/6/2012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8AE6255-0E08-4104-9252-29076B9B5B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91869C9B-4047-4FA8-A10B-797D3264ED08}" type="datetimeFigureOut">
              <a:rPr lang="en-US"/>
              <a:pPr>
                <a:defRPr/>
              </a:pPr>
              <a:t>10/6/2012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131AD7CD-5BE6-4073-8D15-C1EBF13362C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781" r:id="rId1"/>
    <p:sldLayoutId id="2147483773" r:id="rId2"/>
    <p:sldLayoutId id="2147483782" r:id="rId3"/>
    <p:sldLayoutId id="2147483774" r:id="rId4"/>
    <p:sldLayoutId id="2147483775" r:id="rId5"/>
    <p:sldLayoutId id="2147483776" r:id="rId6"/>
    <p:sldLayoutId id="2147483777" r:id="rId7"/>
    <p:sldLayoutId id="2147483778" r:id="rId8"/>
    <p:sldLayoutId id="2147483783" r:id="rId9"/>
    <p:sldLayoutId id="2147483779" r:id="rId10"/>
    <p:sldLayoutId id="2147483780" r:id="rId11"/>
    <p:sldLayoutId id="2147483784"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cholarpedia.org/article/Image:BRASFigure6.jp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dirty="0" smtClean="0"/>
              <a:t>Physiology of Consciousness</a:t>
            </a:r>
          </a:p>
        </p:txBody>
      </p:sp>
      <p:sp>
        <p:nvSpPr>
          <p:cNvPr id="6147" name="Subtitle 2"/>
          <p:cNvSpPr>
            <a:spLocks noGrp="1"/>
          </p:cNvSpPr>
          <p:nvPr>
            <p:ph type="subTitle" idx="1"/>
          </p:nvPr>
        </p:nvSpPr>
        <p:spPr>
          <a:xfrm>
            <a:off x="533400" y="3228975"/>
            <a:ext cx="7854950" cy="1752600"/>
          </a:xfrm>
        </p:spPr>
        <p:txBody>
          <a:bodyPr/>
          <a:lstStyle/>
          <a:p>
            <a:pPr marR="0" eaLnBrk="1" hangingPunct="1">
              <a:buFont typeface="Arial" pitchFamily="34" charset="0"/>
              <a:buNone/>
            </a:pPr>
            <a:r>
              <a:rPr lang="en-US" smtClean="0"/>
              <a:t>Dr. Eman El Eter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t>Functions of RF, continued,….</a:t>
            </a:r>
          </a:p>
        </p:txBody>
      </p:sp>
      <p:sp>
        <p:nvSpPr>
          <p:cNvPr id="15363" name="Rectangle 3"/>
          <p:cNvSpPr>
            <a:spLocks noChangeArrowheads="1"/>
          </p:cNvSpPr>
          <p:nvPr/>
        </p:nvSpPr>
        <p:spPr bwMode="auto">
          <a:xfrm>
            <a:off x="838200" y="2133600"/>
            <a:ext cx="7391400" cy="4524375"/>
          </a:xfrm>
          <a:prstGeom prst="rect">
            <a:avLst/>
          </a:prstGeom>
          <a:noFill/>
          <a:ln w="9525">
            <a:noFill/>
            <a:miter lim="800000"/>
            <a:headEnd/>
            <a:tailEnd/>
          </a:ln>
        </p:spPr>
        <p:txBody>
          <a:bodyPr>
            <a:spAutoFit/>
          </a:bodyPr>
          <a:lstStyle/>
          <a:p>
            <a:pPr algn="just">
              <a:buFont typeface="Arial" pitchFamily="34" charset="0"/>
              <a:buChar char="•"/>
            </a:pPr>
            <a:r>
              <a:rPr lang="en-US" sz="2400"/>
              <a:t>4. </a:t>
            </a:r>
            <a:r>
              <a:rPr lang="en-US" sz="2400">
                <a:solidFill>
                  <a:srgbClr val="FF0000"/>
                </a:solidFill>
              </a:rPr>
              <a:t>Sleep and consciousness </a:t>
            </a:r>
            <a:r>
              <a:rPr lang="en-US" sz="2400"/>
              <a:t>- </a:t>
            </a:r>
            <a:r>
              <a:rPr lang="en-US" sz="2400">
                <a:solidFill>
                  <a:srgbClr val="0A02AE"/>
                </a:solidFill>
              </a:rPr>
              <a:t>The reticular formation has projections to the thalamus and cerebral cortex . It plays a central role in states of consciousness like alertness and sleep. Injury to the reticular formation can result in irreversible coma.</a:t>
            </a:r>
          </a:p>
          <a:p>
            <a:pPr algn="just">
              <a:buFont typeface="Arial" pitchFamily="34" charset="0"/>
              <a:buChar char="•"/>
            </a:pPr>
            <a:endParaRPr lang="en-US" sz="2400"/>
          </a:p>
          <a:p>
            <a:pPr algn="just">
              <a:buFont typeface="Arial" pitchFamily="34" charset="0"/>
              <a:buChar char="•"/>
            </a:pPr>
            <a:r>
              <a:rPr lang="en-US" sz="2400"/>
              <a:t>5. </a:t>
            </a:r>
            <a:r>
              <a:rPr lang="en-US" sz="2400">
                <a:solidFill>
                  <a:srgbClr val="FF0000"/>
                </a:solidFill>
              </a:rPr>
              <a:t>Habituation</a:t>
            </a:r>
            <a:r>
              <a:rPr lang="en-US" sz="2400"/>
              <a:t> - </a:t>
            </a:r>
            <a:r>
              <a:rPr lang="en-US" sz="2400">
                <a:solidFill>
                  <a:srgbClr val="0A02AE"/>
                </a:solidFill>
              </a:rPr>
              <a:t>This is a process in which the brain learns to ignore repetitive, meaningless stimuli while remaining sensitive to others. A good example of this is when a person can sleep through loud traffic in a large city, but is awakened promptly due to the sound of an alarm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04850"/>
            <a:ext cx="8229600" cy="819150"/>
          </a:xfrm>
        </p:spPr>
        <p:txBody>
          <a:bodyPr/>
          <a:lstStyle/>
          <a:p>
            <a:r>
              <a:rPr lang="en-US" smtClean="0"/>
              <a:t>Thalamus:</a:t>
            </a:r>
          </a:p>
        </p:txBody>
      </p:sp>
      <p:sp>
        <p:nvSpPr>
          <p:cNvPr id="3" name="Content Placeholder 2"/>
          <p:cNvSpPr>
            <a:spLocks noGrp="1"/>
          </p:cNvSpPr>
          <p:nvPr>
            <p:ph idx="1"/>
          </p:nvPr>
        </p:nvSpPr>
        <p:spPr>
          <a:xfrm>
            <a:off x="457200" y="1676400"/>
            <a:ext cx="8229600" cy="4648200"/>
          </a:xfrm>
        </p:spPr>
        <p:txBody>
          <a:bodyPr/>
          <a:lstStyle/>
          <a:p>
            <a:pPr>
              <a:buFont typeface="Wingdings 2" pitchFamily="18" charset="2"/>
              <a:buNone/>
              <a:defRPr/>
            </a:pPr>
            <a:r>
              <a:rPr lang="en-US" dirty="0" smtClean="0"/>
              <a:t>   </a:t>
            </a:r>
            <a:r>
              <a:rPr lang="en-GB" sz="2000" dirty="0" smtClean="0">
                <a:solidFill>
                  <a:srgbClr val="0A02AE"/>
                </a:solidFill>
              </a:rPr>
              <a:t>The thalamus is contained in the mid-part of the diencephalon and is split up into a number of different nuclei which perform </a:t>
            </a:r>
            <a:r>
              <a:rPr lang="en-GB" sz="2000" dirty="0" smtClean="0">
                <a:solidFill>
                  <a:srgbClr val="FF0000"/>
                </a:solidFill>
              </a:rPr>
              <a:t>3 main tasks</a:t>
            </a:r>
            <a:r>
              <a:rPr lang="en-GB" sz="2000" dirty="0" smtClean="0">
                <a:solidFill>
                  <a:srgbClr val="0A02AE"/>
                </a:solidFill>
              </a:rPr>
              <a:t>:</a:t>
            </a:r>
            <a:endParaRPr lang="en-US" sz="2000" dirty="0" smtClean="0">
              <a:solidFill>
                <a:srgbClr val="0A02AE"/>
              </a:solidFill>
            </a:endParaRPr>
          </a:p>
          <a:p>
            <a:pPr>
              <a:defRPr/>
            </a:pPr>
            <a:r>
              <a:rPr lang="en-GB" sz="2000" dirty="0" smtClean="0">
                <a:solidFill>
                  <a:srgbClr val="0A02AE"/>
                </a:solidFill>
              </a:rPr>
              <a:t>Cholinergic projections excite the individual thalamic  relay  nuclei which lead to activation of the cerebral cortex.</a:t>
            </a:r>
            <a:endParaRPr lang="en-US" sz="2000" dirty="0" smtClean="0">
              <a:solidFill>
                <a:srgbClr val="0A02AE"/>
              </a:solidFill>
            </a:endParaRPr>
          </a:p>
          <a:p>
            <a:pPr>
              <a:defRPr/>
            </a:pPr>
            <a:r>
              <a:rPr lang="en-GB" sz="2000" dirty="0" smtClean="0">
                <a:solidFill>
                  <a:srgbClr val="0A02AE"/>
                </a:solidFill>
              </a:rPr>
              <a:t>Cholinergic projections to the </a:t>
            </a:r>
            <a:r>
              <a:rPr lang="en-GB" sz="2000" b="1" dirty="0" err="1" smtClean="0">
                <a:solidFill>
                  <a:schemeClr val="accent2">
                    <a:lumMod val="75000"/>
                  </a:schemeClr>
                </a:solidFill>
              </a:rPr>
              <a:t>intralaminar</a:t>
            </a:r>
            <a:r>
              <a:rPr lang="en-GB" sz="2000" b="1" dirty="0" smtClean="0">
                <a:solidFill>
                  <a:schemeClr val="accent2">
                    <a:lumMod val="75000"/>
                  </a:schemeClr>
                </a:solidFill>
              </a:rPr>
              <a:t>  nuclei</a:t>
            </a:r>
            <a:r>
              <a:rPr lang="en-GB" sz="2000" dirty="0" smtClean="0">
                <a:solidFill>
                  <a:srgbClr val="0A02AE"/>
                </a:solidFill>
              </a:rPr>
              <a:t>, which in turn project to all areas of the cortex .</a:t>
            </a:r>
            <a:endParaRPr lang="en-US" sz="2000" dirty="0" smtClean="0">
              <a:solidFill>
                <a:srgbClr val="0A02AE"/>
              </a:solidFill>
            </a:endParaRPr>
          </a:p>
          <a:p>
            <a:pPr>
              <a:defRPr/>
            </a:pPr>
            <a:r>
              <a:rPr lang="en-GB" sz="2000" dirty="0" smtClean="0">
                <a:solidFill>
                  <a:srgbClr val="0A02AE"/>
                </a:solidFill>
              </a:rPr>
              <a:t>Cholinergic projections to reticular nuclei  to regulate flow of information through other thalamic nuclei to the cortex.</a:t>
            </a:r>
            <a:endParaRPr lang="en-US" sz="2000" dirty="0" smtClean="0">
              <a:solidFill>
                <a:srgbClr val="0A02AE"/>
              </a:solidFill>
            </a:endParaRPr>
          </a:p>
          <a:p>
            <a:pPr>
              <a:defRPr/>
            </a:pPr>
            <a:r>
              <a:rPr lang="en-GB" sz="2000" dirty="0" err="1" smtClean="0">
                <a:solidFill>
                  <a:srgbClr val="0A02AE"/>
                </a:solidFill>
              </a:rPr>
              <a:t>Tuberomammillary</a:t>
            </a:r>
            <a:r>
              <a:rPr lang="en-GB" sz="2000" dirty="0" smtClean="0">
                <a:solidFill>
                  <a:srgbClr val="0A02AE"/>
                </a:solidFill>
              </a:rPr>
              <a:t> nucleus in the hypothalamus projects to the cortex and is involved in maintaining the awake state.</a:t>
            </a:r>
            <a:endParaRPr lang="en-US" dirty="0" smtClean="0">
              <a:solidFill>
                <a:srgbClr val="0A02AE"/>
              </a:solidFill>
            </a:endParaRPr>
          </a:p>
          <a:p>
            <a:pPr>
              <a:buFont typeface="Wingdings 2" pitchFamily="18" charset="2"/>
              <a:buNone/>
              <a:defRPr/>
            </a:pPr>
            <a:r>
              <a:rPr lang="en-GB" sz="2000" dirty="0" smtClean="0">
                <a:solidFill>
                  <a:srgbClr val="0A02AE"/>
                </a:solidFill>
              </a:rPr>
              <a:t>	The cholinergic projections to the thalamus  stimulates the cerebral cortex.</a:t>
            </a:r>
            <a:endParaRPr lang="en-US" sz="2000" dirty="0" smtClean="0">
              <a:solidFill>
                <a:srgbClr val="0A02AE"/>
              </a:solidFill>
            </a:endParaRPr>
          </a:p>
          <a:p>
            <a:pPr>
              <a:buFont typeface="Wingdings 2" pitchFamily="18" charset="2"/>
              <a:buNone/>
              <a:defRPr/>
            </a:pPr>
            <a:r>
              <a:rPr lang="en-GB" dirty="0" smtClean="0">
                <a:solidFill>
                  <a:srgbClr val="0A02AE"/>
                </a:solidFill>
              </a:rPr>
              <a:t> </a:t>
            </a:r>
            <a:endParaRPr lang="en-US" dirty="0" smtClean="0">
              <a:solidFill>
                <a:srgbClr val="0A02AE"/>
              </a:solidFill>
            </a:endParaRP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438150"/>
          </a:xfrm>
        </p:spPr>
        <p:txBody>
          <a:bodyPr>
            <a:normAutofit fontScale="90000"/>
          </a:bodyPr>
          <a:lstStyle/>
          <a:p>
            <a:pPr eaLnBrk="1" fontAlgn="auto" hangingPunct="1">
              <a:spcAft>
                <a:spcPts val="0"/>
              </a:spcAft>
              <a:defRPr/>
            </a:pPr>
            <a:r>
              <a:rPr lang="en-US" dirty="0" smtClean="0"/>
              <a:t>RAS</a:t>
            </a:r>
            <a:endParaRPr lang="en-US" dirty="0"/>
          </a:p>
        </p:txBody>
      </p:sp>
      <p:sp>
        <p:nvSpPr>
          <p:cNvPr id="3" name="Content Placeholder 2"/>
          <p:cNvSpPr>
            <a:spLocks noGrp="1"/>
          </p:cNvSpPr>
          <p:nvPr>
            <p:ph idx="1"/>
          </p:nvPr>
        </p:nvSpPr>
        <p:spPr>
          <a:xfrm>
            <a:off x="457200" y="1905000"/>
            <a:ext cx="4267200" cy="4419600"/>
          </a:xfrm>
        </p:spPr>
        <p:txBody>
          <a:bodyPr>
            <a:normAutofit fontScale="92500" lnSpcReduction="10000"/>
          </a:bodyPr>
          <a:lstStyle/>
          <a:p>
            <a:pPr marL="274320" indent="-274320" eaLnBrk="1" fontAlgn="auto" hangingPunct="1">
              <a:lnSpc>
                <a:spcPct val="90000"/>
              </a:lnSpc>
              <a:spcAft>
                <a:spcPts val="0"/>
              </a:spcAft>
              <a:buClr>
                <a:schemeClr val="accent3"/>
              </a:buClr>
              <a:buFont typeface="Wingdings 2"/>
              <a:buChar char=""/>
              <a:defRPr/>
            </a:pPr>
            <a:r>
              <a:rPr lang="en-US" sz="2800" b="1" dirty="0" smtClean="0">
                <a:solidFill>
                  <a:srgbClr val="0A02AE"/>
                </a:solidFill>
                <a:cs typeface="Arial" charset="0"/>
                <a:sym typeface="Wingdings" pitchFamily="2" charset="2"/>
              </a:rPr>
              <a:t>Lesion in the mid-</a:t>
            </a:r>
            <a:r>
              <a:rPr lang="en-US" sz="2800" b="1" dirty="0" err="1" smtClean="0">
                <a:solidFill>
                  <a:srgbClr val="0A02AE"/>
                </a:solidFill>
                <a:cs typeface="Arial" charset="0"/>
                <a:sym typeface="Wingdings" pitchFamily="2" charset="2"/>
              </a:rPr>
              <a:t>pons</a:t>
            </a:r>
            <a:r>
              <a:rPr lang="en-US" sz="2800" b="1" dirty="0" smtClean="0">
                <a:solidFill>
                  <a:srgbClr val="0A02AE"/>
                </a:solidFill>
                <a:cs typeface="Arial" charset="0"/>
                <a:sym typeface="Wingdings" pitchFamily="2" charset="2"/>
              </a:rPr>
              <a:t> makes the animal spends the rest of its life unconscious . </a:t>
            </a:r>
          </a:p>
          <a:p>
            <a:pPr marL="274320" indent="-274320" eaLnBrk="1" fontAlgn="auto" hangingPunct="1">
              <a:lnSpc>
                <a:spcPct val="90000"/>
              </a:lnSpc>
              <a:spcAft>
                <a:spcPts val="0"/>
              </a:spcAft>
              <a:buClr>
                <a:schemeClr val="accent3"/>
              </a:buClr>
              <a:buFont typeface="Wingdings 2"/>
              <a:buChar char=""/>
              <a:defRPr/>
            </a:pPr>
            <a:r>
              <a:rPr lang="en-US" sz="2800" b="1" dirty="0" smtClean="0">
                <a:solidFill>
                  <a:srgbClr val="0A02AE"/>
                </a:solidFill>
                <a:cs typeface="Arial" charset="0"/>
                <a:sym typeface="Wingdings" pitchFamily="2" charset="2"/>
              </a:rPr>
              <a:t>This means that areas in the upper </a:t>
            </a:r>
            <a:r>
              <a:rPr lang="en-US" sz="2800" b="1" dirty="0" err="1" smtClean="0">
                <a:solidFill>
                  <a:srgbClr val="0A02AE"/>
                </a:solidFill>
                <a:cs typeface="Arial" charset="0"/>
                <a:sym typeface="Wingdings" pitchFamily="2" charset="2"/>
              </a:rPr>
              <a:t>pons</a:t>
            </a:r>
            <a:r>
              <a:rPr lang="en-US" sz="2800" b="1" dirty="0" smtClean="0">
                <a:solidFill>
                  <a:srgbClr val="0A02AE"/>
                </a:solidFill>
                <a:cs typeface="Arial" charset="0"/>
                <a:sym typeface="Wingdings" pitchFamily="2" charset="2"/>
              </a:rPr>
              <a:t> and midbrain are essential for wakefulness . That area called </a:t>
            </a:r>
            <a:r>
              <a:rPr lang="en-US" sz="2800" b="1" dirty="0" err="1" smtClean="0">
                <a:solidFill>
                  <a:srgbClr val="0A02AE"/>
                </a:solidFill>
                <a:cs typeface="Arial" charset="0"/>
              </a:rPr>
              <a:t>Bulboreticular</a:t>
            </a:r>
            <a:r>
              <a:rPr lang="en-US" sz="2800" b="1" dirty="0" smtClean="0">
                <a:solidFill>
                  <a:srgbClr val="0A02AE"/>
                </a:solidFill>
                <a:cs typeface="Arial" charset="0"/>
              </a:rPr>
              <a:t> </a:t>
            </a:r>
            <a:r>
              <a:rPr lang="en-US" sz="2800" b="1" dirty="0" err="1" smtClean="0">
                <a:solidFill>
                  <a:srgbClr val="0A02AE"/>
                </a:solidFill>
                <a:cs typeface="Arial" charset="0"/>
              </a:rPr>
              <a:t>Facilitory</a:t>
            </a:r>
            <a:r>
              <a:rPr lang="en-US" sz="2800" b="1" dirty="0" smtClean="0">
                <a:solidFill>
                  <a:srgbClr val="0A02AE"/>
                </a:solidFill>
                <a:cs typeface="Arial" charset="0"/>
              </a:rPr>
              <a:t> ( Excitatory ) Area of the reticular formation . </a:t>
            </a:r>
          </a:p>
        </p:txBody>
      </p:sp>
      <p:sp>
        <p:nvSpPr>
          <p:cNvPr id="17412" name="TextBox 3"/>
          <p:cNvSpPr txBox="1">
            <a:spLocks noChangeArrowheads="1"/>
          </p:cNvSpPr>
          <p:nvPr/>
        </p:nvSpPr>
        <p:spPr bwMode="auto">
          <a:xfrm>
            <a:off x="5486400" y="2057400"/>
            <a:ext cx="3048000" cy="369888"/>
          </a:xfrm>
          <a:prstGeom prst="rect">
            <a:avLst/>
          </a:prstGeom>
          <a:noFill/>
          <a:ln w="9525">
            <a:noFill/>
            <a:miter lim="800000"/>
            <a:headEnd/>
            <a:tailEnd/>
          </a:ln>
        </p:spPr>
        <p:txBody>
          <a:bodyPr>
            <a:spAutoFit/>
          </a:bodyPr>
          <a:lstStyle/>
          <a:p>
            <a:endParaRPr lang="en-US"/>
          </a:p>
        </p:txBody>
      </p:sp>
      <p:pic>
        <p:nvPicPr>
          <p:cNvPr id="17413" name="Picture 4" descr="New Picture (1)"/>
          <p:cNvPicPr>
            <a:picLocks noChangeAspect="1" noChangeArrowheads="1"/>
          </p:cNvPicPr>
          <p:nvPr/>
        </p:nvPicPr>
        <p:blipFill>
          <a:blip r:embed="rId2"/>
          <a:srcRect/>
          <a:stretch>
            <a:fillRect/>
          </a:stretch>
        </p:blipFill>
        <p:spPr bwMode="auto">
          <a:xfrm>
            <a:off x="4591050" y="457200"/>
            <a:ext cx="4552950" cy="3048000"/>
          </a:xfrm>
          <a:prstGeom prst="rect">
            <a:avLst/>
          </a:prstGeom>
          <a:noFill/>
          <a:ln w="9525">
            <a:noFill/>
            <a:miter lim="800000"/>
            <a:headEnd/>
            <a:tailEnd/>
          </a:ln>
        </p:spPr>
      </p:pic>
      <p:pic>
        <p:nvPicPr>
          <p:cNvPr id="17414" name="Content Placeholder 3" descr="Figure 6: The Brainstem Reticular Formation and the Conventional View of the Ascending Reticular Activating System. A: The brainstem is located between the spinal cord and the diencephalon. It encompasses the medulla oblongata, the pons, and the midbrain. Earlier histological studies indicated that the central and dorsal part of the brainstem extending from the lower medulla to the level of the upper midbrain had an appearance of a “reticulum”. Therefore, this region was labeled as the reticular formation.  B: According to the conventional view, the mesencephalic reticular formation (MRF) is the origin of the ascending reticular activating system that operates through the intralaminar nuclei of the thalamus (ILN) and activates widespread regions of the cortex. As described in the text, this view is incomplete for several reasons.">
            <a:hlinkClick r:id="rId3" tooltip="&quot;Figure 6: The Brainstem Reticular Formation and the Conventional View of the Ascending Reticular Activating System. A: The brainstem is located between the spinal cord and the diencephalon. It encompasses the medulla oblongata, the pons, and the midbrain. Earlier histological studies indicated that the central and dorsal part of the brainstem extending from the lower medulla to the level of the upper midbrain had an appearance of a “reticulum”. Therefore, this region was labeled as the reticular formation.  B: According to the conventional view, the mesencephalic reticular formation (MRF) is the origin of the ascending reticular activating system that operates through the intralaminar nuclei of the thalamus (ILN) and activates widespread regions of the cortex. As described in the text, this view is incomplete for several reasons.&quot;"/>
          </p:cNvPr>
          <p:cNvPicPr>
            <a:picLocks/>
          </p:cNvPicPr>
          <p:nvPr/>
        </p:nvPicPr>
        <p:blipFill>
          <a:blip r:embed="rId4"/>
          <a:srcRect/>
          <a:stretch>
            <a:fillRect/>
          </a:stretch>
        </p:blipFill>
        <p:spPr bwMode="auto">
          <a:xfrm>
            <a:off x="6553200" y="3429000"/>
            <a:ext cx="16764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229600" cy="819150"/>
          </a:xfrm>
        </p:spPr>
        <p:txBody>
          <a:bodyPr/>
          <a:lstStyle/>
          <a:p>
            <a:pPr eaLnBrk="1" hangingPunct="1"/>
            <a:r>
              <a:rPr lang="en-US" sz="4400" smtClean="0"/>
              <a:t>Anatomical components of RAS</a:t>
            </a:r>
          </a:p>
        </p:txBody>
      </p:sp>
      <p:sp>
        <p:nvSpPr>
          <p:cNvPr id="3" name="Content Placeholder 2"/>
          <p:cNvSpPr>
            <a:spLocks noGrp="1"/>
          </p:cNvSpPr>
          <p:nvPr>
            <p:ph idx="1"/>
          </p:nvPr>
        </p:nvSpPr>
        <p:spPr/>
        <p:txBody>
          <a:bodyPr rtlCol="0">
            <a:normAutofit fontScale="92500" lnSpcReduction="20000"/>
          </a:bodyPr>
          <a:lstStyle/>
          <a:p>
            <a:pPr marL="274320" indent="-274320" algn="just" eaLnBrk="1" fontAlgn="auto" hangingPunct="1">
              <a:spcAft>
                <a:spcPts val="0"/>
              </a:spcAft>
              <a:buClr>
                <a:schemeClr val="accent3"/>
              </a:buClr>
              <a:buFont typeface="Arial" pitchFamily="34" charset="0"/>
              <a:buChar char="•"/>
              <a:defRPr/>
            </a:pPr>
            <a:r>
              <a:rPr lang="en-US" dirty="0" smtClean="0">
                <a:solidFill>
                  <a:srgbClr val="0A02AE"/>
                </a:solidFill>
              </a:rPr>
              <a:t>The RAS is composed of several neuronal circuits connecting the brainstem  to the cortex . These pathways originate in the upper brainstem reticular core and project through synaptic relays in the </a:t>
            </a:r>
            <a:r>
              <a:rPr lang="en-US" dirty="0" err="1" smtClean="0">
                <a:solidFill>
                  <a:srgbClr val="0A02AE"/>
                </a:solidFill>
              </a:rPr>
              <a:t>rostral</a:t>
            </a:r>
            <a:r>
              <a:rPr lang="en-US" dirty="0" smtClean="0">
                <a:solidFill>
                  <a:srgbClr val="0A02AE"/>
                </a:solidFill>
              </a:rPr>
              <a:t> </a:t>
            </a:r>
            <a:r>
              <a:rPr lang="en-US" dirty="0" err="1" smtClean="0">
                <a:solidFill>
                  <a:srgbClr val="0A02AE"/>
                </a:solidFill>
              </a:rPr>
              <a:t>intralaminar</a:t>
            </a:r>
            <a:r>
              <a:rPr lang="en-US" dirty="0" smtClean="0">
                <a:solidFill>
                  <a:srgbClr val="0A02AE"/>
                </a:solidFill>
              </a:rPr>
              <a:t> and thalamic nuclei to the cerebral cortex.</a:t>
            </a:r>
            <a:r>
              <a:rPr lang="en-US" baseline="30000" dirty="0" smtClean="0">
                <a:solidFill>
                  <a:srgbClr val="0A02AE"/>
                </a:solidFill>
              </a:rPr>
              <a:t> </a:t>
            </a:r>
            <a:r>
              <a:rPr lang="en-US" dirty="0" smtClean="0">
                <a:solidFill>
                  <a:srgbClr val="0A02AE"/>
                </a:solidFill>
              </a:rPr>
              <a:t>As a result, individuals with bilateral lesions of thalamic </a:t>
            </a:r>
            <a:r>
              <a:rPr lang="en-US" dirty="0" err="1" smtClean="0">
                <a:solidFill>
                  <a:srgbClr val="0A02AE"/>
                </a:solidFill>
              </a:rPr>
              <a:t>intralaminar</a:t>
            </a:r>
            <a:r>
              <a:rPr lang="en-US" dirty="0" smtClean="0">
                <a:solidFill>
                  <a:srgbClr val="0A02AE"/>
                </a:solidFill>
              </a:rPr>
              <a:t> nuclei are lethargic or somnolent.</a:t>
            </a:r>
            <a:r>
              <a:rPr lang="en-US" baseline="30000" dirty="0" smtClean="0">
                <a:solidFill>
                  <a:srgbClr val="0A02AE"/>
                </a:solidFill>
              </a:rPr>
              <a:t> </a:t>
            </a:r>
          </a:p>
          <a:p>
            <a:pPr marL="274320" indent="-274320" eaLnBrk="1" fontAlgn="auto" hangingPunct="1">
              <a:spcAft>
                <a:spcPts val="0"/>
              </a:spcAft>
              <a:buClr>
                <a:schemeClr val="accent3"/>
              </a:buClr>
              <a:buFont typeface="Arial" pitchFamily="34" charset="0"/>
              <a:buChar char="•"/>
              <a:defRPr/>
            </a:pPr>
            <a:r>
              <a:rPr lang="en-US" b="1" i="1" dirty="0" smtClean="0">
                <a:solidFill>
                  <a:srgbClr val="0A02AE"/>
                </a:solidFill>
              </a:rPr>
              <a:t>Several areas traditionally included in the RAS are</a:t>
            </a:r>
            <a:r>
              <a:rPr lang="en-US" dirty="0" smtClean="0">
                <a:solidFill>
                  <a:srgbClr val="0A02AE"/>
                </a:solidFill>
              </a:rPr>
              <a:t>:</a:t>
            </a:r>
            <a:r>
              <a:rPr lang="en-US" baseline="30000" dirty="0" smtClean="0">
                <a:solidFill>
                  <a:srgbClr val="0A02AE"/>
                </a:solidFill>
              </a:rPr>
              <a:t> </a:t>
            </a:r>
            <a:endParaRPr lang="en-US" dirty="0" smtClean="0">
              <a:solidFill>
                <a:srgbClr val="0A02AE"/>
              </a:solidFill>
            </a:endParaRPr>
          </a:p>
          <a:p>
            <a:pPr marL="274320" indent="-274320" eaLnBrk="1" fontAlgn="auto" hangingPunct="1">
              <a:spcAft>
                <a:spcPts val="0"/>
              </a:spcAft>
              <a:buClr>
                <a:schemeClr val="accent3"/>
              </a:buClr>
              <a:buFont typeface="Arial" pitchFamily="34" charset="0"/>
              <a:buChar char="•"/>
              <a:defRPr/>
            </a:pPr>
            <a:r>
              <a:rPr lang="en-US" dirty="0" smtClean="0">
                <a:solidFill>
                  <a:srgbClr val="0A02AE"/>
                </a:solidFill>
              </a:rPr>
              <a:t>Midbrain  Reticular Formation.</a:t>
            </a:r>
          </a:p>
          <a:p>
            <a:pPr marL="274320" indent="-274320" eaLnBrk="1" fontAlgn="auto" hangingPunct="1">
              <a:spcAft>
                <a:spcPts val="0"/>
              </a:spcAft>
              <a:buClr>
                <a:schemeClr val="accent3"/>
              </a:buClr>
              <a:buFont typeface="Arial" pitchFamily="34" charset="0"/>
              <a:buChar char="•"/>
              <a:defRPr/>
            </a:pPr>
            <a:r>
              <a:rPr lang="en-US" dirty="0" err="1" smtClean="0">
                <a:solidFill>
                  <a:srgbClr val="0A02AE"/>
                </a:solidFill>
              </a:rPr>
              <a:t>Mesencephalic</a:t>
            </a:r>
            <a:r>
              <a:rPr lang="en-US" dirty="0" smtClean="0">
                <a:solidFill>
                  <a:srgbClr val="0A02AE"/>
                </a:solidFill>
              </a:rPr>
              <a:t> Nucleus (</a:t>
            </a:r>
            <a:r>
              <a:rPr lang="en-US" dirty="0" err="1" smtClean="0">
                <a:solidFill>
                  <a:srgbClr val="0A02AE"/>
                </a:solidFill>
              </a:rPr>
              <a:t>mesencephalon</a:t>
            </a:r>
            <a:r>
              <a:rPr lang="en-US" dirty="0" smtClean="0">
                <a:solidFill>
                  <a:srgbClr val="0A02AE"/>
                </a:solidFill>
              </a:rPr>
              <a:t>) </a:t>
            </a:r>
          </a:p>
          <a:p>
            <a:pPr marL="274320" indent="-274320" eaLnBrk="1" fontAlgn="auto" hangingPunct="1">
              <a:spcAft>
                <a:spcPts val="0"/>
              </a:spcAft>
              <a:buClr>
                <a:schemeClr val="accent3"/>
              </a:buClr>
              <a:buFont typeface="Arial" pitchFamily="34" charset="0"/>
              <a:buChar char="•"/>
              <a:defRPr/>
            </a:pPr>
            <a:r>
              <a:rPr lang="en-US" dirty="0" smtClean="0">
                <a:solidFill>
                  <a:srgbClr val="0A02AE"/>
                </a:solidFill>
              </a:rPr>
              <a:t>Thalamic </a:t>
            </a:r>
            <a:r>
              <a:rPr lang="en-US" dirty="0" err="1" smtClean="0">
                <a:solidFill>
                  <a:srgbClr val="0A02AE"/>
                </a:solidFill>
              </a:rPr>
              <a:t>Intralaminar</a:t>
            </a:r>
            <a:r>
              <a:rPr lang="en-US" dirty="0" smtClean="0">
                <a:solidFill>
                  <a:srgbClr val="0A02AE"/>
                </a:solidFill>
              </a:rPr>
              <a:t> nucleus </a:t>
            </a:r>
          </a:p>
          <a:p>
            <a:pPr marL="274320" indent="-274320" eaLnBrk="1" fontAlgn="auto" hangingPunct="1">
              <a:spcAft>
                <a:spcPts val="0"/>
              </a:spcAft>
              <a:buClr>
                <a:schemeClr val="accent3"/>
              </a:buClr>
              <a:buFont typeface="Arial" pitchFamily="34" charset="0"/>
              <a:buChar char="•"/>
              <a:defRPr/>
            </a:pPr>
            <a:r>
              <a:rPr lang="en-US" dirty="0" smtClean="0">
                <a:solidFill>
                  <a:srgbClr val="0A02AE"/>
                </a:solidFill>
              </a:rPr>
              <a:t>Dorsal Hypothalamus.</a:t>
            </a:r>
          </a:p>
          <a:p>
            <a:pPr marL="274320" indent="-274320" eaLnBrk="1" fontAlgn="auto" hangingPunct="1">
              <a:spcAft>
                <a:spcPts val="0"/>
              </a:spcAft>
              <a:buClr>
                <a:schemeClr val="accent3"/>
              </a:buClr>
              <a:buFont typeface="Arial" pitchFamily="34" charset="0"/>
              <a:buChar char="•"/>
              <a:defRPr/>
            </a:pPr>
            <a:r>
              <a:rPr lang="en-US" dirty="0" err="1" smtClean="0">
                <a:solidFill>
                  <a:srgbClr val="0A02AE"/>
                </a:solidFill>
              </a:rPr>
              <a:t>Tegmentum</a:t>
            </a:r>
            <a:r>
              <a:rPr lang="en-US" dirty="0" smtClean="0">
                <a:solidFill>
                  <a:srgbClr val="0A02AE"/>
                </a:solidFill>
              </a:rPr>
              <a:t>. </a:t>
            </a:r>
          </a:p>
          <a:p>
            <a:pPr marL="274320" indent="-274320" eaLnBrk="1" fontAlgn="auto" hangingPunct="1">
              <a:spcAft>
                <a:spcPts val="0"/>
              </a:spcAft>
              <a:buClr>
                <a:schemeClr val="accent3"/>
              </a:buClr>
              <a:buFont typeface="Arial" pitchFamily="34" charset="0"/>
              <a:buChar char="•"/>
              <a:defRPr/>
            </a:pPr>
            <a:endParaRPr lang="en-US" dirty="0" smtClean="0">
              <a:solidFill>
                <a:srgbClr val="0A02AE"/>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04800"/>
            <a:ext cx="8229600" cy="762000"/>
          </a:xfrm>
        </p:spPr>
        <p:txBody>
          <a:bodyPr/>
          <a:lstStyle/>
          <a:p>
            <a:pPr eaLnBrk="1" hangingPunct="1"/>
            <a:r>
              <a:rPr lang="en-US" smtClean="0"/>
              <a:t>Sensory inputs to RAS</a:t>
            </a:r>
          </a:p>
        </p:txBody>
      </p:sp>
      <p:pic>
        <p:nvPicPr>
          <p:cNvPr id="19459" name="Content Placeholder 3" descr="the reticular activating system"/>
          <p:cNvPicPr>
            <a:picLocks noGrp="1"/>
          </p:cNvPicPr>
          <p:nvPr>
            <p:ph idx="1"/>
          </p:nvPr>
        </p:nvPicPr>
        <p:blipFill>
          <a:blip r:embed="rId2"/>
          <a:srcRect/>
          <a:stretch>
            <a:fillRect/>
          </a:stretch>
        </p:blipFill>
        <p:spPr>
          <a:xfrm>
            <a:off x="1447800" y="1219200"/>
            <a:ext cx="6172200" cy="51816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1200150"/>
          </a:xfrm>
        </p:spPr>
        <p:txBody>
          <a:bodyPr>
            <a:normAutofit fontScale="90000"/>
          </a:bodyPr>
          <a:lstStyle/>
          <a:p>
            <a:pPr eaLnBrk="1" fontAlgn="auto" hangingPunct="1">
              <a:spcAft>
                <a:spcPts val="0"/>
              </a:spcAft>
              <a:defRPr/>
            </a:pPr>
            <a:r>
              <a:rPr lang="en-US" dirty="0" smtClean="0"/>
              <a:t>Functions of RAS:</a:t>
            </a:r>
            <a:br>
              <a:rPr lang="en-US" dirty="0" smtClean="0"/>
            </a:br>
            <a:r>
              <a:rPr lang="en-US" sz="3600" dirty="0" smtClean="0">
                <a:solidFill>
                  <a:srgbClr val="0A02AE"/>
                </a:solidFill>
              </a:rPr>
              <a:t>Regulating sleep-wake transitions</a:t>
            </a:r>
          </a:p>
        </p:txBody>
      </p:sp>
      <p:sp>
        <p:nvSpPr>
          <p:cNvPr id="3" name="Content Placeholder 2"/>
          <p:cNvSpPr>
            <a:spLocks noGrp="1"/>
          </p:cNvSpPr>
          <p:nvPr>
            <p:ph idx="1"/>
          </p:nvPr>
        </p:nvSpPr>
        <p:spPr>
          <a:xfrm>
            <a:off x="457200" y="2133600"/>
            <a:ext cx="8229600" cy="4191000"/>
          </a:xfrm>
        </p:spPr>
        <p:txBody>
          <a:bodyPr rtlCol="0">
            <a:normAutofit fontScale="25000" lnSpcReduction="20000"/>
          </a:bodyPr>
          <a:lstStyle/>
          <a:p>
            <a:pPr marL="274320" indent="-274320" eaLnBrk="1" fontAlgn="auto" hangingPunct="1">
              <a:spcAft>
                <a:spcPts val="0"/>
              </a:spcAft>
              <a:buClr>
                <a:schemeClr val="accent3"/>
              </a:buClr>
              <a:buFont typeface="Wingdings 2"/>
              <a:buNone/>
              <a:defRPr/>
            </a:pPr>
            <a:endParaRPr lang="en-US" b="1" dirty="0" smtClean="0"/>
          </a:p>
          <a:p>
            <a:pPr marL="274320" indent="-274320" algn="just" eaLnBrk="1" fontAlgn="auto" hangingPunct="1">
              <a:spcAft>
                <a:spcPts val="0"/>
              </a:spcAft>
              <a:buClr>
                <a:schemeClr val="accent3"/>
              </a:buClr>
              <a:buFont typeface="Arial" pitchFamily="34" charset="0"/>
              <a:buChar char="•"/>
              <a:defRPr/>
            </a:pPr>
            <a:r>
              <a:rPr lang="en-US" sz="8000" dirty="0" smtClean="0">
                <a:solidFill>
                  <a:srgbClr val="0A02AE"/>
                </a:solidFill>
              </a:rPr>
              <a:t>The main function of the RAS is to modify and potentiate thalamic and cortical functions resulting in  (EEG) </a:t>
            </a:r>
            <a:r>
              <a:rPr lang="en-US" sz="8000" dirty="0" err="1" smtClean="0">
                <a:solidFill>
                  <a:srgbClr val="0A02AE"/>
                </a:solidFill>
              </a:rPr>
              <a:t>desynchronization</a:t>
            </a:r>
            <a:r>
              <a:rPr lang="en-US" sz="8000" dirty="0" smtClean="0">
                <a:solidFill>
                  <a:srgbClr val="0A02AE"/>
                </a:solidFill>
              </a:rPr>
              <a:t>. </a:t>
            </a:r>
          </a:p>
          <a:p>
            <a:pPr marL="274320" indent="-274320" algn="just" eaLnBrk="1" fontAlgn="auto" hangingPunct="1">
              <a:spcAft>
                <a:spcPts val="0"/>
              </a:spcAft>
              <a:buClr>
                <a:schemeClr val="accent3"/>
              </a:buClr>
              <a:buFont typeface="Arial" pitchFamily="34" charset="0"/>
              <a:buChar char="•"/>
              <a:defRPr/>
            </a:pPr>
            <a:r>
              <a:rPr lang="en-US" sz="8000" dirty="0" smtClean="0">
                <a:solidFill>
                  <a:srgbClr val="0A02AE"/>
                </a:solidFill>
              </a:rPr>
              <a:t>Low voltage fast burst brain waves (EEG </a:t>
            </a:r>
            <a:r>
              <a:rPr lang="en-US" sz="8000" dirty="0" err="1" smtClean="0">
                <a:solidFill>
                  <a:srgbClr val="0A02AE"/>
                </a:solidFill>
              </a:rPr>
              <a:t>desynchronization</a:t>
            </a:r>
            <a:r>
              <a:rPr lang="en-US" sz="8000" dirty="0" smtClean="0">
                <a:solidFill>
                  <a:srgbClr val="0A02AE"/>
                </a:solidFill>
              </a:rPr>
              <a:t>) are associated with</a:t>
            </a:r>
            <a:r>
              <a:rPr lang="en-US" sz="8000" dirty="0" smtClean="0"/>
              <a:t> </a:t>
            </a:r>
            <a:r>
              <a:rPr lang="en-US" sz="8000" dirty="0" smtClean="0">
                <a:solidFill>
                  <a:srgbClr val="FF0000"/>
                </a:solidFill>
              </a:rPr>
              <a:t>wakefulness </a:t>
            </a:r>
            <a:r>
              <a:rPr lang="en-US" sz="8000" dirty="0" smtClean="0"/>
              <a:t>and</a:t>
            </a:r>
            <a:r>
              <a:rPr lang="en-US" sz="8000" dirty="0" smtClean="0">
                <a:solidFill>
                  <a:srgbClr val="FF0000"/>
                </a:solidFill>
              </a:rPr>
              <a:t> REM sleep , </a:t>
            </a:r>
          </a:p>
          <a:p>
            <a:pPr marL="274320" indent="-274320" algn="just" eaLnBrk="1" fontAlgn="auto" hangingPunct="1">
              <a:spcAft>
                <a:spcPts val="0"/>
              </a:spcAft>
              <a:buClr>
                <a:schemeClr val="accent3"/>
              </a:buClr>
              <a:buFont typeface="Arial" pitchFamily="34" charset="0"/>
              <a:buChar char="•"/>
              <a:defRPr/>
            </a:pPr>
            <a:r>
              <a:rPr lang="en-US" sz="8000" dirty="0" smtClean="0">
                <a:solidFill>
                  <a:srgbClr val="0A02AE"/>
                </a:solidFill>
              </a:rPr>
              <a:t>During non-REM sleep, neurons in the RAS will have a much lower firing rate</a:t>
            </a:r>
            <a:r>
              <a:rPr lang="en-US" sz="8000" dirty="0" smtClean="0"/>
              <a:t> </a:t>
            </a:r>
            <a:r>
              <a:rPr lang="en-US" sz="8000" dirty="0" smtClean="0">
                <a:solidFill>
                  <a:srgbClr val="0A02AE"/>
                </a:solidFill>
              </a:rPr>
              <a:t>large voltage slow waves .  </a:t>
            </a:r>
          </a:p>
          <a:p>
            <a:pPr marL="274320" indent="-274320" algn="just" eaLnBrk="1" fontAlgn="auto" hangingPunct="1">
              <a:spcAft>
                <a:spcPts val="0"/>
              </a:spcAft>
              <a:buClr>
                <a:schemeClr val="accent3"/>
              </a:buClr>
              <a:buFont typeface="Arial" pitchFamily="34" charset="0"/>
              <a:buChar char="•"/>
              <a:defRPr/>
            </a:pPr>
            <a:r>
              <a:rPr lang="en-US" sz="8000" dirty="0" smtClean="0">
                <a:solidFill>
                  <a:srgbClr val="0A02AE"/>
                </a:solidFill>
              </a:rPr>
              <a:t>The physiological change from a state of deep sleep to wakefulness is reversible and mediated by the </a:t>
            </a:r>
            <a:r>
              <a:rPr lang="en-US" sz="8000" dirty="0" smtClean="0">
                <a:solidFill>
                  <a:srgbClr val="FF0000"/>
                </a:solidFill>
              </a:rPr>
              <a:t>RAS</a:t>
            </a:r>
            <a:r>
              <a:rPr lang="en-US" sz="8000" dirty="0" smtClean="0"/>
              <a:t>.</a:t>
            </a:r>
            <a:r>
              <a:rPr lang="en-US" sz="8000" baseline="30000" dirty="0" smtClean="0"/>
              <a:t> </a:t>
            </a:r>
            <a:endParaRPr lang="en-US" sz="8000" dirty="0" smtClean="0">
              <a:solidFill>
                <a:srgbClr val="0A02AE"/>
              </a:solidFill>
            </a:endParaRPr>
          </a:p>
          <a:p>
            <a:pPr marL="274320" indent="-274320" algn="just" eaLnBrk="1" fontAlgn="auto" hangingPunct="1">
              <a:spcAft>
                <a:spcPts val="0"/>
              </a:spcAft>
              <a:buClr>
                <a:schemeClr val="accent3"/>
              </a:buClr>
              <a:buFont typeface="Arial" pitchFamily="34" charset="0"/>
              <a:buChar char="•"/>
              <a:defRPr/>
            </a:pPr>
            <a:r>
              <a:rPr lang="en-US" sz="8000" dirty="0" smtClean="0">
                <a:solidFill>
                  <a:srgbClr val="0A02AE"/>
                </a:solidFill>
              </a:rPr>
              <a:t>Stimulation of the RAS produces EEG </a:t>
            </a:r>
            <a:r>
              <a:rPr lang="en-US" sz="8000" dirty="0" err="1" smtClean="0">
                <a:solidFill>
                  <a:srgbClr val="0A02AE"/>
                </a:solidFill>
              </a:rPr>
              <a:t>desynchronization</a:t>
            </a:r>
            <a:r>
              <a:rPr lang="en-US" sz="8000" dirty="0" smtClean="0">
                <a:solidFill>
                  <a:srgbClr val="0A02AE"/>
                </a:solidFill>
              </a:rPr>
              <a:t> by suppressing slow cortical waves.</a:t>
            </a:r>
          </a:p>
          <a:p>
            <a:pPr marL="274320" indent="-274320" algn="just" eaLnBrk="1" fontAlgn="auto" hangingPunct="1">
              <a:spcAft>
                <a:spcPts val="0"/>
              </a:spcAft>
              <a:buClr>
                <a:schemeClr val="accent3"/>
              </a:buClr>
              <a:buFont typeface="Arial" pitchFamily="34" charset="0"/>
              <a:buChar char="•"/>
              <a:defRPr/>
            </a:pPr>
            <a:r>
              <a:rPr lang="en-US" sz="8000" dirty="0" smtClean="0">
                <a:solidFill>
                  <a:srgbClr val="FF0000"/>
                </a:solidFill>
              </a:rPr>
              <a:t>In order that the brain may sleep, there must be a reduction in ascending afferent activity reaching the cortex by suppression of the RAS.</a:t>
            </a:r>
          </a:p>
          <a:p>
            <a:pPr marL="274320" indent="-274320" algn="just" eaLnBrk="1" fontAlgn="auto" hangingPunct="1">
              <a:spcAft>
                <a:spcPts val="0"/>
              </a:spcAft>
              <a:buClr>
                <a:schemeClr val="accent3"/>
              </a:buClr>
              <a:buFont typeface="Arial" pitchFamily="34" charset="0"/>
              <a:buChar char="•"/>
              <a:defRPr/>
            </a:pPr>
            <a:endParaRPr lang="en-US" sz="8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0A02AE"/>
                </a:solidFill>
              </a:rPr>
              <a:t>Attention</a:t>
            </a:r>
          </a:p>
        </p:txBody>
      </p:sp>
      <p:sp>
        <p:nvSpPr>
          <p:cNvPr id="21507" name="Content Placeholder 2"/>
          <p:cNvSpPr>
            <a:spLocks noGrp="1"/>
          </p:cNvSpPr>
          <p:nvPr>
            <p:ph idx="1"/>
          </p:nvPr>
        </p:nvSpPr>
        <p:spPr/>
        <p:txBody>
          <a:bodyPr/>
          <a:lstStyle/>
          <a:p>
            <a:pPr eaLnBrk="1" hangingPunct="1">
              <a:buFont typeface="Wingdings 2" pitchFamily="18" charset="2"/>
              <a:buNone/>
            </a:pPr>
            <a:endParaRPr lang="en-US" b="1" smtClean="0"/>
          </a:p>
          <a:p>
            <a:pPr eaLnBrk="1" hangingPunct="1">
              <a:buFont typeface="Arial" pitchFamily="34" charset="0"/>
              <a:buChar char="•"/>
            </a:pPr>
            <a:r>
              <a:rPr lang="en-US" smtClean="0">
                <a:solidFill>
                  <a:srgbClr val="0A02AE"/>
                </a:solidFill>
              </a:rPr>
              <a:t>The reticular activating system also helps mediate transitions from relaxed wakefulness to periods of high attention. There is increased regional blood flow in the midbrain reticular formation (MRF) and thalamic intralaminar nuclei during tasks requiring increased alertness and attention.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solidFill>
                  <a:srgbClr val="0A02AE"/>
                </a:solidFill>
              </a:rPr>
              <a:t>RAS and learning</a:t>
            </a:r>
          </a:p>
        </p:txBody>
      </p:sp>
      <p:sp>
        <p:nvSpPr>
          <p:cNvPr id="3" name="Content Placeholder 2"/>
          <p:cNvSpPr>
            <a:spLocks noGrp="1"/>
          </p:cNvSpPr>
          <p:nvPr>
            <p:ph idx="1"/>
          </p:nvPr>
        </p:nvSpPr>
        <p:spPr>
          <a:xfrm>
            <a:off x="457200" y="2209800"/>
            <a:ext cx="8229600" cy="41148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sz="2400" dirty="0" smtClean="0">
                <a:solidFill>
                  <a:srgbClr val="0A02AE"/>
                </a:solidFill>
              </a:rPr>
              <a:t>The RAS is the center of balance for the other systems involved in learning, self-control or inhibition, and motivation. </a:t>
            </a:r>
          </a:p>
          <a:p>
            <a:pPr marL="274320" indent="-274320" eaLnBrk="1" fontAlgn="auto" hangingPunct="1">
              <a:spcAft>
                <a:spcPts val="0"/>
              </a:spcAft>
              <a:buClr>
                <a:schemeClr val="accent3"/>
              </a:buClr>
              <a:buFont typeface="Arial" pitchFamily="34" charset="0"/>
              <a:buChar char="•"/>
              <a:defRPr/>
            </a:pPr>
            <a:r>
              <a:rPr lang="en-US" sz="2400" dirty="0" smtClean="0">
                <a:solidFill>
                  <a:srgbClr val="0A02AE"/>
                </a:solidFill>
              </a:rPr>
              <a:t>When functioning normally, it provides the neural connections that are needed for the processing and learning of information, and the ability to pay attention to the correct task.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4400" smtClean="0"/>
              <a:t>What happens if RAS is not working properly?</a:t>
            </a:r>
          </a:p>
        </p:txBody>
      </p:sp>
      <p:sp>
        <p:nvSpPr>
          <p:cNvPr id="3" name="Content Placeholder 2"/>
          <p:cNvSpPr>
            <a:spLocks noGrp="1"/>
          </p:cNvSpPr>
          <p:nvPr>
            <p:ph idx="1"/>
          </p:nvPr>
        </p:nvSpPr>
        <p:spPr/>
        <p:txBody>
          <a:bodyPr/>
          <a:lstStyle/>
          <a:p>
            <a:pPr marL="274320" indent="-274320" eaLnBrk="1" fontAlgn="auto" hangingPunct="1">
              <a:spcAft>
                <a:spcPts val="0"/>
              </a:spcAft>
              <a:buClr>
                <a:schemeClr val="accent3"/>
              </a:buClr>
              <a:buFont typeface="Arial" pitchFamily="34" charset="0"/>
              <a:buChar char="•"/>
              <a:defRPr/>
            </a:pPr>
            <a:r>
              <a:rPr lang="en-US" sz="2000" dirty="0" smtClean="0">
                <a:solidFill>
                  <a:srgbClr val="0A02AE"/>
                </a:solidFill>
              </a:rPr>
              <a:t>If the RAS doesn't excite the neurons of the cortex as much as it ought to, then we see the results of :</a:t>
            </a:r>
          </a:p>
          <a:p>
            <a:pPr marL="274320" indent="-274320" eaLnBrk="1" fontAlgn="auto" hangingPunct="1">
              <a:spcAft>
                <a:spcPts val="0"/>
              </a:spcAft>
              <a:buClr>
                <a:schemeClr val="accent3"/>
              </a:buClr>
              <a:buFont typeface="Wingdings 2" pitchFamily="18" charset="2"/>
              <a:buNone/>
              <a:defRPr/>
            </a:pPr>
            <a:r>
              <a:rPr lang="en-US" sz="2000" dirty="0" smtClean="0">
                <a:solidFill>
                  <a:srgbClr val="0A02AE"/>
                </a:solidFill>
              </a:rPr>
              <a:t>		* An under-aroused cortex, with difficulty learning, poor memory, little self-control, and so on.</a:t>
            </a:r>
          </a:p>
          <a:p>
            <a:pPr marL="274320" indent="-274320" eaLnBrk="1" fontAlgn="auto" hangingPunct="1">
              <a:spcAft>
                <a:spcPts val="0"/>
              </a:spcAft>
              <a:buClr>
                <a:schemeClr val="accent3"/>
              </a:buClr>
              <a:buFont typeface="Wingdings 2" pitchFamily="18" charset="2"/>
              <a:buNone/>
              <a:defRPr/>
            </a:pPr>
            <a:r>
              <a:rPr lang="en-US" sz="2000" dirty="0" smtClean="0">
                <a:solidFill>
                  <a:srgbClr val="0A02AE"/>
                </a:solidFill>
              </a:rPr>
              <a:t>		* If  RAS failed to activate the cortex at all one would see a lack of consciousness or even coma. </a:t>
            </a:r>
          </a:p>
          <a:p>
            <a:pPr marL="274320" indent="-274320" eaLnBrk="1" fontAlgn="auto" hangingPunct="1">
              <a:spcAft>
                <a:spcPts val="0"/>
              </a:spcAft>
              <a:buClr>
                <a:schemeClr val="accent3"/>
              </a:buClr>
              <a:buFont typeface="Arial" pitchFamily="34" charset="0"/>
              <a:buChar char="•"/>
              <a:defRPr/>
            </a:pPr>
            <a:r>
              <a:rPr lang="en-US" sz="2000" dirty="0" smtClean="0">
                <a:solidFill>
                  <a:srgbClr val="0A02AE"/>
                </a:solidFill>
              </a:rPr>
              <a:t>What would happen if the RAS was too excited, and aroused the cortex or other systems of the brain too much?</a:t>
            </a:r>
          </a:p>
          <a:p>
            <a:pPr marL="274320" indent="-274320" eaLnBrk="1" fontAlgn="auto" hangingPunct="1">
              <a:spcAft>
                <a:spcPts val="0"/>
              </a:spcAft>
              <a:buClr>
                <a:schemeClr val="accent3"/>
              </a:buClr>
              <a:buFont typeface="Wingdings 2" pitchFamily="18" charset="2"/>
              <a:buNone/>
              <a:defRPr/>
            </a:pPr>
            <a:r>
              <a:rPr lang="en-US" sz="2000" dirty="0" smtClean="0">
                <a:solidFill>
                  <a:srgbClr val="0A02AE"/>
                </a:solidFill>
              </a:rPr>
              <a:t>		*Then we would see individuals with excessive startle responses, hyper-vigilance, touching everything, talking too much, restless, and hyperactive.</a:t>
            </a:r>
          </a:p>
          <a:p>
            <a:pP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625" y="457200"/>
            <a:ext cx="8229600" cy="685800"/>
          </a:xfrm>
        </p:spPr>
        <p:txBody>
          <a:bodyPr/>
          <a:lstStyle/>
          <a:p>
            <a:pPr eaLnBrk="1" hangingPunct="1">
              <a:defRPr/>
            </a:pPr>
            <a:r>
              <a:rPr lang="en-US" sz="3200" b="1" dirty="0" smtClean="0">
                <a:solidFill>
                  <a:schemeClr val="accent2">
                    <a:lumMod val="75000"/>
                  </a:schemeClr>
                </a:solidFill>
                <a:cs typeface="Times New Roman" pitchFamily="18" charset="0"/>
              </a:rPr>
              <a:t>Indices  of Level of Consciousness</a:t>
            </a:r>
          </a:p>
        </p:txBody>
      </p:sp>
      <p:sp>
        <p:nvSpPr>
          <p:cNvPr id="3" name="Content Placeholder 2"/>
          <p:cNvSpPr>
            <a:spLocks noGrp="1"/>
          </p:cNvSpPr>
          <p:nvPr>
            <p:ph idx="1"/>
          </p:nvPr>
        </p:nvSpPr>
        <p:spPr>
          <a:xfrm>
            <a:off x="457200" y="1214438"/>
            <a:ext cx="8258175" cy="4911725"/>
          </a:xfrm>
        </p:spPr>
        <p:txBody>
          <a:bodyPr rtlCol="0">
            <a:normAutofit/>
          </a:bodyPr>
          <a:lstStyle/>
          <a:p>
            <a:pPr marL="609600" indent="-609600" eaLnBrk="1" fontAlgn="auto" hangingPunct="1">
              <a:lnSpc>
                <a:spcPct val="90000"/>
              </a:lnSpc>
              <a:spcAft>
                <a:spcPts val="0"/>
              </a:spcAft>
              <a:buClr>
                <a:schemeClr val="accent3"/>
              </a:buClr>
              <a:buFont typeface="Arial" pitchFamily="34" charset="0"/>
              <a:buChar char="•"/>
              <a:defRPr/>
            </a:pPr>
            <a:r>
              <a:rPr lang="en-US" altLang="ja-JP" sz="2400" u="sng" dirty="0" smtClean="0">
                <a:solidFill>
                  <a:srgbClr val="0070C0"/>
                </a:solidFill>
                <a:sym typeface="Wingdings" pitchFamily="2" charset="2"/>
              </a:rPr>
              <a:t>Appearance &amp; Behavior </a:t>
            </a:r>
            <a:r>
              <a:rPr lang="en-US" altLang="ja-JP" sz="2400" dirty="0" smtClean="0">
                <a:sym typeface="Wingdings" pitchFamily="2" charset="2"/>
              </a:rPr>
              <a:t>:</a:t>
            </a:r>
          </a:p>
          <a:p>
            <a:pPr marL="609600" indent="-609600" eaLnBrk="1" fontAlgn="auto" hangingPunct="1">
              <a:lnSpc>
                <a:spcPct val="90000"/>
              </a:lnSpc>
              <a:spcAft>
                <a:spcPts val="0"/>
              </a:spcAft>
              <a:buClr>
                <a:schemeClr val="accent3"/>
              </a:buClr>
              <a:buFont typeface="Arial" pitchFamily="34" charset="0"/>
              <a:buChar char="•"/>
              <a:defRPr/>
            </a:pPr>
            <a:r>
              <a:rPr lang="en-US" altLang="ja-JP" sz="2400" dirty="0" smtClean="0">
                <a:sym typeface="Wingdings" pitchFamily="2" charset="2"/>
              </a:rPr>
              <a:t> </a:t>
            </a:r>
            <a:r>
              <a:rPr lang="en-US" altLang="ja-JP" sz="2400" dirty="0" smtClean="0">
                <a:solidFill>
                  <a:srgbClr val="0A02AE"/>
                </a:solidFill>
                <a:sym typeface="Wingdings" pitchFamily="2" charset="2"/>
              </a:rPr>
              <a:t>posture ( sitting , standing ? ) , open eyes ? . Facial expression ? , responds to stimuli ( including the examiner’s questions about name , orientation in time &amp; place ? &amp; other general Qs like who is the president ? )  </a:t>
            </a:r>
          </a:p>
          <a:p>
            <a:pPr marL="609600" indent="-609600" eaLnBrk="1" fontAlgn="auto" hangingPunct="1">
              <a:lnSpc>
                <a:spcPct val="90000"/>
              </a:lnSpc>
              <a:spcAft>
                <a:spcPts val="0"/>
              </a:spcAft>
              <a:buClr>
                <a:schemeClr val="accent3"/>
              </a:buClr>
              <a:buFont typeface="Arial" pitchFamily="34" charset="0"/>
              <a:buChar char="•"/>
              <a:defRPr/>
            </a:pPr>
            <a:r>
              <a:rPr lang="en-US" altLang="ja-JP" sz="2400" u="sng" dirty="0" smtClean="0">
                <a:solidFill>
                  <a:srgbClr val="0070C0"/>
                </a:solidFill>
                <a:sym typeface="Wingdings" pitchFamily="2" charset="2"/>
              </a:rPr>
              <a:t>Vital signs </a:t>
            </a:r>
            <a:r>
              <a:rPr lang="en-US" altLang="ja-JP" sz="2400" dirty="0" smtClean="0">
                <a:sym typeface="Wingdings" pitchFamily="2" charset="2"/>
              </a:rPr>
              <a:t>:</a:t>
            </a:r>
          </a:p>
          <a:p>
            <a:pPr marL="609600" indent="-609600" eaLnBrk="1" fontAlgn="auto" hangingPunct="1">
              <a:lnSpc>
                <a:spcPct val="90000"/>
              </a:lnSpc>
              <a:spcAft>
                <a:spcPts val="0"/>
              </a:spcAft>
              <a:buClr>
                <a:schemeClr val="accent3"/>
              </a:buClr>
              <a:buFont typeface="Arial" pitchFamily="34" charset="0"/>
              <a:buChar char="•"/>
              <a:defRPr/>
            </a:pPr>
            <a:r>
              <a:rPr lang="en-US" altLang="ja-JP" sz="2400" dirty="0" smtClean="0">
                <a:sym typeface="Wingdings" pitchFamily="2" charset="2"/>
              </a:rPr>
              <a:t> </a:t>
            </a:r>
            <a:r>
              <a:rPr lang="en-US" altLang="ja-JP" sz="2400" dirty="0" smtClean="0">
                <a:solidFill>
                  <a:srgbClr val="0A02AE"/>
                </a:solidFill>
                <a:sym typeface="Wingdings" pitchFamily="2" charset="2"/>
              </a:rPr>
              <a:t>Pulse , BP, respiration , pupils , reflexes , particularly brainstem reflexes , etc )</a:t>
            </a:r>
          </a:p>
          <a:p>
            <a:pPr marL="609600" indent="-609600" eaLnBrk="1" fontAlgn="auto" hangingPunct="1">
              <a:lnSpc>
                <a:spcPct val="90000"/>
              </a:lnSpc>
              <a:spcAft>
                <a:spcPts val="0"/>
              </a:spcAft>
              <a:buClr>
                <a:schemeClr val="accent3"/>
              </a:buClr>
              <a:buFont typeface="Arial" pitchFamily="34" charset="0"/>
              <a:buChar char="•"/>
              <a:defRPr/>
            </a:pPr>
            <a:r>
              <a:rPr lang="en-US" altLang="ja-JP" sz="2400" u="sng" dirty="0" smtClean="0">
                <a:solidFill>
                  <a:srgbClr val="0070C0"/>
                </a:solidFill>
                <a:sym typeface="Wingdings" pitchFamily="2" charset="2"/>
              </a:rPr>
              <a:t>EEG</a:t>
            </a:r>
            <a:r>
              <a:rPr lang="en-US" altLang="ja-JP" sz="2400" dirty="0" smtClean="0">
                <a:solidFill>
                  <a:srgbClr val="0070C0"/>
                </a:solidFill>
                <a:sym typeface="Wingdings" pitchFamily="2" charset="2"/>
              </a:rPr>
              <a:t> </a:t>
            </a:r>
            <a:r>
              <a:rPr lang="en-US" altLang="ja-JP" sz="2400" dirty="0" smtClean="0">
                <a:solidFill>
                  <a:srgbClr val="0A02AE"/>
                </a:solidFill>
                <a:sym typeface="Wingdings" pitchFamily="2" charset="2"/>
              </a:rPr>
              <a:t> </a:t>
            </a:r>
            <a:r>
              <a:rPr lang="en-US" sz="2400" dirty="0" smtClean="0">
                <a:solidFill>
                  <a:srgbClr val="0A02AE"/>
                </a:solidFill>
              </a:rPr>
              <a:t>Each of these states ( wakefulness , sleep , coma and death ) has specific EEG patterns </a:t>
            </a:r>
            <a:r>
              <a:rPr lang="en-US" sz="2400" dirty="0" smtClean="0"/>
              <a:t>.</a:t>
            </a:r>
            <a:endParaRPr lang="en-US" altLang="ja-JP" sz="2400" dirty="0" smtClean="0">
              <a:sym typeface="Wingdings" pitchFamily="2" charset="2"/>
            </a:endParaRPr>
          </a:p>
          <a:p>
            <a:pPr marL="609600" indent="-609600" eaLnBrk="1" fontAlgn="auto" hangingPunct="1">
              <a:lnSpc>
                <a:spcPct val="90000"/>
              </a:lnSpc>
              <a:spcAft>
                <a:spcPts val="0"/>
              </a:spcAft>
              <a:buClr>
                <a:schemeClr val="accent3"/>
              </a:buClr>
              <a:buFont typeface="Arial" pitchFamily="34" charset="0"/>
              <a:buChar char="•"/>
              <a:defRPr/>
            </a:pPr>
            <a:r>
              <a:rPr lang="en-US" altLang="ja-JP" sz="2400" u="sng" dirty="0" smtClean="0">
                <a:solidFill>
                  <a:srgbClr val="0070C0"/>
                </a:solidFill>
                <a:sym typeface="Wingdings" pitchFamily="2" charset="2"/>
              </a:rPr>
              <a:t>Evoked potentials </a:t>
            </a:r>
            <a:r>
              <a:rPr lang="en-US" altLang="ja-JP" sz="2400" dirty="0" smtClean="0">
                <a:solidFill>
                  <a:srgbClr val="0A02AE"/>
                </a:solidFill>
                <a:sym typeface="Wingdings" pitchFamily="2" charset="2"/>
              </a:rPr>
              <a:t>( in cases of Brain Death ).</a:t>
            </a:r>
          </a:p>
          <a:p>
            <a:pPr marL="274320" indent="-274320" eaLnBrk="1" fontAlgn="auto" hangingPunct="1">
              <a:spcAft>
                <a:spcPts val="0"/>
              </a:spcAft>
              <a:buClr>
                <a:schemeClr val="accent3"/>
              </a:buClr>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F5243E86-AA90-4E75-94BD-B9FC5F6069DC}" type="slidenum">
              <a:rPr lang="ar-SA"/>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Objectives</a:t>
            </a:r>
          </a:p>
        </p:txBody>
      </p:sp>
      <p:sp>
        <p:nvSpPr>
          <p:cNvPr id="7171" name="Content Placeholder 2"/>
          <p:cNvSpPr>
            <a:spLocks noGrp="1"/>
          </p:cNvSpPr>
          <p:nvPr>
            <p:ph idx="1"/>
          </p:nvPr>
        </p:nvSpPr>
        <p:spPr/>
        <p:txBody>
          <a:bodyPr/>
          <a:lstStyle/>
          <a:p>
            <a:pPr eaLnBrk="1" hangingPunct="1"/>
            <a:r>
              <a:rPr lang="en-US" smtClean="0">
                <a:solidFill>
                  <a:srgbClr val="0A02AE"/>
                </a:solidFill>
              </a:rPr>
              <a:t>Levels of consciousness/ definition</a:t>
            </a:r>
          </a:p>
          <a:p>
            <a:pPr eaLnBrk="1" hangingPunct="1"/>
            <a:r>
              <a:rPr lang="en-US" smtClean="0">
                <a:solidFill>
                  <a:srgbClr val="0A02AE"/>
                </a:solidFill>
              </a:rPr>
              <a:t>Functional divisions of RF.</a:t>
            </a:r>
          </a:p>
          <a:p>
            <a:pPr eaLnBrk="1" hangingPunct="1"/>
            <a:r>
              <a:rPr lang="en-US" smtClean="0">
                <a:solidFill>
                  <a:srgbClr val="0A02AE"/>
                </a:solidFill>
              </a:rPr>
              <a:t>Overview of functions of RF.</a:t>
            </a:r>
          </a:p>
          <a:p>
            <a:pPr eaLnBrk="1" hangingPunct="1"/>
            <a:r>
              <a:rPr lang="en-US" smtClean="0">
                <a:solidFill>
                  <a:srgbClr val="0A02AE"/>
                </a:solidFill>
              </a:rPr>
              <a:t>Anatomical components of RAS.</a:t>
            </a:r>
          </a:p>
          <a:p>
            <a:pPr eaLnBrk="1" hangingPunct="1"/>
            <a:r>
              <a:rPr lang="en-US" smtClean="0">
                <a:solidFill>
                  <a:srgbClr val="0A02AE"/>
                </a:solidFill>
              </a:rPr>
              <a:t>Connections of RAS.</a:t>
            </a:r>
          </a:p>
          <a:p>
            <a:pPr eaLnBrk="1" hangingPunct="1"/>
            <a:r>
              <a:rPr lang="en-US" smtClean="0">
                <a:solidFill>
                  <a:srgbClr val="0A02AE"/>
                </a:solidFill>
              </a:rPr>
              <a:t>Neurotransmitters of RAS.</a:t>
            </a:r>
          </a:p>
          <a:p>
            <a:pPr eaLnBrk="1" hangingPunct="1"/>
            <a:r>
              <a:rPr lang="en-US" smtClean="0">
                <a:solidFill>
                  <a:srgbClr val="0A02AE"/>
                </a:solidFill>
              </a:rPr>
              <a:t>Functions of RAS.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04850"/>
            <a:ext cx="8229600" cy="1143000"/>
          </a:xfrm>
        </p:spPr>
        <p:txBody>
          <a:bodyPr/>
          <a:lstStyle/>
          <a:p>
            <a:pPr eaLnBrk="1" hangingPunct="1"/>
            <a:r>
              <a:rPr lang="en-US" sz="2800" smtClean="0">
                <a:cs typeface="Times New Roman" pitchFamily="18" charset="0"/>
              </a:rPr>
              <a:t>Brain Death Confirmatory Testing with EEG</a:t>
            </a:r>
          </a:p>
        </p:txBody>
      </p:sp>
      <p:pic>
        <p:nvPicPr>
          <p:cNvPr id="25603" name="Picture 5" descr="normal eeg"/>
          <p:cNvPicPr>
            <a:picLocks noChangeAspect="1" noChangeArrowheads="1"/>
          </p:cNvPicPr>
          <p:nvPr>
            <p:ph sz="half" idx="1"/>
          </p:nvPr>
        </p:nvPicPr>
        <p:blipFill>
          <a:blip r:embed="rId2"/>
          <a:srcRect/>
          <a:stretch>
            <a:fillRect/>
          </a:stretch>
        </p:blipFill>
        <p:spPr>
          <a:xfrm>
            <a:off x="0" y="1428750"/>
            <a:ext cx="4503738" cy="4643438"/>
          </a:xfrm>
          <a:noFill/>
        </p:spPr>
      </p:pic>
      <p:pic>
        <p:nvPicPr>
          <p:cNvPr id="25604" name="Picture 7" descr="EEG"/>
          <p:cNvPicPr>
            <a:picLocks noChangeAspect="1" noChangeArrowheads="1"/>
          </p:cNvPicPr>
          <p:nvPr>
            <p:ph sz="half" idx="2"/>
          </p:nvPr>
        </p:nvPicPr>
        <p:blipFill>
          <a:blip r:embed="rId3"/>
          <a:srcRect/>
          <a:stretch>
            <a:fillRect/>
          </a:stretch>
        </p:blipFill>
        <p:spPr>
          <a:xfrm>
            <a:off x="4711700" y="1357313"/>
            <a:ext cx="4432300" cy="4714875"/>
          </a:xfrm>
          <a:noFill/>
        </p:spPr>
      </p:pic>
      <p:sp>
        <p:nvSpPr>
          <p:cNvPr id="25605" name="Text Box 9"/>
          <p:cNvSpPr txBox="1">
            <a:spLocks noChangeArrowheads="1"/>
          </p:cNvSpPr>
          <p:nvPr/>
        </p:nvSpPr>
        <p:spPr bwMode="auto">
          <a:xfrm>
            <a:off x="1357313" y="5842000"/>
            <a:ext cx="2071687" cy="1016000"/>
          </a:xfrm>
          <a:prstGeom prst="rect">
            <a:avLst/>
          </a:prstGeom>
          <a:noFill/>
          <a:ln w="9525" algn="ctr">
            <a:noFill/>
            <a:miter lim="800000"/>
            <a:headEnd/>
            <a:tailEnd/>
          </a:ln>
        </p:spPr>
        <p:txBody>
          <a:bodyPr>
            <a:spAutoFit/>
          </a:bodyPr>
          <a:lstStyle/>
          <a:p>
            <a:pPr algn="ctr">
              <a:spcBef>
                <a:spcPct val="50000"/>
              </a:spcBef>
            </a:pPr>
            <a:r>
              <a:rPr lang="en-US" sz="2000"/>
              <a:t>Normal EEG ( at normal magnification ) </a:t>
            </a:r>
          </a:p>
        </p:txBody>
      </p:sp>
      <p:sp>
        <p:nvSpPr>
          <p:cNvPr id="25606" name="Text Box 10"/>
          <p:cNvSpPr txBox="1">
            <a:spLocks noChangeArrowheads="1"/>
          </p:cNvSpPr>
          <p:nvPr/>
        </p:nvSpPr>
        <p:spPr bwMode="auto">
          <a:xfrm>
            <a:off x="4429125" y="6143625"/>
            <a:ext cx="4714875" cy="708025"/>
          </a:xfrm>
          <a:prstGeom prst="rect">
            <a:avLst/>
          </a:prstGeom>
          <a:noFill/>
          <a:ln w="9525" algn="ctr">
            <a:noFill/>
            <a:miter lim="800000"/>
            <a:headEnd/>
            <a:tailEnd/>
          </a:ln>
        </p:spPr>
        <p:txBody>
          <a:bodyPr>
            <a:spAutoFit/>
          </a:bodyPr>
          <a:lstStyle/>
          <a:p>
            <a:pPr algn="ctr">
              <a:spcBef>
                <a:spcPct val="50000"/>
              </a:spcBef>
            </a:pPr>
            <a:r>
              <a:rPr lang="en-US" sz="2000"/>
              <a:t>Brain Death ( Flat EEG ,at very high magnification )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71563" y="0"/>
            <a:ext cx="7543800" cy="1000125"/>
          </a:xfrm>
        </p:spPr>
        <p:txBody>
          <a:bodyPr/>
          <a:lstStyle/>
          <a:p>
            <a:pPr eaLnBrk="1" hangingPunct="1"/>
            <a:r>
              <a:rPr lang="en-US" sz="2400" smtClean="0">
                <a:cs typeface="Times New Roman" pitchFamily="18" charset="0"/>
              </a:rPr>
              <a:t>Brain Death Confirmatory Testing with Somatosensory Evoked Potentials</a:t>
            </a:r>
          </a:p>
        </p:txBody>
      </p:sp>
      <p:pic>
        <p:nvPicPr>
          <p:cNvPr id="26627" name="Picture 4" descr="Image41"/>
          <p:cNvPicPr>
            <a:picLocks noChangeAspect="1" noChangeArrowheads="1"/>
          </p:cNvPicPr>
          <p:nvPr>
            <p:ph sz="half" idx="2"/>
          </p:nvPr>
        </p:nvPicPr>
        <p:blipFill>
          <a:blip r:embed="rId2"/>
          <a:srcRect/>
          <a:stretch>
            <a:fillRect/>
          </a:stretch>
        </p:blipFill>
        <p:spPr>
          <a:xfrm>
            <a:off x="1371600" y="2709863"/>
            <a:ext cx="7239000" cy="4148137"/>
          </a:xfrm>
          <a:noFill/>
        </p:spPr>
      </p:pic>
      <p:sp>
        <p:nvSpPr>
          <p:cNvPr id="26628" name="TextBox 4"/>
          <p:cNvSpPr txBox="1">
            <a:spLocks noChangeArrowheads="1"/>
          </p:cNvSpPr>
          <p:nvPr/>
        </p:nvSpPr>
        <p:spPr bwMode="auto">
          <a:xfrm>
            <a:off x="714375" y="1428750"/>
            <a:ext cx="7858125" cy="1016000"/>
          </a:xfrm>
          <a:prstGeom prst="rect">
            <a:avLst/>
          </a:prstGeom>
          <a:noFill/>
          <a:ln w="9525">
            <a:noFill/>
            <a:miter lim="800000"/>
            <a:headEnd/>
            <a:tailEnd/>
          </a:ln>
        </p:spPr>
        <p:txBody>
          <a:bodyPr>
            <a:spAutoFit/>
          </a:bodyPr>
          <a:lstStyle/>
          <a:p>
            <a:r>
              <a:rPr lang="en-US" sz="2000"/>
              <a:t>Stimulation of a sense organ can evoke a cortical response that can be recorded by scalp electrode over the primary receiving cortical area for that particular sense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8625" y="0"/>
            <a:ext cx="8229600" cy="1295400"/>
          </a:xfrm>
        </p:spPr>
        <p:txBody>
          <a:bodyPr/>
          <a:lstStyle/>
          <a:p>
            <a:pPr eaLnBrk="1" hangingPunct="1"/>
            <a:r>
              <a:rPr lang="en-US" sz="3600" b="1" smtClean="0">
                <a:solidFill>
                  <a:srgbClr val="FF0000"/>
                </a:solidFill>
                <a:cs typeface="Tahoma" pitchFamily="34" charset="0"/>
              </a:rPr>
              <a:t>What is Consciousness </a:t>
            </a:r>
            <a:r>
              <a:rPr lang="en-US" sz="3600" smtClean="0">
                <a:cs typeface="Tahoma" pitchFamily="34" charset="0"/>
              </a:rPr>
              <a:t>? </a:t>
            </a:r>
            <a:endParaRPr lang="en-US" sz="3600" smtClean="0">
              <a:cs typeface="Times New Roman" pitchFamily="18" charset="0"/>
            </a:endParaRPr>
          </a:p>
        </p:txBody>
      </p:sp>
      <p:sp>
        <p:nvSpPr>
          <p:cNvPr id="8195" name="Content Placeholder 2"/>
          <p:cNvSpPr>
            <a:spLocks noGrp="1"/>
          </p:cNvSpPr>
          <p:nvPr>
            <p:ph idx="1"/>
          </p:nvPr>
        </p:nvSpPr>
        <p:spPr>
          <a:xfrm>
            <a:off x="0" y="2133600"/>
            <a:ext cx="9144000" cy="6010275"/>
          </a:xfrm>
        </p:spPr>
        <p:txBody>
          <a:bodyPr/>
          <a:lstStyle/>
          <a:p>
            <a:pPr eaLnBrk="1" hangingPunct="1">
              <a:buFont typeface="Arial" pitchFamily="34" charset="0"/>
              <a:buChar char="•"/>
            </a:pPr>
            <a:r>
              <a:rPr lang="en-US" sz="3200" smtClean="0">
                <a:solidFill>
                  <a:srgbClr val="0A02AE"/>
                </a:solidFill>
                <a:latin typeface="David" pitchFamily="34" charset="-79"/>
                <a:cs typeface="David" pitchFamily="34" charset="-79"/>
              </a:rPr>
              <a:t>Is the brain state in which a person is  being aware of the self and surroundings .</a:t>
            </a:r>
          </a:p>
          <a:p>
            <a:pPr eaLnBrk="1" hangingPunct="1">
              <a:buFont typeface="Arial" pitchFamily="34" charset="0"/>
              <a:buChar char="•"/>
            </a:pPr>
            <a:r>
              <a:rPr lang="en-US" sz="3200" smtClean="0">
                <a:solidFill>
                  <a:srgbClr val="0A02AE"/>
                </a:solidFill>
                <a:latin typeface="David" pitchFamily="34" charset="-79"/>
                <a:cs typeface="David" pitchFamily="34" charset="-79"/>
              </a:rPr>
              <a:t>It is a product of electrical activity of the brain</a:t>
            </a:r>
          </a:p>
          <a:p>
            <a:pPr eaLnBrk="1" hangingPunct="1">
              <a:buFont typeface="Arial" pitchFamily="34" charset="0"/>
              <a:buChar char="•"/>
            </a:pPr>
            <a:r>
              <a:rPr lang="en-US" sz="3200" i="1" smtClean="0">
                <a:solidFill>
                  <a:srgbClr val="0A02AE"/>
                </a:solidFill>
                <a:latin typeface="David" pitchFamily="34" charset="-79"/>
                <a:cs typeface="David" pitchFamily="34" charset="-79"/>
              </a:rPr>
              <a:t>(a person with a flat EEG can not be conscious ! </a:t>
            </a:r>
            <a:r>
              <a:rPr lang="en-US" sz="3200" smtClean="0">
                <a:solidFill>
                  <a:srgbClr val="0A02AE"/>
                </a:solidFill>
                <a:latin typeface="David" pitchFamily="34" charset="-79"/>
                <a:cs typeface="David" pitchFamily="34" charset="-79"/>
              </a:rPr>
              <a:t>)</a:t>
            </a:r>
          </a:p>
          <a:p>
            <a:pPr eaLnBrk="1" hangingPunct="1">
              <a:buFont typeface="Arial" pitchFamily="34" charset="0"/>
              <a:buChar char="•"/>
            </a:pPr>
            <a:endParaRPr lang="en-US" sz="3200" smtClean="0"/>
          </a:p>
          <a:p>
            <a:pPr eaLnBrk="1" hangingPunct="1">
              <a:buFont typeface="Wingdings" pitchFamily="2" charset="2"/>
              <a:buNone/>
            </a:pPr>
            <a:r>
              <a:rPr lang="en-US" sz="3200" smtClean="0"/>
              <a:t> </a:t>
            </a:r>
            <a:endParaRPr lang="en-US" sz="320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28625" y="457200"/>
            <a:ext cx="8229600" cy="1295400"/>
          </a:xfrm>
        </p:spPr>
        <p:txBody>
          <a:bodyPr/>
          <a:lstStyle/>
          <a:p>
            <a:pPr eaLnBrk="1" hangingPunct="1"/>
            <a:r>
              <a:rPr lang="en-US" sz="4000" b="1" smtClean="0">
                <a:solidFill>
                  <a:srgbClr val="0070C0"/>
                </a:solidFill>
                <a:cs typeface="Tahoma" pitchFamily="34" charset="0"/>
              </a:rPr>
              <a:t>What are the levels of consciousness?</a:t>
            </a:r>
            <a:endParaRPr lang="en-US" sz="4000" b="1" smtClean="0">
              <a:solidFill>
                <a:srgbClr val="0070C0"/>
              </a:solidFill>
              <a:cs typeface="Times New Roman" pitchFamily="18" charset="0"/>
            </a:endParaRPr>
          </a:p>
        </p:txBody>
      </p:sp>
      <p:sp>
        <p:nvSpPr>
          <p:cNvPr id="4099" name="Content Placeholder 2"/>
          <p:cNvSpPr>
            <a:spLocks noGrp="1"/>
          </p:cNvSpPr>
          <p:nvPr>
            <p:ph idx="1"/>
          </p:nvPr>
        </p:nvSpPr>
        <p:spPr>
          <a:xfrm>
            <a:off x="304800" y="2286000"/>
            <a:ext cx="8696325" cy="4286250"/>
          </a:xfrm>
        </p:spPr>
        <p:txBody>
          <a:bodyPr>
            <a:noAutofit/>
          </a:bodyPr>
          <a:lstStyle/>
          <a:p>
            <a:pPr marL="274320" indent="-274320" eaLnBrk="1" fontAlgn="auto" hangingPunct="1">
              <a:spcAft>
                <a:spcPts val="0"/>
              </a:spcAft>
              <a:buClr>
                <a:schemeClr val="accent3"/>
              </a:buClr>
              <a:buFont typeface="Wingdings 2"/>
              <a:buChar char=""/>
              <a:defRPr/>
            </a:pPr>
            <a:r>
              <a:rPr lang="en-US" altLang="ja-JP" sz="2400" dirty="0" smtClean="0">
                <a:solidFill>
                  <a:srgbClr val="0A02AE"/>
                </a:solidFill>
                <a:latin typeface="Times New Roman" pitchFamily="18" charset="0"/>
                <a:cs typeface="Times New Roman" pitchFamily="18" charset="0"/>
              </a:rPr>
              <a:t>(1)</a:t>
            </a:r>
            <a:r>
              <a:rPr lang="en-US" altLang="ja-JP" sz="2400" dirty="0" smtClean="0">
                <a:latin typeface="Times New Roman" pitchFamily="18" charset="0"/>
                <a:cs typeface="Times New Roman" pitchFamily="18" charset="0"/>
              </a:rPr>
              <a:t> </a:t>
            </a:r>
            <a:r>
              <a:rPr lang="en-US" altLang="ja-JP" sz="2400" dirty="0" smtClean="0">
                <a:solidFill>
                  <a:srgbClr val="FF0000"/>
                </a:solidFill>
                <a:latin typeface="Times New Roman" pitchFamily="18" charset="0"/>
                <a:cs typeface="Times New Roman" pitchFamily="18" charset="0"/>
              </a:rPr>
              <a:t>Normal Consciousness</a:t>
            </a:r>
          </a:p>
          <a:p>
            <a:pPr marL="274320" indent="-274320" eaLnBrk="1" fontAlgn="auto" hangingPunct="1">
              <a:spcAft>
                <a:spcPts val="0"/>
              </a:spcAft>
              <a:buClr>
                <a:schemeClr val="accent3"/>
              </a:buClr>
              <a:buFont typeface="Wingdings" pitchFamily="2" charset="2"/>
              <a:buNone/>
              <a:defRPr/>
            </a:pPr>
            <a:r>
              <a:rPr lang="en-US" altLang="ja-JP" sz="2400" dirty="0" smtClean="0">
                <a:latin typeface="Times New Roman" pitchFamily="18" charset="0"/>
                <a:cs typeface="Times New Roman" pitchFamily="18" charset="0"/>
              </a:rPr>
              <a:t>  </a:t>
            </a:r>
            <a:r>
              <a:rPr lang="en-US" altLang="ja-JP" sz="2400" dirty="0" smtClean="0">
                <a:solidFill>
                  <a:srgbClr val="0A02AE"/>
                </a:solidFill>
                <a:latin typeface="Times New Roman" pitchFamily="18" charset="0"/>
                <a:cs typeface="Times New Roman" pitchFamily="18" charset="0"/>
              </a:rPr>
              <a:t>(state of normal arousal , being fully awake and aware of the self and surroundings ) </a:t>
            </a:r>
            <a:endParaRPr lang="en-US" altLang="ja-JP" sz="2400" dirty="0" smtClean="0">
              <a:solidFill>
                <a:srgbClr val="0A02AE"/>
              </a:solidFill>
              <a:latin typeface="Times New Roman" pitchFamily="18" charset="0"/>
              <a:cs typeface="Times New Roman" pitchFamily="18" charset="0"/>
              <a:sym typeface="Wingdings" pitchFamily="2" charset="2"/>
            </a:endParaRPr>
          </a:p>
          <a:p>
            <a:pPr marL="274320" indent="-274320" eaLnBrk="1" fontAlgn="auto" hangingPunct="1">
              <a:spcAft>
                <a:spcPts val="0"/>
              </a:spcAft>
              <a:buClr>
                <a:schemeClr val="accent3"/>
              </a:buClr>
              <a:buFont typeface="Wingdings 2"/>
              <a:buChar char=""/>
              <a:defRPr/>
            </a:pPr>
            <a:r>
              <a:rPr lang="en-US" altLang="ja-JP" sz="2400" dirty="0" smtClean="0">
                <a:solidFill>
                  <a:srgbClr val="0A02AE"/>
                </a:solidFill>
                <a:latin typeface="Times New Roman" pitchFamily="18" charset="0"/>
                <a:cs typeface="Times New Roman" pitchFamily="18" charset="0"/>
              </a:rPr>
              <a:t>(2)</a:t>
            </a:r>
            <a:r>
              <a:rPr lang="en-US" altLang="ja-JP" sz="2400" dirty="0" smtClean="0">
                <a:latin typeface="Times New Roman" pitchFamily="18" charset="0"/>
                <a:cs typeface="Times New Roman" pitchFamily="18" charset="0"/>
              </a:rPr>
              <a:t> </a:t>
            </a:r>
            <a:r>
              <a:rPr lang="en-US" altLang="ja-JP" sz="2400" dirty="0" smtClean="0">
                <a:solidFill>
                  <a:srgbClr val="FF0000"/>
                </a:solidFill>
                <a:latin typeface="Times New Roman" pitchFamily="18" charset="0"/>
                <a:cs typeface="Times New Roman" pitchFamily="18" charset="0"/>
              </a:rPr>
              <a:t>Clouded consciousness </a:t>
            </a:r>
            <a:r>
              <a:rPr lang="en-US" altLang="ja-JP" sz="2400" dirty="0" smtClean="0">
                <a:latin typeface="Times New Roman" pitchFamily="18" charset="0"/>
                <a:cs typeface="Times New Roman" pitchFamily="18" charset="0"/>
              </a:rPr>
              <a:t>: </a:t>
            </a:r>
            <a:r>
              <a:rPr lang="en-US" altLang="ja-JP" sz="2400" dirty="0" smtClean="0">
                <a:solidFill>
                  <a:srgbClr val="0A02AE"/>
                </a:solidFill>
                <a:latin typeface="Times New Roman" pitchFamily="18" charset="0"/>
                <a:cs typeface="Times New Roman" pitchFamily="18" charset="0"/>
              </a:rPr>
              <a:t>person conscious but mentally confused ( e.g., in cases of drug or alcohol intoxication </a:t>
            </a:r>
            <a:r>
              <a:rPr lang="ar-SA" altLang="ja-JP" sz="2400" dirty="0" smtClean="0">
                <a:solidFill>
                  <a:srgbClr val="0A02AE"/>
                </a:solidFill>
                <a:latin typeface="Times New Roman" pitchFamily="18" charset="0"/>
                <a:cs typeface="Times New Roman" pitchFamily="18" charset="0"/>
              </a:rPr>
              <a:t> </a:t>
            </a:r>
            <a:r>
              <a:rPr lang="en-US" altLang="ja-JP" sz="2400" dirty="0" smtClean="0">
                <a:solidFill>
                  <a:srgbClr val="0A02AE"/>
                </a:solidFill>
                <a:latin typeface="Times New Roman" pitchFamily="18" charset="0"/>
                <a:cs typeface="Times New Roman" pitchFamily="18" charset="0"/>
              </a:rPr>
              <a:t>, high fever associated with malaria or septicemia , dementia , etc ) . </a:t>
            </a:r>
            <a:endParaRPr lang="en-US" sz="2400" dirty="0" smtClean="0">
              <a:solidFill>
                <a:srgbClr val="0A02AE"/>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altLang="ja-JP" sz="2400" dirty="0" smtClean="0">
                <a:solidFill>
                  <a:srgbClr val="0A02AE"/>
                </a:solidFill>
                <a:latin typeface="Times New Roman" pitchFamily="18" charset="0"/>
                <a:cs typeface="Times New Roman" pitchFamily="18" charset="0"/>
              </a:rPr>
              <a:t>(3)</a:t>
            </a:r>
            <a:r>
              <a:rPr lang="en-US" altLang="ja-JP" sz="2400" dirty="0" smtClean="0">
                <a:latin typeface="Times New Roman" pitchFamily="18" charset="0"/>
                <a:cs typeface="Times New Roman" pitchFamily="18" charset="0"/>
              </a:rPr>
              <a:t> </a:t>
            </a:r>
            <a:r>
              <a:rPr lang="en-US" altLang="ja-JP" sz="2400" dirty="0" smtClean="0">
                <a:solidFill>
                  <a:srgbClr val="FF0000"/>
                </a:solidFill>
                <a:latin typeface="Times New Roman" pitchFamily="18" charset="0"/>
                <a:cs typeface="Times New Roman" pitchFamily="18" charset="0"/>
              </a:rPr>
              <a:t>Sleep</a:t>
            </a:r>
            <a:r>
              <a:rPr lang="en-US" altLang="ja-JP" sz="2400" dirty="0" smtClean="0">
                <a:latin typeface="Times New Roman" pitchFamily="18" charset="0"/>
                <a:cs typeface="Times New Roman" pitchFamily="18" charset="0"/>
              </a:rPr>
              <a:t> : </a:t>
            </a:r>
            <a:r>
              <a:rPr lang="en-US" altLang="ja-JP" sz="2400" dirty="0" smtClean="0">
                <a:solidFill>
                  <a:srgbClr val="0A02AE"/>
                </a:solidFill>
                <a:latin typeface="Times New Roman" pitchFamily="18" charset="0"/>
                <a:cs typeface="Times New Roman" pitchFamily="18" charset="0"/>
              </a:rPr>
              <a:t>person unconscious ( in relation to the external world &amp; surroundings  ) , but is </a:t>
            </a:r>
            <a:r>
              <a:rPr lang="en-US" altLang="ja-JP" sz="2400" dirty="0" err="1" smtClean="0">
                <a:solidFill>
                  <a:srgbClr val="0A02AE"/>
                </a:solidFill>
                <a:latin typeface="Times New Roman" pitchFamily="18" charset="0"/>
                <a:cs typeface="Times New Roman" pitchFamily="18" charset="0"/>
              </a:rPr>
              <a:t>arousable</a:t>
            </a:r>
            <a:r>
              <a:rPr lang="en-US" altLang="ja-JP" sz="2400" dirty="0" smtClean="0">
                <a:solidFill>
                  <a:srgbClr val="0A02AE"/>
                </a:solidFill>
                <a:latin typeface="Times New Roman" pitchFamily="18" charset="0"/>
                <a:cs typeface="Times New Roman" pitchFamily="18" charset="0"/>
              </a:rPr>
              <a:t> ( can be aroused ) . </a:t>
            </a:r>
            <a:endParaRPr lang="ar-SA" altLang="ja-JP" sz="2400" dirty="0" smtClean="0">
              <a:solidFill>
                <a:srgbClr val="0A02AE"/>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altLang="ja-JP" sz="2400" dirty="0" smtClean="0">
                <a:solidFill>
                  <a:srgbClr val="0A02AE"/>
                </a:solidFill>
                <a:latin typeface="Times New Roman" pitchFamily="18" charset="0"/>
                <a:cs typeface="Times New Roman" pitchFamily="18" charset="0"/>
              </a:rPr>
              <a:t>(4)</a:t>
            </a:r>
            <a:r>
              <a:rPr lang="en-US" altLang="ja-JP" sz="2400" dirty="0" smtClean="0">
                <a:latin typeface="Times New Roman" pitchFamily="18" charset="0"/>
                <a:cs typeface="Times New Roman" pitchFamily="18" charset="0"/>
              </a:rPr>
              <a:t> </a:t>
            </a:r>
            <a:r>
              <a:rPr lang="en-US" altLang="ja-JP" sz="2400" dirty="0" smtClean="0">
                <a:solidFill>
                  <a:srgbClr val="FF0000"/>
                </a:solidFill>
                <a:latin typeface="Times New Roman" pitchFamily="18" charset="0"/>
                <a:cs typeface="Times New Roman" pitchFamily="18" charset="0"/>
              </a:rPr>
              <a:t>Coma</a:t>
            </a:r>
            <a:r>
              <a:rPr lang="en-US" altLang="ja-JP" sz="2400" dirty="0" smtClean="0">
                <a:latin typeface="Times New Roman" pitchFamily="18" charset="0"/>
                <a:cs typeface="Times New Roman" pitchFamily="18" charset="0"/>
              </a:rPr>
              <a:t> : </a:t>
            </a:r>
            <a:r>
              <a:rPr lang="en-US" altLang="ja-JP" sz="2400" dirty="0" smtClean="0">
                <a:solidFill>
                  <a:srgbClr val="0A02AE"/>
                </a:solidFill>
                <a:latin typeface="Times New Roman" pitchFamily="18" charset="0"/>
                <a:cs typeface="Times New Roman" pitchFamily="18" charset="0"/>
              </a:rPr>
              <a:t>person unconscious and not </a:t>
            </a:r>
            <a:r>
              <a:rPr lang="en-US" altLang="ja-JP" sz="2400" dirty="0" err="1" smtClean="0">
                <a:solidFill>
                  <a:srgbClr val="0A02AE"/>
                </a:solidFill>
                <a:latin typeface="Times New Roman" pitchFamily="18" charset="0"/>
                <a:cs typeface="Times New Roman" pitchFamily="18" charset="0"/>
              </a:rPr>
              <a:t>arousable</a:t>
            </a:r>
            <a:endParaRPr lang="en-US" altLang="ja-JP" sz="2400" dirty="0" smtClean="0">
              <a:solidFill>
                <a:srgbClr val="0A02AE"/>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pitchFamily="2" charset="2"/>
              <a:buNone/>
              <a:defRPr/>
            </a:pPr>
            <a:endParaRPr lang="en-US" sz="2800" dirty="0" smtClean="0">
              <a:solidFill>
                <a:srgbClr val="0A02AE"/>
              </a:solidFill>
              <a:cs typeface="Arial" charset="0"/>
            </a:endParaRPr>
          </a:p>
        </p:txBody>
      </p:sp>
      <p:sp>
        <p:nvSpPr>
          <p:cNvPr id="4" name="Slide Number Placeholder 3"/>
          <p:cNvSpPr>
            <a:spLocks noGrp="1"/>
          </p:cNvSpPr>
          <p:nvPr>
            <p:ph type="sldNum" sz="quarter" idx="12"/>
          </p:nvPr>
        </p:nvSpPr>
        <p:spPr>
          <a:xfrm>
            <a:off x="3124200" y="6248400"/>
            <a:ext cx="2895600" cy="457200"/>
          </a:xfrm>
        </p:spPr>
        <p:txBody>
          <a:bodyPr/>
          <a:lstStyle/>
          <a:p>
            <a:pPr algn="ctr">
              <a:defRPr/>
            </a:pPr>
            <a:fld id="{DD3CC3E3-5A0A-45AE-815C-6BA2DBDE4092}" type="slidenum">
              <a:rPr lang="ar-SA"/>
              <a:pPr algn="ct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914400"/>
            <a:ext cx="8610600" cy="1143000"/>
          </a:xfrm>
        </p:spPr>
        <p:txBody>
          <a:bodyPr/>
          <a:lstStyle/>
          <a:p>
            <a:r>
              <a:rPr lang="en-US" sz="4000" b="1" smtClean="0">
                <a:solidFill>
                  <a:srgbClr val="0070C0"/>
                </a:solidFill>
              </a:rPr>
              <a:t>What are brain Structures involved in the conscious state?</a:t>
            </a:r>
          </a:p>
        </p:txBody>
      </p:sp>
      <p:sp>
        <p:nvSpPr>
          <p:cNvPr id="10243" name="Content Placeholder 2"/>
          <p:cNvSpPr>
            <a:spLocks noGrp="1"/>
          </p:cNvSpPr>
          <p:nvPr>
            <p:ph idx="1"/>
          </p:nvPr>
        </p:nvSpPr>
        <p:spPr/>
        <p:txBody>
          <a:bodyPr/>
          <a:lstStyle/>
          <a:p>
            <a:pPr>
              <a:buFont typeface="Wingdings 2" pitchFamily="18" charset="2"/>
              <a:buNone/>
            </a:pPr>
            <a:endParaRPr lang="en-US" smtClean="0"/>
          </a:p>
        </p:txBody>
      </p:sp>
      <p:sp>
        <p:nvSpPr>
          <p:cNvPr id="10244" name="Rectangle 3"/>
          <p:cNvSpPr>
            <a:spLocks noChangeArrowheads="1"/>
          </p:cNvSpPr>
          <p:nvPr/>
        </p:nvSpPr>
        <p:spPr bwMode="auto">
          <a:xfrm>
            <a:off x="1752600" y="2690813"/>
            <a:ext cx="5105400" cy="2246312"/>
          </a:xfrm>
          <a:prstGeom prst="rect">
            <a:avLst/>
          </a:prstGeom>
          <a:noFill/>
          <a:ln w="9525">
            <a:noFill/>
            <a:miter lim="800000"/>
            <a:headEnd/>
            <a:tailEnd/>
          </a:ln>
        </p:spPr>
        <p:txBody>
          <a:bodyPr>
            <a:spAutoFit/>
          </a:bodyPr>
          <a:lstStyle/>
          <a:p>
            <a:r>
              <a:rPr lang="en-US" sz="2800">
                <a:solidFill>
                  <a:srgbClr val="0A02AE"/>
                </a:solidFill>
              </a:rPr>
              <a:t>Consciousness depends upon interactions between </a:t>
            </a:r>
            <a:r>
              <a:rPr lang="en-US" sz="2800">
                <a:sym typeface="Wingdings" pitchFamily="2" charset="2"/>
              </a:rPr>
              <a:t>:</a:t>
            </a:r>
          </a:p>
          <a:p>
            <a:r>
              <a:rPr lang="en-US" sz="2800">
                <a:sym typeface="Wingdings" pitchFamily="2" charset="2"/>
              </a:rPr>
              <a:t>(1) </a:t>
            </a:r>
            <a:r>
              <a:rPr lang="en-US" sz="2800">
                <a:solidFill>
                  <a:srgbClr val="FF0000"/>
                </a:solidFill>
                <a:sym typeface="Wingdings" pitchFamily="2" charset="2"/>
              </a:rPr>
              <a:t>Reticular Formation </a:t>
            </a:r>
            <a:r>
              <a:rPr lang="en-US" sz="2800">
                <a:sym typeface="Wingdings" pitchFamily="2" charset="2"/>
              </a:rPr>
              <a:t>( RF) .</a:t>
            </a:r>
          </a:p>
          <a:p>
            <a:r>
              <a:rPr lang="en-US" sz="2800">
                <a:sym typeface="Wingdings" pitchFamily="2" charset="2"/>
              </a:rPr>
              <a:t>(2) </a:t>
            </a:r>
            <a:r>
              <a:rPr lang="en-US" sz="2800">
                <a:solidFill>
                  <a:srgbClr val="C00000"/>
                </a:solidFill>
                <a:sym typeface="Wingdings" pitchFamily="2" charset="2"/>
              </a:rPr>
              <a:t>Thalamus</a:t>
            </a:r>
            <a:r>
              <a:rPr lang="en-US" sz="2800">
                <a:sym typeface="Wingdings" pitchFamily="2" charset="2"/>
              </a:rPr>
              <a:t> </a:t>
            </a:r>
            <a:endParaRPr lang="en-US" sz="2800"/>
          </a:p>
          <a:p>
            <a:r>
              <a:rPr lang="en-US" sz="2800"/>
              <a:t>(3) </a:t>
            </a:r>
            <a:r>
              <a:rPr lang="en-US" sz="2800">
                <a:solidFill>
                  <a:srgbClr val="FF9900"/>
                </a:solidFill>
              </a:rPr>
              <a:t>Cortical Association areas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066800"/>
            <a:ext cx="8229600" cy="781050"/>
          </a:xfrm>
        </p:spPr>
        <p:txBody>
          <a:bodyPr/>
          <a:lstStyle/>
          <a:p>
            <a:r>
              <a:rPr lang="en-US" sz="5400" smtClean="0"/>
              <a:t/>
            </a:r>
            <a:br>
              <a:rPr lang="en-US" sz="5400" smtClean="0"/>
            </a:br>
            <a:r>
              <a:rPr lang="en-GB" sz="4800" b="1" smtClean="0"/>
              <a:t> Reticular formation</a:t>
            </a:r>
            <a:endParaRPr lang="en-US" smtClean="0"/>
          </a:p>
        </p:txBody>
      </p:sp>
      <p:sp>
        <p:nvSpPr>
          <p:cNvPr id="11267" name="Content Placeholder 2"/>
          <p:cNvSpPr>
            <a:spLocks noGrp="1"/>
          </p:cNvSpPr>
          <p:nvPr>
            <p:ph idx="1"/>
          </p:nvPr>
        </p:nvSpPr>
        <p:spPr>
          <a:xfrm>
            <a:off x="457200" y="1935163"/>
            <a:ext cx="6477000" cy="4389437"/>
          </a:xfrm>
        </p:spPr>
        <p:txBody>
          <a:bodyPr/>
          <a:lstStyle/>
          <a:p>
            <a:r>
              <a:rPr lang="en-GB" sz="1800" smtClean="0">
                <a:solidFill>
                  <a:srgbClr val="0A02AE"/>
                </a:solidFill>
              </a:rPr>
              <a:t>This regulates many vital functions including the sleep/awake cycle. It is a polysynaptic network located in the pons, midbrain and upper medulla and is poorly differentiated. It consists of 3 parts:</a:t>
            </a:r>
            <a:endParaRPr lang="en-US" sz="1800" smtClean="0"/>
          </a:p>
          <a:p>
            <a:r>
              <a:rPr lang="en-GB" sz="2400" b="1" smtClean="0">
                <a:solidFill>
                  <a:srgbClr val="FF0000"/>
                </a:solidFill>
              </a:rPr>
              <a:t>Lateral Reticular Formation</a:t>
            </a:r>
            <a:endParaRPr lang="en-US" sz="2400" smtClean="0">
              <a:solidFill>
                <a:srgbClr val="FF0000"/>
              </a:solidFill>
            </a:endParaRPr>
          </a:p>
          <a:p>
            <a:pPr lvl="1"/>
            <a:r>
              <a:rPr lang="en-GB" sz="1800" smtClean="0">
                <a:solidFill>
                  <a:srgbClr val="0A02AE"/>
                </a:solidFill>
              </a:rPr>
              <a:t>Has small neurones</a:t>
            </a:r>
            <a:endParaRPr lang="en-US" sz="1800" smtClean="0">
              <a:solidFill>
                <a:srgbClr val="0A02AE"/>
              </a:solidFill>
            </a:endParaRPr>
          </a:p>
          <a:p>
            <a:pPr lvl="1"/>
            <a:r>
              <a:rPr lang="en-GB" sz="1800" smtClean="0">
                <a:solidFill>
                  <a:srgbClr val="0A02AE"/>
                </a:solidFill>
              </a:rPr>
              <a:t>Receives information from ascending tracts for touch and pain.</a:t>
            </a:r>
            <a:endParaRPr lang="en-US" sz="1800" smtClean="0">
              <a:solidFill>
                <a:srgbClr val="0A02AE"/>
              </a:solidFill>
            </a:endParaRPr>
          </a:p>
          <a:p>
            <a:pPr lvl="1"/>
            <a:r>
              <a:rPr lang="en-GB" sz="1800" smtClean="0">
                <a:solidFill>
                  <a:srgbClr val="0A02AE"/>
                </a:solidFill>
              </a:rPr>
              <a:t>Receives vestibular information from median vestibular nerve. </a:t>
            </a:r>
            <a:endParaRPr lang="en-US" sz="1800" smtClean="0">
              <a:solidFill>
                <a:srgbClr val="0A02AE"/>
              </a:solidFill>
            </a:endParaRPr>
          </a:p>
          <a:p>
            <a:pPr lvl="1"/>
            <a:r>
              <a:rPr lang="en-GB" sz="1800" smtClean="0">
                <a:solidFill>
                  <a:srgbClr val="0A02AE"/>
                </a:solidFill>
              </a:rPr>
              <a:t>Receives auditory information from superior olivary nucleus.</a:t>
            </a:r>
            <a:endParaRPr lang="en-US" sz="1800" smtClean="0">
              <a:solidFill>
                <a:srgbClr val="0A02AE"/>
              </a:solidFill>
            </a:endParaRPr>
          </a:p>
          <a:p>
            <a:pPr lvl="1"/>
            <a:r>
              <a:rPr lang="en-GB" sz="1800" smtClean="0">
                <a:solidFill>
                  <a:srgbClr val="0A02AE"/>
                </a:solidFill>
              </a:rPr>
              <a:t>Visual information from superior colliculus. </a:t>
            </a:r>
            <a:endParaRPr lang="en-US" sz="1800" smtClean="0">
              <a:solidFill>
                <a:srgbClr val="0A02AE"/>
              </a:solidFill>
            </a:endParaRPr>
          </a:p>
          <a:p>
            <a:pPr lvl="1"/>
            <a:r>
              <a:rPr lang="en-GB" sz="1800" smtClean="0">
                <a:solidFill>
                  <a:srgbClr val="0A02AE"/>
                </a:solidFill>
              </a:rPr>
              <a:t>Olfactory information via medial forebrain bundle</a:t>
            </a:r>
            <a:endParaRPr lang="en-US" sz="1800" smtClean="0">
              <a:solidFill>
                <a:srgbClr val="0A02AE"/>
              </a:solidFill>
            </a:endParaRPr>
          </a:p>
        </p:txBody>
      </p:sp>
      <p:pic>
        <p:nvPicPr>
          <p:cNvPr id="11268" name="Picture 4" descr="RF+labels"/>
          <p:cNvPicPr>
            <a:picLocks noChangeAspect="1" noChangeArrowheads="1"/>
          </p:cNvPicPr>
          <p:nvPr/>
        </p:nvPicPr>
        <p:blipFill>
          <a:blip r:embed="rId2"/>
          <a:srcRect/>
          <a:stretch>
            <a:fillRect/>
          </a:stretch>
        </p:blipFill>
        <p:spPr bwMode="auto">
          <a:xfrm>
            <a:off x="7004050" y="2590800"/>
            <a:ext cx="18669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819150"/>
          </a:xfrm>
        </p:spPr>
        <p:txBody>
          <a:bodyPr/>
          <a:lstStyle/>
          <a:p>
            <a:r>
              <a:rPr lang="en-US" sz="2400" smtClean="0"/>
              <a:t>Reticular Formation, cont.,,</a:t>
            </a:r>
          </a:p>
        </p:txBody>
      </p:sp>
      <p:sp>
        <p:nvSpPr>
          <p:cNvPr id="12291" name="Content Placeholder 2"/>
          <p:cNvSpPr>
            <a:spLocks noGrp="1"/>
          </p:cNvSpPr>
          <p:nvPr>
            <p:ph idx="1"/>
          </p:nvPr>
        </p:nvSpPr>
        <p:spPr/>
        <p:txBody>
          <a:bodyPr/>
          <a:lstStyle/>
          <a:p>
            <a:r>
              <a:rPr lang="en-GB" sz="2800" b="1" smtClean="0">
                <a:solidFill>
                  <a:srgbClr val="FF0000"/>
                </a:solidFill>
              </a:rPr>
              <a:t>Paramedian Reticular Formation</a:t>
            </a:r>
            <a:endParaRPr lang="en-US" sz="2800" smtClean="0">
              <a:solidFill>
                <a:srgbClr val="FF0000"/>
              </a:solidFill>
            </a:endParaRPr>
          </a:p>
          <a:p>
            <a:pPr lvl="1"/>
            <a:r>
              <a:rPr lang="en-GB" smtClean="0">
                <a:solidFill>
                  <a:srgbClr val="0A02AE"/>
                </a:solidFill>
              </a:rPr>
              <a:t>Has large cells.</a:t>
            </a:r>
            <a:endParaRPr lang="en-US" smtClean="0">
              <a:solidFill>
                <a:srgbClr val="0A02AE"/>
              </a:solidFill>
            </a:endParaRPr>
          </a:p>
          <a:p>
            <a:pPr lvl="1"/>
            <a:r>
              <a:rPr lang="en-GB" smtClean="0">
                <a:solidFill>
                  <a:srgbClr val="0A02AE"/>
                </a:solidFill>
              </a:rPr>
              <a:t>Receives signals from lateral reticular formation. </a:t>
            </a:r>
            <a:endParaRPr lang="en-US" smtClean="0">
              <a:solidFill>
                <a:srgbClr val="0A02AE"/>
              </a:solidFill>
            </a:endParaRPr>
          </a:p>
          <a:p>
            <a:pPr lvl="1"/>
            <a:r>
              <a:rPr lang="en-GB" smtClean="0">
                <a:solidFill>
                  <a:srgbClr val="0A02AE"/>
                </a:solidFill>
              </a:rPr>
              <a:t>Projects onto cerebral hemispheres.</a:t>
            </a:r>
            <a:endParaRPr lang="en-US" smtClean="0">
              <a:solidFill>
                <a:srgbClr val="0A02AE"/>
              </a:solidFill>
            </a:endParaRPr>
          </a:p>
          <a:p>
            <a:pPr lvl="1"/>
            <a:r>
              <a:rPr lang="en-GB" smtClean="0">
                <a:solidFill>
                  <a:srgbClr val="0A02AE"/>
                </a:solidFill>
              </a:rPr>
              <a:t>Nucleus coeruleus contains noradrenergic neurones and projects onto the cerebral cortex.</a:t>
            </a:r>
            <a:endParaRPr lang="en-US" smtClean="0">
              <a:solidFill>
                <a:srgbClr val="0A02AE"/>
              </a:solidFill>
            </a:endParaRPr>
          </a:p>
          <a:p>
            <a:pPr lvl="1"/>
            <a:r>
              <a:rPr lang="en-GB" smtClean="0">
                <a:solidFill>
                  <a:srgbClr val="0A02AE"/>
                </a:solidFill>
              </a:rPr>
              <a:t>Ventral tegmental nucleus contains dopaminergic neurones that project directly onto the cortex.</a:t>
            </a:r>
            <a:endParaRPr lang="en-US" smtClean="0">
              <a:solidFill>
                <a:srgbClr val="0A02AE"/>
              </a:solidFill>
            </a:endParaRPr>
          </a:p>
          <a:p>
            <a:pPr lvl="1"/>
            <a:r>
              <a:rPr lang="en-GB" smtClean="0">
                <a:solidFill>
                  <a:srgbClr val="0A02AE"/>
                </a:solidFill>
              </a:rPr>
              <a:t>Cholinergic neurones project onto the thalamus</a:t>
            </a:r>
            <a:endParaRPr lang="en-US" smtClean="0">
              <a:solidFill>
                <a:srgbClr val="0A02A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666750"/>
          </a:xfrm>
        </p:spPr>
        <p:txBody>
          <a:bodyPr/>
          <a:lstStyle/>
          <a:p>
            <a:r>
              <a:rPr lang="en-US" sz="2000" smtClean="0"/>
              <a:t>Reticular formation, cont.,,</a:t>
            </a:r>
          </a:p>
        </p:txBody>
      </p:sp>
      <p:sp>
        <p:nvSpPr>
          <p:cNvPr id="13315" name="Content Placeholder 2"/>
          <p:cNvSpPr>
            <a:spLocks noGrp="1"/>
          </p:cNvSpPr>
          <p:nvPr>
            <p:ph idx="1"/>
          </p:nvPr>
        </p:nvSpPr>
        <p:spPr>
          <a:xfrm>
            <a:off x="457200" y="1935163"/>
            <a:ext cx="4876800" cy="4389437"/>
          </a:xfrm>
        </p:spPr>
        <p:txBody>
          <a:bodyPr/>
          <a:lstStyle/>
          <a:p>
            <a:r>
              <a:rPr lang="en-GB" sz="2800" b="1" smtClean="0">
                <a:solidFill>
                  <a:srgbClr val="FF0000"/>
                </a:solidFill>
              </a:rPr>
              <a:t>Raphe nuclei (Median RF)</a:t>
            </a:r>
            <a:endParaRPr lang="en-US" sz="2800" smtClean="0">
              <a:solidFill>
                <a:srgbClr val="FF0000"/>
              </a:solidFill>
            </a:endParaRPr>
          </a:p>
          <a:p>
            <a:pPr lvl="1"/>
            <a:r>
              <a:rPr lang="en-GB" smtClean="0">
                <a:solidFill>
                  <a:srgbClr val="0A02AE"/>
                </a:solidFill>
              </a:rPr>
              <a:t>In the midline of the reticular formation</a:t>
            </a:r>
            <a:endParaRPr lang="en-US" smtClean="0">
              <a:solidFill>
                <a:srgbClr val="0A02AE"/>
              </a:solidFill>
            </a:endParaRPr>
          </a:p>
          <a:p>
            <a:pPr lvl="1"/>
            <a:r>
              <a:rPr lang="en-GB" smtClean="0">
                <a:solidFill>
                  <a:srgbClr val="0A02AE"/>
                </a:solidFill>
              </a:rPr>
              <a:t>Contain serotonergic projections to the brain and spinal cord.</a:t>
            </a:r>
            <a:endParaRPr lang="en-US" smtClean="0">
              <a:solidFill>
                <a:srgbClr val="0A02AE"/>
              </a:solidFill>
            </a:endParaRPr>
          </a:p>
          <a:p>
            <a:pPr>
              <a:buFont typeface="Wingdings 2" pitchFamily="18" charset="2"/>
              <a:buNone/>
            </a:pPr>
            <a:r>
              <a:rPr lang="en-GB" sz="2800" smtClean="0">
                <a:solidFill>
                  <a:srgbClr val="0A02AE"/>
                </a:solidFill>
              </a:rPr>
              <a:t> </a:t>
            </a:r>
            <a:endParaRPr lang="en-US" sz="2800" smtClean="0">
              <a:solidFill>
                <a:srgbClr val="0A02AE"/>
              </a:solidFill>
            </a:endParaRPr>
          </a:p>
          <a:p>
            <a:endParaRPr lang="en-US" smtClean="0"/>
          </a:p>
        </p:txBody>
      </p:sp>
      <p:pic>
        <p:nvPicPr>
          <p:cNvPr id="13316" name="Picture 2" descr="RF+labels"/>
          <p:cNvPicPr>
            <a:picLocks noChangeAspect="1" noChangeArrowheads="1"/>
          </p:cNvPicPr>
          <p:nvPr/>
        </p:nvPicPr>
        <p:blipFill>
          <a:blip r:embed="rId2"/>
          <a:srcRect/>
          <a:stretch>
            <a:fillRect/>
          </a:stretch>
        </p:blipFill>
        <p:spPr bwMode="auto">
          <a:xfrm>
            <a:off x="5564188" y="1828800"/>
            <a:ext cx="3074987"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28600"/>
            <a:ext cx="8229600" cy="1981200"/>
          </a:xfrm>
        </p:spPr>
        <p:txBody>
          <a:bodyPr/>
          <a:lstStyle/>
          <a:p>
            <a:pPr eaLnBrk="1" hangingPunct="1"/>
            <a:r>
              <a:rPr lang="en-US" sz="4400" smtClean="0"/>
              <a:t>What are the Functions of reticular formation?</a:t>
            </a:r>
          </a:p>
        </p:txBody>
      </p:sp>
      <p:sp>
        <p:nvSpPr>
          <p:cNvPr id="14339" name="Content Placeholder 2"/>
          <p:cNvSpPr>
            <a:spLocks noGrp="1"/>
          </p:cNvSpPr>
          <p:nvPr>
            <p:ph idx="1"/>
          </p:nvPr>
        </p:nvSpPr>
        <p:spPr>
          <a:xfrm>
            <a:off x="457200" y="2514600"/>
            <a:ext cx="8229600" cy="4343400"/>
          </a:xfrm>
        </p:spPr>
        <p:txBody>
          <a:bodyPr/>
          <a:lstStyle/>
          <a:p>
            <a:pPr eaLnBrk="1" hangingPunct="1">
              <a:buFont typeface="Arial" pitchFamily="34" charset="0"/>
              <a:buChar char="•"/>
            </a:pPr>
            <a:r>
              <a:rPr lang="en-US" sz="2800" smtClean="0"/>
              <a:t>1. </a:t>
            </a:r>
            <a:r>
              <a:rPr lang="en-US" sz="2400" smtClean="0">
                <a:solidFill>
                  <a:srgbClr val="FF0000"/>
                </a:solidFill>
              </a:rPr>
              <a:t>Somatic motor control </a:t>
            </a:r>
            <a:r>
              <a:rPr lang="en-US" sz="2400" smtClean="0">
                <a:solidFill>
                  <a:srgbClr val="0A02AE"/>
                </a:solidFill>
              </a:rPr>
              <a:t>(Reticulospinal tracts)</a:t>
            </a:r>
          </a:p>
          <a:p>
            <a:pPr eaLnBrk="1" hangingPunct="1">
              <a:buFont typeface="Arial" pitchFamily="34" charset="0"/>
              <a:buChar char="•"/>
            </a:pPr>
            <a:r>
              <a:rPr lang="en-US" sz="2400" smtClean="0"/>
              <a:t>2. </a:t>
            </a:r>
            <a:r>
              <a:rPr lang="en-US" sz="2400" smtClean="0">
                <a:solidFill>
                  <a:srgbClr val="FF0000"/>
                </a:solidFill>
              </a:rPr>
              <a:t>Cardiovascular control </a:t>
            </a:r>
            <a:r>
              <a:rPr lang="en-US" sz="2400" smtClean="0"/>
              <a:t>- </a:t>
            </a:r>
            <a:r>
              <a:rPr lang="en-US" sz="2400" smtClean="0">
                <a:solidFill>
                  <a:srgbClr val="0A02AE"/>
                </a:solidFill>
              </a:rPr>
              <a:t>The reticular formation includes the cardiac and vasomotor centers of the medulla oblongata.</a:t>
            </a:r>
          </a:p>
          <a:p>
            <a:pPr eaLnBrk="1" hangingPunct="1">
              <a:buFont typeface="Arial" pitchFamily="34" charset="0"/>
              <a:buChar char="•"/>
            </a:pPr>
            <a:r>
              <a:rPr lang="en-US" sz="2400" smtClean="0"/>
              <a:t>3. </a:t>
            </a:r>
            <a:r>
              <a:rPr lang="en-US" sz="2400" smtClean="0">
                <a:solidFill>
                  <a:srgbClr val="FF0000"/>
                </a:solidFill>
              </a:rPr>
              <a:t>Pain modulation </a:t>
            </a:r>
            <a:r>
              <a:rPr lang="en-US" sz="2400" smtClean="0"/>
              <a:t>- </a:t>
            </a:r>
            <a:r>
              <a:rPr lang="en-US" sz="2400" smtClean="0">
                <a:solidFill>
                  <a:srgbClr val="0A02AE"/>
                </a:solidFill>
              </a:rPr>
              <a:t>The reticular formation is one means by which pain signals from the lower body reach the cerebral cortex. It is also the origin of the descending analgesic pathways. The nerve fibers in these pathways  act in the spinal cord to block the transmission of some pain signals to the brain.</a:t>
            </a:r>
          </a:p>
          <a:p>
            <a:pPr eaLnBrk="1" hangingPunct="1">
              <a:buFont typeface="Wingdings 2" pitchFamily="18" charset="2"/>
              <a:buNone/>
            </a:pPr>
            <a:endParaRPr lang="en-US"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389</TotalTime>
  <Words>1273</Words>
  <Application>Microsoft Office PowerPoint</Application>
  <PresentationFormat>عرض على الشاشة (3:4)‏</PresentationFormat>
  <Paragraphs>119</Paragraphs>
  <Slides>21</Slides>
  <Notes>2</Notes>
  <HiddenSlides>0</HiddenSlides>
  <MMClips>0</MMClips>
  <ScaleCrop>false</ScaleCrop>
  <HeadingPairs>
    <vt:vector size="6" baseType="variant">
      <vt:variant>
        <vt:lpstr>الخطوط المستخدمة</vt:lpstr>
      </vt:variant>
      <vt:variant>
        <vt:i4>9</vt:i4>
      </vt:variant>
      <vt:variant>
        <vt:lpstr>سمة</vt:lpstr>
      </vt:variant>
      <vt:variant>
        <vt:i4>1</vt:i4>
      </vt:variant>
      <vt:variant>
        <vt:lpstr>عناوين الشرائح</vt:lpstr>
      </vt:variant>
      <vt:variant>
        <vt:i4>21</vt:i4>
      </vt:variant>
    </vt:vector>
  </HeadingPairs>
  <TitlesOfParts>
    <vt:vector size="31" baseType="lpstr">
      <vt:lpstr>Arial</vt:lpstr>
      <vt:lpstr>Calibri</vt:lpstr>
      <vt:lpstr>Constantia</vt:lpstr>
      <vt:lpstr>Wingdings 2</vt:lpstr>
      <vt:lpstr>Tahoma</vt:lpstr>
      <vt:lpstr>Times New Roman</vt:lpstr>
      <vt:lpstr>David</vt:lpstr>
      <vt:lpstr>Wingdings</vt:lpstr>
      <vt:lpstr>HGP明朝E</vt:lpstr>
      <vt:lpstr>Flow</vt:lpstr>
      <vt:lpstr>Physiology of Consciousness</vt:lpstr>
      <vt:lpstr>Objectives</vt:lpstr>
      <vt:lpstr>What is Consciousness ? </vt:lpstr>
      <vt:lpstr>What are the levels of consciousness?</vt:lpstr>
      <vt:lpstr>What are brain Structures involved in the conscious state?</vt:lpstr>
      <vt:lpstr>  Reticular formation</vt:lpstr>
      <vt:lpstr>Reticular Formation, cont.,,</vt:lpstr>
      <vt:lpstr>Reticular formation, cont.,,</vt:lpstr>
      <vt:lpstr>What are the Functions of reticular formation?</vt:lpstr>
      <vt:lpstr>Functions of RF, continued,….</vt:lpstr>
      <vt:lpstr>Thalamus:</vt:lpstr>
      <vt:lpstr>RAS</vt:lpstr>
      <vt:lpstr>Anatomical components of RAS</vt:lpstr>
      <vt:lpstr>Sensory inputs to RAS</vt:lpstr>
      <vt:lpstr>Functions of RAS: Regulating sleep-wake transitions</vt:lpstr>
      <vt:lpstr>Attention</vt:lpstr>
      <vt:lpstr>RAS and learning</vt:lpstr>
      <vt:lpstr>What happens if RAS is not working properly?</vt:lpstr>
      <vt:lpstr>Indices  of Level of Consciousness</vt:lpstr>
      <vt:lpstr>Brain Death Confirmatory Testing with EEG</vt:lpstr>
      <vt:lpstr>Brain Death Confirmatory Testing with Somatosensory Evoked Potentials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AA</cp:lastModifiedBy>
  <cp:revision>30</cp:revision>
  <dcterms:created xsi:type="dcterms:W3CDTF">2010-10-26T17:37:43Z</dcterms:created>
  <dcterms:modified xsi:type="dcterms:W3CDTF">2012-10-06T15:29:40Z</dcterms:modified>
</cp:coreProperties>
</file>