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18" r:id="rId2"/>
    <p:sldId id="309" r:id="rId3"/>
    <p:sldId id="316" r:id="rId4"/>
    <p:sldId id="327" r:id="rId5"/>
    <p:sldId id="354" r:id="rId6"/>
    <p:sldId id="355" r:id="rId7"/>
    <p:sldId id="375" r:id="rId8"/>
    <p:sldId id="348" r:id="rId9"/>
    <p:sldId id="349" r:id="rId10"/>
    <p:sldId id="350" r:id="rId11"/>
    <p:sldId id="351" r:id="rId12"/>
    <p:sldId id="330" r:id="rId13"/>
    <p:sldId id="347" r:id="rId14"/>
    <p:sldId id="331" r:id="rId15"/>
    <p:sldId id="374" r:id="rId16"/>
    <p:sldId id="345" r:id="rId17"/>
    <p:sldId id="376" r:id="rId18"/>
    <p:sldId id="377" r:id="rId19"/>
    <p:sldId id="338" r:id="rId20"/>
    <p:sldId id="340" r:id="rId21"/>
    <p:sldId id="342" r:id="rId22"/>
    <p:sldId id="341" r:id="rId23"/>
    <p:sldId id="343" r:id="rId24"/>
    <p:sldId id="344" r:id="rId25"/>
    <p:sldId id="302" r:id="rId26"/>
    <p:sldId id="303" r:id="rId27"/>
    <p:sldId id="313" r:id="rId28"/>
    <p:sldId id="314" r:id="rId29"/>
    <p:sldId id="295" r:id="rId30"/>
    <p:sldId id="296" r:id="rId31"/>
    <p:sldId id="325" r:id="rId32"/>
    <p:sldId id="299" r:id="rId33"/>
    <p:sldId id="300" r:id="rId34"/>
    <p:sldId id="277" r:id="rId35"/>
    <p:sldId id="283" r:id="rId36"/>
    <p:sldId id="284" r:id="rId37"/>
    <p:sldId id="285" r:id="rId38"/>
    <p:sldId id="286" r:id="rId39"/>
    <p:sldId id="287" r:id="rId40"/>
    <p:sldId id="264" r:id="rId41"/>
    <p:sldId id="293" r:id="rId42"/>
    <p:sldId id="292" r:id="rId43"/>
    <p:sldId id="270" r:id="rId44"/>
    <p:sldId id="267" r:id="rId45"/>
    <p:sldId id="269" r:id="rId46"/>
    <p:sldId id="288" r:id="rId47"/>
    <p:sldId id="290" r:id="rId48"/>
    <p:sldId id="304" r:id="rId49"/>
    <p:sldId id="305" r:id="rId50"/>
    <p:sldId id="394" r:id="rId51"/>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6"/>
  <p:clrMru>
    <a:srgbClr val="FF7C80"/>
    <a:srgbClr val="FF0000"/>
    <a:srgbClr val="FFCC99"/>
    <a:srgbClr val="CCCCFF"/>
    <a:srgbClr val="00B48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798" autoAdjust="0"/>
    <p:restoredTop sz="94615" autoAdjust="0"/>
  </p:normalViewPr>
  <p:slideViewPr>
    <p:cSldViewPr>
      <p:cViewPr varScale="1">
        <p:scale>
          <a:sx n="69" d="100"/>
          <a:sy n="69" d="100"/>
        </p:scale>
        <p:origin x="-136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02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06/relationships/legacyDocTextInfo" Target="legacyDocTextInfo.bin"/><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Arial" charset="0"/>
                <a:cs typeface="Arial" charset="0"/>
              </a:defRPr>
            </a:lvl1pPr>
          </a:lstStyle>
          <a:p>
            <a:pPr>
              <a:defRPr/>
            </a:pPr>
            <a:endParaRPr lang="en-US"/>
          </a:p>
        </p:txBody>
      </p:sp>
      <p:sp>
        <p:nvSpPr>
          <p:cNvPr id="74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a:latin typeface="Arial" charset="0"/>
                <a:cs typeface="Arial"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charset="0"/>
                <a:cs typeface="Arial" charset="0"/>
              </a:defRPr>
            </a:lvl1pPr>
          </a:lstStyle>
          <a:p>
            <a:pPr>
              <a:defRPr/>
            </a:pPr>
            <a:endParaRPr lang="en-US"/>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a:latin typeface="Arial" pitchFamily="34" charset="0"/>
                <a:cs typeface="Arial" pitchFamily="34" charset="0"/>
              </a:defRPr>
            </a:lvl1pPr>
          </a:lstStyle>
          <a:p>
            <a:pPr>
              <a:defRPr/>
            </a:pPr>
            <a:fld id="{1DD2070A-8929-4869-BF0B-2634C3B62678}"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6E6B393-F335-44B1-B9A6-823956E410FC}" type="slidenum">
              <a:rPr lang="ar-SA" smtClean="0">
                <a:latin typeface="Arial" charset="0"/>
                <a:cs typeface="Arial" charset="0"/>
              </a:rPr>
              <a:pPr/>
              <a:t>27</a:t>
            </a:fld>
            <a:endParaRPr lang="en-GB" smtClean="0">
              <a:latin typeface="Arial" charset="0"/>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1EA0354-186A-4533-A59F-40F5148D7F80}" type="slidenum">
              <a:rPr lang="ar-SA" smtClean="0">
                <a:latin typeface="Arial" charset="0"/>
                <a:cs typeface="Arial" charset="0"/>
              </a:rPr>
              <a:pPr/>
              <a:t>28</a:t>
            </a:fld>
            <a:endParaRPr lang="en-GB" smtClean="0">
              <a:latin typeface="Arial" charset="0"/>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مستطيل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5" name="مستطيل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6" name="مستطيل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7" name="مستطيل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8" name="عنوان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ar-SA" smtClean="0"/>
              <a:t>انقر لتحرير نمط العنوان الرئيسي</a:t>
            </a:r>
            <a:endParaRPr lang="en-US"/>
          </a:p>
        </p:txBody>
      </p:sp>
      <p:sp>
        <p:nvSpPr>
          <p:cNvPr id="9" name="عنوان فرعي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10" name="عنصر نائب للتاريخ 27"/>
          <p:cNvSpPr>
            <a:spLocks noGrp="1"/>
          </p:cNvSpPr>
          <p:nvPr>
            <p:ph type="dt" sz="half" idx="10"/>
          </p:nvPr>
        </p:nvSpPr>
        <p:spPr>
          <a:xfrm>
            <a:off x="6400800" y="6354763"/>
            <a:ext cx="2286000" cy="366712"/>
          </a:xfrm>
        </p:spPr>
        <p:txBody>
          <a:bodyPr/>
          <a:lstStyle>
            <a:lvl1pPr>
              <a:defRPr sz="1400"/>
            </a:lvl1pPr>
          </a:lstStyle>
          <a:p>
            <a:pPr>
              <a:defRPr/>
            </a:pPr>
            <a:endParaRPr lang="en-US"/>
          </a:p>
        </p:txBody>
      </p:sp>
      <p:sp>
        <p:nvSpPr>
          <p:cNvPr id="11" name="عنصر نائب للتذييل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عنصر نائب لرقم الشريحة 28"/>
          <p:cNvSpPr>
            <a:spLocks noGrp="1"/>
          </p:cNvSpPr>
          <p:nvPr>
            <p:ph type="sldNum" sz="quarter" idx="12"/>
          </p:nvPr>
        </p:nvSpPr>
        <p:spPr>
          <a:xfrm>
            <a:off x="1216025" y="6354763"/>
            <a:ext cx="1219200" cy="366712"/>
          </a:xfrm>
        </p:spPr>
        <p:txBody>
          <a:bodyPr/>
          <a:lstStyle>
            <a:lvl1pPr>
              <a:defRPr/>
            </a:lvl1pPr>
          </a:lstStyle>
          <a:p>
            <a:pPr>
              <a:defRPr/>
            </a:pPr>
            <a:fld id="{207117A9-6C9B-4FBC-820B-4BCD903DF61F}" type="slidenum">
              <a:rPr lang="ar-SA"/>
              <a:pPr>
                <a:defRPr/>
              </a:pPr>
              <a:t>‹#›</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endParaRPr lang="en-US"/>
          </a:p>
        </p:txBody>
      </p:sp>
      <p:sp>
        <p:nvSpPr>
          <p:cNvPr id="5" name="عنصر نائب للتذييل 2"/>
          <p:cNvSpPr>
            <a:spLocks noGrp="1"/>
          </p:cNvSpPr>
          <p:nvPr>
            <p:ph type="ftr" sz="quarter" idx="11"/>
          </p:nvPr>
        </p:nvSpPr>
        <p:spPr/>
        <p:txBody>
          <a:bodyPr/>
          <a:lstStyle>
            <a:lvl1pPr>
              <a:defRPr/>
            </a:lvl1pPr>
          </a:lstStyle>
          <a:p>
            <a:pPr>
              <a:defRPr/>
            </a:pPr>
            <a:endParaRPr lang="en-US"/>
          </a:p>
        </p:txBody>
      </p:sp>
      <p:sp>
        <p:nvSpPr>
          <p:cNvPr id="6" name="عنصر نائب لرقم الشريحة 22"/>
          <p:cNvSpPr>
            <a:spLocks noGrp="1"/>
          </p:cNvSpPr>
          <p:nvPr>
            <p:ph type="sldNum" sz="quarter" idx="12"/>
          </p:nvPr>
        </p:nvSpPr>
        <p:spPr/>
        <p:txBody>
          <a:bodyPr/>
          <a:lstStyle>
            <a:lvl1pPr>
              <a:defRPr/>
            </a:lvl1pPr>
          </a:lstStyle>
          <a:p>
            <a:pPr>
              <a:defRPr/>
            </a:pPr>
            <a:fld id="{1550BA0B-20F9-493C-A1B6-C5BBC47A5CCE}" type="slidenum">
              <a:rPr lang="ar-SA"/>
              <a:pPr>
                <a:defRPr/>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4" name="رابط مستقيم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rtl="0">
              <a:defRPr/>
            </a:pPr>
            <a:endParaRPr lang="en-US">
              <a:latin typeface="Arial" pitchFamily="34" charset="0"/>
              <a:cs typeface="Arial" pitchFamily="34" charset="0"/>
            </a:endParaRPr>
          </a:p>
        </p:txBody>
      </p:sp>
      <p:sp>
        <p:nvSpPr>
          <p:cNvPr id="5" name="مثلث متساوي الساقين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6" name="رابط مستقيم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rtl="0">
              <a:defRPr/>
            </a:pPr>
            <a:endParaRPr lang="en-US">
              <a:latin typeface="Arial" pitchFamily="34" charset="0"/>
              <a:cs typeface="Arial" pitchFamily="34" charset="0"/>
            </a:endParaRPr>
          </a:p>
        </p:txBody>
      </p:sp>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3"/>
          <p:cNvSpPr>
            <a:spLocks noGrp="1"/>
          </p:cNvSpPr>
          <p:nvPr>
            <p:ph type="dt" sz="half" idx="10"/>
          </p:nvPr>
        </p:nvSpPr>
        <p:spPr/>
        <p:txBody>
          <a:bodyPr/>
          <a:lstStyle>
            <a:lvl1pPr>
              <a:defRPr/>
            </a:lvl1pPr>
          </a:lstStyle>
          <a:p>
            <a:pPr>
              <a:defRPr/>
            </a:pPr>
            <a:endParaRPr lang="en-US"/>
          </a:p>
        </p:txBody>
      </p:sp>
      <p:sp>
        <p:nvSpPr>
          <p:cNvPr id="8" name="عنصر نائب للتذييل 4"/>
          <p:cNvSpPr>
            <a:spLocks noGrp="1"/>
          </p:cNvSpPr>
          <p:nvPr>
            <p:ph type="ftr" sz="quarter" idx="11"/>
          </p:nvPr>
        </p:nvSpPr>
        <p:spPr/>
        <p:txBody>
          <a:bodyPr/>
          <a:lstStyle>
            <a:lvl1pPr>
              <a:defRPr/>
            </a:lvl1pPr>
          </a:lstStyle>
          <a:p>
            <a:pPr>
              <a:defRPr/>
            </a:pPr>
            <a:endParaRPr lang="en-US"/>
          </a:p>
        </p:txBody>
      </p:sp>
      <p:sp>
        <p:nvSpPr>
          <p:cNvPr id="9" name="عنصر نائب لرقم الشريحة 5"/>
          <p:cNvSpPr>
            <a:spLocks noGrp="1"/>
          </p:cNvSpPr>
          <p:nvPr>
            <p:ph type="sldNum" sz="quarter" idx="12"/>
          </p:nvPr>
        </p:nvSpPr>
        <p:spPr/>
        <p:txBody>
          <a:bodyPr/>
          <a:lstStyle>
            <a:lvl1pPr>
              <a:defRPr/>
            </a:lvl1pPr>
          </a:lstStyle>
          <a:p>
            <a:pPr>
              <a:defRPr/>
            </a:pPr>
            <a:fld id="{F862E496-0C42-4A36-A8B2-642F84DA51A1}" type="slidenum">
              <a:rPr lang="ar-SA"/>
              <a:pPr>
                <a:defRPr/>
              </a:pPr>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8" name="عنصر نائب للمحتوى 7"/>
          <p:cNvSpPr>
            <a:spLocks noGrp="1"/>
          </p:cNvSpPr>
          <p:nvPr>
            <p:ph sz="quarter" idx="1"/>
          </p:nvPr>
        </p:nvSpPr>
        <p:spPr>
          <a:xfrm>
            <a:off x="457200" y="1219200"/>
            <a:ext cx="8229600" cy="49377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endParaRPr lang="en-US"/>
          </a:p>
        </p:txBody>
      </p:sp>
      <p:sp>
        <p:nvSpPr>
          <p:cNvPr id="5" name="عنصر نائب للتذييل 2"/>
          <p:cNvSpPr>
            <a:spLocks noGrp="1"/>
          </p:cNvSpPr>
          <p:nvPr>
            <p:ph type="ftr" sz="quarter" idx="11"/>
          </p:nvPr>
        </p:nvSpPr>
        <p:spPr/>
        <p:txBody>
          <a:bodyPr/>
          <a:lstStyle>
            <a:lvl1pPr>
              <a:defRPr/>
            </a:lvl1pPr>
          </a:lstStyle>
          <a:p>
            <a:pPr>
              <a:defRPr/>
            </a:pPr>
            <a:endParaRPr lang="en-US"/>
          </a:p>
        </p:txBody>
      </p:sp>
      <p:sp>
        <p:nvSpPr>
          <p:cNvPr id="6" name="عنصر نائب لرقم الشريحة 22"/>
          <p:cNvSpPr>
            <a:spLocks noGrp="1"/>
          </p:cNvSpPr>
          <p:nvPr>
            <p:ph type="sldNum" sz="quarter" idx="12"/>
          </p:nvPr>
        </p:nvSpPr>
        <p:spPr/>
        <p:txBody>
          <a:bodyPr/>
          <a:lstStyle>
            <a:lvl1pPr>
              <a:defRPr/>
            </a:lvl1pPr>
          </a:lstStyle>
          <a:p>
            <a:pPr>
              <a:defRPr/>
            </a:pPr>
            <a:fld id="{D9D73516-C178-42D9-B9BF-E419E27185BC}" type="slidenum">
              <a:rPr lang="ar-SA"/>
              <a:pPr>
                <a:defRPr/>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4" name="مستطيل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5" name="مستطيل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2" name="عنوان 1"/>
          <p:cNvSpPr>
            <a:spLocks noGrp="1"/>
          </p:cNvSpPr>
          <p:nvPr>
            <p:ph type="title"/>
          </p:nvPr>
        </p:nvSpPr>
        <p:spPr>
          <a:xfrm>
            <a:off x="1219200" y="2971800"/>
            <a:ext cx="6858000" cy="1066800"/>
          </a:xfrm>
        </p:spPr>
        <p:txBody>
          <a:bodyPr anchor="t"/>
          <a:lstStyle>
            <a:lvl1pPr algn="r">
              <a:buNone/>
              <a:defRPr sz="3200" b="0" cap="none" baseline="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6" name="عنصر نائب للتاريخ 3"/>
          <p:cNvSpPr>
            <a:spLocks noGrp="1"/>
          </p:cNvSpPr>
          <p:nvPr>
            <p:ph type="dt" sz="half" idx="10"/>
          </p:nvPr>
        </p:nvSpPr>
        <p:spPr>
          <a:xfrm>
            <a:off x="6400800" y="6354763"/>
            <a:ext cx="2286000" cy="366712"/>
          </a:xfrm>
        </p:spPr>
        <p:txBody>
          <a:bodyPr/>
          <a:lstStyle>
            <a:lvl1pPr>
              <a:defRPr/>
            </a:lvl1pPr>
          </a:lstStyle>
          <a:p>
            <a:pPr>
              <a:defRPr/>
            </a:pPr>
            <a:endParaRPr lang="en-US"/>
          </a:p>
        </p:txBody>
      </p:sp>
      <p:sp>
        <p:nvSpPr>
          <p:cNvPr id="7" name="عنصر نائب للتذييل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عنصر نائب لرقم الشريحة 5"/>
          <p:cNvSpPr>
            <a:spLocks noGrp="1"/>
          </p:cNvSpPr>
          <p:nvPr>
            <p:ph type="sldNum" sz="quarter" idx="12"/>
          </p:nvPr>
        </p:nvSpPr>
        <p:spPr>
          <a:xfrm>
            <a:off x="1069975" y="6354763"/>
            <a:ext cx="1520825" cy="366712"/>
          </a:xfrm>
        </p:spPr>
        <p:txBody>
          <a:bodyPr/>
          <a:lstStyle>
            <a:lvl1pPr>
              <a:defRPr/>
            </a:lvl1pPr>
          </a:lstStyle>
          <a:p>
            <a:pPr>
              <a:defRPr/>
            </a:pPr>
            <a:fld id="{C289965C-131F-4E91-93E9-E83F8B13B40B}"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lstStyle/>
          <a:p>
            <a:r>
              <a:rPr lang="ar-SA" smtClean="0"/>
              <a:t>انقر لتحرير نمط العنوان الرئيسي</a:t>
            </a:r>
            <a:endParaRPr lang="en-US"/>
          </a:p>
        </p:txBody>
      </p:sp>
      <p:sp>
        <p:nvSpPr>
          <p:cNvPr id="9" name="عنصر نائب للمحتوى 8"/>
          <p:cNvSpPr>
            <a:spLocks noGrp="1"/>
          </p:cNvSpPr>
          <p:nvPr>
            <p:ph sz="quarter" idx="1"/>
          </p:nvPr>
        </p:nvSpPr>
        <p:spPr>
          <a:xfrm>
            <a:off x="457200" y="1219200"/>
            <a:ext cx="4041648" cy="49377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عنصر نائب للمحتوى 10"/>
          <p:cNvSpPr>
            <a:spLocks noGrp="1"/>
          </p:cNvSpPr>
          <p:nvPr>
            <p:ph sz="quarter" idx="2"/>
          </p:nvPr>
        </p:nvSpPr>
        <p:spPr>
          <a:xfrm>
            <a:off x="4632198" y="1216152"/>
            <a:ext cx="4041648" cy="49377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13"/>
          <p:cNvSpPr>
            <a:spLocks noGrp="1"/>
          </p:cNvSpPr>
          <p:nvPr>
            <p:ph type="dt" sz="half" idx="10"/>
          </p:nvPr>
        </p:nvSpPr>
        <p:spPr/>
        <p:txBody>
          <a:bodyPr/>
          <a:lstStyle>
            <a:lvl1pPr>
              <a:defRPr/>
            </a:lvl1pPr>
          </a:lstStyle>
          <a:p>
            <a:pPr>
              <a:defRPr/>
            </a:pPr>
            <a:endParaRPr lang="en-US"/>
          </a:p>
        </p:txBody>
      </p:sp>
      <p:sp>
        <p:nvSpPr>
          <p:cNvPr id="6" name="عنصر نائب للتذييل 2"/>
          <p:cNvSpPr>
            <a:spLocks noGrp="1"/>
          </p:cNvSpPr>
          <p:nvPr>
            <p:ph type="ftr" sz="quarter" idx="11"/>
          </p:nvPr>
        </p:nvSpPr>
        <p:spPr/>
        <p:txBody>
          <a:bodyPr/>
          <a:lstStyle>
            <a:lvl1pPr>
              <a:defRPr/>
            </a:lvl1pPr>
          </a:lstStyle>
          <a:p>
            <a:pPr>
              <a:defRPr/>
            </a:pPr>
            <a:endParaRPr lang="en-US"/>
          </a:p>
        </p:txBody>
      </p:sp>
      <p:sp>
        <p:nvSpPr>
          <p:cNvPr id="7" name="عنصر نائب لرقم الشريحة 22"/>
          <p:cNvSpPr>
            <a:spLocks noGrp="1"/>
          </p:cNvSpPr>
          <p:nvPr>
            <p:ph type="sldNum" sz="quarter" idx="12"/>
          </p:nvPr>
        </p:nvSpPr>
        <p:spPr/>
        <p:txBody>
          <a:bodyPr/>
          <a:lstStyle>
            <a:lvl1pPr>
              <a:defRPr/>
            </a:lvl1pPr>
          </a:lstStyle>
          <a:p>
            <a:pPr>
              <a:defRPr/>
            </a:pPr>
            <a:fld id="{15C6F78A-0D63-489D-ABEA-D058A764B68E}" type="slidenum">
              <a:rPr lang="ar-SA"/>
              <a:pPr>
                <a:defRPr/>
              </a:pPr>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914400"/>
          </a:xfrm>
        </p:spPr>
        <p:txBody>
          <a:bodyPr anchor="ct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4" name="عنصر نائب للنص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11" name="عنصر نائب للمحتوى 10"/>
          <p:cNvSpPr>
            <a:spLocks noGrp="1"/>
          </p:cNvSpPr>
          <p:nvPr>
            <p:ph sz="quarter" idx="2"/>
          </p:nvPr>
        </p:nvSpPr>
        <p:spPr>
          <a:xfrm>
            <a:off x="457200" y="2133600"/>
            <a:ext cx="4038600" cy="40386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3" name="عنصر نائب للمحتوى 12"/>
          <p:cNvSpPr>
            <a:spLocks noGrp="1"/>
          </p:cNvSpPr>
          <p:nvPr>
            <p:ph sz="quarter" idx="4"/>
          </p:nvPr>
        </p:nvSpPr>
        <p:spPr>
          <a:xfrm>
            <a:off x="4648200" y="2133600"/>
            <a:ext cx="4038600" cy="40386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13"/>
          <p:cNvSpPr>
            <a:spLocks noGrp="1"/>
          </p:cNvSpPr>
          <p:nvPr>
            <p:ph type="dt" sz="half" idx="10"/>
          </p:nvPr>
        </p:nvSpPr>
        <p:spPr/>
        <p:txBody>
          <a:bodyPr/>
          <a:lstStyle>
            <a:lvl1pPr>
              <a:defRPr/>
            </a:lvl1pPr>
          </a:lstStyle>
          <a:p>
            <a:pPr>
              <a:defRPr/>
            </a:pPr>
            <a:endParaRPr lang="en-US"/>
          </a:p>
        </p:txBody>
      </p:sp>
      <p:sp>
        <p:nvSpPr>
          <p:cNvPr id="8" name="عنصر نائب للتذييل 2"/>
          <p:cNvSpPr>
            <a:spLocks noGrp="1"/>
          </p:cNvSpPr>
          <p:nvPr>
            <p:ph type="ftr" sz="quarter" idx="11"/>
          </p:nvPr>
        </p:nvSpPr>
        <p:spPr/>
        <p:txBody>
          <a:bodyPr/>
          <a:lstStyle>
            <a:lvl1pPr>
              <a:defRPr/>
            </a:lvl1pPr>
          </a:lstStyle>
          <a:p>
            <a:pPr>
              <a:defRPr/>
            </a:pPr>
            <a:endParaRPr lang="en-US"/>
          </a:p>
        </p:txBody>
      </p:sp>
      <p:sp>
        <p:nvSpPr>
          <p:cNvPr id="9" name="عنصر نائب لرقم الشريحة 22"/>
          <p:cNvSpPr>
            <a:spLocks noGrp="1"/>
          </p:cNvSpPr>
          <p:nvPr>
            <p:ph type="sldNum" sz="quarter" idx="12"/>
          </p:nvPr>
        </p:nvSpPr>
        <p:spPr/>
        <p:txBody>
          <a:bodyPr/>
          <a:lstStyle>
            <a:lvl1pPr>
              <a:defRPr/>
            </a:lvl1pPr>
          </a:lstStyle>
          <a:p>
            <a:pPr>
              <a:defRPr/>
            </a:pPr>
            <a:fld id="{69744E6E-B5EB-4907-BBCA-B2030FB5B7C6}" type="slidenum">
              <a:rPr lang="ar-SA"/>
              <a:pPr>
                <a:defRPr/>
              </a:pPr>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مثلث متساوي الساقين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2" name="عنوان 1"/>
          <p:cNvSpPr>
            <a:spLocks noGrp="1"/>
          </p:cNvSpPr>
          <p:nvPr>
            <p:ph type="title"/>
          </p:nvPr>
        </p:nvSpPr>
        <p:spPr>
          <a:xfrm>
            <a:off x="457200" y="228600"/>
            <a:ext cx="8229600" cy="914400"/>
          </a:xfrm>
        </p:spPr>
        <p:txBody>
          <a:bodyPr/>
          <a:lstStyle/>
          <a:p>
            <a:r>
              <a:rPr lang="ar-SA" smtClean="0"/>
              <a:t>انقر لتحرير نمط العنوان الرئيسي</a:t>
            </a:r>
            <a:endParaRPr lang="en-US"/>
          </a:p>
        </p:txBody>
      </p:sp>
      <p:sp>
        <p:nvSpPr>
          <p:cNvPr id="4" name="عنصر نائب للتاريخ 2"/>
          <p:cNvSpPr>
            <a:spLocks noGrp="1"/>
          </p:cNvSpPr>
          <p:nvPr>
            <p:ph type="dt" sz="half" idx="10"/>
          </p:nvPr>
        </p:nvSpPr>
        <p:spPr/>
        <p:txBody>
          <a:bodyPr/>
          <a:lstStyle>
            <a:lvl1pPr>
              <a:defRPr/>
            </a:lvl1pPr>
          </a:lstStyle>
          <a:p>
            <a:pPr>
              <a:defRPr/>
            </a:pPr>
            <a:endParaRPr lang="en-US"/>
          </a:p>
        </p:txBody>
      </p:sp>
      <p:sp>
        <p:nvSpPr>
          <p:cNvPr id="5" name="عنصر نائب للتذييل 3"/>
          <p:cNvSpPr>
            <a:spLocks noGrp="1"/>
          </p:cNvSpPr>
          <p:nvPr>
            <p:ph type="ftr" sz="quarter" idx="11"/>
          </p:nvPr>
        </p:nvSpPr>
        <p:spPr/>
        <p:txBody>
          <a:bodyPr/>
          <a:lstStyle>
            <a:lvl1pPr>
              <a:defRPr/>
            </a:lvl1pPr>
          </a:lstStyle>
          <a:p>
            <a:pPr>
              <a:defRPr/>
            </a:pPr>
            <a:endParaRPr lang="en-US"/>
          </a:p>
        </p:txBody>
      </p:sp>
      <p:sp>
        <p:nvSpPr>
          <p:cNvPr id="6" name="عنصر نائب لرقم الشريحة 4"/>
          <p:cNvSpPr>
            <a:spLocks noGrp="1"/>
          </p:cNvSpPr>
          <p:nvPr>
            <p:ph type="sldNum" sz="quarter" idx="12"/>
          </p:nvPr>
        </p:nvSpPr>
        <p:spPr/>
        <p:txBody>
          <a:bodyPr/>
          <a:lstStyle>
            <a:lvl1pPr>
              <a:defRPr/>
            </a:lvl1pPr>
          </a:lstStyle>
          <a:p>
            <a:pPr>
              <a:defRPr/>
            </a:pPr>
            <a:fld id="{163820B5-6B20-4066-A35A-F665943A5123}" type="slidenum">
              <a:rPr lang="ar-SA"/>
              <a:pPr>
                <a:defRPr/>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رابط مستقيم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rtl="0">
              <a:defRPr/>
            </a:pPr>
            <a:endParaRPr lang="en-US">
              <a:latin typeface="Arial" pitchFamily="34" charset="0"/>
              <a:cs typeface="Arial" pitchFamily="34" charset="0"/>
            </a:endParaRPr>
          </a:p>
        </p:txBody>
      </p:sp>
      <p:sp>
        <p:nvSpPr>
          <p:cNvPr id="3" name="مثلث متساوي الساقين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4" name="عنصر نائب للتاريخ 1"/>
          <p:cNvSpPr>
            <a:spLocks noGrp="1"/>
          </p:cNvSpPr>
          <p:nvPr>
            <p:ph type="dt" sz="half" idx="10"/>
          </p:nvPr>
        </p:nvSpPr>
        <p:spPr/>
        <p:txBody>
          <a:bodyPr/>
          <a:lstStyle>
            <a:lvl1pPr>
              <a:defRPr/>
            </a:lvl1pPr>
          </a:lstStyle>
          <a:p>
            <a:pPr>
              <a:defRPr/>
            </a:pPr>
            <a:endParaRPr lang="en-US"/>
          </a:p>
        </p:txBody>
      </p:sp>
      <p:sp>
        <p:nvSpPr>
          <p:cNvPr id="5" name="عنصر نائب للتذييل 2"/>
          <p:cNvSpPr>
            <a:spLocks noGrp="1"/>
          </p:cNvSpPr>
          <p:nvPr>
            <p:ph type="ftr" sz="quarter" idx="11"/>
          </p:nvPr>
        </p:nvSpPr>
        <p:spPr/>
        <p:txBody>
          <a:bodyPr/>
          <a:lstStyle>
            <a:lvl1pPr>
              <a:defRPr/>
            </a:lvl1pPr>
          </a:lstStyle>
          <a:p>
            <a:pPr>
              <a:defRPr/>
            </a:pPr>
            <a:endParaRPr lang="en-US"/>
          </a:p>
        </p:txBody>
      </p:sp>
      <p:sp>
        <p:nvSpPr>
          <p:cNvPr id="6" name="عنصر نائب لرقم الشريحة 3"/>
          <p:cNvSpPr>
            <a:spLocks noGrp="1"/>
          </p:cNvSpPr>
          <p:nvPr>
            <p:ph type="sldNum" sz="quarter" idx="12"/>
          </p:nvPr>
        </p:nvSpPr>
        <p:spPr/>
        <p:txBody>
          <a:bodyPr/>
          <a:lstStyle>
            <a:lvl1pPr>
              <a:defRPr/>
            </a:lvl1pPr>
          </a:lstStyle>
          <a:p>
            <a:pPr>
              <a:defRPr/>
            </a:pPr>
            <a:fld id="{FB8C26D9-B10F-45D0-B81A-0E7AC73030BA}" type="slidenum">
              <a:rPr lang="ar-SA"/>
              <a:pPr>
                <a:defRPr/>
              </a:pPr>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5" name="رابط مستقيم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rtl="0">
              <a:defRPr/>
            </a:pPr>
            <a:endParaRPr lang="en-US">
              <a:latin typeface="Arial" pitchFamily="34" charset="0"/>
              <a:cs typeface="Arial" pitchFamily="34" charset="0"/>
            </a:endParaRPr>
          </a:p>
        </p:txBody>
      </p:sp>
      <p:sp>
        <p:nvSpPr>
          <p:cNvPr id="6" name="رابط مستقيم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rtl="0">
              <a:defRPr/>
            </a:pPr>
            <a:endParaRPr lang="en-US" dirty="0">
              <a:latin typeface="Arial" pitchFamily="34" charset="0"/>
              <a:cs typeface="Arial" pitchFamily="34" charset="0"/>
            </a:endParaRPr>
          </a:p>
        </p:txBody>
      </p:sp>
      <p:sp>
        <p:nvSpPr>
          <p:cNvPr id="7" name="مثلث متساوي الساقين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2" name="عنوان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ar-SA" smtClean="0"/>
              <a:t>انقر لتحرير أنماط النص الرئيسي</a:t>
            </a:r>
          </a:p>
        </p:txBody>
      </p:sp>
      <p:sp>
        <p:nvSpPr>
          <p:cNvPr id="12" name="عنصر نائب للمحتوى 11"/>
          <p:cNvSpPr>
            <a:spLocks noGrp="1"/>
          </p:cNvSpPr>
          <p:nvPr>
            <p:ph sz="quarter" idx="1"/>
          </p:nvPr>
        </p:nvSpPr>
        <p:spPr>
          <a:xfrm>
            <a:off x="304800" y="304800"/>
            <a:ext cx="5715000" cy="5715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8" name="عنصر نائب للتاريخ 4"/>
          <p:cNvSpPr>
            <a:spLocks noGrp="1"/>
          </p:cNvSpPr>
          <p:nvPr>
            <p:ph type="dt" sz="half" idx="10"/>
          </p:nvPr>
        </p:nvSpPr>
        <p:spPr/>
        <p:txBody>
          <a:bodyPr/>
          <a:lstStyle>
            <a:lvl1pPr>
              <a:defRPr/>
            </a:lvl1pPr>
          </a:lstStyle>
          <a:p>
            <a:pPr>
              <a:defRPr/>
            </a:pPr>
            <a:endParaRPr lang="en-US"/>
          </a:p>
        </p:txBody>
      </p:sp>
      <p:sp>
        <p:nvSpPr>
          <p:cNvPr id="9" name="عنصر نائب للتذييل 5"/>
          <p:cNvSpPr>
            <a:spLocks noGrp="1"/>
          </p:cNvSpPr>
          <p:nvPr>
            <p:ph type="ftr" sz="quarter" idx="11"/>
          </p:nvPr>
        </p:nvSpPr>
        <p:spPr/>
        <p:txBody>
          <a:bodyPr/>
          <a:lstStyle>
            <a:lvl1pPr>
              <a:defRPr/>
            </a:lvl1pPr>
          </a:lstStyle>
          <a:p>
            <a:pPr>
              <a:defRPr/>
            </a:pPr>
            <a:endParaRPr lang="en-US"/>
          </a:p>
        </p:txBody>
      </p:sp>
      <p:sp>
        <p:nvSpPr>
          <p:cNvPr id="10" name="عنصر نائب لرقم الشريحة 6"/>
          <p:cNvSpPr>
            <a:spLocks noGrp="1"/>
          </p:cNvSpPr>
          <p:nvPr>
            <p:ph type="sldNum" sz="quarter" idx="12"/>
          </p:nvPr>
        </p:nvSpPr>
        <p:spPr/>
        <p:txBody>
          <a:bodyPr/>
          <a:lstStyle>
            <a:lvl1pPr>
              <a:defRPr/>
            </a:lvl1pPr>
          </a:lstStyle>
          <a:p>
            <a:pPr>
              <a:defRPr/>
            </a:pPr>
            <a:fld id="{55DA4242-E8F3-40B3-902F-1DE185329BB1}" type="slidenum">
              <a:rPr lang="ar-SA"/>
              <a:pPr>
                <a:defRPr/>
              </a:pPr>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5" name="رابط مستقيم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rtl="0">
              <a:defRPr/>
            </a:pPr>
            <a:endParaRPr lang="en-US">
              <a:latin typeface="Arial" pitchFamily="34" charset="0"/>
              <a:cs typeface="Arial" pitchFamily="34" charset="0"/>
            </a:endParaRPr>
          </a:p>
        </p:txBody>
      </p:sp>
      <p:sp>
        <p:nvSpPr>
          <p:cNvPr id="6" name="مثلث متساوي الساقين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7" name="مستطيل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2" name="عنوان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ar-SA" noProof="0" smtClean="0"/>
              <a:t>انقر فوق الرمز لإضافة صورة</a:t>
            </a:r>
            <a:endParaRPr lang="en-US" noProof="0" dirty="0"/>
          </a:p>
        </p:txBody>
      </p:sp>
      <p:sp>
        <p:nvSpPr>
          <p:cNvPr id="4" name="عنصر نائب للنص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ar-SA" smtClean="0"/>
              <a:t>انقر لتحرير أنماط النص الرئيسي</a:t>
            </a:r>
          </a:p>
        </p:txBody>
      </p:sp>
      <p:sp>
        <p:nvSpPr>
          <p:cNvPr id="8" name="عنصر نائب للتاريخ 4"/>
          <p:cNvSpPr>
            <a:spLocks noGrp="1"/>
          </p:cNvSpPr>
          <p:nvPr>
            <p:ph type="dt" sz="half" idx="10"/>
          </p:nvPr>
        </p:nvSpPr>
        <p:spPr/>
        <p:txBody>
          <a:bodyPr/>
          <a:lstStyle>
            <a:lvl1pPr>
              <a:defRPr/>
            </a:lvl1pPr>
          </a:lstStyle>
          <a:p>
            <a:pPr>
              <a:defRPr/>
            </a:pPr>
            <a:endParaRPr lang="en-US"/>
          </a:p>
        </p:txBody>
      </p:sp>
      <p:sp>
        <p:nvSpPr>
          <p:cNvPr id="9" name="عنصر نائب للتذييل 5"/>
          <p:cNvSpPr>
            <a:spLocks noGrp="1"/>
          </p:cNvSpPr>
          <p:nvPr>
            <p:ph type="ftr" sz="quarter" idx="11"/>
          </p:nvPr>
        </p:nvSpPr>
        <p:spPr/>
        <p:txBody>
          <a:bodyPr/>
          <a:lstStyle>
            <a:lvl1pPr>
              <a:defRPr/>
            </a:lvl1pPr>
          </a:lstStyle>
          <a:p>
            <a:pPr>
              <a:defRPr/>
            </a:pPr>
            <a:endParaRPr lang="en-US"/>
          </a:p>
        </p:txBody>
      </p:sp>
      <p:sp>
        <p:nvSpPr>
          <p:cNvPr id="10" name="عنصر نائب لرقم الشريحة 6"/>
          <p:cNvSpPr>
            <a:spLocks noGrp="1"/>
          </p:cNvSpPr>
          <p:nvPr>
            <p:ph type="sldNum" sz="quarter" idx="12"/>
          </p:nvPr>
        </p:nvSpPr>
        <p:spPr/>
        <p:txBody>
          <a:bodyPr/>
          <a:lstStyle>
            <a:lvl1pPr>
              <a:defRPr/>
            </a:lvl1pPr>
          </a:lstStyle>
          <a:p>
            <a:pPr>
              <a:defRPr/>
            </a:pPr>
            <a:fld id="{C5A80761-8E8E-45FC-B864-3B9E9B1D7077}"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عنصر نائب للعنوان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ar-SA" smtClean="0"/>
              <a:t>انقر لتحرير نمط العنوان الرئيسي</a:t>
            </a:r>
          </a:p>
        </p:txBody>
      </p:sp>
      <p:sp>
        <p:nvSpPr>
          <p:cNvPr id="2051" name="عنصر نائب للنص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4" name="عنصر نائب للتاريخ 13"/>
          <p:cNvSpPr>
            <a:spLocks noGrp="1"/>
          </p:cNvSpPr>
          <p:nvPr>
            <p:ph type="dt" sz="half" idx="2"/>
          </p:nvPr>
        </p:nvSpPr>
        <p:spPr>
          <a:xfrm>
            <a:off x="6400800" y="6356350"/>
            <a:ext cx="2289175" cy="365125"/>
          </a:xfrm>
          <a:prstGeom prst="rect">
            <a:avLst/>
          </a:prstGeom>
        </p:spPr>
        <p:txBody>
          <a:bodyPr vert="horz"/>
          <a:lstStyle>
            <a:lvl1pPr algn="l" rtl="0" eaLnBrk="1" latinLnBrk="0" hangingPunct="1">
              <a:defRPr kumimoji="0" sz="1400">
                <a:solidFill>
                  <a:schemeClr val="tx2"/>
                </a:solidFill>
                <a:latin typeface="Arial" pitchFamily="34" charset="0"/>
                <a:cs typeface="Arial" pitchFamily="34" charset="0"/>
              </a:defRPr>
            </a:lvl1pPr>
          </a:lstStyle>
          <a:p>
            <a:pPr>
              <a:defRPr/>
            </a:pPr>
            <a:endParaRPr lang="en-US"/>
          </a:p>
        </p:txBody>
      </p:sp>
      <p:sp>
        <p:nvSpPr>
          <p:cNvPr id="3" name="عنصر نائب للتذييل 2"/>
          <p:cNvSpPr>
            <a:spLocks noGrp="1"/>
          </p:cNvSpPr>
          <p:nvPr>
            <p:ph type="ftr" sz="quarter" idx="3"/>
          </p:nvPr>
        </p:nvSpPr>
        <p:spPr>
          <a:xfrm>
            <a:off x="2898775" y="6356350"/>
            <a:ext cx="3505200" cy="365125"/>
          </a:xfrm>
          <a:prstGeom prst="rect">
            <a:avLst/>
          </a:prstGeom>
        </p:spPr>
        <p:txBody>
          <a:bodyPr vert="horz"/>
          <a:lstStyle>
            <a:lvl1pPr algn="r" rtl="0" eaLnBrk="1" latinLnBrk="0" hangingPunct="1">
              <a:defRPr kumimoji="0" sz="1400">
                <a:solidFill>
                  <a:schemeClr val="tx2"/>
                </a:solidFill>
                <a:latin typeface="Arial" pitchFamily="34" charset="0"/>
                <a:cs typeface="Arial" pitchFamily="34" charset="0"/>
              </a:defRPr>
            </a:lvl1pPr>
          </a:lstStyle>
          <a:p>
            <a:pPr>
              <a:defRPr/>
            </a:pPr>
            <a:endParaRPr lang="en-US"/>
          </a:p>
        </p:txBody>
      </p:sp>
      <p:sp>
        <p:nvSpPr>
          <p:cNvPr id="23" name="عنصر نائب لرقم الشريحة 22"/>
          <p:cNvSpPr>
            <a:spLocks noGrp="1"/>
          </p:cNvSpPr>
          <p:nvPr>
            <p:ph type="sldNum" sz="quarter" idx="4"/>
          </p:nvPr>
        </p:nvSpPr>
        <p:spPr>
          <a:xfrm>
            <a:off x="612775" y="6356350"/>
            <a:ext cx="1981200" cy="365125"/>
          </a:xfrm>
          <a:prstGeom prst="rect">
            <a:avLst/>
          </a:prstGeom>
        </p:spPr>
        <p:txBody>
          <a:bodyPr vert="horz"/>
          <a:lstStyle>
            <a:lvl1pPr algn="l" rtl="0" eaLnBrk="1" latinLnBrk="0" hangingPunct="1">
              <a:defRPr kumimoji="0" sz="1400">
                <a:solidFill>
                  <a:schemeClr val="tx2"/>
                </a:solidFill>
                <a:latin typeface="Arial" pitchFamily="34" charset="0"/>
                <a:cs typeface="Arial" pitchFamily="34" charset="0"/>
              </a:defRPr>
            </a:lvl1pPr>
          </a:lstStyle>
          <a:p>
            <a:pPr>
              <a:defRPr/>
            </a:pPr>
            <a:fld id="{1AC36C39-918C-44DE-B165-E4384BBEE93D}" type="slidenum">
              <a:rPr lang="ar-SA"/>
              <a:pPr>
                <a:defRPr/>
              </a:pPr>
              <a:t>‹#›</a:t>
            </a:fld>
            <a:endParaRPr lang="en-US"/>
          </a:p>
        </p:txBody>
      </p:sp>
      <p:sp>
        <p:nvSpPr>
          <p:cNvPr id="28" name="رابط مستقيم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rtl="0">
              <a:defRPr/>
            </a:pPr>
            <a:endParaRPr lang="en-US">
              <a:latin typeface="Arial" pitchFamily="34" charset="0"/>
              <a:cs typeface="Arial" pitchFamily="34" charset="0"/>
            </a:endParaRPr>
          </a:p>
        </p:txBody>
      </p:sp>
      <p:sp>
        <p:nvSpPr>
          <p:cNvPr id="29" name="رابط مستقيم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rtl="0">
              <a:defRPr/>
            </a:pPr>
            <a:endParaRPr lang="en-US">
              <a:latin typeface="Arial" pitchFamily="34" charset="0"/>
              <a:cs typeface="Arial" pitchFamily="34" charset="0"/>
            </a:endParaRPr>
          </a:p>
        </p:txBody>
      </p:sp>
      <p:sp>
        <p:nvSpPr>
          <p:cNvPr id="10" name="مثلث متساوي الساقين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Tree>
  </p:cSld>
  <p:clrMap bg1="lt1" tx1="dk1" bg2="lt2" tx2="dk2" accent1="accent1" accent2="accent2" accent3="accent3" accent4="accent4" accent5="accent5" accent6="accent6" hlink="hlink" folHlink="folHlink"/>
  <p:sldLayoutIdLst>
    <p:sldLayoutId id="2147483755" r:id="rId1"/>
    <p:sldLayoutId id="2147483751" r:id="rId2"/>
    <p:sldLayoutId id="2147483756" r:id="rId3"/>
    <p:sldLayoutId id="2147483752" r:id="rId4"/>
    <p:sldLayoutId id="2147483753" r:id="rId5"/>
    <p:sldLayoutId id="2147483757" r:id="rId6"/>
    <p:sldLayoutId id="2147483758" r:id="rId7"/>
    <p:sldLayoutId id="2147483759" r:id="rId8"/>
    <p:sldLayoutId id="2147483760" r:id="rId9"/>
    <p:sldLayoutId id="2147483754" r:id="rId10"/>
    <p:sldLayoutId id="2147483761" r:id="rId11"/>
  </p:sldLayoutIdLst>
  <p:hf hdr="0" ftr="0" dt="0"/>
  <p:txStyles>
    <p:titleStyle>
      <a:lvl1pPr algn="l" rtl="1" eaLnBrk="0" fontAlgn="base" hangingPunct="0">
        <a:spcBef>
          <a:spcPct val="0"/>
        </a:spcBef>
        <a:spcAft>
          <a:spcPct val="0"/>
        </a:spcAft>
        <a:defRPr sz="3200" kern="1200">
          <a:solidFill>
            <a:schemeClr val="tx2"/>
          </a:solidFill>
          <a:latin typeface="+mj-lt"/>
          <a:ea typeface="+mj-ea"/>
          <a:cs typeface="Arial" pitchFamily="34" charset="0"/>
        </a:defRPr>
      </a:lvl1pPr>
      <a:lvl2pPr algn="l" rtl="1" eaLnBrk="0" fontAlgn="base" hangingPunct="0">
        <a:spcBef>
          <a:spcPct val="0"/>
        </a:spcBef>
        <a:spcAft>
          <a:spcPct val="0"/>
        </a:spcAft>
        <a:defRPr sz="3200">
          <a:solidFill>
            <a:schemeClr val="tx2"/>
          </a:solidFill>
          <a:latin typeface="Bookman Old Style" pitchFamily="18" charset="0"/>
          <a:cs typeface="Arial" pitchFamily="34" charset="0"/>
        </a:defRPr>
      </a:lvl2pPr>
      <a:lvl3pPr algn="l" rtl="1" eaLnBrk="0" fontAlgn="base" hangingPunct="0">
        <a:spcBef>
          <a:spcPct val="0"/>
        </a:spcBef>
        <a:spcAft>
          <a:spcPct val="0"/>
        </a:spcAft>
        <a:defRPr sz="3200">
          <a:solidFill>
            <a:schemeClr val="tx2"/>
          </a:solidFill>
          <a:latin typeface="Bookman Old Style" pitchFamily="18" charset="0"/>
          <a:cs typeface="Arial" pitchFamily="34" charset="0"/>
        </a:defRPr>
      </a:lvl3pPr>
      <a:lvl4pPr algn="l" rtl="1" eaLnBrk="0" fontAlgn="base" hangingPunct="0">
        <a:spcBef>
          <a:spcPct val="0"/>
        </a:spcBef>
        <a:spcAft>
          <a:spcPct val="0"/>
        </a:spcAft>
        <a:defRPr sz="3200">
          <a:solidFill>
            <a:schemeClr val="tx2"/>
          </a:solidFill>
          <a:latin typeface="Bookman Old Style" pitchFamily="18" charset="0"/>
          <a:cs typeface="Arial" pitchFamily="34" charset="0"/>
        </a:defRPr>
      </a:lvl4pPr>
      <a:lvl5pPr algn="l" rtl="1" eaLnBrk="0" fontAlgn="base" hangingPunct="0">
        <a:spcBef>
          <a:spcPct val="0"/>
        </a:spcBef>
        <a:spcAft>
          <a:spcPct val="0"/>
        </a:spcAft>
        <a:defRPr sz="3200">
          <a:solidFill>
            <a:schemeClr val="tx2"/>
          </a:solidFill>
          <a:latin typeface="Bookman Old Style" pitchFamily="18" charset="0"/>
          <a:cs typeface="Arial" pitchFamily="34" charset="0"/>
        </a:defRPr>
      </a:lvl5pPr>
      <a:lvl6pPr marL="457200" algn="l" rtl="1" fontAlgn="base">
        <a:spcBef>
          <a:spcPct val="0"/>
        </a:spcBef>
        <a:spcAft>
          <a:spcPct val="0"/>
        </a:spcAft>
        <a:defRPr sz="3200">
          <a:solidFill>
            <a:schemeClr val="tx2"/>
          </a:solidFill>
          <a:latin typeface="Bookman Old Style" pitchFamily="18" charset="0"/>
          <a:cs typeface="Arial" pitchFamily="34" charset="0"/>
        </a:defRPr>
      </a:lvl6pPr>
      <a:lvl7pPr marL="914400" algn="l" rtl="1" fontAlgn="base">
        <a:spcBef>
          <a:spcPct val="0"/>
        </a:spcBef>
        <a:spcAft>
          <a:spcPct val="0"/>
        </a:spcAft>
        <a:defRPr sz="3200">
          <a:solidFill>
            <a:schemeClr val="tx2"/>
          </a:solidFill>
          <a:latin typeface="Bookman Old Style" pitchFamily="18" charset="0"/>
          <a:cs typeface="Arial" pitchFamily="34" charset="0"/>
        </a:defRPr>
      </a:lvl7pPr>
      <a:lvl8pPr marL="1371600" algn="l" rtl="1" fontAlgn="base">
        <a:spcBef>
          <a:spcPct val="0"/>
        </a:spcBef>
        <a:spcAft>
          <a:spcPct val="0"/>
        </a:spcAft>
        <a:defRPr sz="3200">
          <a:solidFill>
            <a:schemeClr val="tx2"/>
          </a:solidFill>
          <a:latin typeface="Bookman Old Style" pitchFamily="18" charset="0"/>
          <a:cs typeface="Arial" pitchFamily="34" charset="0"/>
        </a:defRPr>
      </a:lvl8pPr>
      <a:lvl9pPr marL="1828800" algn="l" rtl="1" fontAlgn="base">
        <a:spcBef>
          <a:spcPct val="0"/>
        </a:spcBef>
        <a:spcAft>
          <a:spcPct val="0"/>
        </a:spcAft>
        <a:defRPr sz="3200">
          <a:solidFill>
            <a:schemeClr val="tx2"/>
          </a:solidFill>
          <a:latin typeface="Bookman Old Style" pitchFamily="18" charset="0"/>
          <a:cs typeface="Arial" pitchFamily="34" charset="0"/>
        </a:defRPr>
      </a:lvl9pPr>
    </p:titleStyle>
    <p:bodyStyle>
      <a:lvl1pPr marL="273050" indent="-273050" algn="r" rtl="1"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Arial" pitchFamily="34" charset="0"/>
        </a:defRPr>
      </a:lvl1pPr>
      <a:lvl2pPr marL="547688" indent="-273050" algn="r" rtl="1"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Arial" pitchFamily="34" charset="0"/>
        </a:defRPr>
      </a:lvl2pPr>
      <a:lvl3pPr marL="822325" indent="-228600" algn="r" rtl="1"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Arial" pitchFamily="34" charset="0"/>
        </a:defRPr>
      </a:lvl3pPr>
      <a:lvl4pPr marL="1096963" indent="-228600" algn="r" rtl="1"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Arial" pitchFamily="34" charset="0"/>
        </a:defRPr>
      </a:lvl4pPr>
      <a:lvl5pPr marL="1371600" indent="-228600" algn="r" rtl="1"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Arial" pitchFamily="34" charset="0"/>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Indirect_pathway_of_movement" TargetMode="External"/><Relationship Id="rId2" Type="http://schemas.openxmlformats.org/officeDocument/2006/relationships/hyperlink" Target="http://en.wikipedia.org/wiki/Glutamate"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Dopami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Dopamine" TargetMode="External"/><Relationship Id="rId2" Type="http://schemas.openxmlformats.org/officeDocument/2006/relationships/hyperlink" Target="http://en.wikipedia.org/wiki/Neurotransmitt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GABA" TargetMode="External"/><Relationship Id="rId2" Type="http://schemas.openxmlformats.org/officeDocument/2006/relationships/hyperlink" Target="http://en.wikipedia.org/wiki/Glutamate" TargetMode="External"/><Relationship Id="rId1" Type="http://schemas.openxmlformats.org/officeDocument/2006/relationships/slideLayout" Target="../slideLayouts/slideLayout2.xml"/><Relationship Id="rId6" Type="http://schemas.openxmlformats.org/officeDocument/2006/relationships/hyperlink" Target="http://en.wikipedia.org/wiki/Acetylcholine" TargetMode="External"/><Relationship Id="rId5" Type="http://schemas.openxmlformats.org/officeDocument/2006/relationships/hyperlink" Target="http://en.wikipedia.org/wiki/Dopamine" TargetMode="External"/><Relationship Id="rId4" Type="http://schemas.openxmlformats.org/officeDocument/2006/relationships/hyperlink" Target="http://en.wikipedia.org/wiki/Neuromodulato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Thalamus" TargetMode="External"/><Relationship Id="rId2" Type="http://schemas.openxmlformats.org/officeDocument/2006/relationships/hyperlink" Target="http://en.wikipedia.org/wiki/Cerebral_corte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n.wikipedia.org/wiki/Glutamat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n.wikipedia.org/wiki/File:Basal-ganglia-classic.png" TargetMode="External"/><Relationship Id="rId1" Type="http://schemas.openxmlformats.org/officeDocument/2006/relationships/slideLayout" Target="../slideLayouts/slideLayout5.xml"/><Relationship Id="rId6" Type="http://schemas.openxmlformats.org/officeDocument/2006/relationships/hyperlink" Target="http://en.wikipedia.org/wiki/Dopaminergic" TargetMode="External"/><Relationship Id="rId5" Type="http://schemas.openxmlformats.org/officeDocument/2006/relationships/hyperlink" Target="http://en.wikipedia.org/wiki/GABA" TargetMode="External"/><Relationship Id="rId4" Type="http://schemas.openxmlformats.org/officeDocument/2006/relationships/hyperlink" Target="http://en.wikipedia.org/wiki/Glutamatergi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File:Basal-ganglia-classic.png" TargetMode="External"/><Relationship Id="rId2" Type="http://schemas.openxmlformats.org/officeDocument/2006/relationships/hyperlink" Target="http://en.wikipedia.org/wiki/Direct_pathway"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File:Basal-ganglia-classic.png" TargetMode="External"/><Relationship Id="rId2" Type="http://schemas.openxmlformats.org/officeDocument/2006/relationships/hyperlink" Target="http://en.wikipedia.org/wiki/Indirect_pathway"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n.wikipedia.org/wiki/Parkinson%27s_diseas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Superior_colliculus" TargetMode="External"/><Relationship Id="rId2" Type="http://schemas.openxmlformats.org/officeDocument/2006/relationships/hyperlink" Target="http://en.wikipedia.org/wiki/Diencephal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Telencephalon" TargetMode="External"/><Relationship Id="rId2" Type="http://schemas.openxmlformats.org/officeDocument/2006/relationships/hyperlink" Target="http://en.wikipedia.org/wiki/Nucleus_(neuroanatomy)" TargetMode="External"/><Relationship Id="rId1" Type="http://schemas.openxmlformats.org/officeDocument/2006/relationships/slideLayout" Target="../slideLayouts/slideLayout2.xml"/><Relationship Id="rId6" Type="http://schemas.openxmlformats.org/officeDocument/2006/relationships/hyperlink" Target="http://en.wikipedia.org/wiki/Learning" TargetMode="External"/><Relationship Id="rId5" Type="http://schemas.openxmlformats.org/officeDocument/2006/relationships/hyperlink" Target="http://en.wikipedia.org/wiki/Thalamus" TargetMode="External"/><Relationship Id="rId4" Type="http://schemas.openxmlformats.org/officeDocument/2006/relationships/hyperlink" Target="http://en.wikipedia.org/wiki/Cerebral_cortex"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Prefrontal_cortex" TargetMode="External"/><Relationship Id="rId2" Type="http://schemas.openxmlformats.org/officeDocument/2006/relationships/hyperlink" Target="http://en.wikipedia.org/wiki/Motor_control" TargetMode="External"/><Relationship Id="rId1" Type="http://schemas.openxmlformats.org/officeDocument/2006/relationships/slideLayout" Target="../slideLayouts/slideLayout2.xml"/><Relationship Id="rId4" Type="http://schemas.openxmlformats.org/officeDocument/2006/relationships/hyperlink" Target="http://en.wikipedia.org/wiki/Executive_functio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62000" y="1981200"/>
            <a:ext cx="7772400" cy="1524000"/>
          </a:xfrm>
        </p:spPr>
        <p:txBody>
          <a:bodyPr/>
          <a:lstStyle/>
          <a:p>
            <a:pPr eaLnBrk="1" hangingPunct="1"/>
            <a:r>
              <a:rPr lang="en-US" b="1" smtClean="0">
                <a:solidFill>
                  <a:srgbClr val="FFFF00"/>
                </a:solidFill>
                <a:cs typeface="Arial" charset="0"/>
              </a:rPr>
              <a:t>The </a:t>
            </a:r>
            <a:r>
              <a:rPr lang="en-US" sz="4800" b="1" smtClean="0">
                <a:solidFill>
                  <a:srgbClr val="FFFF00"/>
                </a:solidFill>
                <a:cs typeface="Arial" charset="0"/>
              </a:rPr>
              <a:t>Autonomic</a:t>
            </a:r>
            <a:r>
              <a:rPr lang="en-US" b="1" smtClean="0">
                <a:solidFill>
                  <a:srgbClr val="FFFF00"/>
                </a:solidFill>
                <a:cs typeface="Arial" charset="0"/>
              </a:rPr>
              <a:t> Nervous                 System</a:t>
            </a:r>
          </a:p>
        </p:txBody>
      </p:sp>
      <p:pic>
        <p:nvPicPr>
          <p:cNvPr id="10243" name="Picture 4"/>
          <p:cNvPicPr>
            <a:picLocks noChangeAspect="1" noChangeArrowheads="1"/>
          </p:cNvPicPr>
          <p:nvPr/>
        </p:nvPicPr>
        <p:blipFill>
          <a:blip r:embed="rId2"/>
          <a:srcRect/>
          <a:stretch>
            <a:fillRect/>
          </a:stretch>
        </p:blipFill>
        <p:spPr bwMode="auto">
          <a:xfrm>
            <a:off x="-396875" y="0"/>
            <a:ext cx="9540875" cy="6858000"/>
          </a:xfrm>
          <a:prstGeom prst="rect">
            <a:avLst/>
          </a:prstGeom>
          <a:noFill/>
          <a:ln w="9525">
            <a:noFill/>
            <a:miter lim="800000"/>
            <a:headEnd/>
            <a:tailEnd/>
          </a:ln>
        </p:spPr>
      </p:pic>
      <p:sp>
        <p:nvSpPr>
          <p:cNvPr id="10244" name="مستطيل 3"/>
          <p:cNvSpPr>
            <a:spLocks noChangeArrowheads="1"/>
          </p:cNvSpPr>
          <p:nvPr/>
        </p:nvSpPr>
        <p:spPr bwMode="auto">
          <a:xfrm>
            <a:off x="0" y="4267200"/>
            <a:ext cx="5154613" cy="1200150"/>
          </a:xfrm>
          <a:prstGeom prst="rect">
            <a:avLst/>
          </a:prstGeom>
          <a:noFill/>
          <a:ln w="9525">
            <a:noFill/>
            <a:miter lim="800000"/>
            <a:headEnd/>
            <a:tailEnd/>
          </a:ln>
        </p:spPr>
        <p:txBody>
          <a:bodyPr>
            <a:spAutoFit/>
          </a:bodyPr>
          <a:lstStyle/>
          <a:p>
            <a:pPr algn="l" rtl="0"/>
            <a:r>
              <a:rPr lang="en-US">
                <a:solidFill>
                  <a:srgbClr val="FFFF00"/>
                </a:solidFill>
              </a:rPr>
              <a:t>Dr Fawzia Al-Rouq  </a:t>
            </a:r>
          </a:p>
          <a:p>
            <a:pPr algn="l" rtl="0"/>
            <a:r>
              <a:rPr lang="en-US">
                <a:solidFill>
                  <a:srgbClr val="FFFF00"/>
                </a:solidFill>
              </a:rPr>
              <a:t>Department of Physiology</a:t>
            </a:r>
          </a:p>
          <a:p>
            <a:pPr algn="l" rtl="0"/>
            <a:r>
              <a:rPr lang="en-US">
                <a:solidFill>
                  <a:srgbClr val="FFFF00"/>
                </a:solidFill>
              </a:rPr>
              <a:t>College of Medicine</a:t>
            </a:r>
          </a:p>
          <a:p>
            <a:pPr algn="l" rtl="0"/>
            <a:r>
              <a:rPr lang="en-US">
                <a:solidFill>
                  <a:srgbClr val="FFFF00"/>
                </a:solidFill>
              </a:rPr>
              <a:t>King Saud University</a:t>
            </a:r>
          </a:p>
        </p:txBody>
      </p:sp>
      <p:sp>
        <p:nvSpPr>
          <p:cNvPr id="10245" name="Rectangle 5"/>
          <p:cNvSpPr>
            <a:spLocks noChangeArrowheads="1"/>
          </p:cNvSpPr>
          <p:nvPr/>
        </p:nvSpPr>
        <p:spPr bwMode="auto">
          <a:xfrm>
            <a:off x="0" y="304800"/>
            <a:ext cx="8763000" cy="5478463"/>
          </a:xfrm>
          <a:prstGeom prst="rect">
            <a:avLst/>
          </a:prstGeom>
          <a:noFill/>
          <a:ln w="9525">
            <a:noFill/>
            <a:miter lim="800000"/>
            <a:headEnd/>
            <a:tailEnd/>
          </a:ln>
        </p:spPr>
        <p:txBody>
          <a:bodyPr>
            <a:spAutoFit/>
          </a:bodyPr>
          <a:lstStyle/>
          <a:p>
            <a:pPr algn="ctr" rtl="0">
              <a:spcBef>
                <a:spcPct val="50000"/>
              </a:spcBef>
            </a:pPr>
            <a:r>
              <a:rPr lang="en-US" sz="6000" b="1">
                <a:solidFill>
                  <a:srgbClr val="FFFF00"/>
                </a:solidFill>
              </a:rPr>
              <a:t>BASAL GANGLIA</a:t>
            </a:r>
          </a:p>
          <a:p>
            <a:pPr algn="ctr" rtl="0">
              <a:spcBef>
                <a:spcPct val="50000"/>
              </a:spcBef>
            </a:pPr>
            <a:r>
              <a:rPr lang="en-US" sz="4400" b="1"/>
              <a:t>Physiology of basal ganglia and regulatory mechanisms</a:t>
            </a:r>
            <a:endParaRPr lang="en-US" sz="6000" b="1"/>
          </a:p>
          <a:p>
            <a:pPr algn="ctr" rtl="0">
              <a:spcBef>
                <a:spcPct val="50000"/>
              </a:spcBef>
            </a:pPr>
            <a:endParaRPr lang="en-US" sz="6000" b="1">
              <a:solidFill>
                <a:srgbClr val="FFFF00"/>
              </a:solidFill>
            </a:endParaRPr>
          </a:p>
          <a:p>
            <a:pPr algn="ctr" rtl="0">
              <a:spcBef>
                <a:spcPct val="50000"/>
              </a:spcBef>
            </a:pPr>
            <a:endParaRPr lang="en-US" altLang="zh-CN" sz="6000" b="1">
              <a:solidFill>
                <a:srgbClr val="FFFF00"/>
              </a:solidFill>
              <a:ea typeface="SimSun"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9"/>
          <p:cNvSpPr>
            <a:spLocks noGrp="1"/>
          </p:cNvSpPr>
          <p:nvPr>
            <p:ph type="title"/>
          </p:nvPr>
        </p:nvSpPr>
        <p:spPr/>
        <p:txBody>
          <a:bodyPr/>
          <a:lstStyle/>
          <a:p>
            <a:pPr eaLnBrk="1" hangingPunct="1"/>
            <a:r>
              <a:rPr lang="en-US" sz="3600" b="1" smtClean="0">
                <a:solidFill>
                  <a:schemeClr val="tx1"/>
                </a:solidFill>
                <a:cs typeface="Arial" charset="0"/>
              </a:rPr>
              <a:t>subthalamic nucleus</a:t>
            </a:r>
            <a:endParaRPr lang="ar-SA" sz="3600" b="1" smtClean="0">
              <a:solidFill>
                <a:schemeClr val="tx1"/>
              </a:solidFill>
              <a:cs typeface="Times New Roman" pitchFamily="18" charset="0"/>
            </a:endParaRPr>
          </a:p>
        </p:txBody>
      </p:sp>
      <p:sp>
        <p:nvSpPr>
          <p:cNvPr id="19459" name="عنصر نائب لرقم الشريحة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3B7B98B-1F69-4AE1-ACAB-9DD130E471E4}" type="slidenum">
              <a:rPr lang="ar-SA" smtClean="0">
                <a:latin typeface="Arial" charset="0"/>
                <a:cs typeface="Arial" charset="0"/>
              </a:rPr>
              <a:pPr/>
              <a:t>10</a:t>
            </a:fld>
            <a:endParaRPr lang="en-US" smtClean="0">
              <a:latin typeface="Arial" charset="0"/>
              <a:cs typeface="Arial" charset="0"/>
            </a:endParaRPr>
          </a:p>
        </p:txBody>
      </p:sp>
      <p:sp>
        <p:nvSpPr>
          <p:cNvPr id="19460" name="عنصر نائب للمحتوى 11"/>
          <p:cNvSpPr>
            <a:spLocks noGrp="1"/>
          </p:cNvSpPr>
          <p:nvPr>
            <p:ph sz="quarter" idx="1"/>
          </p:nvPr>
        </p:nvSpPr>
        <p:spPr>
          <a:xfrm>
            <a:off x="457200" y="1219200"/>
            <a:ext cx="8229600" cy="3694113"/>
          </a:xfrm>
        </p:spPr>
        <p:txBody>
          <a:bodyPr>
            <a:spAutoFit/>
          </a:bodyPr>
          <a:lstStyle/>
          <a:p>
            <a:pPr algn="l" rtl="0" eaLnBrk="1" hangingPunct="1"/>
            <a:endParaRPr lang="en-US" sz="2800" smtClean="0">
              <a:cs typeface="Arial" charset="0"/>
            </a:endParaRPr>
          </a:p>
          <a:p>
            <a:pPr algn="l" rtl="0" eaLnBrk="1" hangingPunct="1"/>
            <a:r>
              <a:rPr lang="en-US" sz="2800" smtClean="0">
                <a:cs typeface="Arial" charset="0"/>
              </a:rPr>
              <a:t>The subthalamic nucleus is a diencephalic gray matter portion of the basal ganglia, and the only portion of the ganglia that actually produces an "excitatory," </a:t>
            </a:r>
            <a:r>
              <a:rPr lang="en-US" sz="2800" smtClean="0">
                <a:cs typeface="Arial" charset="0"/>
                <a:hlinkClick r:id="rId2" action="ppaction://hlinkfile" tooltip="Glutamate"/>
              </a:rPr>
              <a:t>glutamate</a:t>
            </a:r>
            <a:r>
              <a:rPr lang="en-US" sz="2800" smtClean="0">
                <a:cs typeface="Arial" charset="0"/>
              </a:rPr>
              <a:t> neurotransmitter. </a:t>
            </a:r>
          </a:p>
          <a:p>
            <a:pPr algn="l" rtl="0" eaLnBrk="1" hangingPunct="1"/>
            <a:r>
              <a:rPr lang="en-US" sz="2800" smtClean="0">
                <a:cs typeface="Arial" charset="0"/>
              </a:rPr>
              <a:t>The role of the subthalamic nucleus (STN) is to stimulate the SNr-GPi complex and it is part of the "</a:t>
            </a:r>
            <a:r>
              <a:rPr lang="en-US" sz="2800" smtClean="0">
                <a:cs typeface="Arial" charset="0"/>
                <a:hlinkClick r:id="rId3" action="ppaction://hlinkfile" tooltip="Indirect pathway of movement"/>
              </a:rPr>
              <a:t>indirect pathway</a:t>
            </a:r>
            <a:r>
              <a:rPr lang="en-US" sz="2800" smtClean="0">
                <a:cs typeface="Arial" charset="0"/>
              </a:rPr>
              <a:t>".</a:t>
            </a:r>
          </a:p>
        </p:txBody>
      </p:sp>
      <p:pic>
        <p:nvPicPr>
          <p:cNvPr id="19461" name="Picture 5" descr="basal ganglia 2"/>
          <p:cNvPicPr>
            <a:picLocks noChangeAspect="1" noChangeArrowheads="1"/>
          </p:cNvPicPr>
          <p:nvPr/>
        </p:nvPicPr>
        <p:blipFill>
          <a:blip r:embed="rId4" cstate="print"/>
          <a:srcRect l="2351" t="6677" r="3728"/>
          <a:stretch>
            <a:fillRect/>
          </a:stretch>
        </p:blipFill>
        <p:spPr bwMode="auto">
          <a:xfrm>
            <a:off x="5943600" y="4419600"/>
            <a:ext cx="3200400"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381000"/>
            <a:ext cx="8229600" cy="1143000"/>
          </a:xfrm>
        </p:spPr>
        <p:txBody>
          <a:bodyPr>
            <a:noAutofit/>
          </a:bodyPr>
          <a:lstStyle/>
          <a:p>
            <a:pPr marL="342900" indent="-342900" eaLnBrk="1" fontAlgn="auto" hangingPunct="1">
              <a:spcBef>
                <a:spcPct val="20000"/>
              </a:spcBef>
              <a:spcAft>
                <a:spcPts val="0"/>
              </a:spcAft>
              <a:defRPr/>
            </a:pPr>
            <a:r>
              <a:rPr lang="en-US" sz="3600" b="1" kern="0" dirty="0" smtClean="0">
                <a:solidFill>
                  <a:schemeClr val="tx1"/>
                </a:solidFill>
                <a:cs typeface="+mj-cs"/>
              </a:rPr>
              <a:t> </a:t>
            </a:r>
            <a:br>
              <a:rPr lang="en-US" sz="3600" b="1" kern="0" dirty="0" smtClean="0">
                <a:solidFill>
                  <a:schemeClr val="tx1"/>
                </a:solidFill>
                <a:cs typeface="+mj-cs"/>
              </a:rPr>
            </a:br>
            <a:r>
              <a:rPr lang="en-US" sz="3600" b="1" kern="0" dirty="0" smtClean="0">
                <a:solidFill>
                  <a:schemeClr val="tx1"/>
                </a:solidFill>
                <a:cs typeface="+mj-cs"/>
              </a:rPr>
              <a:t/>
            </a:r>
            <a:br>
              <a:rPr lang="en-US" sz="3600" b="1" kern="0" dirty="0" smtClean="0">
                <a:solidFill>
                  <a:schemeClr val="tx1"/>
                </a:solidFill>
                <a:cs typeface="+mj-cs"/>
              </a:rPr>
            </a:br>
            <a:r>
              <a:rPr lang="en-US" sz="3600" b="1" kern="0" dirty="0" smtClean="0">
                <a:solidFill>
                  <a:schemeClr val="tx1"/>
                </a:solidFill>
                <a:cs typeface="+mj-cs"/>
              </a:rPr>
              <a:t/>
            </a:r>
            <a:br>
              <a:rPr lang="en-US" sz="3600" b="1" kern="0" dirty="0" smtClean="0">
                <a:solidFill>
                  <a:schemeClr val="tx1"/>
                </a:solidFill>
                <a:cs typeface="+mj-cs"/>
              </a:rPr>
            </a:br>
            <a:r>
              <a:rPr lang="en-US" sz="3600" b="1" kern="0" dirty="0" smtClean="0">
                <a:solidFill>
                  <a:schemeClr val="tx1"/>
                </a:solidFill>
                <a:cs typeface="+mj-cs"/>
              </a:rPr>
              <a:t/>
            </a:r>
            <a:br>
              <a:rPr lang="en-US" sz="3600" b="1" kern="0" dirty="0" smtClean="0">
                <a:solidFill>
                  <a:schemeClr val="tx1"/>
                </a:solidFill>
                <a:cs typeface="+mj-cs"/>
              </a:rPr>
            </a:br>
            <a:r>
              <a:rPr lang="en-US" sz="3600" b="1" kern="0" dirty="0" smtClean="0">
                <a:solidFill>
                  <a:schemeClr val="tx1"/>
                </a:solidFill>
                <a:cs typeface="+mj-cs"/>
              </a:rPr>
              <a:t/>
            </a:r>
            <a:br>
              <a:rPr lang="en-US" sz="3600" b="1" kern="0" dirty="0" smtClean="0">
                <a:solidFill>
                  <a:schemeClr val="tx1"/>
                </a:solidFill>
                <a:cs typeface="+mj-cs"/>
              </a:rPr>
            </a:br>
            <a:r>
              <a:rPr lang="en-US" sz="3600" b="1" kern="0" dirty="0" smtClean="0">
                <a:solidFill>
                  <a:schemeClr val="tx1"/>
                </a:solidFill>
                <a:cs typeface="+mj-cs"/>
              </a:rPr>
              <a:t/>
            </a:r>
            <a:br>
              <a:rPr lang="en-US" sz="3600" b="1" kern="0" dirty="0" smtClean="0">
                <a:solidFill>
                  <a:schemeClr val="tx1"/>
                </a:solidFill>
                <a:cs typeface="+mj-cs"/>
              </a:rPr>
            </a:br>
            <a:r>
              <a:rPr lang="en-US" sz="3600" b="1" u="sng" dirty="0" smtClean="0">
                <a:solidFill>
                  <a:schemeClr val="tx1"/>
                </a:solidFill>
                <a:cs typeface="+mj-cs"/>
              </a:rPr>
              <a:t/>
            </a:r>
            <a:br>
              <a:rPr lang="en-US" sz="3600" b="1" u="sng" dirty="0" smtClean="0">
                <a:solidFill>
                  <a:schemeClr val="tx1"/>
                </a:solidFill>
                <a:cs typeface="+mj-cs"/>
              </a:rPr>
            </a:br>
            <a:r>
              <a:rPr lang="en-US" sz="3600" b="1" dirty="0" smtClean="0">
                <a:solidFill>
                  <a:schemeClr val="tx1"/>
                </a:solidFill>
                <a:cs typeface="+mj-cs"/>
              </a:rPr>
              <a:t/>
            </a:r>
            <a:br>
              <a:rPr lang="en-US" sz="3600" b="1" dirty="0" smtClean="0">
                <a:solidFill>
                  <a:schemeClr val="tx1"/>
                </a:solidFill>
                <a:cs typeface="+mj-cs"/>
              </a:rPr>
            </a:br>
            <a:r>
              <a:rPr lang="en-US" sz="3600" b="1" kern="0" dirty="0" smtClean="0">
                <a:solidFill>
                  <a:schemeClr val="tx1"/>
                </a:solidFill>
                <a:cs typeface="+mj-cs"/>
              </a:rPr>
              <a:t> </a:t>
            </a:r>
            <a:r>
              <a:rPr lang="en-US" sz="3600" b="1" kern="0" dirty="0" err="1" smtClean="0">
                <a:solidFill>
                  <a:schemeClr val="tx1"/>
                </a:solidFill>
                <a:cs typeface="+mj-cs"/>
              </a:rPr>
              <a:t>substantia</a:t>
            </a:r>
            <a:r>
              <a:rPr lang="en-US" sz="3600" b="1" kern="0" dirty="0" smtClean="0">
                <a:solidFill>
                  <a:schemeClr val="tx1"/>
                </a:solidFill>
                <a:cs typeface="+mj-cs"/>
              </a:rPr>
              <a:t> </a:t>
            </a:r>
            <a:r>
              <a:rPr lang="en-US" sz="3600" b="1" kern="0" dirty="0" err="1" smtClean="0">
                <a:solidFill>
                  <a:schemeClr val="tx1"/>
                </a:solidFill>
                <a:cs typeface="+mj-cs"/>
              </a:rPr>
              <a:t>nigra</a:t>
            </a:r>
            <a:r>
              <a:rPr lang="en-US" sz="3600" b="1" u="sng" dirty="0" smtClean="0">
                <a:solidFill>
                  <a:schemeClr val="tx1"/>
                </a:solidFill>
                <a:cs typeface="+mj-cs"/>
              </a:rPr>
              <a:t> </a:t>
            </a:r>
            <a:endParaRPr lang="ar-SA" sz="3600" b="1" dirty="0">
              <a:cs typeface="+mj-cs"/>
            </a:endParaRPr>
          </a:p>
        </p:txBody>
      </p:sp>
      <p:sp>
        <p:nvSpPr>
          <p:cNvPr id="20483" name="عنصر نائب لرقم الشريحة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4E8C91E-77E9-4088-842F-C1ACED186DA2}" type="slidenum">
              <a:rPr lang="ar-SA" smtClean="0">
                <a:latin typeface="Arial" charset="0"/>
                <a:cs typeface="Arial" charset="0"/>
              </a:rPr>
              <a:pPr/>
              <a:t>11</a:t>
            </a:fld>
            <a:endParaRPr lang="en-US" smtClean="0">
              <a:latin typeface="Arial" charset="0"/>
              <a:cs typeface="Arial" charset="0"/>
            </a:endParaRPr>
          </a:p>
        </p:txBody>
      </p:sp>
      <p:sp>
        <p:nvSpPr>
          <p:cNvPr id="6" name="عنصر نائب للمحتوى 2"/>
          <p:cNvSpPr txBox="1">
            <a:spLocks noGrp="1"/>
          </p:cNvSpPr>
          <p:nvPr>
            <p:ph sz="quarter" idx="1"/>
          </p:nvPr>
        </p:nvSpPr>
        <p:spPr>
          <a:xfrm>
            <a:off x="457200" y="762000"/>
            <a:ext cx="6477000" cy="5394325"/>
          </a:xfrm>
        </p:spPr>
        <p:txBody>
          <a:bodyPr>
            <a:noAutofit/>
          </a:bodyPr>
          <a:lstStyle/>
          <a:p>
            <a:pPr marL="342900" indent="-342900" algn="l" rtl="0">
              <a:spcBef>
                <a:spcPct val="20000"/>
              </a:spcBef>
              <a:buClrTx/>
              <a:buSzTx/>
              <a:buFontTx/>
              <a:buChar char="•"/>
              <a:defRPr/>
            </a:pPr>
            <a:r>
              <a:rPr lang="en-US" sz="3200" kern="0" dirty="0" smtClean="0">
                <a:cs typeface="+mn-cs"/>
              </a:rPr>
              <a:t> a </a:t>
            </a:r>
            <a:r>
              <a:rPr lang="en-US" sz="3200" kern="0" dirty="0" err="1" smtClean="0">
                <a:cs typeface="+mn-cs"/>
              </a:rPr>
              <a:t>mesencephalic</a:t>
            </a:r>
            <a:r>
              <a:rPr lang="en-US" sz="3200" kern="0" dirty="0" smtClean="0">
                <a:cs typeface="+mn-cs"/>
              </a:rPr>
              <a:t> gray matter portion of the basal ganglia that is divided into </a:t>
            </a:r>
            <a:r>
              <a:rPr lang="en-US" sz="3200" kern="0" dirty="0" err="1" smtClean="0">
                <a:cs typeface="+mn-cs"/>
              </a:rPr>
              <a:t>SNr</a:t>
            </a:r>
            <a:r>
              <a:rPr lang="en-US" sz="3200" kern="0" dirty="0" smtClean="0">
                <a:cs typeface="+mn-cs"/>
              </a:rPr>
              <a:t> (</a:t>
            </a:r>
            <a:r>
              <a:rPr lang="en-US" sz="3200" kern="0" dirty="0" err="1" smtClean="0">
                <a:cs typeface="+mn-cs"/>
              </a:rPr>
              <a:t>reticulata</a:t>
            </a:r>
            <a:r>
              <a:rPr lang="en-US" sz="3200" kern="0" dirty="0" smtClean="0">
                <a:cs typeface="+mn-cs"/>
              </a:rPr>
              <a:t>) and </a:t>
            </a:r>
            <a:r>
              <a:rPr lang="en-US" sz="3200" kern="0" dirty="0" err="1" smtClean="0">
                <a:cs typeface="+mn-cs"/>
              </a:rPr>
              <a:t>SNc</a:t>
            </a:r>
            <a:r>
              <a:rPr lang="en-US" sz="3200" kern="0" dirty="0" smtClean="0">
                <a:cs typeface="+mn-cs"/>
              </a:rPr>
              <a:t> (</a:t>
            </a:r>
            <a:r>
              <a:rPr lang="en-US" sz="3200" kern="0" dirty="0" err="1" smtClean="0">
                <a:cs typeface="+mn-cs"/>
              </a:rPr>
              <a:t>compacta</a:t>
            </a:r>
            <a:r>
              <a:rPr lang="en-US" sz="3200" kern="0" dirty="0" smtClean="0">
                <a:cs typeface="+mn-cs"/>
              </a:rPr>
              <a:t>). </a:t>
            </a:r>
          </a:p>
          <a:p>
            <a:pPr marL="342900" indent="-342900" algn="l" rtl="0">
              <a:spcBef>
                <a:spcPct val="20000"/>
              </a:spcBef>
              <a:buClrTx/>
              <a:buSzTx/>
              <a:buFontTx/>
              <a:buChar char="•"/>
              <a:defRPr/>
            </a:pPr>
            <a:r>
              <a:rPr lang="en-US" sz="3200" kern="0" dirty="0" err="1" smtClean="0">
                <a:cs typeface="+mn-cs"/>
              </a:rPr>
              <a:t>SNr</a:t>
            </a:r>
            <a:r>
              <a:rPr lang="en-US" sz="3200" kern="0" dirty="0" smtClean="0">
                <a:cs typeface="+mn-cs"/>
              </a:rPr>
              <a:t> often works in unison with </a:t>
            </a:r>
            <a:r>
              <a:rPr lang="en-US" sz="3200" kern="0" dirty="0" err="1" smtClean="0">
                <a:cs typeface="+mn-cs"/>
              </a:rPr>
              <a:t>GPi</a:t>
            </a:r>
            <a:r>
              <a:rPr lang="en-US" sz="3200" kern="0" dirty="0" smtClean="0">
                <a:cs typeface="+mn-cs"/>
              </a:rPr>
              <a:t>, and the </a:t>
            </a:r>
            <a:r>
              <a:rPr lang="en-US" sz="3200" kern="0" dirty="0" err="1" smtClean="0">
                <a:cs typeface="+mn-cs"/>
              </a:rPr>
              <a:t>SNr-GPi</a:t>
            </a:r>
            <a:r>
              <a:rPr lang="en-US" sz="3200" kern="0" dirty="0" smtClean="0">
                <a:cs typeface="+mn-cs"/>
              </a:rPr>
              <a:t> complex inhibits the thalamus. </a:t>
            </a:r>
          </a:p>
          <a:p>
            <a:pPr marL="342900" indent="-342900" algn="l" rtl="0">
              <a:spcBef>
                <a:spcPct val="20000"/>
              </a:spcBef>
              <a:buClrTx/>
              <a:buSzTx/>
              <a:buFontTx/>
              <a:buChar char="•"/>
              <a:defRPr/>
            </a:pPr>
            <a:r>
              <a:rPr lang="en-US" sz="3200" kern="0" dirty="0" err="1" smtClean="0">
                <a:cs typeface="+mn-cs"/>
              </a:rPr>
              <a:t>Substantia</a:t>
            </a:r>
            <a:r>
              <a:rPr lang="en-US" sz="3200" kern="0" dirty="0" smtClean="0">
                <a:cs typeface="+mn-cs"/>
              </a:rPr>
              <a:t> </a:t>
            </a:r>
            <a:r>
              <a:rPr lang="en-US" sz="3200" kern="0" dirty="0" err="1" smtClean="0">
                <a:cs typeface="+mn-cs"/>
              </a:rPr>
              <a:t>nigra</a:t>
            </a:r>
            <a:r>
              <a:rPr lang="en-US" sz="3200" kern="0" dirty="0" smtClean="0">
                <a:cs typeface="+mn-cs"/>
              </a:rPr>
              <a:t> pars </a:t>
            </a:r>
            <a:r>
              <a:rPr lang="en-US" sz="3200" kern="0" dirty="0" err="1" smtClean="0">
                <a:cs typeface="+mn-cs"/>
              </a:rPr>
              <a:t>compacta</a:t>
            </a:r>
            <a:r>
              <a:rPr lang="en-US" sz="3200" kern="0" dirty="0" smtClean="0">
                <a:cs typeface="+mn-cs"/>
              </a:rPr>
              <a:t> (</a:t>
            </a:r>
            <a:r>
              <a:rPr lang="en-US" sz="3200" kern="0" dirty="0" err="1" smtClean="0">
                <a:cs typeface="+mn-cs"/>
              </a:rPr>
              <a:t>SNc</a:t>
            </a:r>
            <a:r>
              <a:rPr lang="en-US" sz="3200" kern="0" dirty="0" smtClean="0">
                <a:cs typeface="+mn-cs"/>
              </a:rPr>
              <a:t>) however, produces the neurotransmitter </a:t>
            </a:r>
            <a:r>
              <a:rPr lang="en-US" sz="3200" kern="0" dirty="0" smtClean="0">
                <a:cs typeface="+mn-cs"/>
                <a:hlinkClick r:id="rId2" action="ppaction://hlinkfile" tooltip="Dopamine"/>
              </a:rPr>
              <a:t>dopamine</a:t>
            </a:r>
            <a:r>
              <a:rPr lang="en-US" sz="3200" kern="0" dirty="0" smtClean="0">
                <a:cs typeface="+mn-cs"/>
              </a:rPr>
              <a:t>, which is very significant in maintaining balance in the </a:t>
            </a:r>
            <a:r>
              <a:rPr lang="en-US" sz="3200" kern="0" dirty="0" err="1" smtClean="0">
                <a:cs typeface="+mn-cs"/>
              </a:rPr>
              <a:t>striatal</a:t>
            </a:r>
            <a:r>
              <a:rPr lang="en-US" sz="3200" kern="0" dirty="0" smtClean="0">
                <a:cs typeface="+mn-cs"/>
              </a:rPr>
              <a:t> pathway. </a:t>
            </a:r>
          </a:p>
          <a:p>
            <a:pPr marL="342900" indent="-342900" algn="l" rtl="0">
              <a:spcBef>
                <a:spcPct val="20000"/>
              </a:spcBef>
              <a:buClrTx/>
              <a:buSzTx/>
              <a:buFont typeface="Wingdings 3"/>
              <a:buNone/>
              <a:defRPr/>
            </a:pPr>
            <a:endParaRPr lang="ar-SA" sz="3200" kern="0" dirty="0">
              <a:cs typeface="+mn-cs"/>
            </a:endParaRPr>
          </a:p>
        </p:txBody>
      </p:sp>
      <p:pic>
        <p:nvPicPr>
          <p:cNvPr id="20485" name="Picture 5" descr="basal ganglia 2"/>
          <p:cNvPicPr>
            <a:picLocks noChangeAspect="1" noChangeArrowheads="1"/>
          </p:cNvPicPr>
          <p:nvPr/>
        </p:nvPicPr>
        <p:blipFill>
          <a:blip r:embed="rId3"/>
          <a:srcRect l="2351" t="6677" r="3728"/>
          <a:stretch>
            <a:fillRect/>
          </a:stretch>
        </p:blipFill>
        <p:spPr bwMode="auto">
          <a:xfrm>
            <a:off x="6400800" y="0"/>
            <a:ext cx="2743200" cy="426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وان 1"/>
          <p:cNvSpPr>
            <a:spLocks noGrp="1"/>
          </p:cNvSpPr>
          <p:nvPr>
            <p:ph type="title"/>
          </p:nvPr>
        </p:nvSpPr>
        <p:spPr/>
        <p:txBody>
          <a:bodyPr/>
          <a:lstStyle/>
          <a:p>
            <a:pPr eaLnBrk="1" hangingPunct="1"/>
            <a:r>
              <a:rPr lang="en-US" sz="4000" b="1" smtClean="0">
                <a:solidFill>
                  <a:schemeClr val="tx1"/>
                </a:solidFill>
                <a:cs typeface="Arial" charset="0"/>
              </a:rPr>
              <a:t>Globus palldus</a:t>
            </a:r>
            <a:endParaRPr lang="ar-SA" sz="4000" b="1" smtClean="0">
              <a:solidFill>
                <a:schemeClr val="tx1"/>
              </a:solidFill>
              <a:cs typeface="Times New Roman" pitchFamily="18" charset="0"/>
            </a:endParaRPr>
          </a:p>
        </p:txBody>
      </p:sp>
      <p:sp>
        <p:nvSpPr>
          <p:cNvPr id="21507"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DC1114E-C636-421B-87EE-12A5D72E8F11}" type="slidenum">
              <a:rPr lang="ar-SA" smtClean="0">
                <a:latin typeface="Arial" charset="0"/>
                <a:cs typeface="Arial" charset="0"/>
              </a:rPr>
              <a:pPr/>
              <a:t>12</a:t>
            </a:fld>
            <a:endParaRPr lang="en-US" smtClean="0">
              <a:latin typeface="Arial" charset="0"/>
              <a:cs typeface="Arial" charset="0"/>
            </a:endParaRPr>
          </a:p>
        </p:txBody>
      </p:sp>
      <p:sp>
        <p:nvSpPr>
          <p:cNvPr id="3" name="عنصر نائب للمحتوى 2"/>
          <p:cNvSpPr>
            <a:spLocks noGrp="1"/>
          </p:cNvSpPr>
          <p:nvPr>
            <p:ph sz="quarter" idx="1"/>
          </p:nvPr>
        </p:nvSpPr>
        <p:spPr>
          <a:xfrm>
            <a:off x="457200" y="1219200"/>
            <a:ext cx="8229600" cy="4937125"/>
          </a:xfrm>
        </p:spPr>
        <p:txBody>
          <a:bodyPr>
            <a:normAutofit lnSpcReduction="10000"/>
          </a:bodyPr>
          <a:lstStyle/>
          <a:p>
            <a:pPr marL="274320" indent="-274320" algn="l" rtl="0" eaLnBrk="1" fontAlgn="auto" hangingPunct="1">
              <a:spcAft>
                <a:spcPts val="0"/>
              </a:spcAft>
              <a:buFont typeface="Wingdings 3"/>
              <a:buChar char=""/>
              <a:defRPr/>
            </a:pPr>
            <a:r>
              <a:rPr lang="en-US" sz="4000" dirty="0" smtClean="0">
                <a:cs typeface="+mn-cs"/>
              </a:rPr>
              <a:t>The pallidum receives its most important input from the striatum (either directly or indirectly), and sends inhibitory output to a number of motor-related areas, including the part of the thalamus that projects to the motor-related areas of the cortex</a:t>
            </a:r>
            <a:endParaRPr lang="ar-SA" sz="4000" dirty="0">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C8B58C1C-3D42-4228-811C-38A81F094C9F}" type="slidenum">
              <a:rPr lang="ar-SA" smtClean="0">
                <a:latin typeface="Arial" charset="0"/>
                <a:cs typeface="Arial" charset="0"/>
              </a:rPr>
              <a:pPr/>
              <a:t>13</a:t>
            </a:fld>
            <a:endParaRPr lang="en-US" smtClean="0">
              <a:latin typeface="Arial" charset="0"/>
              <a:cs typeface="Arial" charset="0"/>
            </a:endParaRPr>
          </a:p>
        </p:txBody>
      </p:sp>
      <p:sp>
        <p:nvSpPr>
          <p:cNvPr id="22531" name="عنصر نائب للمحتوى 2"/>
          <p:cNvSpPr>
            <a:spLocks noGrp="1"/>
          </p:cNvSpPr>
          <p:nvPr>
            <p:ph sz="quarter" idx="1"/>
          </p:nvPr>
        </p:nvSpPr>
        <p:spPr>
          <a:xfrm>
            <a:off x="457200" y="914400"/>
            <a:ext cx="8229600" cy="5241925"/>
          </a:xfrm>
        </p:spPr>
        <p:txBody>
          <a:bodyPr/>
          <a:lstStyle/>
          <a:p>
            <a:pPr algn="l" rtl="0" eaLnBrk="1" hangingPunct="1"/>
            <a:r>
              <a:rPr lang="en-US" sz="2800" smtClean="0">
                <a:cs typeface="Arial" charset="0"/>
              </a:rPr>
              <a:t>The external segment, or GPe, receives input mainly from the striatum, and projects to the subthalamic nucleus. The internal segment, or GPi, receives signals from the striatum via two pathways, called "direct" and "indirect". Pallidal neurons operate using a "disinhibition" principle. </a:t>
            </a:r>
          </a:p>
          <a:p>
            <a:pPr algn="l" rtl="0" eaLnBrk="1" hangingPunct="1"/>
            <a:r>
              <a:rPr lang="en-US" sz="2800" smtClean="0">
                <a:cs typeface="Arial" charset="0"/>
              </a:rPr>
              <a:t> neurons fire at steady high rates in the absence of input, and signals from the striatum cause them to "pause". Because pallidal neurons themselves have inhibitory effects on their targets, the net effect of striatal input to the pallidum is a reduction of the tonic inhibition exerted by pallidal cells on their targets</a:t>
            </a:r>
            <a:endParaRPr lang="ar-SA" sz="2800" smtClean="0">
              <a:cs typeface="Arial" charset="0"/>
            </a:endParaRPr>
          </a:p>
        </p:txBody>
      </p:sp>
      <p:sp>
        <p:nvSpPr>
          <p:cNvPr id="22532" name="عنوان 1"/>
          <p:cNvSpPr>
            <a:spLocks noGrp="1"/>
          </p:cNvSpPr>
          <p:nvPr>
            <p:ph type="title"/>
          </p:nvPr>
        </p:nvSpPr>
        <p:spPr>
          <a:xfrm>
            <a:off x="457200" y="0"/>
            <a:ext cx="8229600" cy="762000"/>
          </a:xfrm>
        </p:spPr>
        <p:txBody>
          <a:bodyPr/>
          <a:lstStyle/>
          <a:p>
            <a:pPr eaLnBrk="1" hangingPunct="1"/>
            <a:r>
              <a:rPr lang="en-US" sz="4000" b="1" smtClean="0">
                <a:solidFill>
                  <a:schemeClr val="tx1"/>
                </a:solidFill>
                <a:cs typeface="Arial" charset="0"/>
              </a:rPr>
              <a:t>Globus palldus</a:t>
            </a:r>
            <a:endParaRPr lang="ar-SA" sz="4000" b="1" smtClean="0">
              <a:solidFill>
                <a:schemeClr val="tx1"/>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وان 4"/>
          <p:cNvSpPr>
            <a:spLocks noGrp="1"/>
          </p:cNvSpPr>
          <p:nvPr>
            <p:ph type="title"/>
          </p:nvPr>
        </p:nvSpPr>
        <p:spPr/>
        <p:txBody>
          <a:bodyPr/>
          <a:lstStyle/>
          <a:p>
            <a:pPr eaLnBrk="1" hangingPunct="1"/>
            <a:r>
              <a:rPr lang="en-US" smtClean="0">
                <a:cs typeface="Arial" charset="0"/>
              </a:rPr>
              <a:t>substantia nigra</a:t>
            </a:r>
            <a:endParaRPr lang="ar-SA" smtClean="0">
              <a:cs typeface="Times New Roman" pitchFamily="18" charset="0"/>
            </a:endParaRPr>
          </a:p>
        </p:txBody>
      </p:sp>
      <p:sp>
        <p:nvSpPr>
          <p:cNvPr id="23555"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A54CD28-AAFB-485D-BC02-8E7147998E64}" type="slidenum">
              <a:rPr lang="ar-SA" smtClean="0">
                <a:latin typeface="Arial" charset="0"/>
                <a:cs typeface="Arial" charset="0"/>
              </a:rPr>
              <a:pPr/>
              <a:t>14</a:t>
            </a:fld>
            <a:endParaRPr lang="en-US" smtClean="0">
              <a:latin typeface="Arial" charset="0"/>
              <a:cs typeface="Arial" charset="0"/>
            </a:endParaRPr>
          </a:p>
        </p:txBody>
      </p:sp>
      <p:sp>
        <p:nvSpPr>
          <p:cNvPr id="23556" name="عنصر نائب للمحتوى 2"/>
          <p:cNvSpPr>
            <a:spLocks noGrp="1"/>
          </p:cNvSpPr>
          <p:nvPr>
            <p:ph sz="quarter" idx="1"/>
          </p:nvPr>
        </p:nvSpPr>
        <p:spPr>
          <a:xfrm>
            <a:off x="457200" y="1219200"/>
            <a:ext cx="8229600" cy="4937125"/>
          </a:xfrm>
        </p:spPr>
        <p:txBody>
          <a:bodyPr/>
          <a:lstStyle/>
          <a:p>
            <a:pPr algn="l" rtl="0" eaLnBrk="1" hangingPunct="1">
              <a:buFont typeface="Wingdings 3" pitchFamily="18" charset="2"/>
              <a:buNone/>
            </a:pPr>
            <a:r>
              <a:rPr lang="en-US" sz="2800" smtClean="0">
                <a:cs typeface="Arial" charset="0"/>
              </a:rPr>
              <a:t> One part of substantia nigra, the reticulata (SNr), functions similarly to the pallidum, and another part (compacta or SNc) provides the source of the </a:t>
            </a:r>
            <a:r>
              <a:rPr lang="en-US" sz="2800" smtClean="0">
                <a:cs typeface="Arial" charset="0"/>
                <a:hlinkClick r:id="rId2" action="ppaction://hlinkfile" tooltip="Neurotransmitter"/>
              </a:rPr>
              <a:t>neurotransmitter</a:t>
            </a:r>
            <a:r>
              <a:rPr lang="en-US" sz="2800" smtClean="0">
                <a:cs typeface="Arial" charset="0"/>
              </a:rPr>
              <a:t> </a:t>
            </a:r>
            <a:r>
              <a:rPr lang="en-US" sz="2800" smtClean="0">
                <a:cs typeface="Arial" charset="0"/>
                <a:hlinkClick r:id="rId3" action="ppaction://hlinkfile" tooltip="Dopamine"/>
              </a:rPr>
              <a:t>dopamine</a:t>
            </a:r>
            <a:r>
              <a:rPr lang="en-US" sz="2800" smtClean="0">
                <a:cs typeface="Arial" charset="0"/>
              </a:rPr>
              <a:t>'s input to the striatum.</a:t>
            </a:r>
          </a:p>
          <a:p>
            <a:pPr algn="l" rtl="0" eaLnBrk="1" hangingPunct="1">
              <a:buFont typeface="Wingdings 3" pitchFamily="18" charset="2"/>
              <a:buNone/>
            </a:pPr>
            <a:r>
              <a:rPr lang="en-US" sz="2800" smtClean="0">
                <a:cs typeface="Arial" charset="0"/>
              </a:rPr>
              <a:t> The subthalamic nucleus (STN) receives input mainly from the striatum and cortex, and projects to a portion of the pallidum (interna portion or GPi). Each of these areas has a complex internal anatomical and neurochemical organization</a:t>
            </a:r>
            <a:endParaRPr lang="ar-SA" sz="2800" smtClean="0">
              <a:cs typeface="Arial" charset="0"/>
            </a:endParaRPr>
          </a:p>
          <a:p>
            <a:pPr algn="l" rtl="0" eaLnBrk="1" hangingPunct="1"/>
            <a:endParaRPr lang="ar-SA" sz="2800" smtClean="0">
              <a:cs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a:xfrm>
            <a:off x="609600" y="838200"/>
            <a:ext cx="8101013" cy="1524000"/>
          </a:xfrm>
        </p:spPr>
        <p:txBody>
          <a:bodyPr/>
          <a:lstStyle/>
          <a:p>
            <a:pPr marL="0" indent="0" algn="ctr" eaLnBrk="1" hangingPunct="1">
              <a:lnSpc>
                <a:spcPct val="110000"/>
              </a:lnSpc>
              <a:buFontTx/>
              <a:buNone/>
            </a:pPr>
            <a:r>
              <a:rPr lang="en-US" sz="2400" b="1" smtClean="0">
                <a:latin typeface="Arial" charset="0"/>
                <a:cs typeface="Arial" charset="0"/>
              </a:rPr>
              <a:t>The comes from the cerebral cortex (motor area) and projects to the </a:t>
            </a:r>
            <a:r>
              <a:rPr lang="en-US" sz="2400" b="1" smtClean="0">
                <a:solidFill>
                  <a:srgbClr val="FF0000"/>
                </a:solidFill>
                <a:latin typeface="Arial" charset="0"/>
                <a:cs typeface="Arial" charset="0"/>
              </a:rPr>
              <a:t>NEOSTRIATUM</a:t>
            </a:r>
            <a:r>
              <a:rPr lang="en-US" sz="2400" b="1" smtClean="0">
                <a:latin typeface="Arial" charset="0"/>
                <a:cs typeface="Arial" charset="0"/>
              </a:rPr>
              <a:t> </a:t>
            </a:r>
          </a:p>
          <a:p>
            <a:pPr marL="0" indent="0" algn="ctr" eaLnBrk="1" hangingPunct="1">
              <a:lnSpc>
                <a:spcPct val="110000"/>
              </a:lnSpc>
              <a:buFontTx/>
              <a:buNone/>
            </a:pPr>
            <a:r>
              <a:rPr lang="en-US" sz="2400" b="1" smtClean="0">
                <a:latin typeface="Arial" charset="0"/>
                <a:cs typeface="Arial" charset="0"/>
              </a:rPr>
              <a:t>(a term for the caudate nucleus and putamen) </a:t>
            </a:r>
            <a:endParaRPr lang="en-US" sz="2400" smtClean="0">
              <a:latin typeface="Arial" charset="0"/>
              <a:cs typeface="Arial" charset="0"/>
            </a:endParaRPr>
          </a:p>
        </p:txBody>
      </p:sp>
      <p:sp>
        <p:nvSpPr>
          <p:cNvPr id="24579" name="Rectangle 3"/>
          <p:cNvSpPr>
            <a:spLocks noChangeArrowheads="1"/>
          </p:cNvSpPr>
          <p:nvPr/>
        </p:nvSpPr>
        <p:spPr bwMode="auto">
          <a:xfrm>
            <a:off x="1219200" y="228600"/>
            <a:ext cx="6723063" cy="519113"/>
          </a:xfrm>
          <a:prstGeom prst="rect">
            <a:avLst/>
          </a:prstGeom>
          <a:solidFill>
            <a:srgbClr val="FFCC00"/>
          </a:solidFill>
          <a:ln w="9525">
            <a:noFill/>
            <a:miter lim="800000"/>
            <a:headEnd/>
            <a:tailEnd/>
          </a:ln>
        </p:spPr>
        <p:txBody>
          <a:bodyPr wrap="none">
            <a:spAutoFit/>
          </a:bodyPr>
          <a:lstStyle/>
          <a:p>
            <a:r>
              <a:rPr lang="en-US" sz="2800" b="1"/>
              <a:t>MAIN INPUT TO THE BASAL GANGLIA</a:t>
            </a:r>
          </a:p>
        </p:txBody>
      </p:sp>
      <p:sp>
        <p:nvSpPr>
          <p:cNvPr id="24580" name="Rectangle 4"/>
          <p:cNvSpPr>
            <a:spLocks noChangeArrowheads="1"/>
          </p:cNvSpPr>
          <p:nvPr/>
        </p:nvSpPr>
        <p:spPr bwMode="auto">
          <a:xfrm>
            <a:off x="762000" y="3006725"/>
            <a:ext cx="7391400" cy="968375"/>
          </a:xfrm>
          <a:prstGeom prst="rect">
            <a:avLst/>
          </a:prstGeom>
          <a:noFill/>
          <a:ln w="9525">
            <a:noFill/>
            <a:miter lim="800000"/>
            <a:headEnd/>
            <a:tailEnd/>
          </a:ln>
        </p:spPr>
        <p:txBody>
          <a:bodyPr>
            <a:spAutoFit/>
          </a:bodyPr>
          <a:lstStyle/>
          <a:p>
            <a:pPr algn="ctr">
              <a:lnSpc>
                <a:spcPct val="110000"/>
              </a:lnSpc>
              <a:spcBef>
                <a:spcPct val="20000"/>
              </a:spcBef>
            </a:pPr>
            <a:r>
              <a:rPr lang="en-US" b="1"/>
              <a:t>Is via the thalamus to the cerebral cortex </a:t>
            </a:r>
          </a:p>
          <a:p>
            <a:pPr algn="ctr">
              <a:lnSpc>
                <a:spcPct val="110000"/>
              </a:lnSpc>
              <a:spcBef>
                <a:spcPct val="20000"/>
              </a:spcBef>
            </a:pPr>
            <a:r>
              <a:rPr lang="en-US" b="1"/>
              <a:t>(motor area)</a:t>
            </a:r>
            <a:r>
              <a:rPr lang="en-US"/>
              <a:t> </a:t>
            </a:r>
          </a:p>
        </p:txBody>
      </p:sp>
      <p:sp>
        <p:nvSpPr>
          <p:cNvPr id="24581" name="Rectangle 5"/>
          <p:cNvSpPr>
            <a:spLocks noChangeArrowheads="1"/>
          </p:cNvSpPr>
          <p:nvPr/>
        </p:nvSpPr>
        <p:spPr bwMode="auto">
          <a:xfrm>
            <a:off x="2819400" y="2438400"/>
            <a:ext cx="3463925" cy="519113"/>
          </a:xfrm>
          <a:prstGeom prst="rect">
            <a:avLst/>
          </a:prstGeom>
          <a:solidFill>
            <a:srgbClr val="FFCC00"/>
          </a:solidFill>
          <a:ln w="9525">
            <a:noFill/>
            <a:miter lim="800000"/>
            <a:headEnd/>
            <a:tailEnd/>
          </a:ln>
        </p:spPr>
        <p:txBody>
          <a:bodyPr wrap="none">
            <a:spAutoFit/>
          </a:bodyPr>
          <a:lstStyle/>
          <a:p>
            <a:r>
              <a:rPr lang="en-US" sz="2800" b="1"/>
              <a:t>THE MAIN OUTPUT</a:t>
            </a:r>
          </a:p>
        </p:txBody>
      </p:sp>
      <p:pic>
        <p:nvPicPr>
          <p:cNvPr id="24582" name="Picture 6" descr="cbell6"/>
          <p:cNvPicPr>
            <a:picLocks noChangeAspect="1" noChangeArrowheads="1"/>
          </p:cNvPicPr>
          <p:nvPr/>
        </p:nvPicPr>
        <p:blipFill>
          <a:blip r:embed="rId2"/>
          <a:srcRect/>
          <a:stretch>
            <a:fillRect/>
          </a:stretch>
        </p:blipFill>
        <p:spPr bwMode="auto">
          <a:xfrm>
            <a:off x="2590800" y="4011613"/>
            <a:ext cx="3810000" cy="26304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eaLnBrk="1" fontAlgn="auto" hangingPunct="1">
              <a:spcAft>
                <a:spcPts val="0"/>
              </a:spcAft>
              <a:defRPr/>
            </a:pPr>
            <a:r>
              <a:rPr lang="en-US" b="1" dirty="0" smtClean="0">
                <a:cs typeface="+mj-cs"/>
              </a:rPr>
              <a:t>Neurotransmitters</a:t>
            </a:r>
            <a:br>
              <a:rPr lang="en-US" b="1" dirty="0" smtClean="0">
                <a:cs typeface="+mj-cs"/>
              </a:rPr>
            </a:br>
            <a:endParaRPr lang="ar-SA" dirty="0">
              <a:cs typeface="+mj-cs"/>
            </a:endParaRPr>
          </a:p>
        </p:txBody>
      </p:sp>
      <p:sp>
        <p:nvSpPr>
          <p:cNvPr id="25603"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70AFB18-A3FF-4C70-8AEF-D7B3113A9CC4}" type="slidenum">
              <a:rPr lang="ar-SA" smtClean="0">
                <a:latin typeface="Arial" charset="0"/>
                <a:cs typeface="Arial" charset="0"/>
              </a:rPr>
              <a:pPr/>
              <a:t>16</a:t>
            </a:fld>
            <a:endParaRPr lang="en-US" smtClean="0">
              <a:latin typeface="Arial" charset="0"/>
              <a:cs typeface="Arial" charset="0"/>
            </a:endParaRPr>
          </a:p>
        </p:txBody>
      </p:sp>
      <p:sp>
        <p:nvSpPr>
          <p:cNvPr id="25604" name="عنصر نائب للمحتوى 2"/>
          <p:cNvSpPr>
            <a:spLocks noGrp="1"/>
          </p:cNvSpPr>
          <p:nvPr>
            <p:ph sz="quarter" idx="1"/>
          </p:nvPr>
        </p:nvSpPr>
        <p:spPr>
          <a:xfrm>
            <a:off x="0" y="990600"/>
            <a:ext cx="9144000" cy="4937125"/>
          </a:xfrm>
        </p:spPr>
        <p:txBody>
          <a:bodyPr/>
          <a:lstStyle/>
          <a:p>
            <a:pPr algn="l" rtl="0" eaLnBrk="1" hangingPunct="1"/>
            <a:r>
              <a:rPr lang="en-US" sz="2000" smtClean="0">
                <a:cs typeface="Arial" charset="0"/>
              </a:rPr>
              <a:t>In most regions of the brain, the predominant classes of neurons use </a:t>
            </a:r>
            <a:r>
              <a:rPr lang="en-US" sz="2000" smtClean="0">
                <a:cs typeface="Arial" charset="0"/>
                <a:hlinkClick r:id="rId2" action="ppaction://hlinkfile" tooltip="Glutamate"/>
              </a:rPr>
              <a:t>glutamate</a:t>
            </a:r>
            <a:r>
              <a:rPr lang="en-US" sz="2000" smtClean="0">
                <a:cs typeface="Arial" charset="0"/>
              </a:rPr>
              <a:t> as neurotransmitter and have excitatory effects on their targets.</a:t>
            </a:r>
          </a:p>
          <a:p>
            <a:pPr algn="l" rtl="0" eaLnBrk="1" hangingPunct="1"/>
            <a:r>
              <a:rPr lang="en-US" sz="2000" smtClean="0">
                <a:cs typeface="Arial" charset="0"/>
              </a:rPr>
              <a:t>  majority of BG neurons use </a:t>
            </a:r>
            <a:r>
              <a:rPr lang="en-US" sz="2000" smtClean="0">
                <a:cs typeface="Arial" charset="0"/>
                <a:hlinkClick r:id="rId3" action="ppaction://hlinkfile" tooltip="GABA"/>
              </a:rPr>
              <a:t>GABA</a:t>
            </a:r>
            <a:r>
              <a:rPr lang="en-US" sz="2000" smtClean="0">
                <a:cs typeface="Arial" charset="0"/>
              </a:rPr>
              <a:t> as neurotransmitter and have inhibitory effects on their targets.</a:t>
            </a:r>
          </a:p>
          <a:p>
            <a:pPr algn="l" rtl="0" eaLnBrk="1" hangingPunct="1"/>
            <a:r>
              <a:rPr lang="en-US" sz="2000" smtClean="0">
                <a:cs typeface="Arial" charset="0"/>
              </a:rPr>
              <a:t> The inputs from the cortex and thalamus to the striatum and STN are glutamatergic,</a:t>
            </a:r>
          </a:p>
          <a:p>
            <a:pPr algn="l" rtl="0" eaLnBrk="1" hangingPunct="1"/>
            <a:r>
              <a:rPr lang="en-US" sz="2000" smtClean="0">
                <a:cs typeface="Arial" charset="0"/>
              </a:rPr>
              <a:t> but the outputs from the striatum, pallidum, and substantia nigra </a:t>
            </a:r>
            <a:r>
              <a:rPr lang="en-US" sz="2000" i="1" smtClean="0">
                <a:cs typeface="Arial" charset="0"/>
              </a:rPr>
              <a:t>pars reticulata</a:t>
            </a:r>
            <a:r>
              <a:rPr lang="en-US" sz="2000" smtClean="0">
                <a:cs typeface="Arial" charset="0"/>
              </a:rPr>
              <a:t> all use GABA. </a:t>
            </a:r>
          </a:p>
          <a:p>
            <a:pPr algn="l" rtl="0" eaLnBrk="1" hangingPunct="1"/>
            <a:r>
              <a:rPr lang="en-US" sz="2000" smtClean="0">
                <a:cs typeface="Arial" charset="0"/>
              </a:rPr>
              <a:t>Thus, following the initial excitation of the striatum, the internal dynamics of the basal ganglia are dominated by inhibition and disinhibition.</a:t>
            </a:r>
          </a:p>
          <a:p>
            <a:pPr algn="l" rtl="0" eaLnBrk="1" hangingPunct="1"/>
            <a:r>
              <a:rPr lang="en-US" sz="2000" smtClean="0">
                <a:cs typeface="Arial" charset="0"/>
              </a:rPr>
              <a:t>Other neurotransmitters have important </a:t>
            </a:r>
            <a:r>
              <a:rPr lang="en-US" sz="2000" smtClean="0">
                <a:cs typeface="Arial" charset="0"/>
                <a:hlinkClick r:id="rId4" action="ppaction://hlinkfile" tooltip="Neuromodulator"/>
              </a:rPr>
              <a:t>modulatory</a:t>
            </a:r>
            <a:r>
              <a:rPr lang="en-US" sz="2000" smtClean="0">
                <a:cs typeface="Arial" charset="0"/>
              </a:rPr>
              <a:t> effects. The most intensively studied is </a:t>
            </a:r>
            <a:r>
              <a:rPr lang="en-US" sz="2000" smtClean="0">
                <a:cs typeface="Arial" charset="0"/>
                <a:hlinkClick r:id="rId5" action="ppaction://hlinkfile" tooltip="Dopamine"/>
              </a:rPr>
              <a:t>dopamine</a:t>
            </a:r>
            <a:r>
              <a:rPr lang="en-US" sz="2000" smtClean="0">
                <a:cs typeface="Arial" charset="0"/>
              </a:rPr>
              <a:t>, which is used by the projection from the substantia nigra </a:t>
            </a:r>
            <a:r>
              <a:rPr lang="en-US" sz="2000" i="1" smtClean="0">
                <a:cs typeface="Arial" charset="0"/>
              </a:rPr>
              <a:t>pars compacta</a:t>
            </a:r>
            <a:r>
              <a:rPr lang="en-US" sz="2000" smtClean="0">
                <a:cs typeface="Arial" charset="0"/>
              </a:rPr>
              <a:t> to the striatum, and also in the analogous projection from the ventral tegmental area to the nucleus accumbens. </a:t>
            </a:r>
          </a:p>
          <a:p>
            <a:pPr algn="l" rtl="0" eaLnBrk="1" hangingPunct="1"/>
            <a:r>
              <a:rPr lang="en-US" sz="2000" smtClean="0">
                <a:cs typeface="Arial" charset="0"/>
                <a:hlinkClick r:id="rId6" action="ppaction://hlinkfile" tooltip="Acetylcholine"/>
              </a:rPr>
              <a:t>Acetylcholine</a:t>
            </a:r>
            <a:r>
              <a:rPr lang="en-US" sz="2000" smtClean="0">
                <a:cs typeface="Arial" charset="0"/>
              </a:rPr>
              <a:t> also plays an important role, being used both by several external inputs to the striatum, and by a group of striatal interneurons.  </a:t>
            </a:r>
          </a:p>
          <a:p>
            <a:pPr algn="l" rtl="0" eaLnBrk="1" hangingPunct="1"/>
            <a:r>
              <a:rPr lang="en-US" sz="2000" smtClean="0">
                <a:cs typeface="Arial" charset="0"/>
              </a:rPr>
              <a:t> striatum has one of the highest acetylcholine concentrations of any brain structure</a:t>
            </a:r>
          </a:p>
          <a:p>
            <a:pPr algn="l" rtl="0" eaLnBrk="1" hangingPunct="1"/>
            <a:endParaRPr lang="ar-SA" sz="2000" smtClean="0">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4"/>
          <p:cNvSpPr>
            <a:spLocks noGrp="1"/>
          </p:cNvSpPr>
          <p:nvPr>
            <p:ph type="title"/>
          </p:nvPr>
        </p:nvSpPr>
        <p:spPr/>
        <p:txBody>
          <a:bodyPr/>
          <a:lstStyle/>
          <a:p>
            <a:pPr eaLnBrk="1" hangingPunct="1"/>
            <a:r>
              <a:rPr lang="en-US" b="1" smtClean="0">
                <a:cs typeface="Arial" charset="0"/>
              </a:rPr>
              <a:t>Circuit connections</a:t>
            </a:r>
            <a:br>
              <a:rPr lang="en-US" b="1" smtClean="0">
                <a:cs typeface="Arial" charset="0"/>
              </a:rPr>
            </a:br>
            <a:endParaRPr lang="ar-SA" smtClean="0">
              <a:cs typeface="Times New Roman" pitchFamily="18" charset="0"/>
            </a:endParaRPr>
          </a:p>
        </p:txBody>
      </p:sp>
      <p:sp>
        <p:nvSpPr>
          <p:cNvPr id="26627"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7F4D5C8-E01D-4D1D-B55B-9C1C1143A903}" type="slidenum">
              <a:rPr lang="ar-SA" smtClean="0">
                <a:latin typeface="Arial" charset="0"/>
                <a:cs typeface="Arial" charset="0"/>
              </a:rPr>
              <a:pPr/>
              <a:t>17</a:t>
            </a:fld>
            <a:endParaRPr lang="en-US" smtClean="0">
              <a:latin typeface="Arial" charset="0"/>
              <a:cs typeface="Arial" charset="0"/>
            </a:endParaRPr>
          </a:p>
        </p:txBody>
      </p:sp>
      <p:sp>
        <p:nvSpPr>
          <p:cNvPr id="26628" name="عنصر نائب للمحتوى 2"/>
          <p:cNvSpPr>
            <a:spLocks noGrp="1"/>
          </p:cNvSpPr>
          <p:nvPr>
            <p:ph sz="quarter" idx="1"/>
          </p:nvPr>
        </p:nvSpPr>
        <p:spPr>
          <a:xfrm>
            <a:off x="457200" y="1219200"/>
            <a:ext cx="8229600" cy="4937125"/>
          </a:xfrm>
        </p:spPr>
        <p:txBody>
          <a:bodyPr/>
          <a:lstStyle/>
          <a:p>
            <a:pPr algn="l" rtl="0" eaLnBrk="1" hangingPunct="1"/>
            <a:r>
              <a:rPr lang="en-US" sz="3200" smtClean="0">
                <a:cs typeface="Arial" charset="0"/>
              </a:rPr>
              <a:t>In order to understand the complex circuitry of the basal ganglia, one has to first understand the important participants in this circuit. </a:t>
            </a:r>
          </a:p>
          <a:p>
            <a:pPr algn="l" rtl="0" eaLnBrk="1" hangingPunct="1"/>
            <a:r>
              <a:rPr lang="en-US" sz="3200" smtClean="0">
                <a:cs typeface="Arial" charset="0"/>
              </a:rPr>
              <a:t>Parts of the basal ganglia are in direct communication with the thalamus and the cortex.The </a:t>
            </a:r>
            <a:r>
              <a:rPr lang="en-US" sz="3200" smtClean="0">
                <a:cs typeface="Arial" charset="0"/>
                <a:hlinkClick r:id="rId2" action="ppaction://hlinkfile" tooltip="Cerebral cortex"/>
              </a:rPr>
              <a:t>cortex</a:t>
            </a:r>
            <a:r>
              <a:rPr lang="en-US" sz="3200" smtClean="0">
                <a:cs typeface="Arial" charset="0"/>
              </a:rPr>
              <a:t>, </a:t>
            </a:r>
            <a:r>
              <a:rPr lang="en-US" sz="3200" smtClean="0">
                <a:cs typeface="Arial" charset="0"/>
                <a:hlinkClick r:id="rId3" action="ppaction://hlinkfile" tooltip="Thalamus"/>
              </a:rPr>
              <a:t>thalamus</a:t>
            </a:r>
            <a:r>
              <a:rPr lang="en-US" sz="3200" smtClean="0">
                <a:cs typeface="Arial" charset="0"/>
              </a:rPr>
              <a:t>, and the basal ganglia are, therefore, the three main participants in the circuit created by the basal ganglia.</a:t>
            </a:r>
          </a:p>
          <a:p>
            <a:pPr algn="l" rtl="0" eaLnBrk="1" hangingPunct="1"/>
            <a:endParaRPr lang="en-US" sz="3200" smtClean="0">
              <a:cs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p:cNvSpPr>
            <a:spLocks noGrp="1"/>
          </p:cNvSpPr>
          <p:nvPr>
            <p:ph type="title"/>
          </p:nvPr>
        </p:nvSpPr>
        <p:spPr/>
        <p:txBody>
          <a:bodyPr/>
          <a:lstStyle/>
          <a:p>
            <a:pPr eaLnBrk="1" hangingPunct="1"/>
            <a:endParaRPr lang="ar-SA" smtClean="0">
              <a:cs typeface="Times New Roman" pitchFamily="18" charset="0"/>
            </a:endParaRPr>
          </a:p>
        </p:txBody>
      </p:sp>
      <p:sp>
        <p:nvSpPr>
          <p:cNvPr id="27651"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818687B-BD79-48AA-8B7C-5717FF02AA1C}" type="slidenum">
              <a:rPr lang="ar-SA" smtClean="0">
                <a:latin typeface="Arial" charset="0"/>
                <a:cs typeface="Arial" charset="0"/>
              </a:rPr>
              <a:pPr/>
              <a:t>18</a:t>
            </a:fld>
            <a:endParaRPr lang="en-US" smtClean="0">
              <a:latin typeface="Arial" charset="0"/>
              <a:cs typeface="Arial" charset="0"/>
            </a:endParaRPr>
          </a:p>
        </p:txBody>
      </p:sp>
      <p:sp>
        <p:nvSpPr>
          <p:cNvPr id="27652" name="عنصر نائب للمحتوى 2"/>
          <p:cNvSpPr>
            <a:spLocks noGrp="1"/>
          </p:cNvSpPr>
          <p:nvPr>
            <p:ph sz="quarter" idx="1"/>
          </p:nvPr>
        </p:nvSpPr>
        <p:spPr>
          <a:xfrm>
            <a:off x="457200" y="1219200"/>
            <a:ext cx="8229600" cy="4937125"/>
          </a:xfrm>
        </p:spPr>
        <p:txBody>
          <a:bodyPr/>
          <a:lstStyle/>
          <a:p>
            <a:pPr algn="l" rtl="0" eaLnBrk="1" hangingPunct="1"/>
            <a:r>
              <a:rPr lang="en-US" sz="3200" smtClean="0">
                <a:cs typeface="Arial" charset="0"/>
              </a:rPr>
              <a:t>These cortical neurons release the neurotransmitter </a:t>
            </a:r>
            <a:r>
              <a:rPr lang="en-US" sz="3200" smtClean="0">
                <a:cs typeface="Arial" charset="0"/>
                <a:hlinkClick r:id="rId2" action="ppaction://hlinkfile" tooltip="Glutamate"/>
              </a:rPr>
              <a:t>glutamate</a:t>
            </a:r>
            <a:r>
              <a:rPr lang="en-US" sz="3200" smtClean="0">
                <a:cs typeface="Arial" charset="0"/>
              </a:rPr>
              <a:t>, which is excitatory in nature. Once excited by glutamate, the cells in the striatum project in two different directions giving rise to two major pathways: The "</a:t>
            </a:r>
            <a:r>
              <a:rPr lang="en-US" sz="3200" i="1" smtClean="0">
                <a:cs typeface="Arial" charset="0"/>
              </a:rPr>
              <a:t>direct</a:t>
            </a:r>
            <a:r>
              <a:rPr lang="en-US" sz="3200" smtClean="0">
                <a:cs typeface="Arial" charset="0"/>
              </a:rPr>
              <a:t>" and the "</a:t>
            </a:r>
            <a:r>
              <a:rPr lang="en-US" sz="3200" i="1" smtClean="0">
                <a:cs typeface="Arial" charset="0"/>
              </a:rPr>
              <a:t>indirect</a:t>
            </a:r>
            <a:r>
              <a:rPr lang="en-US" sz="3200" smtClean="0">
                <a:cs typeface="Arial" charset="0"/>
              </a:rPr>
              <a:t>" pathways:</a:t>
            </a:r>
          </a:p>
          <a:p>
            <a:pPr algn="l" rtl="0" eaLnBrk="1" hangingPunct="1"/>
            <a:endParaRPr lang="ar-SA" sz="4400" smtClean="0">
              <a:cs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وان 5"/>
          <p:cNvSpPr>
            <a:spLocks noGrp="1"/>
          </p:cNvSpPr>
          <p:nvPr>
            <p:ph type="title"/>
          </p:nvPr>
        </p:nvSpPr>
        <p:spPr/>
        <p:txBody>
          <a:bodyPr/>
          <a:lstStyle/>
          <a:p>
            <a:pPr eaLnBrk="1" hangingPunct="1"/>
            <a:endParaRPr lang="ar-SA" smtClean="0">
              <a:cs typeface="Times New Roman" pitchFamily="18" charset="0"/>
            </a:endParaRPr>
          </a:p>
        </p:txBody>
      </p:sp>
      <p:sp>
        <p:nvSpPr>
          <p:cNvPr id="28675" name="عنصر نائب للنص 6"/>
          <p:cNvSpPr>
            <a:spLocks noGrp="1"/>
          </p:cNvSpPr>
          <p:nvPr>
            <p:ph type="body" idx="1"/>
          </p:nvPr>
        </p:nvSpPr>
        <p:spPr/>
        <p:txBody>
          <a:bodyPr/>
          <a:lstStyle/>
          <a:p>
            <a:pPr eaLnBrk="1" hangingPunct="1"/>
            <a:endParaRPr lang="ar-SA" smtClean="0">
              <a:cs typeface="Arial" charset="0"/>
            </a:endParaRPr>
          </a:p>
        </p:txBody>
      </p:sp>
      <p:sp>
        <p:nvSpPr>
          <p:cNvPr id="28676" name="عنصر نائب للنص 7"/>
          <p:cNvSpPr>
            <a:spLocks noGrp="1"/>
          </p:cNvSpPr>
          <p:nvPr>
            <p:ph type="body" sz="half" idx="3"/>
          </p:nvPr>
        </p:nvSpPr>
        <p:spPr/>
        <p:txBody>
          <a:bodyPr/>
          <a:lstStyle/>
          <a:p>
            <a:pPr eaLnBrk="1" hangingPunct="1"/>
            <a:endParaRPr lang="ar-SA" smtClean="0">
              <a:cs typeface="Arial" charset="0"/>
            </a:endParaRPr>
          </a:p>
        </p:txBody>
      </p:sp>
      <p:sp>
        <p:nvSpPr>
          <p:cNvPr id="28677"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4FA949E-B68A-4A2A-A6BB-DDDBF11A7DD0}" type="slidenum">
              <a:rPr lang="ar-SA" smtClean="0">
                <a:latin typeface="Arial" charset="0"/>
                <a:cs typeface="Arial" charset="0"/>
              </a:rPr>
              <a:pPr/>
              <a:t>19</a:t>
            </a:fld>
            <a:endParaRPr lang="en-US" smtClean="0">
              <a:latin typeface="Arial" charset="0"/>
              <a:cs typeface="Arial" charset="0"/>
            </a:endParaRPr>
          </a:p>
        </p:txBody>
      </p:sp>
      <p:pic>
        <p:nvPicPr>
          <p:cNvPr id="28678" name="عنصر نائب للمحتوى 4" descr="http://upload.wikimedia.org/wikipedia/en/thumb/4/45/Basal-ganglia-classic.png/200px-Basal-ganglia-classic.png">
            <a:hlinkClick r:id="rId2"/>
          </p:cNvPr>
          <p:cNvPicPr>
            <a:picLocks noGrp="1"/>
          </p:cNvPicPr>
          <p:nvPr>
            <p:ph sz="quarter" idx="2"/>
          </p:nvPr>
        </p:nvPicPr>
        <p:blipFill>
          <a:blip r:embed="rId3"/>
          <a:srcRect/>
          <a:stretch>
            <a:fillRect/>
          </a:stretch>
        </p:blipFill>
        <p:spPr>
          <a:xfrm>
            <a:off x="609600" y="1828800"/>
            <a:ext cx="3733800" cy="4572000"/>
          </a:xfrm>
        </p:spPr>
      </p:pic>
      <p:sp>
        <p:nvSpPr>
          <p:cNvPr id="28679" name="عنصر نائب للمحتوى 8"/>
          <p:cNvSpPr>
            <a:spLocks noGrp="1"/>
          </p:cNvSpPr>
          <p:nvPr>
            <p:ph sz="quarter" idx="4"/>
          </p:nvPr>
        </p:nvSpPr>
        <p:spPr/>
        <p:txBody>
          <a:bodyPr/>
          <a:lstStyle/>
          <a:p>
            <a:pPr eaLnBrk="1" hangingPunct="1">
              <a:buFont typeface="Wingdings 3" pitchFamily="18" charset="2"/>
              <a:buNone/>
            </a:pPr>
            <a:r>
              <a:rPr lang="en-US" sz="2000" smtClean="0">
                <a:cs typeface="Arial" charset="0"/>
              </a:rPr>
              <a:t> </a:t>
            </a:r>
          </a:p>
          <a:p>
            <a:pPr eaLnBrk="1" hangingPunct="1"/>
            <a:r>
              <a:rPr lang="en-US" sz="2000" smtClean="0">
                <a:cs typeface="Arial" charset="0"/>
              </a:rPr>
              <a:t>Connectivity diagram showing excitatory </a:t>
            </a:r>
            <a:r>
              <a:rPr lang="en-US" sz="2000" smtClean="0">
                <a:cs typeface="Arial" charset="0"/>
                <a:hlinkClick r:id="rId4" tooltip="Glutamatergic"/>
              </a:rPr>
              <a:t>glutamatergic</a:t>
            </a:r>
            <a:r>
              <a:rPr lang="en-US" sz="2000" smtClean="0">
                <a:cs typeface="Arial" charset="0"/>
              </a:rPr>
              <a:t> pathways as red, inhibitory </a:t>
            </a:r>
            <a:r>
              <a:rPr lang="en-US" sz="2000" smtClean="0">
                <a:cs typeface="Arial" charset="0"/>
                <a:hlinkClick r:id="rId5" tooltip="GABA"/>
              </a:rPr>
              <a:t>GABAergic</a:t>
            </a:r>
            <a:r>
              <a:rPr lang="en-US" sz="2000" smtClean="0">
                <a:cs typeface="Arial" charset="0"/>
              </a:rPr>
              <a:t> pathways as blue, and modulatory </a:t>
            </a:r>
            <a:r>
              <a:rPr lang="en-US" sz="2000" smtClean="0">
                <a:cs typeface="Arial" charset="0"/>
                <a:hlinkClick r:id="rId6" tooltip="Dopaminergic"/>
              </a:rPr>
              <a:t>dopaminergic</a:t>
            </a:r>
            <a:r>
              <a:rPr lang="en-US" sz="2000" smtClean="0">
                <a:cs typeface="Arial" charset="0"/>
              </a:rPr>
              <a:t> pathways as magenta. (Abbreviations: GPe: globus pallidus external; GPi: globus pallidus internal; STN: subthalamic nucleus; SNc: substantia nigra compacta; SNr: substantia nigra reticulata)</a:t>
            </a:r>
          </a:p>
          <a:p>
            <a:pPr eaLnBrk="1" hangingPunct="1"/>
            <a:endParaRPr lang="ar-SA" sz="2000" smtClean="0">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croll"/>
          <p:cNvPicPr>
            <a:picLocks noChangeAspect="1" noChangeArrowheads="1"/>
          </p:cNvPicPr>
          <p:nvPr/>
        </p:nvPicPr>
        <p:blipFill>
          <a:blip r:embed="rId2"/>
          <a:srcRect/>
          <a:stretch>
            <a:fillRect/>
          </a:stretch>
        </p:blipFill>
        <p:spPr bwMode="auto">
          <a:xfrm>
            <a:off x="533400" y="442913"/>
            <a:ext cx="8077200" cy="6034087"/>
          </a:xfrm>
          <a:prstGeom prst="rect">
            <a:avLst/>
          </a:prstGeom>
          <a:noFill/>
          <a:ln w="38100">
            <a:solidFill>
              <a:srgbClr val="808080"/>
            </a:solidFill>
            <a:miter lim="800000"/>
            <a:headEnd/>
            <a:tailEnd/>
          </a:ln>
        </p:spPr>
      </p:pic>
      <p:pic>
        <p:nvPicPr>
          <p:cNvPr id="11267" name="Picture 5" descr="A01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14600" y="1676400"/>
            <a:ext cx="3962400" cy="3571875"/>
          </a:xfrm>
          <a:prstGeom prst="rect">
            <a:avLst/>
          </a:prstGeom>
          <a:gradFill rotWithShape="1">
            <a:gsLst>
              <a:gs pos="0">
                <a:srgbClr val="FFCC99">
                  <a:alpha val="50000"/>
                </a:srgbClr>
              </a:gs>
              <a:gs pos="100000">
                <a:srgbClr val="DCB084"/>
              </a:gs>
            </a:gsLst>
            <a:path path="shape">
              <a:fillToRect l="50000" t="50000" r="50000" b="50000"/>
            </a:path>
          </a:gradFill>
          <a:ln w="63500">
            <a:solidFill>
              <a:srgbClr val="FFCC99"/>
            </a:solid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4"/>
          <p:cNvSpPr>
            <a:spLocks noGrp="1"/>
          </p:cNvSpPr>
          <p:nvPr>
            <p:ph type="title"/>
          </p:nvPr>
        </p:nvSpPr>
        <p:spPr>
          <a:xfrm>
            <a:off x="457200" y="0"/>
            <a:ext cx="8229600" cy="1143000"/>
          </a:xfrm>
        </p:spPr>
        <p:txBody>
          <a:bodyPr/>
          <a:lstStyle/>
          <a:p>
            <a:pPr eaLnBrk="1" hangingPunct="1"/>
            <a:r>
              <a:rPr lang="en-US" smtClean="0">
                <a:cs typeface="Arial" charset="0"/>
              </a:rPr>
              <a:t> </a:t>
            </a:r>
            <a:r>
              <a:rPr lang="en-US" smtClean="0">
                <a:cs typeface="Arial" charset="0"/>
                <a:hlinkClick r:id="rId2" action="ppaction://hlinkfile" tooltip="Direct pathway"/>
              </a:rPr>
              <a:t>direct pathway</a:t>
            </a:r>
            <a:endParaRPr lang="ar-SA" smtClean="0">
              <a:cs typeface="Times New Roman" pitchFamily="18" charset="0"/>
            </a:endParaRPr>
          </a:p>
        </p:txBody>
      </p:sp>
      <p:sp>
        <p:nvSpPr>
          <p:cNvPr id="29699"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953CF85-9D53-46A0-959A-4B4365604B8B}" type="slidenum">
              <a:rPr lang="ar-SA" smtClean="0">
                <a:latin typeface="Arial" charset="0"/>
                <a:cs typeface="Arial" charset="0"/>
              </a:rPr>
              <a:pPr/>
              <a:t>20</a:t>
            </a:fld>
            <a:endParaRPr lang="en-US" smtClean="0">
              <a:latin typeface="Arial" charset="0"/>
              <a:cs typeface="Arial" charset="0"/>
            </a:endParaRPr>
          </a:p>
        </p:txBody>
      </p:sp>
      <p:sp>
        <p:nvSpPr>
          <p:cNvPr id="3" name="عنصر نائب للمحتوى 2"/>
          <p:cNvSpPr>
            <a:spLocks noGrp="1"/>
          </p:cNvSpPr>
          <p:nvPr>
            <p:ph sz="quarter" idx="1"/>
          </p:nvPr>
        </p:nvSpPr>
        <p:spPr>
          <a:xfrm>
            <a:off x="457200" y="838200"/>
            <a:ext cx="5715000" cy="5287963"/>
          </a:xfrm>
        </p:spPr>
        <p:txBody>
          <a:bodyPr>
            <a:normAutofit lnSpcReduction="10000"/>
          </a:bodyPr>
          <a:lstStyle/>
          <a:p>
            <a:pPr marL="274320" indent="-274320" algn="l" rtl="0" eaLnBrk="1" fontAlgn="auto" hangingPunct="1">
              <a:spcAft>
                <a:spcPts val="0"/>
              </a:spcAft>
              <a:buFont typeface="Wingdings 3"/>
              <a:buNone/>
              <a:defRPr/>
            </a:pPr>
            <a:endParaRPr lang="en-US" sz="2000" dirty="0" smtClean="0">
              <a:cs typeface="+mn-cs"/>
            </a:endParaRPr>
          </a:p>
          <a:p>
            <a:pPr marL="274320" indent="-274320" algn="l" rtl="0" eaLnBrk="1" fontAlgn="auto" hangingPunct="1">
              <a:spcAft>
                <a:spcPts val="0"/>
              </a:spcAft>
              <a:buFont typeface="Wingdings 3"/>
              <a:buChar char=""/>
              <a:defRPr/>
            </a:pPr>
            <a:r>
              <a:rPr lang="en-US" sz="2000" dirty="0" smtClean="0">
                <a:cs typeface="+mn-cs"/>
              </a:rPr>
              <a:t> cortical cells project excitatory inputs to the striatum, which in turn projects inhibitory neurons onto the cells of the </a:t>
            </a:r>
            <a:r>
              <a:rPr lang="en-US" sz="2000" dirty="0" err="1" smtClean="0">
                <a:cs typeface="+mn-cs"/>
              </a:rPr>
              <a:t>SNr-GPi</a:t>
            </a:r>
            <a:r>
              <a:rPr lang="en-US" sz="2000" dirty="0" smtClean="0">
                <a:cs typeface="+mn-cs"/>
              </a:rPr>
              <a:t> complex.</a:t>
            </a:r>
          </a:p>
          <a:p>
            <a:pPr marL="274320" indent="-274320" algn="l" rtl="0" eaLnBrk="1" fontAlgn="auto" hangingPunct="1">
              <a:spcAft>
                <a:spcPts val="0"/>
              </a:spcAft>
              <a:buFont typeface="Wingdings 3"/>
              <a:buChar char=""/>
              <a:defRPr/>
            </a:pPr>
            <a:r>
              <a:rPr lang="en-US" sz="2000" dirty="0" smtClean="0">
                <a:cs typeface="+mn-cs"/>
              </a:rPr>
              <a:t> The </a:t>
            </a:r>
            <a:r>
              <a:rPr lang="en-US" sz="2000" dirty="0" err="1" smtClean="0">
                <a:cs typeface="+mn-cs"/>
              </a:rPr>
              <a:t>SNr-GPi</a:t>
            </a:r>
            <a:r>
              <a:rPr lang="en-US" sz="2000" dirty="0" smtClean="0">
                <a:cs typeface="+mn-cs"/>
              </a:rPr>
              <a:t> complex projects directly onto the thalamus through the inhibitory  pathway.</a:t>
            </a:r>
          </a:p>
          <a:p>
            <a:pPr marL="274320" indent="-274320" algn="l" rtl="0" eaLnBrk="1" fontAlgn="auto" hangingPunct="1">
              <a:spcAft>
                <a:spcPts val="0"/>
              </a:spcAft>
              <a:buFont typeface="Wingdings 3"/>
              <a:buChar char=""/>
              <a:defRPr/>
            </a:pPr>
            <a:r>
              <a:rPr lang="en-US" sz="2000" dirty="0" smtClean="0">
                <a:cs typeface="+mn-cs"/>
              </a:rPr>
              <a:t>This results in a net </a:t>
            </a:r>
            <a:r>
              <a:rPr lang="en-US" sz="2000" b="1" dirty="0" smtClean="0">
                <a:cs typeface="+mn-cs"/>
              </a:rPr>
              <a:t>reduction</a:t>
            </a:r>
            <a:r>
              <a:rPr lang="en-US" sz="2000" dirty="0" smtClean="0">
                <a:cs typeface="+mn-cs"/>
              </a:rPr>
              <a:t> of inhibition of the thalamus via the striatum.</a:t>
            </a:r>
          </a:p>
          <a:p>
            <a:pPr marL="274320" indent="-274320" algn="l" rtl="0" eaLnBrk="1" fontAlgn="auto" hangingPunct="1">
              <a:spcAft>
                <a:spcPts val="0"/>
              </a:spcAft>
              <a:buFont typeface="Wingdings 3"/>
              <a:buChar char=""/>
              <a:defRPr/>
            </a:pPr>
            <a:r>
              <a:rPr lang="en-US" sz="2000" dirty="0" smtClean="0">
                <a:cs typeface="+mn-cs"/>
              </a:rPr>
              <a:t> The thalamus projects excitatory glutamatergic neurons to the cortex itself. </a:t>
            </a:r>
          </a:p>
          <a:p>
            <a:pPr marL="274320" indent="-274320" algn="l" rtl="0" eaLnBrk="1" fontAlgn="auto" hangingPunct="1">
              <a:spcAft>
                <a:spcPts val="0"/>
              </a:spcAft>
              <a:buFont typeface="Wingdings 3"/>
              <a:buChar char=""/>
              <a:defRPr/>
            </a:pPr>
            <a:r>
              <a:rPr lang="en-US" sz="2000" dirty="0" smtClean="0">
                <a:cs typeface="+mn-cs"/>
              </a:rPr>
              <a:t>The direct pathway, therefore, results in the excitation of the motor cortex by the thalamus. Once stimulated, the cortex projects its own excitatory outputs to the brain stem and ultimately muscle fibers via the lateral </a:t>
            </a:r>
            <a:r>
              <a:rPr lang="en-US" sz="2000" dirty="0" err="1" smtClean="0">
                <a:cs typeface="+mn-cs"/>
              </a:rPr>
              <a:t>corticospinal</a:t>
            </a:r>
            <a:r>
              <a:rPr lang="en-US" sz="2000" dirty="0" smtClean="0">
                <a:cs typeface="+mn-cs"/>
              </a:rPr>
              <a:t> tract.</a:t>
            </a:r>
          </a:p>
        </p:txBody>
      </p:sp>
      <p:pic>
        <p:nvPicPr>
          <p:cNvPr id="29701" name="عنصر نائب للمحتوى 4" descr="http://upload.wikimedia.org/wikipedia/en/thumb/4/45/Basal-ganglia-classic.png/200px-Basal-ganglia-classic.png">
            <a:hlinkClick r:id="rId3"/>
          </p:cNvPr>
          <p:cNvPicPr>
            <a:picLocks noGrp="1"/>
          </p:cNvPicPr>
          <p:nvPr>
            <p:ph sz="quarter" idx="2"/>
          </p:nvPr>
        </p:nvPicPr>
        <p:blipFill>
          <a:blip r:embed="rId4"/>
          <a:srcRect/>
          <a:stretch>
            <a:fillRect/>
          </a:stretch>
        </p:blipFill>
        <p:spPr>
          <a:xfrm>
            <a:off x="6324600" y="1371600"/>
            <a:ext cx="2540000" cy="3797300"/>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43000"/>
          </a:xfrm>
        </p:spPr>
        <p:txBody>
          <a:bodyPr>
            <a:normAutofit/>
          </a:bodyPr>
          <a:lstStyle/>
          <a:p>
            <a:pPr eaLnBrk="1" fontAlgn="auto" hangingPunct="1">
              <a:spcAft>
                <a:spcPts val="0"/>
              </a:spcAft>
              <a:defRPr/>
            </a:pPr>
            <a:r>
              <a:rPr lang="en-US" dirty="0" smtClean="0">
                <a:solidFill>
                  <a:schemeClr val="tx2">
                    <a:lumMod val="50000"/>
                  </a:schemeClr>
                </a:solidFill>
                <a:cs typeface="+mj-cs"/>
                <a:hlinkClick r:id="rId2" tooltip="Indirect pathway"/>
              </a:rPr>
              <a:t>indirect pathway</a:t>
            </a:r>
            <a:endParaRPr lang="ar-SA" dirty="0">
              <a:solidFill>
                <a:schemeClr val="tx2">
                  <a:lumMod val="50000"/>
                </a:schemeClr>
              </a:solidFill>
              <a:cs typeface="+mj-cs"/>
            </a:endParaRPr>
          </a:p>
        </p:txBody>
      </p:sp>
      <p:sp>
        <p:nvSpPr>
          <p:cNvPr id="30723"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CDDBB57-C9C3-4E80-AD0A-507B3F7A6620}" type="slidenum">
              <a:rPr lang="ar-SA" smtClean="0">
                <a:latin typeface="Arial" charset="0"/>
                <a:cs typeface="Arial" charset="0"/>
              </a:rPr>
              <a:pPr/>
              <a:t>21</a:t>
            </a:fld>
            <a:endParaRPr lang="en-US" smtClean="0">
              <a:latin typeface="Arial" charset="0"/>
              <a:cs typeface="Arial" charset="0"/>
            </a:endParaRPr>
          </a:p>
        </p:txBody>
      </p:sp>
      <p:sp>
        <p:nvSpPr>
          <p:cNvPr id="30724" name="عنصر نائب للمحتوى 2"/>
          <p:cNvSpPr>
            <a:spLocks noGrp="1"/>
          </p:cNvSpPr>
          <p:nvPr>
            <p:ph sz="quarter" idx="1"/>
          </p:nvPr>
        </p:nvSpPr>
        <p:spPr>
          <a:xfrm>
            <a:off x="457200" y="1066800"/>
            <a:ext cx="5867400" cy="5059363"/>
          </a:xfrm>
        </p:spPr>
        <p:txBody>
          <a:bodyPr/>
          <a:lstStyle/>
          <a:p>
            <a:pPr algn="l" rtl="0" eaLnBrk="1" hangingPunct="1"/>
            <a:r>
              <a:rPr lang="en-US" sz="2400" smtClean="0">
                <a:cs typeface="Arial" charset="0"/>
              </a:rPr>
              <a:t> Striatum stimulated by the cortex,</a:t>
            </a:r>
          </a:p>
          <a:p>
            <a:pPr algn="l" rtl="0" eaLnBrk="1" hangingPunct="1"/>
            <a:r>
              <a:rPr lang="en-US" sz="2400" smtClean="0">
                <a:cs typeface="Arial" charset="0"/>
              </a:rPr>
              <a:t> striatum project inhibitory axons onto the cells of the globus pallidus externa (GPe), which tonically inhibits the subthalamic nucleus (STN).</a:t>
            </a:r>
          </a:p>
          <a:p>
            <a:pPr algn="l" rtl="0" eaLnBrk="1" hangingPunct="1"/>
            <a:r>
              <a:rPr lang="en-US" sz="2400" smtClean="0">
                <a:cs typeface="Arial" charset="0"/>
              </a:rPr>
              <a:t> This results in the net reduction of inhibition of the STN. The STN, in turn, projects excitatory inputs to the SNr-GPi complex (which inhibits the thalamus). </a:t>
            </a:r>
          </a:p>
          <a:p>
            <a:pPr algn="l" rtl="0" eaLnBrk="1" hangingPunct="1"/>
            <a:r>
              <a:rPr lang="en-US" sz="2400" smtClean="0">
                <a:cs typeface="Arial" charset="0"/>
              </a:rPr>
              <a:t>The end-result is decreased stimulation of the motor cortex by the thalamus and reduced muscle activity.</a:t>
            </a:r>
            <a:endParaRPr lang="ar-SA" sz="2400" smtClean="0">
              <a:cs typeface="Arial" charset="0"/>
            </a:endParaRPr>
          </a:p>
        </p:txBody>
      </p:sp>
      <p:pic>
        <p:nvPicPr>
          <p:cNvPr id="30725" name="عنصر نائب للمحتوى 4" descr="http://upload.wikimedia.org/wikipedia/en/thumb/4/45/Basal-ganglia-classic.png/200px-Basal-ganglia-classic.png">
            <a:hlinkClick r:id="rId3"/>
          </p:cNvPr>
          <p:cNvPicPr>
            <a:picLocks noGrp="1"/>
          </p:cNvPicPr>
          <p:nvPr>
            <p:ph sz="quarter" idx="2"/>
          </p:nvPr>
        </p:nvPicPr>
        <p:blipFill>
          <a:blip r:embed="rId4"/>
          <a:srcRect/>
          <a:stretch>
            <a:fillRect/>
          </a:stretch>
        </p:blipFill>
        <p:spPr>
          <a:xfrm>
            <a:off x="6324600" y="1371600"/>
            <a:ext cx="2819400" cy="3971925"/>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BDD7CAF-05D0-47FE-9A3E-84987A752301}" type="slidenum">
              <a:rPr lang="ar-SA" smtClean="0">
                <a:latin typeface="Arial" charset="0"/>
                <a:cs typeface="Arial" charset="0"/>
              </a:rPr>
              <a:pPr/>
              <a:t>22</a:t>
            </a:fld>
            <a:endParaRPr lang="en-US" smtClean="0">
              <a:latin typeface="Arial" charset="0"/>
              <a:cs typeface="Arial" charset="0"/>
            </a:endParaRPr>
          </a:p>
        </p:txBody>
      </p:sp>
      <p:sp>
        <p:nvSpPr>
          <p:cNvPr id="31747" name="عنصر نائب للمحتوى 2"/>
          <p:cNvSpPr>
            <a:spLocks noGrp="1"/>
          </p:cNvSpPr>
          <p:nvPr>
            <p:ph sz="quarter" idx="1"/>
          </p:nvPr>
        </p:nvSpPr>
        <p:spPr>
          <a:xfrm>
            <a:off x="457200" y="381000"/>
            <a:ext cx="8229600" cy="5745163"/>
          </a:xfrm>
        </p:spPr>
        <p:txBody>
          <a:bodyPr/>
          <a:lstStyle/>
          <a:p>
            <a:pPr algn="l" rtl="0" eaLnBrk="1" hangingPunct="1">
              <a:lnSpc>
                <a:spcPct val="90000"/>
              </a:lnSpc>
            </a:pPr>
            <a:endParaRPr lang="en-US" sz="2800" smtClean="0">
              <a:cs typeface="Arial" charset="0"/>
            </a:endParaRPr>
          </a:p>
          <a:p>
            <a:pPr algn="l" rtl="0" eaLnBrk="1" hangingPunct="1">
              <a:lnSpc>
                <a:spcPct val="90000"/>
              </a:lnSpc>
            </a:pPr>
            <a:r>
              <a:rPr lang="en-US" sz="2800" smtClean="0">
                <a:cs typeface="Arial" charset="0"/>
              </a:rPr>
              <a:t>direct pathway:</a:t>
            </a:r>
          </a:p>
          <a:p>
            <a:pPr algn="l" rtl="0" eaLnBrk="1" hangingPunct="1">
              <a:lnSpc>
                <a:spcPct val="90000"/>
              </a:lnSpc>
            </a:pPr>
            <a:r>
              <a:rPr lang="en-US" sz="2800" b="1" smtClean="0">
                <a:cs typeface="Arial" charset="0"/>
              </a:rPr>
              <a:t>Cortex</a:t>
            </a:r>
            <a:r>
              <a:rPr lang="en-US" sz="2800" smtClean="0">
                <a:cs typeface="Arial" charset="0"/>
              </a:rPr>
              <a:t> (stimulates) → </a:t>
            </a:r>
            <a:r>
              <a:rPr lang="en-US" sz="2800" b="1" smtClean="0">
                <a:cs typeface="Arial" charset="0"/>
              </a:rPr>
              <a:t>Striatum</a:t>
            </a:r>
            <a:r>
              <a:rPr lang="en-US" sz="2800" smtClean="0">
                <a:cs typeface="Arial" charset="0"/>
              </a:rPr>
              <a:t> (inhibits) → </a:t>
            </a:r>
            <a:r>
              <a:rPr lang="en-US" sz="2800" b="1" smtClean="0">
                <a:cs typeface="Arial" charset="0"/>
              </a:rPr>
              <a:t>"SNr-GPi" complex</a:t>
            </a:r>
            <a:r>
              <a:rPr lang="en-US" sz="2800" smtClean="0">
                <a:cs typeface="Arial" charset="0"/>
              </a:rPr>
              <a:t> (less inhibition of thalamus) → </a:t>
            </a:r>
            <a:r>
              <a:rPr lang="en-US" sz="2800" b="1" smtClean="0">
                <a:cs typeface="Arial" charset="0"/>
              </a:rPr>
              <a:t>Thalamus</a:t>
            </a:r>
            <a:r>
              <a:rPr lang="en-US" sz="2800" smtClean="0">
                <a:cs typeface="Arial" charset="0"/>
              </a:rPr>
              <a:t> (stimulates) → </a:t>
            </a:r>
            <a:r>
              <a:rPr lang="en-US" sz="2800" b="1" smtClean="0">
                <a:cs typeface="Arial" charset="0"/>
              </a:rPr>
              <a:t>Cortex</a:t>
            </a:r>
            <a:r>
              <a:rPr lang="en-US" sz="2800" smtClean="0">
                <a:cs typeface="Arial" charset="0"/>
              </a:rPr>
              <a:t> (stimulates) → </a:t>
            </a:r>
            <a:r>
              <a:rPr lang="en-US" sz="2800" b="1" smtClean="0">
                <a:cs typeface="Arial" charset="0"/>
              </a:rPr>
              <a:t>Muscles, etc.</a:t>
            </a:r>
            <a:r>
              <a:rPr lang="en-US" sz="2800" smtClean="0">
                <a:cs typeface="Arial" charset="0"/>
              </a:rPr>
              <a:t> → (</a:t>
            </a:r>
            <a:r>
              <a:rPr lang="en-US" sz="2800" u="sng" smtClean="0">
                <a:cs typeface="Arial" charset="0"/>
              </a:rPr>
              <a:t>hyperkinetic state</a:t>
            </a:r>
            <a:r>
              <a:rPr lang="en-US" sz="2800" smtClean="0">
                <a:cs typeface="Arial" charset="0"/>
              </a:rPr>
              <a:t>)</a:t>
            </a:r>
          </a:p>
          <a:p>
            <a:pPr algn="l" rtl="0" eaLnBrk="1" hangingPunct="1">
              <a:lnSpc>
                <a:spcPct val="90000"/>
              </a:lnSpc>
            </a:pPr>
            <a:endParaRPr lang="en-US" sz="2800" smtClean="0">
              <a:cs typeface="Arial" charset="0"/>
            </a:endParaRPr>
          </a:p>
          <a:p>
            <a:pPr algn="l" rtl="0" eaLnBrk="1" hangingPunct="1">
              <a:lnSpc>
                <a:spcPct val="90000"/>
              </a:lnSpc>
            </a:pPr>
            <a:r>
              <a:rPr lang="en-US" sz="2800" smtClean="0">
                <a:cs typeface="Arial" charset="0"/>
              </a:rPr>
              <a:t>indirect pathway:</a:t>
            </a:r>
          </a:p>
          <a:p>
            <a:pPr algn="l" rtl="0" eaLnBrk="1" hangingPunct="1">
              <a:lnSpc>
                <a:spcPct val="90000"/>
              </a:lnSpc>
            </a:pPr>
            <a:r>
              <a:rPr lang="en-US" sz="2800" b="1" smtClean="0">
                <a:cs typeface="Arial" charset="0"/>
              </a:rPr>
              <a:t>Cortex</a:t>
            </a:r>
            <a:r>
              <a:rPr lang="en-US" sz="2800" smtClean="0">
                <a:cs typeface="Arial" charset="0"/>
              </a:rPr>
              <a:t> (stimulates) → </a:t>
            </a:r>
            <a:r>
              <a:rPr lang="en-US" sz="2800" b="1" smtClean="0">
                <a:cs typeface="Arial" charset="0"/>
              </a:rPr>
              <a:t>Striatum</a:t>
            </a:r>
            <a:r>
              <a:rPr lang="en-US" sz="2800" smtClean="0">
                <a:cs typeface="Arial" charset="0"/>
              </a:rPr>
              <a:t> (inhibits) → </a:t>
            </a:r>
            <a:r>
              <a:rPr lang="en-US" sz="2800" b="1" smtClean="0">
                <a:cs typeface="Arial" charset="0"/>
              </a:rPr>
              <a:t>GPe</a:t>
            </a:r>
            <a:r>
              <a:rPr lang="en-US" sz="2800" smtClean="0">
                <a:cs typeface="Arial" charset="0"/>
              </a:rPr>
              <a:t> (less inhibition of STN) → </a:t>
            </a:r>
            <a:r>
              <a:rPr lang="en-US" sz="2800" b="1" smtClean="0">
                <a:cs typeface="Arial" charset="0"/>
              </a:rPr>
              <a:t>STN</a:t>
            </a:r>
            <a:r>
              <a:rPr lang="en-US" sz="2800" smtClean="0">
                <a:cs typeface="Arial" charset="0"/>
              </a:rPr>
              <a:t> (stimulates) → </a:t>
            </a:r>
            <a:r>
              <a:rPr lang="en-US" sz="2800" b="1" smtClean="0">
                <a:cs typeface="Arial" charset="0"/>
              </a:rPr>
              <a:t>"SNr-GPi" complex</a:t>
            </a:r>
            <a:r>
              <a:rPr lang="en-US" sz="2800" smtClean="0">
                <a:cs typeface="Arial" charset="0"/>
              </a:rPr>
              <a:t> (inhibits) → </a:t>
            </a:r>
            <a:r>
              <a:rPr lang="en-US" sz="2800" b="1" smtClean="0">
                <a:cs typeface="Arial" charset="0"/>
              </a:rPr>
              <a:t>Thalamus</a:t>
            </a:r>
            <a:r>
              <a:rPr lang="en-US" sz="2800" smtClean="0">
                <a:cs typeface="Arial" charset="0"/>
              </a:rPr>
              <a:t> (is stimulating less) → </a:t>
            </a:r>
            <a:r>
              <a:rPr lang="en-US" sz="2800" b="1" smtClean="0">
                <a:cs typeface="Arial" charset="0"/>
              </a:rPr>
              <a:t>Cortex</a:t>
            </a:r>
            <a:r>
              <a:rPr lang="en-US" sz="2800" smtClean="0">
                <a:cs typeface="Arial" charset="0"/>
              </a:rPr>
              <a:t> (is stimulating less) → </a:t>
            </a:r>
            <a:r>
              <a:rPr lang="en-US" sz="2800" b="1" smtClean="0">
                <a:cs typeface="Arial" charset="0"/>
              </a:rPr>
              <a:t>Muscles, etc.</a:t>
            </a:r>
            <a:r>
              <a:rPr lang="en-US" sz="2800" smtClean="0">
                <a:cs typeface="Arial" charset="0"/>
              </a:rPr>
              <a:t> → (</a:t>
            </a:r>
            <a:r>
              <a:rPr lang="en-US" sz="2800" u="sng" smtClean="0">
                <a:cs typeface="Arial" charset="0"/>
              </a:rPr>
              <a:t>hypokinetic state</a:t>
            </a:r>
            <a:endParaRPr lang="ar-SA" sz="2800" smtClean="0">
              <a:cs typeface="Arial" charset="0"/>
            </a:endParaRPr>
          </a:p>
          <a:p>
            <a:pPr algn="l" rtl="0" eaLnBrk="1" hangingPunct="1">
              <a:lnSpc>
                <a:spcPct val="90000"/>
              </a:lnSpc>
            </a:pPr>
            <a:endParaRPr lang="ar-SA" sz="2800" smtClean="0">
              <a:cs typeface="Arial" charset="0"/>
            </a:endParaRPr>
          </a:p>
          <a:p>
            <a:pPr algn="l" rtl="0" eaLnBrk="1" hangingPunct="1">
              <a:lnSpc>
                <a:spcPct val="90000"/>
              </a:lnSpc>
            </a:pPr>
            <a:endParaRPr lang="ar-SA" sz="2800" smtClean="0">
              <a:cs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9A4EB44-C793-4CD7-BCA3-6B9B1267D543}" type="slidenum">
              <a:rPr lang="ar-SA" smtClean="0">
                <a:latin typeface="Arial" charset="0"/>
                <a:cs typeface="Arial" charset="0"/>
              </a:rPr>
              <a:pPr/>
              <a:t>23</a:t>
            </a:fld>
            <a:endParaRPr lang="en-US" smtClean="0">
              <a:latin typeface="Arial" charset="0"/>
              <a:cs typeface="Arial" charset="0"/>
            </a:endParaRPr>
          </a:p>
        </p:txBody>
      </p:sp>
      <p:sp>
        <p:nvSpPr>
          <p:cNvPr id="32771" name="عنصر نائب للمحتوى 2"/>
          <p:cNvSpPr>
            <a:spLocks noGrp="1"/>
          </p:cNvSpPr>
          <p:nvPr>
            <p:ph sz="quarter" idx="1"/>
          </p:nvPr>
        </p:nvSpPr>
        <p:spPr>
          <a:xfrm>
            <a:off x="457200" y="0"/>
            <a:ext cx="8229600" cy="6126163"/>
          </a:xfrm>
        </p:spPr>
        <p:txBody>
          <a:bodyPr/>
          <a:lstStyle/>
          <a:p>
            <a:pPr algn="l" rtl="0" eaLnBrk="1" hangingPunct="1"/>
            <a:r>
              <a:rPr lang="en-US" sz="2800" smtClean="0">
                <a:cs typeface="Arial" charset="0"/>
              </a:rPr>
              <a:t>The antagonistic functions of the direct and indirect pathways are modulated by the substantia nigra pars compacta (SNc), which produces dopamine. </a:t>
            </a:r>
          </a:p>
          <a:p>
            <a:pPr algn="l" rtl="0" eaLnBrk="1" hangingPunct="1"/>
            <a:r>
              <a:rPr lang="en-US" sz="2800" smtClean="0">
                <a:cs typeface="Arial" charset="0"/>
              </a:rPr>
              <a:t>Special D1-receptors in  basal ganglia are excited by dopamine, favoring the direct pathway.</a:t>
            </a:r>
          </a:p>
          <a:p>
            <a:pPr algn="l" rtl="0" eaLnBrk="1" hangingPunct="1"/>
            <a:r>
              <a:rPr lang="en-US" sz="2800" smtClean="0">
                <a:cs typeface="Arial" charset="0"/>
              </a:rPr>
              <a:t>D2-receptors in the basal ganglia are inhibited in presence of dopamine and favor the indirect pathway. </a:t>
            </a:r>
          </a:p>
          <a:p>
            <a:pPr algn="l" rtl="0" eaLnBrk="1" hangingPunct="1"/>
            <a:r>
              <a:rPr lang="en-US" sz="2800" smtClean="0">
                <a:cs typeface="Arial" charset="0"/>
              </a:rPr>
              <a:t>Through these mechanisms the body is able to maintain balance between excitation and inhibition of motion. Lack of balance in this delicate system leads to pathologies such as </a:t>
            </a:r>
            <a:r>
              <a:rPr lang="en-US" sz="2800" smtClean="0">
                <a:solidFill>
                  <a:schemeClr val="tx2"/>
                </a:solidFill>
                <a:cs typeface="Arial" charset="0"/>
                <a:hlinkClick r:id="rId2" action="ppaction://hlinkfile" tooltip="Parkinson's disease"/>
              </a:rPr>
              <a:t>Parkinson's disease</a:t>
            </a:r>
            <a:r>
              <a:rPr lang="en-US" sz="2800" smtClean="0">
                <a:solidFill>
                  <a:schemeClr val="tx2"/>
                </a:solidFill>
                <a:cs typeface="Arial" charset="0"/>
              </a:rPr>
              <a:t>.</a:t>
            </a:r>
          </a:p>
          <a:p>
            <a:pPr algn="l" rtl="0" eaLnBrk="1" hangingPunct="1"/>
            <a:endParaRPr lang="ar-SA" sz="2800" smtClean="0">
              <a:cs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وان 1"/>
          <p:cNvSpPr>
            <a:spLocks noGrp="1"/>
          </p:cNvSpPr>
          <p:nvPr>
            <p:ph type="title"/>
          </p:nvPr>
        </p:nvSpPr>
        <p:spPr/>
        <p:txBody>
          <a:bodyPr/>
          <a:lstStyle/>
          <a:p>
            <a:pPr eaLnBrk="1" hangingPunct="1"/>
            <a:r>
              <a:rPr lang="en-US" smtClean="0">
                <a:cs typeface="Arial" charset="0"/>
              </a:rPr>
              <a:t>Eye movement</a:t>
            </a:r>
            <a:endParaRPr lang="ar-SA" smtClean="0">
              <a:cs typeface="Times New Roman" pitchFamily="18" charset="0"/>
            </a:endParaRPr>
          </a:p>
        </p:txBody>
      </p:sp>
      <p:sp>
        <p:nvSpPr>
          <p:cNvPr id="33795"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03D612C-7B00-40C1-B1DE-DD16F70F1163}" type="slidenum">
              <a:rPr lang="ar-SA" smtClean="0">
                <a:latin typeface="Arial" charset="0"/>
                <a:cs typeface="Arial" charset="0"/>
              </a:rPr>
              <a:pPr/>
              <a:t>24</a:t>
            </a:fld>
            <a:endParaRPr lang="en-US" smtClean="0">
              <a:latin typeface="Arial" charset="0"/>
              <a:cs typeface="Arial" charset="0"/>
            </a:endParaRPr>
          </a:p>
        </p:txBody>
      </p:sp>
      <p:sp>
        <p:nvSpPr>
          <p:cNvPr id="33796" name="عنصر نائب للمحتوى 2"/>
          <p:cNvSpPr>
            <a:spLocks noGrp="1"/>
          </p:cNvSpPr>
          <p:nvPr>
            <p:ph sz="quarter" idx="1"/>
          </p:nvPr>
        </p:nvSpPr>
        <p:spPr>
          <a:xfrm>
            <a:off x="457200" y="1219200"/>
            <a:ext cx="8229600" cy="4937125"/>
          </a:xfrm>
        </p:spPr>
        <p:txBody>
          <a:bodyPr/>
          <a:lstStyle/>
          <a:p>
            <a:pPr algn="l" rtl="0" eaLnBrk="1" hangingPunct="1"/>
            <a:r>
              <a:rPr lang="en-US" smtClean="0">
                <a:cs typeface="Arial" charset="0"/>
              </a:rPr>
              <a:t>Eye movement is influenced by an extensive network of brain regions that converge on a </a:t>
            </a:r>
            <a:r>
              <a:rPr lang="en-US" smtClean="0">
                <a:cs typeface="Arial" charset="0"/>
                <a:hlinkClick r:id="rId2" action="ppaction://hlinkfile" tooltip="Diencephalon"/>
              </a:rPr>
              <a:t>midbrain</a:t>
            </a:r>
            <a:r>
              <a:rPr lang="en-US" smtClean="0">
                <a:cs typeface="Arial" charset="0"/>
              </a:rPr>
              <a:t> area called the </a:t>
            </a:r>
            <a:r>
              <a:rPr lang="en-US" smtClean="0">
                <a:cs typeface="Arial" charset="0"/>
                <a:hlinkClick r:id="rId3" action="ppaction://hlinkfile" tooltip="Superior colliculus"/>
              </a:rPr>
              <a:t>superior colliculus</a:t>
            </a:r>
            <a:r>
              <a:rPr lang="en-US" smtClean="0">
                <a:cs typeface="Arial" charset="0"/>
              </a:rPr>
              <a:t> (SC).</a:t>
            </a:r>
          </a:p>
          <a:p>
            <a:pPr algn="l" rtl="0" eaLnBrk="1" hangingPunct="1"/>
            <a:r>
              <a:rPr lang="en-US" smtClean="0">
                <a:cs typeface="Arial" charset="0"/>
              </a:rPr>
              <a:t>eye movements begin with activation in the caudate nucleus, which inhibits the SNr via the direct GABAergic projections, which in turn disinhibits the SC</a:t>
            </a:r>
            <a:endParaRPr lang="ar-SA" smtClean="0">
              <a:cs typeface="Arial"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b="1" smtClean="0">
                <a:cs typeface="Arial" charset="0"/>
              </a:rPr>
              <a:t>Basic Circuits of basal ganglia</a:t>
            </a:r>
          </a:p>
        </p:txBody>
      </p:sp>
      <p:sp>
        <p:nvSpPr>
          <p:cNvPr id="34819"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10F1A45-721B-4907-A15D-3FC5B5EA2FB3}" type="slidenum">
              <a:rPr lang="ar-SA" smtClean="0">
                <a:latin typeface="Arial" charset="0"/>
                <a:cs typeface="Arial" charset="0"/>
              </a:rPr>
              <a:pPr/>
              <a:t>25</a:t>
            </a:fld>
            <a:endParaRPr lang="en-US" smtClean="0">
              <a:latin typeface="Arial" charset="0"/>
              <a:cs typeface="Arial" charset="0"/>
            </a:endParaRPr>
          </a:p>
        </p:txBody>
      </p:sp>
      <p:sp>
        <p:nvSpPr>
          <p:cNvPr id="8195" name="Content Placeholder 2"/>
          <p:cNvSpPr>
            <a:spLocks noGrp="1"/>
          </p:cNvSpPr>
          <p:nvPr>
            <p:ph sz="quarter" idx="1"/>
          </p:nvPr>
        </p:nvSpPr>
        <p:spPr>
          <a:xfrm>
            <a:off x="457200" y="1219200"/>
            <a:ext cx="8229600" cy="4937125"/>
          </a:xfrm>
        </p:spPr>
        <p:txBody>
          <a:bodyPr/>
          <a:lstStyle/>
          <a:p>
            <a:pPr marL="514350" indent="-514350" algn="l" rtl="0" eaLnBrk="1" hangingPunct="1">
              <a:buFontTx/>
              <a:buAutoNum type="arabicPeriod"/>
            </a:pPr>
            <a:r>
              <a:rPr lang="en-US" sz="3200" smtClean="0">
                <a:cs typeface="Arial" charset="0"/>
              </a:rPr>
              <a:t>A motor loop (putamen circuit) concerned with learned movment.</a:t>
            </a:r>
          </a:p>
          <a:p>
            <a:pPr marL="514350" indent="-514350" algn="l" rtl="0" eaLnBrk="1" hangingPunct="1">
              <a:buFontTx/>
              <a:buAutoNum type="arabicPeriod"/>
            </a:pPr>
            <a:r>
              <a:rPr lang="en-US" sz="3200" smtClean="0">
                <a:cs typeface="Arial" charset="0"/>
              </a:rPr>
              <a:t>Cognitive loop (Caudate circuit) concerned with cognitive control of sequences of motor pattern. Basically it is concerned with motor intentions.</a:t>
            </a:r>
          </a:p>
          <a:p>
            <a:pPr marL="514350" indent="-514350" algn="l" rtl="0" eaLnBrk="1" hangingPunct="1">
              <a:buFontTx/>
              <a:buNone/>
            </a:pPr>
            <a:r>
              <a:rPr lang="en-US" sz="3200" smtClean="0">
                <a:cs typeface="Arial" charset="0"/>
              </a:rPr>
              <a:t>	(Note: cognition means thinking process using sensory input with information already stored in memory.)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45741BA-6CBF-4A8B-9D76-4A97127806C5}" type="slidenum">
              <a:rPr lang="ar-SA" smtClean="0">
                <a:latin typeface="Arial" charset="0"/>
                <a:cs typeface="Arial" charset="0"/>
              </a:rPr>
              <a:pPr/>
              <a:t>26</a:t>
            </a:fld>
            <a:endParaRPr lang="en-US" smtClean="0">
              <a:latin typeface="Arial" charset="0"/>
              <a:cs typeface="Arial" charset="0"/>
            </a:endParaRPr>
          </a:p>
        </p:txBody>
      </p:sp>
      <p:sp>
        <p:nvSpPr>
          <p:cNvPr id="9218" name="Content Placeholder 2"/>
          <p:cNvSpPr>
            <a:spLocks noGrp="1"/>
          </p:cNvSpPr>
          <p:nvPr>
            <p:ph sz="quarter" idx="1"/>
          </p:nvPr>
        </p:nvSpPr>
        <p:spPr>
          <a:xfrm>
            <a:off x="457200" y="381000"/>
            <a:ext cx="8229600" cy="5867400"/>
          </a:xfrm>
        </p:spPr>
        <p:txBody>
          <a:bodyPr/>
          <a:lstStyle/>
          <a:p>
            <a:pPr marL="514350" indent="-514350" algn="l" rtl="0" eaLnBrk="1" hangingPunct="1">
              <a:buFontTx/>
              <a:buAutoNum type="arabicPeriod" startAt="3"/>
            </a:pPr>
            <a:r>
              <a:rPr lang="en-US" sz="4000" smtClean="0">
                <a:cs typeface="Arial" charset="0"/>
              </a:rPr>
              <a:t>Limbic loop: involved in giving motor expression to emotions like, smiling, aggressive or submissive posture.</a:t>
            </a:r>
          </a:p>
          <a:p>
            <a:pPr marL="514350" indent="-514350" algn="l" rtl="0" eaLnBrk="1" hangingPunct="1">
              <a:buFontTx/>
              <a:buAutoNum type="arabicPeriod" startAt="3"/>
            </a:pPr>
            <a:r>
              <a:rPr lang="en-US" sz="4000" smtClean="0">
                <a:cs typeface="Arial" charset="0"/>
              </a:rPr>
              <a:t>Occulomotor loop concerned with voluntary eye movement [ saccadic movement]</a:t>
            </a:r>
          </a:p>
          <a:p>
            <a:pPr marL="514350" indent="-514350" algn="l" rtl="0" eaLnBrk="1" hangingPunct="1">
              <a:buFontTx/>
              <a:buNone/>
            </a:pPr>
            <a:endParaRPr lang="en-US" sz="4000" smtClean="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 calcmode="lin" valueType="num">
                                      <p:cBhvr additive="base">
                                        <p:cTn id="13"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1295400"/>
          </a:xfrm>
          <a:solidFill>
            <a:schemeClr val="tx2"/>
          </a:solidFill>
          <a:ln w="38100">
            <a:solidFill>
              <a:schemeClr val="hlink"/>
            </a:solidFill>
          </a:ln>
        </p:spPr>
        <p:txBody>
          <a:bodyPr/>
          <a:lstStyle/>
          <a:p>
            <a:pPr eaLnBrk="1" hangingPunct="1"/>
            <a:r>
              <a:rPr lang="en-US" sz="4000" b="1" smtClean="0">
                <a:solidFill>
                  <a:schemeClr val="bg1"/>
                </a:solidFill>
                <a:cs typeface="Arial" charset="0"/>
              </a:rPr>
              <a:t>THE LIMBIC SYSTEM</a:t>
            </a:r>
          </a:p>
        </p:txBody>
      </p:sp>
      <p:pic>
        <p:nvPicPr>
          <p:cNvPr id="16390" name="Picture 6" descr="http://www.mrs.umn.edu/~ratliffj/images/brain_slides/limbic_system.gif"/>
          <p:cNvPicPr>
            <a:picLocks noChangeAspect="1" noChangeArrowheads="1"/>
          </p:cNvPicPr>
          <p:nvPr/>
        </p:nvPicPr>
        <p:blipFill>
          <a:blip r:embed="rId3"/>
          <a:srcRect t="4593"/>
          <a:stretch>
            <a:fillRect/>
          </a:stretch>
        </p:blipFill>
        <p:spPr bwMode="auto">
          <a:xfrm>
            <a:off x="1066800" y="1720850"/>
            <a:ext cx="6858000" cy="4908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16390"/>
                                        </p:tgtEl>
                                        <p:attrNameLst>
                                          <p:attrName>style.visibility</p:attrName>
                                        </p:attrNameLst>
                                      </p:cBhvr>
                                      <p:to>
                                        <p:strVal val="visible"/>
                                      </p:to>
                                    </p:set>
                                    <p:animEffect transition="in" filter="box(in)">
                                      <p:cBhvr>
                                        <p:cTn id="11"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228600"/>
            <a:ext cx="8839200" cy="1295400"/>
          </a:xfrm>
          <a:solidFill>
            <a:schemeClr val="tx2"/>
          </a:solidFill>
          <a:ln w="38100">
            <a:solidFill>
              <a:schemeClr val="hlink"/>
            </a:solidFill>
          </a:ln>
        </p:spPr>
        <p:txBody>
          <a:bodyPr>
            <a:normAutofit fontScale="90000"/>
          </a:bodyPr>
          <a:lstStyle/>
          <a:p>
            <a:pPr eaLnBrk="1" fontAlgn="auto" hangingPunct="1">
              <a:spcAft>
                <a:spcPts val="0"/>
              </a:spcAft>
              <a:defRPr/>
            </a:pPr>
            <a:r>
              <a:rPr lang="en-US" sz="4000" b="1" smtClean="0">
                <a:solidFill>
                  <a:schemeClr val="bg1"/>
                </a:solidFill>
                <a:cs typeface="+mj-cs"/>
              </a:rPr>
              <a:t>FUNCTIONS OF THE LIMBIC SYSTEM</a:t>
            </a:r>
          </a:p>
        </p:txBody>
      </p:sp>
      <p:sp>
        <p:nvSpPr>
          <p:cNvPr id="32771" name="Text Box 3"/>
          <p:cNvSpPr txBox="1">
            <a:spLocks noChangeArrowheads="1"/>
          </p:cNvSpPr>
          <p:nvPr/>
        </p:nvSpPr>
        <p:spPr bwMode="auto">
          <a:xfrm>
            <a:off x="4572000" y="1600200"/>
            <a:ext cx="4419600" cy="1016000"/>
          </a:xfrm>
          <a:prstGeom prst="rect">
            <a:avLst/>
          </a:prstGeom>
          <a:solidFill>
            <a:schemeClr val="tx2"/>
          </a:solidFill>
          <a:ln w="9525">
            <a:solidFill>
              <a:schemeClr val="hlink"/>
            </a:solidFill>
            <a:miter lim="800000"/>
            <a:headEnd/>
            <a:tailEnd/>
          </a:ln>
        </p:spPr>
        <p:txBody>
          <a:bodyPr>
            <a:spAutoFit/>
          </a:bodyPr>
          <a:lstStyle/>
          <a:p>
            <a:pPr algn="l" rtl="0"/>
            <a:r>
              <a:rPr lang="en-US" sz="2000" b="1">
                <a:solidFill>
                  <a:schemeClr val="bg1"/>
                </a:solidFill>
              </a:rPr>
              <a:t>Cingulate cortex</a:t>
            </a:r>
            <a:r>
              <a:rPr lang="en-US" sz="2000" b="1">
                <a:solidFill>
                  <a:srgbClr val="9900CC"/>
                </a:solidFill>
              </a:rPr>
              <a:t>:</a:t>
            </a:r>
          </a:p>
          <a:p>
            <a:pPr algn="l" rtl="0">
              <a:buFontTx/>
              <a:buChar char="•"/>
            </a:pPr>
            <a:r>
              <a:rPr lang="en-US" sz="2000" b="1">
                <a:solidFill>
                  <a:schemeClr val="hlink"/>
                </a:solidFill>
              </a:rPr>
              <a:t>Coordination of sensory signals</a:t>
            </a:r>
          </a:p>
          <a:p>
            <a:pPr algn="l" rtl="0">
              <a:buFontTx/>
              <a:buChar char="•"/>
            </a:pPr>
            <a:r>
              <a:rPr lang="en-US" sz="2000" b="1">
                <a:solidFill>
                  <a:schemeClr val="hlink"/>
                </a:solidFill>
              </a:rPr>
              <a:t>Emotion</a:t>
            </a:r>
          </a:p>
        </p:txBody>
      </p:sp>
      <p:sp>
        <p:nvSpPr>
          <p:cNvPr id="32772" name="Text Box 4"/>
          <p:cNvSpPr txBox="1">
            <a:spLocks noChangeArrowheads="1"/>
          </p:cNvSpPr>
          <p:nvPr/>
        </p:nvSpPr>
        <p:spPr bwMode="auto">
          <a:xfrm>
            <a:off x="4572000" y="3429000"/>
            <a:ext cx="4419600" cy="711200"/>
          </a:xfrm>
          <a:prstGeom prst="rect">
            <a:avLst/>
          </a:prstGeom>
          <a:solidFill>
            <a:schemeClr val="tx2"/>
          </a:solidFill>
          <a:ln w="9525">
            <a:solidFill>
              <a:schemeClr val="hlink"/>
            </a:solidFill>
            <a:miter lim="800000"/>
            <a:headEnd/>
            <a:tailEnd/>
          </a:ln>
        </p:spPr>
        <p:txBody>
          <a:bodyPr>
            <a:spAutoFit/>
          </a:bodyPr>
          <a:lstStyle/>
          <a:p>
            <a:pPr algn="l" rtl="0"/>
            <a:r>
              <a:rPr lang="en-US" sz="2000" b="1">
                <a:solidFill>
                  <a:schemeClr val="bg1"/>
                </a:solidFill>
              </a:rPr>
              <a:t>Hippocampus:</a:t>
            </a:r>
          </a:p>
          <a:p>
            <a:pPr algn="l" rtl="0">
              <a:buFontTx/>
              <a:buChar char="•"/>
            </a:pPr>
            <a:r>
              <a:rPr lang="en-US" sz="2000" b="1">
                <a:solidFill>
                  <a:schemeClr val="hlink"/>
                </a:solidFill>
              </a:rPr>
              <a:t>Long-term memory development</a:t>
            </a:r>
          </a:p>
        </p:txBody>
      </p:sp>
      <p:sp>
        <p:nvSpPr>
          <p:cNvPr id="32773" name="Text Box 5"/>
          <p:cNvSpPr txBox="1">
            <a:spLocks noChangeArrowheads="1"/>
          </p:cNvSpPr>
          <p:nvPr/>
        </p:nvSpPr>
        <p:spPr bwMode="auto">
          <a:xfrm>
            <a:off x="4572000" y="4953000"/>
            <a:ext cx="4419600" cy="1625600"/>
          </a:xfrm>
          <a:prstGeom prst="rect">
            <a:avLst/>
          </a:prstGeom>
          <a:solidFill>
            <a:schemeClr val="tx2"/>
          </a:solidFill>
          <a:ln w="9525">
            <a:solidFill>
              <a:schemeClr val="hlink"/>
            </a:solidFill>
            <a:miter lim="800000"/>
            <a:headEnd/>
            <a:tailEnd/>
          </a:ln>
        </p:spPr>
        <p:txBody>
          <a:bodyPr>
            <a:spAutoFit/>
          </a:bodyPr>
          <a:lstStyle/>
          <a:p>
            <a:pPr algn="l" rtl="0"/>
            <a:r>
              <a:rPr lang="en-US" sz="2000" b="1">
                <a:solidFill>
                  <a:schemeClr val="bg1"/>
                </a:solidFill>
              </a:rPr>
              <a:t>Hypothalamus:</a:t>
            </a:r>
          </a:p>
          <a:p>
            <a:pPr algn="l" rtl="0">
              <a:buFontTx/>
              <a:buChar char="•"/>
            </a:pPr>
            <a:r>
              <a:rPr lang="en-US" sz="2000" b="1">
                <a:solidFill>
                  <a:schemeClr val="hlink"/>
                </a:solidFill>
              </a:rPr>
              <a:t>Endocrine regulation</a:t>
            </a:r>
          </a:p>
          <a:p>
            <a:pPr algn="l" rtl="0">
              <a:buFontTx/>
              <a:buChar char="•"/>
            </a:pPr>
            <a:r>
              <a:rPr lang="en-US" sz="2000" b="1">
                <a:solidFill>
                  <a:schemeClr val="hlink"/>
                </a:solidFill>
              </a:rPr>
              <a:t>Body temperature</a:t>
            </a:r>
          </a:p>
          <a:p>
            <a:pPr algn="l" rtl="0">
              <a:buFontTx/>
              <a:buChar char="•"/>
            </a:pPr>
            <a:r>
              <a:rPr lang="en-US" sz="2000" b="1">
                <a:solidFill>
                  <a:schemeClr val="hlink"/>
                </a:solidFill>
              </a:rPr>
              <a:t>Regulation of thirst and hunger</a:t>
            </a:r>
          </a:p>
          <a:p>
            <a:pPr algn="l" rtl="0">
              <a:buFontTx/>
              <a:buChar char="•"/>
            </a:pPr>
            <a:r>
              <a:rPr lang="en-US" sz="2000" b="1">
                <a:solidFill>
                  <a:schemeClr val="hlink"/>
                </a:solidFill>
              </a:rPr>
              <a:t>Regulation of circadian rhythms</a:t>
            </a:r>
          </a:p>
        </p:txBody>
      </p:sp>
      <p:sp>
        <p:nvSpPr>
          <p:cNvPr id="32781" name="Text Box 13"/>
          <p:cNvSpPr txBox="1">
            <a:spLocks noChangeArrowheads="1"/>
          </p:cNvSpPr>
          <p:nvPr/>
        </p:nvSpPr>
        <p:spPr bwMode="auto">
          <a:xfrm>
            <a:off x="4572000" y="4191000"/>
            <a:ext cx="4419600" cy="711200"/>
          </a:xfrm>
          <a:prstGeom prst="rect">
            <a:avLst/>
          </a:prstGeom>
          <a:solidFill>
            <a:schemeClr val="tx2"/>
          </a:solidFill>
          <a:ln w="9525">
            <a:solidFill>
              <a:schemeClr val="hlink"/>
            </a:solidFill>
            <a:miter lim="800000"/>
            <a:headEnd/>
            <a:tailEnd/>
          </a:ln>
        </p:spPr>
        <p:txBody>
          <a:bodyPr>
            <a:spAutoFit/>
          </a:bodyPr>
          <a:lstStyle/>
          <a:p>
            <a:pPr algn="l" rtl="0"/>
            <a:r>
              <a:rPr lang="en-US" sz="2000" b="1">
                <a:solidFill>
                  <a:schemeClr val="bg1"/>
                </a:solidFill>
              </a:rPr>
              <a:t>Amygdala:</a:t>
            </a:r>
          </a:p>
          <a:p>
            <a:pPr algn="l" rtl="0">
              <a:buFontTx/>
              <a:buChar char="•"/>
            </a:pPr>
            <a:r>
              <a:rPr lang="en-US" sz="2000" b="1">
                <a:solidFill>
                  <a:schemeClr val="hlink"/>
                </a:solidFill>
              </a:rPr>
              <a:t>Aggression and fear</a:t>
            </a:r>
          </a:p>
        </p:txBody>
      </p:sp>
      <p:sp>
        <p:nvSpPr>
          <p:cNvPr id="32782" name="Text Box 14"/>
          <p:cNvSpPr txBox="1">
            <a:spLocks noChangeArrowheads="1"/>
          </p:cNvSpPr>
          <p:nvPr/>
        </p:nvSpPr>
        <p:spPr bwMode="auto">
          <a:xfrm>
            <a:off x="4572000" y="2667000"/>
            <a:ext cx="4419600" cy="711200"/>
          </a:xfrm>
          <a:prstGeom prst="rect">
            <a:avLst/>
          </a:prstGeom>
          <a:solidFill>
            <a:schemeClr val="tx2"/>
          </a:solidFill>
          <a:ln w="9525">
            <a:solidFill>
              <a:schemeClr val="hlink"/>
            </a:solidFill>
            <a:miter lim="800000"/>
            <a:headEnd/>
            <a:tailEnd/>
          </a:ln>
        </p:spPr>
        <p:txBody>
          <a:bodyPr>
            <a:spAutoFit/>
          </a:bodyPr>
          <a:lstStyle/>
          <a:p>
            <a:pPr algn="l" rtl="0"/>
            <a:r>
              <a:rPr lang="en-US" sz="2000" b="1">
                <a:solidFill>
                  <a:schemeClr val="bg1"/>
                </a:solidFill>
              </a:rPr>
              <a:t>Septal area:</a:t>
            </a:r>
          </a:p>
          <a:p>
            <a:pPr algn="l" rtl="0">
              <a:buFontTx/>
              <a:buChar char="•"/>
            </a:pPr>
            <a:r>
              <a:rPr lang="en-US" sz="2000" b="1">
                <a:solidFill>
                  <a:schemeClr val="hlink"/>
                </a:solidFill>
              </a:rPr>
              <a:t>Sexual arousal</a:t>
            </a:r>
          </a:p>
        </p:txBody>
      </p:sp>
      <p:pic>
        <p:nvPicPr>
          <p:cNvPr id="32784" name="Picture 16" descr="http://www.brainexplorer.org/brain-images/limbic_system.jpg"/>
          <p:cNvPicPr>
            <a:picLocks noChangeAspect="1" noChangeArrowheads="1"/>
          </p:cNvPicPr>
          <p:nvPr/>
        </p:nvPicPr>
        <p:blipFill>
          <a:blip r:embed="rId3"/>
          <a:srcRect/>
          <a:stretch>
            <a:fillRect/>
          </a:stretch>
        </p:blipFill>
        <p:spPr bwMode="auto">
          <a:xfrm>
            <a:off x="152400" y="1676400"/>
            <a:ext cx="4343400"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32784"/>
                                        </p:tgtEl>
                                        <p:attrNameLst>
                                          <p:attrName>style.visibility</p:attrName>
                                        </p:attrNameLst>
                                      </p:cBhvr>
                                      <p:to>
                                        <p:strVal val="visible"/>
                                      </p:to>
                                    </p:set>
                                    <p:animEffect transition="in" filter="box(in)">
                                      <p:cBhvr>
                                        <p:cTn id="11" dur="500"/>
                                        <p:tgtEl>
                                          <p:spTgt spid="3278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2771"/>
                                        </p:tgtEl>
                                        <p:attrNameLst>
                                          <p:attrName>style.visibility</p:attrName>
                                        </p:attrNameLst>
                                      </p:cBhvr>
                                      <p:to>
                                        <p:strVal val="visible"/>
                                      </p:to>
                                    </p:set>
                                    <p:animEffect transition="in" filter="box(in)">
                                      <p:cBhvr>
                                        <p:cTn id="16" dur="500"/>
                                        <p:tgtEl>
                                          <p:spTgt spid="3277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2782"/>
                                        </p:tgtEl>
                                        <p:attrNameLst>
                                          <p:attrName>style.visibility</p:attrName>
                                        </p:attrNameLst>
                                      </p:cBhvr>
                                      <p:to>
                                        <p:strVal val="visible"/>
                                      </p:to>
                                    </p:set>
                                    <p:animEffect transition="in" filter="box(in)">
                                      <p:cBhvr>
                                        <p:cTn id="21" dur="500"/>
                                        <p:tgtEl>
                                          <p:spTgt spid="3278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2772"/>
                                        </p:tgtEl>
                                        <p:attrNameLst>
                                          <p:attrName>style.visibility</p:attrName>
                                        </p:attrNameLst>
                                      </p:cBhvr>
                                      <p:to>
                                        <p:strVal val="visible"/>
                                      </p:to>
                                    </p:set>
                                    <p:animEffect transition="in" filter="box(in)">
                                      <p:cBhvr>
                                        <p:cTn id="26" dur="500"/>
                                        <p:tgtEl>
                                          <p:spTgt spid="3277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2781"/>
                                        </p:tgtEl>
                                        <p:attrNameLst>
                                          <p:attrName>style.visibility</p:attrName>
                                        </p:attrNameLst>
                                      </p:cBhvr>
                                      <p:to>
                                        <p:strVal val="visible"/>
                                      </p:to>
                                    </p:set>
                                    <p:animEffect transition="in" filter="box(in)">
                                      <p:cBhvr>
                                        <p:cTn id="31" dur="500"/>
                                        <p:tgtEl>
                                          <p:spTgt spid="32781"/>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2773"/>
                                        </p:tgtEl>
                                        <p:attrNameLst>
                                          <p:attrName>style.visibility</p:attrName>
                                        </p:attrNameLst>
                                      </p:cBhvr>
                                      <p:to>
                                        <p:strVal val="visible"/>
                                      </p:to>
                                    </p:set>
                                    <p:animEffect transition="in" filter="box(in)">
                                      <p:cBhvr>
                                        <p:cTn id="36"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autoUpdateAnimBg="0"/>
      <p:bldP spid="32771" grpId="0" animBg="1" autoUpdateAnimBg="0"/>
      <p:bldP spid="32772" grpId="0" animBg="1" autoUpdateAnimBg="0"/>
      <p:bldP spid="32773" grpId="0" animBg="1" autoUpdateAnimBg="0"/>
      <p:bldP spid="32781" grpId="0" animBg="1" autoUpdateAnimBg="0"/>
      <p:bldP spid="3278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D7C6E2A-8EB9-4D28-BE05-49486F6FE767}" type="slidenum">
              <a:rPr lang="ar-SA" smtClean="0">
                <a:latin typeface="Arial" charset="0"/>
                <a:cs typeface="Arial" charset="0"/>
              </a:rPr>
              <a:pPr/>
              <a:t>29</a:t>
            </a:fld>
            <a:endParaRPr lang="en-US" smtClean="0">
              <a:latin typeface="Arial" charset="0"/>
              <a:cs typeface="Arial" charset="0"/>
            </a:endParaRPr>
          </a:p>
        </p:txBody>
      </p:sp>
      <p:pic>
        <p:nvPicPr>
          <p:cNvPr id="38915" name="Picture 4" descr="BG-5"/>
          <p:cNvPicPr>
            <a:picLocks noChangeAspect="1" noChangeArrowheads="1"/>
          </p:cNvPicPr>
          <p:nvPr/>
        </p:nvPicPr>
        <p:blipFill>
          <a:blip r:embed="rId2"/>
          <a:srcRect r="50003" b="11867"/>
          <a:stretch>
            <a:fillRect/>
          </a:stretch>
        </p:blipFill>
        <p:spPr bwMode="auto">
          <a:xfrm>
            <a:off x="0" y="304800"/>
            <a:ext cx="5181600" cy="6094413"/>
          </a:xfrm>
          <a:prstGeom prst="rect">
            <a:avLst/>
          </a:prstGeom>
          <a:noFill/>
          <a:ln w="38100">
            <a:solidFill>
              <a:srgbClr val="339966"/>
            </a:solidFill>
            <a:miter lim="800000"/>
            <a:headEnd/>
            <a:tailEnd/>
          </a:ln>
        </p:spPr>
      </p:pic>
      <p:sp>
        <p:nvSpPr>
          <p:cNvPr id="4" name="Rectangle 3"/>
          <p:cNvSpPr>
            <a:spLocks noChangeArrowheads="1"/>
          </p:cNvSpPr>
          <p:nvPr/>
        </p:nvSpPr>
        <p:spPr bwMode="auto">
          <a:xfrm>
            <a:off x="5334000" y="381000"/>
            <a:ext cx="3581400" cy="6124575"/>
          </a:xfrm>
          <a:prstGeom prst="rect">
            <a:avLst/>
          </a:prstGeom>
          <a:noFill/>
          <a:ln w="9525">
            <a:noFill/>
            <a:miter lim="800000"/>
            <a:headEnd/>
            <a:tailEnd/>
          </a:ln>
        </p:spPr>
        <p:txBody>
          <a:bodyPr>
            <a:spAutoFit/>
          </a:bodyPr>
          <a:lstStyle/>
          <a:p>
            <a:pPr algn="l" rtl="0"/>
            <a:r>
              <a:rPr lang="en-US" sz="2800"/>
              <a:t>Putamen circuit has indirect connection to cortex via thalamus </a:t>
            </a:r>
          </a:p>
          <a:p>
            <a:pPr algn="l" rtl="0"/>
            <a:r>
              <a:rPr lang="en-US" sz="2800"/>
              <a:t>Putamen circuit is inhibitory.</a:t>
            </a:r>
          </a:p>
          <a:p>
            <a:pPr algn="l" rtl="0"/>
            <a:r>
              <a:rPr lang="en-US" sz="2800"/>
              <a:t> Executes skilled motor activities for example cutting paper with a scissor, </a:t>
            </a:r>
          </a:p>
          <a:p>
            <a:pPr algn="l" rtl="0"/>
            <a:r>
              <a:rPr lang="en-US" sz="2800"/>
              <a:t>hammering on nail, shooting a basket ball &amp; like throwing a base ball.</a:t>
            </a:r>
          </a:p>
          <a:p>
            <a:pPr algn="l" rtl="0"/>
            <a:r>
              <a:rPr lang="en-US" sz="280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914400"/>
          </a:xfrm>
        </p:spPr>
        <p:txBody>
          <a:bodyPr>
            <a:normAutofit fontScale="90000"/>
          </a:bodyPr>
          <a:lstStyle/>
          <a:p>
            <a:pPr eaLnBrk="1" fontAlgn="auto" hangingPunct="1">
              <a:spcAft>
                <a:spcPts val="0"/>
              </a:spcAft>
              <a:defRPr/>
            </a:pPr>
            <a:r>
              <a:rPr lang="en-US" sz="6600" b="1" dirty="0" smtClean="0">
                <a:cs typeface="+mj-cs"/>
              </a:rPr>
              <a:t>Objectives</a:t>
            </a:r>
            <a:endParaRPr lang="en-US" sz="6600" dirty="0" smtClean="0">
              <a:cs typeface="+mj-cs"/>
            </a:endParaRPr>
          </a:p>
        </p:txBody>
      </p:sp>
      <p:sp>
        <p:nvSpPr>
          <p:cNvPr id="1229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CC30A7F3-DABD-4842-BA4C-B21F5B6D0DB9}" type="slidenum">
              <a:rPr lang="ar-SA" smtClean="0">
                <a:latin typeface="Arial" charset="0"/>
                <a:cs typeface="Arial" charset="0"/>
              </a:rPr>
              <a:pPr/>
              <a:t>3</a:t>
            </a:fld>
            <a:endParaRPr lang="en-US" smtClean="0">
              <a:latin typeface="Arial" charset="0"/>
              <a:cs typeface="Arial" charset="0"/>
            </a:endParaRPr>
          </a:p>
        </p:txBody>
      </p:sp>
      <p:sp>
        <p:nvSpPr>
          <p:cNvPr id="5123" name="Content Placeholder 2"/>
          <p:cNvSpPr>
            <a:spLocks noGrp="1"/>
          </p:cNvSpPr>
          <p:nvPr>
            <p:ph sz="quarter" idx="1"/>
          </p:nvPr>
        </p:nvSpPr>
        <p:spPr>
          <a:xfrm>
            <a:off x="457200" y="838200"/>
            <a:ext cx="8229600" cy="5287963"/>
          </a:xfrm>
        </p:spPr>
        <p:txBody>
          <a:bodyPr>
            <a:noAutofit/>
          </a:bodyPr>
          <a:lstStyle/>
          <a:p>
            <a:pPr marL="274320" indent="-274320" algn="l" rtl="0" eaLnBrk="1" fontAlgn="auto" hangingPunct="1">
              <a:spcAft>
                <a:spcPts val="0"/>
              </a:spcAft>
              <a:buFont typeface="Wingdings 3"/>
              <a:buChar char=""/>
              <a:defRPr/>
            </a:pPr>
            <a:r>
              <a:rPr lang="en-US" sz="2800" b="1" u="sng" dirty="0" smtClean="0">
                <a:cs typeface="+mn-cs"/>
              </a:rPr>
              <a:t>Physiology of basal ganglia and regulatory mechanisms</a:t>
            </a:r>
            <a:endParaRPr lang="en-US" sz="2800" b="1" dirty="0" smtClean="0">
              <a:cs typeface="+mn-cs"/>
            </a:endParaRPr>
          </a:p>
          <a:p>
            <a:pPr marL="274320" indent="-274320" algn="l" rtl="0" eaLnBrk="1" fontAlgn="auto" hangingPunct="1">
              <a:spcAft>
                <a:spcPts val="0"/>
              </a:spcAft>
              <a:buFont typeface="Wingdings 3"/>
              <a:buChar char=""/>
              <a:defRPr/>
            </a:pPr>
            <a:r>
              <a:rPr lang="en-US" sz="2800" b="1" dirty="0" smtClean="0">
                <a:cs typeface="+mn-cs"/>
              </a:rPr>
              <a:t>At the end of this  </a:t>
            </a:r>
            <a:r>
              <a:rPr lang="en-US" sz="2800" b="1" dirty="0" err="1" smtClean="0">
                <a:cs typeface="+mn-cs"/>
              </a:rPr>
              <a:t>lectutre</a:t>
            </a:r>
            <a:r>
              <a:rPr lang="en-US" sz="2800" b="1" dirty="0" smtClean="0">
                <a:cs typeface="+mn-cs"/>
              </a:rPr>
              <a:t>  the student should be able to:-</a:t>
            </a:r>
          </a:p>
          <a:p>
            <a:pPr marL="274320" indent="-274320" algn="l" rtl="0" eaLnBrk="1" fontAlgn="auto" hangingPunct="1">
              <a:spcAft>
                <a:spcPts val="0"/>
              </a:spcAft>
              <a:buFont typeface="Wingdings 3"/>
              <a:buChar char=""/>
              <a:defRPr/>
            </a:pPr>
            <a:r>
              <a:rPr lang="en-US" sz="2800" b="1" dirty="0" smtClean="0">
                <a:cs typeface="+mn-cs"/>
              </a:rPr>
              <a:t>1-appreciate different nuclei of basal ganglia</a:t>
            </a:r>
          </a:p>
          <a:p>
            <a:pPr marL="274320" indent="-274320" algn="l" rtl="0" eaLnBrk="1" fontAlgn="auto" hangingPunct="1">
              <a:spcAft>
                <a:spcPts val="0"/>
              </a:spcAft>
              <a:buFont typeface="Arial" pitchFamily="34" charset="0"/>
              <a:buChar char="•"/>
              <a:defRPr/>
            </a:pPr>
            <a:r>
              <a:rPr lang="en-US" sz="2800" b="1" dirty="0" smtClean="0">
                <a:cs typeface="+mn-cs"/>
              </a:rPr>
              <a:t>2-know different neurotransmitters that have a role in basal ganglia functions</a:t>
            </a:r>
          </a:p>
          <a:p>
            <a:pPr marL="274320" indent="-274320" algn="l" rtl="0" eaLnBrk="1" fontAlgn="auto" hangingPunct="1">
              <a:spcAft>
                <a:spcPts val="0"/>
              </a:spcAft>
              <a:buFont typeface="Arial" pitchFamily="34" charset="0"/>
              <a:buChar char="•"/>
              <a:defRPr/>
            </a:pPr>
            <a:r>
              <a:rPr lang="en-US" sz="2800" b="1" dirty="0" smtClean="0">
                <a:cs typeface="+mn-cs"/>
              </a:rPr>
              <a:t>3-know Basal Ganglia connections &amp; their functions</a:t>
            </a:r>
          </a:p>
          <a:p>
            <a:pPr marL="274320" indent="-274320" algn="l" rtl="0" eaLnBrk="1" fontAlgn="auto" hangingPunct="1">
              <a:spcAft>
                <a:spcPts val="0"/>
              </a:spcAft>
              <a:buFont typeface="Wingdings 3"/>
              <a:buChar char=""/>
              <a:defRPr/>
            </a:pPr>
            <a:r>
              <a:rPr lang="en-US" sz="2800" b="1" dirty="0" smtClean="0">
                <a:cs typeface="+mn-cs"/>
              </a:rPr>
              <a:t>4-appreciate general functions of basal ganglia</a:t>
            </a:r>
          </a:p>
          <a:p>
            <a:pPr marL="274320" indent="-274320" algn="l" rtl="0" eaLnBrk="1" fontAlgn="auto" hangingPunct="1">
              <a:spcAft>
                <a:spcPts val="0"/>
              </a:spcAft>
              <a:buFont typeface="Wingdings 3"/>
              <a:buChar char=""/>
              <a:defRPr/>
            </a:pPr>
            <a:r>
              <a:rPr lang="en-US" sz="2800" b="1" dirty="0" smtClean="0">
                <a:cs typeface="+mn-cs"/>
              </a:rPr>
              <a:t>5-diagnose basal ganglia disorders</a:t>
            </a:r>
          </a:p>
          <a:p>
            <a:pPr marL="274320" indent="-274320" algn="l" rtl="0" eaLnBrk="1" fontAlgn="auto" hangingPunct="1">
              <a:spcAft>
                <a:spcPts val="0"/>
              </a:spcAft>
              <a:buFont typeface="Wingdings 3"/>
              <a:buChar char=""/>
              <a:defRPr/>
            </a:pPr>
            <a:endParaRPr lang="en-US" sz="2400" b="1" dirty="0" smtClean="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20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20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20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20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151E292-5A45-4320-B8D5-1D66D0B1A8FC}" type="slidenum">
              <a:rPr lang="ar-SA" smtClean="0">
                <a:latin typeface="Arial" charset="0"/>
                <a:cs typeface="Arial" charset="0"/>
              </a:rPr>
              <a:pPr/>
              <a:t>30</a:t>
            </a:fld>
            <a:endParaRPr lang="en-US" smtClean="0">
              <a:latin typeface="Arial" charset="0"/>
              <a:cs typeface="Arial" charset="0"/>
            </a:endParaRPr>
          </a:p>
        </p:txBody>
      </p:sp>
      <p:pic>
        <p:nvPicPr>
          <p:cNvPr id="39939" name="Picture 4" descr="BG-5"/>
          <p:cNvPicPr>
            <a:picLocks noChangeAspect="1" noChangeArrowheads="1"/>
          </p:cNvPicPr>
          <p:nvPr/>
        </p:nvPicPr>
        <p:blipFill>
          <a:blip r:embed="rId2"/>
          <a:srcRect l="50003" b="14391"/>
          <a:stretch>
            <a:fillRect/>
          </a:stretch>
        </p:blipFill>
        <p:spPr bwMode="auto">
          <a:xfrm>
            <a:off x="0" y="457200"/>
            <a:ext cx="5803900" cy="5868988"/>
          </a:xfrm>
          <a:prstGeom prst="rect">
            <a:avLst/>
          </a:prstGeom>
          <a:noFill/>
          <a:ln w="38100">
            <a:solidFill>
              <a:srgbClr val="339966"/>
            </a:solidFill>
            <a:miter lim="800000"/>
            <a:headEnd/>
            <a:tailEnd/>
          </a:ln>
        </p:spPr>
      </p:pic>
      <p:sp>
        <p:nvSpPr>
          <p:cNvPr id="4" name="Rectangle 3"/>
          <p:cNvSpPr>
            <a:spLocks noChangeArrowheads="1"/>
          </p:cNvSpPr>
          <p:nvPr/>
        </p:nvSpPr>
        <p:spPr bwMode="auto">
          <a:xfrm>
            <a:off x="5867400" y="457200"/>
            <a:ext cx="3276600" cy="5694363"/>
          </a:xfrm>
          <a:prstGeom prst="rect">
            <a:avLst/>
          </a:prstGeom>
          <a:noFill/>
          <a:ln w="9525">
            <a:noFill/>
            <a:miter lim="800000"/>
            <a:headEnd/>
            <a:tailEnd/>
          </a:ln>
        </p:spPr>
        <p:txBody>
          <a:bodyPr>
            <a:spAutoFit/>
          </a:bodyPr>
          <a:lstStyle/>
          <a:p>
            <a:pPr algn="l" rtl="0"/>
            <a:r>
              <a:rPr lang="en-US" sz="2800"/>
              <a:t>caudate has direct conection to the cortex from thalamus.</a:t>
            </a:r>
          </a:p>
          <a:p>
            <a:pPr algn="l" rtl="0"/>
            <a:r>
              <a:rPr lang="en-US" sz="2800"/>
              <a:t>Caudate circuit is excitatory, has instinctive function which works without thinking and need quick response. </a:t>
            </a:r>
          </a:p>
          <a:p>
            <a:pPr algn="l" rtl="0"/>
            <a:r>
              <a:rPr lang="en-US" sz="2800"/>
              <a:t>eg. response after seeing a lion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cs typeface="Arial" charset="0"/>
              </a:rPr>
              <a:t>Neurotransmitters of basal ganglia</a:t>
            </a:r>
          </a:p>
        </p:txBody>
      </p:sp>
      <p:sp>
        <p:nvSpPr>
          <p:cNvPr id="40963"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1554E0C-AD07-4EB1-A759-772A77A1402F}" type="slidenum">
              <a:rPr lang="ar-SA" smtClean="0">
                <a:latin typeface="Arial" charset="0"/>
                <a:cs typeface="Arial" charset="0"/>
              </a:rPr>
              <a:pPr/>
              <a:t>31</a:t>
            </a:fld>
            <a:endParaRPr lang="en-US" smtClean="0">
              <a:latin typeface="Arial" charset="0"/>
              <a:cs typeface="Arial" charset="0"/>
            </a:endParaRPr>
          </a:p>
        </p:txBody>
      </p:sp>
      <p:sp>
        <p:nvSpPr>
          <p:cNvPr id="23555" name="Content Placeholder 2"/>
          <p:cNvSpPr>
            <a:spLocks noGrp="1"/>
          </p:cNvSpPr>
          <p:nvPr>
            <p:ph sz="quarter" idx="1"/>
          </p:nvPr>
        </p:nvSpPr>
        <p:spPr>
          <a:xfrm>
            <a:off x="457200" y="1600200"/>
            <a:ext cx="7924800" cy="4525963"/>
          </a:xfrm>
        </p:spPr>
        <p:txBody>
          <a:bodyPr>
            <a:normAutofit fontScale="92500" lnSpcReduction="10000"/>
          </a:bodyPr>
          <a:lstStyle/>
          <a:p>
            <a:pPr marL="514350" indent="-514350" algn="l" rtl="0" eaLnBrk="1" fontAlgn="auto" hangingPunct="1">
              <a:spcAft>
                <a:spcPts val="0"/>
              </a:spcAft>
              <a:buFontTx/>
              <a:buAutoNum type="arabicPeriod"/>
              <a:defRPr/>
            </a:pPr>
            <a:r>
              <a:rPr lang="en-US" sz="2800" smtClean="0">
                <a:cs typeface="+mn-cs"/>
              </a:rPr>
              <a:t>Dopamine pathway: from substantia nigra to caudate nucleus and putamen.</a:t>
            </a:r>
          </a:p>
          <a:p>
            <a:pPr marL="514350" indent="-514350" algn="l" rtl="0" eaLnBrk="1" fontAlgn="auto" hangingPunct="1">
              <a:spcAft>
                <a:spcPts val="0"/>
              </a:spcAft>
              <a:buFontTx/>
              <a:buAutoNum type="arabicPeriod"/>
              <a:defRPr/>
            </a:pPr>
            <a:r>
              <a:rPr lang="en-US" sz="2800" smtClean="0">
                <a:cs typeface="+mn-cs"/>
              </a:rPr>
              <a:t>Gama amino butyric acid pathway from caudate nucleus and putamen to globus pallidus and substantia nigra.</a:t>
            </a:r>
          </a:p>
          <a:p>
            <a:pPr marL="514350" indent="-514350" algn="l" rtl="0" eaLnBrk="1" fontAlgn="auto" hangingPunct="1">
              <a:spcAft>
                <a:spcPts val="0"/>
              </a:spcAft>
              <a:buFontTx/>
              <a:buAutoNum type="arabicPeriod"/>
              <a:defRPr/>
            </a:pPr>
            <a:r>
              <a:rPr lang="en-US" sz="2800" smtClean="0">
                <a:cs typeface="+mn-cs"/>
              </a:rPr>
              <a:t>Acetylcholine pathway from cortex to the caudate nucleus to putamen.</a:t>
            </a:r>
          </a:p>
          <a:p>
            <a:pPr marL="514350" indent="-514350" algn="l" rtl="0" eaLnBrk="1" fontAlgn="auto" hangingPunct="1">
              <a:spcAft>
                <a:spcPts val="0"/>
              </a:spcAft>
              <a:buFontTx/>
              <a:buAutoNum type="arabicPeriod"/>
              <a:defRPr/>
            </a:pPr>
            <a:r>
              <a:rPr lang="en-US" sz="2800" smtClean="0">
                <a:cs typeface="+mn-cs"/>
              </a:rPr>
              <a:t>Glutamate that provide the excitatory signals that balance out the large no. of the inhibitory signals transmitted specially by the dopamin, GABA &amp; serotonin inhibitory transmitters.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Grp="1" noChangeArrowheads="1"/>
          </p:cNvSpPr>
          <p:nvPr>
            <p:ph type="title"/>
          </p:nvPr>
        </p:nvSpPr>
        <p:spPr/>
        <p:txBody>
          <a:bodyPr>
            <a:normAutofit fontScale="90000"/>
          </a:bodyPr>
          <a:lstStyle/>
          <a:p>
            <a:pPr eaLnBrk="1" fontAlgn="auto" hangingPunct="1">
              <a:spcAft>
                <a:spcPts val="0"/>
              </a:spcAft>
              <a:defRPr/>
            </a:pPr>
            <a:r>
              <a:rPr lang="en-US" sz="4000" smtClean="0">
                <a:cs typeface="+mj-cs"/>
              </a:rPr>
              <a:t>FUNCTIONS OF BASAL GANGLIA</a:t>
            </a:r>
          </a:p>
        </p:txBody>
      </p:sp>
      <p:sp>
        <p:nvSpPr>
          <p:cNvPr id="41987"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9ECB0D9-2B31-4E4B-99C2-C4D1CAE11657}" type="slidenum">
              <a:rPr lang="ar-SA" smtClean="0">
                <a:latin typeface="Arial" charset="0"/>
                <a:cs typeface="Arial" charset="0"/>
              </a:rPr>
              <a:pPr/>
              <a:t>32</a:t>
            </a:fld>
            <a:endParaRPr lang="en-US" smtClean="0">
              <a:latin typeface="Arial" charset="0"/>
              <a:cs typeface="Arial" charset="0"/>
            </a:endParaRPr>
          </a:p>
        </p:txBody>
      </p:sp>
      <p:sp>
        <p:nvSpPr>
          <p:cNvPr id="20484" name="Rectangle 5"/>
          <p:cNvSpPr>
            <a:spLocks noGrp="1" noChangeArrowheads="1"/>
          </p:cNvSpPr>
          <p:nvPr>
            <p:ph sz="quarter" idx="1"/>
          </p:nvPr>
        </p:nvSpPr>
        <p:spPr>
          <a:xfrm>
            <a:off x="457200" y="1219200"/>
            <a:ext cx="8229600" cy="4937125"/>
          </a:xfrm>
        </p:spPr>
        <p:txBody>
          <a:bodyPr/>
          <a:lstStyle/>
          <a:p>
            <a:pPr algn="l" rtl="0" eaLnBrk="1" hangingPunct="1">
              <a:lnSpc>
                <a:spcPct val="200000"/>
              </a:lnSpc>
            </a:pPr>
            <a:r>
              <a:rPr lang="en-US" smtClean="0">
                <a:cs typeface="Arial" charset="0"/>
              </a:rPr>
              <a:t>Voluntary motor activities</a:t>
            </a:r>
          </a:p>
          <a:p>
            <a:pPr algn="l" rtl="0" eaLnBrk="1" hangingPunct="1">
              <a:lnSpc>
                <a:spcPct val="200000"/>
              </a:lnSpc>
            </a:pPr>
            <a:r>
              <a:rPr lang="en-US" smtClean="0">
                <a:cs typeface="Arial" charset="0"/>
              </a:rPr>
              <a:t>Regulatory</a:t>
            </a:r>
          </a:p>
          <a:p>
            <a:pPr algn="l" rtl="0" eaLnBrk="1" hangingPunct="1">
              <a:lnSpc>
                <a:spcPct val="200000"/>
              </a:lnSpc>
            </a:pPr>
            <a:r>
              <a:rPr lang="en-US" smtClean="0">
                <a:cs typeface="Arial" charset="0"/>
              </a:rPr>
              <a:t>Procedural learning</a:t>
            </a:r>
          </a:p>
          <a:p>
            <a:pPr algn="l" rtl="0" eaLnBrk="1" hangingPunct="1">
              <a:lnSpc>
                <a:spcPct val="200000"/>
              </a:lnSpc>
            </a:pPr>
            <a:r>
              <a:rPr lang="en-US" smtClean="0">
                <a:cs typeface="Arial" charset="0"/>
              </a:rPr>
              <a:t>Routine behaviors (Habits)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500" fill="hold"/>
                                        <p:tgtEl>
                                          <p:spTgt spid="204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4">
                                            <p:txEl>
                                              <p:pRg st="1" end="1"/>
                                            </p:txEl>
                                          </p:spTgt>
                                        </p:tgtEl>
                                        <p:attrNameLst>
                                          <p:attrName>style.visibility</p:attrName>
                                        </p:attrNameLst>
                                      </p:cBhvr>
                                      <p:to>
                                        <p:strVal val="visible"/>
                                      </p:to>
                                    </p:set>
                                    <p:anim calcmode="lin" valueType="num">
                                      <p:cBhvr additive="base">
                                        <p:cTn id="13" dur="500" fill="hold"/>
                                        <p:tgtEl>
                                          <p:spTgt spid="2048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4">
                                            <p:txEl>
                                              <p:pRg st="2" end="2"/>
                                            </p:txEl>
                                          </p:spTgt>
                                        </p:tgtEl>
                                        <p:attrNameLst>
                                          <p:attrName>style.visibility</p:attrName>
                                        </p:attrNameLst>
                                      </p:cBhvr>
                                      <p:to>
                                        <p:strVal val="visible"/>
                                      </p:to>
                                    </p:set>
                                    <p:anim calcmode="lin" valueType="num">
                                      <p:cBhvr additive="base">
                                        <p:cTn id="19" dur="500" fill="hold"/>
                                        <p:tgtEl>
                                          <p:spTgt spid="2048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4">
                                            <p:txEl>
                                              <p:pRg st="3" end="3"/>
                                            </p:txEl>
                                          </p:spTgt>
                                        </p:tgtEl>
                                        <p:attrNameLst>
                                          <p:attrName>style.visibility</p:attrName>
                                        </p:attrNameLst>
                                      </p:cBhvr>
                                      <p:to>
                                        <p:strVal val="visible"/>
                                      </p:to>
                                    </p:set>
                                    <p:anim calcmode="lin" valueType="num">
                                      <p:cBhvr additive="base">
                                        <p:cTn id="25" dur="500" fill="hold"/>
                                        <p:tgtEl>
                                          <p:spTgt spid="2048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14"/>
          <p:cNvSpPr>
            <a:spLocks noGrp="1" noChangeArrowheads="1"/>
          </p:cNvSpPr>
          <p:nvPr>
            <p:ph type="title"/>
          </p:nvPr>
        </p:nvSpPr>
        <p:spPr>
          <a:xfrm>
            <a:off x="457200" y="228600"/>
            <a:ext cx="8229600" cy="381000"/>
          </a:xfrm>
        </p:spPr>
        <p:txBody>
          <a:bodyPr>
            <a:normAutofit fontScale="90000"/>
          </a:bodyPr>
          <a:lstStyle/>
          <a:p>
            <a:pPr eaLnBrk="1" fontAlgn="auto" hangingPunct="1">
              <a:spcAft>
                <a:spcPts val="0"/>
              </a:spcAft>
              <a:defRPr/>
            </a:pPr>
            <a:r>
              <a:rPr lang="en-US" smtClean="0">
                <a:cs typeface="+mj-cs"/>
              </a:rPr>
              <a:t>FUNCTIONS OF BASAL GANGLIA </a:t>
            </a:r>
          </a:p>
        </p:txBody>
      </p:sp>
      <p:sp>
        <p:nvSpPr>
          <p:cNvPr id="2" name="Slide Number Placeholder 6"/>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27C8DC5-C4A9-46E0-8B72-2BFB82930B7E}" type="slidenum">
              <a:rPr lang="ar-SA" smtClean="0">
                <a:latin typeface="Arial" charset="0"/>
                <a:cs typeface="Arial" charset="0"/>
              </a:rPr>
              <a:pPr/>
              <a:t>33</a:t>
            </a:fld>
            <a:endParaRPr lang="en-US" smtClean="0">
              <a:latin typeface="Arial" charset="0"/>
              <a:cs typeface="Arial" charset="0"/>
            </a:endParaRPr>
          </a:p>
        </p:txBody>
      </p:sp>
      <p:graphicFrame>
        <p:nvGraphicFramePr>
          <p:cNvPr id="1026" name="Organization Chart 6"/>
          <p:cNvGraphicFramePr>
            <a:graphicFrameLocks/>
          </p:cNvGraphicFramePr>
          <p:nvPr>
            <p:ph sz="quarter" idx="1"/>
          </p:nvPr>
        </p:nvGraphicFramePr>
        <p:xfrm>
          <a:off x="228600" y="914400"/>
          <a:ext cx="4038600" cy="4525963"/>
        </p:xfrm>
        <a:graphic>
          <a:graphicData uri="http://schemas.openxmlformats.org/drawingml/2006/compatibility">
            <com:legacyDrawing xmlns:com="http://schemas.openxmlformats.org/drawingml/2006/compatibility" spid="_x0000_s1026"/>
          </a:graphicData>
        </a:graphic>
      </p:graphicFrame>
      <p:graphicFrame>
        <p:nvGraphicFramePr>
          <p:cNvPr id="1035" name="Organization Chart 26"/>
          <p:cNvGraphicFramePr>
            <a:graphicFrameLocks/>
          </p:cNvGraphicFramePr>
          <p:nvPr>
            <p:ph sz="quarter" idx="2"/>
          </p:nvPr>
        </p:nvGraphicFramePr>
        <p:xfrm>
          <a:off x="4530725" y="838200"/>
          <a:ext cx="4079875" cy="4572000"/>
        </p:xfrm>
        <a:graphic>
          <a:graphicData uri="http://schemas.openxmlformats.org/drawingml/2006/compatibility">
            <com:legacyDrawing xmlns:com="http://schemas.openxmlformats.org/drawingml/2006/compatibility" spid="_x0000_s1035"/>
          </a:graphicData>
        </a:graphic>
      </p:graphicFrame>
      <p:sp>
        <p:nvSpPr>
          <p:cNvPr id="1046" name="AutoShape 37"/>
          <p:cNvSpPr>
            <a:spLocks noChangeArrowheads="1"/>
          </p:cNvSpPr>
          <p:nvPr/>
        </p:nvSpPr>
        <p:spPr bwMode="auto">
          <a:xfrm>
            <a:off x="381000" y="5638800"/>
            <a:ext cx="8458200" cy="1066800"/>
          </a:xfrm>
          <a:prstGeom prst="roundRect">
            <a:avLst>
              <a:gd name="adj" fmla="val 16667"/>
            </a:avLst>
          </a:prstGeom>
          <a:solidFill>
            <a:schemeClr val="bg1"/>
          </a:solidFill>
          <a:ln w="38100">
            <a:solidFill>
              <a:srgbClr val="FF0000"/>
            </a:solidFill>
            <a:round/>
            <a:headEnd/>
            <a:tailEnd/>
          </a:ln>
        </p:spPr>
        <p:txBody>
          <a:bodyPr wrap="none" anchor="ctr"/>
          <a:lstStyle/>
          <a:p>
            <a:pPr marL="342900" indent="-342900" algn="l" rtl="0">
              <a:lnSpc>
                <a:spcPct val="150000"/>
              </a:lnSpc>
              <a:buFontTx/>
              <a:buAutoNum type="arabicPeriod" startAt="3"/>
            </a:pPr>
            <a:r>
              <a:rPr lang="en-US" b="1"/>
              <a:t>Procedural learning</a:t>
            </a:r>
          </a:p>
          <a:p>
            <a:pPr marL="342900" indent="-342900" algn="l" rtl="0">
              <a:lnSpc>
                <a:spcPct val="150000"/>
              </a:lnSpc>
              <a:buFontTx/>
              <a:buAutoNum type="arabicPeriod" startAt="3"/>
            </a:pPr>
            <a:r>
              <a:rPr lang="en-US" b="1"/>
              <a:t>Routine behavior ( habits)</a:t>
            </a:r>
          </a:p>
          <a:p>
            <a:pPr marL="342900" indent="-342900" algn="l" rtl="0"/>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title"/>
          </p:nvPr>
        </p:nvSpPr>
        <p:spPr/>
        <p:txBody>
          <a:bodyPr/>
          <a:lstStyle/>
          <a:p>
            <a:pPr eaLnBrk="1" hangingPunct="1"/>
            <a:r>
              <a:rPr lang="en-US" smtClean="0">
                <a:cs typeface="Arial" charset="0"/>
              </a:rPr>
              <a:t>Functions</a:t>
            </a:r>
          </a:p>
        </p:txBody>
      </p:sp>
      <p:sp>
        <p:nvSpPr>
          <p:cNvPr id="43011"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8FCD2EE-5011-4F56-8A4F-1DB44C8B4C70}" type="slidenum">
              <a:rPr lang="ar-SA" smtClean="0">
                <a:latin typeface="Arial" charset="0"/>
                <a:cs typeface="Arial" charset="0"/>
              </a:rPr>
              <a:pPr/>
              <a:t>34</a:t>
            </a:fld>
            <a:endParaRPr lang="en-US" smtClean="0">
              <a:latin typeface="Arial" charset="0"/>
              <a:cs typeface="Arial" charset="0"/>
            </a:endParaRPr>
          </a:p>
        </p:txBody>
      </p:sp>
      <p:sp>
        <p:nvSpPr>
          <p:cNvPr id="21508" name="Rectangle 7"/>
          <p:cNvSpPr>
            <a:spLocks noGrp="1" noChangeArrowheads="1"/>
          </p:cNvSpPr>
          <p:nvPr>
            <p:ph sz="quarter" idx="1"/>
          </p:nvPr>
        </p:nvSpPr>
        <p:spPr>
          <a:xfrm>
            <a:off x="457200" y="1600200"/>
            <a:ext cx="7696200" cy="4525963"/>
          </a:xfrm>
        </p:spPr>
        <p:txBody>
          <a:bodyPr/>
          <a:lstStyle/>
          <a:p>
            <a:pPr algn="l" rtl="0" eaLnBrk="1" hangingPunct="1">
              <a:lnSpc>
                <a:spcPct val="90000"/>
              </a:lnSpc>
              <a:buFontTx/>
              <a:buNone/>
            </a:pPr>
            <a:r>
              <a:rPr lang="en-US" smtClean="0">
                <a:cs typeface="Arial" charset="0"/>
              </a:rPr>
              <a:t>  1.   Planning &amp; programming (discharge     before movement begins ) .</a:t>
            </a:r>
          </a:p>
          <a:p>
            <a:pPr algn="l" rtl="0" eaLnBrk="1" hangingPunct="1">
              <a:lnSpc>
                <a:spcPct val="90000"/>
              </a:lnSpc>
              <a:buFontTx/>
              <a:buNone/>
            </a:pPr>
            <a:r>
              <a:rPr lang="en-US" smtClean="0">
                <a:cs typeface="Arial" charset="0"/>
              </a:rPr>
              <a:t>  2.   Motor control of the final common pathway .</a:t>
            </a:r>
          </a:p>
          <a:p>
            <a:pPr algn="l" rtl="0" eaLnBrk="1" hangingPunct="1">
              <a:lnSpc>
                <a:spcPct val="90000"/>
              </a:lnSpc>
              <a:buFontTx/>
              <a:buNone/>
            </a:pPr>
            <a:r>
              <a:rPr lang="en-US" smtClean="0">
                <a:cs typeface="Arial" charset="0"/>
              </a:rPr>
              <a:t>  3.   Muscle tone (lesion increases).</a:t>
            </a:r>
          </a:p>
          <a:p>
            <a:pPr algn="l" rtl="0" eaLnBrk="1" hangingPunct="1">
              <a:lnSpc>
                <a:spcPct val="90000"/>
              </a:lnSpc>
              <a:buFontTx/>
              <a:buNone/>
            </a:pPr>
            <a:r>
              <a:rPr lang="en-US" smtClean="0">
                <a:cs typeface="Arial" charset="0"/>
              </a:rPr>
              <a:t>  4.   Cognitive functions (Frontal cortex) Lesions disrupt performance .</a:t>
            </a:r>
          </a:p>
          <a:p>
            <a:pPr algn="l" rtl="0" eaLnBrk="1" hangingPunct="1">
              <a:lnSpc>
                <a:spcPct val="90000"/>
              </a:lnSpc>
              <a:buFontTx/>
              <a:buNone/>
            </a:pPr>
            <a:r>
              <a:rPr lang="en-US" smtClean="0">
                <a:cs typeface="Arial" charset="0"/>
              </a:rPr>
              <a:t>  5.   Speech , lesion of left caudate results in disturbed speech dysarthria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 calcmode="lin" valueType="num">
                                      <p:cBhvr additive="base">
                                        <p:cTn id="7" dur="500" fill="hold"/>
                                        <p:tgtEl>
                                          <p:spTgt spid="215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8">
                                            <p:txEl>
                                              <p:pRg st="1" end="1"/>
                                            </p:txEl>
                                          </p:spTgt>
                                        </p:tgtEl>
                                        <p:attrNameLst>
                                          <p:attrName>style.visibility</p:attrName>
                                        </p:attrNameLst>
                                      </p:cBhvr>
                                      <p:to>
                                        <p:strVal val="visible"/>
                                      </p:to>
                                    </p:set>
                                    <p:anim calcmode="lin" valueType="num">
                                      <p:cBhvr additive="base">
                                        <p:cTn id="13" dur="500" fill="hold"/>
                                        <p:tgtEl>
                                          <p:spTgt spid="215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8">
                                            <p:txEl>
                                              <p:pRg st="2" end="2"/>
                                            </p:txEl>
                                          </p:spTgt>
                                        </p:tgtEl>
                                        <p:attrNameLst>
                                          <p:attrName>style.visibility</p:attrName>
                                        </p:attrNameLst>
                                      </p:cBhvr>
                                      <p:to>
                                        <p:strVal val="visible"/>
                                      </p:to>
                                    </p:set>
                                    <p:anim calcmode="lin" valueType="num">
                                      <p:cBhvr additive="base">
                                        <p:cTn id="19" dur="500" fill="hold"/>
                                        <p:tgtEl>
                                          <p:spTgt spid="2150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8">
                                            <p:txEl>
                                              <p:pRg st="3" end="3"/>
                                            </p:txEl>
                                          </p:spTgt>
                                        </p:tgtEl>
                                        <p:attrNameLst>
                                          <p:attrName>style.visibility</p:attrName>
                                        </p:attrNameLst>
                                      </p:cBhvr>
                                      <p:to>
                                        <p:strVal val="visible"/>
                                      </p:to>
                                    </p:set>
                                    <p:anim calcmode="lin" valueType="num">
                                      <p:cBhvr additive="base">
                                        <p:cTn id="25" dur="500" fill="hold"/>
                                        <p:tgtEl>
                                          <p:spTgt spid="2150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8">
                                            <p:txEl>
                                              <p:pRg st="4" end="4"/>
                                            </p:txEl>
                                          </p:spTgt>
                                        </p:tgtEl>
                                        <p:attrNameLst>
                                          <p:attrName>style.visibility</p:attrName>
                                        </p:attrNameLst>
                                      </p:cBhvr>
                                      <p:to>
                                        <p:strVal val="visible"/>
                                      </p:to>
                                    </p:set>
                                    <p:anim calcmode="lin" valueType="num">
                                      <p:cBhvr additive="base">
                                        <p:cTn id="31" dur="500" fill="hold"/>
                                        <p:tgtEl>
                                          <p:spTgt spid="2150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cs typeface="+mj-cs"/>
              </a:rPr>
              <a:t>Disorders of movement in Basal ganglia disease</a:t>
            </a:r>
          </a:p>
        </p:txBody>
      </p:sp>
      <p:sp>
        <p:nvSpPr>
          <p:cNvPr id="44035"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CF501A4C-6085-4DCC-9EA7-C0D57DAFD232}" type="slidenum">
              <a:rPr lang="ar-SA" smtClean="0">
                <a:latin typeface="Arial" charset="0"/>
                <a:cs typeface="Arial" charset="0"/>
              </a:rPr>
              <a:pPr/>
              <a:t>35</a:t>
            </a:fld>
            <a:endParaRPr lang="en-US" smtClean="0">
              <a:latin typeface="Arial" charset="0"/>
              <a:cs typeface="Arial" charset="0"/>
            </a:endParaRPr>
          </a:p>
        </p:txBody>
      </p:sp>
      <p:sp>
        <p:nvSpPr>
          <p:cNvPr id="24580" name="Rectangle 3"/>
          <p:cNvSpPr>
            <a:spLocks noGrp="1" noChangeArrowheads="1"/>
          </p:cNvSpPr>
          <p:nvPr>
            <p:ph sz="quarter" idx="1"/>
          </p:nvPr>
        </p:nvSpPr>
        <p:spPr>
          <a:xfrm>
            <a:off x="457200" y="1219200"/>
            <a:ext cx="8229600" cy="4937125"/>
          </a:xfrm>
        </p:spPr>
        <p:txBody>
          <a:bodyPr/>
          <a:lstStyle/>
          <a:p>
            <a:pPr algn="l" rtl="0" eaLnBrk="1" hangingPunct="1">
              <a:lnSpc>
                <a:spcPct val="150000"/>
              </a:lnSpc>
              <a:buFontTx/>
              <a:buNone/>
            </a:pPr>
            <a:r>
              <a:rPr lang="en-US" smtClean="0">
                <a:cs typeface="Arial" charset="0"/>
              </a:rPr>
              <a:t>  1. Hyperkinetic – excessive abnormal movement  i.e.  chorea, athetosis, ballism .</a:t>
            </a:r>
          </a:p>
          <a:p>
            <a:pPr algn="l" rtl="0" eaLnBrk="1" hangingPunct="1">
              <a:lnSpc>
                <a:spcPct val="150000"/>
              </a:lnSpc>
              <a:buFontTx/>
              <a:buNone/>
            </a:pPr>
            <a:r>
              <a:rPr lang="en-US" smtClean="0">
                <a:cs typeface="Arial" charset="0"/>
              </a:rPr>
              <a:t>  2. Hypokinetic – slow movements i.e.                                    akinesia , bradykinesia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2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0">
                                            <p:txEl>
                                              <p:pRg st="1" end="1"/>
                                            </p:txEl>
                                          </p:spTgt>
                                        </p:tgtEl>
                                        <p:attrNameLst>
                                          <p:attrName>style.visibility</p:attrName>
                                        </p:attrNameLst>
                                      </p:cBhvr>
                                      <p:to>
                                        <p:strVal val="visible"/>
                                      </p:to>
                                    </p:set>
                                    <p:anim calcmode="lin" valueType="num">
                                      <p:cBhvr additive="base">
                                        <p:cTn id="13" dur="2000" fill="hold"/>
                                        <p:tgtEl>
                                          <p:spTgt spid="24580">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2458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cs typeface="Arial" charset="0"/>
              </a:rPr>
              <a:t>HYPERKINESIA </a:t>
            </a:r>
          </a:p>
        </p:txBody>
      </p:sp>
      <p:sp>
        <p:nvSpPr>
          <p:cNvPr id="45059"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CC3C64E-A4A5-481C-AFD4-49C395C68BAC}" type="slidenum">
              <a:rPr lang="ar-SA" smtClean="0">
                <a:latin typeface="Arial" charset="0"/>
                <a:cs typeface="Arial" charset="0"/>
              </a:rPr>
              <a:pPr/>
              <a:t>36</a:t>
            </a:fld>
            <a:endParaRPr lang="en-US" smtClean="0">
              <a:latin typeface="Arial" charset="0"/>
              <a:cs typeface="Arial" charset="0"/>
            </a:endParaRPr>
          </a:p>
        </p:txBody>
      </p:sp>
      <p:sp>
        <p:nvSpPr>
          <p:cNvPr id="25604" name="Rectangle 3"/>
          <p:cNvSpPr>
            <a:spLocks noGrp="1" noChangeArrowheads="1"/>
          </p:cNvSpPr>
          <p:nvPr>
            <p:ph sz="quarter" idx="1"/>
          </p:nvPr>
        </p:nvSpPr>
        <p:spPr>
          <a:xfrm>
            <a:off x="457200" y="1219200"/>
            <a:ext cx="8229600" cy="4937125"/>
          </a:xfrm>
        </p:spPr>
        <p:txBody>
          <a:bodyPr/>
          <a:lstStyle/>
          <a:p>
            <a:pPr algn="l" rtl="0" eaLnBrk="1" hangingPunct="1">
              <a:buFontTx/>
              <a:buNone/>
            </a:pPr>
            <a:r>
              <a:rPr lang="en-US" smtClean="0">
                <a:cs typeface="Arial" charset="0"/>
              </a:rPr>
              <a:t>                       1. CHOREA</a:t>
            </a:r>
          </a:p>
          <a:p>
            <a:pPr algn="l" rtl="0" eaLnBrk="1" hangingPunct="1">
              <a:buFontTx/>
              <a:buNone/>
            </a:pPr>
            <a:r>
              <a:rPr lang="en-US" smtClean="0">
                <a:cs typeface="Arial" charset="0"/>
              </a:rPr>
              <a:t>    Rapid involuntary “ dancing” movements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 calcmode="lin" valueType="num">
                                      <p:cBhvr additive="base">
                                        <p:cTn id="7" dur="5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4">
                                            <p:txEl>
                                              <p:pRg st="1" end="1"/>
                                            </p:txEl>
                                          </p:spTgt>
                                        </p:tgtEl>
                                        <p:attrNameLst>
                                          <p:attrName>style.visibility</p:attrName>
                                        </p:attrNameLst>
                                      </p:cBhvr>
                                      <p:to>
                                        <p:strVal val="visible"/>
                                      </p:to>
                                    </p:set>
                                    <p:anim calcmode="lin" valueType="num">
                                      <p:cBhvr additive="base">
                                        <p:cTn id="13" dur="500" fill="hold"/>
                                        <p:tgtEl>
                                          <p:spTgt spid="256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cs typeface="Arial" charset="0"/>
              </a:rPr>
              <a:t>2. Athetosis</a:t>
            </a:r>
          </a:p>
        </p:txBody>
      </p:sp>
      <p:sp>
        <p:nvSpPr>
          <p:cNvPr id="46083"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9C93ABA-F7D9-493C-9311-C6C5961E3FB8}" type="slidenum">
              <a:rPr lang="ar-SA" smtClean="0">
                <a:latin typeface="Arial" charset="0"/>
                <a:cs typeface="Arial" charset="0"/>
              </a:rPr>
              <a:pPr/>
              <a:t>37</a:t>
            </a:fld>
            <a:endParaRPr lang="en-US" smtClean="0">
              <a:latin typeface="Arial" charset="0"/>
              <a:cs typeface="Arial" charset="0"/>
            </a:endParaRPr>
          </a:p>
        </p:txBody>
      </p:sp>
      <p:sp>
        <p:nvSpPr>
          <p:cNvPr id="46084" name="Rectangle 3"/>
          <p:cNvSpPr>
            <a:spLocks noGrp="1" noChangeArrowheads="1"/>
          </p:cNvSpPr>
          <p:nvPr>
            <p:ph sz="quarter" idx="1"/>
          </p:nvPr>
        </p:nvSpPr>
        <p:spPr>
          <a:xfrm>
            <a:off x="457200" y="1219200"/>
            <a:ext cx="8229600" cy="4937125"/>
          </a:xfrm>
        </p:spPr>
        <p:txBody>
          <a:bodyPr/>
          <a:lstStyle/>
          <a:p>
            <a:pPr algn="l" rtl="0" eaLnBrk="1" hangingPunct="1">
              <a:buFontTx/>
              <a:buNone/>
            </a:pPr>
            <a:r>
              <a:rPr lang="en-US" smtClean="0">
                <a:cs typeface="Arial" charset="0"/>
              </a:rPr>
              <a:t>       </a:t>
            </a:r>
          </a:p>
          <a:p>
            <a:pPr algn="l" rtl="0" eaLnBrk="1" hangingPunct="1">
              <a:buFontTx/>
              <a:buNone/>
            </a:pPr>
            <a:endParaRPr lang="en-US" smtClean="0">
              <a:cs typeface="Arial" charset="0"/>
            </a:endParaRPr>
          </a:p>
          <a:p>
            <a:pPr algn="l" rtl="0" eaLnBrk="1" hangingPunct="1">
              <a:buFontTx/>
              <a:buNone/>
            </a:pPr>
            <a:r>
              <a:rPr lang="en-US" smtClean="0">
                <a:cs typeface="Arial" charset="0"/>
              </a:rPr>
              <a:t>   Continuous , slow writhing movments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cs typeface="Arial" charset="0"/>
              </a:rPr>
              <a:t>3.  Ballism (Hemiballismus)</a:t>
            </a:r>
          </a:p>
        </p:txBody>
      </p:sp>
      <p:sp>
        <p:nvSpPr>
          <p:cNvPr id="47107"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3B958AB-112B-430C-A6FC-3B5AD4BABF44}" type="slidenum">
              <a:rPr lang="ar-SA" smtClean="0">
                <a:latin typeface="Arial" charset="0"/>
                <a:cs typeface="Arial" charset="0"/>
              </a:rPr>
              <a:pPr/>
              <a:t>38</a:t>
            </a:fld>
            <a:endParaRPr lang="en-US" smtClean="0">
              <a:latin typeface="Arial" charset="0"/>
              <a:cs typeface="Arial" charset="0"/>
            </a:endParaRPr>
          </a:p>
        </p:txBody>
      </p:sp>
      <p:sp>
        <p:nvSpPr>
          <p:cNvPr id="47108" name="Rectangle 3"/>
          <p:cNvSpPr>
            <a:spLocks noGrp="1" noChangeArrowheads="1"/>
          </p:cNvSpPr>
          <p:nvPr>
            <p:ph sz="quarter" idx="1"/>
          </p:nvPr>
        </p:nvSpPr>
        <p:spPr>
          <a:xfrm>
            <a:off x="457200" y="1219200"/>
            <a:ext cx="8229600" cy="4937125"/>
          </a:xfrm>
        </p:spPr>
        <p:txBody>
          <a:bodyPr/>
          <a:lstStyle/>
          <a:p>
            <a:pPr eaLnBrk="1" hangingPunct="1">
              <a:buFontTx/>
              <a:buNone/>
            </a:pPr>
            <a:r>
              <a:rPr lang="en-US" smtClean="0">
                <a:cs typeface="Arial" charset="0"/>
              </a:rPr>
              <a:t> </a:t>
            </a:r>
          </a:p>
          <a:p>
            <a:pPr eaLnBrk="1" hangingPunct="1">
              <a:buFontTx/>
              <a:buNone/>
            </a:pPr>
            <a:r>
              <a:rPr lang="en-US" smtClean="0">
                <a:cs typeface="Arial" charset="0"/>
              </a:rPr>
              <a:t>Involuntary  flailing , intense and violent movements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cs typeface="Arial" charset="0"/>
              </a:rPr>
              <a:t>Hypokinesia</a:t>
            </a:r>
          </a:p>
        </p:txBody>
      </p:sp>
      <p:sp>
        <p:nvSpPr>
          <p:cNvPr id="48131"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2A8DB83-9A75-4258-989F-ADA388DEA537}" type="slidenum">
              <a:rPr lang="ar-SA" smtClean="0">
                <a:latin typeface="Arial" charset="0"/>
                <a:cs typeface="Arial" charset="0"/>
              </a:rPr>
              <a:pPr/>
              <a:t>39</a:t>
            </a:fld>
            <a:endParaRPr lang="en-US" smtClean="0">
              <a:latin typeface="Arial" charset="0"/>
              <a:cs typeface="Arial" charset="0"/>
            </a:endParaRPr>
          </a:p>
        </p:txBody>
      </p:sp>
      <p:sp>
        <p:nvSpPr>
          <p:cNvPr id="48132" name="Rectangle 3"/>
          <p:cNvSpPr>
            <a:spLocks noGrp="1" noChangeArrowheads="1"/>
          </p:cNvSpPr>
          <p:nvPr>
            <p:ph sz="quarter" idx="1"/>
          </p:nvPr>
        </p:nvSpPr>
        <p:spPr>
          <a:xfrm>
            <a:off x="457200" y="1219200"/>
            <a:ext cx="8229600" cy="4937125"/>
          </a:xfrm>
        </p:spPr>
        <p:txBody>
          <a:bodyPr/>
          <a:lstStyle/>
          <a:p>
            <a:pPr algn="l" rtl="0" eaLnBrk="1" hangingPunct="1">
              <a:buFontTx/>
              <a:buNone/>
            </a:pPr>
            <a:r>
              <a:rPr lang="en-US" smtClean="0">
                <a:cs typeface="Arial" charset="0"/>
              </a:rPr>
              <a:t>     </a:t>
            </a:r>
          </a:p>
          <a:p>
            <a:pPr algn="l" rtl="0" eaLnBrk="1" hangingPunct="1">
              <a:buFontTx/>
              <a:buNone/>
            </a:pPr>
            <a:r>
              <a:rPr lang="en-US" smtClean="0">
                <a:cs typeface="Arial" charset="0"/>
              </a:rPr>
              <a:t>1.    Akinesia :</a:t>
            </a:r>
          </a:p>
          <a:p>
            <a:pPr algn="l" rtl="0" eaLnBrk="1" hangingPunct="1">
              <a:buFontTx/>
              <a:buNone/>
            </a:pPr>
            <a:r>
              <a:rPr lang="en-US" smtClean="0">
                <a:cs typeface="Arial" charset="0"/>
              </a:rPr>
              <a:t>Difficulty in initiating movement .</a:t>
            </a:r>
          </a:p>
          <a:p>
            <a:pPr algn="l" rtl="0" eaLnBrk="1" hangingPunct="1">
              <a:buFontTx/>
              <a:buNone/>
            </a:pPr>
            <a:endParaRPr lang="en-US" smtClean="0">
              <a:cs typeface="Arial" charset="0"/>
            </a:endParaRPr>
          </a:p>
          <a:p>
            <a:pPr algn="l" rtl="0" eaLnBrk="1" hangingPunct="1">
              <a:buFontTx/>
              <a:buNone/>
            </a:pPr>
            <a:r>
              <a:rPr lang="en-US" smtClean="0">
                <a:cs typeface="Arial" charset="0"/>
              </a:rPr>
              <a:t>2.    Bradykinesia : </a:t>
            </a:r>
          </a:p>
          <a:p>
            <a:pPr algn="l" rtl="0" eaLnBrk="1" hangingPunct="1">
              <a:buFontTx/>
              <a:buNone/>
            </a:pPr>
            <a:r>
              <a:rPr lang="en-US" smtClean="0">
                <a:cs typeface="Arial" charset="0"/>
              </a:rPr>
              <a:t>Slowness of movement .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828800"/>
            <a:ext cx="8229600" cy="1524000"/>
          </a:xfrm>
        </p:spPr>
        <p:txBody>
          <a:bodyPr/>
          <a:lstStyle/>
          <a:p>
            <a:pPr eaLnBrk="1" hangingPunct="1"/>
            <a:r>
              <a:rPr lang="en-US" sz="6000" b="1" smtClean="0">
                <a:cs typeface="Arial" charset="0"/>
              </a:rPr>
              <a:t>INTRODUCTION</a:t>
            </a:r>
          </a:p>
        </p:txBody>
      </p:sp>
      <p:sp>
        <p:nvSpPr>
          <p:cNvPr id="13315" name="Rectangle 3"/>
          <p:cNvSpPr>
            <a:spLocks noGrp="1" noChangeArrowheads="1"/>
          </p:cNvSpPr>
          <p:nvPr>
            <p:ph sz="quarter" idx="1"/>
          </p:nvPr>
        </p:nvSpPr>
        <p:spPr>
          <a:xfrm>
            <a:off x="457200" y="1219200"/>
            <a:ext cx="8229600" cy="4937125"/>
          </a:xfrm>
        </p:spPr>
        <p:txBody>
          <a:bodyPr/>
          <a:lstStyle/>
          <a:p>
            <a:pPr eaLnBrk="1" hangingPunct="1"/>
            <a:endParaRPr lang="ar-SA" sz="3600" smtClean="0">
              <a:cs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6"/>
          <p:cNvSpPr>
            <a:spLocks noGrp="1" noChangeArrowheads="1"/>
          </p:cNvSpPr>
          <p:nvPr>
            <p:ph type="title"/>
          </p:nvPr>
        </p:nvSpPr>
        <p:spPr/>
        <p:txBody>
          <a:bodyPr>
            <a:normAutofit fontScale="90000"/>
          </a:bodyPr>
          <a:lstStyle/>
          <a:p>
            <a:pPr eaLnBrk="1" fontAlgn="auto" hangingPunct="1">
              <a:spcAft>
                <a:spcPts val="0"/>
              </a:spcAft>
              <a:defRPr/>
            </a:pPr>
            <a:r>
              <a:rPr lang="en-US" sz="4000" smtClean="0">
                <a:cs typeface="+mj-cs"/>
              </a:rPr>
              <a:t>Parkinson’s disease           Paralysis Agitans</a:t>
            </a:r>
          </a:p>
        </p:txBody>
      </p:sp>
      <p:sp>
        <p:nvSpPr>
          <p:cNvPr id="49155"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A22751D-B6AC-4524-8FBF-43CD7C66449D}" type="slidenum">
              <a:rPr lang="ar-SA" smtClean="0">
                <a:latin typeface="Arial" charset="0"/>
                <a:cs typeface="Arial" charset="0"/>
              </a:rPr>
              <a:pPr/>
              <a:t>40</a:t>
            </a:fld>
            <a:endParaRPr lang="en-US" smtClean="0">
              <a:latin typeface="Arial" charset="0"/>
              <a:cs typeface="Arial" charset="0"/>
            </a:endParaRPr>
          </a:p>
        </p:txBody>
      </p:sp>
      <p:sp>
        <p:nvSpPr>
          <p:cNvPr id="30724" name="Rectangle 7"/>
          <p:cNvSpPr>
            <a:spLocks noGrp="1" noChangeArrowheads="1"/>
          </p:cNvSpPr>
          <p:nvPr>
            <p:ph sz="quarter" idx="1"/>
          </p:nvPr>
        </p:nvSpPr>
        <p:spPr>
          <a:xfrm>
            <a:off x="152400" y="1600200"/>
            <a:ext cx="8839200" cy="4876800"/>
          </a:xfrm>
        </p:spPr>
        <p:txBody>
          <a:bodyPr/>
          <a:lstStyle/>
          <a:p>
            <a:pPr algn="l" rtl="0" eaLnBrk="1" hangingPunct="1">
              <a:buFontTx/>
              <a:buNone/>
            </a:pPr>
            <a:r>
              <a:rPr lang="en-US" smtClean="0">
                <a:cs typeface="Arial" charset="0"/>
              </a:rPr>
              <a:t>  James Parkinson .</a:t>
            </a:r>
          </a:p>
          <a:p>
            <a:pPr algn="l" rtl="0" eaLnBrk="1" hangingPunct="1">
              <a:buFontTx/>
              <a:buNone/>
            </a:pPr>
            <a:r>
              <a:rPr lang="en-US" smtClean="0">
                <a:cs typeface="Arial" charset="0"/>
              </a:rPr>
              <a:t>  1.  Degeneration of dopaminergic 	nigrostriatal neurons (60-80 %).</a:t>
            </a:r>
          </a:p>
          <a:p>
            <a:pPr algn="l" rtl="0" eaLnBrk="1" hangingPunct="1">
              <a:buFontTx/>
              <a:buNone/>
            </a:pPr>
            <a:endParaRPr lang="en-US" smtClean="0">
              <a:cs typeface="Arial" charset="0"/>
            </a:endParaRPr>
          </a:p>
          <a:p>
            <a:pPr algn="l" rtl="0" eaLnBrk="1" hangingPunct="1">
              <a:buFontTx/>
              <a:buNone/>
            </a:pPr>
            <a:r>
              <a:rPr lang="en-US" smtClean="0">
                <a:cs typeface="Arial" charset="0"/>
              </a:rPr>
              <a:t>  2.  Phenthiazines(tranquilizers drugs) .</a:t>
            </a:r>
          </a:p>
          <a:p>
            <a:pPr algn="l" rtl="0" eaLnBrk="1" hangingPunct="1">
              <a:buFontTx/>
              <a:buNone/>
            </a:pPr>
            <a:endParaRPr lang="en-US" smtClean="0">
              <a:cs typeface="Arial" charset="0"/>
            </a:endParaRPr>
          </a:p>
          <a:p>
            <a:pPr algn="l" rtl="0" eaLnBrk="1" hangingPunct="1">
              <a:buFontTx/>
              <a:buNone/>
            </a:pPr>
            <a:r>
              <a:rPr lang="en-US" smtClean="0">
                <a:cs typeface="Arial" charset="0"/>
              </a:rPr>
              <a:t>  3.  Methyl-Phenyl-Tetrahydro-Pyridine 	(MPTP).  The oxidant MPP+ is toxic to SN.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 calcmode="lin" valueType="num">
                                      <p:cBhvr additive="base">
                                        <p:cTn id="7" dur="2000" fill="hold"/>
                                        <p:tgtEl>
                                          <p:spTgt spid="30724">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07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4">
                                            <p:txEl>
                                              <p:pRg st="1" end="1"/>
                                            </p:txEl>
                                          </p:spTgt>
                                        </p:tgtEl>
                                        <p:attrNameLst>
                                          <p:attrName>style.visibility</p:attrName>
                                        </p:attrNameLst>
                                      </p:cBhvr>
                                      <p:to>
                                        <p:strVal val="visible"/>
                                      </p:to>
                                    </p:set>
                                    <p:anim calcmode="lin" valueType="num">
                                      <p:cBhvr additive="base">
                                        <p:cTn id="13" dur="2000" fill="hold"/>
                                        <p:tgtEl>
                                          <p:spTgt spid="30724">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07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4">
                                            <p:txEl>
                                              <p:pRg st="3" end="3"/>
                                            </p:txEl>
                                          </p:spTgt>
                                        </p:tgtEl>
                                        <p:attrNameLst>
                                          <p:attrName>style.visibility</p:attrName>
                                        </p:attrNameLst>
                                      </p:cBhvr>
                                      <p:to>
                                        <p:strVal val="visible"/>
                                      </p:to>
                                    </p:set>
                                    <p:anim calcmode="lin" valueType="num">
                                      <p:cBhvr additive="base">
                                        <p:cTn id="19" dur="2000" fill="hold"/>
                                        <p:tgtEl>
                                          <p:spTgt spid="30724">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07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4">
                                            <p:txEl>
                                              <p:pRg st="5" end="5"/>
                                            </p:txEl>
                                          </p:spTgt>
                                        </p:tgtEl>
                                        <p:attrNameLst>
                                          <p:attrName>style.visibility</p:attrName>
                                        </p:attrNameLst>
                                      </p:cBhvr>
                                      <p:to>
                                        <p:strVal val="visible"/>
                                      </p:to>
                                    </p:set>
                                    <p:anim calcmode="lin" valueType="num">
                                      <p:cBhvr additive="base">
                                        <p:cTn id="25" dur="2000" fill="hold"/>
                                        <p:tgtEl>
                                          <p:spTgt spid="30724">
                                            <p:txEl>
                                              <p:pRg st="5" end="5"/>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072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cs typeface="Arial" charset="0"/>
              </a:rPr>
              <a:t>Cont.</a:t>
            </a:r>
          </a:p>
        </p:txBody>
      </p:sp>
      <p:sp>
        <p:nvSpPr>
          <p:cNvPr id="50179"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27B5C53-A425-4044-AFFF-CB853FAB3A57}" type="slidenum">
              <a:rPr lang="ar-SA" smtClean="0">
                <a:latin typeface="Arial" charset="0"/>
                <a:cs typeface="Arial" charset="0"/>
              </a:rPr>
              <a:pPr/>
              <a:t>41</a:t>
            </a:fld>
            <a:endParaRPr lang="en-US" smtClean="0">
              <a:latin typeface="Arial" charset="0"/>
              <a:cs typeface="Arial" charset="0"/>
            </a:endParaRPr>
          </a:p>
        </p:txBody>
      </p:sp>
      <p:sp>
        <p:nvSpPr>
          <p:cNvPr id="31748" name="Rectangle 3"/>
          <p:cNvSpPr>
            <a:spLocks noGrp="1" noChangeArrowheads="1"/>
          </p:cNvSpPr>
          <p:nvPr>
            <p:ph sz="quarter" idx="1"/>
          </p:nvPr>
        </p:nvSpPr>
        <p:spPr>
          <a:xfrm>
            <a:off x="457200" y="1219200"/>
            <a:ext cx="8229600" cy="4937125"/>
          </a:xfrm>
        </p:spPr>
        <p:txBody>
          <a:bodyPr/>
          <a:lstStyle/>
          <a:p>
            <a:pPr algn="l" rtl="0" eaLnBrk="1" hangingPunct="1">
              <a:buFontTx/>
              <a:buNone/>
            </a:pPr>
            <a:r>
              <a:rPr lang="en-US" sz="3200" smtClean="0">
                <a:cs typeface="Arial" charset="0"/>
              </a:rPr>
              <a:t>  </a:t>
            </a:r>
          </a:p>
          <a:p>
            <a:pPr algn="l" rtl="0" eaLnBrk="1" hangingPunct="1">
              <a:buFontTx/>
              <a:buNone/>
            </a:pPr>
            <a:r>
              <a:rPr lang="en-US" sz="3200" smtClean="0">
                <a:cs typeface="Arial" charset="0"/>
              </a:rPr>
              <a:t>     </a:t>
            </a:r>
            <a:r>
              <a:rPr lang="en-US" sz="4800" smtClean="0">
                <a:cs typeface="Arial" charset="0"/>
              </a:rPr>
              <a:t>Rigidity</a:t>
            </a:r>
            <a:r>
              <a:rPr lang="en-US" sz="3200" smtClean="0">
                <a:cs typeface="Arial" charset="0"/>
              </a:rPr>
              <a:t> </a:t>
            </a:r>
          </a:p>
          <a:p>
            <a:pPr algn="l" rtl="0" eaLnBrk="1" hangingPunct="1">
              <a:buFontTx/>
              <a:buNone/>
            </a:pPr>
            <a:r>
              <a:rPr lang="en-US" sz="3200" smtClean="0">
                <a:cs typeface="Arial" charset="0"/>
              </a:rPr>
              <a:t> agonists and antagonists  ( </a:t>
            </a:r>
            <a:r>
              <a:rPr lang="en-US" sz="2800" smtClean="0">
                <a:cs typeface="Arial" charset="0"/>
              </a:rPr>
              <a:t>spacticity</a:t>
            </a:r>
            <a:r>
              <a:rPr lang="en-US" sz="3200" smtClean="0">
                <a:cs typeface="Arial" charset="0"/>
              </a:rPr>
              <a:t>).</a:t>
            </a:r>
          </a:p>
          <a:p>
            <a:pPr algn="l" rtl="0" eaLnBrk="1" hangingPunct="1">
              <a:buFontTx/>
              <a:buNone/>
            </a:pPr>
            <a:r>
              <a:rPr lang="en-US" sz="3200" smtClean="0">
                <a:cs typeface="Arial" charset="0"/>
              </a:rPr>
              <a:t>     Lead-pipe  rigidity</a:t>
            </a:r>
          </a:p>
          <a:p>
            <a:pPr algn="l" rtl="0" eaLnBrk="1" hangingPunct="1">
              <a:buFontTx/>
              <a:buNone/>
            </a:pPr>
            <a:r>
              <a:rPr lang="en-US" sz="3200" smtClean="0">
                <a:cs typeface="Arial" charset="0"/>
              </a:rPr>
              <a:t>     cogwheel  -catches</a:t>
            </a:r>
          </a:p>
          <a:p>
            <a:pPr algn="l" rtl="0" eaLnBrk="1" hangingPunct="1">
              <a:buFontTx/>
              <a:buNone/>
            </a:pPr>
            <a:r>
              <a:rPr lang="en-US" sz="3200" smtClean="0">
                <a:cs typeface="Arial" charset="0"/>
              </a:rPr>
              <a:t>    (mixture of tremer and rigidity) .</a:t>
            </a:r>
          </a:p>
          <a:p>
            <a:pPr algn="l" rtl="0" eaLnBrk="1" hangingPunct="1">
              <a:buFontTx/>
              <a:buNone/>
            </a:pPr>
            <a:r>
              <a:rPr lang="en-US" sz="3200" smtClean="0">
                <a:cs typeface="Arial" charset="0"/>
              </a:rPr>
              <a:t>     Tremers .    At  Rest , 8Hz of antagonists.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additive="base">
                                        <p:cTn id="7" dur="5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8">
                                            <p:txEl>
                                              <p:pRg st="1" end="1"/>
                                            </p:txEl>
                                          </p:spTgt>
                                        </p:tgtEl>
                                        <p:attrNameLst>
                                          <p:attrName>style.visibility</p:attrName>
                                        </p:attrNameLst>
                                      </p:cBhvr>
                                      <p:to>
                                        <p:strVal val="visible"/>
                                      </p:to>
                                    </p:set>
                                    <p:anim calcmode="lin" valueType="num">
                                      <p:cBhvr additive="base">
                                        <p:cTn id="13" dur="500" fill="hold"/>
                                        <p:tgtEl>
                                          <p:spTgt spid="317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anim calcmode="lin" valueType="num">
                                      <p:cBhvr additive="base">
                                        <p:cTn id="19" dur="500" fill="hold"/>
                                        <p:tgtEl>
                                          <p:spTgt spid="317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anim calcmode="lin" valueType="num">
                                      <p:cBhvr additive="base">
                                        <p:cTn id="25" dur="500" fill="hold"/>
                                        <p:tgtEl>
                                          <p:spTgt spid="317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8">
                                            <p:txEl>
                                              <p:pRg st="4" end="4"/>
                                            </p:txEl>
                                          </p:spTgt>
                                        </p:tgtEl>
                                        <p:attrNameLst>
                                          <p:attrName>style.visibility</p:attrName>
                                        </p:attrNameLst>
                                      </p:cBhvr>
                                      <p:to>
                                        <p:strVal val="visible"/>
                                      </p:to>
                                    </p:set>
                                    <p:anim calcmode="lin" valueType="num">
                                      <p:cBhvr additive="base">
                                        <p:cTn id="31" dur="500" fill="hold"/>
                                        <p:tgtEl>
                                          <p:spTgt spid="3174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8">
                                            <p:txEl>
                                              <p:pRg st="5" end="5"/>
                                            </p:txEl>
                                          </p:spTgt>
                                        </p:tgtEl>
                                        <p:attrNameLst>
                                          <p:attrName>style.visibility</p:attrName>
                                        </p:attrNameLst>
                                      </p:cBhvr>
                                      <p:to>
                                        <p:strVal val="visible"/>
                                      </p:to>
                                    </p:set>
                                    <p:anim calcmode="lin" valueType="num">
                                      <p:cBhvr additive="base">
                                        <p:cTn id="37" dur="500" fill="hold"/>
                                        <p:tgtEl>
                                          <p:spTgt spid="3174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8">
                                            <p:txEl>
                                              <p:pRg st="6" end="6"/>
                                            </p:txEl>
                                          </p:spTgt>
                                        </p:tgtEl>
                                        <p:attrNameLst>
                                          <p:attrName>style.visibility</p:attrName>
                                        </p:attrNameLst>
                                      </p:cBhvr>
                                      <p:to>
                                        <p:strVal val="visible"/>
                                      </p:to>
                                    </p:set>
                                    <p:anim calcmode="lin" valueType="num">
                                      <p:cBhvr additive="base">
                                        <p:cTn id="43" dur="500" fill="hold"/>
                                        <p:tgtEl>
                                          <p:spTgt spid="3174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cs typeface="Arial" charset="0"/>
              </a:rPr>
              <a:t>Features</a:t>
            </a:r>
          </a:p>
        </p:txBody>
      </p:sp>
      <p:sp>
        <p:nvSpPr>
          <p:cNvPr id="51203"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5BA9054-7475-4907-9D69-904D52B6D553}" type="slidenum">
              <a:rPr lang="ar-SA" smtClean="0">
                <a:latin typeface="Arial" charset="0"/>
                <a:cs typeface="Arial" charset="0"/>
              </a:rPr>
              <a:pPr/>
              <a:t>42</a:t>
            </a:fld>
            <a:endParaRPr lang="en-US" smtClean="0">
              <a:latin typeface="Arial" charset="0"/>
              <a:cs typeface="Arial" charset="0"/>
            </a:endParaRPr>
          </a:p>
        </p:txBody>
      </p:sp>
      <p:sp>
        <p:nvSpPr>
          <p:cNvPr id="51204" name="Rectangle 3"/>
          <p:cNvSpPr>
            <a:spLocks noGrp="1" noChangeArrowheads="1"/>
          </p:cNvSpPr>
          <p:nvPr>
            <p:ph sz="quarter" idx="1"/>
          </p:nvPr>
        </p:nvSpPr>
        <p:spPr>
          <a:xfrm>
            <a:off x="457200" y="1219200"/>
            <a:ext cx="8229600" cy="4937125"/>
          </a:xfrm>
        </p:spPr>
        <p:txBody>
          <a:bodyPr/>
          <a:lstStyle/>
          <a:p>
            <a:pPr algn="l" rtl="0" eaLnBrk="1" hangingPunct="1">
              <a:buFontTx/>
              <a:buNone/>
            </a:pPr>
            <a:r>
              <a:rPr lang="en-US" smtClean="0">
                <a:cs typeface="Arial" charset="0"/>
              </a:rPr>
              <a:t> Akinesia –Bradykinesia  are marked.</a:t>
            </a:r>
          </a:p>
          <a:p>
            <a:pPr algn="l" rtl="0" eaLnBrk="1" hangingPunct="1">
              <a:buFontTx/>
              <a:buNone/>
            </a:pPr>
            <a:r>
              <a:rPr lang="en-US" smtClean="0">
                <a:cs typeface="Arial" charset="0"/>
              </a:rPr>
              <a:t>Absence of associated unconcious  movements(swinging of arms during walking .</a:t>
            </a:r>
          </a:p>
          <a:p>
            <a:pPr algn="l" rtl="0" eaLnBrk="1" hangingPunct="1">
              <a:buFontTx/>
              <a:buNone/>
            </a:pPr>
            <a:r>
              <a:rPr lang="en-US" smtClean="0">
                <a:cs typeface="Arial" charset="0"/>
              </a:rPr>
              <a:t>Facial expression is masked.</a:t>
            </a:r>
          </a:p>
          <a:p>
            <a:pPr algn="l" rtl="0" eaLnBrk="1" hangingPunct="1">
              <a:buFontTx/>
              <a:buNone/>
            </a:pPr>
            <a:r>
              <a:rPr lang="en-US" smtClean="0">
                <a:cs typeface="Arial" charset="0"/>
              </a:rPr>
              <a:t>Rigidity </a:t>
            </a:r>
          </a:p>
          <a:p>
            <a:pPr algn="l" rtl="0" eaLnBrk="1" hangingPunct="1">
              <a:buFontTx/>
              <a:buNone/>
            </a:pPr>
            <a:r>
              <a:rPr lang="en-US" smtClean="0">
                <a:cs typeface="Arial" charset="0"/>
              </a:rPr>
              <a:t>Tremors(static 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en-US" smtClean="0">
                <a:cs typeface="Arial" charset="0"/>
              </a:rPr>
              <a:t>Pathogenesis</a:t>
            </a:r>
          </a:p>
        </p:txBody>
      </p:sp>
      <p:sp>
        <p:nvSpPr>
          <p:cNvPr id="52227"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E153EF77-AC15-46C1-BED6-41FDC4BC3903}" type="slidenum">
              <a:rPr lang="ar-SA" smtClean="0">
                <a:latin typeface="Arial" charset="0"/>
                <a:cs typeface="Arial" charset="0"/>
              </a:rPr>
              <a:pPr/>
              <a:t>43</a:t>
            </a:fld>
            <a:endParaRPr lang="en-US" smtClean="0">
              <a:latin typeface="Arial" charset="0"/>
              <a:cs typeface="Arial" charset="0"/>
            </a:endParaRPr>
          </a:p>
        </p:txBody>
      </p:sp>
      <p:sp>
        <p:nvSpPr>
          <p:cNvPr id="52228" name="Rectangle 5"/>
          <p:cNvSpPr>
            <a:spLocks noGrp="1" noChangeArrowheads="1"/>
          </p:cNvSpPr>
          <p:nvPr>
            <p:ph sz="quarter" idx="1"/>
          </p:nvPr>
        </p:nvSpPr>
        <p:spPr>
          <a:xfrm>
            <a:off x="457200" y="1219200"/>
            <a:ext cx="8229600" cy="4937125"/>
          </a:xfrm>
        </p:spPr>
        <p:txBody>
          <a:bodyPr/>
          <a:lstStyle/>
          <a:p>
            <a:pPr algn="l" rtl="0" eaLnBrk="1" hangingPunct="1">
              <a:buFontTx/>
              <a:buNone/>
            </a:pPr>
            <a:r>
              <a:rPr lang="en-US" smtClean="0">
                <a:cs typeface="Arial" charset="0"/>
              </a:rPr>
              <a:t>             Excitation  </a:t>
            </a:r>
            <a:r>
              <a:rPr lang="en-US" sz="2000" smtClean="0">
                <a:cs typeface="Arial" charset="0"/>
              </a:rPr>
              <a:t>imbalance</a:t>
            </a:r>
            <a:r>
              <a:rPr lang="en-US" smtClean="0">
                <a:cs typeface="Arial" charset="0"/>
              </a:rPr>
              <a:t>  Inhibition</a:t>
            </a:r>
          </a:p>
          <a:p>
            <a:pPr algn="l" rtl="0" eaLnBrk="1" hangingPunct="1">
              <a:buFontTx/>
              <a:buNone/>
            </a:pPr>
            <a:r>
              <a:rPr lang="en-US" smtClean="0">
                <a:cs typeface="Arial" charset="0"/>
              </a:rPr>
              <a:t>  </a:t>
            </a:r>
            <a:r>
              <a:rPr lang="en-US" b="1" smtClean="0">
                <a:cs typeface="Arial" charset="0"/>
              </a:rPr>
              <a:t> loss</a:t>
            </a:r>
            <a:r>
              <a:rPr lang="en-US" smtClean="0">
                <a:cs typeface="Arial" charset="0"/>
              </a:rPr>
              <a:t> of dopamine inhibition of putamen</a:t>
            </a:r>
          </a:p>
          <a:p>
            <a:pPr algn="l" rtl="0" eaLnBrk="1" hangingPunct="1">
              <a:buFontTx/>
              <a:buNone/>
            </a:pPr>
            <a:r>
              <a:rPr lang="en-US" smtClean="0">
                <a:cs typeface="Arial" charset="0"/>
              </a:rPr>
              <a:t>   </a:t>
            </a:r>
            <a:r>
              <a:rPr lang="en-US" b="1" smtClean="0">
                <a:cs typeface="Arial" charset="0"/>
              </a:rPr>
              <a:t>increases</a:t>
            </a:r>
            <a:r>
              <a:rPr lang="en-US" smtClean="0">
                <a:cs typeface="Arial" charset="0"/>
              </a:rPr>
              <a:t> in inhibitory output  to  GBes</a:t>
            </a:r>
          </a:p>
          <a:p>
            <a:pPr algn="l" rtl="0" eaLnBrk="1" hangingPunct="1">
              <a:buFontTx/>
              <a:buNone/>
            </a:pPr>
            <a:r>
              <a:rPr lang="en-US" smtClean="0">
                <a:cs typeface="Arial" charset="0"/>
              </a:rPr>
              <a:t>   </a:t>
            </a:r>
            <a:r>
              <a:rPr lang="en-US" b="1" smtClean="0">
                <a:cs typeface="Arial" charset="0"/>
              </a:rPr>
              <a:t>decreases</a:t>
            </a:r>
            <a:r>
              <a:rPr lang="en-US" smtClean="0">
                <a:cs typeface="Arial" charset="0"/>
              </a:rPr>
              <a:t> inhibitory output of STN </a:t>
            </a:r>
          </a:p>
          <a:p>
            <a:pPr algn="l" rtl="0" eaLnBrk="1" hangingPunct="1">
              <a:buFontTx/>
              <a:buNone/>
            </a:pPr>
            <a:r>
              <a:rPr lang="en-US" smtClean="0">
                <a:cs typeface="Arial" charset="0"/>
              </a:rPr>
              <a:t>   </a:t>
            </a:r>
            <a:r>
              <a:rPr lang="en-US" b="1" smtClean="0">
                <a:cs typeface="Arial" charset="0"/>
              </a:rPr>
              <a:t>increases</a:t>
            </a:r>
            <a:r>
              <a:rPr lang="en-US" smtClean="0">
                <a:cs typeface="Arial" charset="0"/>
              </a:rPr>
              <a:t> excitatory output GBis</a:t>
            </a:r>
          </a:p>
          <a:p>
            <a:pPr algn="l" rtl="0" eaLnBrk="1" hangingPunct="1">
              <a:buFontTx/>
              <a:buNone/>
            </a:pPr>
            <a:r>
              <a:rPr lang="en-US" smtClean="0">
                <a:cs typeface="Arial" charset="0"/>
              </a:rPr>
              <a:t>   </a:t>
            </a:r>
            <a:r>
              <a:rPr lang="en-US" b="1" smtClean="0">
                <a:cs typeface="Arial" charset="0"/>
              </a:rPr>
              <a:t>increases</a:t>
            </a:r>
            <a:r>
              <a:rPr lang="en-US" smtClean="0">
                <a:cs typeface="Arial" charset="0"/>
              </a:rPr>
              <a:t> inhibitory output to thalamus</a:t>
            </a:r>
          </a:p>
          <a:p>
            <a:pPr algn="l" rtl="0" eaLnBrk="1" hangingPunct="1">
              <a:buFontTx/>
              <a:buNone/>
            </a:pPr>
            <a:r>
              <a:rPr lang="en-US" smtClean="0">
                <a:cs typeface="Arial" charset="0"/>
              </a:rPr>
              <a:t> </a:t>
            </a:r>
            <a:r>
              <a:rPr lang="en-US" b="1" smtClean="0">
                <a:cs typeface="Arial" charset="0"/>
              </a:rPr>
              <a:t>reduces</a:t>
            </a:r>
            <a:r>
              <a:rPr lang="en-US" smtClean="0">
                <a:cs typeface="Arial" charset="0"/>
              </a:rPr>
              <a:t>  excitatory drive to cerebral cortex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76200"/>
            <a:ext cx="8458200" cy="1143000"/>
          </a:xfrm>
        </p:spPr>
        <p:txBody>
          <a:bodyPr/>
          <a:lstStyle/>
          <a:p>
            <a:pPr eaLnBrk="1" hangingPunct="1"/>
            <a:r>
              <a:rPr lang="en-US" smtClean="0">
                <a:cs typeface="Arial" charset="0"/>
              </a:rPr>
              <a:t>Parkinson’s Disease: Treatment</a:t>
            </a:r>
          </a:p>
        </p:txBody>
      </p:sp>
      <p:sp>
        <p:nvSpPr>
          <p:cNvPr id="53251"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00C773B-C51F-48DE-9342-0932484F3481}" type="slidenum">
              <a:rPr lang="ar-SA" smtClean="0">
                <a:latin typeface="Arial" charset="0"/>
                <a:cs typeface="Arial" charset="0"/>
              </a:rPr>
              <a:pPr/>
              <a:t>44</a:t>
            </a:fld>
            <a:endParaRPr lang="en-US" smtClean="0">
              <a:latin typeface="Arial" charset="0"/>
              <a:cs typeface="Arial" charset="0"/>
            </a:endParaRPr>
          </a:p>
        </p:txBody>
      </p:sp>
      <p:sp>
        <p:nvSpPr>
          <p:cNvPr id="53252" name="Rectangle 3"/>
          <p:cNvSpPr>
            <a:spLocks noGrp="1" noChangeArrowheads="1"/>
          </p:cNvSpPr>
          <p:nvPr>
            <p:ph sz="quarter" idx="1"/>
          </p:nvPr>
        </p:nvSpPr>
        <p:spPr>
          <a:xfrm>
            <a:off x="457200" y="1447800"/>
            <a:ext cx="8458200" cy="4114800"/>
          </a:xfrm>
        </p:spPr>
        <p:txBody>
          <a:bodyPr/>
          <a:lstStyle/>
          <a:p>
            <a:pPr algn="l" rtl="0" eaLnBrk="1" hangingPunct="1"/>
            <a:r>
              <a:rPr lang="en-US" smtClean="0">
                <a:cs typeface="Arial" charset="0"/>
              </a:rPr>
              <a:t>Drug Therapy</a:t>
            </a:r>
          </a:p>
          <a:p>
            <a:pPr lvl="1" algn="l" rtl="0" eaLnBrk="1" hangingPunct="1"/>
            <a:r>
              <a:rPr lang="en-US" smtClean="0">
                <a:cs typeface="Arial" charset="0"/>
              </a:rPr>
              <a:t>L-DOPA</a:t>
            </a:r>
          </a:p>
          <a:p>
            <a:pPr lvl="1" algn="l" rtl="0" eaLnBrk="1" hangingPunct="1"/>
            <a:r>
              <a:rPr lang="en-US" smtClean="0">
                <a:cs typeface="Arial" charset="0"/>
              </a:rPr>
              <a:t>Cholinergic</a:t>
            </a:r>
          </a:p>
          <a:p>
            <a:pPr lvl="1" algn="l" rtl="0" eaLnBrk="1" hangingPunct="1"/>
            <a:r>
              <a:rPr lang="en-US" smtClean="0">
                <a:cs typeface="Arial" charset="0"/>
              </a:rPr>
              <a:t>Pallidectomy</a:t>
            </a:r>
          </a:p>
          <a:p>
            <a:pPr algn="l" rtl="0" eaLnBrk="1" hangingPunct="1"/>
            <a:r>
              <a:rPr lang="en-US" smtClean="0">
                <a:cs typeface="Arial" charset="0"/>
              </a:rPr>
              <a:t>Electrical stimulation of Globus pallidus</a:t>
            </a:r>
          </a:p>
          <a:p>
            <a:pPr algn="l" rtl="0" eaLnBrk="1" hangingPunct="1"/>
            <a:r>
              <a:rPr lang="en-US" smtClean="0">
                <a:cs typeface="Arial" charset="0"/>
              </a:rPr>
              <a:t>Tissue transplants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228600"/>
            <a:ext cx="8382000" cy="1143000"/>
          </a:xfrm>
        </p:spPr>
        <p:txBody>
          <a:bodyPr lIns="90488" tIns="44450" rIns="90488" bIns="44450"/>
          <a:lstStyle/>
          <a:p>
            <a:pPr eaLnBrk="1" hangingPunct="1"/>
            <a:r>
              <a:rPr lang="en-US" smtClean="0">
                <a:cs typeface="Arial" charset="0"/>
              </a:rPr>
              <a:t>Huntington’s Disease (Chorea)</a:t>
            </a:r>
          </a:p>
        </p:txBody>
      </p:sp>
      <p:sp>
        <p:nvSpPr>
          <p:cNvPr id="54275"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6DDA714-47A7-446F-9276-292D5DF9393E}" type="slidenum">
              <a:rPr lang="ar-SA" smtClean="0">
                <a:latin typeface="Arial" charset="0"/>
                <a:cs typeface="Arial" charset="0"/>
              </a:rPr>
              <a:pPr/>
              <a:t>45</a:t>
            </a:fld>
            <a:endParaRPr lang="en-US" smtClean="0">
              <a:latin typeface="Arial" charset="0"/>
              <a:cs typeface="Arial" charset="0"/>
            </a:endParaRPr>
          </a:p>
        </p:txBody>
      </p:sp>
      <p:sp>
        <p:nvSpPr>
          <p:cNvPr id="54276" name="Rectangle 3"/>
          <p:cNvSpPr>
            <a:spLocks noGrp="1" noChangeArrowheads="1"/>
          </p:cNvSpPr>
          <p:nvPr>
            <p:ph sz="quarter" idx="1"/>
          </p:nvPr>
        </p:nvSpPr>
        <p:spPr>
          <a:xfrm>
            <a:off x="685800" y="1676400"/>
            <a:ext cx="7772400" cy="4114800"/>
          </a:xfrm>
        </p:spPr>
        <p:txBody>
          <a:bodyPr lIns="90488" tIns="44450" rIns="90488" bIns="44450"/>
          <a:lstStyle/>
          <a:p>
            <a:pPr algn="l" eaLnBrk="1" hangingPunct="1"/>
            <a:r>
              <a:rPr lang="en-US" smtClean="0">
                <a:cs typeface="Arial" charset="0"/>
              </a:rPr>
              <a:t>Rare</a:t>
            </a:r>
          </a:p>
          <a:p>
            <a:pPr lvl="1" algn="l" eaLnBrk="1" hangingPunct="1"/>
            <a:r>
              <a:rPr lang="en-US" smtClean="0">
                <a:cs typeface="Arial" charset="0"/>
              </a:rPr>
              <a:t>onset 30-40s</a:t>
            </a:r>
          </a:p>
          <a:p>
            <a:pPr lvl="2" algn="l" eaLnBrk="1" hangingPunct="1"/>
            <a:r>
              <a:rPr lang="en-US" smtClean="0">
                <a:cs typeface="Arial" charset="0"/>
              </a:rPr>
              <a:t>early as 20s</a:t>
            </a:r>
          </a:p>
          <a:p>
            <a:pPr algn="l" eaLnBrk="1" hangingPunct="1"/>
            <a:r>
              <a:rPr lang="en-US" smtClean="0">
                <a:cs typeface="Arial" charset="0"/>
              </a:rPr>
              <a:t>Degeneration of Striatum</a:t>
            </a:r>
          </a:p>
          <a:p>
            <a:pPr lvl="1" algn="l" eaLnBrk="1" hangingPunct="1"/>
            <a:r>
              <a:rPr lang="en-US" smtClean="0">
                <a:cs typeface="Arial" charset="0"/>
              </a:rPr>
              <a:t>Caudate</a:t>
            </a:r>
          </a:p>
          <a:p>
            <a:pPr lvl="1" algn="l" eaLnBrk="1" hangingPunct="1"/>
            <a:r>
              <a:rPr lang="en-US" smtClean="0">
                <a:cs typeface="Arial" charset="0"/>
              </a:rPr>
              <a:t>Putamen</a:t>
            </a:r>
          </a:p>
          <a:p>
            <a:pPr algn="l" eaLnBrk="1" hangingPunct="1"/>
            <a:r>
              <a:rPr lang="en-US" smtClean="0">
                <a:cs typeface="Arial" charset="0"/>
              </a:rPr>
              <a:t>GABA &amp; ACh neurons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cs typeface="Arial" charset="0"/>
              </a:rPr>
              <a:t>Huntingtons  Disease</a:t>
            </a:r>
          </a:p>
        </p:txBody>
      </p:sp>
      <p:sp>
        <p:nvSpPr>
          <p:cNvPr id="55299"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C12AB1A-A738-49DB-9E00-D28FED2FE2C1}" type="slidenum">
              <a:rPr lang="ar-SA" smtClean="0">
                <a:latin typeface="Arial" charset="0"/>
                <a:cs typeface="Arial" charset="0"/>
              </a:rPr>
              <a:pPr/>
              <a:t>46</a:t>
            </a:fld>
            <a:endParaRPr lang="en-US" smtClean="0">
              <a:latin typeface="Arial" charset="0"/>
              <a:cs typeface="Arial" charset="0"/>
            </a:endParaRPr>
          </a:p>
        </p:txBody>
      </p:sp>
      <p:sp>
        <p:nvSpPr>
          <p:cNvPr id="55300" name="Rectangle 3"/>
          <p:cNvSpPr>
            <a:spLocks noGrp="1" noChangeArrowheads="1"/>
          </p:cNvSpPr>
          <p:nvPr>
            <p:ph sz="quarter" idx="1"/>
          </p:nvPr>
        </p:nvSpPr>
        <p:spPr>
          <a:xfrm>
            <a:off x="457200" y="1219200"/>
            <a:ext cx="8229600" cy="4937125"/>
          </a:xfrm>
        </p:spPr>
        <p:txBody>
          <a:bodyPr/>
          <a:lstStyle/>
          <a:p>
            <a:pPr algn="l" rtl="0" eaLnBrk="1" hangingPunct="1">
              <a:lnSpc>
                <a:spcPct val="90000"/>
              </a:lnSpc>
              <a:buFontTx/>
              <a:buNone/>
            </a:pPr>
            <a:r>
              <a:rPr lang="en-US" sz="2800" smtClean="0">
                <a:cs typeface="Arial" charset="0"/>
              </a:rPr>
              <a:t> Hereditory , autosomal dominant .</a:t>
            </a:r>
          </a:p>
          <a:p>
            <a:pPr algn="l" rtl="0" eaLnBrk="1" hangingPunct="1">
              <a:lnSpc>
                <a:spcPct val="90000"/>
              </a:lnSpc>
              <a:buFontTx/>
              <a:buNone/>
            </a:pPr>
            <a:r>
              <a:rPr lang="en-US" sz="2800" smtClean="0">
                <a:cs typeface="Arial" charset="0"/>
              </a:rPr>
              <a:t>  </a:t>
            </a:r>
          </a:p>
          <a:p>
            <a:pPr algn="l" rtl="0" eaLnBrk="1" hangingPunct="1">
              <a:lnSpc>
                <a:spcPct val="90000"/>
              </a:lnSpc>
              <a:buFontTx/>
              <a:buNone/>
            </a:pPr>
            <a:r>
              <a:rPr lang="en-US" sz="2800" smtClean="0">
                <a:cs typeface="Arial" charset="0"/>
              </a:rPr>
              <a:t> Disease of caudate &amp; putamen.</a:t>
            </a:r>
          </a:p>
          <a:p>
            <a:pPr algn="l" rtl="0" eaLnBrk="1" hangingPunct="1">
              <a:lnSpc>
                <a:spcPct val="90000"/>
              </a:lnSpc>
              <a:buFontTx/>
              <a:buNone/>
            </a:pPr>
            <a:r>
              <a:rPr lang="en-US" sz="2800" smtClean="0">
                <a:cs typeface="Arial" charset="0"/>
              </a:rPr>
              <a:t> </a:t>
            </a:r>
          </a:p>
          <a:p>
            <a:pPr algn="l" rtl="0" eaLnBrk="1" hangingPunct="1">
              <a:lnSpc>
                <a:spcPct val="90000"/>
              </a:lnSpc>
              <a:buFontTx/>
              <a:buNone/>
            </a:pPr>
            <a:r>
              <a:rPr lang="en-US" sz="2800" smtClean="0">
                <a:cs typeface="Arial" charset="0"/>
              </a:rPr>
              <a:t> </a:t>
            </a:r>
            <a:r>
              <a:rPr lang="en-US" sz="2800" b="1" smtClean="0">
                <a:cs typeface="Arial" charset="0"/>
              </a:rPr>
              <a:t>Jerky</a:t>
            </a:r>
            <a:r>
              <a:rPr lang="en-US" sz="2800" smtClean="0">
                <a:cs typeface="Arial" charset="0"/>
              </a:rPr>
              <a:t> movement of hands toward end of reaching an object .</a:t>
            </a:r>
          </a:p>
          <a:p>
            <a:pPr algn="l" rtl="0" eaLnBrk="1" hangingPunct="1">
              <a:lnSpc>
                <a:spcPct val="90000"/>
              </a:lnSpc>
              <a:buFontTx/>
              <a:buNone/>
            </a:pPr>
            <a:r>
              <a:rPr lang="en-US" sz="2800" smtClean="0">
                <a:cs typeface="Arial" charset="0"/>
              </a:rPr>
              <a:t> </a:t>
            </a:r>
            <a:r>
              <a:rPr lang="en-US" sz="2800" b="1" smtClean="0">
                <a:cs typeface="Arial" charset="0"/>
              </a:rPr>
              <a:t>Chorea</a:t>
            </a:r>
            <a:r>
              <a:rPr lang="en-US" sz="2800" smtClean="0">
                <a:cs typeface="Arial" charset="0"/>
              </a:rPr>
              <a:t> </a:t>
            </a:r>
          </a:p>
          <a:p>
            <a:pPr algn="l" rtl="0" eaLnBrk="1" hangingPunct="1">
              <a:lnSpc>
                <a:spcPct val="90000"/>
              </a:lnSpc>
              <a:buFontTx/>
              <a:buNone/>
            </a:pPr>
            <a:r>
              <a:rPr lang="en-US" sz="2800" smtClean="0">
                <a:cs typeface="Arial" charset="0"/>
              </a:rPr>
              <a:t> </a:t>
            </a:r>
            <a:r>
              <a:rPr lang="en-US" sz="2800" b="1" smtClean="0">
                <a:cs typeface="Arial" charset="0"/>
              </a:rPr>
              <a:t>Slurred</a:t>
            </a:r>
            <a:r>
              <a:rPr lang="en-US" sz="2800" smtClean="0">
                <a:cs typeface="Arial" charset="0"/>
              </a:rPr>
              <a:t> speech and incomprehensive .</a:t>
            </a:r>
          </a:p>
          <a:p>
            <a:pPr algn="l" rtl="0" eaLnBrk="1" hangingPunct="1">
              <a:lnSpc>
                <a:spcPct val="90000"/>
              </a:lnSpc>
              <a:buFontTx/>
              <a:buNone/>
            </a:pPr>
            <a:r>
              <a:rPr lang="en-US" sz="2800" smtClean="0">
                <a:cs typeface="Arial" charset="0"/>
              </a:rPr>
              <a:t> Progressive</a:t>
            </a:r>
            <a:r>
              <a:rPr lang="en-US" sz="2800" b="1" smtClean="0">
                <a:cs typeface="Arial" charset="0"/>
              </a:rPr>
              <a:t> Dementia </a:t>
            </a:r>
            <a:r>
              <a:rPr lang="en-US" sz="2800" smtClean="0">
                <a:cs typeface="Arial" charset="0"/>
              </a:rPr>
              <a:t>-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cs typeface="Arial" charset="0"/>
              </a:rPr>
              <a:t>Cont. Huntingtons</a:t>
            </a:r>
          </a:p>
        </p:txBody>
      </p:sp>
      <p:sp>
        <p:nvSpPr>
          <p:cNvPr id="56323"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214360C-336C-4ADD-A120-83E1F87B5A1A}" type="slidenum">
              <a:rPr lang="ar-SA" smtClean="0">
                <a:latin typeface="Arial" charset="0"/>
                <a:cs typeface="Arial" charset="0"/>
              </a:rPr>
              <a:pPr/>
              <a:t>47</a:t>
            </a:fld>
            <a:endParaRPr lang="en-US" smtClean="0">
              <a:latin typeface="Arial" charset="0"/>
              <a:cs typeface="Arial" charset="0"/>
            </a:endParaRPr>
          </a:p>
        </p:txBody>
      </p:sp>
      <p:sp>
        <p:nvSpPr>
          <p:cNvPr id="56324" name="Rectangle 3"/>
          <p:cNvSpPr>
            <a:spLocks noGrp="1" noChangeArrowheads="1"/>
          </p:cNvSpPr>
          <p:nvPr>
            <p:ph sz="quarter" idx="1"/>
          </p:nvPr>
        </p:nvSpPr>
        <p:spPr>
          <a:xfrm>
            <a:off x="457200" y="1219200"/>
            <a:ext cx="8229600" cy="4937125"/>
          </a:xfrm>
        </p:spPr>
        <p:txBody>
          <a:bodyPr/>
          <a:lstStyle/>
          <a:p>
            <a:pPr algn="l" rtl="0" eaLnBrk="1" hangingPunct="1">
              <a:buFontTx/>
              <a:buNone/>
            </a:pPr>
            <a:r>
              <a:rPr lang="en-US" smtClean="0">
                <a:cs typeface="Arial" charset="0"/>
              </a:rPr>
              <a:t> Loss of GABA – Cholinergic neurons .</a:t>
            </a:r>
          </a:p>
          <a:p>
            <a:pPr algn="l" rtl="0" eaLnBrk="1" hangingPunct="1">
              <a:buFontTx/>
              <a:buNone/>
            </a:pPr>
            <a:endParaRPr lang="en-US" smtClean="0">
              <a:cs typeface="Arial" charset="0"/>
            </a:endParaRPr>
          </a:p>
          <a:p>
            <a:pPr algn="l" rtl="0" eaLnBrk="1" hangingPunct="1">
              <a:buFontTx/>
              <a:buNone/>
            </a:pPr>
            <a:r>
              <a:rPr lang="en-US" smtClean="0">
                <a:cs typeface="Arial" charset="0"/>
              </a:rPr>
              <a:t>The loss of </a:t>
            </a:r>
            <a:r>
              <a:rPr lang="en-US" b="1" smtClean="0">
                <a:cs typeface="Arial" charset="0"/>
              </a:rPr>
              <a:t>GABAergic</a:t>
            </a:r>
            <a:r>
              <a:rPr lang="en-US" smtClean="0">
                <a:cs typeface="Arial" charset="0"/>
              </a:rPr>
              <a:t> neurons leads to                      </a:t>
            </a:r>
            <a:r>
              <a:rPr lang="en-US" u="sng" smtClean="0">
                <a:cs typeface="Arial" charset="0"/>
              </a:rPr>
              <a:t>chorea </a:t>
            </a:r>
          </a:p>
          <a:p>
            <a:pPr algn="l" rtl="0" eaLnBrk="1" hangingPunct="1">
              <a:buFontTx/>
              <a:buNone/>
            </a:pPr>
            <a:endParaRPr lang="en-US" smtClean="0">
              <a:cs typeface="Arial" charset="0"/>
            </a:endParaRPr>
          </a:p>
          <a:p>
            <a:pPr algn="l" rtl="0" eaLnBrk="1" hangingPunct="1">
              <a:buFontTx/>
              <a:buNone/>
            </a:pPr>
            <a:r>
              <a:rPr lang="en-US" smtClean="0">
                <a:cs typeface="Arial" charset="0"/>
              </a:rPr>
              <a:t>Loss of </a:t>
            </a:r>
            <a:r>
              <a:rPr lang="en-US" b="1" smtClean="0">
                <a:cs typeface="Arial" charset="0"/>
              </a:rPr>
              <a:t>Dopaminergic</a:t>
            </a:r>
            <a:r>
              <a:rPr lang="en-US" smtClean="0">
                <a:cs typeface="Arial" charset="0"/>
              </a:rPr>
              <a:t> neurons leads to</a:t>
            </a:r>
          </a:p>
          <a:p>
            <a:pPr algn="l" rtl="0" eaLnBrk="1" hangingPunct="1">
              <a:buFontTx/>
              <a:buNone/>
            </a:pPr>
            <a:r>
              <a:rPr lang="en-US" smtClean="0">
                <a:cs typeface="Arial" charset="0"/>
              </a:rPr>
              <a:t>                </a:t>
            </a:r>
            <a:r>
              <a:rPr lang="en-US" u="sng" smtClean="0">
                <a:cs typeface="Arial" charset="0"/>
              </a:rPr>
              <a:t>Parkinson”s disease</a:t>
            </a:r>
            <a:r>
              <a:rPr lang="en-US" smtClean="0">
                <a:cs typeface="Arial" charset="0"/>
              </a:rPr>
              <a:t>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cs typeface="Arial" charset="0"/>
              </a:rPr>
              <a:t>Summary of functions and disfunctionof basal ganglia</a:t>
            </a:r>
          </a:p>
        </p:txBody>
      </p:sp>
      <p:sp>
        <p:nvSpPr>
          <p:cNvPr id="5734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2BA1244-3427-4197-B0A7-DF7D85F691F6}" type="slidenum">
              <a:rPr lang="ar-SA" smtClean="0">
                <a:latin typeface="Arial" charset="0"/>
                <a:cs typeface="Arial" charset="0"/>
              </a:rPr>
              <a:pPr/>
              <a:t>48</a:t>
            </a:fld>
            <a:endParaRPr lang="en-US" smtClean="0">
              <a:latin typeface="Arial" charset="0"/>
              <a:cs typeface="Arial" charset="0"/>
            </a:endParaRPr>
          </a:p>
        </p:txBody>
      </p:sp>
      <p:sp>
        <p:nvSpPr>
          <p:cNvPr id="57348" name="Content Placeholder 2"/>
          <p:cNvSpPr>
            <a:spLocks noGrp="1"/>
          </p:cNvSpPr>
          <p:nvPr>
            <p:ph sz="quarter" idx="1"/>
          </p:nvPr>
        </p:nvSpPr>
        <p:spPr>
          <a:xfrm>
            <a:off x="457200" y="1219200"/>
            <a:ext cx="8229600" cy="4937125"/>
          </a:xfrm>
        </p:spPr>
        <p:txBody>
          <a:bodyPr/>
          <a:lstStyle/>
          <a:p>
            <a:pPr algn="l" rtl="0" eaLnBrk="1" hangingPunct="1"/>
            <a:r>
              <a:rPr lang="en-US" sz="2400" smtClean="0">
                <a:cs typeface="Arial" charset="0"/>
              </a:rPr>
              <a:t>It play important motor function in starting and stopping motor functions and inhibiting unwanted movement.</a:t>
            </a:r>
          </a:p>
          <a:p>
            <a:pPr algn="l" rtl="0" eaLnBrk="1" hangingPunct="1"/>
            <a:r>
              <a:rPr lang="en-US" sz="2400" smtClean="0">
                <a:cs typeface="Arial" charset="0"/>
              </a:rPr>
              <a:t>It changes the timing and scales the intensity of movements.</a:t>
            </a:r>
          </a:p>
          <a:p>
            <a:pPr algn="l" rtl="0" eaLnBrk="1" hangingPunct="1"/>
            <a:r>
              <a:rPr lang="en-US" sz="2400" smtClean="0">
                <a:cs typeface="Arial" charset="0"/>
              </a:rPr>
              <a:t>Putamen circuit is inhibitory. Executes skilled motor activities for example cutting paper with a scissor, hammering on nail, shooting a basket ball &amp; like throwing a base ball.</a:t>
            </a:r>
          </a:p>
          <a:p>
            <a:pPr algn="l" rtl="0" eaLnBrk="1" hangingPunct="1"/>
            <a:r>
              <a:rPr lang="en-US" sz="2400" smtClean="0">
                <a:cs typeface="Arial" charset="0"/>
              </a:rPr>
              <a:t>Putamen circuit has indirect connection to cortex via thalamus.while caudate has direct conection to the cortex from thalamus.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74638"/>
            <a:ext cx="8229600" cy="639762"/>
          </a:xfrm>
        </p:spPr>
        <p:txBody>
          <a:bodyPr/>
          <a:lstStyle/>
          <a:p>
            <a:pPr eaLnBrk="1" hangingPunct="1"/>
            <a:r>
              <a:rPr lang="en-US" sz="2800" smtClean="0">
                <a:cs typeface="Arial" charset="0"/>
              </a:rPr>
              <a:t>Cont…</a:t>
            </a:r>
          </a:p>
        </p:txBody>
      </p:sp>
      <p:sp>
        <p:nvSpPr>
          <p:cNvPr id="5837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DD8DD98-F4FF-4E58-A79F-0E5A89F61AD8}" type="slidenum">
              <a:rPr lang="ar-SA" smtClean="0">
                <a:latin typeface="Arial" charset="0"/>
                <a:cs typeface="Arial" charset="0"/>
              </a:rPr>
              <a:pPr/>
              <a:t>49</a:t>
            </a:fld>
            <a:endParaRPr lang="en-US" smtClean="0">
              <a:latin typeface="Arial" charset="0"/>
              <a:cs typeface="Arial" charset="0"/>
            </a:endParaRPr>
          </a:p>
        </p:txBody>
      </p:sp>
      <p:sp>
        <p:nvSpPr>
          <p:cNvPr id="58372" name="Content Placeholder 2"/>
          <p:cNvSpPr>
            <a:spLocks noGrp="1"/>
          </p:cNvSpPr>
          <p:nvPr>
            <p:ph sz="quarter" idx="1"/>
          </p:nvPr>
        </p:nvSpPr>
        <p:spPr>
          <a:xfrm>
            <a:off x="457200" y="762000"/>
            <a:ext cx="8229600" cy="5638800"/>
          </a:xfrm>
        </p:spPr>
        <p:txBody>
          <a:bodyPr/>
          <a:lstStyle/>
          <a:p>
            <a:pPr algn="l" rtl="0" eaLnBrk="1" hangingPunct="1"/>
            <a:r>
              <a:rPr lang="en-US" smtClean="0">
                <a:cs typeface="Arial" charset="0"/>
              </a:rPr>
              <a:t>Caudate circuit is excitatory, has instinctive function which works without thinking and need quick response. eg. response after seeing a lion.</a:t>
            </a:r>
          </a:p>
          <a:p>
            <a:pPr algn="l" rtl="0" eaLnBrk="1" hangingPunct="1">
              <a:buFontTx/>
              <a:buNone/>
            </a:pPr>
            <a:r>
              <a:rPr lang="en-US" smtClean="0">
                <a:cs typeface="Arial" charset="0"/>
              </a:rPr>
              <a:t>[Note: effects of basal ganglia on motor activity are generally inhibitory.]</a:t>
            </a:r>
          </a:p>
          <a:p>
            <a:pPr algn="l" rtl="0" eaLnBrk="1" hangingPunct="1">
              <a:buFontTx/>
              <a:buNone/>
            </a:pPr>
            <a:r>
              <a:rPr lang="en-US" smtClean="0">
                <a:cs typeface="Arial" charset="0"/>
              </a:rPr>
              <a:t>Lesions of the basal ganglia produce effects on contra lateral side of the body</a:t>
            </a:r>
          </a:p>
          <a:p>
            <a:pPr algn="l" rtl="0" eaLnBrk="1" hangingPunct="1">
              <a:buFontTx/>
              <a:buNone/>
            </a:pPr>
            <a:r>
              <a:rPr lang="en-US" smtClean="0">
                <a:cs typeface="Arial" charset="0"/>
              </a:rPr>
              <a:t>Damage to basal ganglia does not cause paralysis. However it results in  abnormal movements</a:t>
            </a:r>
          </a:p>
          <a:p>
            <a:pPr algn="l" rtl="0" eaLnBrk="1" hangingPunct="1"/>
            <a:endParaRPr lang="en-US" smtClean="0">
              <a:cs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وان 1"/>
          <p:cNvSpPr>
            <a:spLocks noGrp="1"/>
          </p:cNvSpPr>
          <p:nvPr>
            <p:ph type="title"/>
          </p:nvPr>
        </p:nvSpPr>
        <p:spPr/>
        <p:txBody>
          <a:bodyPr/>
          <a:lstStyle/>
          <a:p>
            <a:endParaRPr lang="ar-SA" smtClean="0">
              <a:cs typeface="Arial" charset="0"/>
            </a:endParaRPr>
          </a:p>
        </p:txBody>
      </p:sp>
      <p:sp>
        <p:nvSpPr>
          <p:cNvPr id="14339" name="عنصر نائب للمحتوى 2"/>
          <p:cNvSpPr>
            <a:spLocks noGrp="1"/>
          </p:cNvSpPr>
          <p:nvPr>
            <p:ph sz="quarter" idx="1"/>
          </p:nvPr>
        </p:nvSpPr>
        <p:spPr>
          <a:xfrm>
            <a:off x="457200" y="0"/>
            <a:ext cx="8229600" cy="6156325"/>
          </a:xfrm>
        </p:spPr>
        <p:txBody>
          <a:bodyPr/>
          <a:lstStyle/>
          <a:p>
            <a:pPr algn="l" rtl="0"/>
            <a:r>
              <a:rPr lang="en-US" sz="3200" b="1" smtClean="0">
                <a:cs typeface="Arial" charset="0"/>
              </a:rPr>
              <a:t>The basal ganglia (or basal nuclei) are a group of </a:t>
            </a:r>
            <a:r>
              <a:rPr lang="en-US" sz="3200" b="1" smtClean="0">
                <a:cs typeface="Arial" charset="0"/>
                <a:hlinkClick r:id="rId2" tooltip="Nucleus (neuroanatomy)"/>
              </a:rPr>
              <a:t>nuclei</a:t>
            </a:r>
            <a:r>
              <a:rPr lang="en-US" sz="3200" b="1" smtClean="0">
                <a:cs typeface="Arial" charset="0"/>
              </a:rPr>
              <a:t> of varied origin. </a:t>
            </a:r>
          </a:p>
          <a:p>
            <a:pPr algn="l" rtl="0"/>
            <a:r>
              <a:rPr lang="en-US" sz="3200" b="1" smtClean="0">
                <a:cs typeface="Arial" charset="0"/>
              </a:rPr>
              <a:t>They are situated at the base of the </a:t>
            </a:r>
            <a:r>
              <a:rPr lang="en-US" sz="3200" b="1" smtClean="0">
                <a:cs typeface="Arial" charset="0"/>
                <a:hlinkClick r:id="rId3" tooltip="Telencephalon"/>
              </a:rPr>
              <a:t>forebrain</a:t>
            </a:r>
            <a:r>
              <a:rPr lang="en-US" sz="3200" b="1" smtClean="0">
                <a:cs typeface="Arial" charset="0"/>
              </a:rPr>
              <a:t> and are strongly connected with the </a:t>
            </a:r>
            <a:r>
              <a:rPr lang="en-US" sz="3200" b="1" smtClean="0">
                <a:cs typeface="Arial" charset="0"/>
                <a:hlinkClick r:id="rId4" tooltip="Cerebral cortex"/>
              </a:rPr>
              <a:t>cerebral cortex</a:t>
            </a:r>
            <a:r>
              <a:rPr lang="en-US" sz="3200" b="1" smtClean="0">
                <a:cs typeface="Arial" charset="0"/>
              </a:rPr>
              <a:t>, </a:t>
            </a:r>
            <a:r>
              <a:rPr lang="en-US" sz="3200" b="1" smtClean="0">
                <a:cs typeface="Arial" charset="0"/>
                <a:hlinkClick r:id="rId5" tooltip="Thalamus"/>
              </a:rPr>
              <a:t>thalamus</a:t>
            </a:r>
            <a:r>
              <a:rPr lang="en-US" sz="3200" b="1" smtClean="0">
                <a:cs typeface="Arial" charset="0"/>
              </a:rPr>
              <a:t> and other brain areas. </a:t>
            </a:r>
          </a:p>
          <a:p>
            <a:pPr algn="l" rtl="0"/>
            <a:r>
              <a:rPr lang="en-US" sz="3200" b="1" smtClean="0">
                <a:cs typeface="Arial" charset="0"/>
              </a:rPr>
              <a:t>The basal gangli functions:</a:t>
            </a:r>
          </a:p>
          <a:p>
            <a:pPr algn="l" rtl="0"/>
            <a:r>
              <a:rPr lang="en-US" sz="3200" b="1" smtClean="0">
                <a:cs typeface="Arial" charset="0"/>
              </a:rPr>
              <a:t> voluntary motor control, procedural </a:t>
            </a:r>
            <a:r>
              <a:rPr lang="en-US" sz="3200" b="1" smtClean="0">
                <a:cs typeface="Arial" charset="0"/>
                <a:hlinkClick r:id="rId6" tooltip="Learning"/>
              </a:rPr>
              <a:t>learning</a:t>
            </a:r>
            <a:r>
              <a:rPr lang="en-US" sz="3200" b="1" smtClean="0">
                <a:cs typeface="Arial" charset="0"/>
              </a:rPr>
              <a:t> relating to routine behaviors or "habits" , eye movements, and cognitive, emotional functions.</a:t>
            </a:r>
            <a:endParaRPr lang="ar-SA" sz="3200" b="1" smtClean="0">
              <a:cs typeface="Arial" charset="0"/>
            </a:endParaRPr>
          </a:p>
        </p:txBody>
      </p:sp>
      <p:sp>
        <p:nvSpPr>
          <p:cNvPr id="14340"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FD66495-9BAF-4830-A8BF-0AFA8334FE2F}" type="slidenum">
              <a:rPr lang="ar-SA" smtClean="0">
                <a:latin typeface="Arial" charset="0"/>
                <a:cs typeface="Arial" charset="0"/>
              </a:rPr>
              <a:pPr/>
              <a:t>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0706" name="Group 130"/>
          <p:cNvGraphicFramePr>
            <a:graphicFrameLocks noGrp="1"/>
          </p:cNvGraphicFramePr>
          <p:nvPr/>
        </p:nvGraphicFramePr>
        <p:xfrm>
          <a:off x="304800" y="533400"/>
          <a:ext cx="8610600" cy="5761038"/>
        </p:xfrm>
        <a:graphic>
          <a:graphicData uri="http://schemas.openxmlformats.org/drawingml/2006/table">
            <a:tbl>
              <a:tblPr/>
              <a:tblGrid>
                <a:gridCol w="1905000"/>
                <a:gridCol w="3505200"/>
                <a:gridCol w="3200400"/>
              </a:tblGrid>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Movement Disorder</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Features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Lesion</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Chorea</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Multiole quick, random movements, usually most prominent in the appendicular muscles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B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Atrophy of the </a:t>
                      </a:r>
                      <a:r>
                        <a:rPr kumimoji="0" lang="en-US" sz="2000" b="0" i="0" u="none" strike="noStrike" cap="none" normalizeH="0" baseline="0" smtClean="0">
                          <a:ln>
                            <a:noFill/>
                          </a:ln>
                          <a:solidFill>
                            <a:srgbClr val="FF0000"/>
                          </a:solidFill>
                          <a:effectLst/>
                          <a:latin typeface="Arial" charset="0"/>
                          <a:cs typeface="Arial" charset="0"/>
                        </a:rPr>
                        <a:t>striatum</a:t>
                      </a:r>
                      <a:r>
                        <a:rPr kumimoji="0" lang="en-US" sz="2000" b="0" i="0" u="none" strike="noStrike" cap="none" normalizeH="0" baseline="0" smtClean="0">
                          <a:ln>
                            <a:noFill/>
                          </a:ln>
                          <a:solidFill>
                            <a:schemeClr val="tx1"/>
                          </a:solidFill>
                          <a:effectLst/>
                          <a:latin typeface="Arial" charset="0"/>
                          <a:cs typeface="Arial" charset="0"/>
                        </a:rPr>
                        <a:t>. Huntington Chorea</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C00"/>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Athetosis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Slow writhing movements,which are usually more severe in the appendicular muscles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B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Diffuse hypermyelination of </a:t>
                      </a:r>
                      <a:r>
                        <a:rPr kumimoji="0" lang="en-US" sz="2000" b="0" i="0" u="none" strike="noStrike" cap="none" normalizeH="0" baseline="0" smtClean="0">
                          <a:ln>
                            <a:noFill/>
                          </a:ln>
                          <a:solidFill>
                            <a:srgbClr val="FF0000"/>
                          </a:solidFill>
                          <a:effectLst/>
                          <a:latin typeface="Arial" charset="0"/>
                          <a:cs typeface="Arial" charset="0"/>
                        </a:rPr>
                        <a:t>corpus striatum and thalamus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C00"/>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Hemiballismus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Wild flinging movements of half of the body</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B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Hemorrhagic destruction of contralateral </a:t>
                      </a:r>
                      <a:r>
                        <a:rPr kumimoji="0" lang="en-US" sz="2000" b="0" i="0" u="none" strike="noStrike" cap="none" normalizeH="0" baseline="0" smtClean="0">
                          <a:ln>
                            <a:noFill/>
                          </a:ln>
                          <a:solidFill>
                            <a:srgbClr val="FF0000"/>
                          </a:solidFill>
                          <a:effectLst/>
                          <a:latin typeface="Arial" charset="0"/>
                          <a:cs typeface="Arial" charset="0"/>
                        </a:rPr>
                        <a:t>subthalamic n.</a:t>
                      </a:r>
                      <a:r>
                        <a:rPr kumimoji="0" lang="en-US" sz="2000" b="0" i="0" u="none" strike="noStrike" cap="none" normalizeH="0" baseline="0" smtClean="0">
                          <a:ln>
                            <a:noFill/>
                          </a:ln>
                          <a:solidFill>
                            <a:schemeClr val="tx1"/>
                          </a:solidFill>
                          <a:effectLst/>
                          <a:latin typeface="Arial" charset="0"/>
                          <a:cs typeface="Arial" charset="0"/>
                        </a:rPr>
                        <a:t> Hypertensive patients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C00"/>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Parkinsonism</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Pill rolling tremor of the fingers at rest, lead pipe rigidity and akinesia</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B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Degenration of </a:t>
                      </a:r>
                      <a:r>
                        <a:rPr kumimoji="0" lang="en-US" sz="2000" b="0" i="0" u="none" strike="noStrike" cap="none" normalizeH="0" baseline="0" smtClean="0">
                          <a:ln>
                            <a:noFill/>
                          </a:ln>
                          <a:solidFill>
                            <a:srgbClr val="FF0000"/>
                          </a:solidFill>
                          <a:effectLst/>
                          <a:latin typeface="Arial" charset="0"/>
                          <a:cs typeface="Arial" charset="0"/>
                        </a:rPr>
                        <a:t>Substantia Nigra</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وان 1"/>
          <p:cNvSpPr>
            <a:spLocks noGrp="1"/>
          </p:cNvSpPr>
          <p:nvPr>
            <p:ph type="title"/>
          </p:nvPr>
        </p:nvSpPr>
        <p:spPr/>
        <p:txBody>
          <a:bodyPr/>
          <a:lstStyle/>
          <a:p>
            <a:endParaRPr lang="ar-SA" smtClean="0">
              <a:cs typeface="Arial" charset="0"/>
            </a:endParaRPr>
          </a:p>
        </p:txBody>
      </p:sp>
      <p:sp>
        <p:nvSpPr>
          <p:cNvPr id="15363" name="عنصر نائب للمحتوى 2"/>
          <p:cNvSpPr>
            <a:spLocks noGrp="1"/>
          </p:cNvSpPr>
          <p:nvPr>
            <p:ph sz="quarter" idx="1"/>
          </p:nvPr>
        </p:nvSpPr>
        <p:spPr>
          <a:xfrm>
            <a:off x="457200" y="381000"/>
            <a:ext cx="8229600" cy="5775325"/>
          </a:xfrm>
        </p:spPr>
        <p:txBody>
          <a:bodyPr/>
          <a:lstStyle/>
          <a:p>
            <a:pPr algn="l" rtl="0"/>
            <a:r>
              <a:rPr lang="en-US" sz="3200" smtClean="0">
                <a:cs typeface="Arial" charset="0"/>
              </a:rPr>
              <a:t>Experimental studies show that the basal ganglia exert an inhibitory influence on a number of </a:t>
            </a:r>
            <a:r>
              <a:rPr lang="en-US" sz="3200" smtClean="0">
                <a:cs typeface="Arial" charset="0"/>
                <a:hlinkClick r:id="rId2" tooltip="Motor control"/>
              </a:rPr>
              <a:t>motor systems</a:t>
            </a:r>
            <a:r>
              <a:rPr lang="en-US" sz="3200" smtClean="0">
                <a:cs typeface="Arial" charset="0"/>
              </a:rPr>
              <a:t>, and that a release of this inhibition permits a motor system to become active</a:t>
            </a:r>
          </a:p>
          <a:p>
            <a:pPr algn="l" rtl="0"/>
            <a:r>
              <a:rPr lang="en-US" sz="3200" smtClean="0">
                <a:cs typeface="Arial" charset="0"/>
              </a:rPr>
              <a:t> The "behavior switching" that takes place within the basal ganglia is influenced by signals from many parts of the brain, including the </a:t>
            </a:r>
            <a:r>
              <a:rPr lang="en-US" sz="3200" smtClean="0">
                <a:cs typeface="Arial" charset="0"/>
                <a:hlinkClick r:id="rId3" tooltip="Prefrontal cortex"/>
              </a:rPr>
              <a:t>prefrontal cortex</a:t>
            </a:r>
            <a:r>
              <a:rPr lang="en-US" sz="3200" smtClean="0">
                <a:cs typeface="Arial" charset="0"/>
              </a:rPr>
              <a:t>, which plays a key role in </a:t>
            </a:r>
            <a:r>
              <a:rPr lang="en-US" sz="3200" smtClean="0">
                <a:cs typeface="Arial" charset="0"/>
                <a:hlinkClick r:id="rId4" tooltip="Executive functions"/>
              </a:rPr>
              <a:t>executive functions</a:t>
            </a:r>
            <a:endParaRPr lang="ar-SA" sz="3200" smtClean="0">
              <a:cs typeface="Arial" charset="0"/>
            </a:endParaRPr>
          </a:p>
          <a:p>
            <a:pPr algn="l" rtl="0"/>
            <a:endParaRPr lang="ar-SA" sz="3200" smtClean="0">
              <a:cs typeface="Arial" charset="0"/>
            </a:endParaRPr>
          </a:p>
        </p:txBody>
      </p:sp>
      <p:sp>
        <p:nvSpPr>
          <p:cNvPr id="15364"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22D48AD-EFC8-4ECA-8330-53A7C862DEB7}" type="slidenum">
              <a:rPr lang="ar-SA" smtClean="0">
                <a:latin typeface="Arial" charset="0"/>
                <a:cs typeface="Arial" charset="0"/>
              </a:rPr>
              <a:pPr/>
              <a:t>6</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914400"/>
          </a:xfrm>
        </p:spPr>
        <p:txBody>
          <a:bodyPr>
            <a:normAutofit fontScale="90000"/>
          </a:bodyPr>
          <a:lstStyle/>
          <a:p>
            <a:pPr eaLnBrk="1" fontAlgn="auto" hangingPunct="1">
              <a:spcAft>
                <a:spcPts val="0"/>
              </a:spcAft>
              <a:defRPr/>
            </a:pPr>
            <a:r>
              <a:rPr lang="en-US" sz="6600" b="1" dirty="0" smtClean="0">
                <a:cs typeface="+mj-cs"/>
              </a:rPr>
              <a:t>Objectives</a:t>
            </a:r>
            <a:endParaRPr lang="en-US" sz="6600" dirty="0" smtClean="0">
              <a:cs typeface="+mj-cs"/>
            </a:endParaRPr>
          </a:p>
        </p:txBody>
      </p:sp>
      <p:sp>
        <p:nvSpPr>
          <p:cNvPr id="16387"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C0E48E1-BAF4-455C-A955-4C601054D246}" type="slidenum">
              <a:rPr lang="ar-SA" smtClean="0">
                <a:latin typeface="Arial" charset="0"/>
                <a:cs typeface="Arial" charset="0"/>
              </a:rPr>
              <a:pPr/>
              <a:t>7</a:t>
            </a:fld>
            <a:endParaRPr lang="en-US" smtClean="0">
              <a:latin typeface="Arial" charset="0"/>
              <a:cs typeface="Arial" charset="0"/>
            </a:endParaRPr>
          </a:p>
        </p:txBody>
      </p:sp>
      <p:sp>
        <p:nvSpPr>
          <p:cNvPr id="5123" name="Content Placeholder 2"/>
          <p:cNvSpPr>
            <a:spLocks noGrp="1"/>
          </p:cNvSpPr>
          <p:nvPr>
            <p:ph sz="quarter" idx="1"/>
          </p:nvPr>
        </p:nvSpPr>
        <p:spPr>
          <a:xfrm>
            <a:off x="457200" y="838200"/>
            <a:ext cx="8229600" cy="5287963"/>
          </a:xfrm>
        </p:spPr>
        <p:txBody>
          <a:bodyPr>
            <a:noAutofit/>
          </a:bodyPr>
          <a:lstStyle/>
          <a:p>
            <a:pPr marL="274320" indent="-274320" algn="l" rtl="0" eaLnBrk="1" fontAlgn="auto" hangingPunct="1">
              <a:spcAft>
                <a:spcPts val="0"/>
              </a:spcAft>
              <a:buFont typeface="Wingdings 3"/>
              <a:buChar char=""/>
              <a:defRPr/>
            </a:pPr>
            <a:r>
              <a:rPr lang="en-US" sz="2800" b="1" u="sng" dirty="0" smtClean="0">
                <a:cs typeface="+mn-cs"/>
              </a:rPr>
              <a:t>Physiology of basal ganglia and regulatory mechanisms</a:t>
            </a:r>
            <a:endParaRPr lang="en-US" sz="2800" b="1" dirty="0" smtClean="0">
              <a:cs typeface="+mn-cs"/>
            </a:endParaRPr>
          </a:p>
          <a:p>
            <a:pPr marL="274320" indent="-274320" algn="l" rtl="0" eaLnBrk="1" fontAlgn="auto" hangingPunct="1">
              <a:spcAft>
                <a:spcPts val="0"/>
              </a:spcAft>
              <a:buFont typeface="Wingdings 3"/>
              <a:buChar char=""/>
              <a:defRPr/>
            </a:pPr>
            <a:r>
              <a:rPr lang="en-US" sz="2800" b="1" dirty="0" smtClean="0">
                <a:cs typeface="+mn-cs"/>
              </a:rPr>
              <a:t>At the end of this  </a:t>
            </a:r>
            <a:r>
              <a:rPr lang="en-US" sz="2800" b="1" dirty="0" err="1" smtClean="0">
                <a:cs typeface="+mn-cs"/>
              </a:rPr>
              <a:t>lectutre</a:t>
            </a:r>
            <a:r>
              <a:rPr lang="en-US" sz="2800" b="1" dirty="0" smtClean="0">
                <a:cs typeface="+mn-cs"/>
              </a:rPr>
              <a:t>  the student should be able to:-</a:t>
            </a:r>
          </a:p>
          <a:p>
            <a:pPr marL="274320" indent="-274320" algn="l" rtl="0" eaLnBrk="1" fontAlgn="auto" hangingPunct="1">
              <a:spcAft>
                <a:spcPts val="0"/>
              </a:spcAft>
              <a:buFont typeface="Wingdings 3"/>
              <a:buChar char=""/>
              <a:defRPr/>
            </a:pPr>
            <a:r>
              <a:rPr lang="en-US" sz="2800" b="1" dirty="0" smtClean="0">
                <a:cs typeface="+mn-cs"/>
              </a:rPr>
              <a:t>1-appreciate different nuclei of basal ganglia</a:t>
            </a:r>
          </a:p>
          <a:p>
            <a:pPr marL="274320" indent="-274320" algn="l" rtl="0" eaLnBrk="1" fontAlgn="auto" hangingPunct="1">
              <a:spcAft>
                <a:spcPts val="0"/>
              </a:spcAft>
              <a:buFont typeface="Arial" pitchFamily="34" charset="0"/>
              <a:buChar char="•"/>
              <a:defRPr/>
            </a:pPr>
            <a:r>
              <a:rPr lang="en-US" sz="2800" b="1" dirty="0" smtClean="0">
                <a:cs typeface="+mn-cs"/>
              </a:rPr>
              <a:t>2-know different neurotransmitters that have a role in basal ganglia functions</a:t>
            </a:r>
          </a:p>
          <a:p>
            <a:pPr marL="274320" indent="-274320" algn="l" rtl="0" eaLnBrk="1" fontAlgn="auto" hangingPunct="1">
              <a:spcAft>
                <a:spcPts val="0"/>
              </a:spcAft>
              <a:buFont typeface="Arial" pitchFamily="34" charset="0"/>
              <a:buChar char="•"/>
              <a:defRPr/>
            </a:pPr>
            <a:r>
              <a:rPr lang="en-US" sz="2800" b="1" dirty="0" smtClean="0">
                <a:cs typeface="+mn-cs"/>
              </a:rPr>
              <a:t>3-know Basal Ganglia connections &amp; their functions</a:t>
            </a:r>
          </a:p>
          <a:p>
            <a:pPr marL="274320" indent="-274320" algn="l" rtl="0" eaLnBrk="1" fontAlgn="auto" hangingPunct="1">
              <a:spcAft>
                <a:spcPts val="0"/>
              </a:spcAft>
              <a:buFont typeface="Wingdings 3"/>
              <a:buChar char=""/>
              <a:defRPr/>
            </a:pPr>
            <a:r>
              <a:rPr lang="en-US" sz="2800" b="1" dirty="0" smtClean="0">
                <a:cs typeface="+mn-cs"/>
              </a:rPr>
              <a:t>4-appreciate general functions of basal ganglia</a:t>
            </a:r>
          </a:p>
          <a:p>
            <a:pPr marL="274320" indent="-274320" algn="l" rtl="0" eaLnBrk="1" fontAlgn="auto" hangingPunct="1">
              <a:spcAft>
                <a:spcPts val="0"/>
              </a:spcAft>
              <a:buFont typeface="Wingdings 3"/>
              <a:buChar char=""/>
              <a:defRPr/>
            </a:pPr>
            <a:r>
              <a:rPr lang="en-US" sz="2800" b="1" dirty="0" smtClean="0">
                <a:cs typeface="+mn-cs"/>
              </a:rPr>
              <a:t>5-diagnose basal ganglia disorders</a:t>
            </a:r>
          </a:p>
          <a:p>
            <a:pPr marL="274320" indent="-274320" algn="l" rtl="0" eaLnBrk="1" fontAlgn="auto" hangingPunct="1">
              <a:spcAft>
                <a:spcPts val="0"/>
              </a:spcAft>
              <a:buFont typeface="Wingdings 3"/>
              <a:buChar char=""/>
              <a:defRPr/>
            </a:pPr>
            <a:endParaRPr lang="en-US" sz="2400" b="1" dirty="0" smtClean="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20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20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20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20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123">
                                            <p:txEl>
                                              <p:pRg st="2" end="2"/>
                                            </p:txEl>
                                          </p:spTgt>
                                        </p:tgtEl>
                                        <p:attrNameLst>
                                          <p:attrName>style.visibility</p:attrName>
                                        </p:attrNameLst>
                                      </p:cBhvr>
                                      <p:to>
                                        <p:strVal val="visible"/>
                                      </p:to>
                                    </p:set>
                                    <p:anim calcmode="lin" valueType="num">
                                      <p:cBhvr>
                                        <p:cTn id="42" dur="1000" fill="hold"/>
                                        <p:tgtEl>
                                          <p:spTgt spid="5123">
                                            <p:txEl>
                                              <p:pRg st="2" end="2"/>
                                            </p:txEl>
                                          </p:spTgt>
                                        </p:tgtEl>
                                        <p:attrNameLst>
                                          <p:attrName>ppt_w</p:attrName>
                                        </p:attrNameLst>
                                      </p:cBhvr>
                                      <p:tavLst>
                                        <p:tav tm="0">
                                          <p:val>
                                            <p:strVal val="#ppt_w*0.70"/>
                                          </p:val>
                                        </p:tav>
                                        <p:tav tm="100000">
                                          <p:val>
                                            <p:strVal val="#ppt_w"/>
                                          </p:val>
                                        </p:tav>
                                      </p:tavLst>
                                    </p:anim>
                                    <p:anim calcmode="lin" valueType="num">
                                      <p:cBhvr>
                                        <p:cTn id="43" dur="1000" fill="hold"/>
                                        <p:tgtEl>
                                          <p:spTgt spid="5123">
                                            <p:txEl>
                                              <p:pRg st="2" end="2"/>
                                            </p:txEl>
                                          </p:spTgt>
                                        </p:tgtEl>
                                        <p:attrNameLst>
                                          <p:attrName>ppt_h</p:attrName>
                                        </p:attrNameLst>
                                      </p:cBhvr>
                                      <p:tavLst>
                                        <p:tav tm="0">
                                          <p:val>
                                            <p:strVal val="#ppt_h"/>
                                          </p:val>
                                        </p:tav>
                                        <p:tav tm="100000">
                                          <p:val>
                                            <p:strVal val="#ppt_h"/>
                                          </p:val>
                                        </p:tav>
                                      </p:tavLst>
                                    </p:anim>
                                    <p:animEffect transition="in" filter="fade">
                                      <p:cBhvr>
                                        <p:cTn id="44" dur="10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ar-SA" smtClean="0">
              <a:cs typeface="Times New Roman" pitchFamily="18" charset="0"/>
            </a:endParaRPr>
          </a:p>
        </p:txBody>
      </p:sp>
      <p:pic>
        <p:nvPicPr>
          <p:cNvPr id="17411" name="Picture 5" descr="basal ganglia 2"/>
          <p:cNvPicPr>
            <a:picLocks noGrp="1" noChangeAspect="1" noChangeArrowheads="1"/>
          </p:cNvPicPr>
          <p:nvPr>
            <p:ph sz="quarter" idx="1"/>
          </p:nvPr>
        </p:nvPicPr>
        <p:blipFill>
          <a:blip r:embed="rId2"/>
          <a:srcRect l="2351" t="6677" r="3728"/>
          <a:stretch>
            <a:fillRect/>
          </a:stretch>
        </p:blipFill>
        <p:spPr>
          <a:xfrm>
            <a:off x="3962400" y="0"/>
            <a:ext cx="5181600" cy="6858000"/>
          </a:xfrm>
        </p:spPr>
      </p:pic>
      <p:sp>
        <p:nvSpPr>
          <p:cNvPr id="6" name="Rectangle 5"/>
          <p:cNvSpPr>
            <a:spLocks noChangeArrowheads="1"/>
          </p:cNvSpPr>
          <p:nvPr/>
        </p:nvSpPr>
        <p:spPr bwMode="auto">
          <a:xfrm>
            <a:off x="381000" y="0"/>
            <a:ext cx="3581400" cy="5854700"/>
          </a:xfrm>
          <a:prstGeom prst="rect">
            <a:avLst/>
          </a:prstGeom>
          <a:noFill/>
          <a:ln w="9525">
            <a:noFill/>
            <a:miter lim="800000"/>
            <a:headEnd/>
            <a:tailEnd/>
          </a:ln>
        </p:spPr>
        <p:txBody>
          <a:bodyPr>
            <a:spAutoFit/>
          </a:bodyPr>
          <a:lstStyle/>
          <a:p>
            <a:pPr marL="609600" indent="-609600" algn="l" rtl="0">
              <a:lnSpc>
                <a:spcPct val="80000"/>
              </a:lnSpc>
            </a:pPr>
            <a:r>
              <a:rPr lang="en-ZA" sz="3600"/>
              <a:t>the four principle nuclei of the basal ganglia are the:</a:t>
            </a:r>
          </a:p>
          <a:p>
            <a:pPr marL="609600" indent="-609600" algn="l" rtl="0">
              <a:lnSpc>
                <a:spcPct val="80000"/>
              </a:lnSpc>
              <a:buFontTx/>
              <a:buAutoNum type="arabicPeriod"/>
            </a:pPr>
            <a:r>
              <a:rPr lang="en-ZA" sz="3600" b="1" u="sng"/>
              <a:t>striatum</a:t>
            </a:r>
            <a:r>
              <a:rPr lang="en-ZA" sz="3600" u="sng"/>
              <a:t> </a:t>
            </a:r>
          </a:p>
          <a:p>
            <a:pPr marL="609600" indent="-609600" algn="l" rtl="0">
              <a:lnSpc>
                <a:spcPct val="80000"/>
              </a:lnSpc>
              <a:buFontTx/>
              <a:buAutoNum type="arabicPeriod"/>
            </a:pPr>
            <a:r>
              <a:rPr lang="en-ZA" sz="3600" b="1" u="sng"/>
              <a:t>globus pallidus</a:t>
            </a:r>
            <a:r>
              <a:rPr lang="en-ZA" sz="3600" u="sng"/>
              <a:t> </a:t>
            </a:r>
          </a:p>
          <a:p>
            <a:pPr marL="609600" indent="-609600" algn="l" rtl="0">
              <a:lnSpc>
                <a:spcPct val="80000"/>
              </a:lnSpc>
              <a:buFontTx/>
              <a:buAutoNum type="arabicPeriod"/>
            </a:pPr>
            <a:r>
              <a:rPr lang="en-ZA" sz="3600" b="1" u="sng"/>
              <a:t>substantia </a:t>
            </a:r>
            <a:r>
              <a:rPr lang="en-US" sz="3600" u="sng"/>
              <a:t> </a:t>
            </a:r>
            <a:r>
              <a:rPr lang="en-US" sz="3600" b="1" u="sng"/>
              <a:t>Nigra- pars compacta,reticulata</a:t>
            </a:r>
            <a:endParaRPr lang="en-ZA" sz="3600" b="1" u="sng"/>
          </a:p>
          <a:p>
            <a:pPr marL="609600" indent="-609600" algn="l" rtl="0">
              <a:lnSpc>
                <a:spcPct val="80000"/>
              </a:lnSpc>
              <a:buFontTx/>
              <a:buAutoNum type="arabicPeriod"/>
            </a:pPr>
            <a:r>
              <a:rPr lang="en-ZA" sz="3600" b="1" u="sng"/>
              <a:t>subthalamic nucleus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a:ln>
            <a:solidFill>
              <a:schemeClr val="tx1"/>
            </a:solidFill>
          </a:ln>
        </p:spPr>
        <p:txBody>
          <a:bodyPr/>
          <a:lstStyle/>
          <a:p>
            <a:pPr eaLnBrk="1" hangingPunct="1"/>
            <a:r>
              <a:rPr lang="en-US" sz="6000" smtClean="0">
                <a:solidFill>
                  <a:schemeClr val="tx1"/>
                </a:solidFill>
                <a:cs typeface="Arial" charset="0"/>
              </a:rPr>
              <a:t>The striatum</a:t>
            </a:r>
          </a:p>
        </p:txBody>
      </p:sp>
      <p:sp>
        <p:nvSpPr>
          <p:cNvPr id="29699" name="Rectangle 3"/>
          <p:cNvSpPr>
            <a:spLocks noGrp="1" noChangeArrowheads="1"/>
          </p:cNvSpPr>
          <p:nvPr>
            <p:ph sz="quarter" idx="1"/>
          </p:nvPr>
        </p:nvSpPr>
        <p:spPr>
          <a:xfrm>
            <a:off x="457200" y="1219200"/>
            <a:ext cx="4041775" cy="4937125"/>
          </a:xfrm>
        </p:spPr>
        <p:txBody>
          <a:bodyPr/>
          <a:lstStyle/>
          <a:p>
            <a:pPr marL="609600" indent="-609600" algn="just" rtl="0" eaLnBrk="1" hangingPunct="1"/>
            <a:r>
              <a:rPr lang="en-ZA" sz="2000" smtClean="0">
                <a:cs typeface="Arial" charset="0"/>
              </a:rPr>
              <a:t>the striatum consists of </a:t>
            </a:r>
            <a:r>
              <a:rPr lang="en-ZA" sz="2000" i="1" smtClean="0">
                <a:cs typeface="Arial" charset="0"/>
              </a:rPr>
              <a:t>three </a:t>
            </a:r>
            <a:r>
              <a:rPr lang="en-ZA" sz="2000" smtClean="0">
                <a:cs typeface="Arial" charset="0"/>
              </a:rPr>
              <a:t>subdivisions, the:</a:t>
            </a:r>
          </a:p>
          <a:p>
            <a:pPr marL="609600" indent="-609600" algn="just" rtl="0" eaLnBrk="1" hangingPunct="1">
              <a:buFontTx/>
              <a:buAutoNum type="arabicPeriod"/>
            </a:pPr>
            <a:r>
              <a:rPr lang="en-ZA" sz="2000" b="1" u="sng" smtClean="0">
                <a:cs typeface="Arial" charset="0"/>
              </a:rPr>
              <a:t>caudate nucleus</a:t>
            </a:r>
          </a:p>
          <a:p>
            <a:pPr marL="609600" indent="-609600" algn="just" rtl="0" eaLnBrk="1" hangingPunct="1">
              <a:buFontTx/>
              <a:buAutoNum type="arabicPeriod"/>
            </a:pPr>
            <a:r>
              <a:rPr lang="en-ZA" sz="2000" b="1" u="sng" smtClean="0">
                <a:cs typeface="Arial" charset="0"/>
              </a:rPr>
              <a:t>putamen</a:t>
            </a:r>
          </a:p>
          <a:p>
            <a:pPr marL="609600" indent="-609600" algn="just" rtl="0" eaLnBrk="1" hangingPunct="1">
              <a:buFontTx/>
              <a:buAutoNum type="arabicPeriod"/>
            </a:pPr>
            <a:r>
              <a:rPr lang="en-ZA" sz="2000" b="1" u="sng" smtClean="0">
                <a:cs typeface="Arial" charset="0"/>
              </a:rPr>
              <a:t>ventral striatum</a:t>
            </a:r>
            <a:r>
              <a:rPr lang="en-ZA" sz="2000" smtClean="0">
                <a:cs typeface="Arial" charset="0"/>
              </a:rPr>
              <a:t> (which includes the </a:t>
            </a:r>
            <a:r>
              <a:rPr lang="en-ZA" sz="2000" b="1" u="sng" smtClean="0">
                <a:cs typeface="Arial" charset="0"/>
              </a:rPr>
              <a:t>nucleus accumbens</a:t>
            </a:r>
            <a:r>
              <a:rPr lang="en-ZA" sz="2000" smtClean="0">
                <a:cs typeface="Arial" charset="0"/>
              </a:rPr>
              <a:t>)</a:t>
            </a:r>
          </a:p>
          <a:p>
            <a:pPr marL="609600" indent="-609600" algn="just" rtl="0" eaLnBrk="1" hangingPunct="1">
              <a:buFontTx/>
              <a:buNone/>
            </a:pPr>
            <a:endParaRPr lang="en-ZA" sz="2000" smtClean="0">
              <a:cs typeface="Arial" charset="0"/>
            </a:endParaRPr>
          </a:p>
          <a:p>
            <a:pPr marL="609600" indent="-609600" algn="just" rtl="0" eaLnBrk="1" hangingPunct="1"/>
            <a:r>
              <a:rPr lang="en-ZA" sz="2000" smtClean="0">
                <a:cs typeface="Arial" charset="0"/>
              </a:rPr>
              <a:t>a major collection of fibers, called the </a:t>
            </a:r>
            <a:r>
              <a:rPr lang="en-ZA" sz="2000" b="1" u="sng" smtClean="0">
                <a:cs typeface="Arial" charset="0"/>
              </a:rPr>
              <a:t>internal capsule</a:t>
            </a:r>
            <a:r>
              <a:rPr lang="en-ZA" sz="2000" smtClean="0">
                <a:cs typeface="Arial" charset="0"/>
              </a:rPr>
              <a:t>, separates the caudate nucleus and putamen</a:t>
            </a:r>
          </a:p>
          <a:p>
            <a:pPr marL="609600" indent="-609600" algn="just" rtl="0" eaLnBrk="1" hangingPunct="1"/>
            <a:endParaRPr lang="en-ZA" sz="2000" smtClean="0">
              <a:cs typeface="Arial" charset="0"/>
            </a:endParaRPr>
          </a:p>
        </p:txBody>
      </p:sp>
      <p:pic>
        <p:nvPicPr>
          <p:cNvPr id="18436" name="Picture 2" descr="Copy of scan"/>
          <p:cNvPicPr>
            <a:picLocks noChangeAspect="1" noChangeArrowheads="1"/>
          </p:cNvPicPr>
          <p:nvPr/>
        </p:nvPicPr>
        <p:blipFill>
          <a:blip r:embed="rId2">
            <a:lum contrast="6000"/>
          </a:blip>
          <a:srcRect r="3500" b="57532"/>
          <a:stretch>
            <a:fillRect/>
          </a:stretch>
        </p:blipFill>
        <p:spPr bwMode="auto">
          <a:xfrm>
            <a:off x="4648200" y="1447800"/>
            <a:ext cx="4495800" cy="5410200"/>
          </a:xfrm>
          <a:prstGeom prst="rect">
            <a:avLst/>
          </a:prstGeom>
          <a:noFill/>
          <a:ln w="38100">
            <a:solidFill>
              <a:srgbClr val="339966"/>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9">
                                            <p:txEl>
                                              <p:pRg st="5" end="5"/>
                                            </p:txEl>
                                          </p:spTgt>
                                        </p:tgtEl>
                                        <p:attrNameLst>
                                          <p:attrName>style.visibility</p:attrName>
                                        </p:attrNameLst>
                                      </p:cBhvr>
                                      <p:to>
                                        <p:strVal val="visible"/>
                                      </p:to>
                                    </p:set>
                                    <p:anim calcmode="lin" valueType="num">
                                      <p:cBhvr additive="base">
                                        <p:cTn id="31"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صل">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1621</TotalTime>
  <Words>2459</Words>
  <Application>Microsoft Office PowerPoint</Application>
  <PresentationFormat>عرض على الشاشة (3:4)‏</PresentationFormat>
  <Paragraphs>309</Paragraphs>
  <Slides>50</Slides>
  <Notes>2</Notes>
  <HiddenSlides>0</HiddenSlides>
  <MMClips>0</MMClips>
  <ScaleCrop>false</ScaleCrop>
  <HeadingPairs>
    <vt:vector size="6" baseType="variant">
      <vt:variant>
        <vt:lpstr>الخطوط المستخدمة</vt:lpstr>
      </vt:variant>
      <vt:variant>
        <vt:i4>7</vt:i4>
      </vt:variant>
      <vt:variant>
        <vt:lpstr>سمة</vt:lpstr>
      </vt:variant>
      <vt:variant>
        <vt:i4>1</vt:i4>
      </vt:variant>
      <vt:variant>
        <vt:lpstr>عناوين الشرائح</vt:lpstr>
      </vt:variant>
      <vt:variant>
        <vt:i4>50</vt:i4>
      </vt:variant>
    </vt:vector>
  </HeadingPairs>
  <TitlesOfParts>
    <vt:vector size="58" baseType="lpstr">
      <vt:lpstr>Arial</vt:lpstr>
      <vt:lpstr>Bookman Old Style</vt:lpstr>
      <vt:lpstr>Gill Sans MT</vt:lpstr>
      <vt:lpstr>Wingdings 3</vt:lpstr>
      <vt:lpstr>Wingdings</vt:lpstr>
      <vt:lpstr>SimSun</vt:lpstr>
      <vt:lpstr>Times New Roman</vt:lpstr>
      <vt:lpstr>أصل</vt:lpstr>
      <vt:lpstr>The Autonomic Nervous                 System</vt:lpstr>
      <vt:lpstr>الشريحة 2</vt:lpstr>
      <vt:lpstr>Objectives</vt:lpstr>
      <vt:lpstr>INTRODUCTION</vt:lpstr>
      <vt:lpstr>الشريحة 5</vt:lpstr>
      <vt:lpstr>الشريحة 6</vt:lpstr>
      <vt:lpstr>Objectives</vt:lpstr>
      <vt:lpstr>الشريحة 8</vt:lpstr>
      <vt:lpstr>The striatum</vt:lpstr>
      <vt:lpstr>subthalamic nucleus</vt:lpstr>
      <vt:lpstr>          substantia nigra </vt:lpstr>
      <vt:lpstr>Globus palldus</vt:lpstr>
      <vt:lpstr>Globus palldus</vt:lpstr>
      <vt:lpstr>substantia nigra</vt:lpstr>
      <vt:lpstr>الشريحة 15</vt:lpstr>
      <vt:lpstr>Neurotransmitters </vt:lpstr>
      <vt:lpstr>Circuit connections </vt:lpstr>
      <vt:lpstr>الشريحة 18</vt:lpstr>
      <vt:lpstr>الشريحة 19</vt:lpstr>
      <vt:lpstr> direct pathway</vt:lpstr>
      <vt:lpstr>indirect pathway</vt:lpstr>
      <vt:lpstr>الشريحة 22</vt:lpstr>
      <vt:lpstr>الشريحة 23</vt:lpstr>
      <vt:lpstr>Eye movement</vt:lpstr>
      <vt:lpstr>Basic Circuits of basal ganglia</vt:lpstr>
      <vt:lpstr>الشريحة 26</vt:lpstr>
      <vt:lpstr>THE LIMBIC SYSTEM</vt:lpstr>
      <vt:lpstr>FUNCTIONS OF THE LIMBIC SYSTEM</vt:lpstr>
      <vt:lpstr>الشريحة 29</vt:lpstr>
      <vt:lpstr>الشريحة 30</vt:lpstr>
      <vt:lpstr>Neurotransmitters of basal ganglia</vt:lpstr>
      <vt:lpstr>FUNCTIONS OF BASAL GANGLIA</vt:lpstr>
      <vt:lpstr>FUNCTIONS OF BASAL GANGLIA </vt:lpstr>
      <vt:lpstr>Functions</vt:lpstr>
      <vt:lpstr>Disorders of movement in Basal ganglia disease</vt:lpstr>
      <vt:lpstr>HYPERKINESIA </vt:lpstr>
      <vt:lpstr>2. Athetosis</vt:lpstr>
      <vt:lpstr>3.  Ballism (Hemiballismus)</vt:lpstr>
      <vt:lpstr>Hypokinesia</vt:lpstr>
      <vt:lpstr>Parkinson’s disease           Paralysis Agitans</vt:lpstr>
      <vt:lpstr>Cont.</vt:lpstr>
      <vt:lpstr>Features</vt:lpstr>
      <vt:lpstr>Pathogenesis</vt:lpstr>
      <vt:lpstr>Parkinson’s Disease: Treatment</vt:lpstr>
      <vt:lpstr>Huntington’s Disease (Chorea)</vt:lpstr>
      <vt:lpstr>Huntingtons  Disease</vt:lpstr>
      <vt:lpstr>Cont. Huntingtons</vt:lpstr>
      <vt:lpstr>Summary of functions and disfunctionof basal ganglia</vt:lpstr>
      <vt:lpstr>Cont…</vt:lpstr>
      <vt:lpstr>الشريحة 50</vt:lpstr>
    </vt:vector>
  </TitlesOfParts>
  <Company>King Saud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 Majeed Al Drees</dc:creator>
  <cp:lastModifiedBy>AA</cp:lastModifiedBy>
  <cp:revision>100</cp:revision>
  <dcterms:created xsi:type="dcterms:W3CDTF">2006-02-25T10:48:36Z</dcterms:created>
  <dcterms:modified xsi:type="dcterms:W3CDTF">2012-10-06T15:28:48Z</dcterms:modified>
</cp:coreProperties>
</file>