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9" r:id="rId3"/>
    <p:sldId id="280" r:id="rId4"/>
    <p:sldId id="281" r:id="rId5"/>
    <p:sldId id="282" r:id="rId6"/>
    <p:sldId id="257" r:id="rId7"/>
    <p:sldId id="273" r:id="rId8"/>
    <p:sldId id="274" r:id="rId9"/>
    <p:sldId id="283" r:id="rId10"/>
    <p:sldId id="258" r:id="rId11"/>
    <p:sldId id="275" r:id="rId12"/>
    <p:sldId id="276" r:id="rId13"/>
    <p:sldId id="284" r:id="rId14"/>
    <p:sldId id="285" r:id="rId15"/>
    <p:sldId id="260" r:id="rId16"/>
    <p:sldId id="261" r:id="rId17"/>
    <p:sldId id="262" r:id="rId18"/>
    <p:sldId id="278" r:id="rId19"/>
    <p:sldId id="277" r:id="rId20"/>
    <p:sldId id="263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59" autoAdjust="0"/>
    <p:restoredTop sz="90969" autoAdjust="0"/>
  </p:normalViewPr>
  <p:slideViewPr>
    <p:cSldViewPr>
      <p:cViewPr varScale="1">
        <p:scale>
          <a:sx n="66" d="100"/>
          <a:sy n="66" d="100"/>
        </p:scale>
        <p:origin x="-12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B91309-BB79-493F-905A-36E52263CF6B}" type="slidenum">
              <a:rPr lang="ar-SA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endParaRPr lang="en-GB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fld id="{6D45239B-C805-4892-9BBA-BBA819CC7E93}" type="slidenum">
              <a:rPr lang="ar-SA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3074" name="Arc 2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Arc 3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 rot="6000000">
              <a:off x="348" y="1644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1B1D10E-3F6C-4151-BDD8-EEC8D1C7F34D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8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B1626-D0D5-47E8-B65C-CCA56BE52215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199313" y="247650"/>
            <a:ext cx="1943100" cy="554355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370013" y="247650"/>
            <a:ext cx="5676900" cy="554355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DB859-28FA-4C13-9FB2-2C35D4678107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370013" y="1676400"/>
            <a:ext cx="77724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370013" y="3810000"/>
            <a:ext cx="77724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237413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3DBDD99-50ED-4C6E-AC39-9B75090D3E3C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A743A-66DB-4FE7-B832-5B78F2F06487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8BD43-F3E5-4A6E-9F8E-C09E3A4E99D8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EAAC2-5224-498F-9A90-8798BC750C9D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F6C8B-C975-4B69-AFCD-ADA72F094525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B0FE8-3A18-4451-8998-C099029A27A1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54515-6B3C-4D3F-B76A-63F9B4592901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51047-DE17-484F-8CBB-91B025CEAECE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2A74A-49E1-446B-A9CB-130E70634E23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1026" name="Arc 2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7" name="Arc 3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 rot="6000000">
              <a:off x="348" y="372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476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GB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GB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DA4167AA-BD0A-4B3B-94AF-08FB441A5FF8}" type="slidenum">
              <a:rPr lang="ar-SA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r>
              <a:rPr lang="en-GB"/>
              <a:t>Special senses</a:t>
            </a:r>
          </a:p>
        </p:txBody>
      </p:sp>
      <p:sp>
        <p:nvSpPr>
          <p:cNvPr id="4099" name="Rectangle 3"/>
          <p:cNvSpPr>
            <a:spLocks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Olfactory pathway</a:t>
            </a:r>
          </a:p>
        </p:txBody>
      </p:sp>
      <p:sp>
        <p:nvSpPr>
          <p:cNvPr id="6147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Fila olfactoria inter olfactory bulb </a:t>
            </a:r>
            <a:r>
              <a:rPr lang="en-US"/>
              <a:t>»»»» synapse with mitral and tufted cells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»»»» from mitral cells lateral and intermediate stria start »»»» end on ipsilateral cortex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»»»» from tufted cells medial strai start then cross the midline &amp; end on granular cells in opposite side (contralateral)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8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Impulses travel along the olfactory tracts to the limbic system</a:t>
            </a:r>
          </a:p>
          <a:p>
            <a:pPr lvl="1"/>
            <a:r>
              <a:rPr lang="en-US" altLang="en-US"/>
              <a:t>(also involved in emotions and memory</a:t>
            </a:r>
          </a:p>
          <a:p>
            <a:r>
              <a:rPr lang="en-US" altLang="en-US"/>
              <a:t>Impulses are interpreted in olfactory cortex</a:t>
            </a:r>
          </a:p>
          <a:p>
            <a:pPr lvl="1"/>
            <a:r>
              <a:rPr lang="en-US" altLang="en-US"/>
              <a:t>Deep in temporal lobe and  base of frontal lobe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Physiology of olfaction</a:t>
            </a:r>
          </a:p>
        </p:txBody>
      </p:sp>
      <p:sp>
        <p:nvSpPr>
          <p:cNvPr id="8195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Molecules dissolve in mucus layer </a:t>
            </a:r>
            <a:r>
              <a:rPr lang="en-US"/>
              <a:t>»»»» combine with receptors on cilia</a:t>
            </a:r>
          </a:p>
          <a:p>
            <a:r>
              <a:rPr lang="en-US"/>
              <a:t> »»»» stimulate adenylat cyclase »»»» increase intracellular cAMP</a:t>
            </a:r>
          </a:p>
          <a:p>
            <a:r>
              <a:rPr lang="en-US"/>
              <a:t> »»»» opening of Na channels »»»» receptors potential »»»» AP in olfactory pathway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Physiology of olfaction</a:t>
            </a:r>
          </a:p>
        </p:txBody>
      </p:sp>
      <p:sp>
        <p:nvSpPr>
          <p:cNvPr id="9219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Human can differentiate between 2000-4000 odours</a:t>
            </a:r>
          </a:p>
          <a:p>
            <a:r>
              <a:rPr lang="en-GB"/>
              <a:t>Adaptation can occur to pleasant and nasty smells due to changes both in receptors and central connections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Pathophysiology</a:t>
            </a:r>
          </a:p>
        </p:txBody>
      </p:sp>
      <p:sp>
        <p:nvSpPr>
          <p:cNvPr id="1024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Anosmia: loss of smell sensation</a:t>
            </a:r>
          </a:p>
          <a:p>
            <a:r>
              <a:rPr lang="en-GB"/>
              <a:t>Due to damage to olfactory epithelium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Pathophysiology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Parosmia (dysosmia)</a:t>
            </a:r>
          </a:p>
          <a:p>
            <a:r>
              <a:rPr lang="en-GB"/>
              <a:t>Alteration in smell sensation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Pathophysiology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Hyperosmia (increase in smell sensation)</a:t>
            </a:r>
          </a:p>
          <a:p>
            <a:r>
              <a:rPr lang="en-GB"/>
              <a:t>Adrenal insufficiency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Vision</a:t>
            </a:r>
          </a:p>
          <a:p>
            <a:r>
              <a:rPr lang="en-GB"/>
              <a:t>Hearing </a:t>
            </a:r>
          </a:p>
          <a:p>
            <a:r>
              <a:rPr lang="en-GB"/>
              <a:t>Smell </a:t>
            </a:r>
          </a:p>
          <a:p>
            <a:r>
              <a:rPr lang="en-GB"/>
              <a:t>Taste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Pathophysiology</a:t>
            </a:r>
          </a:p>
        </p:txBody>
      </p:sp>
      <p:sp>
        <p:nvSpPr>
          <p:cNvPr id="11267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Hyposomia (decreased smell sensation)</a:t>
            </a:r>
          </a:p>
          <a:p>
            <a:r>
              <a:rPr lang="en-GB"/>
              <a:t>Vitamin A deficiency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3" name="Picture 7" descr="fig_47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0"/>
            <a:ext cx="8785225" cy="66690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8132" name="Object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8132" name="Photo Editor Photo" r:id="rId3" imgW="6095238" imgH="4571429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Smell </a:t>
            </a:r>
          </a:p>
        </p:txBody>
      </p:sp>
      <p:sp>
        <p:nvSpPr>
          <p:cNvPr id="5123" name="Rectangle 3"/>
          <p:cNvSpPr>
            <a:spLocks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GB" sz="2800"/>
              <a:t>Anatomy</a:t>
            </a:r>
          </a:p>
          <a:p>
            <a:pPr lvl="1"/>
            <a:r>
              <a:rPr lang="en-GB" sz="2400"/>
              <a:t>Olfactory mucus: in the roof of nasal cavity near the septum</a:t>
            </a:r>
          </a:p>
          <a:p>
            <a:pPr lvl="1"/>
            <a:r>
              <a:rPr lang="en-GB" sz="2400"/>
              <a:t>Contain olfactory receptors (bipolar neurone)</a:t>
            </a:r>
          </a:p>
          <a:p>
            <a:pPr lvl="1"/>
            <a:r>
              <a:rPr lang="en-GB" sz="2400"/>
              <a:t>Axons collected in bundles called fila olfactoria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5" name="Picture 5" descr="fig_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9" name="Picture 5" descr="fig_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46038"/>
            <a:ext cx="8796338" cy="662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keting Plan">
  <a:themeElements>
    <a:clrScheme name="Marketing Plan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Marketing Pla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Marketing Plan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Marketing Plan</Template>
  <TotalTime>95</TotalTime>
  <Words>222</Words>
  <Application>Microsoft PowerPoint</Application>
  <PresentationFormat>عرض على الشاشة (3:4)‏</PresentationFormat>
  <Paragraphs>37</Paragraphs>
  <Slides>20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2</vt:i4>
      </vt:variant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4" baseType="lpstr">
      <vt:lpstr>Times New Roman</vt:lpstr>
      <vt:lpstr>Arial</vt:lpstr>
      <vt:lpstr>Marketing Plan</vt:lpstr>
      <vt:lpstr>Microsoft Photo Editor 3.0 Photo</vt:lpstr>
      <vt:lpstr>Special senses</vt:lpstr>
      <vt:lpstr>الشريحة 2</vt:lpstr>
      <vt:lpstr>الشريحة 3</vt:lpstr>
      <vt:lpstr>الشريحة 4</vt:lpstr>
      <vt:lpstr>الشريحة 5</vt:lpstr>
      <vt:lpstr>Smell </vt:lpstr>
      <vt:lpstr>الشريحة 7</vt:lpstr>
      <vt:lpstr>الشريحة 8</vt:lpstr>
      <vt:lpstr>الشريحة 9</vt:lpstr>
      <vt:lpstr>Olfactory pathway</vt:lpstr>
      <vt:lpstr>الشريحة 11</vt:lpstr>
      <vt:lpstr>الشريحة 12</vt:lpstr>
      <vt:lpstr>الشريحة 13</vt:lpstr>
      <vt:lpstr>الشريحة 14</vt:lpstr>
      <vt:lpstr>Physiology of olfaction</vt:lpstr>
      <vt:lpstr>Physiology of olfaction</vt:lpstr>
      <vt:lpstr>Pathophysiology</vt:lpstr>
      <vt:lpstr>Pathophysiology</vt:lpstr>
      <vt:lpstr>Pathophysiology</vt:lpstr>
      <vt:lpstr>Pathophysiology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senses</dc:title>
  <dc:creator>creative</dc:creator>
  <cp:lastModifiedBy>AA</cp:lastModifiedBy>
  <cp:revision>9</cp:revision>
  <cp:lastPrinted>1601-01-01T00:00:00Z</cp:lastPrinted>
  <dcterms:created xsi:type="dcterms:W3CDTF">2002-11-13T17:47:04Z</dcterms:created>
  <dcterms:modified xsi:type="dcterms:W3CDTF">2012-10-09T15:48:53Z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