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9" r:id="rId3"/>
    <p:sldId id="280" r:id="rId4"/>
    <p:sldId id="281" r:id="rId5"/>
    <p:sldId id="282" r:id="rId6"/>
    <p:sldId id="257" r:id="rId7"/>
    <p:sldId id="273" r:id="rId8"/>
    <p:sldId id="274" r:id="rId9"/>
    <p:sldId id="283" r:id="rId10"/>
    <p:sldId id="258" r:id="rId11"/>
    <p:sldId id="275" r:id="rId12"/>
    <p:sldId id="276" r:id="rId13"/>
    <p:sldId id="284" r:id="rId14"/>
    <p:sldId id="285" r:id="rId15"/>
    <p:sldId id="260" r:id="rId16"/>
    <p:sldId id="261" r:id="rId17"/>
    <p:sldId id="262" r:id="rId18"/>
    <p:sldId id="278" r:id="rId19"/>
    <p:sldId id="277" r:id="rId20"/>
    <p:sldId id="263" r:id="rId21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59" autoAdjust="0"/>
    <p:restoredTop sz="90969" autoAdjust="0"/>
  </p:normalViewPr>
  <p:slideViewPr>
    <p:cSldViewPr>
      <p:cViewPr varScale="1">
        <p:scale>
          <a:sx n="66" d="100"/>
          <a:sy n="66" d="100"/>
        </p:scale>
        <p:origin x="-127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7B91309-BB79-493F-905A-36E52263CF6B}" type="slidenum">
              <a:rPr lang="ar-SA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/>
            </a:lvl1pPr>
          </a:lstStyle>
          <a:p>
            <a:endParaRPr lang="en-GB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endParaRPr lang="en-GB"/>
          </a:p>
        </p:txBody>
      </p:sp>
      <p:sp>
        <p:nvSpPr>
          <p:cNvPr id="2355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/>
            </a:lvl1pPr>
          </a:lstStyle>
          <a:p>
            <a:endParaRPr lang="en-GB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fld id="{6D45239B-C805-4892-9BBA-BBA819CC7E93}" type="slidenum">
              <a:rPr lang="ar-SA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3074" name="Arc 2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5" name="Arc 3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6" name="Rectangle 4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7" name="AutoShape 5"/>
            <p:cNvSpPr>
              <a:spLocks noChangeArrowheads="1"/>
            </p:cNvSpPr>
            <p:nvPr/>
          </p:nvSpPr>
          <p:spPr bwMode="auto">
            <a:xfrm rot="6000000">
              <a:off x="348" y="1644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370013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2004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1B1D10E-3F6C-4151-BDD8-EEC8D1C7F34D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8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0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3B1626-D0D5-47E8-B65C-CCA56BE52215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199313" y="247650"/>
            <a:ext cx="1943100" cy="554355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370013" y="247650"/>
            <a:ext cx="5676900" cy="554355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DB859-28FA-4C13-9FB2-2C35D4678107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عنوان ونص فوق 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0013" y="247650"/>
            <a:ext cx="7772400" cy="11430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1370013" y="1676400"/>
            <a:ext cx="7772400" cy="1981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370013" y="3810000"/>
            <a:ext cx="7772400" cy="1981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4267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7237413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3DBDD99-50ED-4C6E-AC39-9B75090D3E3C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A743A-66DB-4FE7-B832-5B78F2F06487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8BD43-F3E5-4A6E-9F8E-C09E3A4E99D8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370013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332413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EAAC2-5224-498F-9A90-8798BC750C9D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0F6C8B-C975-4B69-AFCD-ADA72F094525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AB0FE8-3A18-4451-8998-C099029A27A1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A54515-6B3C-4D3F-B76A-63F9B4592901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51047-DE17-484F-8CBB-91B025CEAECE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2A74A-49E1-446B-A9CB-130E70634E23}" type="slidenum">
              <a:rPr lang="ar-SA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4763" y="0"/>
            <a:ext cx="1728787" cy="6865938"/>
            <a:chOff x="3" y="0"/>
            <a:chExt cx="1089" cy="4325"/>
          </a:xfrm>
        </p:grpSpPr>
        <p:sp>
          <p:nvSpPr>
            <p:cNvPr id="1026" name="Arc 2"/>
            <p:cNvSpPr>
              <a:spLocks/>
            </p:cNvSpPr>
            <p:nvPr/>
          </p:nvSpPr>
          <p:spPr bwMode="auto">
            <a:xfrm>
              <a:off x="3" y="293"/>
              <a:ext cx="252" cy="403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21600"/>
                <a:gd name="T1" fmla="*/ 43200 h 43200"/>
                <a:gd name="T2" fmla="*/ 21600 w 21600"/>
                <a:gd name="T3" fmla="*/ 0 h 43200"/>
                <a:gd name="T4" fmla="*/ 2160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21600" h="43200" stroke="0" extrusionOk="0">
                  <a:moveTo>
                    <a:pt x="21600" y="43200"/>
                  </a:move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7" name="Arc 3"/>
            <p:cNvSpPr>
              <a:spLocks/>
            </p:cNvSpPr>
            <p:nvPr/>
          </p:nvSpPr>
          <p:spPr bwMode="auto">
            <a:xfrm>
              <a:off x="840" y="293"/>
              <a:ext cx="252" cy="40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43200"/>
                <a:gd name="T2" fmla="*/ 0 w 21600"/>
                <a:gd name="T3" fmla="*/ 43200 h 43200"/>
                <a:gd name="T4" fmla="*/ 0 w 216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2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</a:path>
                <a:path w="21600" h="432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33529"/>
                    <a:pt x="11929" y="43199"/>
                    <a:pt x="0" y="43200"/>
                  </a:cubicBezTo>
                  <a:lnTo>
                    <a:pt x="0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204" y="0"/>
              <a:ext cx="672" cy="4319"/>
            </a:xfrm>
            <a:prstGeom prst="rect">
              <a:avLst/>
            </a:prstGeom>
            <a:blipFill dpi="0" rotWithShape="0">
              <a:blip r:embed="rId14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29" name="AutoShape 5"/>
            <p:cNvSpPr>
              <a:spLocks noChangeArrowheads="1"/>
            </p:cNvSpPr>
            <p:nvPr/>
          </p:nvSpPr>
          <p:spPr bwMode="auto">
            <a:xfrm rot="6000000">
              <a:off x="348" y="372"/>
              <a:ext cx="456" cy="360"/>
            </a:xfrm>
            <a:prstGeom prst="triangle">
              <a:avLst>
                <a:gd name="adj" fmla="val 49995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2476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en-GB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267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en-GB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7413" y="63992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DA4167AA-BD0A-4B3B-94AF-08FB441A5FF8}" type="slidenum">
              <a:rPr lang="ar-SA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build="p">
        <p:tmplLst>
          <p:tmpl lvl="1">
            <p:tnLst>
              <p:par>
                <p:cTn presetID="42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>
            <p:ph type="ctrTitle"/>
          </p:nvPr>
        </p:nvSpPr>
        <p:spPr>
          <a:noFill/>
          <a:ln/>
        </p:spPr>
        <p:txBody>
          <a:bodyPr/>
          <a:lstStyle/>
          <a:p>
            <a:r>
              <a:rPr lang="en-GB"/>
              <a:t>Special senses</a:t>
            </a:r>
          </a:p>
        </p:txBody>
      </p:sp>
      <p:sp>
        <p:nvSpPr>
          <p:cNvPr id="4099" name="Rectangle 3"/>
          <p:cNvSpPr>
            <a:spLocks noChangeArrowheads="1"/>
          </p:cNvSpPr>
          <p:nvPr>
            <p:ph type="subTitle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Olfactory pathway</a:t>
            </a:r>
          </a:p>
        </p:txBody>
      </p:sp>
      <p:sp>
        <p:nvSpPr>
          <p:cNvPr id="6147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Fila olfactoria inter olfactory bulb </a:t>
            </a:r>
            <a:r>
              <a:rPr lang="en-US"/>
              <a:t>»»»» synapse with mitral and tufted cells 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»»»» from mitral cells lateral and intermediate stria start »»»» end on ipsilateral cortex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»»»» from tufted cells medial strai start then cross the midline &amp; end on granular cells in opposite side (contralateral) 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2228" name="Picture 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Impulses travel along the olfactory tracts to the limbic system</a:t>
            </a:r>
          </a:p>
          <a:p>
            <a:pPr lvl="1"/>
            <a:r>
              <a:rPr lang="en-US" altLang="en-US"/>
              <a:t>(also involved in emotions and memory</a:t>
            </a:r>
          </a:p>
          <a:p>
            <a:r>
              <a:rPr lang="en-US" altLang="en-US"/>
              <a:t>Impulses are interpreted in olfactory cortex</a:t>
            </a:r>
          </a:p>
          <a:p>
            <a:pPr lvl="1"/>
            <a:r>
              <a:rPr lang="en-US" altLang="en-US"/>
              <a:t>Deep in temporal lobe and  base of frontal lobe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Physiology of olfaction</a:t>
            </a:r>
          </a:p>
        </p:txBody>
      </p:sp>
      <p:sp>
        <p:nvSpPr>
          <p:cNvPr id="8195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Molecules dissolve in mucus layer </a:t>
            </a:r>
            <a:r>
              <a:rPr lang="en-US"/>
              <a:t>»»»» combine with receptors on cilia</a:t>
            </a:r>
          </a:p>
          <a:p>
            <a:r>
              <a:rPr lang="en-US"/>
              <a:t> »»»» stimulate adenylat cyclase »»»» increase intracellular cAMP</a:t>
            </a:r>
          </a:p>
          <a:p>
            <a:r>
              <a:rPr lang="en-US"/>
              <a:t> »»»» opening of Na channels »»»» receptors potential »»»» AP in olfactory pathway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Physiology of olfaction</a:t>
            </a:r>
          </a:p>
        </p:txBody>
      </p:sp>
      <p:sp>
        <p:nvSpPr>
          <p:cNvPr id="9219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Human can differentiate between 2000-4000 odours</a:t>
            </a:r>
          </a:p>
          <a:p>
            <a:r>
              <a:rPr lang="en-GB"/>
              <a:t>Adaptation can occur to pleasant and nasty smells due to changes both in receptors and central connections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Pathophysiology</a:t>
            </a:r>
          </a:p>
        </p:txBody>
      </p:sp>
      <p:sp>
        <p:nvSpPr>
          <p:cNvPr id="10243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Anosmia: loss of smell sensation</a:t>
            </a:r>
          </a:p>
          <a:p>
            <a:r>
              <a:rPr lang="en-GB"/>
              <a:t>Due to damage to olfactory epithelium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Pathophysiology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Parosmia (dysosmia)</a:t>
            </a:r>
          </a:p>
          <a:p>
            <a:r>
              <a:rPr lang="en-GB"/>
              <a:t>Alteration in smell sensation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Pathophysiology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Hyperosmia (increase in smell sensation)</a:t>
            </a:r>
          </a:p>
          <a:p>
            <a:r>
              <a:rPr lang="en-GB"/>
              <a:t>Adrenal insufficiency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Vision</a:t>
            </a:r>
          </a:p>
          <a:p>
            <a:r>
              <a:rPr lang="en-GB"/>
              <a:t>Hearing </a:t>
            </a:r>
          </a:p>
          <a:p>
            <a:r>
              <a:rPr lang="en-GB"/>
              <a:t>Smell </a:t>
            </a:r>
          </a:p>
          <a:p>
            <a:r>
              <a:rPr lang="en-GB"/>
              <a:t>Taste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Pathophysiology</a:t>
            </a:r>
          </a:p>
        </p:txBody>
      </p:sp>
      <p:sp>
        <p:nvSpPr>
          <p:cNvPr id="11267" name="Rectangle 3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/>
              <a:t>Hyposomia (decreased smell sensation)</a:t>
            </a:r>
          </a:p>
          <a:p>
            <a:r>
              <a:rPr lang="en-GB"/>
              <a:t>Vitamin A deficiency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5063" name="Picture 7" descr="fig_47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0"/>
            <a:ext cx="8785225" cy="66690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8132" name="Object 3"/>
          <p:cNvGraphicFramePr>
            <a:graphicFrameLocks noChangeAspect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8132" name="Photo Editor Photo" r:id="rId3" imgW="6095238" imgH="4571429" progId="MSPhotoEd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Smell </a:t>
            </a:r>
          </a:p>
        </p:txBody>
      </p:sp>
      <p:sp>
        <p:nvSpPr>
          <p:cNvPr id="5123" name="Rectangle 3"/>
          <p:cNvSpPr>
            <a:spLocks noChangeArrowheads="1"/>
          </p:cNvSpPr>
          <p:nvPr>
            <p:ph type="body" sz="half" idx="1"/>
          </p:nvPr>
        </p:nvSpPr>
        <p:spPr>
          <a:noFill/>
          <a:ln/>
        </p:spPr>
        <p:txBody>
          <a:bodyPr/>
          <a:lstStyle/>
          <a:p>
            <a:r>
              <a:rPr lang="en-GB" sz="2800"/>
              <a:t>Anatomy</a:t>
            </a:r>
          </a:p>
          <a:p>
            <a:pPr lvl="1"/>
            <a:r>
              <a:rPr lang="en-GB" sz="2400"/>
              <a:t>Olfactory mucus: in the roof of nasal cavity near the septum</a:t>
            </a:r>
          </a:p>
          <a:p>
            <a:pPr lvl="1"/>
            <a:r>
              <a:rPr lang="en-GB" sz="2400"/>
              <a:t>Contain olfactory receptors (bipolar neurone)</a:t>
            </a:r>
          </a:p>
          <a:p>
            <a:pPr lvl="1"/>
            <a:r>
              <a:rPr lang="en-GB" sz="2400"/>
              <a:t>Axons collected in bundles called fila olfactoria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5" name="Picture 5" descr="fig_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9" name="Picture 5" descr="fig_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75" y="46038"/>
            <a:ext cx="8796338" cy="662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rketing Plan">
  <a:themeElements>
    <a:clrScheme name="Marketing Plan 1">
      <a:dk1>
        <a:srgbClr val="336699"/>
      </a:dk1>
      <a:lt1>
        <a:srgbClr val="FFFFFF"/>
      </a:lt1>
      <a:dk2>
        <a:srgbClr val="0066FF"/>
      </a:dk2>
      <a:lt2>
        <a:srgbClr val="AFB5D2"/>
      </a:lt2>
      <a:accent1>
        <a:srgbClr val="66CC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B8E2FF"/>
      </a:accent5>
      <a:accent6>
        <a:srgbClr val="8AE7B9"/>
      </a:accent6>
      <a:hlink>
        <a:srgbClr val="FF99FF"/>
      </a:hlink>
      <a:folHlink>
        <a:srgbClr val="CCCCFF"/>
      </a:folHlink>
    </a:clrScheme>
    <a:fontScheme name="Marketing Pla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charset="0"/>
          </a:defRPr>
        </a:defPPr>
      </a:lstStyle>
    </a:lnDef>
  </a:objectDefaults>
  <a:extraClrSchemeLst>
    <a:extraClrScheme>
      <a:clrScheme name="Marketing Plan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rketing Plan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rketing Plan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Marketing Plan</Template>
  <TotalTime>95</TotalTime>
  <Words>222</Words>
  <Application>Microsoft PowerPoint</Application>
  <PresentationFormat>عرض على الشاشة (3:4)‏</PresentationFormat>
  <Paragraphs>37</Paragraphs>
  <Slides>20</Slides>
  <Notes>0</Notes>
  <HiddenSlides>0</HiddenSlides>
  <MMClips>0</MMClips>
  <ScaleCrop>false</ScaleCrop>
  <HeadingPairs>
    <vt:vector size="8" baseType="variant">
      <vt:variant>
        <vt:lpstr>الخطوط المستخدمة</vt:lpstr>
      </vt:variant>
      <vt:variant>
        <vt:i4>2</vt:i4>
      </vt:variant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20</vt:i4>
      </vt:variant>
    </vt:vector>
  </HeadingPairs>
  <TitlesOfParts>
    <vt:vector size="24" baseType="lpstr">
      <vt:lpstr>Times New Roman</vt:lpstr>
      <vt:lpstr>Arial</vt:lpstr>
      <vt:lpstr>Marketing Plan</vt:lpstr>
      <vt:lpstr>Microsoft Photo Editor 3.0 Photo</vt:lpstr>
      <vt:lpstr>Special senses</vt:lpstr>
      <vt:lpstr>الشريحة 2</vt:lpstr>
      <vt:lpstr>الشريحة 3</vt:lpstr>
      <vt:lpstr>الشريحة 4</vt:lpstr>
      <vt:lpstr>الشريحة 5</vt:lpstr>
      <vt:lpstr>Smell </vt:lpstr>
      <vt:lpstr>الشريحة 7</vt:lpstr>
      <vt:lpstr>الشريحة 8</vt:lpstr>
      <vt:lpstr>الشريحة 9</vt:lpstr>
      <vt:lpstr>Olfactory pathway</vt:lpstr>
      <vt:lpstr>الشريحة 11</vt:lpstr>
      <vt:lpstr>الشريحة 12</vt:lpstr>
      <vt:lpstr>الشريحة 13</vt:lpstr>
      <vt:lpstr>الشريحة 14</vt:lpstr>
      <vt:lpstr>Physiology of olfaction</vt:lpstr>
      <vt:lpstr>Physiology of olfaction</vt:lpstr>
      <vt:lpstr>Pathophysiology</vt:lpstr>
      <vt:lpstr>Pathophysiology</vt:lpstr>
      <vt:lpstr>Pathophysiology</vt:lpstr>
      <vt:lpstr>Pathophysiology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Special senses</dc:title>
  <dc:creator>creative</dc:creator>
  <cp:lastModifiedBy>AA</cp:lastModifiedBy>
  <cp:revision>9</cp:revision>
  <cp:lastPrinted>1601-01-01T00:00:00Z</cp:lastPrinted>
  <dcterms:created xsi:type="dcterms:W3CDTF">2002-11-13T17:47:04Z</dcterms:created>
  <dcterms:modified xsi:type="dcterms:W3CDTF">2012-10-09T15:48:53Z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2</vt:i4>
  </property>
  <property fmtid="{D5CDD505-2E9C-101B-9397-08002B2CF9AE}" pid="3" name="LCID">
    <vt:i4>1033</vt:i4>
  </property>
</Properties>
</file>