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81" r:id="rId5"/>
    <p:sldId id="258" r:id="rId6"/>
    <p:sldId id="274" r:id="rId7"/>
    <p:sldId id="260" r:id="rId8"/>
    <p:sldId id="280" r:id="rId9"/>
    <p:sldId id="261" r:id="rId10"/>
    <p:sldId id="277" r:id="rId11"/>
    <p:sldId id="278" r:id="rId12"/>
    <p:sldId id="262" r:id="rId13"/>
    <p:sldId id="263" r:id="rId14"/>
    <p:sldId id="282" r:id="rId15"/>
    <p:sldId id="264" r:id="rId16"/>
    <p:sldId id="279" r:id="rId17"/>
    <p:sldId id="266" r:id="rId18"/>
    <p:sldId id="267" r:id="rId1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59" autoAdjust="0"/>
    <p:restoredTop sz="90969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B3A670-70C5-48AD-8233-EEA2BF55F7BC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150E3CC7-3F1A-4325-8BFE-7E46EAEAAA90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3074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691B4C-9378-4B8C-83AD-E7447A13FFF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F81D-9E88-47CB-88C8-12CC6BC3E3D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6DC99-2E4F-4831-AF56-DFEEAC185A42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370013" y="38100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90227B-2BDD-4CEB-B777-CFCEB615635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FB6C6-F7E3-44B6-B312-EB53486BE25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94048-3B86-4F18-AF68-D3E2FAEB523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6EEF1-C411-452C-854D-DA410CBE8CE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FF1FA-7FF9-4F97-A76D-CFB09086029C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1FF9D-307A-489D-8D48-131520E62A5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CA3E-2760-4903-AA7E-46E25DB62467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2C096-8A45-499C-83C6-19ECBB4E7A1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4928-13BE-4600-8278-D370BCD98F9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026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84B3D928-E878-4D53-AE94-5859863558CF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/>
              <a:t>Taste </a:t>
            </a:r>
          </a:p>
        </p:txBody>
      </p:sp>
      <p:sp>
        <p:nvSpPr>
          <p:cNvPr id="4099" name="Rectangle 3"/>
          <p:cNvSpPr>
            <a:spLocks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Taste pathway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First order neurone: </a:t>
            </a:r>
          </a:p>
          <a:p>
            <a:pPr lvl="1"/>
            <a:r>
              <a:rPr lang="en-GB"/>
              <a:t>Taste fibres from the three cranials nerves form tractus solitarius </a:t>
            </a:r>
            <a:r>
              <a:rPr lang="en-US"/>
              <a:t>»»»»» end in the nucleus of tractus solitarius (medulla)</a:t>
            </a:r>
          </a:p>
          <a:p>
            <a:r>
              <a:rPr lang="en-GB"/>
              <a:t>Second order neurone:</a:t>
            </a:r>
          </a:p>
          <a:p>
            <a:pPr lvl="1"/>
            <a:r>
              <a:rPr lang="en-GB"/>
              <a:t>From TS cross the midline  to ascend in the medial lemniscus to the 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Third order neuron:</a:t>
            </a:r>
          </a:p>
          <a:p>
            <a:pPr lvl="1"/>
            <a:r>
              <a:rPr lang="en-GB"/>
              <a:t> from thalamus project the cerebral cortex through thalamic radiation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Taste sensation 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Molecules dissolve in the saliva </a:t>
            </a:r>
            <a:r>
              <a:rPr lang="en-US"/>
              <a:t>»»»»» attached to receptors on cillia of gustatory cells »»»»»  receptors potential »»»»» action potential</a:t>
            </a:r>
          </a:p>
          <a:p>
            <a:r>
              <a:rPr lang="en-US"/>
              <a:t>Combination between molecules and receptors are week (since taste can be easily abolished by washing mouth with water)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>
          <a:xfrm>
            <a:off x="1370013" y="1676400"/>
            <a:ext cx="7772400" cy="4344988"/>
          </a:xfrm>
          <a:noFill/>
          <a:ln/>
        </p:spPr>
        <p:txBody>
          <a:bodyPr/>
          <a:lstStyle/>
          <a:p>
            <a:r>
              <a:rPr lang="en-GB"/>
              <a:t>Sweet receptors respond to </a:t>
            </a:r>
            <a:r>
              <a:rPr lang="en-US"/>
              <a:t>»»»»» sugar, saccharine, some amino acids</a:t>
            </a:r>
          </a:p>
          <a:p>
            <a:r>
              <a:rPr lang="en-US"/>
              <a:t>Sour receptors respond to »»»»» H ion</a:t>
            </a:r>
          </a:p>
          <a:p>
            <a:r>
              <a:rPr lang="en-US"/>
              <a:t>Salty receptors respond to »»»»» salts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Distribution of taste buds on tongue not uniform</a:t>
            </a:r>
          </a:p>
          <a:p>
            <a:pPr lvl="1"/>
            <a:r>
              <a:rPr lang="en-US" altLang="en-US"/>
              <a:t>sweet - tongue tip</a:t>
            </a:r>
          </a:p>
          <a:p>
            <a:pPr lvl="1"/>
            <a:r>
              <a:rPr lang="en-US" altLang="en-US"/>
              <a:t>sour - tongue margins</a:t>
            </a:r>
          </a:p>
          <a:p>
            <a:pPr lvl="1"/>
            <a:r>
              <a:rPr lang="en-US" altLang="en-US"/>
              <a:t>bitter  - back of tongue</a:t>
            </a:r>
          </a:p>
          <a:p>
            <a:pPr lvl="1"/>
            <a:r>
              <a:rPr lang="en-US" altLang="en-US"/>
              <a:t>salt - widely distributed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Pathophysiology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Ageusia (complete loss of taste)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Dysgeusia (disturbed taste)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Hypogeusia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Hypergeusia</a:t>
            </a:r>
          </a:p>
          <a:p>
            <a:r>
              <a:rPr lang="en-GB"/>
              <a:t>Adrenal insufficiency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GB" sz="2800"/>
              <a:t>Taste bud is specialised receptors in the oral cavity but mainly on the tongue, some on the palate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2413" cy="666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Types of papillae (projection)</a:t>
            </a:r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Filiform</a:t>
            </a:r>
          </a:p>
          <a:p>
            <a:r>
              <a:rPr lang="en-GB"/>
              <a:t>Fungiform</a:t>
            </a:r>
          </a:p>
          <a:p>
            <a:r>
              <a:rPr lang="en-GB"/>
              <a:t>Circumvallate</a:t>
            </a:r>
          </a:p>
          <a:p>
            <a:r>
              <a:rPr lang="en-GB"/>
              <a:t>No taste buds on the mid dorsum of the tongue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931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Anatomy 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Taste bud : gustatory cells with microvilli (gustatory hair)</a:t>
            </a:r>
          </a:p>
          <a:p>
            <a:r>
              <a:rPr lang="en-GB"/>
              <a:t>They are receptors cells with cilia projected through taste pore in between there are supporting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2073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Taste bud: 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When stimulated produce nerve impulse to specific brain area through:</a:t>
            </a:r>
          </a:p>
          <a:p>
            <a:r>
              <a:rPr lang="en-GB"/>
              <a:t>Anterior 2/3 of the tongue </a:t>
            </a:r>
            <a:r>
              <a:rPr lang="en-US"/>
              <a:t>»»»»»   VII</a:t>
            </a:r>
          </a:p>
          <a:p>
            <a:r>
              <a:rPr lang="en-US"/>
              <a:t>Posterior 1/3 of the tongue »»»»»  IX</a:t>
            </a:r>
          </a:p>
          <a:p>
            <a:r>
              <a:rPr lang="en-US"/>
              <a:t>Receptors on the palate, pharynx, epiglottis »»»»»  X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183</TotalTime>
  <Words>273</Words>
  <Application>Microsoft PowerPoint</Application>
  <PresentationFormat>عرض على الشاشة (3:4)‏</PresentationFormat>
  <Paragraphs>39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Times New Roman</vt:lpstr>
      <vt:lpstr>Arial</vt:lpstr>
      <vt:lpstr>Marketing Plan</vt:lpstr>
      <vt:lpstr>Taste </vt:lpstr>
      <vt:lpstr>الشريحة 2</vt:lpstr>
      <vt:lpstr>الشريحة 3</vt:lpstr>
      <vt:lpstr>الشريحة 4</vt:lpstr>
      <vt:lpstr>Types of papillae (projection)</vt:lpstr>
      <vt:lpstr>الشريحة 6</vt:lpstr>
      <vt:lpstr>Anatomy </vt:lpstr>
      <vt:lpstr>الشريحة 8</vt:lpstr>
      <vt:lpstr>Taste bud: </vt:lpstr>
      <vt:lpstr>Taste pathway</vt:lpstr>
      <vt:lpstr>الشريحة 11</vt:lpstr>
      <vt:lpstr>Taste sensation </vt:lpstr>
      <vt:lpstr>الشريحة 13</vt:lpstr>
      <vt:lpstr>الشريحة 14</vt:lpstr>
      <vt:lpstr>Pathophysiology</vt:lpstr>
      <vt:lpstr>الشريحة 16</vt:lpstr>
      <vt:lpstr>الشريحة 17</vt:lpstr>
      <vt:lpstr>الشريحة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</dc:title>
  <dc:creator>creative</dc:creator>
  <cp:lastModifiedBy>AA</cp:lastModifiedBy>
  <cp:revision>11</cp:revision>
  <cp:lastPrinted>1601-01-01T00:00:00Z</cp:lastPrinted>
  <dcterms:created xsi:type="dcterms:W3CDTF">2002-11-21T08:16:32Z</dcterms:created>
  <dcterms:modified xsi:type="dcterms:W3CDTF">2012-10-09T15:48:42Z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