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73" r:id="rId4"/>
    <p:sldId id="281" r:id="rId5"/>
    <p:sldId id="258" r:id="rId6"/>
    <p:sldId id="274" r:id="rId7"/>
    <p:sldId id="260" r:id="rId8"/>
    <p:sldId id="280" r:id="rId9"/>
    <p:sldId id="261" r:id="rId10"/>
    <p:sldId id="277" r:id="rId11"/>
    <p:sldId id="278" r:id="rId12"/>
    <p:sldId id="262" r:id="rId13"/>
    <p:sldId id="263" r:id="rId14"/>
    <p:sldId id="282" r:id="rId15"/>
    <p:sldId id="264" r:id="rId16"/>
    <p:sldId id="279" r:id="rId17"/>
    <p:sldId id="266" r:id="rId18"/>
    <p:sldId id="267" r:id="rId19"/>
  </p:sldIdLst>
  <p:sldSz cx="9144000" cy="6858000" type="screen4x3"/>
  <p:notesSz cx="6858000" cy="9144000"/>
  <p:defaultTextStyle>
    <a:defPPr>
      <a:defRPr lang="en-GB"/>
    </a:defPPr>
    <a:lvl1pPr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759" autoAdjust="0"/>
    <p:restoredTop sz="90969" autoAdjust="0"/>
  </p:normalViewPr>
  <p:slideViewPr>
    <p:cSldViewPr>
      <p:cViewPr varScale="1">
        <p:scale>
          <a:sx n="66" d="100"/>
          <a:sy n="66" d="100"/>
        </p:scale>
        <p:origin x="-127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EB3A670-70C5-48AD-8233-EEA2BF55F7BC}" type="slidenum">
              <a:rPr lang="ar-SA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kumimoji="0" sz="1200"/>
            </a:lvl1pPr>
          </a:lstStyle>
          <a:p>
            <a:endParaRPr lang="en-GB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/>
            </a:lvl1pPr>
          </a:lstStyle>
          <a:p>
            <a:endParaRPr lang="en-GB"/>
          </a:p>
        </p:txBody>
      </p:sp>
      <p:sp>
        <p:nvSpPr>
          <p:cNvPr id="2355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kumimoji="0" sz="1200"/>
            </a:lvl1pPr>
          </a:lstStyle>
          <a:p>
            <a:endParaRPr lang="en-GB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/>
            </a:lvl1pPr>
          </a:lstStyle>
          <a:p>
            <a:fld id="{150E3CC7-3F1A-4325-8BFE-7E46EAEAAA90}" type="slidenum">
              <a:rPr lang="ar-SA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8" name="Group 6"/>
          <p:cNvGrpSpPr>
            <a:grpSpLocks/>
          </p:cNvGrpSpPr>
          <p:nvPr/>
        </p:nvGrpSpPr>
        <p:grpSpPr bwMode="auto">
          <a:xfrm>
            <a:off x="4763" y="0"/>
            <a:ext cx="1728787" cy="6865938"/>
            <a:chOff x="3" y="0"/>
            <a:chExt cx="1089" cy="4325"/>
          </a:xfrm>
        </p:grpSpPr>
        <p:sp>
          <p:nvSpPr>
            <p:cNvPr id="3074" name="Arc 2"/>
            <p:cNvSpPr>
              <a:spLocks/>
            </p:cNvSpPr>
            <p:nvPr/>
          </p:nvSpPr>
          <p:spPr bwMode="auto">
            <a:xfrm>
              <a:off x="3" y="293"/>
              <a:ext cx="252" cy="4032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1600 w 21600"/>
                <a:gd name="T1" fmla="*/ 43200 h 43200"/>
                <a:gd name="T2" fmla="*/ 21600 w 21600"/>
                <a:gd name="T3" fmla="*/ 0 h 43200"/>
                <a:gd name="T4" fmla="*/ 2160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21600" h="43200" stroke="0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5" name="Arc 3"/>
            <p:cNvSpPr>
              <a:spLocks/>
            </p:cNvSpPr>
            <p:nvPr/>
          </p:nvSpPr>
          <p:spPr bwMode="auto">
            <a:xfrm>
              <a:off x="840" y="293"/>
              <a:ext cx="252" cy="40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200"/>
                <a:gd name="T2" fmla="*/ 0 w 21600"/>
                <a:gd name="T3" fmla="*/ 43200 h 43200"/>
                <a:gd name="T4" fmla="*/ 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</a:path>
                <a:path w="21600" h="432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6" name="Rectangle 4"/>
            <p:cNvSpPr>
              <a:spLocks noChangeArrowheads="1"/>
            </p:cNvSpPr>
            <p:nvPr/>
          </p:nvSpPr>
          <p:spPr bwMode="auto">
            <a:xfrm>
              <a:off x="204" y="0"/>
              <a:ext cx="672" cy="4319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7" name="AutoShape 5"/>
            <p:cNvSpPr>
              <a:spLocks noChangeArrowheads="1"/>
            </p:cNvSpPr>
            <p:nvPr/>
          </p:nvSpPr>
          <p:spPr bwMode="auto">
            <a:xfrm rot="6000000">
              <a:off x="348" y="1644"/>
              <a:ext cx="456" cy="360"/>
            </a:xfrm>
            <a:prstGeom prst="triangle">
              <a:avLst>
                <a:gd name="adj" fmla="val 49995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79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1370013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200400" y="63992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B691B4C-9378-4B8C-83AD-E7447A13FFFA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08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08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08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0EF81D-9E88-47CB-88C8-12CC6BC3E3DA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7199313" y="247650"/>
            <a:ext cx="1943100" cy="554355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370013" y="247650"/>
            <a:ext cx="5676900" cy="554355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86DC99-2E4F-4831-AF56-DFEEAC185A42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عنوان ونص فوق 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0013" y="247650"/>
            <a:ext cx="77724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1370013" y="1676400"/>
            <a:ext cx="7772400" cy="1981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370013" y="3810000"/>
            <a:ext cx="7772400" cy="1981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4267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7237413" y="63992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F90227B-2BDD-4CEB-B777-CFCEB6156351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6FB6C6-F7E3-44B6-B312-EB53486BE25E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F94048-3B86-4F18-AF68-D3E2FAEB523C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370013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332413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F6EEF1-C411-452C-854D-DA410CBE8CE6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DFF1FA-7FF9-4F97-A76D-CFB09086029C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91FF9D-307A-489D-8D48-131520E62A53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5CA3E-2760-4903-AA7E-46E25DB62467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2C096-8A45-499C-83C6-19ECBB4E7A16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EC4928-13BE-4600-8278-D370BCD98F9A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0" name="Group 6"/>
          <p:cNvGrpSpPr>
            <a:grpSpLocks/>
          </p:cNvGrpSpPr>
          <p:nvPr/>
        </p:nvGrpSpPr>
        <p:grpSpPr bwMode="auto">
          <a:xfrm>
            <a:off x="4763" y="0"/>
            <a:ext cx="1728787" cy="6865938"/>
            <a:chOff x="3" y="0"/>
            <a:chExt cx="1089" cy="4325"/>
          </a:xfrm>
        </p:grpSpPr>
        <p:sp>
          <p:nvSpPr>
            <p:cNvPr id="1026" name="Arc 2"/>
            <p:cNvSpPr>
              <a:spLocks/>
            </p:cNvSpPr>
            <p:nvPr/>
          </p:nvSpPr>
          <p:spPr bwMode="auto">
            <a:xfrm>
              <a:off x="3" y="293"/>
              <a:ext cx="252" cy="4032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1600 w 21600"/>
                <a:gd name="T1" fmla="*/ 43200 h 43200"/>
                <a:gd name="T2" fmla="*/ 21600 w 21600"/>
                <a:gd name="T3" fmla="*/ 0 h 43200"/>
                <a:gd name="T4" fmla="*/ 2160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21600" h="43200" stroke="0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27" name="Arc 3"/>
            <p:cNvSpPr>
              <a:spLocks/>
            </p:cNvSpPr>
            <p:nvPr/>
          </p:nvSpPr>
          <p:spPr bwMode="auto">
            <a:xfrm>
              <a:off x="840" y="293"/>
              <a:ext cx="252" cy="40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200"/>
                <a:gd name="T2" fmla="*/ 0 w 21600"/>
                <a:gd name="T3" fmla="*/ 43200 h 43200"/>
                <a:gd name="T4" fmla="*/ 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</a:path>
                <a:path w="21600" h="432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28" name="Rectangle 4"/>
            <p:cNvSpPr>
              <a:spLocks noChangeArrowheads="1"/>
            </p:cNvSpPr>
            <p:nvPr/>
          </p:nvSpPr>
          <p:spPr bwMode="auto">
            <a:xfrm>
              <a:off x="204" y="0"/>
              <a:ext cx="672" cy="4319"/>
            </a:xfrm>
            <a:prstGeom prst="rect">
              <a:avLst/>
            </a:prstGeom>
            <a:blipFill dpi="0" rotWithShape="0">
              <a:blip r:embed="rId14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29" name="AutoShape 5"/>
            <p:cNvSpPr>
              <a:spLocks noChangeArrowheads="1"/>
            </p:cNvSpPr>
            <p:nvPr/>
          </p:nvSpPr>
          <p:spPr bwMode="auto">
            <a:xfrm rot="6000000">
              <a:off x="348" y="372"/>
              <a:ext cx="456" cy="360"/>
            </a:xfrm>
            <a:prstGeom prst="triangle">
              <a:avLst>
                <a:gd name="adj" fmla="val 49995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24765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676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kumimoji="0" sz="1400"/>
            </a:lvl1pPr>
          </a:lstStyle>
          <a:p>
            <a:endParaRPr lang="en-GB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267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endParaRPr lang="en-GB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7413" y="63992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84B3D928-E878-4D53-AE94-5859863558CF}" type="slidenum">
              <a:rPr lang="ar-SA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>
            <p:ph type="ctrTitle"/>
          </p:nvPr>
        </p:nvSpPr>
        <p:spPr>
          <a:noFill/>
          <a:ln/>
        </p:spPr>
        <p:txBody>
          <a:bodyPr/>
          <a:lstStyle/>
          <a:p>
            <a:r>
              <a:rPr lang="en-GB"/>
              <a:t>Taste </a:t>
            </a:r>
          </a:p>
        </p:txBody>
      </p:sp>
      <p:sp>
        <p:nvSpPr>
          <p:cNvPr id="4099" name="Rectangle 3"/>
          <p:cNvSpPr>
            <a:spLocks noChangeArrowheads="1"/>
          </p:cNvSpPr>
          <p:nvPr>
            <p:ph type="subTitle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Taste pathway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First order neurone: </a:t>
            </a:r>
          </a:p>
          <a:p>
            <a:pPr lvl="1"/>
            <a:r>
              <a:rPr lang="en-GB"/>
              <a:t>Taste fibres from the three cranials nerves form tractus solitarius </a:t>
            </a:r>
            <a:r>
              <a:rPr lang="en-US"/>
              <a:t>»»»»» end in the nucleus of tractus solitarius (medulla)</a:t>
            </a:r>
          </a:p>
          <a:p>
            <a:r>
              <a:rPr lang="en-GB"/>
              <a:t>Second order neurone:</a:t>
            </a:r>
          </a:p>
          <a:p>
            <a:pPr lvl="1"/>
            <a:r>
              <a:rPr lang="en-GB"/>
              <a:t>From TS cross the midline  to ascend in the medial lemniscus to the thalamus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Third order neuron:</a:t>
            </a:r>
          </a:p>
          <a:p>
            <a:pPr lvl="1"/>
            <a:r>
              <a:rPr lang="en-GB"/>
              <a:t> from thalamus project the cerebral cortex through thalamic radiation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Taste sensation </a:t>
            </a:r>
          </a:p>
        </p:txBody>
      </p:sp>
      <p:sp>
        <p:nvSpPr>
          <p:cNvPr id="10243" name="Rectangle 3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/>
              <a:t>Molecules dissolve in the saliva </a:t>
            </a:r>
            <a:r>
              <a:rPr lang="en-US"/>
              <a:t>»»»»» attached to receptors on cillia of gustatory cells »»»»»  receptors potential »»»»» action potential</a:t>
            </a:r>
          </a:p>
          <a:p>
            <a:r>
              <a:rPr lang="en-US"/>
              <a:t>Combination between molecules and receptors are week (since taste can be easily abolished by washing mouth with water)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1267" name="Rectangle 3"/>
          <p:cNvSpPr>
            <a:spLocks noChangeArrowheads="1"/>
          </p:cNvSpPr>
          <p:nvPr>
            <p:ph type="body" idx="1"/>
          </p:nvPr>
        </p:nvSpPr>
        <p:spPr>
          <a:xfrm>
            <a:off x="1370013" y="1676400"/>
            <a:ext cx="7772400" cy="4344988"/>
          </a:xfrm>
          <a:noFill/>
          <a:ln/>
        </p:spPr>
        <p:txBody>
          <a:bodyPr/>
          <a:lstStyle/>
          <a:p>
            <a:r>
              <a:rPr lang="en-GB"/>
              <a:t>Sweet receptors respond to </a:t>
            </a:r>
            <a:r>
              <a:rPr lang="en-US"/>
              <a:t>»»»»» sugar, saccharine, some amino acids</a:t>
            </a:r>
          </a:p>
          <a:p>
            <a:r>
              <a:rPr lang="en-US"/>
              <a:t>Sour receptors respond to »»»»» H ion</a:t>
            </a:r>
          </a:p>
          <a:p>
            <a:r>
              <a:rPr lang="en-US"/>
              <a:t>Salty receptors respond to »»»»» salts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7117" name="Rectangle 1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/>
              <a:t>Distribution of taste buds on tongue not uniform</a:t>
            </a:r>
          </a:p>
          <a:p>
            <a:pPr lvl="1"/>
            <a:r>
              <a:rPr lang="en-US" altLang="en-US"/>
              <a:t>sweet - tongue tip</a:t>
            </a:r>
          </a:p>
          <a:p>
            <a:pPr lvl="1"/>
            <a:r>
              <a:rPr lang="en-US" altLang="en-US"/>
              <a:t>sour - tongue margins</a:t>
            </a:r>
          </a:p>
          <a:p>
            <a:pPr lvl="1"/>
            <a:r>
              <a:rPr lang="en-US" altLang="en-US"/>
              <a:t>bitter  - back of tongue</a:t>
            </a:r>
          </a:p>
          <a:p>
            <a:pPr lvl="1"/>
            <a:r>
              <a:rPr lang="en-US" altLang="en-US"/>
              <a:t>salt - widely distributed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Pathophysiology</a:t>
            </a:r>
          </a:p>
        </p:txBody>
      </p:sp>
      <p:sp>
        <p:nvSpPr>
          <p:cNvPr id="12291" name="Rectangle 3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/>
              <a:t>Ageusia (complete loss of taste)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Dysgeusia (disturbed taste)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/>
              <a:t>Hypogeusia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/>
              <a:t>Hypergeusia</a:t>
            </a:r>
          </a:p>
          <a:p>
            <a:r>
              <a:rPr lang="en-GB"/>
              <a:t>Adrenal insufficiency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5123" name="Rectangle 3"/>
          <p:cNvSpPr>
            <a:spLocks noChangeArrowheads="1"/>
          </p:cNvSpPr>
          <p:nvPr>
            <p:ph type="body" sz="half" idx="1"/>
          </p:nvPr>
        </p:nvSpPr>
        <p:spPr>
          <a:noFill/>
          <a:ln/>
        </p:spPr>
        <p:txBody>
          <a:bodyPr/>
          <a:lstStyle/>
          <a:p>
            <a:r>
              <a:rPr lang="en-GB" sz="2800"/>
              <a:t>Taste bud is specialised receptors in the oral cavity but mainly on the tongue, some on the palate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9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88913"/>
            <a:ext cx="9142413" cy="66690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6084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Types of papillae (projection)</a:t>
            </a:r>
          </a:p>
        </p:txBody>
      </p:sp>
      <p:sp>
        <p:nvSpPr>
          <p:cNvPr id="6147" name="Rectangle 3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/>
              <a:t>Filiform</a:t>
            </a:r>
          </a:p>
          <a:p>
            <a:r>
              <a:rPr lang="en-GB"/>
              <a:t>Fungiform</a:t>
            </a:r>
          </a:p>
          <a:p>
            <a:r>
              <a:rPr lang="en-GB"/>
              <a:t>Circumvallate</a:t>
            </a:r>
          </a:p>
          <a:p>
            <a:r>
              <a:rPr lang="en-GB"/>
              <a:t>No taste buds on the mid dorsum of the tongue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8" name="Picture 4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8893175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Anatomy </a:t>
            </a:r>
          </a:p>
        </p:txBody>
      </p:sp>
      <p:sp>
        <p:nvSpPr>
          <p:cNvPr id="8195" name="Rectangle 3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/>
              <a:t>Taste bud : gustatory cells with microvilli (gustatory hair)</a:t>
            </a:r>
          </a:p>
          <a:p>
            <a:r>
              <a:rPr lang="en-GB"/>
              <a:t>They are receptors cells with cilia projected through taste pore in between there are supporting cells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3012" name="Picture 4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0"/>
            <a:ext cx="8207375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Taste bud: </a:t>
            </a:r>
          </a:p>
        </p:txBody>
      </p:sp>
      <p:sp>
        <p:nvSpPr>
          <p:cNvPr id="9219" name="Rectangle 3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/>
              <a:t>When stimulated produce nerve impulse to specific brain area through:</a:t>
            </a:r>
          </a:p>
          <a:p>
            <a:r>
              <a:rPr lang="en-GB"/>
              <a:t>Anterior 2/3 of the tongue </a:t>
            </a:r>
            <a:r>
              <a:rPr lang="en-US"/>
              <a:t>»»»»»   VII</a:t>
            </a:r>
          </a:p>
          <a:p>
            <a:r>
              <a:rPr lang="en-US"/>
              <a:t>Posterior 1/3 of the tongue »»»»»  IX</a:t>
            </a:r>
          </a:p>
          <a:p>
            <a:r>
              <a:rPr lang="en-US"/>
              <a:t>Receptors on the palate, pharynx, epiglottis »»»»»  X</a:t>
            </a:r>
            <a:r>
              <a:rPr lang="en-GB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rketing Plan">
  <a:themeElements>
    <a:clrScheme name="Marketing Plan 1">
      <a:dk1>
        <a:srgbClr val="336699"/>
      </a:dk1>
      <a:lt1>
        <a:srgbClr val="FFFFFF"/>
      </a:lt1>
      <a:dk2>
        <a:srgbClr val="0066FF"/>
      </a:dk2>
      <a:lt2>
        <a:srgbClr val="AFB5D2"/>
      </a:lt2>
      <a:accent1>
        <a:srgbClr val="66CCFF"/>
      </a:accent1>
      <a:accent2>
        <a:srgbClr val="99FFCC"/>
      </a:accent2>
      <a:accent3>
        <a:srgbClr val="FFFFFF"/>
      </a:accent3>
      <a:accent4>
        <a:srgbClr val="2A5682"/>
      </a:accent4>
      <a:accent5>
        <a:srgbClr val="B8E2FF"/>
      </a:accent5>
      <a:accent6>
        <a:srgbClr val="8AE7B9"/>
      </a:accent6>
      <a:hlink>
        <a:srgbClr val="FF99FF"/>
      </a:hlink>
      <a:folHlink>
        <a:srgbClr val="CCCCFF"/>
      </a:folHlink>
    </a:clrScheme>
    <a:fontScheme name="Marketing Pla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charset="0"/>
          </a:defRPr>
        </a:defPPr>
      </a:lstStyle>
    </a:lnDef>
  </a:objectDefaults>
  <a:extraClrSchemeLst>
    <a:extraClrScheme>
      <a:clrScheme name="Marketing Plan 1">
        <a:dk1>
          <a:srgbClr val="336699"/>
        </a:dk1>
        <a:lt1>
          <a:srgbClr val="FFFFFF"/>
        </a:lt1>
        <a:dk2>
          <a:srgbClr val="0066FF"/>
        </a:dk2>
        <a:lt2>
          <a:srgbClr val="AFB5D2"/>
        </a:lt2>
        <a:accent1>
          <a:srgbClr val="66CCFF"/>
        </a:accent1>
        <a:accent2>
          <a:srgbClr val="99FFCC"/>
        </a:accent2>
        <a:accent3>
          <a:srgbClr val="FFFFFF"/>
        </a:accent3>
        <a:accent4>
          <a:srgbClr val="2A5682"/>
        </a:accent4>
        <a:accent5>
          <a:srgbClr val="B8E2FF"/>
        </a:accent5>
        <a:accent6>
          <a:srgbClr val="8AE7B9"/>
        </a:accent6>
        <a:hlink>
          <a:srgbClr val="FF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rketing Plan 2">
        <a:dk1>
          <a:srgbClr val="003366"/>
        </a:dk1>
        <a:lt1>
          <a:srgbClr val="CCECFF"/>
        </a:lt1>
        <a:dk2>
          <a:srgbClr val="4B3384"/>
        </a:dk2>
        <a:lt2>
          <a:srgbClr val="849CBB"/>
        </a:lt2>
        <a:accent1>
          <a:srgbClr val="90DBFF"/>
        </a:accent1>
        <a:accent2>
          <a:srgbClr val="99FFCC"/>
        </a:accent2>
        <a:accent3>
          <a:srgbClr val="E2F4FF"/>
        </a:accent3>
        <a:accent4>
          <a:srgbClr val="002A56"/>
        </a:accent4>
        <a:accent5>
          <a:srgbClr val="C6EAFF"/>
        </a:accent5>
        <a:accent6>
          <a:srgbClr val="8AE7B9"/>
        </a:accent6>
        <a:hlink>
          <a:srgbClr val="DFC0FF"/>
        </a:hlink>
        <a:folHlink>
          <a:srgbClr val="6DC5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rketing Plan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Marketing Plan</Template>
  <TotalTime>183</TotalTime>
  <Words>273</Words>
  <Application>Microsoft PowerPoint</Application>
  <PresentationFormat>عرض على الشاشة (3:4)‏</PresentationFormat>
  <Paragraphs>39</Paragraphs>
  <Slides>18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2</vt:i4>
      </vt:variant>
      <vt:variant>
        <vt:lpstr>سمة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21" baseType="lpstr">
      <vt:lpstr>Times New Roman</vt:lpstr>
      <vt:lpstr>Arial</vt:lpstr>
      <vt:lpstr>Marketing Plan</vt:lpstr>
      <vt:lpstr>Taste </vt:lpstr>
      <vt:lpstr>الشريحة 2</vt:lpstr>
      <vt:lpstr>الشريحة 3</vt:lpstr>
      <vt:lpstr>الشريحة 4</vt:lpstr>
      <vt:lpstr>Types of papillae (projection)</vt:lpstr>
      <vt:lpstr>الشريحة 6</vt:lpstr>
      <vt:lpstr>Anatomy </vt:lpstr>
      <vt:lpstr>الشريحة 8</vt:lpstr>
      <vt:lpstr>Taste bud: </vt:lpstr>
      <vt:lpstr>Taste pathway</vt:lpstr>
      <vt:lpstr>الشريحة 11</vt:lpstr>
      <vt:lpstr>Taste sensation </vt:lpstr>
      <vt:lpstr>الشريحة 13</vt:lpstr>
      <vt:lpstr>الشريحة 14</vt:lpstr>
      <vt:lpstr>Pathophysiology</vt:lpstr>
      <vt:lpstr>الشريحة 16</vt:lpstr>
      <vt:lpstr>الشريحة 17</vt:lpstr>
      <vt:lpstr>الشريحة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Taste </dc:title>
  <dc:creator>creative</dc:creator>
  <cp:lastModifiedBy>AA</cp:lastModifiedBy>
  <cp:revision>11</cp:revision>
  <cp:lastPrinted>1601-01-01T00:00:00Z</cp:lastPrinted>
  <dcterms:created xsi:type="dcterms:W3CDTF">2002-11-21T08:16:32Z</dcterms:created>
  <dcterms:modified xsi:type="dcterms:W3CDTF">2012-10-09T15:48:42Z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2</vt:i4>
  </property>
  <property fmtid="{D5CDD505-2E9C-101B-9397-08002B2CF9AE}" pid="3" name="LCID">
    <vt:i4>1033</vt:i4>
  </property>
</Properties>
</file>