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20" r:id="rId3"/>
    <p:sldId id="457" r:id="rId4"/>
    <p:sldId id="458" r:id="rId5"/>
    <p:sldId id="459" r:id="rId6"/>
    <p:sldId id="464" r:id="rId7"/>
    <p:sldId id="465" r:id="rId8"/>
    <p:sldId id="500" r:id="rId9"/>
    <p:sldId id="469" r:id="rId10"/>
    <p:sldId id="470" r:id="rId11"/>
    <p:sldId id="521" r:id="rId12"/>
    <p:sldId id="522" r:id="rId13"/>
    <p:sldId id="523" r:id="rId14"/>
    <p:sldId id="474" r:id="rId15"/>
    <p:sldId id="475" r:id="rId16"/>
    <p:sldId id="524" r:id="rId17"/>
    <p:sldId id="480" r:id="rId18"/>
    <p:sldId id="482" r:id="rId19"/>
    <p:sldId id="361" r:id="rId20"/>
    <p:sldId id="362" r:id="rId21"/>
    <p:sldId id="525" r:id="rId22"/>
    <p:sldId id="526" r:id="rId23"/>
    <p:sldId id="272" r:id="rId24"/>
    <p:sldId id="423" r:id="rId25"/>
    <p:sldId id="425" r:id="rId26"/>
    <p:sldId id="446" r:id="rId27"/>
    <p:sldId id="448" r:id="rId28"/>
    <p:sldId id="449" r:id="rId29"/>
    <p:sldId id="450" r:id="rId30"/>
    <p:sldId id="451" r:id="rId31"/>
    <p:sldId id="506" r:id="rId32"/>
    <p:sldId id="508" r:id="rId33"/>
    <p:sldId id="510" r:id="rId34"/>
    <p:sldId id="515" r:id="rId35"/>
    <p:sldId id="516" r:id="rId36"/>
    <p:sldId id="5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3" autoAdjust="0"/>
  </p:normalViewPr>
  <p:slideViewPr>
    <p:cSldViewPr>
      <p:cViewPr>
        <p:scale>
          <a:sx n="67" d="100"/>
          <a:sy n="67" d="100"/>
        </p:scale>
        <p:origin x="-60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CCF7-C4FC-46A6-9BD9-3115A0B719D8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3B7FA-5726-430D-96E3-BF842E64FA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067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992BD8-E424-4346-B74B-AA26DE4A67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21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M/E:</a:t>
            </a:r>
            <a:r>
              <a:rPr lang="en-US" baseline="0" dirty="0" smtClean="0"/>
              <a:t> </a:t>
            </a:r>
            <a:r>
              <a:rPr lang="en-US" dirty="0" err="1" smtClean="0"/>
              <a:t>Granuloma</a:t>
            </a:r>
            <a:r>
              <a:rPr lang="en-US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epithelioid</a:t>
            </a:r>
            <a:r>
              <a:rPr lang="en-US" baseline="0" dirty="0" smtClean="0"/>
              <a:t> cells (Red arrow), </a:t>
            </a:r>
            <a:r>
              <a:rPr lang="en-US" baseline="0" dirty="0" err="1" smtClean="0"/>
              <a:t>langhan</a:t>
            </a:r>
            <a:r>
              <a:rPr lang="ar-SA" baseline="0" dirty="0" smtClean="0"/>
              <a:t>’</a:t>
            </a:r>
            <a:r>
              <a:rPr lang="en-US" baseline="0" dirty="0" smtClean="0"/>
              <a:t>s </a:t>
            </a:r>
            <a:r>
              <a:rPr lang="en-US" baseline="0" dirty="0" err="1" smtClean="0"/>
              <a:t>gaint</a:t>
            </a:r>
            <a:r>
              <a:rPr lang="en-US" baseline="0" dirty="0" smtClean="0"/>
              <a:t> cells (blue arrow), and </a:t>
            </a:r>
            <a:r>
              <a:rPr lang="en-US" baseline="0" dirty="0" err="1" smtClean="0"/>
              <a:t>caseous</a:t>
            </a:r>
            <a:r>
              <a:rPr lang="en-US" baseline="0" dirty="0" smtClean="0"/>
              <a:t> necrosis (*).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Granuloma with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epithelioid</a:t>
            </a:r>
            <a:r>
              <a:rPr lang="en-US" baseline="0" dirty="0" smtClean="0"/>
              <a:t> cells (Red arrow), </a:t>
            </a:r>
            <a:r>
              <a:rPr lang="en-US" baseline="0" dirty="0" err="1" smtClean="0"/>
              <a:t>langhan</a:t>
            </a:r>
            <a:r>
              <a:rPr lang="ar-SA" baseline="0" dirty="0" smtClean="0"/>
              <a:t>’</a:t>
            </a:r>
            <a:r>
              <a:rPr lang="en-US" baseline="0" dirty="0" smtClean="0"/>
              <a:t>s </a:t>
            </a:r>
            <a:r>
              <a:rPr lang="en-US" baseline="0" dirty="0" err="1" smtClean="0"/>
              <a:t>gaint</a:t>
            </a:r>
            <a:r>
              <a:rPr lang="en-US" baseline="0" dirty="0" smtClean="0"/>
              <a:t> cells (blue arrow), and </a:t>
            </a:r>
            <a:r>
              <a:rPr lang="en-US" baseline="0" dirty="0" err="1" smtClean="0"/>
              <a:t>caseous</a:t>
            </a:r>
            <a:r>
              <a:rPr lang="en-US" baseline="0" dirty="0" smtClean="0"/>
              <a:t> necrosis (*).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55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64B2B-AE00-41D9-A7FF-D3086CEEA8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Multiple sclerosis. A, Unstained regions of demyelination (MS plaques) around the fourth ventricle (</a:t>
            </a:r>
            <a:r>
              <a:rPr lang="en-US" sz="1200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Luxol</a:t>
            </a:r>
            <a:r>
              <a:rPr lang="en-US" sz="1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fast blue PAS stain for myelin) Myelin</a:t>
            </a:r>
            <a:r>
              <a:rPr lang="en-US" sz="1200" b="1" baseline="0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will stain blue, and the </a:t>
            </a:r>
            <a:r>
              <a:rPr lang="en-US" sz="1200" b="1" baseline="0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demilinated</a:t>
            </a:r>
            <a:r>
              <a:rPr lang="en-US" sz="1200" b="1" baseline="0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areas are pink</a:t>
            </a:r>
            <a:r>
              <a:rPr lang="en-US" sz="1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</a:t>
            </a:r>
          </a:p>
          <a:p>
            <a:r>
              <a:rPr lang="en-US" sz="1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B, Myelin-stained section shows the sharp edge of a demyelinated plaque (*)</a:t>
            </a:r>
            <a:r>
              <a:rPr lang="en-US" sz="1200" b="1" baseline="0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1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and perivascular lymphocytic cuffs. </a:t>
            </a:r>
          </a:p>
          <a:p>
            <a:r>
              <a:rPr lang="en-US" sz="12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C, The same lesion stained with sliver stain for axons to show relative preservation </a:t>
            </a:r>
            <a:r>
              <a:rPr lang="en-US" sz="1200" dirty="0" smtClean="0">
                <a:solidFill>
                  <a:srgbClr val="FFCF49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41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at the </a:t>
            </a:r>
            <a:r>
              <a:rPr lang="en-US" dirty="0" err="1" smtClean="0"/>
              <a:t>cerebello-pontine</a:t>
            </a:r>
            <a:r>
              <a:rPr lang="en-US" dirty="0" smtClean="0"/>
              <a:t> angle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schwannoma</a:t>
            </a:r>
            <a:r>
              <a:rPr lang="en-US" sz="1200" dirty="0" smtClean="0"/>
              <a:t> is a b</a:t>
            </a:r>
            <a:r>
              <a:rPr lang="en-US" dirty="0" smtClean="0"/>
              <a:t>enign tumor which can be cured by local excision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Hydrocephalus is secondary to increased production, or </a:t>
            </a:r>
            <a:r>
              <a:rPr lang="en-US" dirty="0" smtClean="0"/>
              <a:t>decreased </a:t>
            </a:r>
            <a:r>
              <a:rPr lang="en-US" dirty="0" smtClean="0"/>
              <a:t>reabsorption or obstruction of the</a:t>
            </a:r>
            <a:r>
              <a:rPr lang="en-US" baseline="0" dirty="0" smtClean="0"/>
              <a:t> CSF, which leads to increased </a:t>
            </a:r>
            <a:r>
              <a:rPr lang="en-US" baseline="0" dirty="0" err="1" smtClean="0"/>
              <a:t>intracrinal</a:t>
            </a:r>
            <a:r>
              <a:rPr lang="en-US" baseline="0" dirty="0" smtClean="0"/>
              <a:t> pressure and then herniation and death.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85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Gross picture of</a:t>
            </a:r>
            <a:r>
              <a:rPr lang="en-US" baseline="0" dirty="0" smtClean="0"/>
              <a:t> brain covered by inflamed meninges and engorged vessels.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219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Gross picture of the brain showing purulent exudate covering all</a:t>
            </a:r>
            <a:r>
              <a:rPr lang="en-US" baseline="0" dirty="0" smtClean="0"/>
              <a:t> the meninges.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3B7FA-5726-430D-96E3-BF842E64FA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52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dirty="0" smtClean="0"/>
              <a:t>Other causes of subarachnoid hemorrhage could be vascular malformation , trauma ,rupture of an </a:t>
            </a:r>
            <a:r>
              <a:rPr lang="en-US" dirty="0" err="1" smtClean="0"/>
              <a:t>intracerebral</a:t>
            </a:r>
            <a:r>
              <a:rPr lang="en-US" dirty="0" smtClean="0"/>
              <a:t> hemorrhage into the ventricular system , hematologic disturbances</a:t>
            </a:r>
            <a:r>
              <a:rPr lang="en-US" baseline="0" dirty="0" smtClean="0"/>
              <a:t> and t</a:t>
            </a:r>
            <a:r>
              <a:rPr lang="en-US" dirty="0" smtClean="0"/>
              <a:t>umors</a:t>
            </a:r>
            <a:r>
              <a:rPr lang="en-US" baseline="0" dirty="0" smtClean="0"/>
              <a:t> .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6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FAF7C9-CABB-4F8C-B4B0-2629AFC1F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58A3C-D1C1-4E9C-9A5E-3EFC012A8914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6F4E-4AEA-4A98-95C2-596473DBB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Central nervous system block          </a:t>
            </a:r>
            <a:r>
              <a:rPr lang="en-US" sz="4000" b="1" dirty="0" smtClean="0"/>
              <a:t> practical revision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" y="720090"/>
            <a:ext cx="6795135" cy="54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1922" name="Rectangle 2"/>
          <p:cNvSpPr>
            <a:spLocks/>
          </p:cNvSpPr>
          <p:nvPr/>
        </p:nvSpPr>
        <p:spPr bwMode="auto">
          <a:xfrm>
            <a:off x="7108032" y="1118712"/>
            <a:ext cx="1840230" cy="460629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Multiple sclerosis. A, Unstained regions of demyelination (MS plaques) around the fourth ventricle (</a:t>
            </a:r>
            <a:r>
              <a:rPr lang="en-US" sz="1400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Luxol</a:t>
            </a:r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fast blue PAS stain for myelin). </a:t>
            </a:r>
            <a:endParaRPr lang="en-US" sz="1400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r>
              <a:rPr lang="en-US" sz="1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B, Myelin-stained section shows the sharp edge of a </a:t>
            </a:r>
            <a:r>
              <a:rPr lang="en-US" sz="1400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demyelinated</a:t>
            </a:r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plaque and perivascular lymphocytic cuffs. </a:t>
            </a:r>
            <a:endParaRPr lang="en-US" sz="1400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r>
              <a:rPr lang="en-US" sz="1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sz="1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C, The same lesion stained for axons shows relative </a:t>
            </a:r>
            <a:r>
              <a:rPr lang="en-US" sz="1400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preservation</a:t>
            </a:r>
            <a:endParaRPr lang="en-US" sz="1400" dirty="0">
              <a:solidFill>
                <a:srgbClr val="FFCF49"/>
              </a:solidFill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912" y="1772816"/>
            <a:ext cx="1321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r>
              <a:rPr lang="en-US" sz="5400" dirty="0">
                <a:solidFill>
                  <a:srgbClr val="FFCF49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4168" y="227687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310592" presetClass="entr" presetSubtype="592361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missinglink.ucsf.edu/lm/ids_104_Demyelination/Figures/MS_early%20_les_L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28792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54452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a myelin stain (</a:t>
            </a:r>
            <a:r>
              <a:rPr lang="en-US" sz="2400" dirty="0" err="1" smtClean="0"/>
              <a:t>luxol</a:t>
            </a:r>
            <a:r>
              <a:rPr lang="en-US" sz="2400" dirty="0" smtClean="0"/>
              <a:t> fast blue/PAS) of an early lesion of pale </a:t>
            </a:r>
            <a:r>
              <a:rPr lang="en-US" sz="2400" dirty="0" err="1" smtClean="0"/>
              <a:t>demyelinated</a:t>
            </a:r>
            <a:r>
              <a:rPr lang="en-US" sz="2400" dirty="0" smtClean="0"/>
              <a:t> area. The lesion is centered around a small vein (arrow) which is surrounded by inflammatory cells 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missinglink.ucsf.edu/lm/ids_104_Demyelination/Figures/MSOlderLesionH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16824" cy="45365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1571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This is an H&amp;E stained sections from a patient with long-standing MS. This lesion is centered on a vein. In this older lesion, however, there is very little inflammation around the vein. </a:t>
            </a:r>
          </a:p>
          <a:p>
            <a:r>
              <a:rPr lang="en-US" sz="2000" dirty="0" smtClean="0"/>
              <a:t>You can see the loss of myelin even without a special stain: it is lighter pink than the normal white matter surrounding it. 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r. Amer Shafie\My Documents\My Pictures\097acoustn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0" y="1739900"/>
            <a:ext cx="5080000" cy="337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1"/>
          <p:cNvSpPr>
            <a:spLocks/>
          </p:cNvSpPr>
          <p:nvPr/>
        </p:nvSpPr>
        <p:spPr bwMode="auto">
          <a:xfrm>
            <a:off x="1547664" y="5013176"/>
            <a:ext cx="6149340" cy="38862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 A, Bilateral eighth nerve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schwannomas</a:t>
            </a:r>
            <a:r>
              <a:rPr lang="en-US" dirty="0">
                <a:solidFill>
                  <a:srgbClr val="FFCF49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" y="91440"/>
            <a:ext cx="7520940" cy="473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55892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What syndrome is suggested by such finding?</a:t>
            </a:r>
          </a:p>
          <a:p>
            <a:r>
              <a:rPr lang="en-US" b="1" i="1" u="sng" dirty="0" smtClean="0"/>
              <a:t>NF2</a:t>
            </a:r>
            <a:endParaRPr lang="en-US" b="1" i="1" u="sng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821056" presetClass="entr" presetSubtype="8390314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6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1"/>
          <p:cNvSpPr>
            <a:spLocks/>
          </p:cNvSpPr>
          <p:nvPr/>
        </p:nvSpPr>
        <p:spPr bwMode="auto">
          <a:xfrm>
            <a:off x="755576" y="5661248"/>
            <a:ext cx="7394014" cy="92243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Schwannoma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 B, Tumor showing cellular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areas (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Antoni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A),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including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Verocay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bodies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)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, as well as looser,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myxoid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regions (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Antoni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B) (</a:t>
            </a:r>
            <a:r>
              <a:rPr lang="en-US" b="1" dirty="0" smtClean="0">
                <a:solidFill>
                  <a:srgbClr val="0000FF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).</a:t>
            </a:r>
            <a:endParaRPr lang="en-US" b="1" dirty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5730"/>
            <a:ext cx="7430929" cy="51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68344" y="2060848"/>
            <a:ext cx="626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endParaRPr lang="en-US" sz="4400" dirty="0">
              <a:solidFill>
                <a:srgbClr val="FF0000"/>
              </a:solidFill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1268760"/>
            <a:ext cx="454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endParaRPr lang="en-US" sz="5400" dirty="0">
              <a:solidFill>
                <a:srgbClr val="0000FF"/>
              </a:solidFill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821440" presetClass="entr" presetSubtype="839228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Documents and Settings\Mr. Amer Shafie\My Documents\My Pictures\Schwannom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4664"/>
            <a:ext cx="45720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1560" y="4581127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schwannoma</a:t>
            </a:r>
            <a:r>
              <a:rPr lang="en-US" sz="2400" dirty="0" smtClean="0"/>
              <a:t>. typically has dense areas called </a:t>
            </a:r>
            <a:r>
              <a:rPr lang="en-US" sz="2400" dirty="0" err="1" smtClean="0"/>
              <a:t>Antoni</a:t>
            </a:r>
            <a:r>
              <a:rPr lang="en-US" sz="2400" dirty="0" smtClean="0"/>
              <a:t> A (black arrow) and looser areas called </a:t>
            </a:r>
            <a:r>
              <a:rPr lang="en-US" sz="2400" dirty="0" err="1" smtClean="0"/>
              <a:t>Antoni</a:t>
            </a:r>
            <a:r>
              <a:rPr lang="en-US" sz="2400" dirty="0" smtClean="0"/>
              <a:t> B (blue arrows). The cells are elongated (spindle shaped) and the nuclei have a tendency to line up as seen here in the </a:t>
            </a:r>
            <a:r>
              <a:rPr lang="en-US" sz="2400" dirty="0" err="1" smtClean="0"/>
              <a:t>Antoni</a:t>
            </a:r>
            <a:r>
              <a:rPr lang="en-US" sz="2400" dirty="0" smtClean="0"/>
              <a:t> A area.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783080"/>
            <a:ext cx="537781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88066" name="Rectangle 2"/>
          <p:cNvSpPr>
            <a:spLocks/>
          </p:cNvSpPr>
          <p:nvPr/>
        </p:nvSpPr>
        <p:spPr bwMode="auto">
          <a:xfrm>
            <a:off x="1340168" y="537210"/>
            <a:ext cx="6457950" cy="7086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Hydrocephalus</a:t>
            </a:r>
            <a:r>
              <a:rPr lang="en-US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Dilated lateral ventricles seen in a coronal section through the </a:t>
            </a:r>
            <a:r>
              <a:rPr lang="en-US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midthalamus</a:t>
            </a:r>
            <a:r>
              <a:rPr lang="en-US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091200" presetClass="entr" presetSubtype="566024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dor\Mis documentos\Archivos PATOLOGÍA\image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6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Administrador\Mis documentos\Archivos PATOLOGÍA\BACTERIAL MENING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-138626"/>
            <a:ext cx="5220072" cy="699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Mr. Amer Shafie\My Documents\My Pictures\meniwngi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8883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Administrador\Mis documentos\Archivos PATOLOGÍA\PURULENT MENING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6225"/>
            <a:ext cx="8515350" cy="58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Mr. Amer Shafie\My Documents\My Pictures\5-abscess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38800" cy="4362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95736" y="5733256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Brain </a:t>
            </a:r>
            <a:r>
              <a:rPr lang="en-US" sz="2800" dirty="0" smtClean="0"/>
              <a:t>abscess surrounded </a:t>
            </a:r>
            <a:r>
              <a:rPr lang="en-US" sz="2800" dirty="0" smtClean="0"/>
              <a:t>by granulation tissue capsule. 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Mr. Amer Shafie\My Documents\My Pictures\5-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976664" cy="42484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551723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Multiple brain abscesses surrounded </a:t>
            </a:r>
            <a:r>
              <a:rPr lang="en-US" sz="2400" dirty="0" smtClean="0"/>
              <a:t>by granulation tissue </a:t>
            </a:r>
            <a:r>
              <a:rPr lang="en-US" sz="2400" dirty="0" smtClean="0"/>
              <a:t>capsules. 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6632"/>
            <a:ext cx="40909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23042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Ruptured berry aneurysm</a:t>
            </a:r>
            <a:br>
              <a:rPr lang="en-US" sz="2800" dirty="0" smtClean="0"/>
            </a:br>
            <a:r>
              <a:rPr lang="en-US" sz="2800" dirty="0" smtClean="0"/>
              <a:t>causing </a:t>
            </a:r>
            <a:r>
              <a:rPr lang="en-US" sz="2800" dirty="0" smtClean="0"/>
              <a:t>suba</a:t>
            </a:r>
            <a:r>
              <a:rPr lang="en-US" sz="2800" dirty="0" smtClean="0"/>
              <a:t>rachnoid </a:t>
            </a:r>
            <a:r>
              <a:rPr lang="en-US" sz="2800" dirty="0" smtClean="0"/>
              <a:t>Hemorrhage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/>
          </p:cNvSpPr>
          <p:nvPr/>
        </p:nvSpPr>
        <p:spPr bwMode="auto">
          <a:xfrm>
            <a:off x="464344" y="5822156"/>
            <a:ext cx="8197453" cy="77688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000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View of the base of the brain, dissected to show the circle of Willis with an aneurysm of the anterior cerebral artery (arrow).</a:t>
            </a:r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258" y="214312"/>
            <a:ext cx="3877717" cy="526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1858304" presetClass="entr" presetSubtype="10951364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1"/>
          <p:cNvSpPr>
            <a:spLocks/>
          </p:cNvSpPr>
          <p:nvPr/>
        </p:nvSpPr>
        <p:spPr bwMode="auto">
          <a:xfrm>
            <a:off x="464344" y="5822156"/>
            <a:ext cx="8197453" cy="776883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000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C, Section through a </a:t>
            </a:r>
            <a:r>
              <a:rPr lang="en-US" sz="2000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saccular</a:t>
            </a:r>
            <a:r>
              <a:rPr lang="en-US" sz="2000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aneurysm showing the </a:t>
            </a:r>
            <a:r>
              <a:rPr lang="en-US" sz="2000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hyalinized</a:t>
            </a:r>
            <a:r>
              <a:rPr lang="en-US" sz="2000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fibrous vessel wall.</a:t>
            </a: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594" y="196453"/>
            <a:ext cx="4214813" cy="53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1859072" presetClass="entr" presetSubtype="1095140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770" y="594360"/>
            <a:ext cx="4834890" cy="566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8546" name="Rectangle 2"/>
          <p:cNvSpPr>
            <a:spLocks/>
          </p:cNvSpPr>
          <p:nvPr/>
        </p:nvSpPr>
        <p:spPr bwMode="auto">
          <a:xfrm>
            <a:off x="535782" y="1916832"/>
            <a:ext cx="2651760" cy="216024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Alzheimer disease with cortical atrophy most evident on the right, where meninges have been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removed with thin 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gyri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and prominent 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sulci</a:t>
            </a:r>
            <a:endParaRPr lang="en-US" b="1" dirty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007744" presetClass="entr" presetSubtype="719682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/>
          </p:cNvSpPr>
          <p:nvPr/>
        </p:nvSpPr>
        <p:spPr bwMode="auto">
          <a:xfrm>
            <a:off x="1268730" y="5840730"/>
            <a:ext cx="6595110" cy="70866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Alzheimer disease.  A,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Neuritic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plaque with a rim of dystrophic 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neurites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(arrow)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surrounding an amyloid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core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(white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)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217170"/>
            <a:ext cx="7126605" cy="50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55976" y="1916832"/>
            <a:ext cx="71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*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572000" y="908720"/>
            <a:ext cx="86409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008512" presetClass="entr" presetSubtype="7196902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/>
          </p:cNvSpPr>
          <p:nvPr/>
        </p:nvSpPr>
        <p:spPr bwMode="auto">
          <a:xfrm>
            <a:off x="5599272" y="2743200"/>
            <a:ext cx="3086100" cy="134874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Alzheimer Disease.  C,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Neurofibrillary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tangles (arrowheads) are present within the neurons.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" y="342900"/>
            <a:ext cx="420624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056128" presetClass="entr" presetSubtype="559586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1"/>
          <p:cNvSpPr>
            <a:spLocks/>
          </p:cNvSpPr>
          <p:nvPr/>
        </p:nvSpPr>
        <p:spPr bwMode="auto">
          <a:xfrm>
            <a:off x="750094" y="2500313"/>
            <a:ext cx="2920008" cy="1848445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sz="20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Alzheimer Disease.  D, Silver stain showing a </a:t>
            </a:r>
            <a:r>
              <a:rPr lang="en-US" sz="2000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neurofibrillary</a:t>
            </a:r>
            <a:r>
              <a:rPr lang="en-US" sz="2000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tangle within the neuronal cytoplasm.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016" y="339328"/>
            <a:ext cx="4108773" cy="617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5786112" presetClass="entr" presetSubtype="1465587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1"/>
          <p:cNvSpPr>
            <a:spLocks/>
          </p:cNvSpPr>
          <p:nvPr/>
        </p:nvSpPr>
        <p:spPr bwMode="auto">
          <a:xfrm>
            <a:off x="5580112" y="1783080"/>
            <a:ext cx="2920951" cy="326898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A,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parasagittal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multilobular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meningioma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attached to the dura with compression of underlying brain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</a:t>
            </a:r>
          </a:p>
          <a:p>
            <a:endParaRPr lang="en-US" b="1" dirty="0" smtClean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, Meningioma with a whorled pattern of cell growth and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psammoma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bodies (arrows) (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psammomatous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meningioma).</a:t>
            </a:r>
            <a:endParaRPr lang="en-US" b="1" dirty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" y="217170"/>
            <a:ext cx="4491990" cy="641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572000" y="515719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059832" y="530120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47664" y="465313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6368896" presetClass="entr" presetSubtype="1411463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/>
          </p:cNvSpPr>
          <p:nvPr/>
        </p:nvSpPr>
        <p:spPr bwMode="auto">
          <a:xfrm>
            <a:off x="467544" y="5423535"/>
            <a:ext cx="8136904" cy="10287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Alzheimer Disease.  B, Congo red stain of the cerebral cortex showing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amyloid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deposition in the blood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vessels (</a:t>
            </a:r>
            <a:r>
              <a:rPr lang="en-US" b="1" dirty="0" err="1" smtClean="0">
                <a:latin typeface="Optima" charset="0"/>
                <a:ea typeface="Optima" charset="0"/>
                <a:cs typeface="Optima" charset="0"/>
                <a:sym typeface="Optima" charset="0"/>
              </a:rPr>
              <a:t>amyloid</a:t>
            </a:r>
            <a:r>
              <a:rPr lang="en-US" b="1" dirty="0" smtClean="0">
                <a:latin typeface="Optima" charset="0"/>
                <a:ea typeface="Optima" charset="0"/>
                <a:cs typeface="Optima" charset="0"/>
                <a:sym typeface="Optima" charset="0"/>
              </a:rPr>
              <a:t> </a:t>
            </a:r>
            <a:r>
              <a:rPr lang="en-US" b="1" dirty="0" err="1" smtClean="0">
                <a:latin typeface="Optima" charset="0"/>
                <a:ea typeface="Optima" charset="0"/>
                <a:cs typeface="Optima" charset="0"/>
                <a:sym typeface="Optima" charset="0"/>
              </a:rPr>
              <a:t>angiopathy</a:t>
            </a:r>
            <a:r>
              <a:rPr lang="en-US" b="1" dirty="0" smtClean="0">
                <a:latin typeface="Optima" charset="0"/>
                <a:ea typeface="Optima" charset="0"/>
                <a:cs typeface="Optima" charset="0"/>
                <a:sym typeface="Optima" charset="0"/>
              </a:rPr>
              <a:t>)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and the </a:t>
            </a:r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amyloid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core of the </a:t>
            </a:r>
            <a:r>
              <a:rPr lang="en-US" b="1" dirty="0" err="1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neuritic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 (senile)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plaque (arrow)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310" y="148590"/>
            <a:ext cx="6460808" cy="46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009664" presetClass="entr" presetSubtype="719707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Parkinsonism is a </a:t>
            </a:r>
            <a:r>
              <a:rPr lang="en-US" b="1" dirty="0" smtClean="0">
                <a:solidFill>
                  <a:srgbClr val="FFC000"/>
                </a:solidFill>
              </a:rPr>
              <a:t>clinical syndrome </a:t>
            </a:r>
            <a:r>
              <a:rPr lang="en-US" dirty="0" smtClean="0"/>
              <a:t>characterized by diminished </a:t>
            </a:r>
            <a:r>
              <a:rPr lang="en-US" b="1" dirty="0" smtClean="0">
                <a:solidFill>
                  <a:srgbClr val="FF0000"/>
                </a:solidFill>
              </a:rPr>
              <a:t>facial expression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stooped posture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2060"/>
                </a:solidFill>
              </a:rPr>
              <a:t>slowness of voluntary movemen</a:t>
            </a:r>
            <a:r>
              <a:rPr lang="en-US" dirty="0" smtClean="0"/>
              <a:t>t, abnormal gait </a:t>
            </a:r>
            <a:r>
              <a:rPr lang="en-US" b="1" dirty="0" smtClean="0">
                <a:solidFill>
                  <a:srgbClr val="FF0000"/>
                </a:solidFill>
              </a:rPr>
              <a:t>rigidity</a:t>
            </a:r>
            <a:r>
              <a:rPr lang="en-US" dirty="0" smtClean="0"/>
              <a:t>, and a "</a:t>
            </a:r>
            <a:r>
              <a:rPr lang="en-US" b="1" dirty="0" smtClean="0">
                <a:solidFill>
                  <a:srgbClr val="00B0F0"/>
                </a:solidFill>
              </a:rPr>
              <a:t>pill-rolling"</a:t>
            </a:r>
            <a:r>
              <a:rPr lang="en-US" dirty="0" smtClean="0"/>
              <a:t> tremor.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Degeneration of neurons of the </a:t>
            </a:r>
            <a:r>
              <a:rPr lang="en-US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substatia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nigra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locus </a:t>
            </a:r>
            <a:r>
              <a:rPr lang="en-US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ceruleus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leading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motor </a:t>
            </a:r>
            <a:r>
              <a:rPr lang="en-US" b="1" dirty="0" smtClean="0"/>
              <a:t>disturbance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Parkinsonism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8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3214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typical macroscopic findings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are pallor of the 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substantia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nigra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and locus </a:t>
            </a:r>
            <a:r>
              <a:rPr lang="en-US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ceruleus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M/E</a:t>
            </a:r>
            <a:r>
              <a:rPr lang="en-US" dirty="0" smtClean="0"/>
              <a:t>:  there is </a:t>
            </a:r>
            <a:r>
              <a:rPr lang="en-US" b="1" dirty="0" smtClean="0">
                <a:solidFill>
                  <a:schemeClr val="accent2"/>
                </a:solidFill>
              </a:rPr>
              <a:t>loss of the pigmented </a:t>
            </a:r>
            <a:r>
              <a:rPr lang="en-US" dirty="0" smtClean="0"/>
              <a:t>neurons in these regions, associated with </a:t>
            </a:r>
            <a:r>
              <a:rPr lang="en-US" dirty="0" err="1" smtClean="0"/>
              <a:t>gliosis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b="1" u="sng" dirty="0" err="1" smtClean="0"/>
              <a:t>Lewy</a:t>
            </a:r>
            <a:r>
              <a:rPr lang="en-US" b="1" u="sng" dirty="0" smtClean="0"/>
              <a:t> bodies  </a:t>
            </a:r>
            <a:r>
              <a:rPr lang="en-US" dirty="0" smtClean="0"/>
              <a:t>may be found in some of the remaining neurons. </a:t>
            </a:r>
          </a:p>
          <a:p>
            <a:r>
              <a:rPr lang="en-US" dirty="0" smtClean="0"/>
              <a:t>These are single or multiple, </a:t>
            </a:r>
            <a:r>
              <a:rPr lang="en-US" dirty="0" err="1" smtClean="0"/>
              <a:t>cytoplasmic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inclusions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 </a:t>
            </a:r>
            <a:r>
              <a:rPr lang="en-US" dirty="0" err="1" smtClean="0"/>
              <a:t>Ultrastructurally</a:t>
            </a:r>
            <a:r>
              <a:rPr lang="en-US" dirty="0" smtClean="0"/>
              <a:t>, </a:t>
            </a:r>
            <a:r>
              <a:rPr lang="en-US" dirty="0" err="1" smtClean="0"/>
              <a:t>Lewy</a:t>
            </a:r>
            <a:r>
              <a:rPr lang="en-US" dirty="0" smtClean="0"/>
              <a:t> bodies are composed of fine filaments, composed </a:t>
            </a:r>
            <a:r>
              <a:rPr lang="en-US" u="sng" dirty="0" smtClean="0"/>
              <a:t>of </a:t>
            </a:r>
            <a:r>
              <a:rPr lang="en-US" b="1" u="sng" dirty="0" smtClean="0"/>
              <a:t>α-</a:t>
            </a:r>
            <a:r>
              <a:rPr lang="en-US" b="1" u="sng" dirty="0" err="1" smtClean="0"/>
              <a:t>synuclein</a:t>
            </a:r>
            <a:endParaRPr lang="en-US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0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791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1" y="3573016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B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r>
              <a:rPr lang="en-US" dirty="0" smtClean="0"/>
              <a:t>Loss of </a:t>
            </a:r>
            <a:r>
              <a:rPr lang="en-US" dirty="0" smtClean="0"/>
              <a:t>the dark </a:t>
            </a:r>
            <a:r>
              <a:rPr lang="en-US" dirty="0" smtClean="0"/>
              <a:t>pigmentation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substantia</a:t>
            </a:r>
            <a:r>
              <a:rPr lang="en-US" dirty="0"/>
              <a:t> </a:t>
            </a:r>
            <a:r>
              <a:rPr lang="en-US" dirty="0" err="1"/>
              <a:t>nigra</a:t>
            </a:r>
            <a:r>
              <a:rPr lang="en-US" dirty="0"/>
              <a:t> and locus </a:t>
            </a:r>
            <a:r>
              <a:rPr lang="en-US" dirty="0" err="1"/>
              <a:t>ceruleus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3573016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C)</a:t>
            </a:r>
            <a:r>
              <a:rPr lang="en-US" dirty="0" err="1" smtClean="0"/>
              <a:t>Lewy</a:t>
            </a:r>
            <a:r>
              <a:rPr lang="en-US" dirty="0" smtClean="0"/>
              <a:t> bodies: Single </a:t>
            </a:r>
            <a:r>
              <a:rPr lang="en-US" dirty="0"/>
              <a:t>or multiple, </a:t>
            </a:r>
            <a:r>
              <a:rPr lang="en-US" dirty="0" err="1"/>
              <a:t>intracytoplasmic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, round to elongated inclusions that often have a dense core surrounded by a pale halo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668" y="3861048"/>
            <a:ext cx="210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Normal Mid brain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4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Tuberculoma</a:t>
            </a:r>
            <a:r>
              <a:rPr lang="en-US" dirty="0" smtClean="0"/>
              <a:t> is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and </a:t>
            </a:r>
            <a:r>
              <a:rPr lang="en-US" dirty="0" err="1" smtClean="0"/>
              <a:t>tuberculous</a:t>
            </a:r>
            <a:r>
              <a:rPr lang="en-US" dirty="0" smtClean="0"/>
              <a:t> meningitis 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granulomatous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0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</a:t>
            </a:r>
            <a:r>
              <a:rPr lang="en-US" dirty="0" err="1" smtClean="0"/>
              <a:t>meningtis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4051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3923928" y="260648"/>
            <a:ext cx="5012928" cy="4392488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6876256" y="270892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27984" y="90872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80312" y="980728"/>
            <a:ext cx="440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*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707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3" cstate="print"/>
          <a:srcRect r="3497" b="4895"/>
          <a:stretch>
            <a:fillRect/>
          </a:stretch>
        </p:blipFill>
        <p:spPr bwMode="auto">
          <a:xfrm>
            <a:off x="683568" y="188640"/>
            <a:ext cx="7560840" cy="5588447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1763688" y="98072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156176" y="40466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15816" y="42210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8024" y="2708920"/>
            <a:ext cx="440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*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8497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403462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MENINGIOMA</a:t>
            </a:r>
            <a:r>
              <a:rPr lang="en-US" sz="3600" b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  <a:ea typeface="+mj-ea"/>
                <a:cs typeface="+mj-cs"/>
              </a:rPr>
              <a:t>(Syncytial meningioma)</a:t>
            </a:r>
            <a:endParaRPr lang="en-US" sz="3600" b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  <a:ea typeface="+mj-ea"/>
              <a:cs typeface="+mj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0" y="1500188"/>
            <a:ext cx="9144000" cy="5357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331640" y="472514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779912" y="5949280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07904" y="2780928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04048" y="3861048"/>
            <a:ext cx="43204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i="1" dirty="0" err="1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Meningioma</a:t>
            </a:r>
            <a: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:</a:t>
            </a:r>
            <a:br>
              <a:rPr lang="en-US" sz="36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  <a:latin typeface="Franklin Gothic Demi" pitchFamily="34" charset="0"/>
              </a:rPr>
              <a:t>Section of tumour shows: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214313" y="1963738"/>
            <a:ext cx="8572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Whorls of </a:t>
            </a:r>
            <a:r>
              <a:rPr lang="en-US" sz="2800" dirty="0" err="1">
                <a:solidFill>
                  <a:srgbClr val="FF0000"/>
                </a:solidFill>
                <a:latin typeface="Franklin Gothic Demi" pitchFamily="34" charset="0"/>
              </a:rPr>
              <a:t>fibrocellular</a:t>
            </a: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Franklin Gothic Demi" pitchFamily="34" charset="0"/>
              </a:rPr>
              <a:t>tissue (red arrows).</a:t>
            </a:r>
            <a:endParaRPr lang="en-US" sz="2800" dirty="0">
              <a:solidFill>
                <a:srgbClr val="FF0000"/>
              </a:solidFill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>
                <a:latin typeface="Franklin Gothic Demi" pitchFamily="34" charset="0"/>
              </a:rPr>
              <a:t>Cells are oval, spindle shape or elongated and lack mitosis.</a:t>
            </a:r>
          </a:p>
          <a:p>
            <a:pPr marL="533400" indent="-533400" algn="just">
              <a:buFontTx/>
              <a:buBlip>
                <a:blip r:embed="rId3"/>
              </a:buBlip>
            </a:pPr>
            <a:endParaRPr lang="en-US" sz="2800" dirty="0">
              <a:latin typeface="Franklin Gothic Demi" pitchFamily="34" charset="0"/>
            </a:endParaRPr>
          </a:p>
          <a:p>
            <a:pPr marL="533400" indent="-533400" algn="just">
              <a:buFontTx/>
              <a:buBlip>
                <a:blip r:embed="rId3"/>
              </a:buBlip>
            </a:pPr>
            <a:r>
              <a:rPr lang="en-US" sz="2800" dirty="0" err="1">
                <a:solidFill>
                  <a:srgbClr val="FF0000"/>
                </a:solidFill>
                <a:latin typeface="Franklin Gothic Demi" pitchFamily="34" charset="0"/>
              </a:rPr>
              <a:t>Psammoma</a:t>
            </a:r>
            <a:r>
              <a:rPr lang="en-US" sz="2800" dirty="0">
                <a:solidFill>
                  <a:srgbClr val="FF0000"/>
                </a:solidFill>
                <a:latin typeface="Franklin Gothic Demi" pitchFamily="34" charset="0"/>
              </a:rPr>
              <a:t> bodies </a:t>
            </a:r>
            <a:r>
              <a:rPr lang="en-US" sz="2800" dirty="0">
                <a:latin typeface="Franklin Gothic Demi" pitchFamily="34" charset="0"/>
              </a:rPr>
              <a:t>(spherical calcified particles) are also seen within the </a:t>
            </a:r>
            <a:r>
              <a:rPr lang="en-US" sz="2800" dirty="0" err="1" smtClean="0">
                <a:latin typeface="Franklin Gothic Demi" pitchFamily="34" charset="0"/>
              </a:rPr>
              <a:t>tumour</a:t>
            </a:r>
            <a:r>
              <a:rPr lang="en-US" sz="2800" dirty="0" smtClean="0">
                <a:latin typeface="Franklin Gothic Demi" pitchFamily="34" charset="0"/>
              </a:rPr>
              <a:t> (blue arrows).</a:t>
            </a:r>
            <a:endParaRPr lang="en-US" sz="2800" dirty="0">
              <a:latin typeface="Franklin Gothic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/>
          </p:cNvSpPr>
          <p:nvPr/>
        </p:nvSpPr>
        <p:spPr bwMode="auto">
          <a:xfrm>
            <a:off x="625793" y="2754630"/>
            <a:ext cx="2788920" cy="134874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Glioblastoma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multiforme appearing as a necrotic, hemorrhagic, infiltrating mass.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092" y="228600"/>
            <a:ext cx="4583430" cy="591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7162880" presetClass="entr" presetSubtype="726323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740" y="182880"/>
            <a:ext cx="6446520" cy="504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54978" name="Rectangle 2"/>
          <p:cNvSpPr>
            <a:spLocks/>
          </p:cNvSpPr>
          <p:nvPr/>
        </p:nvSpPr>
        <p:spPr bwMode="auto">
          <a:xfrm>
            <a:off x="2241709" y="5697855"/>
            <a:ext cx="4640580" cy="10287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 err="1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Glioblastoma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.  Foci of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necrosis (blue arrow) </a:t>
            </a:r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with pseudopalisading of malignant </a:t>
            </a:r>
            <a:r>
              <a:rPr lang="en-US" b="1" dirty="0" smtClean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nuclei (black arrow).  </a:t>
            </a:r>
            <a:endParaRPr lang="en-US" b="1" dirty="0">
              <a:latin typeface="LM Typewriter Proportional 10pt" charset="0"/>
              <a:ea typeface="LM Typewriter Proportional 10pt" charset="0"/>
              <a:cs typeface="LM Typewriter Proportional 10pt" charset="0"/>
              <a:sym typeface="LM Typewriter Proportional 10pt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644008" y="170080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563888" y="260648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7164800" presetClass="entr" presetSubtype="1150249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877272"/>
            <a:ext cx="8686800" cy="74868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Glioblastoma. Foci of necrosis with </a:t>
            </a:r>
            <a:r>
              <a:rPr lang="en-US" sz="2800" u="sng" dirty="0" smtClean="0"/>
              <a:t>pseudopalisading</a:t>
            </a:r>
            <a:r>
              <a:rPr lang="en-US" sz="2800" dirty="0" smtClean="0"/>
              <a:t> of malignant nuclei and </a:t>
            </a:r>
            <a:r>
              <a:rPr lang="en-US" sz="2800" u="sng" dirty="0" smtClean="0"/>
              <a:t>endothelial cell proliferation (blue arrow)</a:t>
            </a:r>
            <a:endParaRPr lang="en-US" sz="2800" u="sng" dirty="0"/>
          </a:p>
        </p:txBody>
      </p:sp>
      <p:sp>
        <p:nvSpPr>
          <p:cNvPr id="1026" name="AutoShape 2" descr="http://www.expertconsultbook.com/expertconsult/b/bbmapAsset?appID=NGE&amp;isbn=978-1-4377-0792-2&amp;eid=4-u1.0-B978-1-4377-0792-2..50033-X..gr47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Documents and Settings\DELL\Desktop\bbmapAs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797352" cy="542844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156176" y="1988840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995936" y="134076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164288" y="249289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" y="194310"/>
            <a:ext cx="4517708" cy="64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77826" name="Rectangle 2"/>
          <p:cNvSpPr>
            <a:spLocks/>
          </p:cNvSpPr>
          <p:nvPr/>
        </p:nvSpPr>
        <p:spPr bwMode="auto">
          <a:xfrm>
            <a:off x="5652120" y="4365104"/>
            <a:ext cx="2788920" cy="166878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/>
          <a:p>
            <a:r>
              <a:rPr lang="en-US" b="1" dirty="0">
                <a:latin typeface="LM Typewriter Proportional 10pt" charset="0"/>
                <a:ea typeface="LM Typewriter Proportional 10pt" charset="0"/>
                <a:cs typeface="LM Typewriter Proportional 10pt" charset="0"/>
                <a:sym typeface="LM Typewriter Proportional 10pt" charset="0"/>
              </a:rPr>
              <a:t>Multiple sclerosis.  Section of fresh brain showing brown plaque around occipital horn of the lateral ventricle.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33265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What is your provisional diagnosis?</a:t>
            </a: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75856" y="4149080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1025</Words>
  <Application>Microsoft Office PowerPoint</Application>
  <PresentationFormat>On-screen Show (4:3)</PresentationFormat>
  <Paragraphs>92</Paragraphs>
  <Slides>36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Central nervous system block           practical revision</vt:lpstr>
      <vt:lpstr>Slide 2</vt:lpstr>
      <vt:lpstr>Slide 3</vt:lpstr>
      <vt:lpstr>Slide 4</vt:lpstr>
      <vt:lpstr>Meningioma: Section of tumour shows: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Parkinsonism </vt:lpstr>
      <vt:lpstr>Morphology</vt:lpstr>
      <vt:lpstr>Slide 33</vt:lpstr>
      <vt:lpstr>CNS Infections  Tuberculosis</vt:lpstr>
      <vt:lpstr>TB meningtis  Exudate at the base of the brain</vt:lpstr>
      <vt:lpstr>Slide 36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          practical block</dc:title>
  <dc:creator>Mr. Amer Shafie</dc:creator>
  <cp:lastModifiedBy>Mr. Amer Shafie</cp:lastModifiedBy>
  <cp:revision>94</cp:revision>
  <dcterms:created xsi:type="dcterms:W3CDTF">2010-06-22T08:46:56Z</dcterms:created>
  <dcterms:modified xsi:type="dcterms:W3CDTF">2012-11-05T07:58:21Z</dcterms:modified>
</cp:coreProperties>
</file>