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80" r:id="rId10"/>
    <p:sldId id="281" r:id="rId11"/>
    <p:sldId id="282" r:id="rId12"/>
    <p:sldId id="283" r:id="rId13"/>
    <p:sldId id="284" r:id="rId14"/>
    <p:sldId id="285" r:id="rId15"/>
    <p:sldId id="286" r:id="rId16"/>
    <p:sldId id="287" r:id="rId17"/>
    <p:sldId id="288" r:id="rId18"/>
    <p:sldId id="289" r:id="rId19"/>
    <p:sldId id="290" r:id="rId20"/>
    <p:sldId id="293" r:id="rId21"/>
    <p:sldId id="292"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pitchFamily="18" charset="0"/>
        <a:ea typeface="+mn-ea"/>
        <a:cs typeface="Arial" charset="0"/>
      </a:defRPr>
    </a:lvl1pPr>
    <a:lvl2pPr marL="457200" algn="l" defTabSz="457200" rtl="0" fontAlgn="base">
      <a:spcBef>
        <a:spcPct val="0"/>
      </a:spcBef>
      <a:spcAft>
        <a:spcPct val="0"/>
      </a:spcAft>
      <a:defRPr kern="1200">
        <a:solidFill>
          <a:schemeClr val="tx1"/>
        </a:solidFill>
        <a:latin typeface="Rockwell" pitchFamily="18" charset="0"/>
        <a:ea typeface="+mn-ea"/>
        <a:cs typeface="Arial" charset="0"/>
      </a:defRPr>
    </a:lvl2pPr>
    <a:lvl3pPr marL="914400" algn="l" defTabSz="457200" rtl="0" fontAlgn="base">
      <a:spcBef>
        <a:spcPct val="0"/>
      </a:spcBef>
      <a:spcAft>
        <a:spcPct val="0"/>
      </a:spcAft>
      <a:defRPr kern="1200">
        <a:solidFill>
          <a:schemeClr val="tx1"/>
        </a:solidFill>
        <a:latin typeface="Rockwell" pitchFamily="18" charset="0"/>
        <a:ea typeface="+mn-ea"/>
        <a:cs typeface="Arial" charset="0"/>
      </a:defRPr>
    </a:lvl3pPr>
    <a:lvl4pPr marL="1371600" algn="l" defTabSz="457200" rtl="0" fontAlgn="base">
      <a:spcBef>
        <a:spcPct val="0"/>
      </a:spcBef>
      <a:spcAft>
        <a:spcPct val="0"/>
      </a:spcAft>
      <a:defRPr kern="1200">
        <a:solidFill>
          <a:schemeClr val="tx1"/>
        </a:solidFill>
        <a:latin typeface="Rockwell" pitchFamily="18" charset="0"/>
        <a:ea typeface="+mn-ea"/>
        <a:cs typeface="Arial" charset="0"/>
      </a:defRPr>
    </a:lvl4pPr>
    <a:lvl5pPr marL="1828800" algn="l" defTabSz="457200" rtl="0" fontAlgn="base">
      <a:spcBef>
        <a:spcPct val="0"/>
      </a:spcBef>
      <a:spcAft>
        <a:spcPct val="0"/>
      </a:spcAft>
      <a:defRPr kern="1200">
        <a:solidFill>
          <a:schemeClr val="tx1"/>
        </a:solidFill>
        <a:latin typeface="Rockwell" pitchFamily="18" charset="0"/>
        <a:ea typeface="+mn-ea"/>
        <a:cs typeface="Arial" charset="0"/>
      </a:defRPr>
    </a:lvl5pPr>
    <a:lvl6pPr marL="2286000" algn="l" defTabSz="914400" rtl="0" eaLnBrk="1" latinLnBrk="0" hangingPunct="1">
      <a:defRPr kern="1200">
        <a:solidFill>
          <a:schemeClr val="tx1"/>
        </a:solidFill>
        <a:latin typeface="Rockwell" pitchFamily="18" charset="0"/>
        <a:ea typeface="+mn-ea"/>
        <a:cs typeface="Arial" charset="0"/>
      </a:defRPr>
    </a:lvl6pPr>
    <a:lvl7pPr marL="2743200" algn="l" defTabSz="914400" rtl="0" eaLnBrk="1" latinLnBrk="0" hangingPunct="1">
      <a:defRPr kern="1200">
        <a:solidFill>
          <a:schemeClr val="tx1"/>
        </a:solidFill>
        <a:latin typeface="Rockwell" pitchFamily="18" charset="0"/>
        <a:ea typeface="+mn-ea"/>
        <a:cs typeface="Arial" charset="0"/>
      </a:defRPr>
    </a:lvl7pPr>
    <a:lvl8pPr marL="3200400" algn="l" defTabSz="914400" rtl="0" eaLnBrk="1" latinLnBrk="0" hangingPunct="1">
      <a:defRPr kern="1200">
        <a:solidFill>
          <a:schemeClr val="tx1"/>
        </a:solidFill>
        <a:latin typeface="Rockwell" pitchFamily="18" charset="0"/>
        <a:ea typeface="+mn-ea"/>
        <a:cs typeface="Arial" charset="0"/>
      </a:defRPr>
    </a:lvl8pPr>
    <a:lvl9pPr marL="3657600" algn="l" defTabSz="914400" rtl="0" eaLnBrk="1" latinLnBrk="0" hangingPunct="1">
      <a:defRPr kern="1200">
        <a:solidFill>
          <a:schemeClr val="tx1"/>
        </a:solidFill>
        <a:latin typeface="Rockwell"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5" autoAdjust="0"/>
    <p:restoredTop sz="73063" autoAdjust="0"/>
  </p:normalViewPr>
  <p:slideViewPr>
    <p:cSldViewPr snapToGrid="0" snapToObjects="1">
      <p:cViewPr>
        <p:scale>
          <a:sx n="72" d="100"/>
          <a:sy n="72" d="100"/>
        </p:scale>
        <p:origin x="-133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9DE1A1-BEDE-481C-A9C5-6BD7C9E97F09}" type="datetimeFigureOut">
              <a:rPr lang="en-US"/>
              <a:pPr>
                <a:defRPr/>
              </a:pPr>
              <a:t>10/7/2012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450EC6B-527F-40C0-AC36-407AFD24377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3323F4A-EBC1-4902-90DE-7D7C373E7301}" type="datetimeFigureOut">
              <a:rPr lang="en-US"/>
              <a:pPr>
                <a:defRPr/>
              </a:pPr>
              <a:t>10/7/2012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B3A247F-0F2D-4D2F-A375-F648314D6B5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medicine.medscape.com/article/1134953-overview" TargetMode="External"/><Relationship Id="rId7" Type="http://schemas.openxmlformats.org/officeDocument/2006/relationships/hyperlink" Target="http://emedicine.medscape.com/article/794583-overview"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medicine.medscape.com/article/166032-overview" TargetMode="External"/><Relationship Id="rId5" Type="http://schemas.openxmlformats.org/officeDocument/2006/relationships/hyperlink" Target="http://emedicine.medscape.com/article/288259-overview" TargetMode="External"/><Relationship Id="rId4" Type="http://schemas.openxmlformats.org/officeDocument/2006/relationships/hyperlink" Target="http://emedicine.medscape.com/article/286759-overview"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minddisorders.com/Flu-Inv/Imaging-studies.html" TargetMode="External"/><Relationship Id="rId13" Type="http://schemas.openxmlformats.org/officeDocument/2006/relationships/hyperlink" Target="http://www.minddisorders.com/Del-Fi/Factitious-disorder.html" TargetMode="External"/><Relationship Id="rId3" Type="http://schemas.openxmlformats.org/officeDocument/2006/relationships/hyperlink" Target="http://www.minddisorders.com/Del-Fi/Diagnosis.html" TargetMode="External"/><Relationship Id="rId7" Type="http://schemas.openxmlformats.org/officeDocument/2006/relationships/hyperlink" Target="http://www.minddisorders.com/Py-Z/Stroke.html" TargetMode="External"/><Relationship Id="rId12" Type="http://schemas.openxmlformats.org/officeDocument/2006/relationships/hyperlink" Target="http://www.minddisorders.com/Kau-Nu/Malingering.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minddisorders.com/A-Br/Brain.html" TargetMode="External"/><Relationship Id="rId11" Type="http://schemas.openxmlformats.org/officeDocument/2006/relationships/hyperlink" Target="http://www.minddisorders.com/Br-Del/Delirium.html" TargetMode="External"/><Relationship Id="rId5" Type="http://schemas.openxmlformats.org/officeDocument/2006/relationships/hyperlink" Target="http://www.minddisorders.com/A-Br/Amnesia.html" TargetMode="External"/><Relationship Id="rId15" Type="http://schemas.openxmlformats.org/officeDocument/2006/relationships/hyperlink" Target="http://www.aacap.org/" TargetMode="External"/><Relationship Id="rId10" Type="http://schemas.openxmlformats.org/officeDocument/2006/relationships/hyperlink" Target="http://www.minddisorders.com/Del-Fi/Dementia.html" TargetMode="External"/><Relationship Id="rId4" Type="http://schemas.openxmlformats.org/officeDocument/2006/relationships/hyperlink" Target="http://www.minddisorders.com/A-Br/Amnestic-disorders.html" TargetMode="External"/><Relationship Id="rId9" Type="http://schemas.openxmlformats.org/officeDocument/2006/relationships/hyperlink" Target="http://www.minddisorders.com/Kau-Nu/Mini-mental-state-examination.html" TargetMode="External"/><Relationship Id="rId14" Type="http://schemas.openxmlformats.org/officeDocument/2006/relationships/hyperlink" Target="http://www.minddisorders.com/Del-Fi/Dissociative-amnesia.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Delirium or acute confusional state is a transient global disorder of cognition. The condition is a medical emergency associated with increased morbidity and mortality rates. Early diagnosis and resolution of symptoms are correlated with the most favorable outcomes. Therefore, it must be treated as a medical emergency. </a:t>
            </a:r>
          </a:p>
          <a:p>
            <a:pPr eaLnBrk="1" hangingPunct="1">
              <a:spcBef>
                <a:spcPct val="0"/>
              </a:spcBef>
              <a:buFontTx/>
              <a:buChar char="•"/>
            </a:pPr>
            <a:r>
              <a:rPr lang="en-US" smtClean="0"/>
              <a:t>Delirium is not a disease but a syndrome with multiple causes that result in a similar constellation of symptoms. Delirium is defined as a transient, usually reversible, cause of cerebral dysfunction and manifests clinically with a wide range of neuropsychiatric abnormalities. The clinical hallmarks are decreased attention span and a waxing and waning type of confusion. </a:t>
            </a:r>
          </a:p>
          <a:p>
            <a:pPr eaLnBrk="1" hangingPunct="1">
              <a:spcBef>
                <a:spcPct val="0"/>
              </a:spcBef>
              <a:buFontTx/>
              <a:buChar char="•"/>
            </a:pPr>
            <a:r>
              <a:rPr lang="en-US" smtClean="0"/>
              <a:t>Delirium often is unrecognized or misdiagnosed and commonly is mistaken for </a:t>
            </a:r>
            <a:r>
              <a:rPr lang="en-US" smtClean="0">
                <a:hlinkClick r:id="rId3"/>
              </a:rPr>
              <a:t>dementia</a:t>
            </a:r>
            <a:r>
              <a:rPr lang="en-US" smtClean="0"/>
              <a:t>, </a:t>
            </a:r>
            <a:r>
              <a:rPr lang="en-US" smtClean="0">
                <a:hlinkClick r:id="rId4"/>
              </a:rPr>
              <a:t>depression</a:t>
            </a:r>
            <a:r>
              <a:rPr lang="en-US" smtClean="0"/>
              <a:t>, mania, an </a:t>
            </a:r>
            <a:r>
              <a:rPr lang="en-US" smtClean="0">
                <a:hlinkClick r:id="rId5"/>
              </a:rPr>
              <a:t>acute schizophrenic reaction</a:t>
            </a:r>
            <a:r>
              <a:rPr lang="en-US" smtClean="0"/>
              <a:t>, or part of old age (patients who are elderly are expected to become confused in the hospital).</a:t>
            </a:r>
          </a:p>
          <a:p>
            <a:pPr eaLnBrk="1" hangingPunct="1">
              <a:spcBef>
                <a:spcPct val="0"/>
              </a:spcBef>
              <a:buFontTx/>
              <a:buChar char="•"/>
            </a:pPr>
            <a:r>
              <a:rPr lang="en-US" smtClean="0"/>
              <a:t>The word delirium is derived from the Latin term meaning "off the track." This syndrome was reported during Hippocrates' time, and, in 1813, Sutton described </a:t>
            </a:r>
            <a:r>
              <a:rPr lang="en-US" smtClean="0">
                <a:hlinkClick r:id="rId6"/>
              </a:rPr>
              <a:t>delirium tremens</a:t>
            </a:r>
            <a:r>
              <a:rPr lang="en-US" smtClean="0"/>
              <a:t>. Later, Wernicke described the </a:t>
            </a:r>
            <a:r>
              <a:rPr lang="en-US" smtClean="0">
                <a:hlinkClick r:id="rId7"/>
              </a:rPr>
              <a:t>encephalopathy</a:t>
            </a:r>
            <a:r>
              <a:rPr lang="en-US" smtClean="0"/>
              <a:t> that bears his name. </a:t>
            </a:r>
          </a:p>
          <a:p>
            <a:pPr eaLnBrk="1" hangingPunct="1">
              <a:spcBef>
                <a:spcPct val="0"/>
              </a:spcBef>
            </a:pPr>
            <a:endParaRPr lang="ar-SA"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9F7DBF74-3EEB-4E37-BF59-5154C4B92D07}" type="slidenum">
              <a:rPr lang="en-US" smtClean="0">
                <a:latin typeface="Calibri" pitchFamily="34" charset="0"/>
              </a:rPr>
              <a:pPr fontAlgn="base">
                <a:spcBef>
                  <a:spcPct val="0"/>
                </a:spcBef>
                <a:spcAft>
                  <a:spcPct val="0"/>
                </a:spcAft>
                <a:defRPr/>
              </a:pPr>
              <a:t>5</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Based on the state of arousal, 3 types of delirium are described</a:t>
            </a:r>
            <a:r>
              <a:rPr lang="en-US" b="1" smtClean="0"/>
              <a:t>. Hyperactive delirium </a:t>
            </a:r>
            <a:r>
              <a:rPr lang="en-US" smtClean="0"/>
              <a:t>is observed in patients in a state of alcohol withdrawal or intoxication with phencyclidine (PCP), amphetamine, and lysergic acid diethylamide (LSD). </a:t>
            </a:r>
            <a:r>
              <a:rPr lang="en-US" b="1" smtClean="0"/>
              <a:t>Hypoactive delirium </a:t>
            </a:r>
            <a:r>
              <a:rPr lang="en-US" smtClean="0"/>
              <a:t>is observed in patients in states of hepatic encephalopathy and hypercapnia. In </a:t>
            </a:r>
            <a:r>
              <a:rPr lang="en-US" b="1" smtClean="0"/>
              <a:t>mixed delirium</a:t>
            </a:r>
            <a:r>
              <a:rPr lang="en-US" smtClean="0"/>
              <a:t>, individuals display daytime sedation with nocturnal agitation and behavioral problems. </a:t>
            </a:r>
          </a:p>
          <a:p>
            <a:pPr eaLnBrk="1" hangingPunct="1">
              <a:spcBef>
                <a:spcPct val="0"/>
              </a:spcBef>
            </a:pPr>
            <a:endParaRPr lang="en-US" smtClean="0"/>
          </a:p>
          <a:p>
            <a:pPr eaLnBrk="1" hangingPunct="1">
              <a:spcBef>
                <a:spcPct val="0"/>
              </a:spcBef>
            </a:pPr>
            <a:r>
              <a:rPr lang="en-US" b="1" smtClean="0"/>
              <a:t>United States</a:t>
            </a:r>
          </a:p>
          <a:p>
            <a:pPr eaLnBrk="1" hangingPunct="1">
              <a:spcBef>
                <a:spcPct val="0"/>
              </a:spcBef>
            </a:pPr>
            <a:r>
              <a:rPr lang="en-US" smtClean="0"/>
              <a:t>Delirium is common in the United States. It has been found in 14-56% of elderly patients who are hospitalized. Delirium is present in 10-22% of elderly patients at the time of admission, with an additional 10-30% of cases developing after admission. Delirium has been found in 40% of patients admitted to intensive care units. Prevalence of postoperative delirium following general surgery is 5-10% and as high as 42% following orthopedic surgery. As many as 80% of patients develop delirium near death. Delirium is extremely common among nursing home residents. </a:t>
            </a:r>
          </a:p>
          <a:p>
            <a:pPr eaLnBrk="1" hangingPunct="1">
              <a:spcBef>
                <a:spcPct val="0"/>
              </a:spcBef>
            </a:pPr>
            <a:r>
              <a:rPr lang="en-US" b="1" smtClean="0"/>
              <a:t>Mortality/Morbidity</a:t>
            </a:r>
          </a:p>
          <a:p>
            <a:pPr eaLnBrk="1" hangingPunct="1">
              <a:spcBef>
                <a:spcPct val="0"/>
              </a:spcBef>
            </a:pPr>
            <a:r>
              <a:rPr lang="en-US" smtClean="0"/>
              <a:t>In patients who are admitted with delirium, mortality rates are 10-26%.</a:t>
            </a:r>
            <a:r>
              <a:rPr lang="en-US" baseline="30000" smtClean="0"/>
              <a:t>[10] </a:t>
            </a:r>
            <a:endParaRPr lang="en-US" smtClean="0"/>
          </a:p>
          <a:p>
            <a:pPr eaLnBrk="1" hangingPunct="1">
              <a:spcBef>
                <a:spcPct val="0"/>
              </a:spcBef>
            </a:pPr>
            <a:r>
              <a:rPr lang="en-US" smtClean="0"/>
              <a:t>Patients who develop delirium during hospitalization have a mortality rate of 22-76% and a high rate of death during the months following discharge.</a:t>
            </a:r>
            <a:r>
              <a:rPr lang="en-US" baseline="30000" smtClean="0"/>
              <a:t>[11] </a:t>
            </a:r>
            <a:endParaRPr lang="en-US" smtClean="0"/>
          </a:p>
          <a:p>
            <a:pPr eaLnBrk="1" hangingPunct="1">
              <a:spcBef>
                <a:spcPct val="0"/>
              </a:spcBef>
            </a:pPr>
            <a:r>
              <a:rPr lang="en-US" smtClean="0"/>
              <a:t>In patients who are elderly and patients in the postoperative period, delirium may result in a prolonged hospital stay, increased complications, increased cost, and long-term disability.</a:t>
            </a:r>
            <a:r>
              <a:rPr lang="en-US" baseline="30000" smtClean="0"/>
              <a:t>[12</a:t>
            </a:r>
            <a:endParaRPr lang="en-US" smtClean="0"/>
          </a:p>
          <a:p>
            <a:pPr eaLnBrk="1" hangingPunct="1">
              <a:spcBef>
                <a:spcPct val="0"/>
              </a:spcBef>
            </a:pPr>
            <a:endParaRPr lang="ar-SA" smtClean="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F41A26AC-B1DE-44DF-90AE-A4B6BC1AA4A0}" type="slidenum">
              <a:rPr lang="en-US" smtClean="0">
                <a:latin typeface="Calibri" pitchFamily="34" charset="0"/>
              </a:rPr>
              <a:pPr fontAlgn="base">
                <a:spcBef>
                  <a:spcPct val="0"/>
                </a:spcBef>
                <a:spcAft>
                  <a:spcPct val="0"/>
                </a:spcAft>
                <a:defRPr/>
              </a:pPr>
              <a:t>6</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t>The mechanism of delirium still is not fully understood. Delirium results from a wide variety of structural or physiological insults. The </a:t>
            </a:r>
            <a:r>
              <a:rPr lang="en-US" dirty="0" err="1" smtClean="0"/>
              <a:t>neuropathogenesis</a:t>
            </a:r>
            <a:r>
              <a:rPr lang="en-US" dirty="0" smtClean="0"/>
              <a:t> of delirium has been studied in patients with hepatic encephalopathy and alcohol withdrawal. Research in these areas still is limited. The main hypothesis is reversible impairment of cerebral oxidative metabolism and multiple neurotransmitter abnormalities. The following observations support the hypothesis of multiple neurotransmitter abnormalities. </a:t>
            </a:r>
          </a:p>
          <a:p>
            <a:pPr eaLnBrk="1" fontAlgn="auto" hangingPunct="1">
              <a:spcBef>
                <a:spcPts val="0"/>
              </a:spcBef>
              <a:spcAft>
                <a:spcPts val="0"/>
              </a:spcAft>
              <a:defRPr/>
            </a:pPr>
            <a:r>
              <a:rPr lang="en-US" b="1" dirty="0" smtClean="0"/>
              <a:t>Acetylcholine</a:t>
            </a:r>
          </a:p>
          <a:p>
            <a:pPr eaLnBrk="1" fontAlgn="auto" hangingPunct="1">
              <a:spcBef>
                <a:spcPts val="0"/>
              </a:spcBef>
              <a:spcAft>
                <a:spcPts val="0"/>
              </a:spcAft>
              <a:defRPr/>
            </a:pPr>
            <a:r>
              <a:rPr lang="en-US" dirty="0" smtClean="0"/>
              <a:t>Data from animal and clinical studies support the hypothesis that acetylcholine is one of the critical neurotransmitters in the pathogenesis of delirium.</a:t>
            </a:r>
            <a:r>
              <a:rPr lang="en-US" baseline="30000" dirty="0" smtClean="0"/>
              <a:t>[1] </a:t>
            </a:r>
            <a:r>
              <a:rPr lang="en-US" dirty="0" smtClean="0"/>
              <a:t>A small prospective study among patients who have undergone elective hip replacement surgery showed reduced preoperative plasma cholinesterase activity in as many as one quarter of patients. In addition, reduced preoperative cholinesterase levels were significantly correlated with postoperative delirium.</a:t>
            </a:r>
            <a:r>
              <a:rPr lang="en-US" baseline="30000" dirty="0" smtClean="0"/>
              <a:t>[2] </a:t>
            </a:r>
            <a:endParaRPr lang="en-US" dirty="0" smtClean="0"/>
          </a:p>
          <a:p>
            <a:pPr eaLnBrk="1" fontAlgn="auto" hangingPunct="1">
              <a:spcBef>
                <a:spcPts val="0"/>
              </a:spcBef>
              <a:spcAft>
                <a:spcPts val="0"/>
              </a:spcAft>
              <a:defRPr/>
            </a:pPr>
            <a:r>
              <a:rPr lang="en-US" dirty="0" smtClean="0"/>
              <a:t>Clinically, good reasons support this hypothesis. Anticholinergic medications are a well-known cause of acute confusional states, and patients with impaired cholinergic transmission, such those with Alzheimer disease, are particularly susceptible. In patients with postoperative delirium, serum anticholinergic activity is increased. </a:t>
            </a:r>
          </a:p>
          <a:p>
            <a:pPr eaLnBrk="1" fontAlgn="auto" hangingPunct="1">
              <a:spcBef>
                <a:spcPts val="0"/>
              </a:spcBef>
              <a:spcAft>
                <a:spcPts val="0"/>
              </a:spcAft>
              <a:defRPr/>
            </a:pPr>
            <a:r>
              <a:rPr lang="en-US" b="1" dirty="0" smtClean="0"/>
              <a:t>Dopamine</a:t>
            </a:r>
          </a:p>
          <a:p>
            <a:pPr eaLnBrk="1" fontAlgn="auto" hangingPunct="1">
              <a:spcBef>
                <a:spcPts val="0"/>
              </a:spcBef>
              <a:spcAft>
                <a:spcPts val="0"/>
              </a:spcAft>
              <a:defRPr/>
            </a:pPr>
            <a:r>
              <a:rPr lang="en-US" dirty="0" smtClean="0"/>
              <a:t>In the brain, a reciprocal relationship exists between cholinergic and dopaminergic activities. In delirium, an excess of dopaminergic activity occurs. Symptomatic relief occurs with antipsychotic medications such as haloperidol and other neuroleptic dopamine blockers. </a:t>
            </a:r>
          </a:p>
          <a:p>
            <a:pPr eaLnBrk="1" fontAlgn="auto" hangingPunct="1">
              <a:spcBef>
                <a:spcPts val="0"/>
              </a:spcBef>
              <a:spcAft>
                <a:spcPts val="0"/>
              </a:spcAft>
              <a:defRPr/>
            </a:pPr>
            <a:r>
              <a:rPr lang="en-US" b="1" dirty="0" smtClean="0"/>
              <a:t>Other neurotransmitters</a:t>
            </a:r>
          </a:p>
          <a:p>
            <a:pPr eaLnBrk="1" fontAlgn="auto" hangingPunct="1">
              <a:spcBef>
                <a:spcPts val="0"/>
              </a:spcBef>
              <a:spcAft>
                <a:spcPts val="0"/>
              </a:spcAft>
              <a:defRPr/>
            </a:pPr>
            <a:r>
              <a:rPr lang="en-US" dirty="0" smtClean="0"/>
              <a:t>Serotonin: Human and animal studies have found that serotonin is increased in patients with hepatic encephalopathy and septic delirium. Hallucinogens such as LSD act as agonists at the site of serotonin receptors. </a:t>
            </a:r>
            <a:r>
              <a:rPr lang="en-US" dirty="0" err="1" smtClean="0"/>
              <a:t>Serotoninergic</a:t>
            </a:r>
            <a:r>
              <a:rPr lang="en-US" dirty="0" smtClean="0"/>
              <a:t> agents also can cause delirium. </a:t>
            </a:r>
          </a:p>
          <a:p>
            <a:pPr eaLnBrk="1" fontAlgn="auto" hangingPunct="1">
              <a:spcBef>
                <a:spcPts val="0"/>
              </a:spcBef>
              <a:spcAft>
                <a:spcPts val="0"/>
              </a:spcAft>
              <a:defRPr/>
            </a:pPr>
            <a:r>
              <a:rPr lang="en-US" dirty="0" smtClean="0"/>
              <a:t>Gamma-</a:t>
            </a:r>
            <a:r>
              <a:rPr lang="en-US" dirty="0" err="1" smtClean="0"/>
              <a:t>aminobutyric</a:t>
            </a:r>
            <a:r>
              <a:rPr lang="en-US" dirty="0" smtClean="0"/>
              <a:t> acid (GABA): In patients with hepatic encephalopathy, increased inhibitory GABA levels also are observed. An increase in ammonia levels occurs in patients with hepatic encephalopathy, which causes an increase in the amino acids glutamate and glutamine, which are precursors to GABA. Decreases in CNS GABA levels are observed in patients with delirium resulting from benzodiazepine and alcohol withdrawal. </a:t>
            </a:r>
          </a:p>
          <a:p>
            <a:pPr eaLnBrk="1" fontAlgn="auto" hangingPunct="1">
              <a:spcBef>
                <a:spcPts val="0"/>
              </a:spcBef>
              <a:spcAft>
                <a:spcPts val="0"/>
              </a:spcAft>
              <a:defRPr/>
            </a:pPr>
            <a:r>
              <a:rPr lang="en-US" dirty="0" smtClean="0"/>
              <a:t>Cortisol and beta-endorphins: Delirium has been associated with the disruption of </a:t>
            </a:r>
            <a:r>
              <a:rPr lang="en-US" dirty="0" err="1" smtClean="0"/>
              <a:t>cortisol</a:t>
            </a:r>
            <a:r>
              <a:rPr lang="en-US" dirty="0" smtClean="0"/>
              <a:t> and beta-endorphin circadian rhythms. This mechanism has been suggested as a possible explanation for delirium caused by exogenous </a:t>
            </a:r>
            <a:r>
              <a:rPr lang="en-US" dirty="0" err="1" smtClean="0"/>
              <a:t>glucocorticoids</a:t>
            </a:r>
            <a:r>
              <a:rPr lang="en-US" dirty="0" smtClean="0"/>
              <a:t>. </a:t>
            </a:r>
          </a:p>
          <a:p>
            <a:pPr eaLnBrk="1" fontAlgn="auto" hangingPunct="1">
              <a:spcBef>
                <a:spcPts val="0"/>
              </a:spcBef>
              <a:spcAft>
                <a:spcPts val="0"/>
              </a:spcAft>
              <a:defRPr/>
            </a:pPr>
            <a:r>
              <a:rPr lang="en-US" dirty="0" smtClean="0"/>
              <a:t>Disturbed melatonin disturbance has been associated with sleep disturbances in delirium.</a:t>
            </a:r>
            <a:r>
              <a:rPr lang="en-US" baseline="30000" dirty="0" smtClean="0"/>
              <a:t>[3] </a:t>
            </a:r>
            <a:endParaRPr lang="en-US" dirty="0" smtClean="0"/>
          </a:p>
          <a:p>
            <a:pPr eaLnBrk="1" fontAlgn="auto" hangingPunct="1">
              <a:spcBef>
                <a:spcPts val="0"/>
              </a:spcBef>
              <a:spcAft>
                <a:spcPts val="0"/>
              </a:spcAft>
              <a:defRPr/>
            </a:pPr>
            <a:r>
              <a:rPr lang="en-US" b="1" dirty="0" smtClean="0"/>
              <a:t>Inflammatory mechanism</a:t>
            </a:r>
          </a:p>
          <a:p>
            <a:pPr eaLnBrk="1" fontAlgn="auto" hangingPunct="1">
              <a:spcBef>
                <a:spcPts val="0"/>
              </a:spcBef>
              <a:spcAft>
                <a:spcPts val="0"/>
              </a:spcAft>
              <a:defRPr/>
            </a:pPr>
            <a:r>
              <a:rPr lang="en-US" dirty="0" smtClean="0"/>
              <a:t>Recent studies have suggested a role for cytokines, such as interleukin-1 and interleukin-6, in the pathogenesis of delirium. Following a wide range of infectious, inflammatory, and toxic insults, endogenous </a:t>
            </a:r>
            <a:r>
              <a:rPr lang="en-US" dirty="0" err="1" smtClean="0"/>
              <a:t>pyrogen</a:t>
            </a:r>
            <a:r>
              <a:rPr lang="en-US" dirty="0" smtClean="0"/>
              <a:t>, such as interleukin-1, is released from the cells. Head trauma and ischemia, which frequently are associated with delirium, are characterized by brain responses that are mediated by interleukin-1 and interleukin-6.</a:t>
            </a:r>
            <a:r>
              <a:rPr lang="en-US" baseline="30000" dirty="0" smtClean="0"/>
              <a:t>[4, 5] </a:t>
            </a:r>
            <a:endParaRPr lang="en-US" dirty="0" smtClean="0"/>
          </a:p>
          <a:p>
            <a:pPr eaLnBrk="1" fontAlgn="auto" hangingPunct="1">
              <a:spcBef>
                <a:spcPts val="0"/>
              </a:spcBef>
              <a:spcAft>
                <a:spcPts val="0"/>
              </a:spcAft>
              <a:defRPr/>
            </a:pPr>
            <a:r>
              <a:rPr lang="en-US" b="1" dirty="0" smtClean="0"/>
              <a:t>Stress reaction mechanism</a:t>
            </a:r>
          </a:p>
          <a:p>
            <a:pPr eaLnBrk="1" fontAlgn="auto" hangingPunct="1">
              <a:spcBef>
                <a:spcPts val="0"/>
              </a:spcBef>
              <a:spcAft>
                <a:spcPts val="0"/>
              </a:spcAft>
              <a:defRPr/>
            </a:pPr>
            <a:r>
              <a:rPr lang="en-US" dirty="0" smtClean="0"/>
              <a:t>Studies indicate psychosocial stress and sleep deprivation facilitate the onset of delirium.</a:t>
            </a:r>
          </a:p>
          <a:p>
            <a:pPr eaLnBrk="1" fontAlgn="auto" hangingPunct="1">
              <a:spcBef>
                <a:spcPts val="0"/>
              </a:spcBef>
              <a:spcAft>
                <a:spcPts val="0"/>
              </a:spcAft>
              <a:defRPr/>
            </a:pPr>
            <a:r>
              <a:rPr lang="en-US" b="1" dirty="0" smtClean="0"/>
              <a:t>Structural mechanism</a:t>
            </a:r>
          </a:p>
          <a:p>
            <a:pPr eaLnBrk="1" fontAlgn="auto" hangingPunct="1">
              <a:spcBef>
                <a:spcPts val="0"/>
              </a:spcBef>
              <a:spcAft>
                <a:spcPts val="0"/>
              </a:spcAft>
              <a:defRPr/>
            </a:pPr>
            <a:r>
              <a:rPr lang="en-US" dirty="0" smtClean="0"/>
              <a:t>The specific neuronal pathways that cause delirium are unknown. Imaging studies of metabolic (</a:t>
            </a:r>
            <a:r>
              <a:rPr lang="en-US" dirty="0" err="1" smtClean="0"/>
              <a:t>eg</a:t>
            </a:r>
            <a:r>
              <a:rPr lang="en-US" dirty="0" smtClean="0"/>
              <a:t>, hepatic encephalopathy) and structural (</a:t>
            </a:r>
            <a:r>
              <a:rPr lang="en-US" dirty="0" err="1" smtClean="0"/>
              <a:t>eg</a:t>
            </a:r>
            <a:r>
              <a:rPr lang="en-US" dirty="0" smtClean="0"/>
              <a:t>, traumatic brain injury, stroke) factors support the hypothesis that certain anatomical pathways may play a more important role than others. The reticular formation and its connections are the main sites of arousal and attention. The dorsal </a:t>
            </a:r>
            <a:r>
              <a:rPr lang="en-US" dirty="0" err="1" smtClean="0"/>
              <a:t>tegmental</a:t>
            </a:r>
            <a:r>
              <a:rPr lang="en-US" dirty="0" smtClean="0"/>
              <a:t> pathway projecting from the </a:t>
            </a:r>
            <a:r>
              <a:rPr lang="en-US" dirty="0" err="1" smtClean="0"/>
              <a:t>mesencephalic</a:t>
            </a:r>
            <a:r>
              <a:rPr lang="en-US" dirty="0" smtClean="0"/>
              <a:t> reticular formation to the </a:t>
            </a:r>
            <a:r>
              <a:rPr lang="en-US" dirty="0" err="1" smtClean="0"/>
              <a:t>tectum</a:t>
            </a:r>
            <a:r>
              <a:rPr lang="en-US" dirty="0" smtClean="0"/>
              <a:t> and the thalamus is involved in delirium. </a:t>
            </a:r>
          </a:p>
          <a:p>
            <a:pPr eaLnBrk="1" fontAlgn="auto" hangingPunct="1">
              <a:spcBef>
                <a:spcPts val="0"/>
              </a:spcBef>
              <a:spcAft>
                <a:spcPts val="0"/>
              </a:spcAft>
              <a:defRPr/>
            </a:pPr>
            <a:r>
              <a:rPr lang="en-US" dirty="0" smtClean="0"/>
              <a:t>Disrupted blood-brain barrier can allow </a:t>
            </a:r>
            <a:r>
              <a:rPr lang="en-US" dirty="0" err="1" smtClean="0"/>
              <a:t>neurotoxic</a:t>
            </a:r>
            <a:r>
              <a:rPr lang="en-US" dirty="0" smtClean="0"/>
              <a:t> agents and inflammatory cytokines to enter the brain and may cause delirium. Contrast-enhanced MRI can be used to assess the blood-brain barrier.</a:t>
            </a:r>
            <a:r>
              <a:rPr lang="en-US" baseline="30000" dirty="0" smtClean="0"/>
              <a:t>[6, 7] </a:t>
            </a:r>
            <a:endParaRPr lang="en-US" dirty="0" smtClean="0"/>
          </a:p>
          <a:p>
            <a:pPr eaLnBrk="1" fontAlgn="auto" hangingPunct="1">
              <a:spcBef>
                <a:spcPts val="0"/>
              </a:spcBef>
              <a:spcAft>
                <a:spcPts val="0"/>
              </a:spcAft>
              <a:defRPr/>
            </a:pPr>
            <a:r>
              <a:rPr lang="en-US" dirty="0" err="1" smtClean="0"/>
              <a:t>Visuoperceptual</a:t>
            </a:r>
            <a:r>
              <a:rPr lang="en-US" dirty="0" smtClean="0"/>
              <a:t> deficits in delirium such as hallucinations and delusions are not due to the underlying cognitive impairment.</a:t>
            </a:r>
            <a:r>
              <a:rPr lang="en-US" baseline="30000" dirty="0" smtClean="0"/>
              <a:t>[8] </a:t>
            </a:r>
            <a:r>
              <a:rPr lang="en-US" dirty="0" smtClean="0"/>
              <a:t>Visual hallucinations during alcohol-withdrawal delirium are seen in subjects with polymorphisms of genes coding for dopamine transporter and </a:t>
            </a:r>
            <a:r>
              <a:rPr lang="en-US" dirty="0" err="1" smtClean="0"/>
              <a:t>catechol</a:t>
            </a:r>
            <a:r>
              <a:rPr lang="en-US" dirty="0" smtClean="0"/>
              <a:t>-O-</a:t>
            </a:r>
            <a:r>
              <a:rPr lang="en-US" dirty="0" err="1" smtClean="0"/>
              <a:t>methyltransferase</a:t>
            </a:r>
            <a:r>
              <a:rPr lang="en-US" dirty="0" smtClean="0"/>
              <a:t> </a:t>
            </a:r>
          </a:p>
          <a:p>
            <a:pPr eaLnBrk="1" fontAlgn="auto" hangingPunct="1">
              <a:spcBef>
                <a:spcPts val="0"/>
              </a:spcBef>
              <a:spcAft>
                <a:spcPts val="0"/>
              </a:spcAft>
              <a:defRPr/>
            </a:pPr>
            <a:endParaRPr lang="ar-SA" dirty="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0C59A21D-C6D9-4DD7-9870-DF2844744BB8}" type="slidenum">
              <a:rPr lang="en-US" smtClean="0">
                <a:latin typeface="Calibri" pitchFamily="34" charset="0"/>
              </a:rPr>
              <a:pPr fontAlgn="base">
                <a:spcBef>
                  <a:spcPct val="0"/>
                </a:spcBef>
                <a:spcAft>
                  <a:spcPct val="0"/>
                </a:spcAft>
                <a:defRPr/>
              </a:pPr>
              <a:t>7</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(cognitive disorders + organic disorders) diagnosed according to etiology</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0AD07BD9-E437-471F-AB76-74A6900EA1FD}" type="slidenum">
              <a:rPr lang="en-US" smtClean="0">
                <a:latin typeface="Calibri" pitchFamily="34" charset="0"/>
              </a:rPr>
              <a:pPr fontAlgn="base">
                <a:spcBef>
                  <a:spcPct val="0"/>
                </a:spcBef>
                <a:spcAft>
                  <a:spcPct val="0"/>
                </a:spcAft>
                <a:defRPr/>
              </a:pPr>
              <a:t>8</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32500" lnSpcReduction="20000"/>
          </a:bodyPr>
          <a:lstStyle/>
          <a:p>
            <a:pPr eaLnBrk="1" fontAlgn="auto" hangingPunct="1">
              <a:spcBef>
                <a:spcPts val="0"/>
              </a:spcBef>
              <a:spcAft>
                <a:spcPts val="0"/>
              </a:spcAft>
              <a:defRPr/>
            </a:pPr>
            <a:r>
              <a:rPr lang="en-US" dirty="0" smtClean="0"/>
              <a:t>The amnestic disorders are a group of disorders that involve loss of memories previously established, loss of the ability to create new memories, or loss of the ability to learn new information. As defined by the mental health professional's handbook, the </a:t>
            </a:r>
            <a:r>
              <a:rPr lang="en-US" b="1" i="1" dirty="0" smtClean="0"/>
              <a:t>Diagnostic and Statistical Manual of Mental Disorders </a:t>
            </a:r>
            <a:r>
              <a:rPr lang="en-US" dirty="0" smtClean="0"/>
              <a:t>, fourth edition, text revision (2000), also known as </a:t>
            </a:r>
            <a:r>
              <a:rPr lang="en-US" i="1" dirty="0" smtClean="0"/>
              <a:t>DSM-IV-TR </a:t>
            </a:r>
            <a:r>
              <a:rPr lang="en-US" dirty="0" smtClean="0"/>
              <a:t>, the amnestic disorders result from two basic causes: general medical conditions that produce memory disturbances; and exposure to a chemical (drug of abuse, medication, or environmental toxin). An amnestic disorder whose cause cannot be definitely established may be given the </a:t>
            </a:r>
            <a:r>
              <a:rPr lang="en-US" b="1" dirty="0" smtClean="0">
                <a:hlinkClick r:id="rId3" action="ppaction://hlinkfile"/>
              </a:rPr>
              <a:t>diagnosis </a:t>
            </a:r>
            <a:r>
              <a:rPr lang="en-US" dirty="0" smtClean="0"/>
              <a:t>of amnestic disorder not otherwise specified.</a:t>
            </a:r>
            <a:br>
              <a:rPr lang="en-US" dirty="0" smtClean="0"/>
            </a:br>
            <a:r>
              <a:rPr lang="en-US" dirty="0" smtClean="0"/>
              <a:t/>
            </a:r>
            <a:br>
              <a:rPr lang="en-US" dirty="0" smtClean="0"/>
            </a:br>
            <a:r>
              <a:rPr lang="en-US" dirty="0" smtClean="0"/>
              <a:t>Read more: </a:t>
            </a:r>
            <a:r>
              <a:rPr lang="en-US" dirty="0" smtClean="0">
                <a:hlinkClick r:id="rId4"/>
              </a:rPr>
              <a:t>Amnestic disorders - causes, DSM, functioning, therapy, withdrawal, drug, person, people</a:t>
            </a:r>
            <a:r>
              <a:rPr lang="en-US" dirty="0" smtClean="0"/>
              <a:t> </a:t>
            </a:r>
            <a:r>
              <a:rPr lang="en-US" dirty="0" smtClean="0">
                <a:hlinkClick r:id="rId4"/>
              </a:rPr>
              <a:t>http://www.minddisorders.com/A-Br/Amnestic-disorders.html#ixzz28XvjTEg5</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Description </a:t>
            </a:r>
          </a:p>
          <a:p>
            <a:pPr eaLnBrk="1" fontAlgn="auto" hangingPunct="1">
              <a:spcBef>
                <a:spcPts val="0"/>
              </a:spcBef>
              <a:spcAft>
                <a:spcPts val="0"/>
              </a:spcAft>
              <a:defRPr/>
            </a:pPr>
            <a:r>
              <a:rPr lang="en-US" dirty="0" smtClean="0"/>
              <a:t>The amnestic disorders are characterized by problems with memory function. There is a range of symptoms associated with the amnestic disorders, as well as differences in the severity of symptoms. Some people experience difficulty recalling events that happened or facts that they learned before the onset of the amnestic disorder. This type of </a:t>
            </a:r>
            <a:r>
              <a:rPr lang="en-US" b="1" dirty="0" smtClean="0">
                <a:hlinkClick r:id="rId5" action="ppaction://hlinkfile"/>
              </a:rPr>
              <a:t>amnesia </a:t>
            </a:r>
            <a:r>
              <a:rPr lang="en-US" dirty="0" smtClean="0"/>
              <a:t>is called </a:t>
            </a:r>
            <a:r>
              <a:rPr lang="en-US" b="1" u="sng" dirty="0" smtClean="0"/>
              <a:t>retrograde amnesia</a:t>
            </a:r>
            <a:r>
              <a:rPr lang="en-US" dirty="0" smtClean="0"/>
              <a:t>. Other people experience the inability to learn new facts or retain new memories, which is called </a:t>
            </a:r>
            <a:r>
              <a:rPr lang="en-US" b="1" u="sng" dirty="0" smtClean="0">
                <a:solidFill>
                  <a:srgbClr val="0070C0"/>
                </a:solidFill>
              </a:rPr>
              <a:t>anterograde</a:t>
            </a:r>
            <a:r>
              <a:rPr lang="en-US" dirty="0" smtClean="0"/>
              <a:t> amnesia. People with amnestic disorders do not usually forget all of their personal history and their identity, although memory loss of this degree of severity occurs in rare instances in patients with dissociative disorders.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Causes and symptoms </a:t>
            </a:r>
          </a:p>
          <a:p>
            <a:pPr eaLnBrk="1" fontAlgn="auto" hangingPunct="1">
              <a:spcBef>
                <a:spcPts val="0"/>
              </a:spcBef>
              <a:spcAft>
                <a:spcPts val="0"/>
              </a:spcAft>
              <a:defRPr/>
            </a:pPr>
            <a:r>
              <a:rPr lang="en-US" b="1" i="1" dirty="0" smtClean="0"/>
              <a:t>Causes </a:t>
            </a:r>
            <a:endParaRPr lang="en-US" b="1" dirty="0" smtClean="0"/>
          </a:p>
          <a:p>
            <a:pPr eaLnBrk="1" fontAlgn="auto" hangingPunct="1">
              <a:spcBef>
                <a:spcPts val="0"/>
              </a:spcBef>
              <a:spcAft>
                <a:spcPts val="0"/>
              </a:spcAft>
              <a:defRPr/>
            </a:pPr>
            <a:r>
              <a:rPr lang="en-US" dirty="0" smtClean="0"/>
              <a:t>In general, amnestic disorders are caused by structural or chemical damage to parts of the </a:t>
            </a:r>
            <a:r>
              <a:rPr lang="en-US" b="1" dirty="0" smtClean="0">
                <a:hlinkClick r:id="rId6" action="ppaction://hlinkfile"/>
              </a:rPr>
              <a:t>brain </a:t>
            </a:r>
            <a:r>
              <a:rPr lang="en-US" dirty="0" smtClean="0"/>
              <a:t>. Problems remembering previously learned information vary widely according to the location and the severity of brain damage. The ability to learn and remember new information, however, is always affected in an amnestic disorder. </a:t>
            </a:r>
          </a:p>
          <a:p>
            <a:pPr eaLnBrk="1" fontAlgn="auto" hangingPunct="1">
              <a:spcBef>
                <a:spcPts val="0"/>
              </a:spcBef>
              <a:spcAft>
                <a:spcPts val="0"/>
              </a:spcAft>
              <a:defRPr/>
            </a:pPr>
            <a:r>
              <a:rPr lang="en-US" dirty="0" smtClean="0"/>
              <a:t>Amnestic disorder due to a general medical condition can be caused by head trauma, tumors, </a:t>
            </a:r>
            <a:r>
              <a:rPr lang="en-US" b="1" dirty="0" smtClean="0">
                <a:hlinkClick r:id="rId7" action="ppaction://hlinkfile"/>
              </a:rPr>
              <a:t>stroke </a:t>
            </a:r>
            <a:r>
              <a:rPr lang="en-US" dirty="0" smtClean="0"/>
              <a:t>, or cerebrovascular disease (disease affecting the blood vessels in the brain). Substance-induced amnestic disorder can be caused by alcoholism, long-term heavy drug use, or exposure to such toxins as lead, mercury, carbon monoxide, and certain insecticides. In cases of amnestic disorder caused by alcoholism, it is thought that the root of the disorder is a vitamin deficiency that is commonly associated with alcoholism, known as Korsakoff's syndrome. The causes of transient global amnesia, or TGA, are unclear. </a:t>
            </a:r>
          </a:p>
          <a:p>
            <a:pPr eaLnBrk="1" fontAlgn="auto" hangingPunct="1">
              <a:spcBef>
                <a:spcPts val="0"/>
              </a:spcBef>
              <a:spcAft>
                <a:spcPts val="0"/>
              </a:spcAft>
              <a:defRPr/>
            </a:pPr>
            <a:r>
              <a:rPr lang="en-US" b="1" i="1" dirty="0" smtClean="0"/>
              <a:t>Symptoms </a:t>
            </a:r>
            <a:endParaRPr lang="en-US" b="1" dirty="0" smtClean="0"/>
          </a:p>
          <a:p>
            <a:pPr eaLnBrk="1" fontAlgn="auto" hangingPunct="1">
              <a:spcBef>
                <a:spcPts val="0"/>
              </a:spcBef>
              <a:spcAft>
                <a:spcPts val="0"/>
              </a:spcAft>
              <a:defRPr/>
            </a:pPr>
            <a:r>
              <a:rPr lang="en-US" dirty="0" smtClean="0"/>
              <a:t>In addition to problems with information recall and the formation of new memories, people with amnestic disorders are often disoriented with respect to time and space, which means that they are unable to tell an examiner where they are or what day of the week it is. Most patients with amnestic disorders lack insight into their loss of memory, which means that they will deny that there is anything wrong with their memory in spite of evidence to the contrary. Others will admit that they have a memory problem but have no apparent emotional reaction to their condition. Some persons with amnestic disorders undergo a personality change; they may appear apathetic or bland, as if the distinctive features of their personality have been washed out of them. </a:t>
            </a:r>
          </a:p>
          <a:p>
            <a:pPr eaLnBrk="1" fontAlgn="auto" hangingPunct="1">
              <a:spcBef>
                <a:spcPts val="0"/>
              </a:spcBef>
              <a:spcAft>
                <a:spcPts val="0"/>
              </a:spcAft>
              <a:defRPr/>
            </a:pPr>
            <a:r>
              <a:rPr lang="en-US" dirty="0" smtClean="0"/>
              <a:t>Some people experiencing amnestic disorders confabulate, which means that they fill in memory gaps with false information that they believe to be true. Confabulation should not be confused with intentional lying. It is much more common in patients with temporary amnestic disorders than it is in people with long-term amnestic disorders. </a:t>
            </a:r>
          </a:p>
          <a:p>
            <a:pPr eaLnBrk="1" fontAlgn="auto" hangingPunct="1">
              <a:spcBef>
                <a:spcPts val="0"/>
              </a:spcBef>
              <a:spcAft>
                <a:spcPts val="0"/>
              </a:spcAft>
              <a:defRPr/>
            </a:pPr>
            <a:r>
              <a:rPr lang="en-US" dirty="0" smtClean="0"/>
              <a:t>Transient global amnesia (TGA) is characterized by episodes during which the patient is unable to create new memories or learn new information, and sometimes is unable to recall past memories. The episodes occur suddenly and are generally short. Patients with TGA often appear confused or bewildered. </a:t>
            </a:r>
          </a:p>
          <a:p>
            <a:pPr eaLnBrk="1" fontAlgn="auto" hangingPunct="1">
              <a:spcBef>
                <a:spcPts val="0"/>
              </a:spcBef>
              <a:spcAft>
                <a:spcPts val="0"/>
              </a:spcAft>
              <a:defRPr/>
            </a:pPr>
            <a:r>
              <a:rPr lang="en-US" b="1" dirty="0" smtClean="0"/>
              <a:t>Demographics </a:t>
            </a:r>
          </a:p>
          <a:p>
            <a:pPr eaLnBrk="1" fontAlgn="auto" hangingPunct="1">
              <a:spcBef>
                <a:spcPts val="0"/>
              </a:spcBef>
              <a:spcAft>
                <a:spcPts val="0"/>
              </a:spcAft>
              <a:defRPr/>
            </a:pPr>
            <a:r>
              <a:rPr lang="en-US" dirty="0" smtClean="0"/>
              <a:t>The overall incidence of the amnestic disorders is difficult to estimate. Amnestic disorders related to head injuries may affect people in any age group. Alcohol-induced amnestic disorder is most common in people over the age of 40 with histories of prolonged heavy alcohol use. Amnestic disorders resulting from the abuse of drugs other than alcohol are most common in people between the ages of 20 and 40. Transient global amnesia usually appears in people over 50. Only 3% of people who experience transient global amnesia have symptoms that recur within a year. </a:t>
            </a:r>
          </a:p>
          <a:p>
            <a:pPr eaLnBrk="1" fontAlgn="auto" hangingPunct="1">
              <a:spcBef>
                <a:spcPts val="0"/>
              </a:spcBef>
              <a:spcAft>
                <a:spcPts val="0"/>
              </a:spcAft>
              <a:defRPr/>
            </a:pPr>
            <a:r>
              <a:rPr lang="en-US" b="1" dirty="0" smtClean="0"/>
              <a:t>Diagnosis </a:t>
            </a:r>
          </a:p>
          <a:p>
            <a:pPr eaLnBrk="1" fontAlgn="auto" hangingPunct="1">
              <a:spcBef>
                <a:spcPts val="0"/>
              </a:spcBef>
              <a:spcAft>
                <a:spcPts val="0"/>
              </a:spcAft>
              <a:defRPr/>
            </a:pPr>
            <a:r>
              <a:rPr lang="en-US" dirty="0" smtClean="0"/>
              <a:t>Amnestic disorders may be self-reported, if the patient has retained insight into his or her memory problems. More often, however, the disorder is diagnosed because a friend, relative, employer, or acquaintance of the patient has become concerned about the memory loss or recognizes that the patient is confabulating, and takes the patient to a doctor for evaluation. Patients who are disoriented, or whose amnesia is associated with head trauma or substance abuse, may be taken to a hospital emergency room. </a:t>
            </a:r>
          </a:p>
          <a:p>
            <a:pPr eaLnBrk="1" fontAlgn="auto" hangingPunct="1">
              <a:spcBef>
                <a:spcPts val="0"/>
              </a:spcBef>
              <a:spcAft>
                <a:spcPts val="0"/>
              </a:spcAft>
              <a:defRPr/>
            </a:pPr>
            <a:r>
              <a:rPr lang="en-US" dirty="0" smtClean="0"/>
              <a:t>The doctor will first examine the patient for signs or symptoms of traumatic injury, substance abuse, or a general medical condition. He or she may order </a:t>
            </a:r>
            <a:r>
              <a:rPr lang="en-US" b="1" dirty="0" smtClean="0">
                <a:hlinkClick r:id="rId8" action="ppaction://hlinkfile"/>
              </a:rPr>
              <a:t>imaging studies </a:t>
            </a:r>
            <a:r>
              <a:rPr lang="en-US" dirty="0" smtClean="0"/>
              <a:t>to identify specific areas of brain injury, or laboratory tests of blood and urine samples to determine exposure to environmental toxins or recent consumption of alcohol or drugs of abuse. If general medical conditions and substance abuse are ruled out, the doctor may administer a brief test of the patient's cognitive status, such as the </a:t>
            </a:r>
            <a:r>
              <a:rPr lang="en-US" b="1" dirty="0" smtClean="0">
                <a:hlinkClick r:id="rId9" action="ppaction://hlinkfile"/>
              </a:rPr>
              <a:t>mini-mental state examination </a:t>
            </a:r>
            <a:r>
              <a:rPr lang="en-US" dirty="0" smtClean="0"/>
              <a:t>or MMSE. The MMSE is often used to evaluate a patient for </a:t>
            </a:r>
            <a:r>
              <a:rPr lang="en-US" b="1" dirty="0" smtClean="0">
                <a:hlinkClick r:id="rId10" action="ppaction://hlinkfile"/>
              </a:rPr>
              <a:t>dementia </a:t>
            </a:r>
            <a:r>
              <a:rPr lang="en-US" dirty="0" smtClean="0"/>
              <a:t>, which is characterized by several disturbances in cognitive functioning (speech problems, problems in recognizing a person's face, etc.) that are not present in amnestic disorders. The doctor may also test the patient's ability to repeat a string of numbers (the so called digit span test) in order to rule out </a:t>
            </a:r>
            <a:r>
              <a:rPr lang="en-US" b="1" dirty="0" smtClean="0">
                <a:hlinkClick r:id="rId11" action="ppaction://hlinkfile"/>
              </a:rPr>
              <a:t>delirium </a:t>
            </a:r>
            <a:r>
              <a:rPr lang="en-US" dirty="0" smtClean="0"/>
              <a:t>. Patients with an amnestic disorder can usually pay attention well enough to repeat a sequence of numbers where as patients with delirium have difficulty focusing or shifting their attention. In some cases the patient may also be examined by a neurologist (a doctor who specializes in disorders of the central nervous system) </a:t>
            </a:r>
          </a:p>
          <a:p>
            <a:pPr eaLnBrk="1" fontAlgn="auto" hangingPunct="1">
              <a:spcBef>
                <a:spcPts val="0"/>
              </a:spcBef>
              <a:spcAft>
                <a:spcPts val="0"/>
              </a:spcAft>
              <a:defRPr/>
            </a:pPr>
            <a:r>
              <a:rPr lang="en-US" dirty="0" smtClean="0"/>
              <a:t>If there is no evidence of a medical condition or substance use that would explain the patient's memory problems, the doctor may test the patient's memory several times in order to rule out </a:t>
            </a:r>
            <a:r>
              <a:rPr lang="en-US" b="1" dirty="0" smtClean="0">
                <a:hlinkClick r:id="rId12" action="ppaction://hlinkfile"/>
              </a:rPr>
              <a:t>malingering </a:t>
            </a:r>
            <a:r>
              <a:rPr lang="en-US" dirty="0" smtClean="0"/>
              <a:t>or a </a:t>
            </a:r>
            <a:r>
              <a:rPr lang="en-US" b="1" dirty="0" smtClean="0">
                <a:hlinkClick r:id="rId13" action="ppaction://hlinkfile"/>
              </a:rPr>
              <a:t>factitious disorder </a:t>
            </a:r>
            <a:r>
              <a:rPr lang="en-US" dirty="0" smtClean="0"/>
              <a:t>. Patients who are faking the symptoms of an amnestic disorder will usually give inconsistent answers to memory tests if they are tested more than once. </a:t>
            </a:r>
          </a:p>
          <a:p>
            <a:pPr eaLnBrk="1" fontAlgn="auto" hangingPunct="1">
              <a:spcBef>
                <a:spcPts val="0"/>
              </a:spcBef>
              <a:spcAft>
                <a:spcPts val="0"/>
              </a:spcAft>
              <a:defRPr/>
            </a:pPr>
            <a:r>
              <a:rPr lang="en-US" i="1" dirty="0" smtClean="0"/>
              <a:t>DSM-IV-TR </a:t>
            </a:r>
            <a:r>
              <a:rPr lang="en-US" dirty="0" smtClean="0"/>
              <a:t>specifies three general categories of amnestic disorders. These are: amnestic disorder due to a general medical condition, substance-induced persisting amnestic disorder, and amnestic disorder not otherwise specified. The basic criterion for diagnosing an amnestic disorder is the development of problems remembering information or events that the patient previously knew, or inability to learn new information or remember new events. In addition, the memory disturbance must be sufficiently severe to affect the patient's social and occupational functioning, and to represent a noticeable decline from the patient's previous level of functioning. </a:t>
            </a:r>
            <a:r>
              <a:rPr lang="en-US" i="1" dirty="0" smtClean="0"/>
              <a:t>DSM-IV-TR </a:t>
            </a:r>
            <a:r>
              <a:rPr lang="en-US" dirty="0" smtClean="0"/>
              <a:t>also specifies that the memory problems cannot occur only during delirium, dementia, substance use or withdrawal. </a:t>
            </a:r>
          </a:p>
          <a:p>
            <a:pPr eaLnBrk="1" fontAlgn="auto" hangingPunct="1">
              <a:spcBef>
                <a:spcPts val="0"/>
              </a:spcBef>
              <a:spcAft>
                <a:spcPts val="0"/>
              </a:spcAft>
              <a:defRPr/>
            </a:pPr>
            <a:r>
              <a:rPr lang="en-US" b="1" dirty="0" smtClean="0"/>
              <a:t>Treatments </a:t>
            </a:r>
          </a:p>
          <a:p>
            <a:pPr eaLnBrk="1" fontAlgn="auto" hangingPunct="1">
              <a:spcBef>
                <a:spcPts val="0"/>
              </a:spcBef>
              <a:spcAft>
                <a:spcPts val="0"/>
              </a:spcAft>
              <a:defRPr/>
            </a:pPr>
            <a:r>
              <a:rPr lang="en-US" dirty="0" smtClean="0"/>
              <a:t>There are no treatments that have been proved effective in most cases of amnestic disorder, as of 2002. Many patients recover slowly over time, and sometimes recover memories that were formed before the onset of the amnestic disorder. Patients generally recover from transient global amnesia without treatment. In people judged to have the signs that often lead to alcohol-induced persisting amnestic disorder, treatment with thiamin may stop the disorder from developing. </a:t>
            </a:r>
          </a:p>
          <a:p>
            <a:pPr eaLnBrk="1" fontAlgn="auto" hangingPunct="1">
              <a:spcBef>
                <a:spcPts val="0"/>
              </a:spcBef>
              <a:spcAft>
                <a:spcPts val="0"/>
              </a:spcAft>
              <a:defRPr/>
            </a:pPr>
            <a:r>
              <a:rPr lang="en-US" b="1" dirty="0" smtClean="0"/>
              <a:t>Prognosis </a:t>
            </a:r>
          </a:p>
          <a:p>
            <a:pPr eaLnBrk="1" fontAlgn="auto" hangingPunct="1">
              <a:spcBef>
                <a:spcPts val="0"/>
              </a:spcBef>
              <a:spcAft>
                <a:spcPts val="0"/>
              </a:spcAft>
              <a:defRPr/>
            </a:pPr>
            <a:r>
              <a:rPr lang="en-US" dirty="0" smtClean="0"/>
              <a:t>Amnestic disorders caused by alcoholism do not generally improve significantly over time, although in a small number of cases the patient's condition improves completely. In many cases the symptoms are severe, and in some cases warrant long-term care for the patient to make sure his or her daily needs are met. Other substance induced amnestic disorders have a variable rate of recovery, although in many cases full recovery does eventually occur. Transient global amnesia usually resolves fully. </a:t>
            </a:r>
          </a:p>
          <a:p>
            <a:pPr eaLnBrk="1" fontAlgn="auto" hangingPunct="1">
              <a:spcBef>
                <a:spcPts val="0"/>
              </a:spcBef>
              <a:spcAft>
                <a:spcPts val="0"/>
              </a:spcAft>
              <a:defRPr/>
            </a:pPr>
            <a:r>
              <a:rPr lang="en-US" b="1" dirty="0" smtClean="0"/>
              <a:t>Prevention </a:t>
            </a:r>
          </a:p>
          <a:p>
            <a:pPr eaLnBrk="1" fontAlgn="auto" hangingPunct="1">
              <a:spcBef>
                <a:spcPts val="0"/>
              </a:spcBef>
              <a:spcAft>
                <a:spcPts val="0"/>
              </a:spcAft>
              <a:defRPr/>
            </a:pPr>
            <a:r>
              <a:rPr lang="en-US" dirty="0" smtClean="0"/>
              <a:t>Amnestic disorders resulting from trauma are not generally considered preventable. Avoiding exposure to environmental toxins, refraining from abuse of alcohol or other substances, and maintaining a balanced diet may help to prevent some forms of amnestic disorders. </a:t>
            </a:r>
          </a:p>
          <a:p>
            <a:pPr eaLnBrk="1" fontAlgn="auto" hangingPunct="1">
              <a:spcBef>
                <a:spcPts val="0"/>
              </a:spcBef>
              <a:spcAft>
                <a:spcPts val="0"/>
              </a:spcAft>
              <a:defRPr/>
            </a:pPr>
            <a:r>
              <a:rPr lang="en-US" i="1" dirty="0" smtClean="0"/>
              <a:t>See also </a:t>
            </a:r>
            <a:r>
              <a:rPr lang="en-US" dirty="0" smtClean="0">
                <a:hlinkClick r:id="rId14" action="ppaction://hlinkfile"/>
              </a:rPr>
              <a:t>Dissociative amnesia </a:t>
            </a:r>
            <a:endParaRPr lang="en-US" dirty="0" smtClean="0"/>
          </a:p>
          <a:p>
            <a:pPr eaLnBrk="1" fontAlgn="auto" hangingPunct="1">
              <a:spcBef>
                <a:spcPts val="0"/>
              </a:spcBef>
              <a:spcAft>
                <a:spcPts val="0"/>
              </a:spcAft>
              <a:defRPr/>
            </a:pPr>
            <a:r>
              <a:rPr lang="en-US" b="1" dirty="0" smtClean="0"/>
              <a:t>Resources </a:t>
            </a:r>
          </a:p>
          <a:p>
            <a:pPr eaLnBrk="1" fontAlgn="auto" hangingPunct="1">
              <a:spcBef>
                <a:spcPts val="0"/>
              </a:spcBef>
              <a:spcAft>
                <a:spcPts val="0"/>
              </a:spcAft>
              <a:defRPr/>
            </a:pPr>
            <a:r>
              <a:rPr lang="en-US" b="1" dirty="0" smtClean="0"/>
              <a:t>BOOKS </a:t>
            </a:r>
          </a:p>
          <a:p>
            <a:pPr eaLnBrk="1" fontAlgn="auto" hangingPunct="1">
              <a:spcBef>
                <a:spcPts val="0"/>
              </a:spcBef>
              <a:spcAft>
                <a:spcPts val="0"/>
              </a:spcAft>
              <a:defRPr/>
            </a:pPr>
            <a:r>
              <a:rPr lang="en-US" dirty="0" smtClean="0"/>
              <a:t>American Psychiatric Association. </a:t>
            </a:r>
            <a:r>
              <a:rPr lang="en-US" i="1" dirty="0" smtClean="0"/>
              <a:t>Diagnostic and Statistical Manual of Mental Disorders. </a:t>
            </a:r>
            <a:r>
              <a:rPr lang="en-US" dirty="0" smtClean="0"/>
              <a:t>4th ed. text revised. Washington DC: American Psychiatric Association, 2000. </a:t>
            </a:r>
          </a:p>
          <a:p>
            <a:pPr eaLnBrk="1" fontAlgn="auto" hangingPunct="1">
              <a:spcBef>
                <a:spcPts val="0"/>
              </a:spcBef>
              <a:spcAft>
                <a:spcPts val="0"/>
              </a:spcAft>
              <a:defRPr/>
            </a:pPr>
            <a:r>
              <a:rPr lang="en-US" dirty="0" smtClean="0"/>
              <a:t>Sadock, Benjamin J. and Virginia A. Sadock, eds. </a:t>
            </a:r>
            <a:r>
              <a:rPr lang="en-US" i="1" dirty="0" smtClean="0"/>
              <a:t>Comprehensive Textbook of Psychiatry. </a:t>
            </a:r>
            <a:r>
              <a:rPr lang="en-US" dirty="0" smtClean="0"/>
              <a:t>7th ed. Vol. 2. Philadelphia: Lippincott Williams &amp; Wilkins, 2000. </a:t>
            </a:r>
          </a:p>
          <a:p>
            <a:pPr eaLnBrk="1" fontAlgn="auto" hangingPunct="1">
              <a:spcBef>
                <a:spcPts val="0"/>
              </a:spcBef>
              <a:spcAft>
                <a:spcPts val="0"/>
              </a:spcAft>
              <a:defRPr/>
            </a:pPr>
            <a:r>
              <a:rPr lang="en-US" b="1" dirty="0" smtClean="0"/>
              <a:t>PERIODICALS </a:t>
            </a:r>
          </a:p>
          <a:p>
            <a:pPr eaLnBrk="1" fontAlgn="auto" hangingPunct="1">
              <a:spcBef>
                <a:spcPts val="0"/>
              </a:spcBef>
              <a:spcAft>
                <a:spcPts val="0"/>
              </a:spcAft>
              <a:defRPr/>
            </a:pPr>
            <a:r>
              <a:rPr lang="en-US" dirty="0" err="1" smtClean="0"/>
              <a:t>Corridan</a:t>
            </a:r>
            <a:r>
              <a:rPr lang="en-US" dirty="0" smtClean="0"/>
              <a:t>, Brian J., S. N. Mary Leung, I. </a:t>
            </a:r>
            <a:r>
              <a:rPr lang="en-US" dirty="0" err="1" smtClean="0"/>
              <a:t>Harri</a:t>
            </a:r>
            <a:r>
              <a:rPr lang="en-US" dirty="0" smtClean="0"/>
              <a:t> Jenkins. "A Case of Sleeping and Forgetting." </a:t>
            </a:r>
            <a:r>
              <a:rPr lang="en-US" i="1" dirty="0" smtClean="0"/>
              <a:t>The Lancet </a:t>
            </a:r>
            <a:r>
              <a:rPr lang="en-US" dirty="0" smtClean="0"/>
              <a:t>357, no. 9255 (February 17, 2001): 524. </a:t>
            </a:r>
          </a:p>
          <a:p>
            <a:pPr eaLnBrk="1" fontAlgn="auto" hangingPunct="1">
              <a:spcBef>
                <a:spcPts val="0"/>
              </a:spcBef>
              <a:spcAft>
                <a:spcPts val="0"/>
              </a:spcAft>
              <a:defRPr/>
            </a:pPr>
            <a:r>
              <a:rPr lang="en-US" dirty="0" smtClean="0"/>
              <a:t>Jernigan, Terry L., Arne L. </a:t>
            </a:r>
            <a:r>
              <a:rPr lang="en-US" dirty="0" err="1" smtClean="0"/>
              <a:t>Ostergaard</a:t>
            </a:r>
            <a:r>
              <a:rPr lang="en-US" dirty="0" smtClean="0"/>
              <a:t>. "When Alcoholism Affects Memory Functions." </a:t>
            </a:r>
            <a:r>
              <a:rPr lang="en-US" i="1" dirty="0" smtClean="0"/>
              <a:t>Alcohol Health &amp; Research World </a:t>
            </a:r>
            <a:r>
              <a:rPr lang="en-US" dirty="0" smtClean="0"/>
              <a:t>19 no. 2 (Spring 1995):104-108. </a:t>
            </a:r>
          </a:p>
          <a:p>
            <a:pPr eaLnBrk="1" fontAlgn="auto" hangingPunct="1">
              <a:spcBef>
                <a:spcPts val="0"/>
              </a:spcBef>
              <a:spcAft>
                <a:spcPts val="0"/>
              </a:spcAft>
              <a:defRPr/>
            </a:pPr>
            <a:r>
              <a:rPr lang="en-US" dirty="0" err="1" smtClean="0"/>
              <a:t>Kesler</a:t>
            </a:r>
            <a:r>
              <a:rPr lang="en-US" dirty="0" smtClean="0"/>
              <a:t>, Roman, Richard </a:t>
            </a:r>
            <a:r>
              <a:rPr lang="en-US" dirty="0" err="1" smtClean="0"/>
              <a:t>Zweifler</a:t>
            </a:r>
            <a:r>
              <a:rPr lang="en-US" dirty="0" smtClean="0"/>
              <a:t>. "Confusion and Memory Loss." </a:t>
            </a:r>
            <a:r>
              <a:rPr lang="en-US" i="1" dirty="0" smtClean="0"/>
              <a:t>Patient Care </a:t>
            </a:r>
            <a:r>
              <a:rPr lang="en-US" dirty="0" smtClean="0"/>
              <a:t>34, no. 4 (February 29, 2000): 117. </a:t>
            </a:r>
          </a:p>
          <a:p>
            <a:pPr eaLnBrk="1" fontAlgn="auto" hangingPunct="1">
              <a:spcBef>
                <a:spcPts val="0"/>
              </a:spcBef>
              <a:spcAft>
                <a:spcPts val="0"/>
              </a:spcAft>
              <a:defRPr/>
            </a:pPr>
            <a:r>
              <a:rPr lang="en-US" dirty="0" smtClean="0"/>
              <a:t>Weiner, Richard D. "Retrograde Amnesia With Electroconvulsive Therapy." </a:t>
            </a:r>
            <a:r>
              <a:rPr lang="en-US" i="1" dirty="0" smtClean="0"/>
              <a:t>Archives of General Psychiatry </a:t>
            </a:r>
            <a:r>
              <a:rPr lang="en-US" dirty="0" smtClean="0"/>
              <a:t>57, no. 6 (June 2000): 591. </a:t>
            </a:r>
          </a:p>
          <a:p>
            <a:pPr eaLnBrk="1" fontAlgn="auto" hangingPunct="1">
              <a:spcBef>
                <a:spcPts val="0"/>
              </a:spcBef>
              <a:spcAft>
                <a:spcPts val="0"/>
              </a:spcAft>
              <a:defRPr/>
            </a:pPr>
            <a:r>
              <a:rPr lang="en-US" b="1" dirty="0" smtClean="0"/>
              <a:t>ORGANIZATIONS </a:t>
            </a:r>
          </a:p>
          <a:p>
            <a:pPr eaLnBrk="1" fontAlgn="auto" hangingPunct="1">
              <a:spcBef>
                <a:spcPts val="0"/>
              </a:spcBef>
              <a:spcAft>
                <a:spcPts val="0"/>
              </a:spcAft>
              <a:defRPr/>
            </a:pPr>
            <a:r>
              <a:rPr lang="en-US" dirty="0" smtClean="0"/>
              <a:t>American Academy of Child and Adolescent Psychiatry. P. O. Box 96106, Washington, D.C. 20090. (800) 333-7636. </a:t>
            </a:r>
            <a:r>
              <a:rPr lang="en-US" dirty="0" smtClean="0">
                <a:hlinkClick r:id="rId15"/>
              </a:rPr>
              <a:t>&lt;www.aacap.org&gt; </a:t>
            </a:r>
            <a:r>
              <a:rPr lang="en-US" dirty="0" smtClean="0"/>
              <a:t>. </a:t>
            </a:r>
          </a:p>
          <a:p>
            <a:pPr eaLnBrk="1" fontAlgn="auto" hangingPunct="1">
              <a:spcBef>
                <a:spcPts val="0"/>
              </a:spcBef>
              <a:spcAft>
                <a:spcPts val="0"/>
              </a:spcAft>
              <a:defRPr/>
            </a:pPr>
            <a:r>
              <a:rPr lang="en-US" dirty="0" err="1" smtClean="0"/>
              <a:t>Tish</a:t>
            </a:r>
            <a:r>
              <a:rPr lang="en-US" dirty="0" smtClean="0"/>
              <a:t> Davidson, A.M.</a:t>
            </a:r>
          </a:p>
          <a:p>
            <a:pPr eaLnBrk="1" fontAlgn="auto" hangingPunct="1">
              <a:spcBef>
                <a:spcPts val="0"/>
              </a:spcBef>
              <a:spcAft>
                <a:spcPts val="0"/>
              </a:spcAft>
              <a:defRPr/>
            </a:pPr>
            <a:r>
              <a:rPr lang="en-US" dirty="0" smtClean="0"/>
              <a:t/>
            </a:r>
            <a:br>
              <a:rPr lang="en-US" dirty="0" smtClean="0"/>
            </a:br>
            <a:r>
              <a:rPr lang="en-US" dirty="0" smtClean="0"/>
              <a:t/>
            </a:r>
            <a:br>
              <a:rPr lang="en-US" dirty="0" smtClean="0"/>
            </a:br>
            <a:r>
              <a:rPr lang="en-US" dirty="0" smtClean="0"/>
              <a:t>Read more: </a:t>
            </a:r>
            <a:r>
              <a:rPr lang="en-US" dirty="0" smtClean="0">
                <a:hlinkClick r:id="rId4"/>
              </a:rPr>
              <a:t>Amnestic disorders - causes, DSM, functioning, therapy, withdrawal, drug, person, people</a:t>
            </a:r>
            <a:r>
              <a:rPr lang="en-US" dirty="0" smtClean="0"/>
              <a:t> </a:t>
            </a:r>
            <a:r>
              <a:rPr lang="en-US" dirty="0" smtClean="0">
                <a:hlinkClick r:id="rId4"/>
              </a:rPr>
              <a:t>http://www.minddisorders.com/A-Br/Amnestic-disorders.html#ixzz28XwhXK7o</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ar-SA" dirty="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F295ACAE-1186-4703-89CF-AC4613F94B27}" type="slidenum">
              <a:rPr lang="en-US" smtClean="0">
                <a:latin typeface="Calibri" pitchFamily="34" charset="0"/>
              </a:rPr>
              <a:pPr fontAlgn="base">
                <a:spcBef>
                  <a:spcPct val="0"/>
                </a:spcBef>
                <a:spcAft>
                  <a:spcPct val="0"/>
                </a:spcAft>
                <a:defRPr/>
              </a:pPr>
              <a:t>18</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BCF787B9-2528-44FC-9335-94E67497C4F0}" type="slidenum">
              <a:rPr lang="en-US" smtClean="0">
                <a:latin typeface="Calibri" pitchFamily="34" charset="0"/>
              </a:rPr>
              <a:pPr fontAlgn="base">
                <a:spcBef>
                  <a:spcPct val="0"/>
                </a:spcBef>
                <a:spcAft>
                  <a:spcPct val="0"/>
                </a:spcAft>
                <a:defRPr/>
              </a:pPr>
              <a:t>19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dirty="0"/>
          </a:p>
        </p:txBody>
      </p:sp>
      <p:sp>
        <p:nvSpPr>
          <p:cNvPr id="7"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5400" b="1" smtClean="0">
                <a:solidFill>
                  <a:srgbClr val="B870B8"/>
                </a:solidFill>
              </a:rPr>
              <a:t>+</a:t>
            </a:r>
          </a:p>
        </p:txBody>
      </p:sp>
      <p:sp>
        <p:nvSpPr>
          <p:cNvPr id="8" name="Rectangle 10"/>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11"/>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CH"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a:defRPr/>
            </a:pPr>
            <a:fld id="{8F060A65-A9B5-4ABF-947D-0F3DF8047FA9}" type="datetime1">
              <a:rPr lang="en-US"/>
              <a:pPr>
                <a:defRPr/>
              </a:pPr>
              <a:t>10/7/2012</a:t>
            </a:fld>
            <a:endParaRPr lang="en-US" dirty="0"/>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r>
              <a:rPr lang="en-US"/>
              <a:t>Dr. Khalid Bazaid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3600" b="1" smtClean="0">
                <a:solidFill>
                  <a:srgbClr val="B870B8"/>
                </a:solidFill>
              </a:rPr>
              <a:t>+</a:t>
            </a:r>
          </a:p>
        </p:txBody>
      </p:sp>
      <p:sp>
        <p:nvSpPr>
          <p:cNvPr id="2" name="Title 1"/>
          <p:cNvSpPr>
            <a:spLocks noGrp="1"/>
          </p:cNvSpPr>
          <p:nvPr>
            <p:ph type="title"/>
          </p:nvPr>
        </p:nvSpPr>
        <p:spPr/>
        <p:txBody>
          <a:bodyPr/>
          <a:lstStyle/>
          <a:p>
            <a:r>
              <a:rPr lang="fr-CH"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9" name="Date Placeholder 4"/>
          <p:cNvSpPr>
            <a:spLocks noGrp="1"/>
          </p:cNvSpPr>
          <p:nvPr>
            <p:ph type="dt" sz="half" idx="19"/>
          </p:nvPr>
        </p:nvSpPr>
        <p:spPr/>
        <p:txBody>
          <a:bodyPr/>
          <a:lstStyle>
            <a:lvl1pPr>
              <a:defRPr/>
            </a:lvl1pPr>
          </a:lstStyle>
          <a:p>
            <a:pPr>
              <a:defRPr/>
            </a:pPr>
            <a:fld id="{F2D2FA2A-F081-4205-BC5C-FAB0B1168120}" type="datetime1">
              <a:rPr lang="en-US"/>
              <a:pPr>
                <a:defRPr/>
              </a:pPr>
              <a:t>10/7/2012</a:t>
            </a:fld>
            <a:endParaRPr lang="en-US" dirty="0"/>
          </a:p>
        </p:txBody>
      </p:sp>
      <p:sp>
        <p:nvSpPr>
          <p:cNvPr id="10" name="Footer Placeholder 5"/>
          <p:cNvSpPr>
            <a:spLocks noGrp="1"/>
          </p:cNvSpPr>
          <p:nvPr>
            <p:ph type="ftr" sz="quarter" idx="20"/>
          </p:nvPr>
        </p:nvSpPr>
        <p:spPr/>
        <p:txBody>
          <a:bodyPr/>
          <a:lstStyle>
            <a:lvl1pPr>
              <a:defRPr/>
            </a:lvl1pPr>
          </a:lstStyle>
          <a:p>
            <a:pPr>
              <a:defRPr/>
            </a:pPr>
            <a:r>
              <a:rPr lang="en-US"/>
              <a:t>Dr. Khalid Bazaid</a:t>
            </a:r>
          </a:p>
        </p:txBody>
      </p:sp>
      <p:sp>
        <p:nvSpPr>
          <p:cNvPr id="11" name="Slide Number Placeholder 6"/>
          <p:cNvSpPr>
            <a:spLocks noGrp="1"/>
          </p:cNvSpPr>
          <p:nvPr>
            <p:ph type="sldNum" sz="quarter" idx="21"/>
          </p:nvPr>
        </p:nvSpPr>
        <p:spPr/>
        <p:txBody>
          <a:bodyPr/>
          <a:lstStyle>
            <a:lvl1pPr>
              <a:defRPr/>
            </a:lvl1pPr>
          </a:lstStyle>
          <a:p>
            <a:pPr>
              <a:defRPr/>
            </a:pPr>
            <a:fld id="{2B5AC3E9-A6E0-4E1A-B1BE-275F624D197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4"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3600" b="1" smtClean="0">
                <a:solidFill>
                  <a:srgbClr val="B870B8"/>
                </a:solidFill>
              </a:rPr>
              <a:t>+</a:t>
            </a:r>
          </a:p>
        </p:txBody>
      </p:sp>
      <p:sp>
        <p:nvSpPr>
          <p:cNvPr id="2" name="Title 1"/>
          <p:cNvSpPr>
            <a:spLocks noGrp="1"/>
          </p:cNvSpPr>
          <p:nvPr>
            <p:ph type="title"/>
          </p:nvPr>
        </p:nvSpPr>
        <p:spPr/>
        <p:txBody>
          <a:bodyPr/>
          <a:lstStyle/>
          <a:p>
            <a:r>
              <a:rPr lang="fr-CH"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4567F68B-D514-426C-9C0F-0ED4209E641A}" type="datetime1">
              <a:rPr lang="en-US"/>
              <a:pPr>
                <a:defRPr/>
              </a:pPr>
              <a:t>10/7/2012</a:t>
            </a:fld>
            <a:endParaRPr lang="en-US" dirty="0"/>
          </a:p>
        </p:txBody>
      </p:sp>
      <p:sp>
        <p:nvSpPr>
          <p:cNvPr id="6" name="Footer Placeholder 3"/>
          <p:cNvSpPr>
            <a:spLocks noGrp="1"/>
          </p:cNvSpPr>
          <p:nvPr>
            <p:ph type="ftr" sz="quarter" idx="11"/>
          </p:nvPr>
        </p:nvSpPr>
        <p:spPr/>
        <p:txBody>
          <a:bodyPr/>
          <a:lstStyle>
            <a:lvl1pPr>
              <a:defRPr/>
            </a:lvl1pPr>
          </a:lstStyle>
          <a:p>
            <a:pPr>
              <a:defRPr/>
            </a:pPr>
            <a:r>
              <a:rPr lang="en-US"/>
              <a:t>Dr. Khalid Bazaid</a:t>
            </a:r>
          </a:p>
        </p:txBody>
      </p:sp>
      <p:sp>
        <p:nvSpPr>
          <p:cNvPr id="7" name="Slide Number Placeholder 4"/>
          <p:cNvSpPr>
            <a:spLocks noGrp="1"/>
          </p:cNvSpPr>
          <p:nvPr>
            <p:ph type="sldNum" sz="quarter" idx="12"/>
          </p:nvPr>
        </p:nvSpPr>
        <p:spPr/>
        <p:txBody>
          <a:bodyPr/>
          <a:lstStyle>
            <a:lvl1pPr>
              <a:defRPr/>
            </a:lvl1pPr>
          </a:lstStyle>
          <a:p>
            <a:pPr>
              <a:defRPr/>
            </a:pPr>
            <a:fld id="{45D627FD-3287-498A-96DD-A293AD9A457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3" name="Date Placeholder 1"/>
          <p:cNvSpPr>
            <a:spLocks noGrp="1"/>
          </p:cNvSpPr>
          <p:nvPr>
            <p:ph type="dt" sz="half" idx="10"/>
          </p:nvPr>
        </p:nvSpPr>
        <p:spPr/>
        <p:txBody>
          <a:bodyPr/>
          <a:lstStyle>
            <a:lvl1pPr>
              <a:defRPr/>
            </a:lvl1pPr>
          </a:lstStyle>
          <a:p>
            <a:pPr>
              <a:defRPr/>
            </a:pPr>
            <a:fld id="{A985E9F9-EC01-4621-9386-FAC490483F7F}" type="datetime1">
              <a:rPr lang="en-US"/>
              <a:pPr>
                <a:defRPr/>
              </a:pPr>
              <a:t>10/7/2012</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Dr. Khalid Bazaid</a:t>
            </a:r>
          </a:p>
        </p:txBody>
      </p:sp>
      <p:sp>
        <p:nvSpPr>
          <p:cNvPr id="5" name="Slide Number Placeholder 3"/>
          <p:cNvSpPr>
            <a:spLocks noGrp="1"/>
          </p:cNvSpPr>
          <p:nvPr>
            <p:ph type="sldNum" sz="quarter" idx="12"/>
          </p:nvPr>
        </p:nvSpPr>
        <p:spPr/>
        <p:txBody>
          <a:bodyPr/>
          <a:lstStyle>
            <a:lvl1pPr>
              <a:defRPr/>
            </a:lvl1pPr>
          </a:lstStyle>
          <a:p>
            <a:pPr>
              <a:defRPr/>
            </a:pPr>
            <a:fld id="{4F1E4DF8-F986-469F-BF38-588FBB4C561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6"/>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TextBox 7"/>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5400" b="1" smtClean="0">
                <a:solidFill>
                  <a:srgbClr val="B870B8"/>
                </a:solidFill>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CH"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A1D23C7F-88F5-4682-B6FE-52951A7E7C52}" type="datetime1">
              <a:rPr lang="en-US"/>
              <a:pPr>
                <a:defRPr/>
              </a:pPr>
              <a:t>10/7/2012</a:t>
            </a:fld>
            <a:endParaRPr lang="en-US" dirty="0"/>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r>
              <a:rPr lang="en-US"/>
              <a:t>Dr. Khalid Bazaid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TextBox 7"/>
          <p:cNvSpPr txBox="1">
            <a:spLocks noChangeArrowheads="1"/>
          </p:cNvSpPr>
          <p:nvPr/>
        </p:nvSpPr>
        <p:spPr bwMode="auto">
          <a:xfrm>
            <a:off x="3989388" y="3370263"/>
            <a:ext cx="2206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2400" b="1" smtClean="0">
                <a:solidFill>
                  <a:srgbClr val="B870B8"/>
                </a:solidFill>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fr-CH"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dirty="0" smtClean="0"/>
              <a:t>Click icon to add picture</a:t>
            </a:r>
            <a:endParaRPr noProof="0"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EE6A05E9-F92C-4B01-A4E8-D80CEFACD808}" type="datetime1">
              <a:rPr lang="en-US"/>
              <a:pPr>
                <a:defRPr/>
              </a:pPr>
              <a:t>10/7/2012</a:t>
            </a:fld>
            <a:endParaRPr lang="en-US" dirty="0"/>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r>
              <a:rPr lang="en-US"/>
              <a:t>Dr. Khalid Bazaid</a:t>
            </a:r>
          </a:p>
        </p:txBody>
      </p:sp>
      <p:sp>
        <p:nvSpPr>
          <p:cNvPr id="9" name="Slide Number Placeholder 6"/>
          <p:cNvSpPr>
            <a:spLocks noGrp="1"/>
          </p:cNvSpPr>
          <p:nvPr>
            <p:ph type="sldNum" sz="quarter" idx="12"/>
          </p:nvPr>
        </p:nvSpPr>
        <p:spPr/>
        <p:txBody>
          <a:bodyPr/>
          <a:lstStyle>
            <a:lvl1pPr>
              <a:defRPr/>
            </a:lvl1pPr>
          </a:lstStyle>
          <a:p>
            <a:pPr>
              <a:defRPr/>
            </a:pPr>
            <a:fld id="{AAAA2697-C380-4C34-B2D3-9A3F52F9AA6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6"/>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7"/>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xtBox 8"/>
          <p:cNvSpPr txBox="1">
            <a:spLocks noChangeArrowheads="1"/>
          </p:cNvSpPr>
          <p:nvPr/>
        </p:nvSpPr>
        <p:spPr bwMode="auto">
          <a:xfrm>
            <a:off x="327025" y="4632325"/>
            <a:ext cx="2206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2400" b="1" smtClean="0">
                <a:solidFill>
                  <a:srgbClr val="B870B8"/>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fr-CH"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dirty="0" smtClean="0"/>
              <a:t>Click icon to add picture</a:t>
            </a:r>
            <a:endParaRPr noProof="0"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787DC6F7-16B1-439B-9016-B1B7A1403543}" type="datetime1">
              <a:rPr lang="en-US"/>
              <a:pPr>
                <a:defRPr/>
              </a:pPr>
              <a:t>10/7/2012</a:t>
            </a:fld>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a:t>Dr. Khalid Bazaid</a:t>
            </a:r>
          </a:p>
        </p:txBody>
      </p:sp>
      <p:sp>
        <p:nvSpPr>
          <p:cNvPr id="10" name="Slide Number Placeholder 6"/>
          <p:cNvSpPr>
            <a:spLocks noGrp="1"/>
          </p:cNvSpPr>
          <p:nvPr>
            <p:ph type="sldNum" sz="quarter" idx="12"/>
          </p:nvPr>
        </p:nvSpPr>
        <p:spPr/>
        <p:txBody>
          <a:bodyPr/>
          <a:lstStyle>
            <a:lvl1pPr>
              <a:defRPr/>
            </a:lvl1pPr>
          </a:lstStyle>
          <a:p>
            <a:pPr>
              <a:defRPr/>
            </a:pPr>
            <a:fld id="{09B9AFB0-F39B-4F9B-A4FC-16376D9AA2D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6"/>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xtBox 7"/>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5400" b="1" smtClean="0">
                <a:solidFill>
                  <a:srgbClr val="B870B8"/>
                </a:solidFill>
              </a:rPr>
              <a:t>+</a:t>
            </a:r>
          </a:p>
        </p:txBody>
      </p:sp>
      <p:sp>
        <p:nvSpPr>
          <p:cNvPr id="8"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fr-CH"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fr-CH" noProof="0" dirty="0" smtClean="0"/>
              <a:t>Click </a:t>
            </a:r>
            <a:r>
              <a:rPr lang="fr-CH" noProof="0" dirty="0" err="1" smtClean="0"/>
              <a:t>icon</a:t>
            </a:r>
            <a:r>
              <a:rPr lang="fr-CH" noProof="0" dirty="0" smtClean="0"/>
              <a:t> to </a:t>
            </a:r>
            <a:r>
              <a:rPr lang="fr-CH" noProof="0" dirty="0" err="1" smtClean="0"/>
              <a:t>add</a:t>
            </a:r>
            <a:r>
              <a:rPr lang="fr-CH" noProof="0" dirty="0" smtClean="0"/>
              <a:t> </a:t>
            </a:r>
            <a:r>
              <a:rPr lang="fr-CH" noProof="0" dirty="0" err="1" smtClean="0"/>
              <a:t>picture</a:t>
            </a:r>
            <a:endParaRPr noProof="0" dirty="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fr-CH"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23AD70BB-E762-4F7A-82BD-F4D269E3E750}" type="datetime1">
              <a:rPr lang="en-US"/>
              <a:pPr>
                <a:defRPr/>
              </a:pPr>
              <a:t>10/7/2012</a:t>
            </a:fld>
            <a:endParaRPr lang="en-US" dirty="0"/>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r>
              <a:rPr lang="en-US"/>
              <a:t>Dr. Khalid Bazaid</a:t>
            </a:r>
          </a:p>
        </p:txBody>
      </p:sp>
      <p:sp>
        <p:nvSpPr>
          <p:cNvPr id="11" name="Slide Number Placeholder 6"/>
          <p:cNvSpPr>
            <a:spLocks noGrp="1"/>
          </p:cNvSpPr>
          <p:nvPr>
            <p:ph type="sldNum" sz="quarter" idx="17"/>
          </p:nvPr>
        </p:nvSpPr>
        <p:spPr/>
        <p:txBody>
          <a:bodyPr/>
          <a:lstStyle>
            <a:lvl1pPr>
              <a:defRPr/>
            </a:lvl1pPr>
          </a:lstStyle>
          <a:p>
            <a:pPr>
              <a:defRPr/>
            </a:pPr>
            <a:fld id="{1D0285C7-37E0-4698-BA26-720D6396329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5400" b="1" smtClean="0">
                <a:solidFill>
                  <a:srgbClr val="B870B8"/>
                </a:solidFill>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fr-CH"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fr-CH"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fr-CH"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fr-CH"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9C6ED54B-019E-43BD-9521-2B5579E4C6CF}" type="datetime1">
              <a:rPr lang="en-US"/>
              <a:pPr>
                <a:defRPr/>
              </a:pPr>
              <a:t>10/7/2012</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r>
              <a:rPr lang="en-US"/>
              <a:t>Dr. Khalid Bazaid</a:t>
            </a:r>
          </a:p>
        </p:txBody>
      </p:sp>
      <p:sp>
        <p:nvSpPr>
          <p:cNvPr id="16" name="Slide Number Placeholder 6"/>
          <p:cNvSpPr>
            <a:spLocks noGrp="1"/>
          </p:cNvSpPr>
          <p:nvPr>
            <p:ph type="sldNum" sz="quarter" idx="18"/>
          </p:nvPr>
        </p:nvSpPr>
        <p:spPr/>
        <p:txBody>
          <a:bodyPr/>
          <a:lstStyle>
            <a:lvl1pPr>
              <a:defRPr/>
            </a:lvl1pPr>
          </a:lstStyle>
          <a:p>
            <a:pPr>
              <a:defRPr/>
            </a:pPr>
            <a:fld id="{3791581D-09F0-4E92-A3F0-BEC169D59EA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4749800" y="3370263"/>
            <a:ext cx="2206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2400" b="1" smtClean="0">
                <a:solidFill>
                  <a:srgbClr val="B870B8"/>
                </a:solidFill>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fr-CH"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fr-CH"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fr-CH"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D1A54FD0-79A9-41CA-824B-8F71EFB14885}" type="datetime1">
              <a:rPr lang="en-US"/>
              <a:pPr>
                <a:defRPr/>
              </a:pPr>
              <a:t>10/7/2012</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r>
              <a:rPr lang="en-US"/>
              <a:t>Dr. Khalid Bazaid</a:t>
            </a:r>
          </a:p>
        </p:txBody>
      </p:sp>
      <p:sp>
        <p:nvSpPr>
          <p:cNvPr id="11" name="Slide Number Placeholder 6"/>
          <p:cNvSpPr>
            <a:spLocks noGrp="1"/>
          </p:cNvSpPr>
          <p:nvPr>
            <p:ph type="sldNum" sz="quarter" idx="17"/>
          </p:nvPr>
        </p:nvSpPr>
        <p:spPr/>
        <p:txBody>
          <a:bodyPr/>
          <a:lstStyle>
            <a:lvl1pPr>
              <a:defRPr/>
            </a:lvl1pPr>
          </a:lstStyle>
          <a:p>
            <a:pPr>
              <a:defRPr/>
            </a:pPr>
            <a:fld id="{F52030CF-B133-4F2A-AC82-14703A11F49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3600" b="1" smtClean="0">
                <a:solidFill>
                  <a:srgbClr val="B870B8"/>
                </a:solidFill>
              </a:rPr>
              <a:t>+</a:t>
            </a:r>
          </a:p>
        </p:txBody>
      </p:sp>
      <p:sp>
        <p:nvSpPr>
          <p:cNvPr id="2" name="Title 1"/>
          <p:cNvSpPr>
            <a:spLocks noGrp="1"/>
          </p:cNvSpPr>
          <p:nvPr>
            <p:ph type="title"/>
          </p:nvPr>
        </p:nvSpPr>
        <p:spPr/>
        <p:txBody>
          <a:bodyPr/>
          <a:lstStyle/>
          <a:p>
            <a:r>
              <a:rPr lang="fr-CH"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6" name="Date Placeholder 3"/>
          <p:cNvSpPr>
            <a:spLocks noGrp="1"/>
          </p:cNvSpPr>
          <p:nvPr>
            <p:ph type="dt" sz="half" idx="10"/>
          </p:nvPr>
        </p:nvSpPr>
        <p:spPr/>
        <p:txBody>
          <a:bodyPr/>
          <a:lstStyle>
            <a:lvl1pPr>
              <a:defRPr/>
            </a:lvl1pPr>
          </a:lstStyle>
          <a:p>
            <a:pPr>
              <a:defRPr/>
            </a:pPr>
            <a:fld id="{D91165EF-0A20-4DB5-A57F-7E130B064659}" type="datetime1">
              <a:rPr lang="en-US"/>
              <a:pPr>
                <a:defRPr/>
              </a:pPr>
              <a:t>10/7/2012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Dr. Khalid Bazaid</a:t>
            </a:r>
          </a:p>
        </p:txBody>
      </p:sp>
      <p:sp>
        <p:nvSpPr>
          <p:cNvPr id="8" name="Slide Number Placeholder 5"/>
          <p:cNvSpPr>
            <a:spLocks noGrp="1"/>
          </p:cNvSpPr>
          <p:nvPr>
            <p:ph type="sldNum" sz="quarter" idx="12"/>
          </p:nvPr>
        </p:nvSpPr>
        <p:spPr/>
        <p:txBody>
          <a:bodyPr/>
          <a:lstStyle>
            <a:lvl1pPr>
              <a:defRPr/>
            </a:lvl1pPr>
          </a:lstStyle>
          <a:p>
            <a:pPr>
              <a:defRPr/>
            </a:pPr>
            <a:fld id="{1DB48C34-A5F5-4A41-B71E-7F9C2D899DF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6"/>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3600" b="1" smtClean="0">
                <a:solidFill>
                  <a:srgbClr val="B870B8"/>
                </a:solidFill>
              </a:rPr>
              <a:t>+</a:t>
            </a:r>
          </a:p>
        </p:txBody>
      </p:sp>
      <p:sp>
        <p:nvSpPr>
          <p:cNvPr id="6" name="Rectangle 8"/>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DC594A1B-CF1E-4693-9D5B-F12DB6EDD922}" type="datetime1">
              <a:rPr lang="en-US"/>
              <a:pPr>
                <a:defRPr/>
              </a:pPr>
              <a:t>10/7/2012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Dr. Khalid Bazaid</a:t>
            </a:r>
          </a:p>
        </p:txBody>
      </p:sp>
      <p:sp>
        <p:nvSpPr>
          <p:cNvPr id="9" name="Slide Number Placeholder 5"/>
          <p:cNvSpPr>
            <a:spLocks noGrp="1"/>
          </p:cNvSpPr>
          <p:nvPr>
            <p:ph type="sldNum" sz="quarter" idx="12"/>
          </p:nvPr>
        </p:nvSpPr>
        <p:spPr/>
        <p:txBody>
          <a:bodyPr/>
          <a:lstStyle>
            <a:lvl1pPr>
              <a:defRPr/>
            </a:lvl1pPr>
          </a:lstStyle>
          <a:p>
            <a:pPr>
              <a:defRPr/>
            </a:pPr>
            <a:fld id="{92C88BBB-0A37-46AB-9EAD-CEEFEEC3A6D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a:spLocks noChangeArrowheads="1"/>
          </p:cNvSpPr>
          <p:nvPr/>
        </p:nvSpPr>
        <p:spPr bwMode="auto">
          <a:xfrm rot="16200000">
            <a:off x="8593932" y="561181"/>
            <a:ext cx="26035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3600" b="1" smtClean="0">
                <a:solidFill>
                  <a:srgbClr val="B870B8"/>
                </a:solidFill>
              </a:rPr>
              <a:t>+</a:t>
            </a:r>
          </a:p>
        </p:txBody>
      </p:sp>
      <p:sp>
        <p:nvSpPr>
          <p:cNvPr id="2" name="Vertical Title 1"/>
          <p:cNvSpPr>
            <a:spLocks noGrp="1"/>
          </p:cNvSpPr>
          <p:nvPr>
            <p:ph type="title" orient="vert"/>
          </p:nvPr>
        </p:nvSpPr>
        <p:spPr>
          <a:xfrm>
            <a:off x="7995772" y="954742"/>
            <a:ext cx="681318" cy="5171422"/>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6" name="Date Placeholder 3"/>
          <p:cNvSpPr>
            <a:spLocks noGrp="1"/>
          </p:cNvSpPr>
          <p:nvPr>
            <p:ph type="dt" sz="half" idx="10"/>
          </p:nvPr>
        </p:nvSpPr>
        <p:spPr/>
        <p:txBody>
          <a:bodyPr/>
          <a:lstStyle>
            <a:lvl1pPr>
              <a:defRPr/>
            </a:lvl1pPr>
          </a:lstStyle>
          <a:p>
            <a:pPr>
              <a:defRPr/>
            </a:pPr>
            <a:fld id="{FD27329E-6F1F-4A09-933B-EC8D27D50788}" type="datetime1">
              <a:rPr lang="en-US"/>
              <a:pPr>
                <a:defRPr/>
              </a:pPr>
              <a:t>10/7/2012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Dr. Khalid Bazaid</a:t>
            </a:r>
          </a:p>
        </p:txBody>
      </p:sp>
      <p:sp>
        <p:nvSpPr>
          <p:cNvPr id="8" name="Slide Number Placeholder 5"/>
          <p:cNvSpPr>
            <a:spLocks noGrp="1"/>
          </p:cNvSpPr>
          <p:nvPr>
            <p:ph type="sldNum" sz="quarter" idx="12"/>
          </p:nvPr>
        </p:nvSpPr>
        <p:spPr/>
        <p:txBody>
          <a:bodyPr/>
          <a:lstStyle>
            <a:lvl1pPr>
              <a:defRPr/>
            </a:lvl1pPr>
          </a:lstStyle>
          <a:p>
            <a:pPr>
              <a:defRPr/>
            </a:pPr>
            <a:fld id="{1257FC69-AAD6-4740-93D2-93514D3F71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3600" b="1" smtClean="0">
                <a:solidFill>
                  <a:srgbClr val="B870B8"/>
                </a:solidFill>
              </a:rPr>
              <a:t>+</a:t>
            </a:r>
          </a:p>
        </p:txBody>
      </p:sp>
      <p:sp>
        <p:nvSpPr>
          <p:cNvPr id="2" name="Title 1"/>
          <p:cNvSpPr>
            <a:spLocks noGrp="1"/>
          </p:cNvSpPr>
          <p:nvPr>
            <p:ph type="title"/>
          </p:nvPr>
        </p:nvSpPr>
        <p:spPr>
          <a:xfrm>
            <a:off x="498474" y="134471"/>
            <a:ext cx="7556313" cy="995082"/>
          </a:xfrm>
        </p:spPr>
        <p:txBody>
          <a:bodyPr anchor="b"/>
          <a:lstStyle/>
          <a:p>
            <a:r>
              <a:rPr lang="fr-CH" smtClean="0"/>
              <a:t>Click to edit Master title style</a:t>
            </a:r>
            <a:endParaRPr/>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B17E3382-CC3B-47E9-B7A4-81650A90FCD2}" type="datetime1">
              <a:rPr lang="en-US"/>
              <a:pPr>
                <a:defRPr/>
              </a:pPr>
              <a:t>10/7/2012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Dr. Khalid Bazaid</a:t>
            </a:r>
          </a:p>
        </p:txBody>
      </p:sp>
      <p:sp>
        <p:nvSpPr>
          <p:cNvPr id="9" name="Slide Number Placeholder 5"/>
          <p:cNvSpPr>
            <a:spLocks noGrp="1"/>
          </p:cNvSpPr>
          <p:nvPr>
            <p:ph type="sldNum" sz="quarter" idx="12"/>
          </p:nvPr>
        </p:nvSpPr>
        <p:spPr/>
        <p:txBody>
          <a:bodyPr/>
          <a:lstStyle>
            <a:lvl1pPr>
              <a:defRPr/>
            </a:lvl1pPr>
          </a:lstStyle>
          <a:p>
            <a:pPr>
              <a:defRPr/>
            </a:pPr>
            <a:fld id="{6D7CB7F7-D5A3-4512-84B6-E504A02849B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5400" b="1" smtClean="0">
                <a:solidFill>
                  <a:srgbClr val="B870B8"/>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CH"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fr-CH" noProof="0" dirty="0" smtClean="0"/>
              <a:t>Click icon to add picture</a:t>
            </a:r>
            <a:endParaRPr noProof="0" dirty="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fr-CH" noProof="0" dirty="0" smtClean="0"/>
              <a:t>Click icon to add picture</a:t>
            </a:r>
            <a:endParaRPr noProof="0" dirty="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fr-CH"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8BBD1764-707C-4759-B602-A9CD383E7A21}" type="datetime1">
              <a:rPr lang="en-US"/>
              <a:pPr>
                <a:defRPr/>
              </a:pPr>
              <a:t>10/7/2012</a:t>
            </a:fld>
            <a:endParaRPr lang="en-US" dirty="0"/>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r>
              <a:rPr lang="en-US"/>
              <a:t>Dr. Khalid Bazaid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TextBox 7"/>
          <p:cNvSpPr txBox="1">
            <a:spLocks noChangeArrowheads="1"/>
          </p:cNvSpPr>
          <p:nvPr/>
        </p:nvSpPr>
        <p:spPr bwMode="auto">
          <a:xfrm>
            <a:off x="2003425" y="3111500"/>
            <a:ext cx="260350"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4000" b="1" smtClean="0">
                <a:solidFill>
                  <a:srgbClr val="B870B8"/>
                </a:solidFill>
              </a:rPr>
              <a:t>+</a:t>
            </a:r>
          </a:p>
        </p:txBody>
      </p:sp>
      <p:sp>
        <p:nvSpPr>
          <p:cNvPr id="6"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fr-CH"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FB706909-B824-4277-A27A-B4C02574D46D}" type="datetime1">
              <a:rPr lang="en-US"/>
              <a:pPr>
                <a:defRPr/>
              </a:pPr>
              <a:t>10/7/2012</a:t>
            </a:fld>
            <a:endParaRPr lang="en-US" dirty="0"/>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r>
              <a:rPr lang="en-US"/>
              <a:t>Dr. Khalid Bazaid</a:t>
            </a:r>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CE651919-8E1D-4CED-83C1-04EF627C53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6"/>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7"/>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xtBox 8"/>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3600" b="1" smtClean="0">
                <a:solidFill>
                  <a:srgbClr val="B870B8"/>
                </a:solidFill>
              </a:rPr>
              <a:t>+</a:t>
            </a:r>
          </a:p>
        </p:txBody>
      </p:sp>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4"/>
          <p:cNvSpPr>
            <a:spLocks noGrp="1"/>
          </p:cNvSpPr>
          <p:nvPr>
            <p:ph type="dt" sz="half" idx="10"/>
          </p:nvPr>
        </p:nvSpPr>
        <p:spPr/>
        <p:txBody>
          <a:bodyPr/>
          <a:lstStyle>
            <a:lvl1pPr>
              <a:defRPr/>
            </a:lvl1pPr>
          </a:lstStyle>
          <a:p>
            <a:pPr>
              <a:defRPr/>
            </a:pPr>
            <a:fld id="{6F5F503A-DEB0-4036-A108-82E7D94A490A}" type="datetime1">
              <a:rPr lang="en-US"/>
              <a:pPr>
                <a:defRPr/>
              </a:pPr>
              <a:t>10/7/2012</a:t>
            </a:fld>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a:t>Dr. Khalid Bazaid</a:t>
            </a:r>
          </a:p>
        </p:txBody>
      </p:sp>
      <p:sp>
        <p:nvSpPr>
          <p:cNvPr id="10" name="Slide Number Placeholder 6"/>
          <p:cNvSpPr>
            <a:spLocks noGrp="1"/>
          </p:cNvSpPr>
          <p:nvPr>
            <p:ph type="sldNum" sz="quarter" idx="12"/>
          </p:nvPr>
        </p:nvSpPr>
        <p:spPr/>
        <p:txBody>
          <a:bodyPr/>
          <a:lstStyle>
            <a:lvl1pPr>
              <a:defRPr/>
            </a:lvl1pPr>
          </a:lstStyle>
          <a:p>
            <a:pPr>
              <a:defRPr/>
            </a:pPr>
            <a:fld id="{1CB10541-5528-4201-858E-4F3EE2E63BA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3600" b="1" smtClean="0">
                <a:solidFill>
                  <a:srgbClr val="B870B8"/>
                </a:solidFill>
              </a:rPr>
              <a:t>+</a:t>
            </a:r>
          </a:p>
        </p:txBody>
      </p:sp>
      <p:sp>
        <p:nvSpPr>
          <p:cNvPr id="2" name="Title 1"/>
          <p:cNvSpPr>
            <a:spLocks noGrp="1"/>
          </p:cNvSpPr>
          <p:nvPr>
            <p:ph type="title"/>
          </p:nvPr>
        </p:nvSpPr>
        <p:spPr/>
        <p:txBody>
          <a:bodyPr/>
          <a:lstStyle>
            <a:lvl1pPr>
              <a:defRPr/>
            </a:lvl1pPr>
          </a:lstStyle>
          <a:p>
            <a:r>
              <a:rPr lang="fr-CH"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9" name="Date Placeholder 6"/>
          <p:cNvSpPr>
            <a:spLocks noGrp="1"/>
          </p:cNvSpPr>
          <p:nvPr>
            <p:ph type="dt" sz="half" idx="10"/>
          </p:nvPr>
        </p:nvSpPr>
        <p:spPr/>
        <p:txBody>
          <a:bodyPr/>
          <a:lstStyle>
            <a:lvl1pPr>
              <a:defRPr/>
            </a:lvl1pPr>
          </a:lstStyle>
          <a:p>
            <a:pPr>
              <a:defRPr/>
            </a:pPr>
            <a:fld id="{E7A2E618-5835-4775-8983-8E8D74828914}" type="datetime1">
              <a:rPr lang="en-US"/>
              <a:pPr>
                <a:defRPr/>
              </a:pPr>
              <a:t>10/7/2012</a:t>
            </a:fld>
            <a:endParaRPr lang="en-US" dirty="0"/>
          </a:p>
        </p:txBody>
      </p:sp>
      <p:sp>
        <p:nvSpPr>
          <p:cNvPr id="10" name="Footer Placeholder 7"/>
          <p:cNvSpPr>
            <a:spLocks noGrp="1"/>
          </p:cNvSpPr>
          <p:nvPr>
            <p:ph type="ftr" sz="quarter" idx="11"/>
          </p:nvPr>
        </p:nvSpPr>
        <p:spPr/>
        <p:txBody>
          <a:bodyPr/>
          <a:lstStyle>
            <a:lvl1pPr>
              <a:defRPr/>
            </a:lvl1pPr>
          </a:lstStyle>
          <a:p>
            <a:pPr>
              <a:defRPr/>
            </a:pPr>
            <a:r>
              <a:rPr lang="en-US"/>
              <a:t>Dr. Khalid Bazaid</a:t>
            </a:r>
          </a:p>
        </p:txBody>
      </p:sp>
      <p:sp>
        <p:nvSpPr>
          <p:cNvPr id="11" name="Slide Number Placeholder 8"/>
          <p:cNvSpPr>
            <a:spLocks noGrp="1"/>
          </p:cNvSpPr>
          <p:nvPr>
            <p:ph type="sldNum" sz="quarter" idx="12"/>
          </p:nvPr>
        </p:nvSpPr>
        <p:spPr/>
        <p:txBody>
          <a:bodyPr/>
          <a:lstStyle>
            <a:lvl1pPr>
              <a:defRPr/>
            </a:lvl1pPr>
          </a:lstStyle>
          <a:p>
            <a:pPr>
              <a:defRPr/>
            </a:pPr>
            <a:fld id="{338710DE-1492-49D5-A3B6-F989B476619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3600" b="1" smtClean="0">
                <a:solidFill>
                  <a:srgbClr val="B870B8"/>
                </a:solidFill>
              </a:rPr>
              <a:t>+</a:t>
            </a:r>
          </a:p>
        </p:txBody>
      </p:sp>
      <p:sp>
        <p:nvSpPr>
          <p:cNvPr id="6" name="Rectangle 7"/>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4"/>
          <p:cNvSpPr>
            <a:spLocks noGrp="1"/>
          </p:cNvSpPr>
          <p:nvPr>
            <p:ph type="dt" sz="half" idx="15"/>
          </p:nvPr>
        </p:nvSpPr>
        <p:spPr/>
        <p:txBody>
          <a:bodyPr/>
          <a:lstStyle>
            <a:lvl1pPr>
              <a:defRPr/>
            </a:lvl1pPr>
          </a:lstStyle>
          <a:p>
            <a:pPr>
              <a:defRPr/>
            </a:pPr>
            <a:fld id="{825BA73B-7926-4F4B-98EA-90252F17A178}" type="datetime1">
              <a:rPr lang="en-US"/>
              <a:pPr>
                <a:defRPr/>
              </a:pPr>
              <a:t>10/7/2012</a:t>
            </a:fld>
            <a:endParaRPr lang="en-US" dirty="0"/>
          </a:p>
        </p:txBody>
      </p:sp>
      <p:sp>
        <p:nvSpPr>
          <p:cNvPr id="8" name="Footer Placeholder 5"/>
          <p:cNvSpPr>
            <a:spLocks noGrp="1"/>
          </p:cNvSpPr>
          <p:nvPr>
            <p:ph type="ftr" sz="quarter" idx="16"/>
          </p:nvPr>
        </p:nvSpPr>
        <p:spPr/>
        <p:txBody>
          <a:bodyPr/>
          <a:lstStyle>
            <a:lvl1pPr>
              <a:defRPr/>
            </a:lvl1pPr>
          </a:lstStyle>
          <a:p>
            <a:pPr>
              <a:defRPr/>
            </a:pPr>
            <a:r>
              <a:rPr lang="en-US"/>
              <a:t>Dr. Khalid Bazaid</a:t>
            </a:r>
          </a:p>
        </p:txBody>
      </p:sp>
      <p:sp>
        <p:nvSpPr>
          <p:cNvPr id="9" name="Slide Number Placeholder 6"/>
          <p:cNvSpPr>
            <a:spLocks noGrp="1"/>
          </p:cNvSpPr>
          <p:nvPr>
            <p:ph type="sldNum" sz="quarter" idx="17"/>
          </p:nvPr>
        </p:nvSpPr>
        <p:spPr/>
        <p:txBody>
          <a:bodyPr/>
          <a:lstStyle>
            <a:lvl1pPr>
              <a:defRPr/>
            </a:lvl1pPr>
          </a:lstStyle>
          <a:p>
            <a:pPr>
              <a:defRPr/>
            </a:pPr>
            <a:fld id="{839C3685-58E9-4384-B014-5A27009DC8E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a:defRPr/>
            </a:pPr>
            <a:r>
              <a:rPr lang="en-US" sz="3600" b="1" smtClean="0">
                <a:solidFill>
                  <a:srgbClr val="B870B8"/>
                </a:solidFill>
              </a:rPr>
              <a:t>+</a:t>
            </a:r>
          </a:p>
        </p:txBody>
      </p:sp>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4"/>
          <p:cNvSpPr>
            <a:spLocks noGrp="1"/>
          </p:cNvSpPr>
          <p:nvPr>
            <p:ph type="dt" sz="half" idx="17"/>
          </p:nvPr>
        </p:nvSpPr>
        <p:spPr/>
        <p:txBody>
          <a:bodyPr/>
          <a:lstStyle>
            <a:lvl1pPr>
              <a:defRPr/>
            </a:lvl1pPr>
          </a:lstStyle>
          <a:p>
            <a:pPr>
              <a:defRPr/>
            </a:pPr>
            <a:fld id="{3CF6F1BA-B222-48EA-B732-79E5239D303B}" type="datetime1">
              <a:rPr lang="en-US"/>
              <a:pPr>
                <a:defRPr/>
              </a:pPr>
              <a:t>10/7/2012</a:t>
            </a:fld>
            <a:endParaRPr lang="en-US" dirty="0"/>
          </a:p>
        </p:txBody>
      </p:sp>
      <p:sp>
        <p:nvSpPr>
          <p:cNvPr id="9" name="Footer Placeholder 5"/>
          <p:cNvSpPr>
            <a:spLocks noGrp="1"/>
          </p:cNvSpPr>
          <p:nvPr>
            <p:ph type="ftr" sz="quarter" idx="18"/>
          </p:nvPr>
        </p:nvSpPr>
        <p:spPr/>
        <p:txBody>
          <a:bodyPr/>
          <a:lstStyle>
            <a:lvl1pPr>
              <a:defRPr/>
            </a:lvl1pPr>
          </a:lstStyle>
          <a:p>
            <a:pPr>
              <a:defRPr/>
            </a:pPr>
            <a:r>
              <a:rPr lang="en-US"/>
              <a:t>Dr. Khalid Bazaid</a:t>
            </a:r>
          </a:p>
        </p:txBody>
      </p:sp>
      <p:sp>
        <p:nvSpPr>
          <p:cNvPr id="10" name="Slide Number Placeholder 6"/>
          <p:cNvSpPr>
            <a:spLocks noGrp="1"/>
          </p:cNvSpPr>
          <p:nvPr>
            <p:ph type="sldNum" sz="quarter" idx="19"/>
          </p:nvPr>
        </p:nvSpPr>
        <p:spPr/>
        <p:txBody>
          <a:bodyPr/>
          <a:lstStyle>
            <a:lvl1pPr>
              <a:defRPr/>
            </a:lvl1pPr>
          </a:lstStyle>
          <a:p>
            <a:pPr>
              <a:defRPr/>
            </a:pPr>
            <a:fld id="{409D952E-97DC-4132-988E-02B5BB0709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smtClean="0"/>
              <a:t>Click to edit Master title style</a:t>
            </a:r>
            <a:endParaRPr lang="en-US" smtClean="0"/>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smtClean="0"/>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lumMod val="65000"/>
                    <a:lumOff val="35000"/>
                  </a:schemeClr>
                </a:solidFill>
                <a:latin typeface="+mn-lt"/>
                <a:cs typeface="+mn-cs"/>
              </a:defRPr>
            </a:lvl1pPr>
          </a:lstStyle>
          <a:p>
            <a:pPr>
              <a:defRPr/>
            </a:pPr>
            <a:fld id="{DDCED78E-AC10-45AC-9F23-864FBEA67C50}" type="datetime1">
              <a:rPr lang="en-US"/>
              <a:pPr>
                <a:defRPr/>
              </a:pPr>
              <a:t>10/7/2012</a:t>
            </a:fld>
            <a:endParaRPr lang="en-US" dirty="0"/>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cs typeface="+mn-cs"/>
              </a:defRPr>
            </a:lvl1pPr>
          </a:lstStyle>
          <a:p>
            <a:pPr>
              <a:defRPr/>
            </a:pPr>
            <a:r>
              <a:rPr lang="en-US"/>
              <a:t>Dr. Khalid Bazaid</a:t>
            </a: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bg1"/>
                </a:solidFill>
                <a:latin typeface="+mn-lt"/>
                <a:cs typeface="+mn-cs"/>
              </a:defRPr>
            </a:lvl1pPr>
          </a:lstStyle>
          <a:p>
            <a:pPr>
              <a:defRPr/>
            </a:pPr>
            <a:fld id="{43E3499B-E0D1-41A1-8CB5-A7631029B3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Lst>
  <p:hf hdr="0"/>
  <p:txStyles>
    <p:titleStyle>
      <a:lvl1pPr algn="l" rtl="0" eaLnBrk="0" fontAlgn="base" hangingPunct="0">
        <a:spcBef>
          <a:spcPct val="0"/>
        </a:spcBef>
        <a:spcAft>
          <a:spcPct val="0"/>
        </a:spcAft>
        <a:defRPr sz="3600" kern="1200">
          <a:solidFill>
            <a:schemeClr val="accent1"/>
          </a:solidFill>
          <a:latin typeface="+mj-lt"/>
          <a:ea typeface="+mj-ea"/>
          <a:cs typeface="+mj-cs"/>
        </a:defRPr>
      </a:lvl1pPr>
      <a:lvl2pPr algn="l" rtl="0" eaLnBrk="0" fontAlgn="base" hangingPunct="0">
        <a:spcBef>
          <a:spcPct val="0"/>
        </a:spcBef>
        <a:spcAft>
          <a:spcPct val="0"/>
        </a:spcAft>
        <a:defRPr sz="3600">
          <a:solidFill>
            <a:schemeClr val="accent1"/>
          </a:solidFill>
          <a:latin typeface="Rockwell" pitchFamily="18" charset="0"/>
        </a:defRPr>
      </a:lvl2pPr>
      <a:lvl3pPr algn="l" rtl="0" eaLnBrk="0" fontAlgn="base" hangingPunct="0">
        <a:spcBef>
          <a:spcPct val="0"/>
        </a:spcBef>
        <a:spcAft>
          <a:spcPct val="0"/>
        </a:spcAft>
        <a:defRPr sz="3600">
          <a:solidFill>
            <a:schemeClr val="accent1"/>
          </a:solidFill>
          <a:latin typeface="Rockwell" pitchFamily="18" charset="0"/>
        </a:defRPr>
      </a:lvl3pPr>
      <a:lvl4pPr algn="l" rtl="0" eaLnBrk="0" fontAlgn="base" hangingPunct="0">
        <a:spcBef>
          <a:spcPct val="0"/>
        </a:spcBef>
        <a:spcAft>
          <a:spcPct val="0"/>
        </a:spcAft>
        <a:defRPr sz="3600">
          <a:solidFill>
            <a:schemeClr val="accent1"/>
          </a:solidFill>
          <a:latin typeface="Rockwell" pitchFamily="18" charset="0"/>
        </a:defRPr>
      </a:lvl4pPr>
      <a:lvl5pPr algn="l" rtl="0" eaLnBrk="0" fontAlgn="base" hangingPunct="0">
        <a:spcBef>
          <a:spcPct val="0"/>
        </a:spcBef>
        <a:spcAft>
          <a:spcPct val="0"/>
        </a:spcAft>
        <a:defRPr sz="3600">
          <a:solidFill>
            <a:schemeClr val="accent1"/>
          </a:solidFill>
          <a:latin typeface="Rockwell" pitchFamily="18" charset="0"/>
        </a:defRPr>
      </a:lvl5pPr>
      <a:lvl6pPr marL="457200" algn="l" rtl="0" fontAlgn="base">
        <a:spcBef>
          <a:spcPct val="0"/>
        </a:spcBef>
        <a:spcAft>
          <a:spcPct val="0"/>
        </a:spcAft>
        <a:defRPr sz="3600">
          <a:solidFill>
            <a:schemeClr val="accent1"/>
          </a:solidFill>
          <a:latin typeface="Rockwell" pitchFamily="18" charset="0"/>
        </a:defRPr>
      </a:lvl6pPr>
      <a:lvl7pPr marL="914400" algn="l" rtl="0" fontAlgn="base">
        <a:spcBef>
          <a:spcPct val="0"/>
        </a:spcBef>
        <a:spcAft>
          <a:spcPct val="0"/>
        </a:spcAft>
        <a:defRPr sz="3600">
          <a:solidFill>
            <a:schemeClr val="accent1"/>
          </a:solidFill>
          <a:latin typeface="Rockwell" pitchFamily="18" charset="0"/>
        </a:defRPr>
      </a:lvl7pPr>
      <a:lvl8pPr marL="1371600" algn="l" rtl="0" fontAlgn="base">
        <a:spcBef>
          <a:spcPct val="0"/>
        </a:spcBef>
        <a:spcAft>
          <a:spcPct val="0"/>
        </a:spcAft>
        <a:defRPr sz="3600">
          <a:solidFill>
            <a:schemeClr val="accent1"/>
          </a:solidFill>
          <a:latin typeface="Rockwell" pitchFamily="18" charset="0"/>
        </a:defRPr>
      </a:lvl8pPr>
      <a:lvl9pPr marL="1828800" algn="l" rtl="0" fontAlgn="base">
        <a:spcBef>
          <a:spcPct val="0"/>
        </a:spcBef>
        <a:spcAft>
          <a:spcPct val="0"/>
        </a:spcAft>
        <a:defRPr sz="3600">
          <a:solidFill>
            <a:schemeClr val="accent1"/>
          </a:solidFill>
          <a:latin typeface="Rockwell" pitchFamily="18"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mn-ea"/>
          <a:cs typeface="+mn-cs"/>
        </a:defRPr>
      </a:lvl1pPr>
      <a:lvl2pPr marL="4572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3pPr>
      <a:lvl4pPr marL="9144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mn-ea"/>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ZelSHnxMD4w" TargetMode="External"/><Relationship Id="rId2" Type="http://schemas.openxmlformats.org/officeDocument/2006/relationships/hyperlink" Target="http://www.youtube.com/watch?v=9RKApLb3bR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24388"/>
            <a:ext cx="9144000" cy="933450"/>
          </a:xfrm>
        </p:spPr>
        <p:txBody>
          <a:bodyPr rtlCol="0">
            <a:normAutofit fontScale="90000"/>
          </a:bodyPr>
          <a:lstStyle/>
          <a:p>
            <a:pPr algn="ctr" eaLnBrk="1" fontAlgn="auto" hangingPunct="1">
              <a:spcAft>
                <a:spcPts val="0"/>
              </a:spcAft>
              <a:defRPr/>
            </a:pPr>
            <a:r>
              <a:rPr lang="en-US" sz="4000" b="1" dirty="0" smtClean="0">
                <a:latin typeface="Times New Roman"/>
                <a:cs typeface="Times New Roman"/>
              </a:rPr>
              <a:t>Introduction to Neuropsychiatric Disorders</a:t>
            </a:r>
            <a:r>
              <a:rPr lang="en-US" dirty="0" smtClean="0">
                <a:latin typeface="Times New Roman"/>
                <a:cs typeface="Times New Roman"/>
              </a:rPr>
              <a:t/>
            </a:r>
            <a:br>
              <a:rPr lang="en-US" dirty="0" smtClean="0">
                <a:latin typeface="Times New Roman"/>
                <a:cs typeface="Times New Roman"/>
              </a:rPr>
            </a:br>
            <a:endParaRPr lang="en-US" dirty="0"/>
          </a:p>
        </p:txBody>
      </p:sp>
      <p:sp>
        <p:nvSpPr>
          <p:cNvPr id="3" name="Subtitle 2"/>
          <p:cNvSpPr>
            <a:spLocks noGrp="1"/>
          </p:cNvSpPr>
          <p:nvPr>
            <p:ph type="subTitle" idx="1"/>
          </p:nvPr>
        </p:nvSpPr>
        <p:spPr>
          <a:xfrm>
            <a:off x="596900" y="5221288"/>
            <a:ext cx="7885113" cy="1365250"/>
          </a:xfrm>
        </p:spPr>
        <p:txBody>
          <a:bodyPr rtlCol="0">
            <a:normAutofit fontScale="62500" lnSpcReduction="20000"/>
          </a:bodyPr>
          <a:lstStyle/>
          <a:p>
            <a:pPr algn="ctr" eaLnBrk="1" fontAlgn="auto" hangingPunct="1">
              <a:spcAft>
                <a:spcPts val="0"/>
              </a:spcAft>
              <a:defRPr/>
            </a:pPr>
            <a:r>
              <a:rPr lang="en-US" sz="3400" b="1" dirty="0" smtClean="0">
                <a:solidFill>
                  <a:schemeClr val="accent6">
                    <a:lumMod val="50000"/>
                  </a:schemeClr>
                </a:solidFill>
                <a:latin typeface="Times New Roman" pitchFamily="18" charset="0"/>
                <a:cs typeface="Times New Roman" pitchFamily="18" charset="0"/>
              </a:rPr>
              <a:t>Dr. Khalid Bazaid, MB BS, FRCPC</a:t>
            </a:r>
          </a:p>
          <a:p>
            <a:pPr algn="ctr" eaLnBrk="1" fontAlgn="auto" hangingPunct="1">
              <a:spcAft>
                <a:spcPts val="0"/>
              </a:spcAft>
              <a:defRPr/>
            </a:pPr>
            <a:r>
              <a:rPr lang="en-CA" sz="3400" b="1" dirty="0" smtClean="0">
                <a:solidFill>
                  <a:schemeClr val="accent6">
                    <a:lumMod val="50000"/>
                  </a:schemeClr>
                </a:solidFill>
                <a:latin typeface="Times New Roman" pitchFamily="18" charset="0"/>
                <a:cs typeface="Times New Roman" pitchFamily="18" charset="0"/>
              </a:rPr>
              <a:t>Department of Psychiatry</a:t>
            </a:r>
          </a:p>
          <a:p>
            <a:pPr algn="ctr" eaLnBrk="1" fontAlgn="auto" hangingPunct="1">
              <a:spcAft>
                <a:spcPts val="0"/>
              </a:spcAft>
              <a:defRPr/>
            </a:pPr>
            <a:r>
              <a:rPr lang="en-CA" sz="3400" b="1" dirty="0" smtClean="0">
                <a:solidFill>
                  <a:schemeClr val="accent6">
                    <a:lumMod val="50000"/>
                  </a:schemeClr>
                </a:solidFill>
                <a:latin typeface="Times New Roman" pitchFamily="18" charset="0"/>
                <a:cs typeface="Times New Roman" pitchFamily="18" charset="0"/>
              </a:rPr>
              <a:t>College of medicine</a:t>
            </a:r>
          </a:p>
          <a:p>
            <a:pPr algn="ctr" eaLnBrk="1" fontAlgn="auto" hangingPunct="1">
              <a:spcAft>
                <a:spcPts val="0"/>
              </a:spcAft>
              <a:defRPr/>
            </a:pPr>
            <a:r>
              <a:rPr lang="en-CA" sz="3400" b="1" dirty="0" smtClean="0">
                <a:solidFill>
                  <a:schemeClr val="accent6">
                    <a:lumMod val="50000"/>
                  </a:schemeClr>
                </a:solidFill>
                <a:latin typeface="Times New Roman" pitchFamily="18" charset="0"/>
                <a:cs typeface="Times New Roman" pitchFamily="18" charset="0"/>
              </a:rPr>
              <a:t>King Saud University</a:t>
            </a:r>
          </a:p>
          <a:p>
            <a:pPr eaLnBrk="1" fontAlgn="auto" hangingPunct="1">
              <a:spcAft>
                <a:spcPts val="0"/>
              </a:spcAft>
              <a:defRPr/>
            </a:pPr>
            <a:endParaRPr lang="en-US" sz="1800" dirty="0">
              <a:solidFill>
                <a:schemeClr val="accent3"/>
              </a:solidFill>
              <a:latin typeface="Times New Roman"/>
              <a:cs typeface="Times New Roman"/>
            </a:endParaRPr>
          </a:p>
        </p:txBody>
      </p:sp>
      <p:pic>
        <p:nvPicPr>
          <p:cNvPr id="22532" name="Picture 3" descr="Snapshot 2012-09-19 17-19-42.tiff"/>
          <p:cNvPicPr>
            <a:picLocks noChangeAspect="1"/>
          </p:cNvPicPr>
          <p:nvPr/>
        </p:nvPicPr>
        <p:blipFill>
          <a:blip r:embed="rId2"/>
          <a:srcRect/>
          <a:stretch>
            <a:fillRect/>
          </a:stretch>
        </p:blipFill>
        <p:spPr bwMode="auto">
          <a:xfrm>
            <a:off x="6881813" y="319088"/>
            <a:ext cx="1824037" cy="1825625"/>
          </a:xfrm>
          <a:prstGeom prst="rect">
            <a:avLst/>
          </a:prstGeom>
          <a:noFill/>
          <a:ln w="9525">
            <a:noFill/>
            <a:miter lim="800000"/>
            <a:headEnd/>
            <a:tailEnd/>
          </a:ln>
        </p:spPr>
      </p:pic>
      <p:pic>
        <p:nvPicPr>
          <p:cNvPr id="22533" name="Picture 4" descr="Snapshot 2012-09-19 17-20-40.tiff"/>
          <p:cNvPicPr>
            <a:picLocks noChangeAspect="1"/>
          </p:cNvPicPr>
          <p:nvPr/>
        </p:nvPicPr>
        <p:blipFill>
          <a:blip r:embed="rId3"/>
          <a:srcRect/>
          <a:stretch>
            <a:fillRect/>
          </a:stretch>
        </p:blipFill>
        <p:spPr bwMode="auto">
          <a:xfrm>
            <a:off x="596900" y="1444625"/>
            <a:ext cx="3597275" cy="2054225"/>
          </a:xfrm>
          <a:prstGeom prst="rect">
            <a:avLst/>
          </a:prstGeom>
          <a:noFill/>
          <a:ln w="9525">
            <a:noFill/>
            <a:miter lim="800000"/>
            <a:headEnd/>
            <a:tailEnd/>
          </a:ln>
        </p:spPr>
      </p:pic>
      <p:pic>
        <p:nvPicPr>
          <p:cNvPr id="22534" name="Picture 5" descr="Snapshot 2012-09-19 17-21-40.tiff"/>
          <p:cNvPicPr>
            <a:picLocks noChangeAspect="1"/>
          </p:cNvPicPr>
          <p:nvPr/>
        </p:nvPicPr>
        <p:blipFill>
          <a:blip r:embed="rId4"/>
          <a:srcRect/>
          <a:stretch>
            <a:fillRect/>
          </a:stretch>
        </p:blipFill>
        <p:spPr bwMode="auto">
          <a:xfrm>
            <a:off x="4703763" y="2565400"/>
            <a:ext cx="1909762" cy="1677988"/>
          </a:xfrm>
          <a:prstGeom prst="rect">
            <a:avLst/>
          </a:prstGeom>
          <a:noFill/>
          <a:ln w="9525">
            <a:noFill/>
            <a:miter lim="800000"/>
            <a:headEnd/>
            <a:tailEnd/>
          </a:ln>
        </p:spPr>
      </p:pic>
      <p:sp>
        <p:nvSpPr>
          <p:cNvPr id="22535" name="TextBox 6"/>
          <p:cNvSpPr txBox="1">
            <a:spLocks noChangeArrowheads="1"/>
          </p:cNvSpPr>
          <p:nvPr/>
        </p:nvSpPr>
        <p:spPr bwMode="auto">
          <a:xfrm>
            <a:off x="11923713" y="1728788"/>
            <a:ext cx="185737" cy="369887"/>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Dementia</a:t>
            </a:r>
          </a:p>
        </p:txBody>
      </p:sp>
      <p:sp>
        <p:nvSpPr>
          <p:cNvPr id="3" name="Content Placeholder 2"/>
          <p:cNvSpPr>
            <a:spLocks noGrp="1"/>
          </p:cNvSpPr>
          <p:nvPr>
            <p:ph idx="1"/>
          </p:nvPr>
        </p:nvSpPr>
        <p:spPr>
          <a:xfrm>
            <a:off x="498475" y="1366838"/>
            <a:ext cx="7556500" cy="2770187"/>
          </a:xfrm>
        </p:spPr>
        <p:txBody>
          <a:bodyPr rtlCol="0">
            <a:normAutofit/>
          </a:bodyPr>
          <a:lstStyle/>
          <a:p>
            <a:pPr eaLnBrk="1" fontAlgn="auto" hangingPunct="1">
              <a:spcAft>
                <a:spcPts val="0"/>
              </a:spcAft>
              <a:defRPr/>
            </a:pPr>
            <a:r>
              <a:rPr lang="en-US" sz="1800" dirty="0" smtClean="0">
                <a:solidFill>
                  <a:schemeClr val="tx1"/>
                </a:solidFill>
                <a:latin typeface="Times New Roman"/>
                <a:cs typeface="Times New Roman"/>
              </a:rPr>
              <a:t>It is characterized by server multiple cognitive deficits including </a:t>
            </a:r>
            <a:r>
              <a:rPr lang="en-US" sz="1800" b="1" dirty="0" smtClean="0">
                <a:solidFill>
                  <a:srgbClr val="FF0000"/>
                </a:solidFill>
                <a:latin typeface="Times New Roman"/>
                <a:cs typeface="Times New Roman"/>
              </a:rPr>
              <a:t>MEMORY LOSS.</a:t>
            </a:r>
            <a:endParaRPr lang="en-US" sz="1800" b="1" dirty="0" smtClean="0">
              <a:solidFill>
                <a:schemeClr val="tx2">
                  <a:lumMod val="90000"/>
                  <a:lumOff val="10000"/>
                </a:schemeClr>
              </a:solidFill>
              <a:latin typeface="Times New Roman"/>
              <a:cs typeface="Times New Roman"/>
            </a:endParaRPr>
          </a:p>
          <a:p>
            <a:pPr eaLnBrk="1" fontAlgn="auto" hangingPunct="1">
              <a:spcAft>
                <a:spcPts val="0"/>
              </a:spcAft>
              <a:defRPr/>
            </a:pPr>
            <a:r>
              <a:rPr lang="en-US" sz="1800" dirty="0" smtClean="0">
                <a:solidFill>
                  <a:schemeClr val="tx1"/>
                </a:solidFill>
                <a:latin typeface="Times New Roman"/>
                <a:cs typeface="Times New Roman"/>
              </a:rPr>
              <a:t>Consciousness is </a:t>
            </a:r>
            <a:r>
              <a:rPr lang="en-US" sz="1800" b="1" dirty="0" smtClean="0">
                <a:solidFill>
                  <a:srgbClr val="FF0000"/>
                </a:solidFill>
                <a:latin typeface="Times New Roman"/>
                <a:cs typeface="Times New Roman"/>
              </a:rPr>
              <a:t>NOT</a:t>
            </a:r>
            <a:r>
              <a:rPr lang="en-US" sz="1800" dirty="0" smtClean="0">
                <a:solidFill>
                  <a:schemeClr val="tx1"/>
                </a:solidFill>
                <a:latin typeface="Times New Roman"/>
                <a:cs typeface="Times New Roman"/>
              </a:rPr>
              <a:t> impaired.</a:t>
            </a:r>
          </a:p>
          <a:p>
            <a:pPr eaLnBrk="1" fontAlgn="auto" hangingPunct="1">
              <a:spcAft>
                <a:spcPts val="0"/>
              </a:spcAft>
              <a:defRPr/>
            </a:pPr>
            <a:r>
              <a:rPr lang="en-US" sz="1800" dirty="0" smtClean="0">
                <a:solidFill>
                  <a:schemeClr val="tx1"/>
                </a:solidFill>
                <a:latin typeface="Times New Roman"/>
                <a:cs typeface="Times New Roman"/>
              </a:rPr>
              <a:t>The major defects involve orientation, memory perception, intellectual functioning, and reasoning.</a:t>
            </a:r>
          </a:p>
          <a:p>
            <a:pPr eaLnBrk="1" fontAlgn="auto" hangingPunct="1">
              <a:spcAft>
                <a:spcPts val="0"/>
              </a:spcAft>
              <a:defRPr/>
            </a:pPr>
            <a:r>
              <a:rPr lang="en-US" sz="1800" dirty="0" smtClean="0">
                <a:solidFill>
                  <a:schemeClr val="tx1"/>
                </a:solidFill>
                <a:latin typeface="Times New Roman"/>
                <a:cs typeface="Times New Roman"/>
              </a:rPr>
              <a:t>The defects represent a change from baseline and interfere with functioning.</a:t>
            </a:r>
            <a:endParaRPr lang="en-US" sz="1800" dirty="0">
              <a:solidFill>
                <a:schemeClr val="tx1"/>
              </a:solidFill>
              <a:latin typeface="Times New Roman"/>
              <a:cs typeface="Times New Roman"/>
            </a:endParaRP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31749"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8A9D949A-ADEF-42EB-95AD-5D0A2B1DED1E}" type="slidenum">
              <a:rPr lang="en-US" smtClean="0">
                <a:solidFill>
                  <a:schemeClr val="bg1"/>
                </a:solidFill>
              </a:rPr>
              <a:pPr fontAlgn="base">
                <a:spcBef>
                  <a:spcPct val="0"/>
                </a:spcBef>
                <a:spcAft>
                  <a:spcPct val="0"/>
                </a:spcAft>
                <a:defRPr/>
              </a:pPr>
              <a:t>10</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pic>
        <p:nvPicPr>
          <p:cNvPr id="31751" name="Picture 6" descr="Snapshot 2012-09-25 18-51-56.tiff"/>
          <p:cNvPicPr>
            <a:picLocks noChangeAspect="1"/>
          </p:cNvPicPr>
          <p:nvPr/>
        </p:nvPicPr>
        <p:blipFill>
          <a:blip r:embed="rId2"/>
          <a:srcRect/>
          <a:stretch>
            <a:fillRect/>
          </a:stretch>
        </p:blipFill>
        <p:spPr bwMode="auto">
          <a:xfrm>
            <a:off x="1906588" y="3933825"/>
            <a:ext cx="5270500" cy="2870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Dementia …cont’d</a:t>
            </a:r>
          </a:p>
        </p:txBody>
      </p:sp>
      <p:sp>
        <p:nvSpPr>
          <p:cNvPr id="3" name="Content Placeholder 2"/>
          <p:cNvSpPr>
            <a:spLocks noGrp="1"/>
          </p:cNvSpPr>
          <p:nvPr>
            <p:ph idx="1"/>
          </p:nvPr>
        </p:nvSpPr>
        <p:spPr>
          <a:xfrm>
            <a:off x="498475" y="1366838"/>
            <a:ext cx="7556500" cy="2347912"/>
          </a:xfrm>
        </p:spPr>
        <p:txBody>
          <a:bodyPr/>
          <a:lstStyle/>
          <a:p>
            <a:pPr eaLnBrk="1" hangingPunct="1"/>
            <a:r>
              <a:rPr lang="en-US" sz="1800" smtClean="0">
                <a:solidFill>
                  <a:schemeClr val="tx1"/>
                </a:solidFill>
                <a:latin typeface="Times New Roman" pitchFamily="18" charset="0"/>
                <a:cs typeface="Times New Roman" pitchFamily="18" charset="0"/>
              </a:rPr>
              <a:t>Marked changes in personality, affect, and may be associated with behavioral problems.</a:t>
            </a:r>
          </a:p>
          <a:p>
            <a:pPr eaLnBrk="1" hangingPunct="1"/>
            <a:r>
              <a:rPr lang="en-US" sz="1800" smtClean="0">
                <a:solidFill>
                  <a:schemeClr val="tx1"/>
                </a:solidFill>
                <a:latin typeface="Times New Roman" pitchFamily="18" charset="0"/>
                <a:cs typeface="Times New Roman" pitchFamily="18" charset="0"/>
              </a:rPr>
              <a:t>Dementias are commonly accompanied by hallucinations (20 – 30%), and delusions (30 – 40 %).</a:t>
            </a:r>
          </a:p>
          <a:p>
            <a:pPr eaLnBrk="1" hangingPunct="1"/>
            <a:r>
              <a:rPr lang="en-US" sz="1800" smtClean="0">
                <a:solidFill>
                  <a:schemeClr val="tx1"/>
                </a:solidFill>
                <a:latin typeface="Times New Roman" pitchFamily="18" charset="0"/>
                <a:cs typeface="Times New Roman" pitchFamily="18" charset="0"/>
              </a:rPr>
              <a:t>Symptoms of depression and anxiety are present in 40 – 50% pts with dementia.</a:t>
            </a: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32773"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1291F6CC-83FC-40A3-AACC-6BD850B18305}" type="slidenum">
              <a:rPr lang="en-US" smtClean="0">
                <a:solidFill>
                  <a:schemeClr val="bg1"/>
                </a:solidFill>
              </a:rPr>
              <a:pPr fontAlgn="base">
                <a:spcBef>
                  <a:spcPct val="0"/>
                </a:spcBef>
                <a:spcAft>
                  <a:spcPct val="0"/>
                </a:spcAft>
                <a:defRPr/>
              </a:pPr>
              <a:t>11</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2800" smtClean="0">
                <a:latin typeface="Times New Roman" pitchFamily="18" charset="0"/>
                <a:cs typeface="Times New Roman" pitchFamily="18" charset="0"/>
              </a:rPr>
              <a:t>Epidemiology</a:t>
            </a:r>
          </a:p>
        </p:txBody>
      </p:sp>
      <p:sp>
        <p:nvSpPr>
          <p:cNvPr id="33795" name="Content Placeholder 2"/>
          <p:cNvSpPr>
            <a:spLocks noGrp="1"/>
          </p:cNvSpPr>
          <p:nvPr>
            <p:ph idx="1"/>
          </p:nvPr>
        </p:nvSpPr>
        <p:spPr>
          <a:xfrm>
            <a:off x="498475" y="1366838"/>
            <a:ext cx="7556500" cy="1962150"/>
          </a:xfrm>
        </p:spPr>
        <p:txBody>
          <a:bodyPr/>
          <a:lstStyle/>
          <a:p>
            <a:pPr eaLnBrk="1" hangingPunct="1"/>
            <a:r>
              <a:rPr lang="en-US" sz="1800" smtClean="0">
                <a:solidFill>
                  <a:schemeClr val="tx1"/>
                </a:solidFill>
                <a:latin typeface="Times New Roman" pitchFamily="18" charset="0"/>
                <a:cs typeface="Times New Roman" pitchFamily="18" charset="0"/>
              </a:rPr>
              <a:t>A syndrome of elderly, 5% of Americans over the age of 65 have sever dementia, and 15% have mild dementia.</a:t>
            </a:r>
          </a:p>
          <a:p>
            <a:pPr eaLnBrk="1" hangingPunct="1"/>
            <a:r>
              <a:rPr lang="en-US" sz="1800" smtClean="0">
                <a:solidFill>
                  <a:schemeClr val="tx1"/>
                </a:solidFill>
                <a:latin typeface="Times New Roman" pitchFamily="18" charset="0"/>
                <a:cs typeface="Times New Roman" pitchFamily="18" charset="0"/>
              </a:rPr>
              <a:t>Increasing age is the most important risk factor.</a:t>
            </a:r>
          </a:p>
          <a:p>
            <a:pPr eaLnBrk="1" hangingPunct="1"/>
            <a:r>
              <a:rPr lang="en-US" sz="1800" smtClean="0">
                <a:solidFill>
                  <a:schemeClr val="tx1"/>
                </a:solidFill>
                <a:latin typeface="Times New Roman" pitchFamily="18" charset="0"/>
                <a:cs typeface="Times New Roman" pitchFamily="18" charset="0"/>
              </a:rPr>
              <a:t>15% of dementia cases are reversible.</a:t>
            </a: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33797"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55911507-4189-4583-A93C-319FC0A0958B}" type="slidenum">
              <a:rPr lang="en-US" smtClean="0">
                <a:solidFill>
                  <a:schemeClr val="bg1"/>
                </a:solidFill>
              </a:rPr>
              <a:pPr fontAlgn="base">
                <a:spcBef>
                  <a:spcPct val="0"/>
                </a:spcBef>
                <a:spcAft>
                  <a:spcPct val="0"/>
                </a:spcAft>
                <a:defRPr/>
              </a:pPr>
              <a:t>12</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pic>
        <p:nvPicPr>
          <p:cNvPr id="33799" name="Picture 6" descr="Snapshot 2012-09-28 13-35-56.tiff"/>
          <p:cNvPicPr>
            <a:picLocks noChangeAspect="1"/>
          </p:cNvPicPr>
          <p:nvPr/>
        </p:nvPicPr>
        <p:blipFill>
          <a:blip r:embed="rId2"/>
          <a:srcRect/>
          <a:stretch>
            <a:fillRect/>
          </a:stretch>
        </p:blipFill>
        <p:spPr bwMode="auto">
          <a:xfrm>
            <a:off x="4457700" y="3049588"/>
            <a:ext cx="4262438" cy="32543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2800" smtClean="0">
                <a:latin typeface="Times New Roman" pitchFamily="18" charset="0"/>
                <a:cs typeface="Times New Roman" pitchFamily="18" charset="0"/>
              </a:rPr>
              <a:t>Etiology</a:t>
            </a:r>
          </a:p>
        </p:txBody>
      </p:sp>
      <p:sp>
        <p:nvSpPr>
          <p:cNvPr id="34819" name="Content Placeholder 2"/>
          <p:cNvSpPr>
            <a:spLocks noGrp="1"/>
          </p:cNvSpPr>
          <p:nvPr>
            <p:ph idx="1"/>
          </p:nvPr>
        </p:nvSpPr>
        <p:spPr>
          <a:xfrm>
            <a:off x="498475" y="1366838"/>
            <a:ext cx="7556500" cy="2055812"/>
          </a:xfrm>
        </p:spPr>
        <p:txBody>
          <a:bodyPr/>
          <a:lstStyle/>
          <a:p>
            <a:pPr eaLnBrk="1" hangingPunct="1"/>
            <a:r>
              <a:rPr lang="en-US" sz="1800" smtClean="0">
                <a:solidFill>
                  <a:schemeClr val="tx1"/>
                </a:solidFill>
                <a:latin typeface="Times New Roman" pitchFamily="18" charset="0"/>
                <a:cs typeface="Times New Roman" pitchFamily="18" charset="0"/>
              </a:rPr>
              <a:t>Most common cause is Alzheimer’s disease (50 – 60%) followed by vascular disease.</a:t>
            </a:r>
          </a:p>
          <a:p>
            <a:pPr eaLnBrk="1" hangingPunct="1"/>
            <a:r>
              <a:rPr lang="en-US" sz="1800" smtClean="0">
                <a:solidFill>
                  <a:schemeClr val="tx1"/>
                </a:solidFill>
                <a:latin typeface="Times New Roman" pitchFamily="18" charset="0"/>
                <a:cs typeface="Times New Roman" pitchFamily="18" charset="0"/>
              </a:rPr>
              <a:t>Other common causes include head trauma, alcohol, movement disorders ( such as Huntington’s disease and parkinsonism) and HIV infection.</a:t>
            </a:r>
          </a:p>
          <a:p>
            <a:pPr eaLnBrk="1" hangingPunct="1"/>
            <a:endParaRPr lang="en-US" sz="1800" smtClean="0">
              <a:solidFill>
                <a:schemeClr val="tx1"/>
              </a:solidFill>
              <a:latin typeface="Times New Roman" pitchFamily="18" charset="0"/>
              <a:cs typeface="Times New Roman" pitchFamily="18" charset="0"/>
            </a:endParaRPr>
          </a:p>
          <a:p>
            <a:pPr eaLnBrk="1" hangingPunct="1"/>
            <a:endParaRPr lang="en-US" sz="1800" smtClean="0">
              <a:solidFill>
                <a:schemeClr val="tx1"/>
              </a:solidFill>
              <a:latin typeface="Times New Roman" pitchFamily="18" charset="0"/>
              <a:cs typeface="Times New Roman" pitchFamily="18" charset="0"/>
            </a:endParaRP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34821"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087C0CB9-13B2-4940-B764-7D9A85528F8D}" type="slidenum">
              <a:rPr lang="en-US" smtClean="0">
                <a:solidFill>
                  <a:schemeClr val="bg1"/>
                </a:solidFill>
              </a:rPr>
              <a:pPr fontAlgn="base">
                <a:spcBef>
                  <a:spcPct val="0"/>
                </a:spcBef>
                <a:spcAft>
                  <a:spcPct val="0"/>
                </a:spcAft>
                <a:defRPr/>
              </a:pPr>
              <a:t>13</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pic>
        <p:nvPicPr>
          <p:cNvPr id="34823" name="Picture 6" descr="Snapshot 2012-09-28 13-09-07.tiff"/>
          <p:cNvPicPr>
            <a:picLocks noChangeAspect="1"/>
          </p:cNvPicPr>
          <p:nvPr/>
        </p:nvPicPr>
        <p:blipFill>
          <a:blip r:embed="rId2"/>
          <a:srcRect/>
          <a:stretch>
            <a:fillRect/>
          </a:stretch>
        </p:blipFill>
        <p:spPr bwMode="auto">
          <a:xfrm>
            <a:off x="3695700" y="2762250"/>
            <a:ext cx="2628900" cy="4025900"/>
          </a:xfrm>
          <a:prstGeom prst="rect">
            <a:avLst/>
          </a:prstGeom>
          <a:noFill/>
          <a:ln w="9525">
            <a:noFill/>
            <a:miter lim="800000"/>
            <a:headEnd/>
            <a:tailEnd/>
          </a:ln>
        </p:spPr>
      </p:pic>
      <p:pic>
        <p:nvPicPr>
          <p:cNvPr id="34824" name="Picture 7" descr="Snapshot 2012-09-28 13-09-31.tiff"/>
          <p:cNvPicPr>
            <a:picLocks noChangeAspect="1"/>
          </p:cNvPicPr>
          <p:nvPr/>
        </p:nvPicPr>
        <p:blipFill>
          <a:blip r:embed="rId3"/>
          <a:srcRect/>
          <a:stretch>
            <a:fillRect/>
          </a:stretch>
        </p:blipFill>
        <p:spPr bwMode="auto">
          <a:xfrm>
            <a:off x="6453188" y="3746500"/>
            <a:ext cx="2247900" cy="1676400"/>
          </a:xfrm>
          <a:prstGeom prst="rect">
            <a:avLst/>
          </a:prstGeom>
          <a:noFill/>
          <a:ln w="9525">
            <a:noFill/>
            <a:miter lim="800000"/>
            <a:headEnd/>
            <a:tailEnd/>
          </a:ln>
        </p:spPr>
      </p:pic>
      <p:pic>
        <p:nvPicPr>
          <p:cNvPr id="34825" name="Picture 8" descr="Snapshot 2012-09-28 13-13-39.tiff"/>
          <p:cNvPicPr>
            <a:picLocks noChangeAspect="1"/>
          </p:cNvPicPr>
          <p:nvPr/>
        </p:nvPicPr>
        <p:blipFill>
          <a:blip r:embed="rId4"/>
          <a:srcRect/>
          <a:stretch>
            <a:fillRect/>
          </a:stretch>
        </p:blipFill>
        <p:spPr bwMode="auto">
          <a:xfrm>
            <a:off x="766763" y="3867150"/>
            <a:ext cx="2133600" cy="150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2800" smtClean="0">
                <a:latin typeface="Times New Roman" pitchFamily="18" charset="0"/>
                <a:cs typeface="Times New Roman" pitchFamily="18" charset="0"/>
              </a:rPr>
              <a:t>Diagnosis</a:t>
            </a:r>
          </a:p>
        </p:txBody>
      </p:sp>
      <p:sp>
        <p:nvSpPr>
          <p:cNvPr id="35843" name="Content Placeholder 2"/>
          <p:cNvSpPr>
            <a:spLocks noGrp="1"/>
          </p:cNvSpPr>
          <p:nvPr>
            <p:ph idx="1"/>
          </p:nvPr>
        </p:nvSpPr>
        <p:spPr>
          <a:xfrm>
            <a:off x="498475" y="1366838"/>
            <a:ext cx="7556500" cy="4759325"/>
          </a:xfrm>
        </p:spPr>
        <p:txBody>
          <a:bodyPr/>
          <a:lstStyle/>
          <a:p>
            <a:pPr eaLnBrk="1" hangingPunct="1"/>
            <a:r>
              <a:rPr lang="en-US" sz="1800" b="1" smtClean="0">
                <a:solidFill>
                  <a:schemeClr val="tx1"/>
                </a:solidFill>
                <a:latin typeface="Times New Roman" pitchFamily="18" charset="0"/>
                <a:cs typeface="Times New Roman" pitchFamily="18" charset="0"/>
              </a:rPr>
              <a:t>Dementia of the Alzheimer’s type</a:t>
            </a:r>
            <a:r>
              <a:rPr lang="en-US" sz="1800" smtClean="0">
                <a:solidFill>
                  <a:schemeClr val="tx1"/>
                </a:solidFill>
                <a:latin typeface="Times New Roman" pitchFamily="18" charset="0"/>
                <a:cs typeface="Times New Roman" pitchFamily="18" charset="0"/>
              </a:rPr>
              <a:t>, which usually occurs in persons over 65 years of age and is manifested by progressive intellectual disorientation and dementia, delusions, or depression.</a:t>
            </a:r>
          </a:p>
          <a:p>
            <a:pPr eaLnBrk="1" hangingPunct="1"/>
            <a:r>
              <a:rPr lang="en-US" sz="1800" b="1" smtClean="0">
                <a:solidFill>
                  <a:schemeClr val="tx1"/>
                </a:solidFill>
                <a:latin typeface="Times New Roman" pitchFamily="18" charset="0"/>
                <a:cs typeface="Times New Roman" pitchFamily="18" charset="0"/>
              </a:rPr>
              <a:t>Vascular dementia</a:t>
            </a:r>
            <a:r>
              <a:rPr lang="en-US" sz="1800" smtClean="0">
                <a:solidFill>
                  <a:schemeClr val="tx1"/>
                </a:solidFill>
                <a:latin typeface="Times New Roman" pitchFamily="18" charset="0"/>
                <a:cs typeface="Times New Roman" pitchFamily="18" charset="0"/>
              </a:rPr>
              <a:t>, caused by vessel thrombosis or hemorrhage.</a:t>
            </a:r>
          </a:p>
          <a:p>
            <a:pPr eaLnBrk="1" hangingPunct="1"/>
            <a:r>
              <a:rPr lang="en-US" sz="1800" b="1" smtClean="0">
                <a:solidFill>
                  <a:schemeClr val="tx1"/>
                </a:solidFill>
                <a:latin typeface="Times New Roman" pitchFamily="18" charset="0"/>
                <a:cs typeface="Times New Roman" pitchFamily="18" charset="0"/>
              </a:rPr>
              <a:t>Other medical conditions, </a:t>
            </a:r>
            <a:r>
              <a:rPr lang="en-US" sz="1800" smtClean="0">
                <a:solidFill>
                  <a:schemeClr val="tx1"/>
                </a:solidFill>
                <a:latin typeface="Times New Roman" pitchFamily="18" charset="0"/>
                <a:cs typeface="Times New Roman" pitchFamily="18" charset="0"/>
              </a:rPr>
              <a:t>(e.g human immunodeficiency virus HIV disease, head trauma, Pick’s disease, head trauma, Pick’s disease, Creutzfeldt-Jakob disease, which is caused by a slow-growing transmittable virus).</a:t>
            </a:r>
          </a:p>
          <a:p>
            <a:pPr eaLnBrk="1" hangingPunct="1"/>
            <a:r>
              <a:rPr lang="en-US" sz="1800" b="1" smtClean="0">
                <a:solidFill>
                  <a:schemeClr val="tx1"/>
                </a:solidFill>
                <a:latin typeface="Times New Roman" pitchFamily="18" charset="0"/>
                <a:cs typeface="Times New Roman" pitchFamily="18" charset="0"/>
              </a:rPr>
              <a:t>Substance induced, </a:t>
            </a:r>
            <a:r>
              <a:rPr lang="en-US" sz="1800" smtClean="0">
                <a:solidFill>
                  <a:schemeClr val="tx1"/>
                </a:solidFill>
                <a:latin typeface="Times New Roman" pitchFamily="18" charset="0"/>
                <a:cs typeface="Times New Roman" pitchFamily="18" charset="0"/>
              </a:rPr>
              <a:t>caused by toxin or medication (e.g. gasoline fumes, atropine).</a:t>
            </a:r>
          </a:p>
          <a:p>
            <a:pPr eaLnBrk="1" hangingPunct="1"/>
            <a:r>
              <a:rPr lang="en-US" sz="1800" b="1" smtClean="0">
                <a:solidFill>
                  <a:schemeClr val="tx1"/>
                </a:solidFill>
                <a:latin typeface="Times New Roman" pitchFamily="18" charset="0"/>
                <a:cs typeface="Times New Roman" pitchFamily="18" charset="0"/>
              </a:rPr>
              <a:t>Multiple etiologies.</a:t>
            </a:r>
          </a:p>
          <a:p>
            <a:pPr eaLnBrk="1" hangingPunct="1"/>
            <a:r>
              <a:rPr lang="en-US" sz="1800" b="1" smtClean="0">
                <a:solidFill>
                  <a:schemeClr val="tx1"/>
                </a:solidFill>
                <a:latin typeface="Times New Roman" pitchFamily="18" charset="0"/>
                <a:cs typeface="Times New Roman" pitchFamily="18" charset="0"/>
              </a:rPr>
              <a:t>Not otherwise specified </a:t>
            </a:r>
            <a:r>
              <a:rPr lang="en-US" sz="1800" smtClean="0">
                <a:solidFill>
                  <a:schemeClr val="tx1"/>
                </a:solidFill>
                <a:latin typeface="Times New Roman" pitchFamily="18" charset="0"/>
                <a:cs typeface="Times New Roman" pitchFamily="18" charset="0"/>
              </a:rPr>
              <a:t>(if cause is unknown).</a:t>
            </a:r>
            <a:endParaRPr lang="en-US" sz="1800" b="1" smtClean="0">
              <a:solidFill>
                <a:schemeClr val="tx1"/>
              </a:solidFill>
              <a:latin typeface="Times New Roman" pitchFamily="18" charset="0"/>
              <a:cs typeface="Times New Roman" pitchFamily="18" charset="0"/>
            </a:endParaRP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35845"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4642E36E-A6FF-48AB-A36D-BAB52CD45AE3}" type="slidenum">
              <a:rPr lang="en-US" smtClean="0">
                <a:solidFill>
                  <a:schemeClr val="bg1"/>
                </a:solidFill>
              </a:rPr>
              <a:pPr fontAlgn="base">
                <a:spcBef>
                  <a:spcPct val="0"/>
                </a:spcBef>
                <a:spcAft>
                  <a:spcPct val="0"/>
                </a:spcAft>
                <a:defRPr/>
              </a:pPr>
              <a:t>14</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pic>
        <p:nvPicPr>
          <p:cNvPr id="35847" name="Picture 6" descr="Snapshot 2012-09-28 13-03-59.tiff"/>
          <p:cNvPicPr>
            <a:picLocks noChangeAspect="1"/>
          </p:cNvPicPr>
          <p:nvPr/>
        </p:nvPicPr>
        <p:blipFill>
          <a:blip r:embed="rId2"/>
          <a:srcRect/>
          <a:stretch>
            <a:fillRect/>
          </a:stretch>
        </p:blipFill>
        <p:spPr bwMode="auto">
          <a:xfrm>
            <a:off x="5776913" y="4827588"/>
            <a:ext cx="25654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z="2800" smtClean="0">
                <a:latin typeface="Times New Roman" pitchFamily="18" charset="0"/>
                <a:cs typeface="Times New Roman" pitchFamily="18" charset="0"/>
              </a:rPr>
              <a:t>Management</a:t>
            </a:r>
          </a:p>
        </p:txBody>
      </p:sp>
      <p:sp>
        <p:nvSpPr>
          <p:cNvPr id="36867" name="Content Placeholder 2"/>
          <p:cNvSpPr>
            <a:spLocks noGrp="1"/>
          </p:cNvSpPr>
          <p:nvPr>
            <p:ph idx="1"/>
          </p:nvPr>
        </p:nvSpPr>
        <p:spPr>
          <a:xfrm>
            <a:off x="498475" y="1366838"/>
            <a:ext cx="7556500" cy="4759325"/>
          </a:xfrm>
        </p:spPr>
        <p:txBody>
          <a:bodyPr/>
          <a:lstStyle/>
          <a:p>
            <a:pPr eaLnBrk="1" hangingPunct="1"/>
            <a:r>
              <a:rPr lang="en-US" sz="1800" smtClean="0">
                <a:solidFill>
                  <a:schemeClr val="tx1"/>
                </a:solidFill>
                <a:latin typeface="Times New Roman" pitchFamily="18" charset="0"/>
                <a:cs typeface="Times New Roman" pitchFamily="18" charset="0"/>
              </a:rPr>
              <a:t>Potentially reversible causes for the dementia (hypothyroidism, CNS syphilis, subdural hematoma, vita B12 deficiency, uremia, hypoxia).</a:t>
            </a:r>
          </a:p>
          <a:p>
            <a:pPr eaLnBrk="1" hangingPunct="1"/>
            <a:r>
              <a:rPr lang="en-US" sz="1800" smtClean="0">
                <a:solidFill>
                  <a:schemeClr val="tx1"/>
                </a:solidFill>
                <a:latin typeface="Times New Roman" pitchFamily="18" charset="0"/>
                <a:cs typeface="Times New Roman" pitchFamily="18" charset="0"/>
              </a:rPr>
              <a:t>Identify other treatable medical conditions that may worsen the dementia.</a:t>
            </a:r>
          </a:p>
          <a:p>
            <a:pPr eaLnBrk="1" hangingPunct="1"/>
            <a:r>
              <a:rPr lang="en-US" sz="1800" smtClean="0">
                <a:solidFill>
                  <a:schemeClr val="tx1"/>
                </a:solidFill>
                <a:latin typeface="Times New Roman" pitchFamily="18" charset="0"/>
                <a:cs typeface="Times New Roman" pitchFamily="18" charset="0"/>
              </a:rPr>
              <a:t>Supportive measures to </a:t>
            </a:r>
            <a:r>
              <a:rPr lang="en-US" sz="1800" b="1" u="sng" smtClean="0">
                <a:solidFill>
                  <a:srgbClr val="FF0000"/>
                </a:solidFill>
                <a:latin typeface="Times New Roman" pitchFamily="18" charset="0"/>
                <a:cs typeface="Times New Roman" pitchFamily="18" charset="0"/>
              </a:rPr>
              <a:t>the patient and care givers</a:t>
            </a:r>
            <a:r>
              <a:rPr lang="en-US" sz="1800" smtClean="0">
                <a:solidFill>
                  <a:schemeClr val="tx1"/>
                </a:solidFill>
                <a:latin typeface="Times New Roman" pitchFamily="18" charset="0"/>
                <a:cs typeface="Times New Roman" pitchFamily="18" charset="0"/>
              </a:rPr>
              <a:t>. </a:t>
            </a:r>
          </a:p>
          <a:p>
            <a:pPr eaLnBrk="1" hangingPunct="1"/>
            <a:r>
              <a:rPr lang="en-US" sz="1800" smtClean="0">
                <a:solidFill>
                  <a:schemeClr val="tx1"/>
                </a:solidFill>
                <a:latin typeface="Times New Roman" pitchFamily="18" charset="0"/>
                <a:cs typeface="Times New Roman" pitchFamily="18" charset="0"/>
              </a:rPr>
              <a:t>Ensure proper treatment of any underlying medical problems or associated disruptive symptoms.</a:t>
            </a:r>
          </a:p>
          <a:p>
            <a:pPr eaLnBrk="1" hangingPunct="1"/>
            <a:r>
              <a:rPr lang="en-US" sz="1800" smtClean="0">
                <a:solidFill>
                  <a:schemeClr val="tx1"/>
                </a:solidFill>
                <a:latin typeface="Times New Roman" pitchFamily="18" charset="0"/>
                <a:cs typeface="Times New Roman" pitchFamily="18" charset="0"/>
              </a:rPr>
              <a:t>Maintain proper nutrition, exercise, and daily activities.</a:t>
            </a:r>
          </a:p>
          <a:p>
            <a:pPr eaLnBrk="1" hangingPunct="1"/>
            <a:r>
              <a:rPr lang="en-US" sz="1800" smtClean="0">
                <a:solidFill>
                  <a:schemeClr val="tx1"/>
                </a:solidFill>
                <a:latin typeface="Times New Roman" pitchFamily="18" charset="0"/>
                <a:cs typeface="Times New Roman" pitchFamily="18" charset="0"/>
              </a:rPr>
              <a:t>Provide an environment with frequent cues for orientation to day, date, place, and time.</a:t>
            </a:r>
          </a:p>
          <a:p>
            <a:pPr eaLnBrk="1" hangingPunct="1"/>
            <a:r>
              <a:rPr lang="en-US" sz="1800" smtClean="0">
                <a:solidFill>
                  <a:schemeClr val="tx1"/>
                </a:solidFill>
                <a:latin typeface="Times New Roman" pitchFamily="18" charset="0"/>
                <a:cs typeface="Times New Roman" pitchFamily="18" charset="0"/>
              </a:rPr>
              <a:t>As functioning decreases, nursing home placement may be necessary.</a:t>
            </a: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36869"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5B887E65-A055-40DA-813A-817EE79C0D6E}" type="slidenum">
              <a:rPr lang="en-US" smtClean="0">
                <a:solidFill>
                  <a:schemeClr val="bg1"/>
                </a:solidFill>
              </a:rPr>
              <a:pPr fontAlgn="base">
                <a:spcBef>
                  <a:spcPct val="0"/>
                </a:spcBef>
                <a:spcAft>
                  <a:spcPct val="0"/>
                </a:spcAft>
                <a:defRPr/>
              </a:pPr>
              <a:t>15</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Course and Prognosis</a:t>
            </a:r>
          </a:p>
        </p:txBody>
      </p:sp>
      <p:sp>
        <p:nvSpPr>
          <p:cNvPr id="37891" name="Content Placeholder 2"/>
          <p:cNvSpPr>
            <a:spLocks noGrp="1"/>
          </p:cNvSpPr>
          <p:nvPr>
            <p:ph idx="1"/>
          </p:nvPr>
        </p:nvSpPr>
        <p:spPr>
          <a:xfrm>
            <a:off x="498475" y="1366838"/>
            <a:ext cx="7556500" cy="2266950"/>
          </a:xfrm>
        </p:spPr>
        <p:txBody>
          <a:bodyPr/>
          <a:lstStyle/>
          <a:p>
            <a:pPr eaLnBrk="1" hangingPunct="1"/>
            <a:r>
              <a:rPr lang="en-US" sz="1800" smtClean="0">
                <a:solidFill>
                  <a:schemeClr val="tx1"/>
                </a:solidFill>
                <a:latin typeface="Times New Roman" pitchFamily="18" charset="0"/>
                <a:cs typeface="Times New Roman" pitchFamily="18" charset="0"/>
              </a:rPr>
              <a:t>Dementia may be progressive, remitting, or stable.</a:t>
            </a:r>
          </a:p>
          <a:p>
            <a:pPr eaLnBrk="1" hangingPunct="1"/>
            <a:r>
              <a:rPr lang="en-US" sz="1800" smtClean="0">
                <a:solidFill>
                  <a:schemeClr val="tx1"/>
                </a:solidFill>
                <a:latin typeface="Times New Roman" pitchFamily="18" charset="0"/>
                <a:cs typeface="Times New Roman" pitchFamily="18" charset="0"/>
              </a:rPr>
              <a:t>In reversible causes of dementia the course depends on how quickly the cause is reversed.</a:t>
            </a:r>
          </a:p>
          <a:p>
            <a:pPr eaLnBrk="1" hangingPunct="1"/>
            <a:r>
              <a:rPr lang="en-US" sz="1800" smtClean="0">
                <a:solidFill>
                  <a:schemeClr val="tx1"/>
                </a:solidFill>
                <a:latin typeface="Times New Roman" pitchFamily="18" charset="0"/>
                <a:cs typeface="Times New Roman" pitchFamily="18" charset="0"/>
              </a:rPr>
              <a:t>For Dementia of Alzheimer’s type the course is likely to be one of slow deterioration.</a:t>
            </a: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37893"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CA0D1715-77FA-41F4-AA74-DE3B9D44C90F}" type="slidenum">
              <a:rPr lang="en-US" smtClean="0">
                <a:solidFill>
                  <a:schemeClr val="bg1"/>
                </a:solidFill>
              </a:rPr>
              <a:pPr fontAlgn="base">
                <a:spcBef>
                  <a:spcPct val="0"/>
                </a:spcBef>
                <a:spcAft>
                  <a:spcPct val="0"/>
                </a:spcAft>
                <a:defRPr/>
              </a:pPr>
              <a:t>16</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pic>
        <p:nvPicPr>
          <p:cNvPr id="37895" name="Picture 8" descr="Snapshot 2012-09-28 13-19-33.tiff"/>
          <p:cNvPicPr>
            <a:picLocks noChangeAspect="1"/>
          </p:cNvPicPr>
          <p:nvPr/>
        </p:nvPicPr>
        <p:blipFill>
          <a:blip r:embed="rId2"/>
          <a:srcRect/>
          <a:stretch>
            <a:fillRect/>
          </a:stretch>
        </p:blipFill>
        <p:spPr bwMode="auto">
          <a:xfrm>
            <a:off x="4754563" y="3633788"/>
            <a:ext cx="3109912" cy="3089275"/>
          </a:xfrm>
          <a:prstGeom prst="rect">
            <a:avLst/>
          </a:prstGeom>
          <a:noFill/>
          <a:ln w="9525">
            <a:noFill/>
            <a:miter lim="800000"/>
            <a:headEnd/>
            <a:tailEnd/>
          </a:ln>
        </p:spPr>
      </p:pic>
      <p:pic>
        <p:nvPicPr>
          <p:cNvPr id="37896" name="Picture 9" descr="Snapshot 2012-09-28 13-20-22.tiff"/>
          <p:cNvPicPr>
            <a:picLocks noChangeAspect="1"/>
          </p:cNvPicPr>
          <p:nvPr/>
        </p:nvPicPr>
        <p:blipFill>
          <a:blip r:embed="rId3"/>
          <a:srcRect/>
          <a:stretch>
            <a:fillRect/>
          </a:stretch>
        </p:blipFill>
        <p:spPr bwMode="auto">
          <a:xfrm>
            <a:off x="619125" y="3424238"/>
            <a:ext cx="3797300"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How to differentiate between Delirium &amp; Dementia</a:t>
            </a:r>
          </a:p>
        </p:txBody>
      </p:sp>
      <p:sp>
        <p:nvSpPr>
          <p:cNvPr id="3" name="Content Placeholder 2"/>
          <p:cNvSpPr>
            <a:spLocks noGrp="1"/>
          </p:cNvSpPr>
          <p:nvPr>
            <p:ph idx="1"/>
          </p:nvPr>
        </p:nvSpPr>
        <p:spPr>
          <a:xfrm>
            <a:off x="357188" y="2028825"/>
            <a:ext cx="3717925" cy="4097338"/>
          </a:xfrm>
          <a:solidFill>
            <a:schemeClr val="accent5">
              <a:lumMod val="60000"/>
              <a:lumOff val="40000"/>
            </a:schemeClr>
          </a:solidFill>
        </p:spPr>
        <p:txBody>
          <a:bodyPr rtlCol="0">
            <a:normAutofit lnSpcReduction="10000"/>
          </a:bodyPr>
          <a:lstStyle/>
          <a:p>
            <a:pPr eaLnBrk="1" fontAlgn="auto" hangingPunct="1">
              <a:spcAft>
                <a:spcPts val="0"/>
              </a:spcAft>
              <a:buClr>
                <a:schemeClr val="accent5">
                  <a:lumMod val="75000"/>
                </a:schemeClr>
              </a:buClr>
              <a:defRPr/>
            </a:pPr>
            <a:r>
              <a:rPr lang="en-US" sz="1800" dirty="0" smtClean="0">
                <a:solidFill>
                  <a:schemeClr val="tx1"/>
                </a:solidFill>
                <a:latin typeface="Times New Roman"/>
                <a:cs typeface="Times New Roman"/>
              </a:rPr>
              <a:t>History of Chronic disease.</a:t>
            </a:r>
          </a:p>
          <a:p>
            <a:pPr eaLnBrk="1" fontAlgn="auto" hangingPunct="1">
              <a:spcAft>
                <a:spcPts val="0"/>
              </a:spcAft>
              <a:buClr>
                <a:schemeClr val="accent5">
                  <a:lumMod val="75000"/>
                </a:schemeClr>
              </a:buClr>
              <a:defRPr/>
            </a:pPr>
            <a:r>
              <a:rPr lang="en-US" sz="1800" dirty="0" smtClean="0">
                <a:solidFill>
                  <a:schemeClr val="tx1"/>
                </a:solidFill>
                <a:latin typeface="Times New Roman"/>
                <a:cs typeface="Times New Roman"/>
              </a:rPr>
              <a:t>Insidious onset.</a:t>
            </a:r>
          </a:p>
          <a:p>
            <a:pPr eaLnBrk="1" fontAlgn="auto" hangingPunct="1">
              <a:spcAft>
                <a:spcPts val="0"/>
              </a:spcAft>
              <a:buClr>
                <a:schemeClr val="accent5">
                  <a:lumMod val="75000"/>
                </a:schemeClr>
              </a:buClr>
              <a:defRPr/>
            </a:pPr>
            <a:r>
              <a:rPr lang="en-US" sz="1800" dirty="0" smtClean="0">
                <a:solidFill>
                  <a:schemeClr val="tx1"/>
                </a:solidFill>
                <a:latin typeface="Times New Roman"/>
                <a:cs typeface="Times New Roman"/>
              </a:rPr>
              <a:t>Duration months/years.</a:t>
            </a:r>
          </a:p>
          <a:p>
            <a:pPr eaLnBrk="1" fontAlgn="auto" hangingPunct="1">
              <a:spcAft>
                <a:spcPts val="0"/>
              </a:spcAft>
              <a:buClr>
                <a:schemeClr val="accent5">
                  <a:lumMod val="75000"/>
                </a:schemeClr>
              </a:buClr>
              <a:defRPr/>
            </a:pPr>
            <a:r>
              <a:rPr lang="en-US" sz="1800" dirty="0" smtClean="0">
                <a:solidFill>
                  <a:schemeClr val="tx1"/>
                </a:solidFill>
                <a:latin typeface="Times New Roman"/>
                <a:cs typeface="Times New Roman"/>
              </a:rPr>
              <a:t>Progressive course, majority irreversible.</a:t>
            </a:r>
          </a:p>
          <a:p>
            <a:pPr eaLnBrk="1" fontAlgn="auto" hangingPunct="1">
              <a:spcAft>
                <a:spcPts val="0"/>
              </a:spcAft>
              <a:buClr>
                <a:schemeClr val="accent5">
                  <a:lumMod val="75000"/>
                </a:schemeClr>
              </a:buClr>
              <a:defRPr/>
            </a:pPr>
            <a:r>
              <a:rPr lang="en-US" sz="1800" dirty="0" smtClean="0">
                <a:solidFill>
                  <a:schemeClr val="tx1"/>
                </a:solidFill>
                <a:latin typeface="Times New Roman"/>
                <a:cs typeface="Times New Roman"/>
              </a:rPr>
              <a:t>Level of consciousness Normal early on.</a:t>
            </a:r>
          </a:p>
          <a:p>
            <a:pPr eaLnBrk="1" fontAlgn="auto" hangingPunct="1">
              <a:spcAft>
                <a:spcPts val="0"/>
              </a:spcAft>
              <a:buClr>
                <a:schemeClr val="accent5">
                  <a:lumMod val="75000"/>
                </a:schemeClr>
              </a:buClr>
              <a:defRPr/>
            </a:pPr>
            <a:r>
              <a:rPr lang="en-US" sz="1800" dirty="0" smtClean="0">
                <a:solidFill>
                  <a:schemeClr val="tx1"/>
                </a:solidFill>
                <a:latin typeface="Times New Roman"/>
                <a:cs typeface="Times New Roman"/>
              </a:rPr>
              <a:t>Normal level of arousal.</a:t>
            </a:r>
          </a:p>
          <a:p>
            <a:pPr eaLnBrk="1" fontAlgn="auto" hangingPunct="1">
              <a:spcAft>
                <a:spcPts val="0"/>
              </a:spcAft>
              <a:buClr>
                <a:schemeClr val="accent5">
                  <a:lumMod val="75000"/>
                </a:schemeClr>
              </a:buClr>
              <a:defRPr/>
            </a:pPr>
            <a:r>
              <a:rPr lang="en-US" sz="1800" dirty="0" smtClean="0">
                <a:solidFill>
                  <a:schemeClr val="tx1"/>
                </a:solidFill>
                <a:latin typeface="Times New Roman"/>
                <a:cs typeface="Times New Roman"/>
              </a:rPr>
              <a:t>Usually in nursing homes and psychiatric hospitals.</a:t>
            </a:r>
            <a:endParaRPr lang="en-US" sz="1800" dirty="0">
              <a:solidFill>
                <a:schemeClr val="tx1"/>
              </a:solidFill>
              <a:latin typeface="Times New Roman"/>
              <a:cs typeface="Times New Roman"/>
            </a:endParaRP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38917"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034129D6-799E-46BD-9B16-C95F0179BC72}" type="slidenum">
              <a:rPr lang="en-US" smtClean="0">
                <a:solidFill>
                  <a:schemeClr val="bg1"/>
                </a:solidFill>
              </a:rPr>
              <a:pPr fontAlgn="base">
                <a:spcBef>
                  <a:spcPct val="0"/>
                </a:spcBef>
                <a:spcAft>
                  <a:spcPct val="0"/>
                </a:spcAft>
                <a:defRPr/>
              </a:pPr>
              <a:t>17</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sp>
        <p:nvSpPr>
          <p:cNvPr id="7" name="Content Placeholder 2"/>
          <p:cNvSpPr txBox="1">
            <a:spLocks/>
          </p:cNvSpPr>
          <p:nvPr/>
        </p:nvSpPr>
        <p:spPr>
          <a:xfrm>
            <a:off x="4341813" y="2149475"/>
            <a:ext cx="3717925" cy="3976688"/>
          </a:xfrm>
          <a:prstGeom prst="rect">
            <a:avLst/>
          </a:prstGeom>
          <a:solidFill>
            <a:schemeClr val="accent1">
              <a:lumMod val="20000"/>
              <a:lumOff val="80000"/>
            </a:schemeClr>
          </a:solidFill>
        </p:spPr>
        <p:txBody>
          <a:bodyPr>
            <a:normAutofit/>
          </a:bodyPr>
          <a:lstStyle/>
          <a:p>
            <a:pPr marL="228600" indent="-228600" defTabSz="914400" fontAlgn="auto">
              <a:spcBef>
                <a:spcPts val="2000"/>
              </a:spcBef>
              <a:spcAft>
                <a:spcPts val="0"/>
              </a:spcAft>
              <a:buClr>
                <a:schemeClr val="accent1"/>
              </a:buClr>
              <a:buSzPct val="75000"/>
              <a:buFont typeface="Wingdings" pitchFamily="2" charset="2"/>
              <a:buChar char="n"/>
              <a:defRPr/>
            </a:pPr>
            <a:r>
              <a:rPr lang="en-US" dirty="0">
                <a:latin typeface="Times New Roman"/>
                <a:cs typeface="Times New Roman"/>
              </a:rPr>
              <a:t>History of Acute disease.</a:t>
            </a:r>
          </a:p>
          <a:p>
            <a:pPr marL="228600" indent="-228600" defTabSz="914400" fontAlgn="auto">
              <a:spcBef>
                <a:spcPts val="2000"/>
              </a:spcBef>
              <a:spcAft>
                <a:spcPts val="0"/>
              </a:spcAft>
              <a:buClr>
                <a:schemeClr val="accent1"/>
              </a:buClr>
              <a:buSzPct val="75000"/>
              <a:buFont typeface="Wingdings" pitchFamily="2" charset="2"/>
              <a:buChar char="n"/>
              <a:defRPr/>
            </a:pPr>
            <a:r>
              <a:rPr lang="en-US" dirty="0">
                <a:latin typeface="Times New Roman"/>
                <a:cs typeface="Times New Roman"/>
              </a:rPr>
              <a:t>Rapid onset.</a:t>
            </a:r>
          </a:p>
          <a:p>
            <a:pPr marL="228600" indent="-228600" defTabSz="914400" fontAlgn="auto">
              <a:spcBef>
                <a:spcPts val="2000"/>
              </a:spcBef>
              <a:spcAft>
                <a:spcPts val="0"/>
              </a:spcAft>
              <a:buClr>
                <a:schemeClr val="accent1"/>
              </a:buClr>
              <a:buSzPct val="75000"/>
              <a:buFont typeface="Wingdings" pitchFamily="2" charset="2"/>
              <a:buChar char="n"/>
              <a:defRPr/>
            </a:pPr>
            <a:r>
              <a:rPr lang="en-US" dirty="0">
                <a:latin typeface="Times New Roman"/>
                <a:cs typeface="Times New Roman"/>
              </a:rPr>
              <a:t>Duration days/weeks.</a:t>
            </a:r>
          </a:p>
          <a:p>
            <a:pPr marL="228600" indent="-228600" defTabSz="914400" fontAlgn="auto">
              <a:spcBef>
                <a:spcPts val="2000"/>
              </a:spcBef>
              <a:spcAft>
                <a:spcPts val="0"/>
              </a:spcAft>
              <a:buClr>
                <a:schemeClr val="accent1"/>
              </a:buClr>
              <a:buSzPct val="75000"/>
              <a:buFont typeface="Wingdings" pitchFamily="2" charset="2"/>
              <a:buChar char="n"/>
              <a:defRPr/>
            </a:pPr>
            <a:r>
              <a:rPr lang="en-US" dirty="0">
                <a:latin typeface="Times New Roman"/>
                <a:cs typeface="Times New Roman"/>
              </a:rPr>
              <a:t>Fluctuating course, often reversible.</a:t>
            </a:r>
          </a:p>
          <a:p>
            <a:pPr marL="228600" indent="-228600" defTabSz="914400" fontAlgn="auto">
              <a:spcBef>
                <a:spcPts val="2000"/>
              </a:spcBef>
              <a:spcAft>
                <a:spcPts val="0"/>
              </a:spcAft>
              <a:buClr>
                <a:schemeClr val="accent1"/>
              </a:buClr>
              <a:buSzPct val="75000"/>
              <a:buFont typeface="Wingdings" pitchFamily="2" charset="2"/>
              <a:buChar char="n"/>
              <a:defRPr/>
            </a:pPr>
            <a:r>
              <a:rPr lang="en-US" dirty="0">
                <a:latin typeface="Times New Roman"/>
                <a:cs typeface="Times New Roman"/>
              </a:rPr>
              <a:t>Fluctuating level of consciousness.</a:t>
            </a:r>
          </a:p>
          <a:p>
            <a:pPr marL="228600" indent="-228600" defTabSz="914400" fontAlgn="auto">
              <a:spcBef>
                <a:spcPts val="2000"/>
              </a:spcBef>
              <a:spcAft>
                <a:spcPts val="0"/>
              </a:spcAft>
              <a:buClr>
                <a:schemeClr val="accent1"/>
              </a:buClr>
              <a:buSzPct val="75000"/>
              <a:buFont typeface="Wingdings" pitchFamily="2" charset="2"/>
              <a:buChar char="n"/>
              <a:defRPr/>
            </a:pPr>
            <a:r>
              <a:rPr lang="en-US" dirty="0">
                <a:latin typeface="Times New Roman"/>
                <a:cs typeface="Times New Roman"/>
              </a:rPr>
              <a:t>Agitation or stupor.</a:t>
            </a:r>
          </a:p>
          <a:p>
            <a:pPr marL="228600" indent="-228600" defTabSz="914400" fontAlgn="auto">
              <a:spcBef>
                <a:spcPts val="2000"/>
              </a:spcBef>
              <a:spcAft>
                <a:spcPts val="0"/>
              </a:spcAft>
              <a:buClr>
                <a:schemeClr val="accent1"/>
              </a:buClr>
              <a:buSzPct val="75000"/>
              <a:buFont typeface="Wingdings" pitchFamily="2" charset="2"/>
              <a:buChar char="n"/>
              <a:defRPr/>
            </a:pPr>
            <a:r>
              <a:rPr lang="en-US" dirty="0">
                <a:latin typeface="Times New Roman"/>
                <a:cs typeface="Times New Roman"/>
              </a:rPr>
              <a:t>In medical, surgical and neurological words. </a:t>
            </a:r>
          </a:p>
        </p:txBody>
      </p:sp>
      <p:sp>
        <p:nvSpPr>
          <p:cNvPr id="8" name="TextBox 7"/>
          <p:cNvSpPr txBox="1"/>
          <p:nvPr/>
        </p:nvSpPr>
        <p:spPr>
          <a:xfrm>
            <a:off x="1217613" y="1635125"/>
            <a:ext cx="1389062" cy="461963"/>
          </a:xfrm>
          <a:prstGeom prst="rect">
            <a:avLst/>
          </a:prstGeom>
          <a:solidFill>
            <a:schemeClr val="accent5">
              <a:lumMod val="60000"/>
              <a:lumOff val="40000"/>
            </a:schemeClr>
          </a:solidFill>
        </p:spPr>
        <p:txBody>
          <a:bodyPr wrap="none">
            <a:spAutoFit/>
          </a:bodyPr>
          <a:lstStyle/>
          <a:p>
            <a:pPr fontAlgn="auto">
              <a:spcBef>
                <a:spcPts val="0"/>
              </a:spcBef>
              <a:spcAft>
                <a:spcPts val="0"/>
              </a:spcAft>
              <a:defRPr/>
            </a:pPr>
            <a:r>
              <a:rPr lang="en-US" sz="2400" dirty="0">
                <a:latin typeface="Times New Roman"/>
                <a:cs typeface="Times New Roman"/>
              </a:rPr>
              <a:t>Dementia</a:t>
            </a:r>
          </a:p>
        </p:txBody>
      </p:sp>
      <p:sp>
        <p:nvSpPr>
          <p:cNvPr id="9" name="TextBox 8"/>
          <p:cNvSpPr txBox="1"/>
          <p:nvPr/>
        </p:nvSpPr>
        <p:spPr>
          <a:xfrm>
            <a:off x="4933950" y="1670050"/>
            <a:ext cx="1296988" cy="461963"/>
          </a:xfrm>
          <a:prstGeom prst="rect">
            <a:avLst/>
          </a:prstGeom>
          <a:solidFill>
            <a:schemeClr val="tx2">
              <a:lumMod val="25000"/>
              <a:lumOff val="75000"/>
            </a:schemeClr>
          </a:solidFill>
        </p:spPr>
        <p:txBody>
          <a:bodyPr wrap="none">
            <a:spAutoFit/>
          </a:bodyPr>
          <a:lstStyle/>
          <a:p>
            <a:pPr fontAlgn="auto">
              <a:spcBef>
                <a:spcPts val="0"/>
              </a:spcBef>
              <a:spcAft>
                <a:spcPts val="0"/>
              </a:spcAft>
              <a:defRPr/>
            </a:pPr>
            <a:r>
              <a:rPr lang="en-US" sz="2400" dirty="0">
                <a:latin typeface="Times New Roman"/>
                <a:cs typeface="Times New Roman"/>
              </a:rPr>
              <a:t>Delirium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Amnestic Disorder</a:t>
            </a:r>
          </a:p>
        </p:txBody>
      </p:sp>
      <p:sp>
        <p:nvSpPr>
          <p:cNvPr id="39939" name="Content Placeholder 2"/>
          <p:cNvSpPr>
            <a:spLocks noGrp="1"/>
          </p:cNvSpPr>
          <p:nvPr>
            <p:ph idx="1"/>
          </p:nvPr>
        </p:nvSpPr>
        <p:spPr>
          <a:xfrm>
            <a:off x="498475" y="1366838"/>
            <a:ext cx="7556500" cy="1138237"/>
          </a:xfrm>
        </p:spPr>
        <p:txBody>
          <a:bodyPr/>
          <a:lstStyle/>
          <a:p>
            <a:pPr eaLnBrk="1" hangingPunct="1"/>
            <a:r>
              <a:rPr lang="en-US" sz="1800" smtClean="0">
                <a:solidFill>
                  <a:schemeClr val="tx1"/>
                </a:solidFill>
                <a:latin typeface="Times New Roman" pitchFamily="18" charset="0"/>
                <a:cs typeface="Times New Roman" pitchFamily="18" charset="0"/>
              </a:rPr>
              <a:t>Impaired recent short term and long term memory attributed to a specific organic cause (drug or medical disease) patient is normal in other areas of cognition.</a:t>
            </a: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39941"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BF41726C-96C0-4B66-97BD-C81F67E5C806}" type="slidenum">
              <a:rPr lang="en-US" smtClean="0">
                <a:solidFill>
                  <a:schemeClr val="bg1"/>
                </a:solidFill>
              </a:rPr>
              <a:pPr fontAlgn="base">
                <a:spcBef>
                  <a:spcPct val="0"/>
                </a:spcBef>
                <a:spcAft>
                  <a:spcPct val="0"/>
                </a:spcAft>
                <a:defRPr/>
              </a:pPr>
              <a:t>18</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sp>
        <p:nvSpPr>
          <p:cNvPr id="7" name="TextBox 6"/>
          <p:cNvSpPr txBox="1"/>
          <p:nvPr/>
        </p:nvSpPr>
        <p:spPr>
          <a:xfrm>
            <a:off x="201613" y="2505075"/>
            <a:ext cx="2232025" cy="461963"/>
          </a:xfrm>
          <a:prstGeom prst="rect">
            <a:avLst/>
          </a:prstGeom>
          <a:solidFill>
            <a:schemeClr val="accent2">
              <a:lumMod val="25000"/>
              <a:lumOff val="75000"/>
            </a:schemeClr>
          </a:solidFill>
        </p:spPr>
        <p:txBody>
          <a:bodyPr>
            <a:spAutoFit/>
          </a:bodyPr>
          <a:lstStyle/>
          <a:p>
            <a:pPr fontAlgn="auto">
              <a:spcBef>
                <a:spcPts val="0"/>
              </a:spcBef>
              <a:spcAft>
                <a:spcPts val="0"/>
              </a:spcAft>
              <a:defRPr/>
            </a:pPr>
            <a:r>
              <a:rPr lang="en-US" sz="2400" dirty="0">
                <a:solidFill>
                  <a:schemeClr val="accent1">
                    <a:lumMod val="50000"/>
                  </a:schemeClr>
                </a:solidFill>
                <a:latin typeface="Times New Roman"/>
                <a:cs typeface="Times New Roman"/>
              </a:rPr>
              <a:t>Diagnosis</a:t>
            </a:r>
          </a:p>
        </p:txBody>
      </p:sp>
      <p:sp>
        <p:nvSpPr>
          <p:cNvPr id="39944" name="Content Placeholder 2"/>
          <p:cNvSpPr txBox="1">
            <a:spLocks/>
          </p:cNvSpPr>
          <p:nvPr/>
        </p:nvSpPr>
        <p:spPr bwMode="auto">
          <a:xfrm>
            <a:off x="498475" y="2967038"/>
            <a:ext cx="7556500" cy="2960687"/>
          </a:xfrm>
          <a:prstGeom prst="rect">
            <a:avLst/>
          </a:prstGeom>
          <a:noFill/>
          <a:ln w="9525">
            <a:noFill/>
            <a:miter lim="800000"/>
            <a:headEnd/>
            <a:tailEnd/>
          </a:ln>
        </p:spPr>
        <p:txBody>
          <a:bodyPr/>
          <a:lstStyle/>
          <a:p>
            <a:pPr marL="228600" indent="-228600" defTabSz="914400">
              <a:spcBef>
                <a:spcPts val="2000"/>
              </a:spcBef>
              <a:buClr>
                <a:schemeClr val="accent1"/>
              </a:buClr>
              <a:buSzPct val="75000"/>
              <a:buFont typeface="Wingdings" pitchFamily="2" charset="2"/>
              <a:buChar char="n"/>
            </a:pPr>
            <a:r>
              <a:rPr lang="en-US">
                <a:latin typeface="Times New Roman" pitchFamily="18" charset="0"/>
                <a:cs typeface="Times New Roman" pitchFamily="18" charset="0"/>
              </a:rPr>
              <a:t>The development of memory impairment as manifested by impairment in the ability to recall previously learned information.</a:t>
            </a:r>
          </a:p>
          <a:p>
            <a:pPr marL="228600" indent="-228600" defTabSz="914400">
              <a:spcBef>
                <a:spcPts val="2000"/>
              </a:spcBef>
              <a:buClr>
                <a:schemeClr val="accent1"/>
              </a:buClr>
              <a:buSzPct val="75000"/>
              <a:buFont typeface="Wingdings" pitchFamily="2" charset="2"/>
              <a:buChar char="n"/>
            </a:pPr>
            <a:r>
              <a:rPr lang="en-US">
                <a:latin typeface="Times New Roman" pitchFamily="18" charset="0"/>
                <a:cs typeface="Times New Roman" pitchFamily="18" charset="0"/>
              </a:rPr>
              <a:t>The memory impairment cause significant impairment in social or occupational functioning.</a:t>
            </a:r>
          </a:p>
          <a:p>
            <a:pPr marL="228600" indent="-228600" defTabSz="914400">
              <a:spcBef>
                <a:spcPts val="2000"/>
              </a:spcBef>
              <a:buClr>
                <a:schemeClr val="accent1"/>
              </a:buClr>
              <a:buSzPct val="75000"/>
              <a:buFont typeface="Wingdings" pitchFamily="2" charset="2"/>
              <a:buChar char="n"/>
            </a:pPr>
            <a:r>
              <a:rPr lang="en-US">
                <a:latin typeface="Times New Roman" pitchFamily="18" charset="0"/>
                <a:cs typeface="Times New Roman" pitchFamily="18" charset="0"/>
              </a:rPr>
              <a:t>The memory impairment dose not occur during the course of a delirium or dementia.</a:t>
            </a:r>
          </a:p>
          <a:p>
            <a:pPr marL="228600" indent="-228600" defTabSz="914400">
              <a:spcBef>
                <a:spcPts val="2000"/>
              </a:spcBef>
              <a:buClr>
                <a:schemeClr val="accent1"/>
              </a:buClr>
              <a:buSzPct val="75000"/>
              <a:buFont typeface="Wingdings" pitchFamily="2" charset="2"/>
              <a:buChar char="n"/>
            </a:pPr>
            <a:r>
              <a:rPr lang="en-US">
                <a:latin typeface="Times New Roman" pitchFamily="18" charset="0"/>
                <a:cs typeface="Times New Roman" pitchFamily="18" charset="0"/>
              </a:rPr>
              <a:t>The disturbance is due to general medical condition or substance.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Amnestic Disorder..cont’d</a:t>
            </a:r>
          </a:p>
        </p:txBody>
      </p:sp>
      <p:sp>
        <p:nvSpPr>
          <p:cNvPr id="40963" name="Content Placeholder 2"/>
          <p:cNvSpPr>
            <a:spLocks noGrp="1"/>
          </p:cNvSpPr>
          <p:nvPr>
            <p:ph idx="1"/>
          </p:nvPr>
        </p:nvSpPr>
        <p:spPr>
          <a:xfrm>
            <a:off x="498475" y="1905000"/>
            <a:ext cx="7556500" cy="2743200"/>
          </a:xfrm>
        </p:spPr>
        <p:txBody>
          <a:bodyPr/>
          <a:lstStyle/>
          <a:p>
            <a:pPr eaLnBrk="1" hangingPunct="1"/>
            <a:r>
              <a:rPr lang="en-US" sz="1800" smtClean="0">
                <a:solidFill>
                  <a:schemeClr val="tx1"/>
                </a:solidFill>
                <a:latin typeface="Times New Roman" pitchFamily="18" charset="0"/>
                <a:cs typeface="Times New Roman" pitchFamily="18" charset="0"/>
              </a:rPr>
              <a:t>Most common form is caused by thiamine deficiency associated with alcohol dependence.</a:t>
            </a:r>
          </a:p>
          <a:p>
            <a:pPr eaLnBrk="1" hangingPunct="1"/>
            <a:r>
              <a:rPr lang="en-US" sz="1800" smtClean="0">
                <a:solidFill>
                  <a:schemeClr val="tx1"/>
                </a:solidFill>
                <a:latin typeface="Times New Roman" pitchFamily="18" charset="0"/>
                <a:cs typeface="Times New Roman" pitchFamily="18" charset="0"/>
              </a:rPr>
              <a:t>Many also result from head trauma, tumor, surgery, hypoxia, infraction, seizures and herpes simplex encephalitis.</a:t>
            </a:r>
          </a:p>
          <a:p>
            <a:pPr eaLnBrk="1" hangingPunct="1"/>
            <a:r>
              <a:rPr lang="en-US" sz="1800" smtClean="0">
                <a:solidFill>
                  <a:schemeClr val="tx1"/>
                </a:solidFill>
                <a:latin typeface="Times New Roman" pitchFamily="18" charset="0"/>
                <a:cs typeface="Times New Roman" pitchFamily="18" charset="0"/>
              </a:rPr>
              <a:t>Typically any process that damages certain diencephalic structures (lympic system, hypothalamus, thalamus) and temporal structures (mamillary bodies, fornix, hippocampus) can cause the disorder.</a:t>
            </a: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40965"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DF22B7D9-CC3F-48DD-A7C2-FCDE2AE517C3}" type="slidenum">
              <a:rPr lang="en-US" smtClean="0">
                <a:solidFill>
                  <a:schemeClr val="bg1"/>
                </a:solidFill>
              </a:rPr>
              <a:pPr fontAlgn="base">
                <a:spcBef>
                  <a:spcPct val="0"/>
                </a:spcBef>
                <a:spcAft>
                  <a:spcPct val="0"/>
                </a:spcAft>
                <a:defRPr/>
              </a:pPr>
              <a:t>19</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sp>
        <p:nvSpPr>
          <p:cNvPr id="7" name="TextBox 6"/>
          <p:cNvSpPr txBox="1"/>
          <p:nvPr/>
        </p:nvSpPr>
        <p:spPr>
          <a:xfrm>
            <a:off x="0" y="4670425"/>
            <a:ext cx="2592388" cy="461963"/>
          </a:xfrm>
          <a:prstGeom prst="rect">
            <a:avLst/>
          </a:prstGeom>
          <a:solidFill>
            <a:schemeClr val="bg2"/>
          </a:solidFill>
        </p:spPr>
        <p:txBody>
          <a:bodyPr>
            <a:spAutoFit/>
          </a:bodyPr>
          <a:lstStyle/>
          <a:p>
            <a:pPr fontAlgn="auto">
              <a:spcBef>
                <a:spcPts val="0"/>
              </a:spcBef>
              <a:spcAft>
                <a:spcPts val="0"/>
              </a:spcAft>
              <a:defRPr/>
            </a:pPr>
            <a:r>
              <a:rPr lang="en-US" sz="2400" dirty="0">
                <a:solidFill>
                  <a:schemeClr val="accent1">
                    <a:lumMod val="75000"/>
                  </a:schemeClr>
                </a:solidFill>
                <a:latin typeface="Times New Roman"/>
                <a:cs typeface="Times New Roman"/>
              </a:rPr>
              <a:t>Management</a:t>
            </a:r>
          </a:p>
        </p:txBody>
      </p:sp>
      <p:sp>
        <p:nvSpPr>
          <p:cNvPr id="40968" name="Content Placeholder 2"/>
          <p:cNvSpPr txBox="1">
            <a:spLocks/>
          </p:cNvSpPr>
          <p:nvPr/>
        </p:nvSpPr>
        <p:spPr bwMode="auto">
          <a:xfrm>
            <a:off x="498475" y="5241925"/>
            <a:ext cx="7807325" cy="1036638"/>
          </a:xfrm>
          <a:prstGeom prst="rect">
            <a:avLst/>
          </a:prstGeom>
          <a:noFill/>
          <a:ln w="9525">
            <a:noFill/>
            <a:miter lim="800000"/>
            <a:headEnd/>
            <a:tailEnd/>
          </a:ln>
        </p:spPr>
        <p:txBody>
          <a:bodyPr/>
          <a:lstStyle/>
          <a:p>
            <a:pPr marL="228600" indent="-228600" defTabSz="914400">
              <a:spcBef>
                <a:spcPts val="2000"/>
              </a:spcBef>
              <a:buClr>
                <a:schemeClr val="accent1"/>
              </a:buClr>
              <a:buSzPct val="75000"/>
              <a:buFont typeface="Wingdings" pitchFamily="2" charset="2"/>
              <a:buChar char="n"/>
            </a:pPr>
            <a:r>
              <a:rPr lang="en-US">
                <a:latin typeface="Times New Roman" pitchFamily="18" charset="0"/>
                <a:cs typeface="Times New Roman" pitchFamily="18" charset="0"/>
              </a:rPr>
              <a:t>Identify the cause and reverse it if possible, otherwise, institute supportive medical procedures.</a:t>
            </a:r>
          </a:p>
        </p:txBody>
      </p:sp>
      <p:sp>
        <p:nvSpPr>
          <p:cNvPr id="9" name="TextBox 8"/>
          <p:cNvSpPr txBox="1"/>
          <p:nvPr/>
        </p:nvSpPr>
        <p:spPr>
          <a:xfrm>
            <a:off x="-14288" y="1443038"/>
            <a:ext cx="2593976" cy="461962"/>
          </a:xfrm>
          <a:prstGeom prst="rect">
            <a:avLst/>
          </a:prstGeom>
          <a:solidFill>
            <a:schemeClr val="bg2"/>
          </a:solidFill>
        </p:spPr>
        <p:txBody>
          <a:bodyPr>
            <a:spAutoFit/>
          </a:bodyPr>
          <a:lstStyle/>
          <a:p>
            <a:pPr fontAlgn="auto">
              <a:spcBef>
                <a:spcPts val="0"/>
              </a:spcBef>
              <a:spcAft>
                <a:spcPts val="0"/>
              </a:spcAft>
              <a:defRPr/>
            </a:pPr>
            <a:r>
              <a:rPr lang="en-US" sz="2400" dirty="0">
                <a:solidFill>
                  <a:schemeClr val="accent1">
                    <a:lumMod val="75000"/>
                  </a:schemeClr>
                </a:solidFill>
                <a:latin typeface="Times New Roman"/>
                <a:cs typeface="Times New Roman"/>
              </a:rPr>
              <a:t>Etiology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Outline</a:t>
            </a:r>
          </a:p>
        </p:txBody>
      </p:sp>
      <p:sp>
        <p:nvSpPr>
          <p:cNvPr id="23555" name="Content Placeholder 2"/>
          <p:cNvSpPr>
            <a:spLocks noGrp="1"/>
          </p:cNvSpPr>
          <p:nvPr>
            <p:ph idx="1"/>
          </p:nvPr>
        </p:nvSpPr>
        <p:spPr>
          <a:xfrm>
            <a:off x="498475" y="1250950"/>
            <a:ext cx="3721100" cy="4875213"/>
          </a:xfrm>
        </p:spPr>
        <p:txBody>
          <a:bodyPr/>
          <a:lstStyle/>
          <a:p>
            <a:pPr eaLnBrk="1" hangingPunct="1"/>
            <a:r>
              <a:rPr lang="en-US" sz="1800" smtClean="0">
                <a:solidFill>
                  <a:schemeClr val="tx1"/>
                </a:solidFill>
                <a:latin typeface="Times New Roman" pitchFamily="18" charset="0"/>
                <a:cs typeface="Times New Roman" pitchFamily="18" charset="0"/>
              </a:rPr>
              <a:t>Neuropsychiatric Disorder</a:t>
            </a:r>
          </a:p>
          <a:p>
            <a:pPr lvl="1" eaLnBrk="1" hangingPunct="1"/>
            <a:r>
              <a:rPr lang="en-US" sz="1600" smtClean="0">
                <a:solidFill>
                  <a:schemeClr val="tx1"/>
                </a:solidFill>
                <a:latin typeface="Times New Roman" pitchFamily="18" charset="0"/>
                <a:cs typeface="Times New Roman" pitchFamily="18" charset="0"/>
              </a:rPr>
              <a:t>Definition</a:t>
            </a:r>
          </a:p>
          <a:p>
            <a:pPr eaLnBrk="1" hangingPunct="1"/>
            <a:r>
              <a:rPr lang="en-US" sz="1800" smtClean="0">
                <a:solidFill>
                  <a:schemeClr val="tx1"/>
                </a:solidFill>
                <a:latin typeface="Times New Roman" pitchFamily="18" charset="0"/>
                <a:cs typeface="Times New Roman" pitchFamily="18" charset="0"/>
              </a:rPr>
              <a:t>Delirium</a:t>
            </a:r>
          </a:p>
          <a:p>
            <a:pPr lvl="1" eaLnBrk="1" hangingPunct="1"/>
            <a:r>
              <a:rPr lang="en-US" sz="1600" smtClean="0">
                <a:solidFill>
                  <a:schemeClr val="tx1"/>
                </a:solidFill>
                <a:latin typeface="Times New Roman" pitchFamily="18" charset="0"/>
                <a:cs typeface="Times New Roman" pitchFamily="18" charset="0"/>
              </a:rPr>
              <a:t>Epidemiology</a:t>
            </a:r>
          </a:p>
          <a:p>
            <a:pPr lvl="1" eaLnBrk="1" hangingPunct="1"/>
            <a:r>
              <a:rPr lang="en-US" sz="1600" smtClean="0">
                <a:solidFill>
                  <a:schemeClr val="tx1"/>
                </a:solidFill>
                <a:latin typeface="Times New Roman" pitchFamily="18" charset="0"/>
                <a:cs typeface="Times New Roman" pitchFamily="18" charset="0"/>
              </a:rPr>
              <a:t>Etiology</a:t>
            </a:r>
          </a:p>
          <a:p>
            <a:pPr lvl="1" eaLnBrk="1" hangingPunct="1"/>
            <a:r>
              <a:rPr lang="en-US" sz="1600" smtClean="0">
                <a:solidFill>
                  <a:schemeClr val="tx1"/>
                </a:solidFill>
                <a:latin typeface="Times New Roman" pitchFamily="18" charset="0"/>
                <a:cs typeface="Times New Roman" pitchFamily="18" charset="0"/>
              </a:rPr>
              <a:t>Diagnosis</a:t>
            </a:r>
          </a:p>
          <a:p>
            <a:pPr lvl="1" eaLnBrk="1" hangingPunct="1"/>
            <a:r>
              <a:rPr lang="en-US" sz="1600" smtClean="0">
                <a:solidFill>
                  <a:schemeClr val="tx1"/>
                </a:solidFill>
                <a:latin typeface="Times New Roman" pitchFamily="18" charset="0"/>
                <a:cs typeface="Times New Roman" pitchFamily="18" charset="0"/>
              </a:rPr>
              <a:t>Management</a:t>
            </a:r>
          </a:p>
          <a:p>
            <a:pPr eaLnBrk="1" hangingPunct="1"/>
            <a:r>
              <a:rPr lang="en-US" sz="1800" smtClean="0">
                <a:solidFill>
                  <a:schemeClr val="tx1"/>
                </a:solidFill>
                <a:latin typeface="Times New Roman" pitchFamily="18" charset="0"/>
                <a:cs typeface="Times New Roman" pitchFamily="18" charset="0"/>
              </a:rPr>
              <a:t>Dementia</a:t>
            </a:r>
          </a:p>
          <a:p>
            <a:pPr lvl="1" eaLnBrk="1" hangingPunct="1"/>
            <a:r>
              <a:rPr lang="en-US" sz="1600" smtClean="0">
                <a:solidFill>
                  <a:schemeClr val="tx1"/>
                </a:solidFill>
                <a:latin typeface="Times New Roman" pitchFamily="18" charset="0"/>
                <a:cs typeface="Times New Roman" pitchFamily="18" charset="0"/>
              </a:rPr>
              <a:t>Epidemiology</a:t>
            </a:r>
          </a:p>
          <a:p>
            <a:pPr lvl="1" eaLnBrk="1" hangingPunct="1"/>
            <a:r>
              <a:rPr lang="en-US" sz="1600" smtClean="0">
                <a:solidFill>
                  <a:schemeClr val="tx1"/>
                </a:solidFill>
                <a:latin typeface="Times New Roman" pitchFamily="18" charset="0"/>
                <a:cs typeface="Times New Roman" pitchFamily="18" charset="0"/>
              </a:rPr>
              <a:t>Etiology</a:t>
            </a:r>
          </a:p>
          <a:p>
            <a:pPr lvl="1" eaLnBrk="1" hangingPunct="1"/>
            <a:r>
              <a:rPr lang="en-US" sz="1600" smtClean="0">
                <a:solidFill>
                  <a:schemeClr val="tx1"/>
                </a:solidFill>
                <a:latin typeface="Times New Roman" pitchFamily="18" charset="0"/>
                <a:cs typeface="Times New Roman" pitchFamily="18" charset="0"/>
              </a:rPr>
              <a:t>Diagnosis</a:t>
            </a:r>
          </a:p>
          <a:p>
            <a:pPr lvl="1" eaLnBrk="1" hangingPunct="1"/>
            <a:r>
              <a:rPr lang="en-US" sz="1600" smtClean="0">
                <a:solidFill>
                  <a:schemeClr val="tx1"/>
                </a:solidFill>
                <a:latin typeface="Times New Roman" pitchFamily="18" charset="0"/>
                <a:cs typeface="Times New Roman" pitchFamily="18" charset="0"/>
              </a:rPr>
              <a:t>Management</a:t>
            </a:r>
          </a:p>
          <a:p>
            <a:pPr lvl="1" eaLnBrk="1" hangingPunct="1"/>
            <a:endParaRPr lang="en-US" sz="1600" smtClean="0">
              <a:solidFill>
                <a:schemeClr val="tx1"/>
              </a:solidFill>
              <a:latin typeface="Times New Roman" pitchFamily="18" charset="0"/>
              <a:cs typeface="Times New Roman" pitchFamily="18" charset="0"/>
            </a:endParaRPr>
          </a:p>
          <a:p>
            <a:pPr lvl="1" eaLnBrk="1" hangingPunct="1"/>
            <a:endParaRPr lang="en-US" sz="1600" smtClean="0">
              <a:solidFill>
                <a:schemeClr val="tx1"/>
              </a:solidFill>
              <a:latin typeface="Times New Roman" pitchFamily="18" charset="0"/>
              <a:cs typeface="Times New Roman" pitchFamily="18" charset="0"/>
            </a:endParaRPr>
          </a:p>
        </p:txBody>
      </p:sp>
      <p:sp>
        <p:nvSpPr>
          <p:cNvPr id="4" name="Date Placeholder 3"/>
          <p:cNvSpPr>
            <a:spLocks noGrp="1"/>
          </p:cNvSpPr>
          <p:nvPr>
            <p:ph type="dt" sz="quarter" idx="10"/>
          </p:nvPr>
        </p:nvSpPr>
        <p:spPr/>
        <p:txBody>
          <a:bodyPr/>
          <a:lstStyle/>
          <a:p>
            <a:pPr>
              <a:defRPr/>
            </a:pPr>
            <a:fld id="{E5ABBB2C-C2C4-7049-99F3-2A6CE31EE360}" type="datetime1">
              <a:rPr lang="en-US"/>
              <a:pPr>
                <a:defRPr/>
              </a:pPr>
              <a:t>10/7/2012</a:t>
            </a:fld>
            <a:endParaRPr lang="en-US" dirty="0"/>
          </a:p>
        </p:txBody>
      </p:sp>
      <p:sp>
        <p:nvSpPr>
          <p:cNvPr id="23557"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B9D1E793-BF00-4CC2-A849-AC1961D2F5F5}" type="slidenum">
              <a:rPr lang="en-US" smtClean="0">
                <a:solidFill>
                  <a:schemeClr val="bg1"/>
                </a:solidFill>
              </a:rPr>
              <a:pPr fontAlgn="base">
                <a:spcBef>
                  <a:spcPct val="0"/>
                </a:spcBef>
                <a:spcAft>
                  <a:spcPct val="0"/>
                </a:spcAft>
                <a:defRPr/>
              </a:pPr>
              <a:t>2</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sp>
        <p:nvSpPr>
          <p:cNvPr id="9" name="Content Placeholder 2"/>
          <p:cNvSpPr txBox="1">
            <a:spLocks/>
          </p:cNvSpPr>
          <p:nvPr/>
        </p:nvSpPr>
        <p:spPr>
          <a:xfrm>
            <a:off x="3819525" y="1250950"/>
            <a:ext cx="3721100" cy="4875213"/>
          </a:xfrm>
          <a:prstGeom prst="rect">
            <a:avLst/>
          </a:prstGeom>
        </p:spPr>
        <p:txBody>
          <a:bodyPr>
            <a:normAutofit/>
          </a:bodyPr>
          <a:lstStyle/>
          <a:p>
            <a:pPr marL="228600" indent="-228600" defTabSz="914400" fontAlgn="auto">
              <a:spcBef>
                <a:spcPts val="2000"/>
              </a:spcBef>
              <a:spcAft>
                <a:spcPts val="0"/>
              </a:spcAft>
              <a:buClr>
                <a:schemeClr val="accent1"/>
              </a:buClr>
              <a:buSzPct val="75000"/>
              <a:buFont typeface="Wingdings" pitchFamily="2" charset="2"/>
              <a:buChar char="n"/>
              <a:defRPr/>
            </a:pPr>
            <a:r>
              <a:rPr lang="en-US" dirty="0">
                <a:latin typeface="Times New Roman"/>
                <a:cs typeface="Times New Roman"/>
              </a:rPr>
              <a:t>Course and Prognosis</a:t>
            </a:r>
            <a:endParaRPr lang="en-US" sz="1600" dirty="0">
              <a:latin typeface="Times New Roman"/>
              <a:cs typeface="Times New Roman"/>
            </a:endParaRPr>
          </a:p>
          <a:p>
            <a:pPr marL="228600" indent="-228600" defTabSz="914400" fontAlgn="auto">
              <a:spcBef>
                <a:spcPts val="2000"/>
              </a:spcBef>
              <a:spcAft>
                <a:spcPts val="0"/>
              </a:spcAft>
              <a:buClr>
                <a:schemeClr val="accent1"/>
              </a:buClr>
              <a:buSzPct val="75000"/>
              <a:buFont typeface="Wingdings" pitchFamily="2" charset="2"/>
              <a:buChar char="n"/>
              <a:defRPr/>
            </a:pPr>
            <a:r>
              <a:rPr lang="en-US" dirty="0">
                <a:latin typeface="Times New Roman"/>
                <a:cs typeface="Times New Roman"/>
              </a:rPr>
              <a:t>How to differentiate between Delirium and Dementia</a:t>
            </a:r>
          </a:p>
          <a:p>
            <a:pPr marL="228600" indent="-228600" defTabSz="914400" fontAlgn="auto">
              <a:spcBef>
                <a:spcPts val="2000"/>
              </a:spcBef>
              <a:spcAft>
                <a:spcPts val="0"/>
              </a:spcAft>
              <a:buClr>
                <a:schemeClr val="accent1"/>
              </a:buClr>
              <a:buSzPct val="75000"/>
              <a:buFont typeface="Wingdings" pitchFamily="2" charset="2"/>
              <a:buChar char="n"/>
              <a:defRPr/>
            </a:pPr>
            <a:r>
              <a:rPr lang="en-US" dirty="0">
                <a:latin typeface="Times New Roman"/>
                <a:cs typeface="Times New Roman"/>
              </a:rPr>
              <a:t>Amnestic Disorder</a:t>
            </a:r>
          </a:p>
          <a:p>
            <a:pPr lvl="1" indent="-228600" defTabSz="914400" fontAlgn="auto">
              <a:spcBef>
                <a:spcPts val="600"/>
              </a:spcBef>
              <a:spcAft>
                <a:spcPts val="0"/>
              </a:spcAft>
              <a:buClr>
                <a:schemeClr val="accent1">
                  <a:lumMod val="60000"/>
                  <a:lumOff val="40000"/>
                </a:schemeClr>
              </a:buClr>
              <a:buSzPct val="75000"/>
              <a:buFont typeface="Wingdings" pitchFamily="2" charset="2"/>
              <a:buChar char="n"/>
              <a:defRPr/>
            </a:pPr>
            <a:r>
              <a:rPr lang="en-US" sz="1600" dirty="0">
                <a:latin typeface="Times New Roman"/>
                <a:cs typeface="Times New Roman"/>
              </a:rPr>
              <a:t>Diagnosis</a:t>
            </a:r>
          </a:p>
          <a:p>
            <a:pPr lvl="1" indent="-228600" defTabSz="914400" fontAlgn="auto">
              <a:spcBef>
                <a:spcPts val="600"/>
              </a:spcBef>
              <a:spcAft>
                <a:spcPts val="0"/>
              </a:spcAft>
              <a:buClr>
                <a:schemeClr val="accent1">
                  <a:lumMod val="60000"/>
                  <a:lumOff val="40000"/>
                </a:schemeClr>
              </a:buClr>
              <a:buSzPct val="75000"/>
              <a:buFont typeface="Wingdings" pitchFamily="2" charset="2"/>
              <a:buChar char="n"/>
              <a:defRPr/>
            </a:pPr>
            <a:r>
              <a:rPr lang="en-US" sz="1600" dirty="0">
                <a:latin typeface="Times New Roman"/>
                <a:cs typeface="Times New Roman"/>
              </a:rPr>
              <a:t>Etiology</a:t>
            </a:r>
          </a:p>
          <a:p>
            <a:pPr lvl="1" indent="-228600" defTabSz="914400" fontAlgn="auto">
              <a:spcBef>
                <a:spcPts val="600"/>
              </a:spcBef>
              <a:spcAft>
                <a:spcPts val="0"/>
              </a:spcAft>
              <a:buClr>
                <a:schemeClr val="accent1">
                  <a:lumMod val="60000"/>
                  <a:lumOff val="40000"/>
                </a:schemeClr>
              </a:buClr>
              <a:buSzPct val="75000"/>
              <a:buFont typeface="Wingdings" pitchFamily="2" charset="2"/>
              <a:buChar char="n"/>
              <a:defRPr/>
            </a:pPr>
            <a:r>
              <a:rPr lang="en-US" sz="1600" dirty="0">
                <a:latin typeface="Times New Roman"/>
                <a:cs typeface="Times New Roman"/>
              </a:rPr>
              <a:t>Management</a:t>
            </a:r>
          </a:p>
          <a:p>
            <a:pPr lvl="1" indent="-228600" defTabSz="914400" fontAlgn="auto">
              <a:spcBef>
                <a:spcPts val="600"/>
              </a:spcBef>
              <a:spcAft>
                <a:spcPts val="0"/>
              </a:spcAft>
              <a:buClr>
                <a:schemeClr val="accent1">
                  <a:lumMod val="60000"/>
                  <a:lumOff val="40000"/>
                </a:schemeClr>
              </a:buClr>
              <a:buSzPct val="75000"/>
              <a:buFont typeface="Wingdings" pitchFamily="2" charset="2"/>
              <a:buChar char="n"/>
              <a:defRPr/>
            </a:pPr>
            <a:endParaRPr lang="en-US" sz="1600" dirty="0">
              <a:latin typeface="Times New Roman"/>
              <a:cs typeface="Times New Roman"/>
            </a:endParaRPr>
          </a:p>
          <a:p>
            <a:pPr lvl="1" indent="-228600" defTabSz="914400" fontAlgn="auto">
              <a:spcBef>
                <a:spcPts val="600"/>
              </a:spcBef>
              <a:spcAft>
                <a:spcPts val="0"/>
              </a:spcAft>
              <a:buClr>
                <a:schemeClr val="accent1">
                  <a:lumMod val="60000"/>
                  <a:lumOff val="40000"/>
                </a:schemeClr>
              </a:buClr>
              <a:buSzPct val="75000"/>
              <a:buFont typeface="Wingdings" pitchFamily="2" charset="2"/>
              <a:buChar char="n"/>
              <a:defRPr/>
            </a:pPr>
            <a:endParaRPr lang="en-US" sz="1600" dirty="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eaLnBrk="1" hangingPunct="1"/>
            <a:r>
              <a:rPr lang="en-US" b="1" smtClean="0"/>
              <a:t>References </a:t>
            </a:r>
            <a:endParaRPr lang="ar-SA" b="1" smtClean="0"/>
          </a:p>
        </p:txBody>
      </p:sp>
      <p:sp>
        <p:nvSpPr>
          <p:cNvPr id="3" name="Content Placeholder 2"/>
          <p:cNvSpPr>
            <a:spLocks noGrp="1"/>
          </p:cNvSpPr>
          <p:nvPr>
            <p:ph idx="1"/>
          </p:nvPr>
        </p:nvSpPr>
        <p:spPr/>
        <p:txBody>
          <a:bodyPr rtlCol="0">
            <a:normAutofit/>
          </a:bodyPr>
          <a:lstStyle/>
          <a:p>
            <a:pPr eaLnBrk="1" fontAlgn="auto" hangingPunct="1">
              <a:spcAft>
                <a:spcPts val="0"/>
              </a:spcAft>
              <a:buFont typeface="Wingdings" pitchFamily="2" charset="2"/>
              <a:buNone/>
              <a:defRPr/>
            </a:pPr>
            <a:endParaRPr lang="en-US" b="1" u="words" dirty="0" smtClean="0">
              <a:solidFill>
                <a:schemeClr val="tx1">
                  <a:lumMod val="65000"/>
                  <a:lumOff val="35000"/>
                </a:schemeClr>
              </a:solidFill>
            </a:endParaRPr>
          </a:p>
          <a:p>
            <a:pPr eaLnBrk="1" fontAlgn="auto" hangingPunct="1">
              <a:spcAft>
                <a:spcPts val="0"/>
              </a:spcAft>
              <a:defRPr/>
            </a:pPr>
            <a:r>
              <a:rPr lang="en-US" b="1" dirty="0" smtClean="0">
                <a:solidFill>
                  <a:schemeClr val="tx1">
                    <a:lumMod val="65000"/>
                    <a:lumOff val="35000"/>
                  </a:schemeClr>
                </a:solidFill>
              </a:rPr>
              <a:t>Further reading (Prescribed book):</a:t>
            </a:r>
            <a:endParaRPr lang="en-US" b="1" u="words" dirty="0" smtClean="0">
              <a:solidFill>
                <a:schemeClr val="tx1">
                  <a:lumMod val="65000"/>
                  <a:lumOff val="35000"/>
                </a:schemeClr>
              </a:solidFill>
            </a:endParaRPr>
          </a:p>
          <a:p>
            <a:pPr lvl="1" eaLnBrk="1" fontAlgn="auto" hangingPunct="1">
              <a:spcAft>
                <a:spcPts val="0"/>
              </a:spcAft>
              <a:buClr>
                <a:schemeClr val="accent1">
                  <a:lumMod val="60000"/>
                  <a:lumOff val="40000"/>
                </a:schemeClr>
              </a:buClr>
              <a:buFont typeface="Arial" pitchFamily="34" charset="0"/>
              <a:buChar char="•"/>
              <a:defRPr/>
            </a:pPr>
            <a:r>
              <a:rPr lang="en-US" sz="2000" dirty="0" smtClean="0">
                <a:solidFill>
                  <a:schemeClr val="tx1">
                    <a:lumMod val="65000"/>
                    <a:lumOff val="35000"/>
                  </a:schemeClr>
                </a:solidFill>
              </a:rPr>
              <a:t>Kaplan and Sadock's Synopsis is of Psychiatry10th edition.</a:t>
            </a:r>
            <a:endParaRPr lang="en-US" sz="2000" b="1" u="words" dirty="0" smtClean="0">
              <a:solidFill>
                <a:schemeClr val="tx1">
                  <a:lumMod val="65000"/>
                  <a:lumOff val="35000"/>
                </a:schemeClr>
              </a:solidFill>
            </a:endParaRPr>
          </a:p>
          <a:p>
            <a:pPr lvl="1" eaLnBrk="1" fontAlgn="auto" hangingPunct="1">
              <a:spcAft>
                <a:spcPts val="0"/>
              </a:spcAft>
              <a:buClr>
                <a:schemeClr val="accent1">
                  <a:lumMod val="60000"/>
                  <a:lumOff val="40000"/>
                </a:schemeClr>
              </a:buClr>
              <a:buFont typeface="Arial" pitchFamily="34" charset="0"/>
              <a:buChar char="•"/>
              <a:defRPr/>
            </a:pPr>
            <a:r>
              <a:rPr lang="en-US" sz="2000" dirty="0" smtClean="0">
                <a:solidFill>
                  <a:schemeClr val="tx1">
                    <a:lumMod val="65000"/>
                    <a:lumOff val="35000"/>
                  </a:schemeClr>
                </a:solidFill>
              </a:rPr>
              <a:t>Basic </a:t>
            </a:r>
            <a:r>
              <a:rPr lang="en-US" dirty="0" smtClean="0">
                <a:solidFill>
                  <a:schemeClr val="tx1">
                    <a:lumMod val="65000"/>
                    <a:lumOff val="35000"/>
                  </a:schemeClr>
                </a:solidFill>
              </a:rPr>
              <a:t>Psychiatry 2</a:t>
            </a:r>
            <a:r>
              <a:rPr lang="en-US" baseline="30000" dirty="0" smtClean="0">
                <a:solidFill>
                  <a:schemeClr val="tx1">
                    <a:lumMod val="65000"/>
                    <a:lumOff val="35000"/>
                  </a:schemeClr>
                </a:solidFill>
              </a:rPr>
              <a:t>nd</a:t>
            </a:r>
            <a:r>
              <a:rPr lang="en-US" dirty="0" smtClean="0">
                <a:solidFill>
                  <a:schemeClr val="tx1">
                    <a:lumMod val="65000"/>
                    <a:lumOff val="35000"/>
                  </a:schemeClr>
                </a:solidFill>
              </a:rPr>
              <a:t> edition Prof. Alsughayir.</a:t>
            </a:r>
          </a:p>
          <a:p>
            <a:pPr eaLnBrk="1" fontAlgn="auto" hangingPunct="1">
              <a:spcAft>
                <a:spcPts val="0"/>
              </a:spcAft>
              <a:defRPr/>
            </a:pPr>
            <a:r>
              <a:rPr lang="en-US" dirty="0" smtClean="0">
                <a:solidFill>
                  <a:schemeClr val="tx1">
                    <a:lumMod val="65000"/>
                    <a:lumOff val="35000"/>
                  </a:schemeClr>
                </a:solidFill>
                <a:hlinkClick r:id="rId2"/>
              </a:rPr>
              <a:t>http://www.youtube.com/watch?v=9RKApLb3bRQ</a:t>
            </a:r>
            <a:endParaRPr lang="en-US" dirty="0" smtClean="0">
              <a:solidFill>
                <a:schemeClr val="tx1">
                  <a:lumMod val="65000"/>
                  <a:lumOff val="35000"/>
                </a:schemeClr>
              </a:solidFill>
            </a:endParaRPr>
          </a:p>
          <a:p>
            <a:pPr eaLnBrk="1" fontAlgn="auto" hangingPunct="1">
              <a:spcAft>
                <a:spcPts val="0"/>
              </a:spcAft>
              <a:defRPr/>
            </a:pPr>
            <a:r>
              <a:rPr lang="en-US" dirty="0" smtClean="0">
                <a:solidFill>
                  <a:schemeClr val="tx1">
                    <a:lumMod val="65000"/>
                    <a:lumOff val="35000"/>
                  </a:schemeClr>
                </a:solidFill>
                <a:hlinkClick r:id="rId3"/>
              </a:rPr>
              <a:t>http://www.youtube.com/watch?v=ZelSHnxMD4w</a:t>
            </a:r>
            <a:r>
              <a:rPr lang="en-US" dirty="0" smtClean="0">
                <a:solidFill>
                  <a:schemeClr val="tx1">
                    <a:lumMod val="65000"/>
                    <a:lumOff val="35000"/>
                  </a:schemeClr>
                </a:solidFill>
              </a:rPr>
              <a:t> </a:t>
            </a:r>
          </a:p>
          <a:p>
            <a:pPr eaLnBrk="1" fontAlgn="auto" hangingPunct="1">
              <a:spcAft>
                <a:spcPts val="0"/>
              </a:spcAft>
              <a:defRPr/>
            </a:pPr>
            <a:endParaRPr lang="en-US" dirty="0" smtClean="0">
              <a:solidFill>
                <a:schemeClr val="tx1">
                  <a:lumMod val="65000"/>
                  <a:lumOff val="35000"/>
                </a:schemeClr>
              </a:solidFill>
            </a:endParaRPr>
          </a:p>
          <a:p>
            <a:pPr eaLnBrk="1" fontAlgn="auto" hangingPunct="1">
              <a:spcAft>
                <a:spcPts val="0"/>
              </a:spcAft>
              <a:defRPr/>
            </a:pPr>
            <a:endParaRPr lang="en-US" b="1" u="words" dirty="0" smtClean="0">
              <a:solidFill>
                <a:schemeClr val="tx1">
                  <a:lumMod val="65000"/>
                  <a:lumOff val="35000"/>
                </a:schemeClr>
              </a:solidFill>
            </a:endParaRPr>
          </a:p>
          <a:p>
            <a:pPr eaLnBrk="1" fontAlgn="auto" hangingPunct="1">
              <a:spcAft>
                <a:spcPts val="0"/>
              </a:spcAft>
              <a:defRPr/>
            </a:pPr>
            <a:endParaRPr lang="ar-SA" dirty="0">
              <a:solidFill>
                <a:schemeClr val="tx1">
                  <a:lumMod val="65000"/>
                  <a:lumOff val="35000"/>
                </a:schemeClr>
              </a:solidFill>
            </a:endParaRPr>
          </a:p>
        </p:txBody>
      </p:sp>
      <p:sp>
        <p:nvSpPr>
          <p:cNvPr id="4" name="Date Placeholder 3"/>
          <p:cNvSpPr>
            <a:spLocks noGrp="1"/>
          </p:cNvSpPr>
          <p:nvPr>
            <p:ph type="dt" sz="quarter" idx="10"/>
          </p:nvPr>
        </p:nvSpPr>
        <p:spPr/>
        <p:txBody>
          <a:bodyPr/>
          <a:lstStyle/>
          <a:p>
            <a:pPr>
              <a:defRPr/>
            </a:pPr>
            <a:fld id="{D3281F6D-0B99-E742-8ED0-2902695FB8C3}" type="datetime1">
              <a:rPr lang="en-US"/>
              <a:pPr>
                <a:defRPr/>
              </a:pPr>
              <a:t>10/7/2012</a:t>
            </a:fld>
            <a:endParaRPr lang="en-US" dirty="0"/>
          </a:p>
        </p:txBody>
      </p:sp>
      <p:sp>
        <p:nvSpPr>
          <p:cNvPr id="5" name="Footer Placeholder 4"/>
          <p:cNvSpPr>
            <a:spLocks noGrp="1"/>
          </p:cNvSpPr>
          <p:nvPr>
            <p:ph type="ftr" sz="quarter" idx="11"/>
          </p:nvPr>
        </p:nvSpPr>
        <p:spPr/>
        <p:txBody>
          <a:bodyPr/>
          <a:lstStyle/>
          <a:p>
            <a:pPr>
              <a:defRPr/>
            </a:pPr>
            <a:r>
              <a:rPr lang="en-US"/>
              <a:t>Dr. Khalid Bazaid</a:t>
            </a:r>
          </a:p>
        </p:txBody>
      </p:sp>
      <p:sp>
        <p:nvSpPr>
          <p:cNvPr id="41990"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F634C0C9-29EB-439E-8CFF-77702608C161}" type="slidenum">
              <a:rPr lang="en-US" smtClean="0">
                <a:solidFill>
                  <a:schemeClr val="bg1"/>
                </a:solidFill>
              </a:rPr>
              <a:pPr fontAlgn="base">
                <a:spcBef>
                  <a:spcPct val="0"/>
                </a:spcBef>
                <a:spcAft>
                  <a:spcPct val="0"/>
                </a:spcAft>
                <a:defRPr/>
              </a:pPr>
              <a:t>20</a:t>
            </a:fld>
            <a:endParaRPr lang="en-US" smtClean="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3281F6D-0B99-E742-8ED0-2902695FB8C3}" type="datetime1">
              <a:rPr lang="en-US"/>
              <a:pPr>
                <a:defRPr/>
              </a:pPr>
              <a:t>10/7/2012</a:t>
            </a:fld>
            <a:endParaRPr lang="en-US" dirty="0"/>
          </a:p>
        </p:txBody>
      </p:sp>
      <p:sp>
        <p:nvSpPr>
          <p:cNvPr id="5" name="Footer Placeholder 4"/>
          <p:cNvSpPr>
            <a:spLocks noGrp="1"/>
          </p:cNvSpPr>
          <p:nvPr>
            <p:ph type="ftr" sz="quarter" idx="11"/>
          </p:nvPr>
        </p:nvSpPr>
        <p:spPr/>
        <p:txBody>
          <a:bodyPr/>
          <a:lstStyle/>
          <a:p>
            <a:pPr>
              <a:defRPr/>
            </a:pPr>
            <a:r>
              <a:rPr lang="en-US"/>
              <a:t>Dr. Khalid Bazaid</a:t>
            </a:r>
          </a:p>
        </p:txBody>
      </p:sp>
      <p:sp>
        <p:nvSpPr>
          <p:cNvPr id="43012"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1777C3C3-0700-48DC-8AE3-84126ABF90A8}" type="slidenum">
              <a:rPr lang="en-US" smtClean="0">
                <a:solidFill>
                  <a:schemeClr val="bg1"/>
                </a:solidFill>
              </a:rPr>
              <a:pPr fontAlgn="base">
                <a:spcBef>
                  <a:spcPct val="0"/>
                </a:spcBef>
                <a:spcAft>
                  <a:spcPct val="0"/>
                </a:spcAft>
                <a:defRPr/>
              </a:pPr>
              <a:t>21</a:t>
            </a:fld>
            <a:endParaRPr lang="en-US" smtClean="0">
              <a:solidFill>
                <a:schemeClr val="bg1"/>
              </a:solidFill>
            </a:endParaRPr>
          </a:p>
        </p:txBody>
      </p:sp>
      <p:pic>
        <p:nvPicPr>
          <p:cNvPr id="43013" name="Picture 6" descr="Snapshot 2012-09-28 13-24-41.tiff"/>
          <p:cNvPicPr>
            <a:picLocks noChangeAspect="1"/>
          </p:cNvPicPr>
          <p:nvPr/>
        </p:nvPicPr>
        <p:blipFill>
          <a:blip r:embed="rId2"/>
          <a:srcRect/>
          <a:stretch>
            <a:fillRect/>
          </a:stretch>
        </p:blipFill>
        <p:spPr bwMode="auto">
          <a:xfrm>
            <a:off x="1547813" y="1462088"/>
            <a:ext cx="5718175" cy="429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Neuropsychiatric Disorder</a:t>
            </a:r>
          </a:p>
        </p:txBody>
      </p:sp>
      <p:sp>
        <p:nvSpPr>
          <p:cNvPr id="3" name="Content Placeholder 2"/>
          <p:cNvSpPr>
            <a:spLocks noGrp="1"/>
          </p:cNvSpPr>
          <p:nvPr>
            <p:ph idx="1"/>
          </p:nvPr>
        </p:nvSpPr>
        <p:spPr/>
        <p:txBody>
          <a:bodyPr/>
          <a:lstStyle/>
          <a:p>
            <a:pPr eaLnBrk="1" hangingPunct="1"/>
            <a:r>
              <a:rPr lang="en-US" sz="1800" smtClean="0">
                <a:solidFill>
                  <a:schemeClr val="tx1"/>
                </a:solidFill>
                <a:latin typeface="Times New Roman" pitchFamily="18" charset="0"/>
                <a:cs typeface="Times New Roman" pitchFamily="18" charset="0"/>
              </a:rPr>
              <a:t>It is the medical science dealing with both organic and psychic disorder of the nervous system.</a:t>
            </a:r>
          </a:p>
        </p:txBody>
      </p:sp>
      <p:pic>
        <p:nvPicPr>
          <p:cNvPr id="24580" name="Picture 3" descr="Snapshot 2012-09-23 19-19-49.tiff"/>
          <p:cNvPicPr>
            <a:picLocks noChangeAspect="1"/>
          </p:cNvPicPr>
          <p:nvPr/>
        </p:nvPicPr>
        <p:blipFill>
          <a:blip r:embed="rId2"/>
          <a:srcRect/>
          <a:stretch>
            <a:fillRect/>
          </a:stretch>
        </p:blipFill>
        <p:spPr bwMode="auto">
          <a:xfrm>
            <a:off x="3767138" y="2768600"/>
            <a:ext cx="5237162" cy="3073400"/>
          </a:xfrm>
          <a:prstGeom prst="rect">
            <a:avLst/>
          </a:prstGeom>
          <a:noFill/>
          <a:ln w="9525">
            <a:noFill/>
            <a:miter lim="800000"/>
            <a:headEnd/>
            <a:tailEnd/>
          </a:ln>
        </p:spPr>
      </p:pic>
      <p:pic>
        <p:nvPicPr>
          <p:cNvPr id="24581" name="Picture 4" descr="Snapshot 2012-09-23 19-20-56.tiff"/>
          <p:cNvPicPr>
            <a:picLocks noChangeAspect="1"/>
          </p:cNvPicPr>
          <p:nvPr/>
        </p:nvPicPr>
        <p:blipFill>
          <a:blip r:embed="rId3"/>
          <a:srcRect/>
          <a:stretch>
            <a:fillRect/>
          </a:stretch>
        </p:blipFill>
        <p:spPr bwMode="auto">
          <a:xfrm>
            <a:off x="498475" y="3332163"/>
            <a:ext cx="2984500" cy="27940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44A2E3CB-1B42-2848-AA23-4892DD651E4D}" type="datetime1">
              <a:rPr lang="en-US"/>
              <a:pPr>
                <a:defRPr/>
              </a:pPr>
              <a:t>10/7/2012</a:t>
            </a:fld>
            <a:endParaRPr lang="en-US" dirty="0"/>
          </a:p>
        </p:txBody>
      </p:sp>
      <p:sp>
        <p:nvSpPr>
          <p:cNvPr id="24583" name="Slide Number Placeholder 6"/>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783D4203-BF03-49CF-9D8B-9034795DF854}" type="slidenum">
              <a:rPr lang="en-US" smtClean="0">
                <a:solidFill>
                  <a:schemeClr val="bg1"/>
                </a:solidFill>
              </a:rPr>
              <a:pPr fontAlgn="base">
                <a:spcBef>
                  <a:spcPct val="0"/>
                </a:spcBef>
                <a:spcAft>
                  <a:spcPct val="0"/>
                </a:spcAft>
                <a:defRPr/>
              </a:pPr>
              <a:t>3</a:t>
            </a:fld>
            <a:endParaRPr lang="en-US" smtClean="0">
              <a:solidFill>
                <a:schemeClr val="bg1"/>
              </a:solidFill>
            </a:endParaRPr>
          </a:p>
        </p:txBody>
      </p:sp>
      <p:sp>
        <p:nvSpPr>
          <p:cNvPr id="8" name="Footer Placeholder 7"/>
          <p:cNvSpPr>
            <a:spLocks noGrp="1"/>
          </p:cNvSpPr>
          <p:nvPr>
            <p:ph type="ftr" sz="quarter" idx="11"/>
          </p:nvPr>
        </p:nvSpPr>
        <p:spPr/>
        <p:txBody>
          <a:bodyPr/>
          <a:lstStyle/>
          <a:p>
            <a:pPr>
              <a:defRPr/>
            </a:pPr>
            <a:r>
              <a:rPr lang="en-US"/>
              <a:t>Dr. Khalid Bazaid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Definition</a:t>
            </a:r>
          </a:p>
        </p:txBody>
      </p:sp>
      <p:sp>
        <p:nvSpPr>
          <p:cNvPr id="25603" name="Content Placeholder 2"/>
          <p:cNvSpPr>
            <a:spLocks noGrp="1"/>
          </p:cNvSpPr>
          <p:nvPr>
            <p:ph idx="1"/>
          </p:nvPr>
        </p:nvSpPr>
        <p:spPr>
          <a:xfrm>
            <a:off x="498475" y="1200150"/>
            <a:ext cx="7556500" cy="4926013"/>
          </a:xfrm>
        </p:spPr>
        <p:txBody>
          <a:bodyPr/>
          <a:lstStyle/>
          <a:p>
            <a:pPr eaLnBrk="1" hangingPunct="1"/>
            <a:r>
              <a:rPr lang="en-US" sz="1800" smtClean="0">
                <a:solidFill>
                  <a:schemeClr val="tx1"/>
                </a:solidFill>
                <a:latin typeface="Times New Roman" pitchFamily="18" charset="0"/>
                <a:cs typeface="Times New Roman" pitchFamily="18" charset="0"/>
              </a:rPr>
              <a:t>Cognitive disorders are characterized by significant impairment in function such as memory, judgment, language, and attention. This impairment represent a change from base line.</a:t>
            </a:r>
          </a:p>
          <a:p>
            <a:pPr eaLnBrk="1" hangingPunct="1"/>
            <a:r>
              <a:rPr lang="en-US" sz="1800" smtClean="0">
                <a:solidFill>
                  <a:schemeClr val="tx1"/>
                </a:solidFill>
                <a:latin typeface="Times New Roman" pitchFamily="18" charset="0"/>
                <a:cs typeface="Times New Roman" pitchFamily="18" charset="0"/>
              </a:rPr>
              <a:t>Cognitive disorders reflect disruption in one or more of the above domains, and are also frequently complicated by behavioral symptoms.</a:t>
            </a:r>
          </a:p>
          <a:p>
            <a:pPr eaLnBrk="1" hangingPunct="1"/>
            <a:r>
              <a:rPr lang="en-US" sz="1800" smtClean="0">
                <a:solidFill>
                  <a:schemeClr val="tx1"/>
                </a:solidFill>
                <a:latin typeface="Times New Roman" pitchFamily="18" charset="0"/>
                <a:cs typeface="Times New Roman" pitchFamily="18" charset="0"/>
              </a:rPr>
              <a:t>Cognitive disorders represent the complex interface between neurology, medicine, and psychiatry.</a:t>
            </a:r>
          </a:p>
          <a:p>
            <a:pPr eaLnBrk="1" hangingPunct="1"/>
            <a:r>
              <a:rPr lang="en-US" sz="1800" smtClean="0">
                <a:solidFill>
                  <a:schemeClr val="tx1"/>
                </a:solidFill>
                <a:latin typeface="Times New Roman" pitchFamily="18" charset="0"/>
                <a:cs typeface="Times New Roman" pitchFamily="18" charset="0"/>
              </a:rPr>
              <a:t>Organic mental disorders or organic brain disorders vs functional disorders.</a:t>
            </a:r>
          </a:p>
          <a:p>
            <a:pPr eaLnBrk="1" hangingPunct="1"/>
            <a:r>
              <a:rPr lang="en-US" sz="1800" smtClean="0">
                <a:solidFill>
                  <a:schemeClr val="tx1"/>
                </a:solidFill>
                <a:latin typeface="Times New Roman" pitchFamily="18" charset="0"/>
                <a:cs typeface="Times New Roman" pitchFamily="18" charset="0"/>
              </a:rPr>
              <a:t>Advances in molecular biology, diagnostic techniques, and medication management have significantly improved the ability to recognize and to treat cognitive disorders.</a:t>
            </a:r>
          </a:p>
        </p:txBody>
      </p:sp>
      <p:sp>
        <p:nvSpPr>
          <p:cNvPr id="4" name="Date Placeholder 3"/>
          <p:cNvSpPr>
            <a:spLocks noGrp="1"/>
          </p:cNvSpPr>
          <p:nvPr>
            <p:ph type="dt" sz="quarter" idx="10"/>
          </p:nvPr>
        </p:nvSpPr>
        <p:spPr/>
        <p:txBody>
          <a:bodyPr/>
          <a:lstStyle/>
          <a:p>
            <a:pPr>
              <a:defRPr/>
            </a:pPr>
            <a:fld id="{44F3F73A-9F24-424A-AA08-DDC136A9DA19}" type="datetime1">
              <a:rPr lang="en-US"/>
              <a:pPr>
                <a:defRPr/>
              </a:pPr>
              <a:t>10/7/2012</a:t>
            </a:fld>
            <a:endParaRPr lang="en-US" dirty="0"/>
          </a:p>
        </p:txBody>
      </p:sp>
      <p:sp>
        <p:nvSpPr>
          <p:cNvPr id="25605"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F5492E0A-4664-4E18-88CF-ACE93E1210C3}" type="slidenum">
              <a:rPr lang="en-US" smtClean="0">
                <a:solidFill>
                  <a:schemeClr val="bg1"/>
                </a:solidFill>
              </a:rPr>
              <a:pPr fontAlgn="base">
                <a:spcBef>
                  <a:spcPct val="0"/>
                </a:spcBef>
                <a:spcAft>
                  <a:spcPct val="0"/>
                </a:spcAft>
                <a:defRPr/>
              </a:pPr>
              <a:t>4</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Delirium</a:t>
            </a:r>
          </a:p>
        </p:txBody>
      </p:sp>
      <p:sp>
        <p:nvSpPr>
          <p:cNvPr id="26627" name="Content Placeholder 2"/>
          <p:cNvSpPr>
            <a:spLocks noGrp="1"/>
          </p:cNvSpPr>
          <p:nvPr>
            <p:ph idx="1"/>
          </p:nvPr>
        </p:nvSpPr>
        <p:spPr>
          <a:xfrm>
            <a:off x="498475" y="1176338"/>
            <a:ext cx="7556500" cy="4949825"/>
          </a:xfrm>
        </p:spPr>
        <p:txBody>
          <a:bodyPr/>
          <a:lstStyle/>
          <a:p>
            <a:pPr eaLnBrk="1" hangingPunct="1"/>
            <a:r>
              <a:rPr lang="en-US" sz="1800" smtClean="0">
                <a:solidFill>
                  <a:schemeClr val="tx1"/>
                </a:solidFill>
                <a:latin typeface="Times New Roman" pitchFamily="18" charset="0"/>
                <a:cs typeface="Times New Roman" pitchFamily="18" charset="0"/>
              </a:rPr>
              <a:t>Delirium is an </a:t>
            </a:r>
            <a:r>
              <a:rPr lang="en-US" sz="1800" b="1" smtClean="0">
                <a:solidFill>
                  <a:srgbClr val="FF0000"/>
                </a:solidFill>
                <a:latin typeface="Times New Roman" pitchFamily="18" charset="0"/>
                <a:cs typeface="Times New Roman" pitchFamily="18" charset="0"/>
              </a:rPr>
              <a:t>impairment of consciousness </a:t>
            </a:r>
            <a:r>
              <a:rPr lang="en-US" sz="1800" smtClean="0">
                <a:solidFill>
                  <a:schemeClr val="tx1"/>
                </a:solidFill>
                <a:latin typeface="Times New Roman" pitchFamily="18" charset="0"/>
                <a:cs typeface="Times New Roman" pitchFamily="18" charset="0"/>
              </a:rPr>
              <a:t>( short-term confusion and changes in cognition).</a:t>
            </a:r>
          </a:p>
          <a:p>
            <a:pPr eaLnBrk="1" hangingPunct="1"/>
            <a:r>
              <a:rPr lang="en-US" sz="1800" smtClean="0">
                <a:solidFill>
                  <a:schemeClr val="tx1"/>
                </a:solidFill>
                <a:latin typeface="Times New Roman" pitchFamily="18" charset="0"/>
                <a:cs typeface="Times New Roman" pitchFamily="18" charset="0"/>
              </a:rPr>
              <a:t>It is a syndrome</a:t>
            </a:r>
          </a:p>
          <a:p>
            <a:pPr eaLnBrk="1" hangingPunct="1"/>
            <a:r>
              <a:rPr lang="en-US" sz="1800" smtClean="0">
                <a:solidFill>
                  <a:schemeClr val="tx1"/>
                </a:solidFill>
                <a:latin typeface="Times New Roman" pitchFamily="18" charset="0"/>
                <a:cs typeface="Times New Roman" pitchFamily="18" charset="0"/>
              </a:rPr>
              <a:t>Usually accompanied by global impairment of cognitive functions, associated with emotional lability, hallucinations or illusions and in-appropriate behavior.</a:t>
            </a:r>
          </a:p>
          <a:p>
            <a:pPr eaLnBrk="1" hangingPunct="1"/>
            <a:r>
              <a:rPr lang="en-US" sz="1800" smtClean="0">
                <a:solidFill>
                  <a:schemeClr val="tx1"/>
                </a:solidFill>
                <a:latin typeface="Times New Roman" pitchFamily="18" charset="0"/>
                <a:cs typeface="Times New Roman" pitchFamily="18" charset="0"/>
              </a:rPr>
              <a:t>It is an acute </a:t>
            </a:r>
            <a:r>
              <a:rPr lang="en-US" sz="1800" b="1" u="sng" smtClean="0">
                <a:solidFill>
                  <a:schemeClr val="tx1"/>
                </a:solidFill>
                <a:latin typeface="Times New Roman" pitchFamily="18" charset="0"/>
                <a:cs typeface="Times New Roman" pitchFamily="18" charset="0"/>
              </a:rPr>
              <a:t>reversible </a:t>
            </a:r>
            <a:r>
              <a:rPr lang="en-US" sz="1800" smtClean="0">
                <a:solidFill>
                  <a:schemeClr val="tx1"/>
                </a:solidFill>
                <a:latin typeface="Times New Roman" pitchFamily="18" charset="0"/>
                <a:cs typeface="Times New Roman" pitchFamily="18" charset="0"/>
              </a:rPr>
              <a:t>condition.</a:t>
            </a:r>
          </a:p>
        </p:txBody>
      </p:sp>
      <p:pic>
        <p:nvPicPr>
          <p:cNvPr id="26628" name="Picture 3" descr="Snapshot 2012-09-23 19-04-25.tiff"/>
          <p:cNvPicPr>
            <a:picLocks noChangeAspect="1"/>
          </p:cNvPicPr>
          <p:nvPr/>
        </p:nvPicPr>
        <p:blipFill>
          <a:blip r:embed="rId3"/>
          <a:srcRect/>
          <a:stretch>
            <a:fillRect/>
          </a:stretch>
        </p:blipFill>
        <p:spPr bwMode="auto">
          <a:xfrm>
            <a:off x="5003800" y="3260725"/>
            <a:ext cx="3365500" cy="3302000"/>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39AEC10C-5810-FF40-BD3B-C7C02EA5D225}" type="datetime1">
              <a:rPr lang="en-US"/>
              <a:pPr>
                <a:defRPr/>
              </a:pPr>
              <a:t>10/7/2012</a:t>
            </a:fld>
            <a:endParaRPr lang="en-US" dirty="0"/>
          </a:p>
        </p:txBody>
      </p:sp>
      <p:sp>
        <p:nvSpPr>
          <p:cNvPr id="26630"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C437498F-A6A1-4A00-8754-7F1437E2E457}" type="slidenum">
              <a:rPr lang="en-US" smtClean="0">
                <a:solidFill>
                  <a:schemeClr val="bg1"/>
                </a:solidFill>
              </a:rPr>
              <a:pPr fontAlgn="base">
                <a:spcBef>
                  <a:spcPct val="0"/>
                </a:spcBef>
                <a:spcAft>
                  <a:spcPct val="0"/>
                </a:spcAft>
                <a:defRPr/>
              </a:pPr>
              <a:t>5</a:t>
            </a:fld>
            <a:endParaRPr lang="en-US" smtClean="0">
              <a:solidFill>
                <a:schemeClr val="bg1"/>
              </a:solidFill>
            </a:endParaRPr>
          </a:p>
        </p:txBody>
      </p:sp>
      <p:sp>
        <p:nvSpPr>
          <p:cNvPr id="7" name="Footer Placeholder 6"/>
          <p:cNvSpPr>
            <a:spLocks noGrp="1"/>
          </p:cNvSpPr>
          <p:nvPr>
            <p:ph type="ftr" sz="quarter" idx="11"/>
          </p:nvPr>
        </p:nvSpPr>
        <p:spPr/>
        <p:txBody>
          <a:bodyPr/>
          <a:lstStyle/>
          <a:p>
            <a:pPr>
              <a:defRPr/>
            </a:pPr>
            <a:r>
              <a:rPr lang="en-US"/>
              <a:t>Dr. Khalid Bazaid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2800" smtClean="0">
                <a:latin typeface="Times New Roman" pitchFamily="18" charset="0"/>
                <a:cs typeface="Times New Roman" pitchFamily="18" charset="0"/>
              </a:rPr>
              <a:t>Epidemiology</a:t>
            </a:r>
          </a:p>
        </p:txBody>
      </p:sp>
      <p:sp>
        <p:nvSpPr>
          <p:cNvPr id="27651" name="Content Placeholder 2"/>
          <p:cNvSpPr>
            <a:spLocks noGrp="1"/>
          </p:cNvSpPr>
          <p:nvPr>
            <p:ph idx="1"/>
          </p:nvPr>
        </p:nvSpPr>
        <p:spPr>
          <a:xfrm>
            <a:off x="498475" y="1231900"/>
            <a:ext cx="7556500" cy="2260600"/>
          </a:xfrm>
        </p:spPr>
        <p:txBody>
          <a:bodyPr/>
          <a:lstStyle/>
          <a:p>
            <a:pPr eaLnBrk="1" hangingPunct="1"/>
            <a:r>
              <a:rPr lang="en-US" sz="1800" smtClean="0">
                <a:solidFill>
                  <a:schemeClr val="tx1"/>
                </a:solidFill>
                <a:latin typeface="Times New Roman" pitchFamily="18" charset="0"/>
                <a:cs typeface="Times New Roman" pitchFamily="18" charset="0"/>
              </a:rPr>
              <a:t>Common among hospitalized patients, about 10% of all hospitalized patients.</a:t>
            </a:r>
          </a:p>
          <a:p>
            <a:pPr eaLnBrk="1" hangingPunct="1"/>
            <a:r>
              <a:rPr lang="en-US" sz="1800" smtClean="0">
                <a:solidFill>
                  <a:schemeClr val="tx1"/>
                </a:solidFill>
                <a:latin typeface="Times New Roman" pitchFamily="18" charset="0"/>
                <a:cs typeface="Times New Roman" pitchFamily="18" charset="0"/>
              </a:rPr>
              <a:t>Very young and elderly are more susceptible to delirium.</a:t>
            </a:r>
          </a:p>
          <a:p>
            <a:pPr eaLnBrk="1" hangingPunct="1"/>
            <a:r>
              <a:rPr lang="en-US" sz="1800" smtClean="0">
                <a:solidFill>
                  <a:schemeClr val="tx1"/>
                </a:solidFill>
                <a:latin typeface="Times New Roman" pitchFamily="18" charset="0"/>
                <a:cs typeface="Times New Roman" pitchFamily="18" charset="0"/>
              </a:rPr>
              <a:t>Patients with history of delirium or brain injury are more likely to have an episode of delirium than the general population</a:t>
            </a:r>
          </a:p>
        </p:txBody>
      </p:sp>
      <p:pic>
        <p:nvPicPr>
          <p:cNvPr id="27652" name="Picture 3" descr="Snapshot 2012-09-23 19-12-27.tiff"/>
          <p:cNvPicPr>
            <a:picLocks noChangeAspect="1"/>
          </p:cNvPicPr>
          <p:nvPr/>
        </p:nvPicPr>
        <p:blipFill>
          <a:blip r:embed="rId3"/>
          <a:srcRect/>
          <a:stretch>
            <a:fillRect/>
          </a:stretch>
        </p:blipFill>
        <p:spPr bwMode="auto">
          <a:xfrm>
            <a:off x="4362450" y="3206750"/>
            <a:ext cx="4002088" cy="2973388"/>
          </a:xfrm>
          <a:prstGeom prst="rect">
            <a:avLst/>
          </a:prstGeom>
          <a:noFill/>
          <a:ln w="9525">
            <a:noFill/>
            <a:miter lim="800000"/>
            <a:headEnd/>
            <a:tailEnd/>
          </a:ln>
        </p:spPr>
      </p:pic>
      <p:pic>
        <p:nvPicPr>
          <p:cNvPr id="27653" name="Picture 4" descr="Snapshot 2012-09-23 19-11-49.tiff"/>
          <p:cNvPicPr>
            <a:picLocks noChangeAspect="1"/>
          </p:cNvPicPr>
          <p:nvPr/>
        </p:nvPicPr>
        <p:blipFill>
          <a:blip r:embed="rId4"/>
          <a:srcRect/>
          <a:stretch>
            <a:fillRect/>
          </a:stretch>
        </p:blipFill>
        <p:spPr bwMode="auto">
          <a:xfrm>
            <a:off x="1362075" y="3290888"/>
            <a:ext cx="2520950" cy="2751137"/>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C3748D6C-E420-EF48-B95B-7942951BEB0B}" type="datetime1">
              <a:rPr lang="en-US"/>
              <a:pPr>
                <a:defRPr/>
              </a:pPr>
              <a:t>10/7/2012</a:t>
            </a:fld>
            <a:endParaRPr lang="en-US" dirty="0"/>
          </a:p>
        </p:txBody>
      </p:sp>
      <p:sp>
        <p:nvSpPr>
          <p:cNvPr id="27655" name="Slide Number Placeholder 6"/>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EB637213-B180-4DB4-9382-9605ED16916A}" type="slidenum">
              <a:rPr lang="en-US" smtClean="0">
                <a:solidFill>
                  <a:schemeClr val="bg1"/>
                </a:solidFill>
              </a:rPr>
              <a:pPr fontAlgn="base">
                <a:spcBef>
                  <a:spcPct val="0"/>
                </a:spcBef>
                <a:spcAft>
                  <a:spcPct val="0"/>
                </a:spcAft>
                <a:defRPr/>
              </a:pPr>
              <a:t>6</a:t>
            </a:fld>
            <a:endParaRPr lang="en-US" smtClean="0">
              <a:solidFill>
                <a:schemeClr val="bg1"/>
              </a:solidFill>
            </a:endParaRPr>
          </a:p>
        </p:txBody>
      </p:sp>
      <p:sp>
        <p:nvSpPr>
          <p:cNvPr id="8" name="Footer Placeholder 7"/>
          <p:cNvSpPr>
            <a:spLocks noGrp="1"/>
          </p:cNvSpPr>
          <p:nvPr>
            <p:ph type="ftr" sz="quarter" idx="11"/>
          </p:nvPr>
        </p:nvSpPr>
        <p:spPr/>
        <p:txBody>
          <a:bodyPr/>
          <a:lstStyle/>
          <a:p>
            <a:pPr>
              <a:defRPr/>
            </a:pPr>
            <a:r>
              <a:rPr lang="en-US"/>
              <a:t>Dr. Khalid Bazaid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napshot 2012-09-25 15-20-10.tiff"/>
          <p:cNvPicPr>
            <a:picLocks noChangeAspect="1"/>
          </p:cNvPicPr>
          <p:nvPr/>
        </p:nvPicPr>
        <p:blipFill>
          <a:blip r:embed="rId3"/>
          <a:srcRect/>
          <a:stretch>
            <a:fillRect/>
          </a:stretch>
        </p:blipFill>
        <p:spPr bwMode="auto">
          <a:xfrm>
            <a:off x="2965450" y="3321050"/>
            <a:ext cx="3240088" cy="2844800"/>
          </a:xfrm>
          <a:prstGeom prst="rect">
            <a:avLst/>
          </a:prstGeom>
          <a:noFill/>
          <a:ln w="9525">
            <a:noFill/>
            <a:miter lim="800000"/>
            <a:headEnd/>
            <a:tailEnd/>
          </a:ln>
        </p:spPr>
      </p:pic>
      <p:sp>
        <p:nvSpPr>
          <p:cNvPr id="28675" name="Title 1"/>
          <p:cNvSpPr>
            <a:spLocks noGrp="1"/>
          </p:cNvSpPr>
          <p:nvPr>
            <p:ph type="title"/>
          </p:nvPr>
        </p:nvSpPr>
        <p:spPr/>
        <p:txBody>
          <a:bodyPr/>
          <a:lstStyle/>
          <a:p>
            <a:pPr eaLnBrk="1" hangingPunct="1"/>
            <a:r>
              <a:rPr lang="en-US" sz="2800" smtClean="0">
                <a:latin typeface="Times New Roman" pitchFamily="18" charset="0"/>
                <a:cs typeface="Times New Roman" pitchFamily="18" charset="0"/>
              </a:rPr>
              <a:t>Etiology</a:t>
            </a:r>
          </a:p>
        </p:txBody>
      </p:sp>
      <p:sp>
        <p:nvSpPr>
          <p:cNvPr id="3" name="Content Placeholder 2"/>
          <p:cNvSpPr>
            <a:spLocks noGrp="1"/>
          </p:cNvSpPr>
          <p:nvPr>
            <p:ph idx="1"/>
          </p:nvPr>
        </p:nvSpPr>
        <p:spPr>
          <a:xfrm>
            <a:off x="201613" y="1270000"/>
            <a:ext cx="7853362" cy="769938"/>
          </a:xfrm>
        </p:spPr>
        <p:txBody>
          <a:bodyPr/>
          <a:lstStyle/>
          <a:p>
            <a:pPr eaLnBrk="1" hangingPunct="1"/>
            <a:r>
              <a:rPr lang="en-US" sz="1800" smtClean="0">
                <a:solidFill>
                  <a:schemeClr val="tx1"/>
                </a:solidFill>
                <a:latin typeface="Times New Roman" pitchFamily="18" charset="0"/>
                <a:cs typeface="Times New Roman" pitchFamily="18" charset="0"/>
              </a:rPr>
              <a:t>Major causes include systemic disease, CNS disease, and either intoxication with or withdrawal from prescribed medications or drug of abuse.</a:t>
            </a:r>
          </a:p>
        </p:txBody>
      </p:sp>
      <p:sp>
        <p:nvSpPr>
          <p:cNvPr id="4" name="Date Placeholder 3"/>
          <p:cNvSpPr>
            <a:spLocks noGrp="1"/>
          </p:cNvSpPr>
          <p:nvPr>
            <p:ph type="dt" sz="quarter" idx="10"/>
          </p:nvPr>
        </p:nvSpPr>
        <p:spPr/>
        <p:txBody>
          <a:bodyPr/>
          <a:lstStyle/>
          <a:p>
            <a:pPr>
              <a:defRPr/>
            </a:pPr>
            <a:fld id="{20D116D8-0379-1A49-B614-424D2FEC9984}" type="datetime1">
              <a:rPr lang="en-US"/>
              <a:pPr>
                <a:defRPr/>
              </a:pPr>
              <a:t>10/7/2012</a:t>
            </a:fld>
            <a:endParaRPr lang="en-US" dirty="0"/>
          </a:p>
        </p:txBody>
      </p:sp>
      <p:sp>
        <p:nvSpPr>
          <p:cNvPr id="28678"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29757427-5ABE-4990-9298-1EA01113C3D7}" type="slidenum">
              <a:rPr lang="en-US" smtClean="0">
                <a:solidFill>
                  <a:schemeClr val="bg1"/>
                </a:solidFill>
              </a:rPr>
              <a:pPr fontAlgn="base">
                <a:spcBef>
                  <a:spcPct val="0"/>
                </a:spcBef>
                <a:spcAft>
                  <a:spcPct val="0"/>
                </a:spcAft>
                <a:defRPr/>
              </a:pPr>
              <a:t>7</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pic>
        <p:nvPicPr>
          <p:cNvPr id="8" name="Picture 7" descr="Snapshot 2012-09-23 19-34-12.tiff"/>
          <p:cNvPicPr>
            <a:picLocks noChangeAspect="1"/>
          </p:cNvPicPr>
          <p:nvPr/>
        </p:nvPicPr>
        <p:blipFill>
          <a:blip r:embed="rId4"/>
          <a:srcRect/>
          <a:stretch>
            <a:fillRect/>
          </a:stretch>
        </p:blipFill>
        <p:spPr bwMode="auto">
          <a:xfrm>
            <a:off x="2965450" y="3430588"/>
            <a:ext cx="3005138" cy="2254250"/>
          </a:xfrm>
          <a:prstGeom prst="rect">
            <a:avLst/>
          </a:prstGeom>
          <a:noFill/>
          <a:ln w="9525">
            <a:noFill/>
            <a:miter lim="800000"/>
            <a:headEnd/>
            <a:tailEnd/>
          </a:ln>
        </p:spPr>
      </p:pic>
      <p:sp>
        <p:nvSpPr>
          <p:cNvPr id="9" name="Content Placeholder 2"/>
          <p:cNvSpPr txBox="1">
            <a:spLocks/>
          </p:cNvSpPr>
          <p:nvPr/>
        </p:nvSpPr>
        <p:spPr bwMode="auto">
          <a:xfrm>
            <a:off x="163513" y="1905000"/>
            <a:ext cx="7910512" cy="750888"/>
          </a:xfrm>
          <a:prstGeom prst="rect">
            <a:avLst/>
          </a:prstGeom>
          <a:noFill/>
          <a:ln w="9525">
            <a:noFill/>
            <a:miter lim="800000"/>
            <a:headEnd/>
            <a:tailEnd/>
          </a:ln>
        </p:spPr>
        <p:txBody>
          <a:bodyPr/>
          <a:lstStyle/>
          <a:p>
            <a:pPr marL="228600" indent="-228600" defTabSz="914400">
              <a:spcBef>
                <a:spcPts val="2000"/>
              </a:spcBef>
              <a:buClr>
                <a:schemeClr val="accent1"/>
              </a:buClr>
              <a:buSzPct val="75000"/>
              <a:buFont typeface="Wingdings" pitchFamily="2" charset="2"/>
              <a:buChar char="n"/>
            </a:pPr>
            <a:r>
              <a:rPr lang="en-US">
                <a:latin typeface="Times New Roman" pitchFamily="18" charset="0"/>
                <a:cs typeface="Times New Roman" pitchFamily="18" charset="0"/>
              </a:rPr>
              <a:t>Delirium is thought to involve dysfunction of reticular formation and acetyl-choline transmission.</a:t>
            </a:r>
          </a:p>
        </p:txBody>
      </p:sp>
      <p:sp>
        <p:nvSpPr>
          <p:cNvPr id="10" name="Content Placeholder 2"/>
          <p:cNvSpPr txBox="1">
            <a:spLocks/>
          </p:cNvSpPr>
          <p:nvPr/>
        </p:nvSpPr>
        <p:spPr bwMode="auto">
          <a:xfrm>
            <a:off x="134938" y="2479675"/>
            <a:ext cx="7556500" cy="950913"/>
          </a:xfrm>
          <a:prstGeom prst="rect">
            <a:avLst/>
          </a:prstGeom>
          <a:noFill/>
          <a:ln w="9525">
            <a:noFill/>
            <a:miter lim="800000"/>
            <a:headEnd/>
            <a:tailEnd/>
          </a:ln>
        </p:spPr>
        <p:txBody>
          <a:bodyPr/>
          <a:lstStyle/>
          <a:p>
            <a:pPr marL="228600" indent="-228600" defTabSz="914400">
              <a:spcBef>
                <a:spcPts val="2000"/>
              </a:spcBef>
              <a:buClr>
                <a:schemeClr val="accent1"/>
              </a:buClr>
              <a:buSzPct val="75000"/>
              <a:buFont typeface="Wingdings" pitchFamily="2" charset="2"/>
              <a:buChar char="n"/>
            </a:pPr>
            <a:r>
              <a:rPr lang="en-US">
                <a:latin typeface="Times New Roman" pitchFamily="18" charset="0"/>
                <a:cs typeface="Times New Roman" pitchFamily="18" charset="0"/>
              </a:rPr>
              <a:t>Noradrenergic hyperactivity has been associated with alcohol withdrawal delirium.</a:t>
            </a:r>
          </a:p>
        </p:txBody>
      </p:sp>
      <p:pic>
        <p:nvPicPr>
          <p:cNvPr id="11" name="Picture 10" descr="Snapshot 2012-09-25 15-19-12.tiff"/>
          <p:cNvPicPr>
            <a:picLocks noChangeAspect="1"/>
          </p:cNvPicPr>
          <p:nvPr/>
        </p:nvPicPr>
        <p:blipFill>
          <a:blip r:embed="rId5"/>
          <a:srcRect/>
          <a:stretch>
            <a:fillRect/>
          </a:stretch>
        </p:blipFill>
        <p:spPr bwMode="auto">
          <a:xfrm>
            <a:off x="5816600" y="1925638"/>
            <a:ext cx="3327400" cy="1724025"/>
          </a:xfrm>
          <a:prstGeom prst="rect">
            <a:avLst/>
          </a:prstGeom>
          <a:noFill/>
          <a:ln w="9525">
            <a:noFill/>
            <a:miter lim="800000"/>
            <a:headEnd/>
            <a:tailEnd/>
          </a:ln>
        </p:spPr>
      </p:pic>
      <p:pic>
        <p:nvPicPr>
          <p:cNvPr id="12" name="Picture 11" descr="Snapshot 2012-09-25 15-19-42.tiff"/>
          <p:cNvPicPr>
            <a:picLocks noChangeAspect="1"/>
          </p:cNvPicPr>
          <p:nvPr/>
        </p:nvPicPr>
        <p:blipFill>
          <a:blip r:embed="rId6"/>
          <a:srcRect/>
          <a:stretch>
            <a:fillRect/>
          </a:stretch>
        </p:blipFill>
        <p:spPr bwMode="auto">
          <a:xfrm>
            <a:off x="0" y="3997325"/>
            <a:ext cx="3187700" cy="2425700"/>
          </a:xfrm>
          <a:prstGeom prst="rect">
            <a:avLst/>
          </a:prstGeom>
          <a:noFill/>
          <a:ln w="9525">
            <a:noFill/>
            <a:miter lim="800000"/>
            <a:headEnd/>
            <a:tailEnd/>
          </a:ln>
        </p:spPr>
      </p:pic>
      <p:pic>
        <p:nvPicPr>
          <p:cNvPr id="14" name="Picture 13" descr="Snapshot 2012-09-25 15-26-43.tiff"/>
          <p:cNvPicPr>
            <a:picLocks noChangeAspect="1"/>
          </p:cNvPicPr>
          <p:nvPr/>
        </p:nvPicPr>
        <p:blipFill>
          <a:blip r:embed="rId7"/>
          <a:srcRect/>
          <a:stretch>
            <a:fillRect/>
          </a:stretch>
        </p:blipFill>
        <p:spPr bwMode="auto">
          <a:xfrm>
            <a:off x="2954338" y="3430588"/>
            <a:ext cx="3251200" cy="2870200"/>
          </a:xfrm>
          <a:prstGeom prst="rect">
            <a:avLst/>
          </a:prstGeom>
          <a:noFill/>
          <a:ln w="9525">
            <a:noFill/>
            <a:miter lim="800000"/>
            <a:headEnd/>
            <a:tailEnd/>
          </a:ln>
        </p:spPr>
      </p:pic>
      <p:pic>
        <p:nvPicPr>
          <p:cNvPr id="15" name="Picture 14" descr="Snapshot 2012-09-25 18-24-31.tiff"/>
          <p:cNvPicPr>
            <a:picLocks noChangeAspect="1"/>
          </p:cNvPicPr>
          <p:nvPr/>
        </p:nvPicPr>
        <p:blipFill>
          <a:blip r:embed="rId8"/>
          <a:srcRect/>
          <a:stretch>
            <a:fillRect/>
          </a:stretch>
        </p:blipFill>
        <p:spPr bwMode="auto">
          <a:xfrm>
            <a:off x="2271713" y="2847975"/>
            <a:ext cx="4370387" cy="4027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900" decel="100000" fill="hold"/>
                                        <p:tgtEl>
                                          <p:spTgt spid="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8"/>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900" decel="100000" fill="hold"/>
                                        <p:tgtEl>
                                          <p:spTgt spid="1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000"/>
                                        <p:tgtEl>
                                          <p:spTgt spid="1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nodeType="click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2800" smtClean="0">
                <a:latin typeface="Times New Roman" pitchFamily="18" charset="0"/>
                <a:cs typeface="Times New Roman" pitchFamily="18" charset="0"/>
              </a:rPr>
              <a:t>Diagnosis</a:t>
            </a:r>
          </a:p>
        </p:txBody>
      </p:sp>
      <p:sp>
        <p:nvSpPr>
          <p:cNvPr id="3" name="Content Placeholder 2"/>
          <p:cNvSpPr>
            <a:spLocks noGrp="1"/>
          </p:cNvSpPr>
          <p:nvPr>
            <p:ph idx="1"/>
          </p:nvPr>
        </p:nvSpPr>
        <p:spPr>
          <a:xfrm>
            <a:off x="0" y="5407025"/>
            <a:ext cx="8859838" cy="1789113"/>
          </a:xfrm>
        </p:spPr>
        <p:txBody>
          <a:bodyPr rtlCol="0">
            <a:normAutofit/>
          </a:bodyPr>
          <a:lstStyle/>
          <a:p>
            <a:pPr eaLnBrk="1" fontAlgn="auto" hangingPunct="1">
              <a:spcAft>
                <a:spcPts val="0"/>
              </a:spcAft>
              <a:defRPr/>
            </a:pPr>
            <a:r>
              <a:rPr lang="en-US" sz="1800" b="1" u="sng" dirty="0" smtClean="0">
                <a:solidFill>
                  <a:schemeClr val="accent1">
                    <a:lumMod val="75000"/>
                  </a:schemeClr>
                </a:solidFill>
                <a:latin typeface="Times New Roman"/>
                <a:cs typeface="Times New Roman"/>
              </a:rPr>
              <a:t>Key features</a:t>
            </a:r>
            <a:r>
              <a:rPr lang="en-US" sz="1800" dirty="0" smtClean="0">
                <a:solidFill>
                  <a:schemeClr val="tx1"/>
                </a:solidFill>
                <a:latin typeface="Times New Roman"/>
                <a:cs typeface="Times New Roman"/>
              </a:rPr>
              <a:t>: disturbance of consciousness, change in cognition, or the development of perceptual disturbance, over a a short period of time and tend tit fluctuate during the day.</a:t>
            </a:r>
            <a:endParaRPr lang="en-US" sz="1800" dirty="0">
              <a:solidFill>
                <a:schemeClr val="tx1"/>
              </a:solidFill>
              <a:latin typeface="Times New Roman"/>
              <a:cs typeface="Times New Roman"/>
            </a:endParaRPr>
          </a:p>
        </p:txBody>
      </p:sp>
      <p:sp>
        <p:nvSpPr>
          <p:cNvPr id="4" name="Date Placeholder 3"/>
          <p:cNvSpPr>
            <a:spLocks noGrp="1"/>
          </p:cNvSpPr>
          <p:nvPr>
            <p:ph type="dt" sz="quarter" idx="10"/>
          </p:nvPr>
        </p:nvSpPr>
        <p:spPr/>
        <p:txBody>
          <a:bodyPr/>
          <a:lstStyle/>
          <a:p>
            <a:pPr>
              <a:defRPr/>
            </a:pPr>
            <a:fld id="{A75BB34D-FC11-BC46-A844-83F310EE70AD}" type="datetime1">
              <a:rPr lang="en-US"/>
              <a:pPr>
                <a:defRPr/>
              </a:pPr>
              <a:t>10/7/2012</a:t>
            </a:fld>
            <a:endParaRPr lang="en-US" dirty="0"/>
          </a:p>
        </p:txBody>
      </p:sp>
      <p:sp>
        <p:nvSpPr>
          <p:cNvPr id="29701"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4C7E0E4A-F371-458B-B2FA-50222634121A}" type="slidenum">
              <a:rPr lang="en-US" smtClean="0">
                <a:solidFill>
                  <a:schemeClr val="bg1"/>
                </a:solidFill>
              </a:rPr>
              <a:pPr fontAlgn="base">
                <a:spcBef>
                  <a:spcPct val="0"/>
                </a:spcBef>
                <a:spcAft>
                  <a:spcPct val="0"/>
                </a:spcAft>
                <a:defRPr/>
              </a:pPr>
              <a:t>8</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pic>
        <p:nvPicPr>
          <p:cNvPr id="8" name="Picture 7" descr="Snapshot 2012-09-25 14-45-41.tiff"/>
          <p:cNvPicPr>
            <a:picLocks noChangeAspect="1"/>
          </p:cNvPicPr>
          <p:nvPr/>
        </p:nvPicPr>
        <p:blipFill>
          <a:blip r:embed="rId3"/>
          <a:srcRect/>
          <a:stretch>
            <a:fillRect/>
          </a:stretch>
        </p:blipFill>
        <p:spPr bwMode="auto">
          <a:xfrm>
            <a:off x="2809875" y="242888"/>
            <a:ext cx="4868863" cy="3671887"/>
          </a:xfrm>
          <a:prstGeom prst="rect">
            <a:avLst/>
          </a:prstGeom>
          <a:noFill/>
          <a:ln w="9525">
            <a:noFill/>
            <a:miter lim="800000"/>
            <a:headEnd/>
            <a:tailEnd/>
          </a:ln>
        </p:spPr>
      </p:pic>
      <p:grpSp>
        <p:nvGrpSpPr>
          <p:cNvPr id="24" name="Group 23"/>
          <p:cNvGrpSpPr>
            <a:grpSpLocks/>
          </p:cNvGrpSpPr>
          <p:nvPr/>
        </p:nvGrpSpPr>
        <p:grpSpPr bwMode="auto">
          <a:xfrm>
            <a:off x="1625600" y="3914775"/>
            <a:ext cx="2857500" cy="1216025"/>
            <a:chOff x="1625491" y="3914233"/>
            <a:chExt cx="2858375" cy="1215898"/>
          </a:xfrm>
        </p:grpSpPr>
        <p:cxnSp>
          <p:nvCxnSpPr>
            <p:cNvPr id="10" name="Straight Arrow Connector 9"/>
            <p:cNvCxnSpPr/>
            <p:nvPr/>
          </p:nvCxnSpPr>
          <p:spPr>
            <a:xfrm rot="10800000" flipV="1">
              <a:off x="3675582" y="3914233"/>
              <a:ext cx="808284" cy="569853"/>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625491" y="4484086"/>
              <a:ext cx="2050091" cy="646045"/>
            </a:xfrm>
            <a:prstGeom prst="rect">
              <a:avLst/>
            </a:prstGeom>
            <a:solidFill>
              <a:schemeClr val="accent3">
                <a:lumMod val="75000"/>
              </a:schemeClr>
            </a:solidFill>
          </p:spPr>
          <p:txBody>
            <a:bodyPr>
              <a:spAutoFit/>
            </a:bodyPr>
            <a:lstStyle/>
            <a:p>
              <a:pPr algn="ctr" fontAlgn="auto">
                <a:spcBef>
                  <a:spcPts val="0"/>
                </a:spcBef>
                <a:spcAft>
                  <a:spcPts val="0"/>
                </a:spcAft>
                <a:defRPr/>
              </a:pPr>
              <a:r>
                <a:rPr lang="en-US" dirty="0">
                  <a:latin typeface="Times New Roman"/>
                  <a:cs typeface="Times New Roman"/>
                </a:rPr>
                <a:t>Substance withdrawal delirium</a:t>
              </a:r>
              <a:endParaRPr lang="en-US" dirty="0">
                <a:latin typeface="+mn-lt"/>
                <a:cs typeface="+mn-cs"/>
              </a:endParaRPr>
            </a:p>
          </p:txBody>
        </p:sp>
      </p:grpSp>
      <p:grpSp>
        <p:nvGrpSpPr>
          <p:cNvPr id="23" name="Group 22"/>
          <p:cNvGrpSpPr>
            <a:grpSpLocks/>
          </p:cNvGrpSpPr>
          <p:nvPr/>
        </p:nvGrpSpPr>
        <p:grpSpPr bwMode="auto">
          <a:xfrm>
            <a:off x="4054475" y="3914775"/>
            <a:ext cx="2049463" cy="1492250"/>
            <a:chOff x="4054752" y="3914232"/>
            <a:chExt cx="2049420" cy="1492898"/>
          </a:xfrm>
        </p:grpSpPr>
        <p:sp>
          <p:nvSpPr>
            <p:cNvPr id="16" name="TextBox 15"/>
            <p:cNvSpPr txBox="1"/>
            <p:nvPr/>
          </p:nvSpPr>
          <p:spPr>
            <a:xfrm>
              <a:off x="4054752" y="4484392"/>
              <a:ext cx="2049420" cy="922738"/>
            </a:xfrm>
            <a:prstGeom prst="rect">
              <a:avLst/>
            </a:prstGeom>
            <a:solidFill>
              <a:schemeClr val="accent3">
                <a:lumMod val="75000"/>
              </a:schemeClr>
            </a:solidFill>
          </p:spPr>
          <p:txBody>
            <a:bodyPr>
              <a:spAutoFit/>
            </a:bodyPr>
            <a:lstStyle/>
            <a:p>
              <a:pPr algn="ctr" fontAlgn="auto">
                <a:spcBef>
                  <a:spcPts val="0"/>
                </a:spcBef>
                <a:spcAft>
                  <a:spcPts val="0"/>
                </a:spcAft>
                <a:defRPr/>
              </a:pPr>
              <a:r>
                <a:rPr lang="en-US" dirty="0">
                  <a:latin typeface="Times New Roman"/>
                  <a:cs typeface="Times New Roman"/>
                </a:rPr>
                <a:t>Substance intoxication delirium</a:t>
              </a:r>
              <a:endParaRPr lang="en-US" dirty="0">
                <a:latin typeface="+mn-lt"/>
                <a:cs typeface="+mn-cs"/>
              </a:endParaRPr>
            </a:p>
          </p:txBody>
        </p:sp>
        <p:cxnSp>
          <p:nvCxnSpPr>
            <p:cNvPr id="18" name="Straight Arrow Connector 17"/>
            <p:cNvCxnSpPr/>
            <p:nvPr/>
          </p:nvCxnSpPr>
          <p:spPr>
            <a:xfrm rot="5400000">
              <a:off x="4795969" y="4198519"/>
              <a:ext cx="570160" cy="1588"/>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2" name="Group 21"/>
          <p:cNvGrpSpPr>
            <a:grpSpLocks/>
          </p:cNvGrpSpPr>
          <p:nvPr/>
        </p:nvGrpSpPr>
        <p:grpSpPr bwMode="auto">
          <a:xfrm>
            <a:off x="5475288" y="3914775"/>
            <a:ext cx="2898775" cy="1216025"/>
            <a:chOff x="5475835" y="3914232"/>
            <a:chExt cx="2898185" cy="1215899"/>
          </a:xfrm>
        </p:grpSpPr>
        <p:sp>
          <p:nvSpPr>
            <p:cNvPr id="13" name="TextBox 12"/>
            <p:cNvSpPr txBox="1"/>
            <p:nvPr/>
          </p:nvSpPr>
          <p:spPr>
            <a:xfrm>
              <a:off x="6324974" y="4484086"/>
              <a:ext cx="2049046" cy="646045"/>
            </a:xfrm>
            <a:prstGeom prst="rect">
              <a:avLst/>
            </a:prstGeom>
            <a:solidFill>
              <a:schemeClr val="accent3">
                <a:lumMod val="75000"/>
              </a:schemeClr>
            </a:solidFill>
          </p:spPr>
          <p:txBody>
            <a:bodyPr>
              <a:spAutoFit/>
            </a:bodyPr>
            <a:lstStyle/>
            <a:p>
              <a:pPr algn="ctr" fontAlgn="auto">
                <a:spcBef>
                  <a:spcPts val="0"/>
                </a:spcBef>
                <a:spcAft>
                  <a:spcPts val="0"/>
                </a:spcAft>
                <a:defRPr/>
              </a:pPr>
              <a:r>
                <a:rPr lang="en-US" dirty="0">
                  <a:latin typeface="Times New Roman"/>
                  <a:cs typeface="Times New Roman"/>
                </a:rPr>
                <a:t>Delirium due to medical condition</a:t>
              </a:r>
              <a:endParaRPr lang="en-US" dirty="0">
                <a:latin typeface="+mn-lt"/>
                <a:cs typeface="+mn-cs"/>
              </a:endParaRPr>
            </a:p>
          </p:txBody>
        </p:sp>
        <p:cxnSp>
          <p:nvCxnSpPr>
            <p:cNvPr id="19" name="Straight Arrow Connector 18"/>
            <p:cNvCxnSpPr/>
            <p:nvPr/>
          </p:nvCxnSpPr>
          <p:spPr>
            <a:xfrm>
              <a:off x="5475835" y="3914232"/>
              <a:ext cx="849139" cy="569854"/>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2800" smtClean="0">
                <a:latin typeface="Times New Roman" pitchFamily="18" charset="0"/>
                <a:cs typeface="Times New Roman" pitchFamily="18" charset="0"/>
              </a:rPr>
              <a:t>Management</a:t>
            </a:r>
          </a:p>
        </p:txBody>
      </p:sp>
      <p:sp>
        <p:nvSpPr>
          <p:cNvPr id="3" name="Content Placeholder 2"/>
          <p:cNvSpPr>
            <a:spLocks noGrp="1"/>
          </p:cNvSpPr>
          <p:nvPr>
            <p:ph idx="1"/>
          </p:nvPr>
        </p:nvSpPr>
        <p:spPr>
          <a:xfrm>
            <a:off x="498475" y="1366838"/>
            <a:ext cx="7556500" cy="2616200"/>
          </a:xfrm>
        </p:spPr>
        <p:txBody>
          <a:bodyPr rtlCol="0">
            <a:normAutofit/>
          </a:bodyPr>
          <a:lstStyle/>
          <a:p>
            <a:pPr eaLnBrk="1" fontAlgn="auto" hangingPunct="1">
              <a:spcAft>
                <a:spcPts val="0"/>
              </a:spcAft>
              <a:defRPr/>
            </a:pPr>
            <a:r>
              <a:rPr lang="en-US" sz="1800" b="1" u="sng" dirty="0" smtClean="0">
                <a:solidFill>
                  <a:schemeClr val="tx2">
                    <a:lumMod val="75000"/>
                    <a:lumOff val="25000"/>
                  </a:schemeClr>
                </a:solidFill>
                <a:latin typeface="Times New Roman"/>
                <a:cs typeface="Times New Roman"/>
              </a:rPr>
              <a:t>Laboratory Tests:</a:t>
            </a:r>
          </a:p>
          <a:p>
            <a:pPr eaLnBrk="1" fontAlgn="auto" hangingPunct="1">
              <a:spcAft>
                <a:spcPts val="0"/>
              </a:spcAft>
              <a:buFont typeface="Wingdings" pitchFamily="2" charset="2"/>
              <a:buNone/>
              <a:defRPr/>
            </a:pPr>
            <a:r>
              <a:rPr lang="en-US" sz="1800" dirty="0" smtClean="0">
                <a:solidFill>
                  <a:schemeClr val="tx1"/>
                </a:solidFill>
                <a:latin typeface="Times New Roman"/>
                <a:cs typeface="Times New Roman"/>
              </a:rPr>
              <a:t>Delirium is a medical emergency, its cause must be identified as quick as possible.</a:t>
            </a:r>
          </a:p>
          <a:p>
            <a:pPr eaLnBrk="1" fontAlgn="auto" hangingPunct="1">
              <a:spcAft>
                <a:spcPts val="0"/>
              </a:spcAft>
              <a:defRPr/>
            </a:pPr>
            <a:r>
              <a:rPr lang="en-US" sz="1800" b="1" u="sng" dirty="0" smtClean="0">
                <a:solidFill>
                  <a:schemeClr val="tx2">
                    <a:lumMod val="75000"/>
                    <a:lumOff val="25000"/>
                  </a:schemeClr>
                </a:solidFill>
                <a:latin typeface="Times New Roman"/>
                <a:cs typeface="Times New Roman"/>
              </a:rPr>
              <a:t>Treatment:</a:t>
            </a:r>
          </a:p>
          <a:p>
            <a:pPr eaLnBrk="1" fontAlgn="auto" hangingPunct="1">
              <a:spcAft>
                <a:spcPts val="0"/>
              </a:spcAft>
              <a:buFont typeface="Wingdings" pitchFamily="2" charset="2"/>
              <a:buNone/>
              <a:defRPr/>
            </a:pPr>
            <a:r>
              <a:rPr lang="en-US" sz="1800" dirty="0" smtClean="0">
                <a:solidFill>
                  <a:schemeClr val="tx1"/>
                </a:solidFill>
                <a:latin typeface="Times New Roman"/>
                <a:cs typeface="Times New Roman"/>
              </a:rPr>
              <a:t>Identify and treat the underlying cause.</a:t>
            </a:r>
          </a:p>
          <a:p>
            <a:pPr eaLnBrk="1" fontAlgn="auto" hangingPunct="1">
              <a:spcAft>
                <a:spcPts val="0"/>
              </a:spcAft>
              <a:defRPr/>
            </a:pPr>
            <a:endParaRPr lang="en-US" sz="1800" b="1" u="sng" dirty="0">
              <a:solidFill>
                <a:schemeClr val="tx2">
                  <a:lumMod val="75000"/>
                  <a:lumOff val="25000"/>
                </a:schemeClr>
              </a:solidFill>
              <a:latin typeface="Times New Roman"/>
              <a:cs typeface="Times New Roman"/>
            </a:endParaRPr>
          </a:p>
        </p:txBody>
      </p:sp>
      <p:sp>
        <p:nvSpPr>
          <p:cNvPr id="4" name="Date Placeholder 3"/>
          <p:cNvSpPr>
            <a:spLocks noGrp="1"/>
          </p:cNvSpPr>
          <p:nvPr>
            <p:ph type="dt" sz="quarter" idx="10"/>
          </p:nvPr>
        </p:nvSpPr>
        <p:spPr/>
        <p:txBody>
          <a:bodyPr/>
          <a:lstStyle/>
          <a:p>
            <a:pPr>
              <a:defRPr/>
            </a:pPr>
            <a:fld id="{CC15A165-18F2-E646-A074-9471EDEA3B0D}" type="datetime1">
              <a:rPr lang="en-US"/>
              <a:pPr>
                <a:defRPr/>
              </a:pPr>
              <a:t>10/7/2012</a:t>
            </a:fld>
            <a:endParaRPr lang="en-US" dirty="0"/>
          </a:p>
        </p:txBody>
      </p:sp>
      <p:sp>
        <p:nvSpPr>
          <p:cNvPr id="30725"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defTabSz="457200" fontAlgn="base">
              <a:spcBef>
                <a:spcPct val="0"/>
              </a:spcBef>
              <a:spcAft>
                <a:spcPct val="0"/>
              </a:spcAft>
              <a:defRPr>
                <a:solidFill>
                  <a:schemeClr val="tx1"/>
                </a:solidFill>
                <a:latin typeface="Rockwell" pitchFamily="18" charset="0"/>
              </a:defRPr>
            </a:lvl6pPr>
            <a:lvl7pPr marL="2971800" indent="-228600" defTabSz="457200" fontAlgn="base">
              <a:spcBef>
                <a:spcPct val="0"/>
              </a:spcBef>
              <a:spcAft>
                <a:spcPct val="0"/>
              </a:spcAft>
              <a:defRPr>
                <a:solidFill>
                  <a:schemeClr val="tx1"/>
                </a:solidFill>
                <a:latin typeface="Rockwell" pitchFamily="18" charset="0"/>
              </a:defRPr>
            </a:lvl7pPr>
            <a:lvl8pPr marL="3429000" indent="-228600" defTabSz="457200" fontAlgn="base">
              <a:spcBef>
                <a:spcPct val="0"/>
              </a:spcBef>
              <a:spcAft>
                <a:spcPct val="0"/>
              </a:spcAft>
              <a:defRPr>
                <a:solidFill>
                  <a:schemeClr val="tx1"/>
                </a:solidFill>
                <a:latin typeface="Rockwell" pitchFamily="18" charset="0"/>
              </a:defRPr>
            </a:lvl8pPr>
            <a:lvl9pPr marL="3886200" indent="-228600" defTabSz="457200" fontAlgn="base">
              <a:spcBef>
                <a:spcPct val="0"/>
              </a:spcBef>
              <a:spcAft>
                <a:spcPct val="0"/>
              </a:spcAft>
              <a:defRPr>
                <a:solidFill>
                  <a:schemeClr val="tx1"/>
                </a:solidFill>
                <a:latin typeface="Rockwell" pitchFamily="18" charset="0"/>
              </a:defRPr>
            </a:lvl9pPr>
          </a:lstStyle>
          <a:p>
            <a:pPr fontAlgn="base">
              <a:spcBef>
                <a:spcPct val="0"/>
              </a:spcBef>
              <a:spcAft>
                <a:spcPct val="0"/>
              </a:spcAft>
              <a:defRPr/>
            </a:pPr>
            <a:fld id="{D071AAAA-7494-494F-B7C1-E61250A9628E}" type="slidenum">
              <a:rPr lang="en-US" smtClean="0">
                <a:solidFill>
                  <a:schemeClr val="bg1"/>
                </a:solidFill>
              </a:rPr>
              <a:pPr fontAlgn="base">
                <a:spcBef>
                  <a:spcPct val="0"/>
                </a:spcBef>
                <a:spcAft>
                  <a:spcPct val="0"/>
                </a:spcAft>
                <a:defRPr/>
              </a:pPr>
              <a:t>9</a:t>
            </a:fld>
            <a:endParaRPr lang="en-US" smtClean="0">
              <a:solidFill>
                <a:schemeClr val="bg1"/>
              </a:solidFill>
            </a:endParaRPr>
          </a:p>
        </p:txBody>
      </p:sp>
      <p:sp>
        <p:nvSpPr>
          <p:cNvPr id="6" name="Footer Placeholder 5"/>
          <p:cNvSpPr>
            <a:spLocks noGrp="1"/>
          </p:cNvSpPr>
          <p:nvPr>
            <p:ph type="ftr" sz="quarter" idx="11"/>
          </p:nvPr>
        </p:nvSpPr>
        <p:spPr/>
        <p:txBody>
          <a:bodyPr/>
          <a:lstStyle/>
          <a:p>
            <a:pPr>
              <a:defRPr/>
            </a:pPr>
            <a:r>
              <a:rPr lang="en-US"/>
              <a:t>Dr. Khalid Bazaid</a:t>
            </a:r>
          </a:p>
        </p:txBody>
      </p:sp>
      <p:pic>
        <p:nvPicPr>
          <p:cNvPr id="30727" name="Picture 6" descr="Snapshot 2012-09-25 18-38-28.tiff"/>
          <p:cNvPicPr>
            <a:picLocks noChangeAspect="1"/>
          </p:cNvPicPr>
          <p:nvPr/>
        </p:nvPicPr>
        <p:blipFill>
          <a:blip r:embed="rId2"/>
          <a:srcRect/>
          <a:stretch>
            <a:fillRect/>
          </a:stretch>
        </p:blipFill>
        <p:spPr bwMode="auto">
          <a:xfrm>
            <a:off x="2997200" y="4249738"/>
            <a:ext cx="2032000" cy="2019300"/>
          </a:xfrm>
          <a:prstGeom prst="rect">
            <a:avLst/>
          </a:prstGeom>
          <a:noFill/>
          <a:ln w="9525">
            <a:noFill/>
            <a:miter lim="800000"/>
            <a:headEnd/>
            <a:tailEnd/>
          </a:ln>
        </p:spPr>
      </p:pic>
      <p:pic>
        <p:nvPicPr>
          <p:cNvPr id="30728" name="Picture 7" descr="Snapshot 2012-09-25 18-38-52.tiff"/>
          <p:cNvPicPr>
            <a:picLocks noChangeAspect="1"/>
          </p:cNvPicPr>
          <p:nvPr/>
        </p:nvPicPr>
        <p:blipFill>
          <a:blip r:embed="rId3"/>
          <a:srcRect/>
          <a:stretch>
            <a:fillRect/>
          </a:stretch>
        </p:blipFill>
        <p:spPr bwMode="auto">
          <a:xfrm>
            <a:off x="5029200" y="2890838"/>
            <a:ext cx="3898900" cy="337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3822</TotalTime>
  <Words>2449</Words>
  <Application>Microsoft Office PowerPoint</Application>
  <PresentationFormat>عرض على الشاشة (3:4)‏</PresentationFormat>
  <Paragraphs>267</Paragraphs>
  <Slides>21</Slides>
  <Notes>6</Notes>
  <HiddenSlides>0</HiddenSlides>
  <MMClips>0</MMClips>
  <ScaleCrop>false</ScaleCrop>
  <HeadingPairs>
    <vt:vector size="6" baseType="variant">
      <vt:variant>
        <vt:lpstr>الخطوط المستخدمة</vt:lpstr>
      </vt:variant>
      <vt:variant>
        <vt:i4>5</vt:i4>
      </vt:variant>
      <vt:variant>
        <vt:lpstr>سمة</vt:lpstr>
      </vt:variant>
      <vt:variant>
        <vt:i4>1</vt:i4>
      </vt:variant>
      <vt:variant>
        <vt:lpstr>عناوين الشرائح</vt:lpstr>
      </vt:variant>
      <vt:variant>
        <vt:i4>21</vt:i4>
      </vt:variant>
    </vt:vector>
  </HeadingPairs>
  <TitlesOfParts>
    <vt:vector size="27" baseType="lpstr">
      <vt:lpstr>Rockwell</vt:lpstr>
      <vt:lpstr>Arial</vt:lpstr>
      <vt:lpstr>Wingdings</vt:lpstr>
      <vt:lpstr>Calibri</vt:lpstr>
      <vt:lpstr>Times New Roman</vt:lpstr>
      <vt:lpstr>Advantage</vt:lpstr>
      <vt:lpstr>Introduction to Neuropsychiatric Disorders </vt:lpstr>
      <vt:lpstr>Outline</vt:lpstr>
      <vt:lpstr>Neuropsychiatric Disorder</vt:lpstr>
      <vt:lpstr>Definition</vt:lpstr>
      <vt:lpstr>Delirium</vt:lpstr>
      <vt:lpstr>Epidemiology</vt:lpstr>
      <vt:lpstr>Etiology</vt:lpstr>
      <vt:lpstr>Diagnosis</vt:lpstr>
      <vt:lpstr>Management</vt:lpstr>
      <vt:lpstr>Dementia</vt:lpstr>
      <vt:lpstr>Dementia …cont’d</vt:lpstr>
      <vt:lpstr>Epidemiology</vt:lpstr>
      <vt:lpstr>Etiology</vt:lpstr>
      <vt:lpstr>Diagnosis</vt:lpstr>
      <vt:lpstr>Management</vt:lpstr>
      <vt:lpstr>Course and Prognosis</vt:lpstr>
      <vt:lpstr>How to differentiate between Delirium &amp; Dementia</vt:lpstr>
      <vt:lpstr>Amnestic Disorder</vt:lpstr>
      <vt:lpstr>Amnestic Disorder..cont’d</vt:lpstr>
      <vt:lpstr>References </vt:lpstr>
      <vt:lpstr>الشريحة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Neuropsychiatric Disorders</dc:title>
  <dc:creator>Ibtesam Badhrees</dc:creator>
  <cp:lastModifiedBy>AA</cp:lastModifiedBy>
  <cp:revision>26</cp:revision>
  <dcterms:created xsi:type="dcterms:W3CDTF">2012-09-28T14:25:03Z</dcterms:created>
  <dcterms:modified xsi:type="dcterms:W3CDTF">2012-10-07T14:36:06Z</dcterms:modified>
</cp:coreProperties>
</file>