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8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6167" autoAdjust="0"/>
  </p:normalViewPr>
  <p:slideViewPr>
    <p:cSldViewPr>
      <p:cViewPr varScale="1">
        <p:scale>
          <a:sx n="64" d="100"/>
          <a:sy n="64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90A-4C59-4875-9117-E53B3418139C}" type="datetimeFigureOut">
              <a:rPr lang="ar-SA" smtClean="0"/>
              <a:pPr/>
              <a:t>28/11/1433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D8FD-3F10-4A66-B57F-70E396CF227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90A-4C59-4875-9117-E53B3418139C}" type="datetimeFigureOut">
              <a:rPr lang="ar-SA" smtClean="0"/>
              <a:pPr/>
              <a:t>28/11/1433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D8FD-3F10-4A66-B57F-70E396CF227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90A-4C59-4875-9117-E53B3418139C}" type="datetimeFigureOut">
              <a:rPr lang="ar-SA" smtClean="0"/>
              <a:pPr/>
              <a:t>28/11/1433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D8FD-3F10-4A66-B57F-70E396CF227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90A-4C59-4875-9117-E53B3418139C}" type="datetimeFigureOut">
              <a:rPr lang="ar-SA" smtClean="0"/>
              <a:pPr/>
              <a:t>28/11/1433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D8FD-3F10-4A66-B57F-70E396CF227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90A-4C59-4875-9117-E53B3418139C}" type="datetimeFigureOut">
              <a:rPr lang="ar-SA" smtClean="0"/>
              <a:pPr/>
              <a:t>28/11/1433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D8FD-3F10-4A66-B57F-70E396CF227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90A-4C59-4875-9117-E53B3418139C}" type="datetimeFigureOut">
              <a:rPr lang="ar-SA" smtClean="0"/>
              <a:pPr/>
              <a:t>28/11/1433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D8FD-3F10-4A66-B57F-70E396CF227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90A-4C59-4875-9117-E53B3418139C}" type="datetimeFigureOut">
              <a:rPr lang="ar-SA" smtClean="0"/>
              <a:pPr/>
              <a:t>28/11/1433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D8FD-3F10-4A66-B57F-70E396CF227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90A-4C59-4875-9117-E53B3418139C}" type="datetimeFigureOut">
              <a:rPr lang="ar-SA" smtClean="0"/>
              <a:pPr/>
              <a:t>28/11/1433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D8FD-3F10-4A66-B57F-70E396CF227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90A-4C59-4875-9117-E53B3418139C}" type="datetimeFigureOut">
              <a:rPr lang="ar-SA" smtClean="0"/>
              <a:pPr/>
              <a:t>28/11/1433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D8FD-3F10-4A66-B57F-70E396CF227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90A-4C59-4875-9117-E53B3418139C}" type="datetimeFigureOut">
              <a:rPr lang="ar-SA" smtClean="0"/>
              <a:pPr/>
              <a:t>28/11/1433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D8FD-3F10-4A66-B57F-70E396CF227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7290A-4C59-4875-9117-E53B3418139C}" type="datetimeFigureOut">
              <a:rPr lang="ar-SA" smtClean="0"/>
              <a:pPr/>
              <a:t>28/11/1433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3D8FD-3F10-4A66-B57F-70E396CF227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467290A-4C59-4875-9117-E53B3418139C}" type="datetimeFigureOut">
              <a:rPr lang="ar-SA" smtClean="0"/>
              <a:pPr/>
              <a:t>28/11/1433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B3D8FD-3F10-4A66-B57F-70E396CF227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  <a:cs typeface="Arial" pitchFamily="34" charset="0"/>
              </a:rPr>
              <a:t>Schizophrenia</a:t>
            </a:r>
            <a:endParaRPr lang="ar-SA" sz="5400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187624" y="3284984"/>
            <a:ext cx="7406640" cy="208823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500" dirty="0" err="1" smtClean="0"/>
              <a:t>Noor</a:t>
            </a:r>
            <a:r>
              <a:rPr lang="en-US" sz="3500" dirty="0" smtClean="0"/>
              <a:t> Al-</a:t>
            </a:r>
            <a:r>
              <a:rPr lang="en-US" sz="3500" dirty="0" err="1" smtClean="0"/>
              <a:t>Modihesh</a:t>
            </a:r>
            <a:endParaRPr lang="en-US" sz="3500" dirty="0" smtClean="0"/>
          </a:p>
          <a:p>
            <a:pPr algn="ctr" rtl="0"/>
            <a:r>
              <a:rPr lang="en-US" sz="3500" dirty="0" smtClean="0"/>
              <a:t>MBBS, SSC-Psych, ABC-Psych</a:t>
            </a:r>
          </a:p>
          <a:p>
            <a:pPr algn="ctr" rtl="0"/>
            <a:r>
              <a:rPr lang="en-US" sz="3500" smtClean="0"/>
              <a:t>Lecturer</a:t>
            </a:r>
            <a:endParaRPr lang="en-US" sz="3500" dirty="0" smtClean="0"/>
          </a:p>
          <a:p>
            <a:pPr algn="ctr" rtl="0"/>
            <a:r>
              <a:rPr lang="en-US" sz="3500" dirty="0" smtClean="0"/>
              <a:t>King Saud University</a:t>
            </a:r>
          </a:p>
          <a:p>
            <a:pPr algn="ctr"/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0"/>
            <a:ext cx="7498080" cy="6248400"/>
          </a:xfrm>
        </p:spPr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d- Psycho-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neuro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-immunology</a:t>
            </a:r>
            <a:r>
              <a:rPr lang="en-US" dirty="0" smtClean="0"/>
              <a:t>;</a:t>
            </a:r>
          </a:p>
          <a:p>
            <a:pPr algn="l" rtl="0"/>
            <a:r>
              <a:rPr lang="en-US" dirty="0" smtClean="0"/>
              <a:t>↓ T-cell interlukeukin-2 &amp; lymphocytes, abnormal cellular and </a:t>
            </a:r>
            <a:r>
              <a:rPr lang="en-US" dirty="0" err="1" smtClean="0"/>
              <a:t>humoral</a:t>
            </a:r>
            <a:r>
              <a:rPr lang="en-US" dirty="0" smtClean="0"/>
              <a:t> reactivity to neurons and presence of </a:t>
            </a:r>
            <a:r>
              <a:rPr lang="en-US" dirty="0" err="1" smtClean="0"/>
              <a:t>antibrain</a:t>
            </a:r>
            <a:r>
              <a:rPr lang="en-US" dirty="0" smtClean="0"/>
              <a:t> antibodies.</a:t>
            </a:r>
          </a:p>
          <a:p>
            <a:pPr algn="l" rtl="0"/>
            <a:r>
              <a:rPr lang="en-US" dirty="0" smtClean="0"/>
              <a:t>These changes are due to </a:t>
            </a:r>
            <a:r>
              <a:rPr lang="en-US" dirty="0" err="1" smtClean="0"/>
              <a:t>neurotoxic</a:t>
            </a:r>
            <a:r>
              <a:rPr lang="en-US" dirty="0" smtClean="0"/>
              <a:t> virus ? or endogenous autoimmune disorder ?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     e- Psycho-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neuro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-endocrinology;</a:t>
            </a:r>
          </a:p>
          <a:p>
            <a:pPr algn="l" rtl="0"/>
            <a:r>
              <a:rPr lang="en-US" dirty="0" smtClean="0"/>
              <a:t>Abnormal </a:t>
            </a:r>
            <a:r>
              <a:rPr lang="en-US" dirty="0" err="1" smtClean="0"/>
              <a:t>dexamethasone</a:t>
            </a:r>
            <a:r>
              <a:rPr lang="en-US" dirty="0" smtClean="0"/>
              <a:t>-suppression test</a:t>
            </a:r>
          </a:p>
          <a:p>
            <a:pPr algn="l" rtl="0">
              <a:buNone/>
            </a:pPr>
            <a:r>
              <a:rPr lang="en-US" dirty="0" smtClean="0"/>
              <a:t>   ↓ LH/FSH</a:t>
            </a:r>
          </a:p>
          <a:p>
            <a:pPr algn="l" rtl="0"/>
            <a:r>
              <a:rPr lang="en-US" dirty="0" smtClean="0"/>
              <a:t>A blunted release of </a:t>
            </a:r>
            <a:r>
              <a:rPr lang="en-US" dirty="0" err="1" smtClean="0"/>
              <a:t>prolactin</a:t>
            </a:r>
            <a:r>
              <a:rPr lang="en-US" dirty="0" smtClean="0"/>
              <a:t> and growth hormone on stimulation.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  <a:cs typeface="Arial" pitchFamily="34" charset="0"/>
              </a:rPr>
              <a:t>3- Genetic Factors</a:t>
            </a:r>
            <a:endParaRPr lang="ar-SA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Tx/>
              <a:buChar char="-"/>
            </a:pPr>
            <a:r>
              <a:rPr lang="en-US" dirty="0" smtClean="0">
                <a:cs typeface="Arial" pitchFamily="34" charset="0"/>
              </a:rPr>
              <a:t>A wide range of genetic studies strongly suggest a  genetic component to the inheritance of schizophrenia that out weights the environmental influence</a:t>
            </a:r>
          </a:p>
          <a:p>
            <a:pPr algn="l">
              <a:buNone/>
            </a:pPr>
            <a:endParaRPr lang="en-US" dirty="0" smtClean="0">
              <a:cs typeface="Arial" pitchFamily="34" charset="0"/>
            </a:endParaRPr>
          </a:p>
          <a:p>
            <a:pPr algn="l">
              <a:buNone/>
            </a:pPr>
            <a:r>
              <a:rPr lang="en-US" dirty="0" smtClean="0">
                <a:cs typeface="Arial" pitchFamily="34" charset="0"/>
              </a:rPr>
              <a:t>- These include: family studies, twin studies and chromosomal studies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6" descr="http://www.schizophrenia.com/sz.images/schizophrenia.risk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817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  <a:cs typeface="Arial" pitchFamily="34" charset="0"/>
              </a:rPr>
              <a:t>Schizophrenia: genes plus stressors </a:t>
            </a:r>
            <a:endParaRPr lang="ar-SA" sz="3200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CA" dirty="0" smtClean="0"/>
              <a:t>Schizophrenia is mostly caused by various possible combinations of many different genes (which are involved in neurodevelopment, neuronal connectivity and </a:t>
            </a:r>
            <a:r>
              <a:rPr lang="en-CA" dirty="0" err="1" smtClean="0"/>
              <a:t>synaptogenesis</a:t>
            </a:r>
            <a:r>
              <a:rPr lang="en-CA" dirty="0" smtClean="0"/>
              <a:t>) 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plus</a:t>
            </a:r>
            <a:r>
              <a:rPr lang="en-CA" dirty="0" smtClean="0"/>
              <a:t> stressors from the environment conspiring to cause abnormal neurodevelopment. </a:t>
            </a:r>
          </a:p>
          <a:p>
            <a:pPr algn="l" rtl="0">
              <a:buNone/>
            </a:pPr>
            <a:endParaRPr lang="en-CA" dirty="0" smtClean="0"/>
          </a:p>
          <a:p>
            <a:pPr algn="l">
              <a:buNone/>
            </a:pPr>
            <a:r>
              <a:rPr lang="en-CA" dirty="0" smtClean="0"/>
              <a:t>There is also abnormal neurotransmission at glutamate synapses, possibly involving </a:t>
            </a:r>
          </a:p>
          <a:p>
            <a:pPr algn="l">
              <a:buNone/>
            </a:pPr>
            <a:r>
              <a:rPr lang="en-CA" dirty="0" err="1" smtClean="0"/>
              <a:t>hypofunctional</a:t>
            </a:r>
            <a:r>
              <a:rPr lang="en-CA" dirty="0" smtClean="0"/>
              <a:t> NMDA receptors .     </a:t>
            </a:r>
          </a:p>
          <a:p>
            <a:pPr algn="l">
              <a:buNone/>
            </a:pPr>
            <a:endParaRPr lang="en-CA" dirty="0" smtClean="0"/>
          </a:p>
          <a:p>
            <a:pPr algn="l"/>
            <a:r>
              <a:rPr lang="en-CA" sz="1800" i="1" dirty="0" smtClean="0"/>
              <a:t>Stephen M </a:t>
            </a:r>
            <a:r>
              <a:rPr lang="en-CA" sz="1800" dirty="0" smtClean="0"/>
              <a:t>The Genetics Of Schizophrenia </a:t>
            </a:r>
            <a:r>
              <a:rPr lang="en-CA" sz="1800" dirty="0" err="1" smtClean="0"/>
              <a:t>Converge,Upon,The</a:t>
            </a:r>
            <a:r>
              <a:rPr lang="en-CA" sz="1800" dirty="0" smtClean="0"/>
              <a:t> NMDA Glutamate Receptor, </a:t>
            </a:r>
            <a:r>
              <a:rPr lang="en-CA" sz="1800" i="1" dirty="0" smtClean="0"/>
              <a:t>CNS </a:t>
            </a:r>
            <a:r>
              <a:rPr lang="en-CA" sz="1800" i="1" dirty="0" err="1" smtClean="0"/>
              <a:t>Spectr</a:t>
            </a:r>
            <a:r>
              <a:rPr lang="en-CA" sz="1800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  <a:cs typeface="Arial" pitchFamily="34" charset="0"/>
              </a:rPr>
              <a:t>4- Psychosocial Factors;</a:t>
            </a:r>
            <a:endParaRPr lang="ar-SA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Font typeface="Wingdings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In family dynamics studies, no well-controlled evidence indicates specific family pattern plays a causative role in the development of schizophrenia.</a:t>
            </a:r>
          </a:p>
          <a:p>
            <a:pPr marL="273050" lvl="0" indent="-27305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Font typeface="Wingdings" pitchFamily="2" charset="2"/>
              <a:buChar char="q"/>
            </a:pPr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  <a:p>
            <a:pPr marL="273050" lvl="0" indent="-27305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Font typeface="Wingdings" pitchFamily="2" charset="2"/>
              <a:buChar char="q"/>
            </a:pPr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  <a:p>
            <a:pPr marL="273050" lvl="0" indent="-27305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Font typeface="Wingdings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High Expressed Emotion  family : increase risk of relapse.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2" descr="http://www.schizophrenia.com/sz.images/sz.risk.odd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81003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Diagnosis</a:t>
            </a:r>
            <a:endParaRPr lang="ar-SA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DSM-IV-TR Diagnostic Criteria for Schizophrenia:</a:t>
            </a:r>
          </a:p>
          <a:p>
            <a:pPr algn="l" rtl="0">
              <a:lnSpc>
                <a:spcPct val="90000"/>
              </a:lnSpc>
              <a:buNone/>
            </a:pPr>
            <a:endParaRPr lang="en-US" dirty="0" smtClean="0">
              <a:cs typeface="Arial" pitchFamily="34" charset="0"/>
            </a:endParaRPr>
          </a:p>
          <a:p>
            <a:pPr algn="l" rtl="0">
              <a:lnSpc>
                <a:spcPct val="90000"/>
              </a:lnSpc>
              <a:buNone/>
            </a:pPr>
            <a:r>
              <a:rPr lang="en-US" dirty="0" smtClean="0">
                <a:cs typeface="Arial" pitchFamily="34" charset="0"/>
              </a:rPr>
              <a:t> A- ≥ two characteristic symptoms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dirty="0" smtClean="0">
                <a:cs typeface="Arial" pitchFamily="34" charset="0"/>
              </a:rPr>
              <a:t>             1- Delusions  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dirty="0" smtClean="0">
                <a:cs typeface="Arial" pitchFamily="34" charset="0"/>
              </a:rPr>
              <a:t>             2- Hallucinations 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dirty="0" smtClean="0">
                <a:cs typeface="Arial" pitchFamily="34" charset="0"/>
              </a:rPr>
              <a:t>             3- Disorganized speech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dirty="0" smtClean="0">
                <a:cs typeface="Arial" pitchFamily="34" charset="0"/>
              </a:rPr>
              <a:t>             4- Disorganized behavior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dirty="0" smtClean="0">
                <a:cs typeface="Arial" pitchFamily="34" charset="0"/>
              </a:rPr>
              <a:t>             5- Negative symptoms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B- Social / Occupation dysfunction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C- Duration of at least 6 months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D- Schizoaffective &amp; mood disorder exclusion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E- Substance / General medical condition exclusion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F- Relationship to pervasive developmental disorders 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types</a:t>
            </a:r>
            <a:endParaRPr lang="ar-SA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3050" lvl="0" indent="-27305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Paranoid type</a:t>
            </a:r>
          </a:p>
          <a:p>
            <a:pPr marL="273050" lvl="0" indent="-27305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  </a:t>
            </a:r>
          </a:p>
          <a:p>
            <a:pPr marL="273050" lvl="0" indent="-27305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           Disorganized type</a:t>
            </a:r>
          </a:p>
          <a:p>
            <a:pPr marL="273050" lvl="0" indent="-27305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  <a:p>
            <a:pPr marL="273050" lvl="0" indent="-27305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           Catatonic type</a:t>
            </a:r>
          </a:p>
          <a:p>
            <a:pPr marL="273050" lvl="0" indent="-27305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  <a:p>
            <a:pPr marL="273050" lvl="0" indent="-27305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           Undifferentiated type</a:t>
            </a:r>
          </a:p>
          <a:p>
            <a:pPr marL="273050" lvl="0" indent="-27305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endParaRPr lang="en-US" dirty="0" smtClean="0">
              <a:solidFill>
                <a:prstClr val="black"/>
              </a:solidFill>
              <a:cs typeface="Arial" pitchFamily="34" charset="0"/>
            </a:endParaRPr>
          </a:p>
          <a:p>
            <a:pPr marL="273050" lvl="0" indent="-27305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           Residual type</a:t>
            </a:r>
            <a:endParaRPr lang="ar-SA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  <a:cs typeface="Arial" pitchFamily="34" charset="0"/>
              </a:rPr>
              <a:t>Clinical Features</a:t>
            </a:r>
            <a:endParaRPr lang="ar-SA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Font typeface="Wingdings" pitchFamily="2" charset="2"/>
              <a:buChar char="q"/>
            </a:pPr>
            <a:r>
              <a:rPr lang="en-US" sz="2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No</a:t>
            </a: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clinical sign or symptom is </a:t>
            </a:r>
            <a:r>
              <a:rPr lang="en-US" sz="2800" dirty="0" err="1" smtClean="0">
                <a:solidFill>
                  <a:prstClr val="black"/>
                </a:solidFill>
                <a:cs typeface="Arial" pitchFamily="34" charset="0"/>
              </a:rPr>
              <a:t>pathognomonic</a:t>
            </a: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for schizophrenia                                                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Font typeface="Wingdings" pitchFamily="2" charset="2"/>
              <a:buChar char="q"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Patient's history &amp; mental status examination are essential for diagnosis.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Font typeface="Wingdings" pitchFamily="2" charset="2"/>
              <a:buChar char="q"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 </a:t>
            </a:r>
            <a:r>
              <a:rPr lang="en-US" sz="2800" dirty="0" err="1" smtClean="0">
                <a:solidFill>
                  <a:prstClr val="black"/>
                </a:solidFill>
                <a:cs typeface="Arial" pitchFamily="34" charset="0"/>
              </a:rPr>
              <a:t>Premorbid</a:t>
            </a: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history includes schizoid or </a:t>
            </a:r>
            <a:r>
              <a:rPr lang="en-US" sz="2800" dirty="0" err="1" smtClean="0">
                <a:solidFill>
                  <a:prstClr val="black"/>
                </a:solidFill>
                <a:cs typeface="Arial" pitchFamily="34" charset="0"/>
              </a:rPr>
              <a:t>schizotypal</a:t>
            </a: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personalities, few friends &amp; exclusion of social activities. 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Font typeface="Wingdings" pitchFamily="2" charset="2"/>
              <a:buChar char="q"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 </a:t>
            </a:r>
            <a:r>
              <a:rPr lang="en-US" sz="2800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Prodromal</a:t>
            </a: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features include obsessive compulsive behaviors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Definition:</a:t>
            </a:r>
            <a:endParaRPr lang="ar-SA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>is a mental disorder characterized by a breakdown of thought processes and by poor emotional responsiveness.</a:t>
            </a:r>
          </a:p>
          <a:p>
            <a:pPr algn="l" rtl="0"/>
            <a:endParaRPr lang="en-US" sz="3600" dirty="0" smtClean="0"/>
          </a:p>
          <a:p>
            <a:pPr algn="l" rtl="0"/>
            <a:r>
              <a:rPr lang="en-US" sz="3600" dirty="0" smtClean="0"/>
              <a:t>It is not a single disease but a group of disorders with heterogeneous etiologies</a:t>
            </a:r>
            <a:endParaRPr lang="ar-SA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Picture of schizophrenia includes positive and negative symptoms.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- Positive symptoms like: delusions &amp; hallucinations.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- Negative symptoms like: affective flattening or blunting, poverty of speech, poor grooming, lack of motivation, and social withdrawal.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  <a:cs typeface="Arial" charset="0"/>
              </a:rPr>
              <a:t>Mental status examination</a:t>
            </a:r>
            <a:endParaRPr lang="ar-SA" sz="3600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3050" lvl="0" indent="-27305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Appearance &amp; behavior ( variable presentations)</a:t>
            </a:r>
          </a:p>
          <a:p>
            <a:pPr marL="273050" lvl="0" indent="-27305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    - Mood, feelings &amp; affect ( reduced emotional   responsiveness, inappropriate emotion)</a:t>
            </a:r>
          </a:p>
          <a:p>
            <a:pPr marL="273050" lvl="0" indent="-27305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    - Perceptual disturbances ( hallucinations, illusions )</a:t>
            </a:r>
          </a:p>
          <a:p>
            <a:pPr marL="273050" lvl="0" indent="-27305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    - Thought:    Thought content ( delusions)</a:t>
            </a:r>
          </a:p>
          <a:p>
            <a:pPr marL="273050" lvl="0" indent="-27305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                          Form of thought ( looseness of association)</a:t>
            </a:r>
          </a:p>
          <a:p>
            <a:pPr marL="273050" lvl="0" indent="-27305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                          Thought process ( thought blocking, poverty of thought content, poor abstraction, perseveration )</a:t>
            </a:r>
          </a:p>
          <a:p>
            <a:pPr marL="273050" lvl="0" indent="-27305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    - Impulsiveness, violence, suicide &amp; homicide</a:t>
            </a:r>
          </a:p>
          <a:p>
            <a:pPr marL="273050" lvl="0" indent="-27305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    - Cognitive functioning</a:t>
            </a:r>
          </a:p>
          <a:p>
            <a:pPr marL="273050" lvl="0" indent="-273050" algn="l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    - Poor insight and judgment</a:t>
            </a:r>
            <a:endParaRPr lang="ar-SA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course</a:t>
            </a:r>
            <a:endParaRPr lang="ar-SA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Font typeface="Wingdings 2" pitchFamily="18" charset="2"/>
              <a:buChar char=""/>
            </a:pPr>
            <a:r>
              <a:rPr lang="en-US" sz="4000" dirty="0" smtClean="0">
                <a:solidFill>
                  <a:prstClr val="black"/>
                </a:solidFill>
                <a:cs typeface="Times New Roman" pitchFamily="18" charset="0"/>
              </a:rPr>
              <a:t>Acute exacerbation with increased residual impairment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Font typeface="Wingdings 2" pitchFamily="18" charset="2"/>
              <a:buChar char=""/>
            </a:pPr>
            <a:r>
              <a:rPr lang="en-US" sz="4000" dirty="0" smtClean="0">
                <a:solidFill>
                  <a:prstClr val="black"/>
                </a:solidFill>
                <a:cs typeface="Times New Roman" pitchFamily="18" charset="0"/>
              </a:rPr>
              <a:t>Full recovery: very rare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Font typeface="Wingdings 2" pitchFamily="18" charset="2"/>
              <a:buChar char=""/>
            </a:pPr>
            <a:r>
              <a:rPr lang="en-US" sz="4000" dirty="0" smtClean="0">
                <a:solidFill>
                  <a:prstClr val="black"/>
                </a:solidFill>
                <a:cs typeface="Times New Roman" pitchFamily="18" charset="0"/>
              </a:rPr>
              <a:t>Longitudinal course: downhill 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  <a:cs typeface="Arial" pitchFamily="34" charset="0"/>
              </a:rPr>
              <a:t>Prognosis</a:t>
            </a:r>
            <a:endParaRPr lang="ar-SA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fontAlgn="t">
              <a:buNone/>
            </a:pPr>
            <a:endParaRPr lang="en-CA" dirty="0" smtClean="0"/>
          </a:p>
          <a:p>
            <a:pPr>
              <a:buNone/>
            </a:pP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115616" y="1340768"/>
          <a:ext cx="7704856" cy="5852160"/>
        </p:xfrm>
        <a:graphic>
          <a:graphicData uri="http://schemas.openxmlformats.org/drawingml/2006/table">
            <a:tbl>
              <a:tblPr rtl="1" firstRow="1" bandRow="1">
                <a:tableStyleId>{BDBED569-4797-4DF1-A0F4-6AAB3CD982D8}</a:tableStyleId>
              </a:tblPr>
              <a:tblGrid>
                <a:gridCol w="3852428"/>
                <a:gridCol w="385242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Poor P.F</a:t>
                      </a:r>
                      <a:endParaRPr kumimoji="0" lang="en-CA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Good P.F</a:t>
                      </a:r>
                      <a:endParaRPr kumimoji="0" lang="en-CA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 rtl="0"/>
                      <a:endParaRPr lang="ar-SA" dirty="0"/>
                    </a:p>
                  </a:txBody>
                  <a:tcPr/>
                </a:tc>
              </a:tr>
              <a:tr h="4453696">
                <a:tc>
                  <a:txBody>
                    <a:bodyPr/>
                    <a:lstStyle/>
                    <a:p>
                      <a:pPr marL="914400" marR="0" lvl="1" indent="-4572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Young age of onset</a:t>
                      </a:r>
                    </a:p>
                    <a:p>
                      <a:pPr marL="914400" marR="0" lvl="1" indent="-4572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Insidious onset</a:t>
                      </a:r>
                    </a:p>
                    <a:p>
                      <a:pPr marL="914400" marR="0" lvl="1" indent="-4572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Lack of P.F.</a:t>
                      </a:r>
                    </a:p>
                    <a:p>
                      <a:pPr marL="914400" marR="0" lvl="1" indent="-4572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Multiple relapses</a:t>
                      </a:r>
                    </a:p>
                    <a:p>
                      <a:pPr marL="914400" marR="0" lvl="1" indent="-4572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Low IQ</a:t>
                      </a:r>
                    </a:p>
                    <a:p>
                      <a:pPr marL="914400" marR="0" lvl="1" indent="-4572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Poor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premorbid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personality</a:t>
                      </a:r>
                    </a:p>
                    <a:p>
                      <a:pPr marL="914400" marR="0" lvl="1" indent="-4572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Negative symptom</a:t>
                      </a:r>
                    </a:p>
                    <a:p>
                      <a:pPr marL="914400" marR="0" lvl="1" indent="-4572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Positive family history</a:t>
                      </a:r>
                    </a:p>
                    <a:p>
                      <a:pPr algn="l" rtl="0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Late age of onset</a:t>
                      </a:r>
                    </a:p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Acute onset</a:t>
                      </a:r>
                    </a:p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Obvious precipitating factors</a:t>
                      </a:r>
                    </a:p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Presence of mood component</a:t>
                      </a:r>
                    </a:p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Good response to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Tx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Good supportive system</a:t>
                      </a:r>
                      <a:endParaRPr kumimoji="0" lang="en-CA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l" rtl="0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  <a:cs typeface="Arial" pitchFamily="34" charset="0"/>
              </a:rPr>
              <a:t>Differential Diagnosis</a:t>
            </a:r>
            <a:endParaRPr lang="ar-SA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187624" y="1447800"/>
          <a:ext cx="7746826" cy="5133296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3873413"/>
                <a:gridCol w="3873413"/>
              </a:tblGrid>
              <a:tr h="1036784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DDDD"/>
                        </a:buClr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Psychiatric disorders:</a:t>
                      </a:r>
                    </a:p>
                    <a:p>
                      <a:pPr algn="l" rtl="0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Nonpsychiatric</a:t>
                      </a:r>
                      <a:r>
                        <a:rPr kumimoji="0" lang="en-US" sz="2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disorders</a:t>
                      </a:r>
                      <a:endParaRPr lang="ar-SA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896744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DDDD"/>
                        </a:buClr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Schizophreniform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disorder</a:t>
                      </a:r>
                    </a:p>
                    <a:p>
                      <a:pPr marL="273050" marR="0" lvl="0" indent="-2730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DDDD"/>
                        </a:buClr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Brief psychotic disorder</a:t>
                      </a:r>
                    </a:p>
                    <a:p>
                      <a:pPr marL="273050" marR="0" lvl="0" indent="-2730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DDDD"/>
                        </a:buClr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Delusional disorder</a:t>
                      </a:r>
                    </a:p>
                    <a:p>
                      <a:pPr marL="273050" marR="0" lvl="0" indent="-2730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DDDD"/>
                        </a:buClr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Affective disorders</a:t>
                      </a:r>
                    </a:p>
                    <a:p>
                      <a:pPr marL="273050" marR="0" lvl="0" indent="-2730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DDDD"/>
                        </a:buClr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Schizoaffective disorder</a:t>
                      </a:r>
                    </a:p>
                    <a:p>
                      <a:pPr marL="273050" marR="0" lvl="0" indent="-2730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DDDD"/>
                        </a:buClr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Personality disorders ( schizoid, 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schizotypal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&amp; borderline personality)</a:t>
                      </a:r>
                    </a:p>
                    <a:p>
                      <a:pPr marL="273050" marR="0" lvl="0" indent="-2730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DDDD"/>
                        </a:buClr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Malingering &amp; Factitious disorders </a:t>
                      </a:r>
                    </a:p>
                    <a:p>
                      <a:pPr algn="l" rtl="0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DDDD"/>
                        </a:buClr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Substance-induced disorders</a:t>
                      </a:r>
                    </a:p>
                    <a:p>
                      <a:pPr marL="273050" marR="0" lvl="0" indent="-2730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DDDD"/>
                        </a:buClr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Epilepsy ( TLE)</a:t>
                      </a:r>
                    </a:p>
                    <a:p>
                      <a:pPr marL="273050" marR="0" lvl="0" indent="-2730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DDDD"/>
                        </a:buClr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CNS diseases</a:t>
                      </a:r>
                    </a:p>
                    <a:p>
                      <a:pPr marL="273050" marR="0" lvl="0" indent="-2730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DDDD"/>
                        </a:buClr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Trauma</a:t>
                      </a:r>
                    </a:p>
                    <a:p>
                      <a:pPr marL="273050" marR="0" lvl="0" indent="-27305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DDDDD"/>
                        </a:buClr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Others </a:t>
                      </a:r>
                    </a:p>
                    <a:p>
                      <a:pPr algn="l" rtl="0"/>
                      <a:endParaRPr lang="ar-SA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lgerian" pitchFamily="82" charset="0"/>
                <a:cs typeface="Arial" pitchFamily="34" charset="0"/>
              </a:rPr>
              <a:t>Treatment</a:t>
            </a:r>
            <a:endParaRPr lang="ar-SA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What are the indications for hospitalization?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Diagnostic purpose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Patient &amp; other's safety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Initiating or stabilizing medications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Establishing an effective association between patient &amp; community supportive systems 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  <a:cs typeface="Arial" pitchFamily="34" charset="0"/>
              </a:rPr>
              <a:t>Biological therapies</a:t>
            </a:r>
            <a:endParaRPr lang="ar-SA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85000" lnSpcReduction="20000"/>
          </a:bodyPr>
          <a:lstStyle/>
          <a:p>
            <a:pPr algn="l" rtl="0">
              <a:lnSpc>
                <a:spcPct val="80000"/>
              </a:lnSpc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Antipsychotic medications are the mainstay of the treatment of schizophrenia.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Char char="q"/>
            </a:pPr>
            <a:r>
              <a:rPr lang="en-US" dirty="0" smtClean="0">
                <a:cs typeface="Arial" pitchFamily="34" charset="0"/>
              </a:rPr>
              <a:t>Generally, they are remarkably safe.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Char char="q"/>
            </a:pPr>
            <a:r>
              <a:rPr lang="en-US" dirty="0" smtClean="0">
                <a:cs typeface="Arial" pitchFamily="34" charset="0"/>
              </a:rPr>
              <a:t>Two major classes: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dirty="0" smtClean="0">
                <a:cs typeface="Arial" pitchFamily="34" charset="0"/>
              </a:rPr>
              <a:t>-Dopamine receptor antagonists ( haloperidol, chlorpromazine )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dirty="0" smtClean="0">
                <a:cs typeface="Arial" pitchFamily="34" charset="0"/>
              </a:rPr>
              <a:t>-Serotonin-dopamine receptor antagonists ( </a:t>
            </a:r>
            <a:r>
              <a:rPr lang="en-US" dirty="0" err="1" smtClean="0">
                <a:cs typeface="Arial" pitchFamily="34" charset="0"/>
              </a:rPr>
              <a:t>Risperidone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clozapine</a:t>
            </a:r>
            <a:r>
              <a:rPr lang="en-US" dirty="0" smtClean="0">
                <a:cs typeface="Arial" pitchFamily="34" charset="0"/>
              </a:rPr>
              <a:t>, </a:t>
            </a:r>
            <a:r>
              <a:rPr lang="en-US" dirty="0" err="1" smtClean="0">
                <a:cs typeface="Arial" pitchFamily="34" charset="0"/>
              </a:rPr>
              <a:t>olanzapine</a:t>
            </a:r>
            <a:r>
              <a:rPr lang="en-US" dirty="0" smtClean="0">
                <a:cs typeface="Arial" pitchFamily="34" charset="0"/>
              </a:rPr>
              <a:t> ).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Char char="q"/>
            </a:pPr>
            <a:r>
              <a:rPr lang="en-US" dirty="0" smtClean="0">
                <a:cs typeface="Arial" pitchFamily="34" charset="0"/>
              </a:rPr>
              <a:t>Other drugs: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dirty="0" smtClean="0">
                <a:cs typeface="Arial" pitchFamily="34" charset="0"/>
              </a:rPr>
              <a:t> -Anticonvulsants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dirty="0" smtClean="0">
                <a:cs typeface="Arial" pitchFamily="34" charset="0"/>
              </a:rPr>
              <a:t> -Lithium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dirty="0" smtClean="0">
                <a:cs typeface="Arial" pitchFamily="34" charset="0"/>
              </a:rPr>
              <a:t>-Benzodiazepines</a:t>
            </a:r>
          </a:p>
          <a:p>
            <a:pPr algn="l" rtl="0">
              <a:lnSpc>
                <a:spcPct val="80000"/>
              </a:lnSpc>
              <a:buFont typeface="Wingdings" pitchFamily="2" charset="2"/>
              <a:buChar char="q"/>
            </a:pPr>
            <a:r>
              <a:rPr lang="en-US" dirty="0" smtClean="0">
                <a:cs typeface="Arial" pitchFamily="34" charset="0"/>
              </a:rPr>
              <a:t>Depot forms of antipsychotics </a:t>
            </a:r>
            <a:r>
              <a:rPr lang="en-US" dirty="0" err="1" smtClean="0">
                <a:cs typeface="Arial" pitchFamily="34" charset="0"/>
              </a:rPr>
              <a:t>eg</a:t>
            </a:r>
            <a:r>
              <a:rPr lang="en-US" dirty="0" smtClean="0">
                <a:cs typeface="Arial" pitchFamily="34" charset="0"/>
              </a:rPr>
              <a:t>. </a:t>
            </a:r>
            <a:r>
              <a:rPr lang="en-US" dirty="0" err="1" smtClean="0">
                <a:cs typeface="Arial" pitchFamily="34" charset="0"/>
              </a:rPr>
              <a:t>Risperidone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Consta</a:t>
            </a:r>
            <a:r>
              <a:rPr lang="en-US" dirty="0" smtClean="0">
                <a:cs typeface="Arial" pitchFamily="34" charset="0"/>
              </a:rPr>
              <a:t> is indicated for poorly compliant patients.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Char char="q"/>
            </a:pPr>
            <a:r>
              <a:rPr lang="en-US" dirty="0" smtClean="0">
                <a:cs typeface="Arial" pitchFamily="34" charset="0"/>
              </a:rPr>
              <a:t>- Electroconvulsive therapy (ECT) for catatonic or poorly responding patients to medications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4" descr="http://www.scholarpedia.org/wiki/images/2/2e/Schizophrenia_Sideeffects_AntiPsychotics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120" y="620688"/>
            <a:ext cx="792088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lgerian" pitchFamily="82" charset="0"/>
                <a:cs typeface="Arial" pitchFamily="34" charset="0"/>
              </a:rPr>
              <a:t>Psychosocial therapies</a:t>
            </a:r>
            <a:r>
              <a:rPr lang="en-US" sz="33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lgerian" pitchFamily="82" charset="0"/>
                <a:cs typeface="Arial" pitchFamily="34" charset="0"/>
              </a:rPr>
              <a:t> </a:t>
            </a:r>
            <a:endParaRPr lang="ar-SA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    Social skills training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    Family oriented therapies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    Group therapy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    Individual psychotherapy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cs typeface="Arial" pitchFamily="34" charset="0"/>
              </a:rPr>
              <a:t>     Assertive community treatment</a:t>
            </a:r>
          </a:p>
          <a:p>
            <a:pPr marL="273050" lvl="0" indent="-273050" algn="l" rtl="0" fontAlgn="base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85000"/>
              <a:buNone/>
            </a:pPr>
            <a:r>
              <a:rPr lang="en-US" sz="2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0"/>
            <a:ext cx="81724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schizophren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0"/>
            <a:ext cx="8172400" cy="645333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dirty="0" smtClean="0"/>
              <a:t>Found in all societies and countries with equal prevalence &amp; incidence worldwide.</a:t>
            </a:r>
          </a:p>
          <a:p>
            <a:pPr algn="l" rtl="0"/>
            <a:endParaRPr lang="en-US" sz="3600" dirty="0" smtClean="0"/>
          </a:p>
          <a:p>
            <a:pPr algn="l" rtl="0"/>
            <a:r>
              <a:rPr lang="en-US" sz="3600" dirty="0" smtClean="0"/>
              <a:t> A life prevalence of 0.6 – 1.9 %</a:t>
            </a:r>
          </a:p>
          <a:p>
            <a:pPr algn="l" rtl="0"/>
            <a:endParaRPr lang="en-US" sz="3600" dirty="0" smtClean="0"/>
          </a:p>
          <a:p>
            <a:pPr algn="l" rtl="0"/>
            <a:r>
              <a:rPr lang="en-US" sz="3600" dirty="0" smtClean="0"/>
              <a:t>Peak age of onset are 10-25 years for ♂ &amp; 25-35 years for ♀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  <a:cs typeface="Arial" pitchFamily="34" charset="0"/>
              </a:rPr>
              <a:t>Etiology</a:t>
            </a:r>
            <a:endParaRPr lang="ar-SA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>
              <a:buNone/>
            </a:pPr>
            <a:r>
              <a:rPr lang="en-US" dirty="0" smtClean="0">
                <a:cs typeface="Arial" pitchFamily="34" charset="0"/>
              </a:rPr>
              <a:t>Exact etiology is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unknown</a:t>
            </a:r>
            <a:r>
              <a:rPr lang="en-US" dirty="0" smtClean="0">
                <a:cs typeface="Arial" pitchFamily="34" charset="0"/>
              </a:rPr>
              <a:t>.</a:t>
            </a:r>
            <a:endParaRPr lang="en-US" b="1" dirty="0" smtClean="0">
              <a:cs typeface="Arial" pitchFamily="34" charset="0"/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1- Stress-Diathesis Model: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dirty="0" smtClean="0">
                <a:cs typeface="Arial" pitchFamily="34" charset="0"/>
              </a:rPr>
              <a:t>Integrates biological, psychosocial and environmental factors in the etiology of schizophrenia.</a:t>
            </a:r>
          </a:p>
          <a:p>
            <a:pPr algn="l" rtl="0">
              <a:buNone/>
            </a:pPr>
            <a:endParaRPr lang="en-US" dirty="0" smtClean="0">
              <a:cs typeface="Arial" pitchFamily="34" charset="0"/>
            </a:endParaRPr>
          </a:p>
          <a:p>
            <a:pPr algn="l" rtl="0">
              <a:buFont typeface="Wingdings" pitchFamily="2" charset="2"/>
              <a:buChar char="q"/>
            </a:pPr>
            <a:r>
              <a:rPr lang="en-US" dirty="0" smtClean="0">
                <a:cs typeface="Arial" pitchFamily="34" charset="0"/>
              </a:rPr>
              <a:t>Symptoms of schizophrenia develop when a person has  a specific vulnerability that is acted on by  a stressful influence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11430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  <a:cs typeface="Arial" pitchFamily="34" charset="0"/>
              </a:rPr>
              <a:t>2- Neurobiology</a:t>
            </a:r>
            <a:endParaRPr lang="ar-SA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661248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90000"/>
              </a:lnSpc>
              <a:buNone/>
            </a:pPr>
            <a:r>
              <a:rPr lang="en-US" dirty="0" smtClean="0">
                <a:cs typeface="Arial" pitchFamily="34" charset="0"/>
              </a:rPr>
              <a:t>Certain areas of the brain are involved in the </a:t>
            </a:r>
            <a:r>
              <a:rPr lang="en-US" dirty="0" err="1" smtClean="0">
                <a:cs typeface="Arial" pitchFamily="34" charset="0"/>
              </a:rPr>
              <a:t>pathophysiology</a:t>
            </a:r>
            <a:r>
              <a:rPr lang="en-US" dirty="0" smtClean="0">
                <a:cs typeface="Arial" pitchFamily="34" charset="0"/>
              </a:rPr>
              <a:t> of schizophrenia: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 the limbic system, the frontal cortex, cerebellum, and the basal ganglia</a:t>
            </a:r>
            <a:r>
              <a:rPr lang="en-US" dirty="0" smtClean="0">
                <a:cs typeface="Arial" pitchFamily="34" charset="0"/>
              </a:rPr>
              <a:t>.</a:t>
            </a:r>
          </a:p>
          <a:p>
            <a:pPr algn="l">
              <a:lnSpc>
                <a:spcPct val="90000"/>
              </a:lnSpc>
              <a:buNone/>
            </a:pPr>
            <a:endParaRPr lang="en-US" dirty="0" smtClean="0">
              <a:cs typeface="Arial" pitchFamily="34" charset="0"/>
            </a:endParaRPr>
          </a:p>
          <a:p>
            <a:pPr algn="l">
              <a:lnSpc>
                <a:spcPct val="90000"/>
              </a:lnSpc>
              <a:buNone/>
            </a:pPr>
            <a:r>
              <a:rPr lang="en-US" dirty="0" smtClean="0">
                <a:cs typeface="Arial" pitchFamily="34" charset="0"/>
              </a:rPr>
              <a:t>a- Dopamine Hypothesis; </a:t>
            </a:r>
          </a:p>
          <a:p>
            <a:pPr algn="l">
              <a:lnSpc>
                <a:spcPct val="90000"/>
              </a:lnSpc>
              <a:buNone/>
            </a:pPr>
            <a:r>
              <a:rPr lang="en-US" dirty="0" smtClean="0">
                <a:cs typeface="Arial" pitchFamily="34" charset="0"/>
              </a:rPr>
              <a:t>Too much </a:t>
            </a:r>
            <a:r>
              <a:rPr lang="en-US" dirty="0" err="1" smtClean="0">
                <a:cs typeface="Arial" pitchFamily="34" charset="0"/>
              </a:rPr>
              <a:t>dopaminergic</a:t>
            </a:r>
            <a:r>
              <a:rPr lang="en-US" dirty="0" smtClean="0">
                <a:cs typeface="Arial" pitchFamily="34" charset="0"/>
              </a:rPr>
              <a:t> activity ( whether it is </a:t>
            </a:r>
            <a:r>
              <a:rPr lang="en-US" b="1" dirty="0" smtClean="0">
                <a:cs typeface="Arial" pitchFamily="34" charset="0"/>
              </a:rPr>
              <a:t>↑</a:t>
            </a:r>
            <a:r>
              <a:rPr lang="en-US" dirty="0" smtClean="0">
                <a:cs typeface="Arial" pitchFamily="34" charset="0"/>
              </a:rPr>
              <a:t> release of dopamine, ↑ dopamine receptors, hypersensitivity of dopamine receptors to dopamine, or combinations is not known ).</a:t>
            </a:r>
          </a:p>
          <a:p>
            <a:pPr algn="l">
              <a:lnSpc>
                <a:spcPct val="90000"/>
              </a:lnSpc>
              <a:buNone/>
            </a:pPr>
            <a:endParaRPr lang="en-US" dirty="0" smtClean="0">
              <a:cs typeface="Arial" pitchFamily="34" charset="0"/>
            </a:endParaRPr>
          </a:p>
          <a:p>
            <a:pPr algn="l">
              <a:lnSpc>
                <a:spcPct val="90000"/>
              </a:lnSpc>
              <a:buNone/>
            </a:pPr>
            <a:r>
              <a:rPr lang="en-US" dirty="0" smtClean="0">
                <a:cs typeface="Arial" pitchFamily="34" charset="0"/>
              </a:rPr>
              <a:t>b- Other Neurotransmitters; </a:t>
            </a:r>
          </a:p>
          <a:p>
            <a:pPr algn="l">
              <a:lnSpc>
                <a:spcPct val="90000"/>
              </a:lnSpc>
              <a:buNone/>
            </a:pPr>
            <a:r>
              <a:rPr lang="en-US" dirty="0" smtClean="0">
                <a:cs typeface="Arial" pitchFamily="34" charset="0"/>
              </a:rPr>
              <a:t>Serotonin, </a:t>
            </a:r>
            <a:r>
              <a:rPr lang="en-US" dirty="0" err="1" smtClean="0">
                <a:cs typeface="Arial" pitchFamily="34" charset="0"/>
              </a:rPr>
              <a:t>Norepinephrine</a:t>
            </a:r>
            <a:r>
              <a:rPr lang="en-US" dirty="0" smtClean="0">
                <a:cs typeface="Arial" pitchFamily="34" charset="0"/>
              </a:rPr>
              <a:t>, GABA,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Glutamate &amp;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Neuropeptides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2" descr="http://www.schizophrenia.com/images/schizophrenia_brain_large_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817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  <a:cs typeface="Arial" pitchFamily="34" charset="0"/>
              </a:rPr>
              <a:t>c- Neuropathology</a:t>
            </a:r>
            <a:endParaRPr lang="ar-SA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err="1" smtClean="0"/>
              <a:t>Neuropathological</a:t>
            </a:r>
            <a:r>
              <a:rPr lang="en-US" sz="3600" dirty="0" smtClean="0"/>
              <a:t> and </a:t>
            </a:r>
            <a:r>
              <a:rPr lang="en-US" sz="3600" dirty="0" err="1" smtClean="0"/>
              <a:t>neurochemical</a:t>
            </a:r>
            <a:r>
              <a:rPr lang="en-US" sz="3600" dirty="0" smtClean="0"/>
              <a:t> abnormalities have been reported in the brain particularly in the limbic system, basal ganglia and cerebellum. Either in structures or connections</a:t>
            </a:r>
            <a:endParaRPr lang="ar-SA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Picture 2" descr="http://www.schizophrenia.com/images/schizophrenia_brain_large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81723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</TotalTime>
  <Words>925</Words>
  <Application>Microsoft Office PowerPoint</Application>
  <PresentationFormat>On-screen Show (4:3)</PresentationFormat>
  <Paragraphs>156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انقلاب</vt:lpstr>
      <vt:lpstr>Schizophrenia</vt:lpstr>
      <vt:lpstr>Definition:</vt:lpstr>
      <vt:lpstr>Slide 3</vt:lpstr>
      <vt:lpstr>Slide 4</vt:lpstr>
      <vt:lpstr>Etiology</vt:lpstr>
      <vt:lpstr>2- Neurobiology</vt:lpstr>
      <vt:lpstr>Slide 7</vt:lpstr>
      <vt:lpstr>c- Neuropathology</vt:lpstr>
      <vt:lpstr>Slide 9</vt:lpstr>
      <vt:lpstr>Slide 10</vt:lpstr>
      <vt:lpstr>3- Genetic Factors</vt:lpstr>
      <vt:lpstr>Slide 12</vt:lpstr>
      <vt:lpstr>Schizophrenia: genes plus stressors </vt:lpstr>
      <vt:lpstr>4- Psychosocial Factors;</vt:lpstr>
      <vt:lpstr>Slide 15</vt:lpstr>
      <vt:lpstr>Diagnosis</vt:lpstr>
      <vt:lpstr>Slide 17</vt:lpstr>
      <vt:lpstr>types</vt:lpstr>
      <vt:lpstr>Clinical Features</vt:lpstr>
      <vt:lpstr>Slide 20</vt:lpstr>
      <vt:lpstr>Mental status examination</vt:lpstr>
      <vt:lpstr>course</vt:lpstr>
      <vt:lpstr>Prognosis</vt:lpstr>
      <vt:lpstr>Differential Diagnosis</vt:lpstr>
      <vt:lpstr>Treatment</vt:lpstr>
      <vt:lpstr>Biological therapies</vt:lpstr>
      <vt:lpstr>Slide 27</vt:lpstr>
      <vt:lpstr>Psychosocial therapies 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Schizophrenia</dc:title>
  <dc:creator>user</dc:creator>
  <cp:lastModifiedBy>ksupy</cp:lastModifiedBy>
  <cp:revision>7</cp:revision>
  <dcterms:created xsi:type="dcterms:W3CDTF">2012-10-13T02:01:21Z</dcterms:created>
  <dcterms:modified xsi:type="dcterms:W3CDTF">2012-10-13T09:04:44Z</dcterms:modified>
</cp:coreProperties>
</file>