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6" r:id="rId2"/>
    <p:sldId id="275" r:id="rId3"/>
    <p:sldId id="279" r:id="rId4"/>
    <p:sldId id="280" r:id="rId5"/>
    <p:sldId id="281" r:id="rId6"/>
    <p:sldId id="286" r:id="rId7"/>
    <p:sldId id="316" r:id="rId8"/>
    <p:sldId id="282" r:id="rId9"/>
    <p:sldId id="283" r:id="rId10"/>
    <p:sldId id="284" r:id="rId11"/>
    <p:sldId id="295" r:id="rId12"/>
    <p:sldId id="285" r:id="rId13"/>
    <p:sldId id="317" r:id="rId14"/>
    <p:sldId id="289" r:id="rId15"/>
    <p:sldId id="318" r:id="rId16"/>
    <p:sldId id="319" r:id="rId17"/>
    <p:sldId id="291" r:id="rId18"/>
    <p:sldId id="292" r:id="rId19"/>
    <p:sldId id="293" r:id="rId20"/>
    <p:sldId id="27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990033"/>
    <a:srgbClr val="A5002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256" autoAdjust="0"/>
  </p:normalViewPr>
  <p:slideViewPr>
    <p:cSldViewPr>
      <p:cViewPr varScale="1">
        <p:scale>
          <a:sx n="61" d="100"/>
          <a:sy n="61" d="100"/>
        </p:scale>
        <p:origin x="-157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40145-2725-434B-BED5-D06C064C5982}" type="datetimeFigureOut">
              <a:rPr lang="en-US" smtClean="0"/>
              <a:pPr/>
              <a:t>2/12/2011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342C66-B3A0-411A-8F3B-2ABCBBB9FB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42C66-B3A0-411A-8F3B-2ABCBBB9FBC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2/12/2011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2/12/2011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2/12/2011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784DB-C4F3-4093-BAA9-E5765D02097E}" type="datetimeFigureOut">
              <a:rPr lang="en-US" smtClean="0"/>
              <a:pPr/>
              <a:t>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subTitle" idx="4294967295"/>
          </p:nvPr>
        </p:nvSpPr>
        <p:spPr>
          <a:xfrm>
            <a:off x="304800" y="228600"/>
            <a:ext cx="8001000" cy="2895600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>
            <a:normAutofit fontScale="60000" lnSpcReduction="20000"/>
          </a:bodyPr>
          <a:lstStyle/>
          <a:p>
            <a:pPr algn="l"/>
            <a:r>
              <a:rPr lang="en-US" sz="130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ANATOMY OF THE LARGE INTESTINE</a:t>
            </a:r>
            <a:r>
              <a:rPr lang="en-US" sz="9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/>
            </a:r>
            <a:br>
              <a:rPr lang="en-US" sz="9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</a:br>
            <a:endParaRPr lang="en-US" sz="9600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3962400"/>
            <a:ext cx="4834657" cy="221599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Ahmed Fathalla Ibrahim</a:t>
            </a:r>
          </a:p>
          <a:p>
            <a:r>
              <a:rPr lang="en-US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Associate Professor of Anatomy</a:t>
            </a:r>
          </a:p>
          <a:p>
            <a:r>
              <a:rPr lang="en-US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 of Medicine</a:t>
            </a:r>
          </a:p>
          <a:p>
            <a:r>
              <a:rPr lang="en-US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 Saud University</a:t>
            </a:r>
          </a:p>
          <a:p>
            <a:r>
              <a:rPr lang="en-US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E-mail: ahmedfathala@hotmail.com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926179" y="3962400"/>
            <a:ext cx="4217821" cy="1846659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</a:t>
            </a:r>
            <a:r>
              <a:rPr lang="en-US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Jameela</a:t>
            </a:r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Al-</a:t>
            </a:r>
            <a:r>
              <a:rPr lang="en-US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Medany</a:t>
            </a:r>
            <a:endParaRPr lang="en-US" sz="2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Associate Professor of Anatomy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 of Medicine</a:t>
            </a:r>
          </a:p>
          <a:p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 Saud University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-304800"/>
            <a:ext cx="85344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 BETWEEN EMBRYOLOGICAL ORIGIN &amp; NERVE SUPPLY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 descr="C:\Documents and Settings\user1\My Documents\My Pictures\Copy of large intest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143000"/>
            <a:ext cx="8610600" cy="54483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04800" y="1066800"/>
            <a:ext cx="3292889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000" b="1" dirty="0" smtClean="0">
                <a:solidFill>
                  <a:srgbClr val="FF0000"/>
                </a:solidFill>
              </a:rPr>
              <a:t>Origin: </a:t>
            </a:r>
            <a:r>
              <a:rPr lang="en-US" sz="2000" b="1" dirty="0" err="1" smtClean="0">
                <a:solidFill>
                  <a:srgbClr val="FF0000"/>
                </a:solidFill>
              </a:rPr>
              <a:t>Midgut</a:t>
            </a:r>
            <a:r>
              <a:rPr lang="en-US" sz="2000" b="1" dirty="0" smtClean="0">
                <a:solidFill>
                  <a:srgbClr val="FF0000"/>
                </a:solidFill>
              </a:rPr>
              <a:t> (endoderm)</a:t>
            </a:r>
          </a:p>
          <a:p>
            <a:pPr>
              <a:buFont typeface="Wingdings" pitchFamily="2" charset="2"/>
              <a:buChar char="q"/>
            </a:pPr>
            <a:r>
              <a:rPr lang="en-US" sz="2000" b="1" dirty="0" smtClean="0">
                <a:solidFill>
                  <a:srgbClr val="FF0000"/>
                </a:solidFill>
              </a:rPr>
              <a:t>Nerve: Autonomic:</a:t>
            </a:r>
          </a:p>
          <a:p>
            <a:r>
              <a:rPr lang="en-US" sz="2000" b="1" dirty="0" smtClean="0">
                <a:solidFill>
                  <a:srgbClr val="FF0000"/>
                </a:solidFill>
              </a:rPr>
              <a:t>      Sympathetic + </a:t>
            </a:r>
            <a:r>
              <a:rPr lang="en-US" sz="2000" b="1" dirty="0" err="1" smtClean="0">
                <a:solidFill>
                  <a:srgbClr val="FF0000"/>
                </a:solidFill>
              </a:rPr>
              <a:t>vagus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91000" y="1066800"/>
            <a:ext cx="4610686" cy="12926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Origin: Hindgut (endoderm)</a:t>
            </a:r>
          </a:p>
          <a:p>
            <a:pPr>
              <a:buFont typeface="Wingdings" pitchFamily="2" charset="2"/>
              <a:buChar char="q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Nerve: Autonomic: </a:t>
            </a:r>
          </a:p>
          <a:p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     Sympathetic + pelvic </a:t>
            </a:r>
            <a:r>
              <a:rPr lang="en-US" sz="2000" b="1" dirty="0" err="1" smtClean="0">
                <a:solidFill>
                  <a:schemeClr val="accent1">
                    <a:lumMod val="75000"/>
                  </a:schemeClr>
                </a:solidFill>
              </a:rPr>
              <a:t>splanchnic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 nerves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971800" y="434340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   Right 2/3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24600" y="3886200"/>
            <a:ext cx="1185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Left 1/3</a:t>
            </a:r>
            <a:endParaRPr 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71600" y="5715000"/>
            <a:ext cx="3259803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Origin: ectoderm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Nerve: Somatic: inferior rectal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Straight Arrow Connector 21"/>
          <p:cNvCxnSpPr>
            <a:stCxn id="10" idx="2"/>
          </p:cNvCxnSpPr>
          <p:nvPr/>
        </p:nvCxnSpPr>
        <p:spPr>
          <a:xfrm rot="16200000" flipH="1">
            <a:off x="1445354" y="2588353"/>
            <a:ext cx="1117936" cy="10615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6400800" y="2743200"/>
            <a:ext cx="457200" cy="30480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324600" y="6172200"/>
            <a:ext cx="2489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 part of anal canal</a:t>
            </a:r>
            <a:endParaRPr lang="en-US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rot="10800000" flipV="1">
            <a:off x="5181600" y="6400800"/>
            <a:ext cx="762000" cy="120134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0" grpId="0" animBg="1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86868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 BETWEEN EMBRYOLOGICAL ORIGIN OF GUT &amp; ITS ARTERIAL SUPPLY</a:t>
            </a:r>
            <a:endParaRPr lang="en-US" dirty="0"/>
          </a:p>
        </p:txBody>
      </p:sp>
      <p:pic>
        <p:nvPicPr>
          <p:cNvPr id="4" name="Picture 2" descr="E:\Student Gray\4. Abdomen\F66122-004-f0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690" r="11960" b="4349"/>
          <a:stretch>
            <a:fillRect/>
          </a:stretch>
        </p:blipFill>
        <p:spPr bwMode="auto">
          <a:xfrm>
            <a:off x="1905000" y="1600200"/>
            <a:ext cx="5486400" cy="50292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228600"/>
            <a:ext cx="87630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CECUM – ASCENDING &amp; DESCENDING COLONS (ANTERIOR RELATIONS)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5" descr="Large intestine 00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600200"/>
            <a:ext cx="4038600" cy="40465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6" descr="peritoneum 00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6912" y="1600201"/>
            <a:ext cx="3919176" cy="41147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04800" y="5867400"/>
            <a:ext cx="385182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</a:rPr>
              <a:t>Coils of small intestine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</a:rPr>
              <a:t>Greater </a:t>
            </a:r>
            <a:r>
              <a:rPr lang="en-US" sz="2800" b="1" dirty="0" err="1" smtClean="0">
                <a:solidFill>
                  <a:srgbClr val="0070C0"/>
                </a:solidFill>
              </a:rPr>
              <a:t>omentum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5943600"/>
            <a:ext cx="41261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70C0"/>
                </a:solidFill>
              </a:rPr>
              <a:t>Anterior abdominal wall</a:t>
            </a:r>
            <a:endParaRPr lang="en-US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391400" cy="14351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CECUM – ASCENDING &amp; DESCENDING COLONS (POSTERIOR RELATIONS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429000" cy="4691063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Cecum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b="1" dirty="0" err="1" smtClean="0">
                <a:solidFill>
                  <a:srgbClr val="0070C0"/>
                </a:solidFill>
              </a:rPr>
              <a:t>Psoas</a:t>
            </a:r>
            <a:r>
              <a:rPr lang="en-US" sz="2400" b="1" dirty="0" smtClean="0">
                <a:solidFill>
                  <a:srgbClr val="0070C0"/>
                </a:solidFill>
              </a:rPr>
              <a:t> major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b="1" dirty="0" err="1" smtClean="0">
                <a:solidFill>
                  <a:srgbClr val="0070C0"/>
                </a:solidFill>
              </a:rPr>
              <a:t>Iliacus</a:t>
            </a:r>
            <a:endParaRPr lang="en-US" sz="2400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Ascending colon: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b="1" dirty="0" err="1" smtClean="0">
                <a:solidFill>
                  <a:srgbClr val="0070C0"/>
                </a:solidFill>
              </a:rPr>
              <a:t>Iliacus</a:t>
            </a:r>
            <a:endParaRPr lang="en-US" sz="2400" b="1" dirty="0" smtClean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b="1" dirty="0" err="1" smtClean="0">
                <a:solidFill>
                  <a:srgbClr val="0070C0"/>
                </a:solidFill>
              </a:rPr>
              <a:t>Quadratus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lumborum</a:t>
            </a:r>
            <a:endParaRPr lang="en-US" sz="2400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Descending colon: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b="1" dirty="0" smtClean="0">
                <a:solidFill>
                  <a:srgbClr val="0070C0"/>
                </a:solidFill>
              </a:rPr>
              <a:t>Left kidney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b="1" dirty="0" err="1" smtClean="0">
                <a:solidFill>
                  <a:srgbClr val="0070C0"/>
                </a:solidFill>
              </a:rPr>
              <a:t>Quadratus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lumborum</a:t>
            </a:r>
            <a:endParaRPr lang="en-US" sz="2400" b="1" dirty="0" smtClean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b="1" dirty="0" err="1" smtClean="0">
                <a:solidFill>
                  <a:srgbClr val="0070C0"/>
                </a:solidFill>
              </a:rPr>
              <a:t>Iliacus</a:t>
            </a:r>
            <a:endParaRPr lang="en-US" sz="2400" b="1" dirty="0" smtClean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b="1" dirty="0" err="1" smtClean="0">
                <a:solidFill>
                  <a:srgbClr val="0070C0"/>
                </a:solidFill>
              </a:rPr>
              <a:t>Psoas</a:t>
            </a:r>
            <a:r>
              <a:rPr lang="en-US" sz="2400" b="1" dirty="0" smtClean="0">
                <a:solidFill>
                  <a:srgbClr val="0070C0"/>
                </a:solidFill>
              </a:rPr>
              <a:t> major</a:t>
            </a:r>
            <a:endParaRPr lang="en-US" sz="2400" dirty="0" smtClean="0"/>
          </a:p>
          <a:p>
            <a:endParaRPr lang="en-US" sz="2400" dirty="0"/>
          </a:p>
        </p:txBody>
      </p:sp>
      <p:pic>
        <p:nvPicPr>
          <p:cNvPr id="5" name="Picture 6" descr="528519B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14800" y="1752600"/>
            <a:ext cx="4730750" cy="472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cxnSp>
        <p:nvCxnSpPr>
          <p:cNvPr id="7" name="Straight Connector 6"/>
          <p:cNvCxnSpPr/>
          <p:nvPr/>
        </p:nvCxnSpPr>
        <p:spPr>
          <a:xfrm flipV="1">
            <a:off x="6781800" y="3048000"/>
            <a:ext cx="762000" cy="4572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467600" y="274320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Quadratus</a:t>
            </a:r>
            <a:r>
              <a:rPr lang="en-US" sz="1200" dirty="0" smtClean="0"/>
              <a:t> </a:t>
            </a:r>
            <a:r>
              <a:rPr lang="en-US" sz="1200" dirty="0" err="1" smtClean="0"/>
              <a:t>lumborum</a:t>
            </a:r>
            <a:endParaRPr lang="en-US" sz="1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8683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RALATIONS OF TRANSVERSE COLON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16" descr="peritoneum 00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752600"/>
            <a:ext cx="3581400" cy="2133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8" descr="Large intestine 0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181600" y="1676400"/>
            <a:ext cx="3746500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15" descr="peritoneum 0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09600" y="4038600"/>
            <a:ext cx="3429000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0" y="1219200"/>
            <a:ext cx="518488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Anterior: </a:t>
            </a:r>
            <a:r>
              <a:rPr lang="en-US" b="1" dirty="0" smtClean="0">
                <a:solidFill>
                  <a:srgbClr val="0070C0"/>
                </a:solidFill>
              </a:rPr>
              <a:t>greater </a:t>
            </a:r>
            <a:r>
              <a:rPr lang="en-US" b="1" dirty="0" err="1" smtClean="0">
                <a:solidFill>
                  <a:srgbClr val="0070C0"/>
                </a:solidFill>
              </a:rPr>
              <a:t>omentum</a:t>
            </a:r>
            <a:r>
              <a:rPr lang="en-US" b="1" dirty="0" smtClean="0">
                <a:solidFill>
                  <a:srgbClr val="0070C0"/>
                </a:solidFill>
              </a:rPr>
              <a:t>, anterior abdominal wall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57800" y="1219200"/>
            <a:ext cx="3655296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Superior: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liver, gall bladder, stomach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6324600"/>
            <a:ext cx="34290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Inferior:  </a:t>
            </a:r>
            <a:r>
              <a:rPr lang="en-US" b="1" dirty="0" smtClean="0">
                <a:solidFill>
                  <a:srgbClr val="0070C0"/>
                </a:solidFill>
              </a:rPr>
              <a:t>coils of small intestine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24400" y="6324600"/>
            <a:ext cx="4220579" cy="381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Posterior: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0070C0"/>
                </a:solidFill>
              </a:rPr>
              <a:t>2</a:t>
            </a:r>
            <a:r>
              <a:rPr lang="en-US" b="1" baseline="30000" dirty="0" smtClean="0">
                <a:solidFill>
                  <a:srgbClr val="0070C0"/>
                </a:solidFill>
              </a:rPr>
              <a:t>nd</a:t>
            </a:r>
            <a:r>
              <a:rPr lang="en-US" b="1" dirty="0" smtClean="0">
                <a:solidFill>
                  <a:srgbClr val="0070C0"/>
                </a:solidFill>
              </a:rPr>
              <a:t> part of duodenum, pancreas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12" name="Picture 2" descr="L:\Student Gray\4. Abdomen\F66122-004-f062.jpg"/>
          <p:cNvPicPr>
            <a:picLocks noChangeAspect="1" noChangeArrowheads="1"/>
          </p:cNvPicPr>
          <p:nvPr/>
        </p:nvPicPr>
        <p:blipFill>
          <a:blip r:embed="rId5"/>
          <a:srcRect b="3793"/>
          <a:stretch>
            <a:fillRect/>
          </a:stretch>
        </p:blipFill>
        <p:spPr bwMode="auto">
          <a:xfrm>
            <a:off x="5334000" y="3810001"/>
            <a:ext cx="3276600" cy="250596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/>
              <a:t>COLIC FLEXURES</a:t>
            </a:r>
            <a:endParaRPr lang="en-US" b="1" dirty="0"/>
          </a:p>
        </p:txBody>
      </p:sp>
      <p:pic>
        <p:nvPicPr>
          <p:cNvPr id="4" name="Picture 2" descr="L:\Student Gray\4. Abdomen\F66122-004-f0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464" r="15022" b="5424"/>
          <a:stretch>
            <a:fillRect/>
          </a:stretch>
        </p:blipFill>
        <p:spPr bwMode="auto">
          <a:xfrm>
            <a:off x="1066800" y="1981201"/>
            <a:ext cx="6248400" cy="4572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38400" y="228600"/>
            <a:ext cx="4800600" cy="6858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RECTUM</a:t>
            </a:r>
            <a:endParaRPr lang="en-US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228600" y="1143000"/>
            <a:ext cx="4038600" cy="5029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Beginning:</a:t>
            </a:r>
            <a:r>
              <a:rPr lang="en-US" sz="2800" b="1" dirty="0" smtClean="0">
                <a:solidFill>
                  <a:srgbClr val="0070C0"/>
                </a:solidFill>
              </a:rPr>
              <a:t> as a continuation of sigmoid colon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level of S3.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Termination: </a:t>
            </a:r>
            <a:r>
              <a:rPr lang="en-US" sz="2800" b="1" dirty="0" smtClean="0">
                <a:solidFill>
                  <a:srgbClr val="0070C0"/>
                </a:solidFill>
              </a:rPr>
              <a:t>continues as anal canal,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inch below &amp; in front of tip of coccyx.</a:t>
            </a:r>
            <a:r>
              <a:rPr lang="en-US" sz="2800" b="1" dirty="0" smtClean="0">
                <a:solidFill>
                  <a:srgbClr val="0070C0"/>
                </a:solidFill>
              </a:rPr>
              <a:t> Its end is dilated to form the rectal </a:t>
            </a:r>
            <a:r>
              <a:rPr lang="en-US" sz="2800" b="1" dirty="0" err="1" smtClean="0">
                <a:solidFill>
                  <a:srgbClr val="0070C0"/>
                </a:solidFill>
              </a:rPr>
              <a:t>ampulla</a:t>
            </a:r>
            <a:r>
              <a:rPr lang="en-US" sz="2800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Length: </a:t>
            </a:r>
            <a:r>
              <a:rPr lang="en-US" sz="2800" b="1" dirty="0" smtClean="0">
                <a:solidFill>
                  <a:srgbClr val="0070C0"/>
                </a:solidFill>
              </a:rPr>
              <a:t>13 cm(5 inches)</a:t>
            </a:r>
          </a:p>
          <a:p>
            <a:endParaRPr lang="en-US" sz="2800" dirty="0"/>
          </a:p>
        </p:txBody>
      </p:sp>
      <p:pic>
        <p:nvPicPr>
          <p:cNvPr id="8" name="Picture 2" descr="E:\Student Gray\4. Abdomen\F66122-004-f0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559" r="13559" b="6813"/>
          <a:stretch>
            <a:fillRect/>
          </a:stretch>
        </p:blipFill>
        <p:spPr bwMode="auto">
          <a:xfrm>
            <a:off x="5105400" y="1676400"/>
            <a:ext cx="3505200" cy="44958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397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 OF RECTUM IN PELVIS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4040188" cy="2133600"/>
          </a:xfrm>
          <a:solidFill>
            <a:srgbClr val="FFFF00"/>
          </a:solidFill>
        </p:spPr>
        <p:txBody>
          <a:bodyPr>
            <a:normAutofit fontScale="55000" lnSpcReduction="20000"/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MALE PELVIS</a:t>
            </a:r>
          </a:p>
          <a:p>
            <a:pPr>
              <a:buFont typeface="Wingdings" pitchFamily="2" charset="2"/>
              <a:buChar char="q"/>
            </a:pPr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Anterior:</a:t>
            </a:r>
            <a:r>
              <a:rPr lang="en-US" sz="4400" dirty="0" smtClean="0">
                <a:solidFill>
                  <a:srgbClr val="0070C0"/>
                </a:solidFill>
              </a:rPr>
              <a:t> seminal vesicles, posterior surfaces of urinary bladder &amp; prostate gland</a:t>
            </a:r>
          </a:p>
          <a:p>
            <a:pPr>
              <a:buFont typeface="Wingdings" pitchFamily="2" charset="2"/>
              <a:buChar char="q"/>
            </a:pPr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Posterior:</a:t>
            </a:r>
            <a:r>
              <a:rPr lang="en-US" sz="4400" dirty="0" smtClean="0">
                <a:solidFill>
                  <a:srgbClr val="0070C0"/>
                </a:solidFill>
              </a:rPr>
              <a:t> sacrum &amp; coccyx</a:t>
            </a:r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648200" y="914400"/>
            <a:ext cx="4041775" cy="1828800"/>
          </a:xfrm>
          <a:solidFill>
            <a:srgbClr val="FFFF00"/>
          </a:solidFill>
        </p:spPr>
        <p:txBody>
          <a:bodyPr>
            <a:normAutofit fontScale="25000" lnSpcReduction="20000"/>
          </a:bodyPr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sz="9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FEMALE PELVIS</a:t>
            </a:r>
          </a:p>
          <a:p>
            <a:pPr>
              <a:buFont typeface="Wingdings" pitchFamily="2" charset="2"/>
              <a:buChar char="q"/>
            </a:pPr>
            <a:r>
              <a:rPr lang="en-US" sz="9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Anterior: </a:t>
            </a:r>
            <a:r>
              <a:rPr lang="en-US" sz="9600" dirty="0" smtClean="0">
                <a:solidFill>
                  <a:srgbClr val="0070C0"/>
                </a:solidFill>
              </a:rPr>
              <a:t>posterior wall of vagina</a:t>
            </a:r>
          </a:p>
          <a:p>
            <a:pPr>
              <a:buFont typeface="Wingdings" pitchFamily="2" charset="2"/>
              <a:buChar char="q"/>
            </a:pPr>
            <a:r>
              <a:rPr lang="en-US" sz="9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Posterior:</a:t>
            </a:r>
            <a:r>
              <a:rPr lang="en-US" sz="9600" dirty="0" smtClean="0"/>
              <a:t> </a:t>
            </a:r>
            <a:r>
              <a:rPr lang="en-US" sz="9600" dirty="0" smtClean="0">
                <a:solidFill>
                  <a:srgbClr val="0070C0"/>
                </a:solidFill>
              </a:rPr>
              <a:t>sacrum &amp; coccyx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2" name="Picture 6" descr="UB 00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3200400"/>
            <a:ext cx="4192588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5" descr="UB 007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3200400"/>
            <a:ext cx="4270375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Right Arrow 13"/>
          <p:cNvSpPr/>
          <p:nvPr/>
        </p:nvSpPr>
        <p:spPr>
          <a:xfrm>
            <a:off x="533400" y="4648200"/>
            <a:ext cx="457200" cy="76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>
            <a:off x="381000" y="5257800"/>
            <a:ext cx="228600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3962400" y="4495800"/>
            <a:ext cx="76200" cy="152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819400" y="4419600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15200" y="4495800"/>
            <a:ext cx="415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5791200" y="6324600"/>
            <a:ext cx="304800" cy="152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4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1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Which one of the following is </a:t>
            </a:r>
            <a:r>
              <a:rPr lang="en-US" b="1" u="sng" dirty="0" smtClean="0">
                <a:solidFill>
                  <a:srgbClr val="0070C0"/>
                </a:solidFill>
              </a:rPr>
              <a:t>the most common position of appendix</a:t>
            </a:r>
            <a:r>
              <a:rPr lang="en-US" b="1" dirty="0" smtClean="0">
                <a:solidFill>
                  <a:srgbClr val="0070C0"/>
                </a:solidFill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Subcecal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Retrocecal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Pelvic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Preileal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9" name="Left Arrow 8"/>
          <p:cNvSpPr/>
          <p:nvPr/>
        </p:nvSpPr>
        <p:spPr>
          <a:xfrm>
            <a:off x="3810000" y="3505200"/>
            <a:ext cx="914400" cy="2286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Regarding </a:t>
            </a:r>
            <a:r>
              <a:rPr lang="en-US" b="1" u="sng" dirty="0" smtClean="0">
                <a:solidFill>
                  <a:srgbClr val="0070C0"/>
                </a:solidFill>
              </a:rPr>
              <a:t>the transverse colon</a:t>
            </a:r>
            <a:r>
              <a:rPr lang="en-US" b="1" dirty="0" smtClean="0">
                <a:solidFill>
                  <a:srgbClr val="0070C0"/>
                </a:solidFill>
              </a:rPr>
              <a:t>, which one of the following statements is correct?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is only supplied by the superior mesenteric artery.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has no mesentery.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lies behind the pancreas.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contains </a:t>
            </a:r>
            <a:r>
              <a:rPr lang="en-US" b="1" dirty="0" err="1" smtClean="0">
                <a:solidFill>
                  <a:srgbClr val="0070C0"/>
                </a:solidFill>
              </a:rPr>
              <a:t>taeniae</a:t>
            </a:r>
            <a:r>
              <a:rPr lang="en-US" b="1" dirty="0" smtClean="0">
                <a:solidFill>
                  <a:srgbClr val="0070C0"/>
                </a:solidFill>
              </a:rPr>
              <a:t> coli in its wall.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7010400" y="5181600"/>
            <a:ext cx="457200" cy="2286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8534400" cy="5410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should: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List the different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parts </a:t>
            </a:r>
            <a:r>
              <a:rPr lang="en-US" b="1" dirty="0" smtClean="0">
                <a:solidFill>
                  <a:srgbClr val="0070C0"/>
                </a:solidFill>
              </a:rPr>
              <a:t>of large intestine.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List the characteristic features of colon.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Describe the anatomy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different parts of large intestine </a:t>
            </a:r>
            <a:r>
              <a:rPr lang="en-US" b="1" dirty="0" smtClean="0">
                <a:solidFill>
                  <a:srgbClr val="0070C0"/>
                </a:solidFill>
              </a:rPr>
              <a:t>regarding: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the surface anatomy,  peritoneal covering, relations, arterial &amp; nerve supply.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8229600" cy="6172200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1981200" y="2438400"/>
            <a:ext cx="5692584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Times New Roman" pitchFamily="18" charset="0"/>
              </a:rPr>
              <a:t>THANK YOU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PARTS OF LARGE INTESTINE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00200"/>
            <a:ext cx="44958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CECUM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APPENDIX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ASCENDING COLON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TRANSVERSE COLON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DESCENDING COLON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SIGMOID COLON 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RECTUM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ANAL CANAL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19800" y="3048000"/>
            <a:ext cx="24897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ABDOMEN</a:t>
            </a:r>
            <a:endParaRPr lang="en-US" sz="4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53200" y="4419600"/>
            <a:ext cx="15648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PELVIS</a:t>
            </a:r>
            <a:endParaRPr lang="en-US" sz="4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43600" y="5257800"/>
            <a:ext cx="25042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PERINEUM</a:t>
            </a:r>
            <a:endParaRPr lang="en-US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2438400" y="2209800"/>
            <a:ext cx="1828800" cy="6096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1981200" y="1828800"/>
            <a:ext cx="2209800" cy="762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962400" y="266700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Abdomen</a:t>
            </a:r>
            <a:endParaRPr lang="en-US" sz="2000" b="1" dirty="0">
              <a:solidFill>
                <a:srgbClr val="C00000"/>
              </a:solidFill>
            </a:endParaRPr>
          </a:p>
        </p:txBody>
      </p:sp>
      <p:cxnSp>
        <p:nvCxnSpPr>
          <p:cNvPr id="49" name="Straight Arrow Connector 48"/>
          <p:cNvCxnSpPr>
            <a:endCxn id="46" idx="2"/>
          </p:cNvCxnSpPr>
          <p:nvPr/>
        </p:nvCxnSpPr>
        <p:spPr>
          <a:xfrm flipV="1">
            <a:off x="4038600" y="3067110"/>
            <a:ext cx="533400" cy="43809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rot="5400000" flipH="1" flipV="1">
            <a:off x="3962400" y="3124200"/>
            <a:ext cx="914400" cy="762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V="1">
            <a:off x="3810000" y="2895600"/>
            <a:ext cx="304800" cy="1524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3429000" y="4419600"/>
            <a:ext cx="457200" cy="381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V="1">
            <a:off x="2286000" y="4724400"/>
            <a:ext cx="1676400" cy="2286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3886200" y="4572000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Pelvis</a:t>
            </a:r>
            <a:endParaRPr lang="en-US" sz="2400" b="1" dirty="0">
              <a:solidFill>
                <a:srgbClr val="7030A0"/>
              </a:solidFill>
            </a:endParaRPr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2895600" y="5562600"/>
            <a:ext cx="762000" cy="1588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3733800" y="533400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Perineum</a:t>
            </a:r>
            <a:endParaRPr lang="en-US" sz="2000" b="1" dirty="0">
              <a:solidFill>
                <a:srgbClr val="C00000"/>
              </a:solidFill>
            </a:endParaRPr>
          </a:p>
        </p:txBody>
      </p:sp>
      <p:pic>
        <p:nvPicPr>
          <p:cNvPr id="64" name="Picture 2" descr="L:\Student Gray\4. Abdomen\F66122-004-f08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17021" r="21277" b="3815"/>
          <a:stretch>
            <a:fillRect/>
          </a:stretch>
        </p:blipFill>
        <p:spPr>
          <a:xfrm>
            <a:off x="4953000" y="1600200"/>
            <a:ext cx="3505200" cy="5029200"/>
          </a:xfrm>
          <a:noFill/>
          <a:ln w="571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Large intestine 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57200" y="274638"/>
            <a:ext cx="8001000" cy="63547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Down Arrow 4"/>
          <p:cNvSpPr/>
          <p:nvPr/>
        </p:nvSpPr>
        <p:spPr>
          <a:xfrm>
            <a:off x="3962400" y="533400"/>
            <a:ext cx="3048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 Arrow 5"/>
          <p:cNvSpPr/>
          <p:nvPr/>
        </p:nvSpPr>
        <p:spPr>
          <a:xfrm>
            <a:off x="7696200" y="5181600"/>
            <a:ext cx="304800" cy="304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>
            <a:off x="3733800" y="2895600"/>
            <a:ext cx="3810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4724400" y="381000"/>
            <a:ext cx="304800" cy="3048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5562600" y="3733800"/>
            <a:ext cx="304800" cy="2286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3429000" y="5257800"/>
            <a:ext cx="228600" cy="2286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Arrow 10"/>
          <p:cNvSpPr/>
          <p:nvPr/>
        </p:nvSpPr>
        <p:spPr>
          <a:xfrm>
            <a:off x="4191000" y="3200400"/>
            <a:ext cx="381000" cy="3048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 OF COLON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(NOT FOUND IN RECTUM &amp; ANAL CANAL)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956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Teniae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coli:</a:t>
            </a:r>
            <a:r>
              <a:rPr lang="en-US" b="1" dirty="0" smtClean="0">
                <a:solidFill>
                  <a:srgbClr val="0070C0"/>
                </a:solidFill>
              </a:rPr>
              <a:t> 3 longitudinal muscle bands</a:t>
            </a:r>
          </a:p>
          <a:p>
            <a:pPr marL="609600" indent="-609600">
              <a:buFontTx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Sacculations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(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haustra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):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teniae</a:t>
            </a:r>
            <a:r>
              <a:rPr lang="en-US" b="1" dirty="0" smtClean="0">
                <a:solidFill>
                  <a:srgbClr val="0070C0"/>
                </a:solidFill>
              </a:rPr>
              <a:t> coli are shorter than large intestine</a:t>
            </a:r>
          </a:p>
          <a:p>
            <a:pPr marL="609600" indent="-609600">
              <a:buFontTx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Epiploic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Appendices :</a:t>
            </a:r>
            <a:r>
              <a:rPr lang="en-US" b="1" dirty="0" smtClean="0">
                <a:solidFill>
                  <a:srgbClr val="0070C0"/>
                </a:solidFill>
              </a:rPr>
              <a:t> short peritoneal fold filled with fat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PERITONEAL COVERING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PARTS WITH MESENTERY: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Transverse colon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Sigmoid colon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Appendix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Cecum</a:t>
            </a:r>
            <a:endParaRPr lang="en-US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RETROPERITONEAL PARTS: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Ascending colon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Descending colon</a:t>
            </a:r>
          </a:p>
        </p:txBody>
      </p:sp>
      <p:pic>
        <p:nvPicPr>
          <p:cNvPr id="5" name="Picture 2" descr="L:\Student Gray\4. Abdomen\F66122-004-f05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5974" r="15564" b="2644"/>
          <a:stretch>
            <a:fillRect/>
          </a:stretch>
        </p:blipFill>
        <p:spPr bwMode="auto">
          <a:xfrm>
            <a:off x="4953000" y="1371600"/>
            <a:ext cx="3581400" cy="45259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2" descr="E:\Student Gray\4. Abdomen\F66122-004-f074.jpg"/>
          <p:cNvPicPr>
            <a:picLocks noChangeAspect="1" noChangeArrowheads="1"/>
          </p:cNvPicPr>
          <p:nvPr/>
        </p:nvPicPr>
        <p:blipFill>
          <a:blip r:embed="rId3" cstate="print"/>
          <a:srcRect l="16304" r="15217" b="4348"/>
          <a:stretch>
            <a:fillRect/>
          </a:stretch>
        </p:blipFill>
        <p:spPr bwMode="auto">
          <a:xfrm>
            <a:off x="4267200" y="5257800"/>
            <a:ext cx="1600200" cy="16002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PERITONEAL COVERING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525963"/>
          </a:xfrm>
        </p:spPr>
        <p:txBody>
          <a:bodyPr/>
          <a:lstStyle/>
          <a:p>
            <a:pPr marL="514350" indent="-514350">
              <a:buNone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RETROPERITONEAL PARTS</a:t>
            </a:r>
          </a:p>
          <a:p>
            <a:pPr marL="514350" indent="-51435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3. Upper 2/3 of rectum</a:t>
            </a:r>
          </a:p>
          <a:p>
            <a:pPr marL="514350" indent="-514350">
              <a:buNone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PARTS DEVOID OF PERITONEAL COVERING: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Lower 1/3 of rectum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Anal canal</a:t>
            </a:r>
          </a:p>
          <a:p>
            <a:endParaRPr lang="en-US" dirty="0"/>
          </a:p>
        </p:txBody>
      </p:sp>
      <p:pic>
        <p:nvPicPr>
          <p:cNvPr id="5" name="Picture 2" descr="E:\Student Gray\4. Abdomen\F66122-004-f05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b="4331"/>
          <a:stretch>
            <a:fillRect/>
          </a:stretch>
        </p:blipFill>
        <p:spPr bwMode="auto">
          <a:xfrm>
            <a:off x="381000" y="1828800"/>
            <a:ext cx="4267200" cy="41768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 flipH="1">
            <a:off x="3810000" y="4876801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C00000"/>
                </a:solidFill>
              </a:rPr>
              <a:t>Rectum</a:t>
            </a:r>
            <a:endParaRPr lang="en-US" sz="1600" b="1" dirty="0">
              <a:solidFill>
                <a:srgbClr val="C00000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3200400" y="5029200"/>
            <a:ext cx="762000" cy="1524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124200" y="5486400"/>
            <a:ext cx="838200" cy="228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962400" y="5410200"/>
            <a:ext cx="68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Anal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canal</a:t>
            </a:r>
            <a:endParaRPr 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6248400" cy="94456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SURFACE ANATOMY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" descr="Large intestine 00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7400" y="1371600"/>
            <a:ext cx="5638800" cy="5181600"/>
          </a:xfrm>
          <a:noFill/>
          <a:ln/>
        </p:spPr>
      </p:pic>
      <p:sp>
        <p:nvSpPr>
          <p:cNvPr id="6" name="Oval 5"/>
          <p:cNvSpPr/>
          <p:nvPr/>
        </p:nvSpPr>
        <p:spPr>
          <a:xfrm>
            <a:off x="3352800" y="5105400"/>
            <a:ext cx="152400" cy="152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401060" y="5105400"/>
            <a:ext cx="563880" cy="157480"/>
          </a:xfrm>
          <a:custGeom>
            <a:avLst/>
            <a:gdLst>
              <a:gd name="connsiteX0" fmla="*/ 73660 w 563880"/>
              <a:gd name="connsiteY0" fmla="*/ 0 h 157480"/>
              <a:gd name="connsiteX1" fmla="*/ 561340 w 563880"/>
              <a:gd name="connsiteY1" fmla="*/ 121920 h 157480"/>
              <a:gd name="connsiteX2" fmla="*/ 58420 w 563880"/>
              <a:gd name="connsiteY2" fmla="*/ 152400 h 157480"/>
              <a:gd name="connsiteX3" fmla="*/ 210820 w 563880"/>
              <a:gd name="connsiteY3" fmla="*/ 152400 h 157480"/>
              <a:gd name="connsiteX4" fmla="*/ 195580 w 563880"/>
              <a:gd name="connsiteY4" fmla="*/ 152400 h 157480"/>
              <a:gd name="connsiteX5" fmla="*/ 73660 w 563880"/>
              <a:gd name="connsiteY5" fmla="*/ 137160 h 157480"/>
              <a:gd name="connsiteX6" fmla="*/ 88900 w 563880"/>
              <a:gd name="connsiteY6" fmla="*/ 121920 h 15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3880" h="157480">
                <a:moveTo>
                  <a:pt x="73660" y="0"/>
                </a:moveTo>
                <a:cubicBezTo>
                  <a:pt x="318770" y="48260"/>
                  <a:pt x="563880" y="96520"/>
                  <a:pt x="561340" y="121920"/>
                </a:cubicBezTo>
                <a:cubicBezTo>
                  <a:pt x="558800" y="147320"/>
                  <a:pt x="116840" y="147320"/>
                  <a:pt x="58420" y="152400"/>
                </a:cubicBezTo>
                <a:cubicBezTo>
                  <a:pt x="0" y="157480"/>
                  <a:pt x="210820" y="152400"/>
                  <a:pt x="210820" y="152400"/>
                </a:cubicBezTo>
                <a:cubicBezTo>
                  <a:pt x="233680" y="152400"/>
                  <a:pt x="218440" y="154940"/>
                  <a:pt x="195580" y="152400"/>
                </a:cubicBezTo>
                <a:cubicBezTo>
                  <a:pt x="172720" y="149860"/>
                  <a:pt x="91440" y="142240"/>
                  <a:pt x="73660" y="137160"/>
                </a:cubicBezTo>
                <a:cubicBezTo>
                  <a:pt x="55880" y="132080"/>
                  <a:pt x="88900" y="121920"/>
                  <a:pt x="88900" y="121920"/>
                </a:cubicBezTo>
              </a:path>
            </a:pathLst>
          </a:custGeom>
          <a:solidFill>
            <a:srgbClr val="FFFF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cxnSp>
        <p:nvCxnSpPr>
          <p:cNvPr id="13" name="Straight Connector 12"/>
          <p:cNvCxnSpPr>
            <a:endCxn id="6" idx="7"/>
          </p:cNvCxnSpPr>
          <p:nvPr/>
        </p:nvCxnSpPr>
        <p:spPr>
          <a:xfrm rot="10800000" flipV="1">
            <a:off x="3482882" y="4114800"/>
            <a:ext cx="1698718" cy="1012918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5" name="Freeform 14"/>
          <p:cNvSpPr/>
          <p:nvPr/>
        </p:nvSpPr>
        <p:spPr>
          <a:xfrm>
            <a:off x="2202180" y="5760720"/>
            <a:ext cx="297180" cy="198120"/>
          </a:xfrm>
          <a:custGeom>
            <a:avLst/>
            <a:gdLst>
              <a:gd name="connsiteX0" fmla="*/ 160020 w 297180"/>
              <a:gd name="connsiteY0" fmla="*/ 0 h 198120"/>
              <a:gd name="connsiteX1" fmla="*/ 22860 w 297180"/>
              <a:gd name="connsiteY1" fmla="*/ 167640 h 198120"/>
              <a:gd name="connsiteX2" fmla="*/ 297180 w 297180"/>
              <a:gd name="connsiteY2" fmla="*/ 182880 h 198120"/>
              <a:gd name="connsiteX3" fmla="*/ 297180 w 297180"/>
              <a:gd name="connsiteY3" fmla="*/ 182880 h 19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" h="198120">
                <a:moveTo>
                  <a:pt x="160020" y="0"/>
                </a:moveTo>
                <a:cubicBezTo>
                  <a:pt x="80010" y="68580"/>
                  <a:pt x="0" y="137160"/>
                  <a:pt x="22860" y="167640"/>
                </a:cubicBezTo>
                <a:cubicBezTo>
                  <a:pt x="45720" y="198120"/>
                  <a:pt x="297180" y="182880"/>
                  <a:pt x="297180" y="182880"/>
                </a:cubicBezTo>
                <a:lnTo>
                  <a:pt x="297180" y="182880"/>
                </a:lnTo>
              </a:path>
            </a:pathLst>
          </a:cu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cxnSp>
        <p:nvCxnSpPr>
          <p:cNvPr id="17" name="Straight Connector 16"/>
          <p:cNvCxnSpPr>
            <a:stCxn id="6" idx="3"/>
          </p:cNvCxnSpPr>
          <p:nvPr/>
        </p:nvCxnSpPr>
        <p:spPr>
          <a:xfrm rot="5400000">
            <a:off x="2628900" y="5044982"/>
            <a:ext cx="555718" cy="93671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371600" y="5791200"/>
            <a:ext cx="744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ASIS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95600" y="5638800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1/3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67200" y="4800600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2/3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1000" y="5029200"/>
            <a:ext cx="1865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McBurney’s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point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3" name="Straight Arrow Connector 22"/>
          <p:cNvCxnSpPr>
            <a:stCxn id="21" idx="3"/>
          </p:cNvCxnSpPr>
          <p:nvPr/>
        </p:nvCxnSpPr>
        <p:spPr>
          <a:xfrm flipV="1">
            <a:off x="2246960" y="5181600"/>
            <a:ext cx="1029640" cy="322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600200" y="1676400"/>
            <a:ext cx="224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Right </a:t>
            </a:r>
            <a:r>
              <a:rPr lang="en-US" b="1" dirty="0" err="1" smtClean="0"/>
              <a:t>hypochondrium</a:t>
            </a:r>
            <a:endParaRPr 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629400" y="1600200"/>
            <a:ext cx="2194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Left </a:t>
            </a:r>
            <a:r>
              <a:rPr lang="en-US" b="1" dirty="0" err="1" smtClean="0"/>
              <a:t>hypochondrium</a:t>
            </a:r>
            <a:endParaRPr lang="en-US" b="1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4419600" y="1676400"/>
            <a:ext cx="1313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Epigastrium</a:t>
            </a:r>
            <a:endParaRPr 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4419600" y="6172200"/>
            <a:ext cx="1523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Hypogastrium</a:t>
            </a:r>
            <a:endParaRPr lang="en-US" b="1" dirty="0" smtClean="0"/>
          </a:p>
        </p:txBody>
      </p:sp>
      <p:sp>
        <p:nvSpPr>
          <p:cNvPr id="28" name="TextBox 27"/>
          <p:cNvSpPr txBox="1"/>
          <p:nvPr/>
        </p:nvSpPr>
        <p:spPr>
          <a:xfrm>
            <a:off x="4267200" y="3352800"/>
            <a:ext cx="1738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Umbilical region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762000" y="3352800"/>
            <a:ext cx="2079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Right lumbar region</a:t>
            </a:r>
            <a:endParaRPr lang="en-US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7117996" y="3352800"/>
            <a:ext cx="20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Left lumbar region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58000" y="6172200"/>
            <a:ext cx="1524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Left iliac </a:t>
            </a:r>
            <a:r>
              <a:rPr lang="en-US" b="1" dirty="0" err="1" smtClean="0"/>
              <a:t>fossa</a:t>
            </a:r>
            <a:endParaRPr lang="en-US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2057400" y="6248400"/>
            <a:ext cx="1655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Right iliac </a:t>
            </a:r>
            <a:r>
              <a:rPr lang="en-US" b="1" dirty="0" err="1" smtClean="0"/>
              <a:t>fossa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05400" y="228600"/>
            <a:ext cx="3886200" cy="9461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APPENDIX</a:t>
            </a:r>
            <a:endParaRPr lang="en-US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152400" y="228600"/>
            <a:ext cx="4724400" cy="6477000"/>
          </a:xfrm>
        </p:spPr>
        <p:txBody>
          <a:bodyPr>
            <a:noAutofit/>
          </a:bodyPr>
          <a:lstStyle/>
          <a:p>
            <a:pPr marL="609600" indent="-609600">
              <a:lnSpc>
                <a:spcPct val="80000"/>
              </a:lnSpc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Surface anatomy: </a:t>
            </a:r>
            <a:r>
              <a:rPr lang="en-US" sz="2400" b="1" dirty="0" smtClean="0">
                <a:solidFill>
                  <a:srgbClr val="0070C0"/>
                </a:solidFill>
              </a:rPr>
              <a:t>the base of appendix is marked by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Mc’Burney’s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point: </a:t>
            </a:r>
            <a:r>
              <a:rPr lang="en-US" sz="2400" b="1" dirty="0" smtClean="0">
                <a:solidFill>
                  <a:srgbClr val="0070C0"/>
                </a:solidFill>
              </a:rPr>
              <a:t>A point at the junction of lateral 1/3 &amp; medial 2/3 of a line traced from right anterior superior iliac spine to umbilicus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Opening:</a:t>
            </a:r>
            <a:r>
              <a:rPr lang="en-US" sz="2400" b="1" dirty="0" smtClean="0">
                <a:solidFill>
                  <a:srgbClr val="0070C0"/>
                </a:solidFill>
              </a:rPr>
              <a:t> at </a:t>
            </a:r>
            <a:r>
              <a:rPr lang="en-US" sz="2400" b="1" dirty="0" err="1" smtClean="0">
                <a:solidFill>
                  <a:srgbClr val="0070C0"/>
                </a:solidFill>
              </a:rPr>
              <a:t>posteromedial</a:t>
            </a:r>
            <a:r>
              <a:rPr lang="en-US" sz="2400" b="1" dirty="0" smtClean="0">
                <a:solidFill>
                  <a:srgbClr val="0070C0"/>
                </a:solidFill>
              </a:rPr>
              <a:t> aspect of </a:t>
            </a:r>
            <a:r>
              <a:rPr lang="en-US" sz="2400" b="1" dirty="0" err="1" smtClean="0">
                <a:solidFill>
                  <a:srgbClr val="0070C0"/>
                </a:solidFill>
              </a:rPr>
              <a:t>cecum</a:t>
            </a:r>
            <a:r>
              <a:rPr lang="en-US" sz="2400" b="1" dirty="0" smtClean="0">
                <a:solidFill>
                  <a:srgbClr val="0070C0"/>
                </a:solidFill>
              </a:rPr>
              <a:t>, 1 inch below </a:t>
            </a:r>
            <a:r>
              <a:rPr lang="en-US" sz="2400" b="1" dirty="0" err="1" smtClean="0">
                <a:solidFill>
                  <a:srgbClr val="0070C0"/>
                </a:solidFill>
              </a:rPr>
              <a:t>ileo-cecal</a:t>
            </a:r>
            <a:r>
              <a:rPr lang="en-US" sz="2400" b="1" dirty="0" smtClean="0">
                <a:solidFill>
                  <a:srgbClr val="0070C0"/>
                </a:solidFill>
              </a:rPr>
              <a:t> junction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Positions: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	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1.Retrocecal</a:t>
            </a:r>
            <a:r>
              <a:rPr lang="en-US" sz="2400" b="1" dirty="0" smtClean="0">
                <a:solidFill>
                  <a:srgbClr val="0070C0"/>
                </a:solidFill>
              </a:rPr>
              <a:t>: most common 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	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2.Pelvic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	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3.Subcecal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	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4.Preilieal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	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5.Postileal:</a:t>
            </a:r>
            <a:r>
              <a:rPr lang="en-US" sz="2400" b="1" dirty="0" smtClean="0">
                <a:solidFill>
                  <a:srgbClr val="0070C0"/>
                </a:solidFill>
              </a:rPr>
              <a:t> least common</a:t>
            </a:r>
            <a:endParaRPr lang="en-US" sz="2400" b="1" dirty="0">
              <a:solidFill>
                <a:srgbClr val="0070C0"/>
              </a:solidFill>
            </a:endParaRPr>
          </a:p>
        </p:txBody>
      </p:sp>
      <p:pic>
        <p:nvPicPr>
          <p:cNvPr id="8" name="Picture 2" descr="L:\Student Gray\4. Abdomen\F66122-004-f0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559" r="15254" b="3175"/>
          <a:stretch>
            <a:fillRect/>
          </a:stretch>
        </p:blipFill>
        <p:spPr bwMode="auto">
          <a:xfrm>
            <a:off x="5181600" y="1905000"/>
            <a:ext cx="3962400" cy="4953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8686800" y="3810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(5)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315200" y="63246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(3)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334000" y="5867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(1)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382000" y="2590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(4)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305800" y="58674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(2)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</TotalTime>
  <Words>587</Words>
  <Application>Microsoft Office PowerPoint</Application>
  <PresentationFormat>On-screen Show (4:3)</PresentationFormat>
  <Paragraphs>163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OBJECTIVES</vt:lpstr>
      <vt:lpstr>PARTS OF LARGE INTESTINE</vt:lpstr>
      <vt:lpstr>Slide 4</vt:lpstr>
      <vt:lpstr>CHARACTERISTICS OF COLON (NOT FOUND IN RECTUM &amp; ANAL CANAL)</vt:lpstr>
      <vt:lpstr>PERITONEAL COVERING</vt:lpstr>
      <vt:lpstr>PERITONEAL COVERING</vt:lpstr>
      <vt:lpstr>SURFACE ANATOMY</vt:lpstr>
      <vt:lpstr>APPENDIX</vt:lpstr>
      <vt:lpstr>RELATION BETWEEN EMBRYOLOGICAL ORIGIN &amp; NERVE SUPPLY</vt:lpstr>
      <vt:lpstr>RELATION BETWEEN EMBRYOLOGICAL ORIGIN OF GUT &amp; ITS ARTERIAL SUPPLY</vt:lpstr>
      <vt:lpstr>CECUM – ASCENDING &amp; DESCENDING COLONS (ANTERIOR RELATIONS)</vt:lpstr>
      <vt:lpstr>CECUM – ASCENDING &amp; DESCENDING COLONS (POSTERIOR RELATIONS</vt:lpstr>
      <vt:lpstr>RALATIONS OF TRANSVERSE COLON</vt:lpstr>
      <vt:lpstr>COLIC FLEXURES</vt:lpstr>
      <vt:lpstr>RECTUM</vt:lpstr>
      <vt:lpstr>RELATIONS OF RECTUM IN PELVIS</vt:lpstr>
      <vt:lpstr>QUESTION 1</vt:lpstr>
      <vt:lpstr>QUESTION 2</vt:lpstr>
      <vt:lpstr>Slide 20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ANATOMY &amp; HISTOLOGY OF SMALL INTESTINE</dc:title>
  <dc:creator>user1</dc:creator>
  <cp:lastModifiedBy>Library</cp:lastModifiedBy>
  <cp:revision>145</cp:revision>
  <dcterms:created xsi:type="dcterms:W3CDTF">2010-12-12T06:26:04Z</dcterms:created>
  <dcterms:modified xsi:type="dcterms:W3CDTF">2011-02-12T09:50:44Z</dcterms:modified>
</cp:coreProperties>
</file>