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12" r:id="rId2"/>
    <p:sldId id="314" r:id="rId3"/>
    <p:sldId id="256" r:id="rId4"/>
    <p:sldId id="315" r:id="rId5"/>
    <p:sldId id="297" r:id="rId6"/>
    <p:sldId id="309" r:id="rId7"/>
    <p:sldId id="316" r:id="rId8"/>
    <p:sldId id="317" r:id="rId9"/>
    <p:sldId id="279" r:id="rId10"/>
    <p:sldId id="303" r:id="rId11"/>
    <p:sldId id="302" r:id="rId12"/>
    <p:sldId id="310" r:id="rId13"/>
    <p:sldId id="281" r:id="rId14"/>
    <p:sldId id="284" r:id="rId15"/>
    <p:sldId id="318" r:id="rId16"/>
    <p:sldId id="285" r:id="rId17"/>
    <p:sldId id="305" r:id="rId18"/>
    <p:sldId id="258" r:id="rId19"/>
    <p:sldId id="275" r:id="rId20"/>
    <p:sldId id="259" r:id="rId21"/>
    <p:sldId id="260" r:id="rId22"/>
    <p:sldId id="261" r:id="rId23"/>
    <p:sldId id="262" r:id="rId24"/>
    <p:sldId id="264" r:id="rId25"/>
    <p:sldId id="296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684" autoAdjust="0"/>
  </p:normalViewPr>
  <p:slideViewPr>
    <p:cSldViewPr snapToGrid="0">
      <p:cViewPr>
        <p:scale>
          <a:sx n="70" d="100"/>
          <a:sy n="70" d="100"/>
        </p:scale>
        <p:origin x="-135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078662-4013-446B-8A1C-9465810745C2}" type="datetimeFigureOut">
              <a:rPr lang="en-US" smtClean="0"/>
              <a:pPr/>
              <a:t>12/19/2012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B42466-73E7-4638-AA96-F6CF280862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5ACC8F4-9B71-46D4-B332-DFDC54437114}" type="datetimeFigureOut">
              <a:rPr lang="en-US"/>
              <a:pPr>
                <a:defRPr/>
              </a:pPr>
              <a:t>12/19/2012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8E1A5EC-11D8-4191-A714-E7A08C7655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E1A5EC-11D8-4191-A714-E7A08C76552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E1A5EC-11D8-4191-A714-E7A08C76552A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E1A5EC-11D8-4191-A714-E7A08C76552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57A3EFF-6A26-49B6-BAF4-B66C20DBECE9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9118F91-15C7-4464-A904-03A84B904569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E1A5EC-11D8-4191-A714-E7A08C76552A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E1A5EC-11D8-4191-A714-E7A08C76552A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814DD7-D211-4183-BA18-8EACA3E9CCA6}" type="slidenum">
              <a:rPr lang="en-US" smtClean="0"/>
              <a:pPr/>
              <a:t>24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F169A-4369-4B5E-8906-AF3E1D686BD3}" type="datetime1">
              <a:rPr lang="en-US" smtClean="0"/>
              <a:pPr>
                <a:defRPr/>
              </a:pPr>
              <a:t>12/19/2012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C49D2-0395-46F0-9719-4FF967E8F5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E6675-E363-4CE4-BA7C-9266F8663A07}" type="datetime1">
              <a:rPr lang="en-US" smtClean="0"/>
              <a:pPr>
                <a:defRPr/>
              </a:pPr>
              <a:t>12/19/2012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F215B-CAA8-4FE4-BD5B-BAFD7C9E8D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93B88-8F30-4E48-8B58-1007FB2E6B76}" type="datetime1">
              <a:rPr lang="en-US" smtClean="0"/>
              <a:pPr>
                <a:defRPr/>
              </a:pPr>
              <a:t>12/19/2012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27AB4-6572-45EA-9247-C367274B98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69988" y="1946275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132388" y="1946275"/>
            <a:ext cx="3810000" cy="41148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43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C4986-BAA1-4EC6-AA7D-83FDD18F2B4E}" type="datetime1">
              <a:rPr lang="en-US" smtClean="0"/>
              <a:pPr>
                <a:defRPr/>
              </a:pPr>
              <a:t>12/19/2012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D64B95-EB75-42E9-8453-468B412CD5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486F5-89A8-49C0-B2AD-5CD949C08C39}" type="datetime1">
              <a:rPr lang="en-US" smtClean="0"/>
              <a:pPr>
                <a:defRPr/>
              </a:pPr>
              <a:t>12/19/2012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214A9-43E8-4433-BA7E-625B4E291B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F37D1-EA1E-4BAB-B503-6A8F4D276A3E}" type="datetime1">
              <a:rPr lang="en-US" smtClean="0"/>
              <a:pPr>
                <a:defRPr/>
              </a:pPr>
              <a:t>12/19/2012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58342-35AF-49FB-B0D8-C31F7A58D0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CFAA0-B638-4713-8838-0D452D23A362}" type="datetime1">
              <a:rPr lang="en-US" smtClean="0"/>
              <a:pPr>
                <a:defRPr/>
              </a:pPr>
              <a:t>12/19/2012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4C579-39E4-4D17-815E-BDC21BBEE8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891EA-E15E-4F62-AE3D-2053BA12CE49}" type="datetime1">
              <a:rPr lang="en-US" smtClean="0"/>
              <a:pPr>
                <a:defRPr/>
              </a:pPr>
              <a:t>12/19/2012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CBB6F-18E8-4976-9F3E-EE886AB69D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35ED0-63EA-4EA8-BAD8-73585F16AA4E}" type="datetime1">
              <a:rPr lang="en-US" smtClean="0"/>
              <a:pPr>
                <a:defRPr/>
              </a:pPr>
              <a:t>12/19/2012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7D82E-FB54-4A54-8E46-2AF80E7F4A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27960-732C-4666-85A4-6A42E5BAA10E}" type="datetime1">
              <a:rPr lang="en-US" smtClean="0"/>
              <a:pPr>
                <a:defRPr/>
              </a:pPr>
              <a:t>12/19/2012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6C759-6F6F-4B16-899A-D71E54791F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3093D-E1F8-42F1-AC9E-47F039071F00}" type="datetime1">
              <a:rPr lang="en-US" smtClean="0"/>
              <a:pPr>
                <a:defRPr/>
              </a:pPr>
              <a:t>12/19/2012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88B4B-7F5E-49D9-A722-793A3B322C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B0D5A-F4EF-4B58-B26A-C8C4899AD12B}" type="datetime1">
              <a:rPr lang="en-US" smtClean="0"/>
              <a:pPr>
                <a:defRPr/>
              </a:pPr>
              <a:t>12/19/2012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C82EF-D213-4839-BD96-6DE9746FD5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FEB09E5-E6CE-4C3C-9751-40F56921E3DA}" type="datetime1">
              <a:rPr lang="en-US" smtClean="0"/>
              <a:pPr>
                <a:defRPr/>
              </a:pPr>
              <a:t>12/19/2012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79626AE-E9DE-472D-A723-8F27C881ED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4"/>
          <p:cNvSpPr>
            <a:spLocks noGrp="1"/>
          </p:cNvSpPr>
          <p:nvPr>
            <p:ph type="title"/>
          </p:nvPr>
        </p:nvSpPr>
        <p:spPr>
          <a:xfrm>
            <a:off x="0" y="1981200"/>
            <a:ext cx="9144000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Liver &amp; Spleen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C7D82E-FB54-4A54-8E46-2AF80E7F4A4C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06721" y="3998794"/>
            <a:ext cx="3957852" cy="580030"/>
          </a:xfrm>
        </p:spPr>
        <p:txBody>
          <a:bodyPr/>
          <a:lstStyle/>
          <a:p>
            <a:pPr algn="l">
              <a:defRPr/>
            </a:pPr>
            <a:r>
              <a:rPr 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Dr. </a:t>
            </a:r>
            <a:r>
              <a:rPr 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Zeenat</a:t>
            </a:r>
            <a:r>
              <a:rPr 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Dr. </a:t>
            </a:r>
            <a:r>
              <a:rPr 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Vohra</a:t>
            </a:r>
            <a:endParaRPr lang="en-US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C:\Documents and Settings\HP\My Documents\My Pictures\untitled.bmp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/>
          </a:stretch>
        </p:blipFill>
        <p:spPr bwMode="auto">
          <a:xfrm>
            <a:off x="3645932" y="632810"/>
            <a:ext cx="1525158" cy="494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2"/>
          <p:cNvSpPr>
            <a:spLocks noGrp="1"/>
          </p:cNvSpPr>
          <p:nvPr>
            <p:ph sz="half" idx="4294967295"/>
          </p:nvPr>
        </p:nvSpPr>
        <p:spPr>
          <a:xfrm>
            <a:off x="269543" y="1274928"/>
            <a:ext cx="3352800" cy="4724400"/>
          </a:xfrm>
          <a:ln>
            <a:solidFill>
              <a:schemeClr val="accent1"/>
            </a:solidFill>
          </a:ln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The visceral surface is related to the: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stomach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Esophagus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lesser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omentum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gallbladder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right colic flexure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right kidney and right suprarenal gland</a:t>
            </a:r>
          </a:p>
        </p:txBody>
      </p:sp>
      <p:pic>
        <p:nvPicPr>
          <p:cNvPr id="9219" name="Picture 2" descr="C:\Documents and Settings\HP\My Documents\My Pictures\showimageCAPT4XJJ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37884" y="1379504"/>
            <a:ext cx="5473700" cy="3505200"/>
          </a:xfrm>
          <a:noFill/>
          <a:ln>
            <a:solidFill>
              <a:schemeClr val="accent1"/>
            </a:solidFill>
          </a:ln>
        </p:spPr>
      </p:pic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4964373" y="2462283"/>
            <a:ext cx="304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9222" name="TextBox 6"/>
          <p:cNvSpPr txBox="1">
            <a:spLocks noChangeArrowheads="1"/>
          </p:cNvSpPr>
          <p:nvPr/>
        </p:nvSpPr>
        <p:spPr bwMode="auto">
          <a:xfrm>
            <a:off x="7064991" y="2954740"/>
            <a:ext cx="304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9223" name="TextBox 7"/>
          <p:cNvSpPr txBox="1">
            <a:spLocks noChangeArrowheads="1"/>
          </p:cNvSpPr>
          <p:nvPr/>
        </p:nvSpPr>
        <p:spPr bwMode="auto">
          <a:xfrm>
            <a:off x="5990229" y="3156046"/>
            <a:ext cx="304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9224" name="TextBox 8"/>
          <p:cNvSpPr txBox="1">
            <a:spLocks noChangeArrowheads="1"/>
          </p:cNvSpPr>
          <p:nvPr/>
        </p:nvSpPr>
        <p:spPr bwMode="auto">
          <a:xfrm>
            <a:off x="7064991" y="4007893"/>
            <a:ext cx="304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9225" name="TextBox 9"/>
          <p:cNvSpPr txBox="1">
            <a:spLocks noChangeArrowheads="1"/>
          </p:cNvSpPr>
          <p:nvPr/>
        </p:nvSpPr>
        <p:spPr bwMode="auto">
          <a:xfrm>
            <a:off x="6365543" y="3545006"/>
            <a:ext cx="304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9226" name="TextBox 10"/>
          <p:cNvSpPr txBox="1">
            <a:spLocks noChangeArrowheads="1"/>
          </p:cNvSpPr>
          <p:nvPr/>
        </p:nvSpPr>
        <p:spPr bwMode="auto">
          <a:xfrm>
            <a:off x="5513696" y="2775045"/>
            <a:ext cx="304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205017"/>
            <a:ext cx="91440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 of Visceral Surface of the Liver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  <p:bldP spid="9223" grpId="0"/>
      <p:bldP spid="9224" grpId="0"/>
      <p:bldP spid="9225" grpId="0"/>
      <p:bldP spid="92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217226"/>
            <a:ext cx="9144000" cy="6096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Hepatis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Hilum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the Liver)</a:t>
            </a:r>
            <a:endParaRPr lang="en-US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996287"/>
            <a:ext cx="3861179" cy="5423849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 transverse fissure found on the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posteroinferior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surface and lies between the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caudate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and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quadrate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lobes. </a:t>
            </a:r>
          </a:p>
          <a:p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The upper part of the free edge of the lesser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omentum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is attached to its margins. </a:t>
            </a:r>
          </a:p>
          <a:p>
            <a:endParaRPr lang="en-US" sz="1600" dirty="0" smtClean="0"/>
          </a:p>
        </p:txBody>
      </p:sp>
      <p:pic>
        <p:nvPicPr>
          <p:cNvPr id="10244" name="Content Placeholder 4" descr="C:\Users\user\Documents\Downloads\liverDiagram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9557" y="3747450"/>
            <a:ext cx="3835021" cy="2552937"/>
          </a:xfrm>
          <a:noFill/>
          <a:ln>
            <a:solidFill>
              <a:schemeClr val="accent1"/>
            </a:solidFill>
          </a:ln>
        </p:spPr>
      </p:pic>
      <p:sp>
        <p:nvSpPr>
          <p:cNvPr id="6" name="Oval 5"/>
          <p:cNvSpPr/>
          <p:nvPr/>
        </p:nvSpPr>
        <p:spPr>
          <a:xfrm>
            <a:off x="1981200" y="4874526"/>
            <a:ext cx="990600" cy="5334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531057" y="982639"/>
            <a:ext cx="3850943" cy="543180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Structures passing through the </a:t>
            </a:r>
            <a:r>
              <a:rPr lang="en-US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porta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hepatis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include: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Right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and left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hepatic ducts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Right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and left branches of the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hepatic artery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Right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and left branches of the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portal vein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Sympathetic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and parasympathetic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nerve fibers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few hepatic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lymph nodes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lie here; they drain the liver and gallbladder and send their efferent vessels to the celiac lymph nodes.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94C579-39E4-4D17-815E-BDC21BBEE8CD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/>
          <p:cNvSpPr>
            <a:spLocks noGrp="1"/>
          </p:cNvSpPr>
          <p:nvPr>
            <p:ph type="title"/>
          </p:nvPr>
        </p:nvSpPr>
        <p:spPr>
          <a:xfrm>
            <a:off x="0" y="115608"/>
            <a:ext cx="9144000" cy="63976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Ligaments of the Liver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01304" y="859809"/>
            <a:ext cx="4862015" cy="33300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342900" indent="-342900" algn="ctr" eaLnBrk="0" fontAlgn="auto" hangingPunct="0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Falciform</a:t>
            </a:r>
            <a:r>
              <a:rPr lang="en-US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ligament </a:t>
            </a:r>
            <a:endParaRPr lang="en-US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indent="-342900" eaLnBrk="0" fontAlgn="auto" hangingPunct="0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It is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two-layered fold of the peritoneum, ascends from the umbilicus to the liver</a:t>
            </a:r>
          </a:p>
          <a:p>
            <a:pPr marL="342900" indent="-342900" eaLnBrk="0" fontAlgn="auto" hangingPunct="0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Its sickle-shaped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free margin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contains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ligamentum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teres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(round Ligament) of liver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remains of the 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umbilical 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vein,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carried oxygenated from the placenta to the fetus.</a:t>
            </a:r>
            <a:r>
              <a:rPr 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US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94C579-39E4-4D17-815E-BDC21BBEE8CD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pic>
        <p:nvPicPr>
          <p:cNvPr id="18" name="Picture 4" descr="http://www.daviddarling.info/images/live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1558" y="855429"/>
            <a:ext cx="3794875" cy="247209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grpSp>
        <p:nvGrpSpPr>
          <p:cNvPr id="10" name="Group 9"/>
          <p:cNvGrpSpPr/>
          <p:nvPr/>
        </p:nvGrpSpPr>
        <p:grpSpPr>
          <a:xfrm>
            <a:off x="5179626" y="3575712"/>
            <a:ext cx="3712835" cy="2593075"/>
            <a:chOff x="4273028" y="1361112"/>
            <a:chExt cx="4476834" cy="3130550"/>
          </a:xfrm>
        </p:grpSpPr>
        <p:pic>
          <p:nvPicPr>
            <p:cNvPr id="11" name="Picture 4" descr="C:\Users\user\Documents\Downloads\liverDiagram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30262" y="1361112"/>
              <a:ext cx="4419600" cy="3130550"/>
            </a:xfrm>
            <a:prstGeom prst="rect">
              <a:avLst/>
            </a:prstGeom>
            <a:noFill/>
            <a:ln w="9525">
              <a:solidFill>
                <a:srgbClr val="0070C0"/>
              </a:solidFill>
              <a:miter lim="800000"/>
              <a:headEnd/>
              <a:tailEnd/>
            </a:ln>
          </p:spPr>
        </p:pic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6448096" y="2246610"/>
              <a:ext cx="60960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 dirty="0"/>
                <a:t>IVC</a:t>
              </a:r>
            </a:p>
          </p:txBody>
        </p:sp>
        <p:sp>
          <p:nvSpPr>
            <p:cNvPr id="13" name="TextBox 12"/>
            <p:cNvSpPr txBox="1">
              <a:spLocks noChangeArrowheads="1"/>
            </p:cNvSpPr>
            <p:nvPr/>
          </p:nvSpPr>
          <p:spPr bwMode="auto">
            <a:xfrm>
              <a:off x="6692462" y="3951912"/>
              <a:ext cx="609600" cy="276225"/>
            </a:xfrm>
            <a:prstGeom prst="rect">
              <a:avLst/>
            </a:prstGeom>
            <a:noFill/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/>
                <a:t>GB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6006662" y="2808911"/>
              <a:ext cx="1154047" cy="557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 err="1"/>
                <a:t>Porta</a:t>
              </a:r>
              <a:r>
                <a:rPr lang="en-US" sz="1200" b="1" dirty="0"/>
                <a:t> </a:t>
              </a:r>
              <a:r>
                <a:rPr lang="en-US" sz="1200" b="1" dirty="0" err="1"/>
                <a:t>Hepatis</a:t>
              </a:r>
              <a:endParaRPr lang="en-US" sz="1200" b="1" dirty="0"/>
            </a:p>
          </p:txBody>
        </p:sp>
        <p:sp>
          <p:nvSpPr>
            <p:cNvPr id="15" name="TextBox 14"/>
            <p:cNvSpPr txBox="1">
              <a:spLocks noChangeArrowheads="1"/>
            </p:cNvSpPr>
            <p:nvPr/>
          </p:nvSpPr>
          <p:spPr bwMode="auto">
            <a:xfrm>
              <a:off x="4312020" y="2232266"/>
              <a:ext cx="1351185" cy="557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 err="1"/>
                <a:t>Ligamentum</a:t>
              </a:r>
              <a:r>
                <a:rPr lang="en-US" sz="1200" b="1" dirty="0"/>
                <a:t>     </a:t>
              </a:r>
              <a:r>
                <a:rPr lang="en-US" sz="1200" b="1" dirty="0" err="1"/>
                <a:t>venosum</a:t>
              </a:r>
              <a:endParaRPr lang="en-US" sz="1200" b="1" dirty="0"/>
            </a:p>
          </p:txBody>
        </p:sp>
        <p:sp>
          <p:nvSpPr>
            <p:cNvPr id="16" name="TextBox 16"/>
            <p:cNvSpPr txBox="1">
              <a:spLocks noChangeArrowheads="1"/>
            </p:cNvSpPr>
            <p:nvPr/>
          </p:nvSpPr>
          <p:spPr bwMode="auto">
            <a:xfrm>
              <a:off x="4273028" y="3226976"/>
              <a:ext cx="1524000" cy="780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/>
                <a:t>Round ligament of liver</a:t>
              </a:r>
            </a:p>
          </p:txBody>
        </p:sp>
        <p:sp>
          <p:nvSpPr>
            <p:cNvPr id="17" name="Right Arrow 16"/>
            <p:cNvSpPr/>
            <p:nvPr/>
          </p:nvSpPr>
          <p:spPr>
            <a:xfrm>
              <a:off x="5625662" y="2504112"/>
              <a:ext cx="152400" cy="46038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Right Arrow 18"/>
            <p:cNvSpPr/>
            <p:nvPr/>
          </p:nvSpPr>
          <p:spPr>
            <a:xfrm>
              <a:off x="5778062" y="3647112"/>
              <a:ext cx="152400" cy="46038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04716" y="4347979"/>
            <a:ext cx="4844956" cy="163121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Ligamentum</a:t>
            </a:r>
            <a:r>
              <a:rPr lang="en-US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venosum</a:t>
            </a:r>
            <a:endParaRPr lang="en-US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fibrous remnant of the fetal </a:t>
            </a:r>
            <a:r>
              <a:rPr lang="en-US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ductus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venosus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which shunted blood from the umbilical vein to the IVC, short-circuiting the liver.</a:t>
            </a:r>
            <a:r>
              <a:rPr 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:\Users\user\Documents\Downloads\liverDiagram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3718062"/>
            <a:ext cx="3810000" cy="26987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4339" name="Content Placeholder 2"/>
          <p:cNvSpPr>
            <a:spLocks noGrp="1"/>
          </p:cNvSpPr>
          <p:nvPr>
            <p:ph sz="half" idx="4294967295"/>
          </p:nvPr>
        </p:nvSpPr>
        <p:spPr>
          <a:xfrm>
            <a:off x="94596" y="990600"/>
            <a:ext cx="4800600" cy="5457497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sz="2000" b="1" dirty="0" smtClean="0">
                <a:latin typeface="Arial" charset="0"/>
                <a:cs typeface="Arial" charset="0"/>
              </a:rPr>
              <a:t>The liver is divided into a large </a:t>
            </a:r>
            <a:r>
              <a:rPr lang="en-US" sz="2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right lobe </a:t>
            </a:r>
            <a:r>
              <a:rPr lang="en-US" sz="2000" b="1" dirty="0" smtClean="0">
                <a:latin typeface="Arial" charset="0"/>
                <a:cs typeface="Arial" charset="0"/>
              </a:rPr>
              <a:t>and a small </a:t>
            </a:r>
            <a:r>
              <a:rPr lang="en-US" sz="2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left lobe </a:t>
            </a:r>
            <a:r>
              <a:rPr lang="en-US" sz="2000" b="1" dirty="0" smtClean="0">
                <a:latin typeface="Arial" charset="0"/>
                <a:cs typeface="Arial" charset="0"/>
              </a:rPr>
              <a:t>by the attachment of the </a:t>
            </a:r>
            <a:r>
              <a:rPr lang="en-US" sz="2000" b="1" dirty="0" err="1" smtClean="0">
                <a:latin typeface="Arial" charset="0"/>
                <a:cs typeface="Arial" charset="0"/>
              </a:rPr>
              <a:t>falciform</a:t>
            </a:r>
            <a:r>
              <a:rPr lang="en-US" sz="2000" b="1" dirty="0" smtClean="0">
                <a:latin typeface="Arial" charset="0"/>
                <a:cs typeface="Arial" charset="0"/>
              </a:rPr>
              <a:t> ligament. </a:t>
            </a:r>
          </a:p>
          <a:p>
            <a:r>
              <a:rPr lang="en-US" sz="2000" b="1" dirty="0" smtClean="0">
                <a:latin typeface="Arial" charset="0"/>
                <a:cs typeface="Arial" charset="0"/>
              </a:rPr>
              <a:t>The </a:t>
            </a:r>
            <a:r>
              <a:rPr lang="en-US" sz="2000" b="1" u="sng" dirty="0" smtClean="0">
                <a:latin typeface="Arial" charset="0"/>
                <a:cs typeface="Arial" charset="0"/>
              </a:rPr>
              <a:t>right lobe</a:t>
            </a:r>
            <a:r>
              <a:rPr lang="en-US" sz="2000" b="1" dirty="0" smtClean="0">
                <a:latin typeface="Arial" charset="0"/>
                <a:cs typeface="Arial" charset="0"/>
              </a:rPr>
              <a:t> is further divided into a </a:t>
            </a:r>
            <a:r>
              <a:rPr lang="en-US" sz="2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quadrate lobe </a:t>
            </a:r>
            <a:r>
              <a:rPr lang="en-US" sz="2000" b="1" dirty="0" smtClean="0">
                <a:latin typeface="Arial" charset="0"/>
                <a:cs typeface="Arial" charset="0"/>
              </a:rPr>
              <a:t>and a </a:t>
            </a:r>
            <a:r>
              <a:rPr lang="en-US" sz="2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caudate lobe </a:t>
            </a:r>
            <a:r>
              <a:rPr lang="en-US" sz="2000" b="1" dirty="0" smtClean="0">
                <a:latin typeface="Arial" charset="0"/>
                <a:cs typeface="Arial" charset="0"/>
              </a:rPr>
              <a:t>by the presence of the gallbladder, the fissure for the </a:t>
            </a:r>
            <a:r>
              <a:rPr lang="en-US" sz="2000" b="1" dirty="0" err="1" smtClean="0">
                <a:latin typeface="Arial" charset="0"/>
                <a:cs typeface="Arial" charset="0"/>
              </a:rPr>
              <a:t>ligamentum</a:t>
            </a:r>
            <a:r>
              <a:rPr lang="en-US" sz="2000" b="1" dirty="0" smtClean="0">
                <a:latin typeface="Arial" charset="0"/>
                <a:cs typeface="Arial" charset="0"/>
              </a:rPr>
              <a:t> </a:t>
            </a:r>
            <a:r>
              <a:rPr lang="en-US" sz="2000" b="1" dirty="0" err="1" smtClean="0">
                <a:latin typeface="Arial" charset="0"/>
                <a:cs typeface="Arial" charset="0"/>
              </a:rPr>
              <a:t>teres</a:t>
            </a:r>
            <a:r>
              <a:rPr lang="en-US" sz="2000" b="1" dirty="0" smtClean="0">
                <a:latin typeface="Arial" charset="0"/>
                <a:cs typeface="Arial" charset="0"/>
              </a:rPr>
              <a:t>, the inferior vena cava, and the fissure for the </a:t>
            </a:r>
            <a:r>
              <a:rPr lang="en-US" sz="2000" b="1" dirty="0" err="1" smtClean="0">
                <a:latin typeface="Arial" charset="0"/>
                <a:cs typeface="Arial" charset="0"/>
              </a:rPr>
              <a:t>ligamentum</a:t>
            </a:r>
            <a:r>
              <a:rPr lang="en-US" sz="2000" b="1" dirty="0" smtClean="0">
                <a:latin typeface="Arial" charset="0"/>
                <a:cs typeface="Arial" charset="0"/>
              </a:rPr>
              <a:t> </a:t>
            </a:r>
            <a:r>
              <a:rPr lang="en-US" sz="2000" b="1" dirty="0" err="1" smtClean="0">
                <a:latin typeface="Arial" charset="0"/>
                <a:cs typeface="Arial" charset="0"/>
              </a:rPr>
              <a:t>venosum</a:t>
            </a:r>
            <a:r>
              <a:rPr lang="en-US" sz="2000" b="1" dirty="0" smtClean="0">
                <a:latin typeface="Arial" charset="0"/>
                <a:cs typeface="Arial" charset="0"/>
              </a:rPr>
              <a:t>.</a:t>
            </a:r>
          </a:p>
          <a:p>
            <a:pPr eaLnBrk="1" hangingPunct="1"/>
            <a:r>
              <a:rPr lang="en-US" sz="2000" b="1" dirty="0" smtClean="0">
                <a:latin typeface="Arial" charset="0"/>
                <a:cs typeface="Arial" charset="0"/>
              </a:rPr>
              <a:t>The caudate lobe is connected to the right lobe by the </a:t>
            </a:r>
            <a:r>
              <a:rPr lang="en-US" sz="2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caudate process.</a:t>
            </a:r>
          </a:p>
          <a:p>
            <a:pPr eaLnBrk="1" hangingPunct="1"/>
            <a:r>
              <a:rPr lang="en-US" sz="2000" b="1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The quadrate and caudate lobes are a functional part of the </a:t>
            </a:r>
            <a:r>
              <a:rPr lang="en-US" sz="2000" b="1" u="sng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left lobe </a:t>
            </a:r>
            <a:r>
              <a:rPr lang="en-US" sz="2000" b="1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of the liver. </a:t>
            </a:r>
          </a:p>
          <a:p>
            <a:pPr eaLnBrk="1" hangingPunct="1"/>
            <a:endParaRPr lang="en-US" sz="2000" b="1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pic>
        <p:nvPicPr>
          <p:cNvPr id="14340" name="Picture 2" descr="C:\Documents and Settings\HP\My Documents\My Pictures\showimageCAXP023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1355862"/>
            <a:ext cx="2667000" cy="226853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7010400" y="1355862"/>
            <a:ext cx="533400" cy="2286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867400" y="1279662"/>
            <a:ext cx="533400" cy="2286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 rot="10800000" flipV="1">
            <a:off x="6858000" y="3946662"/>
            <a:ext cx="1371600" cy="101947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6" name="TextBox 21"/>
          <p:cNvSpPr txBox="1">
            <a:spLocks noChangeArrowheads="1"/>
          </p:cNvSpPr>
          <p:nvPr/>
        </p:nvSpPr>
        <p:spPr bwMode="auto">
          <a:xfrm>
            <a:off x="5257800" y="4861062"/>
            <a:ext cx="990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 dirty="0"/>
              <a:t>Left lobe</a:t>
            </a:r>
          </a:p>
        </p:txBody>
      </p:sp>
      <p:sp>
        <p:nvSpPr>
          <p:cNvPr id="14347" name="TextBox 22"/>
          <p:cNvSpPr txBox="1">
            <a:spLocks noChangeArrowheads="1"/>
          </p:cNvSpPr>
          <p:nvPr/>
        </p:nvSpPr>
        <p:spPr bwMode="auto">
          <a:xfrm>
            <a:off x="7543800" y="4937262"/>
            <a:ext cx="1143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/>
              <a:t>Right lobe</a:t>
            </a:r>
          </a:p>
        </p:txBody>
      </p:sp>
      <p:sp>
        <p:nvSpPr>
          <p:cNvPr id="14348" name="TextBox 23"/>
          <p:cNvSpPr txBox="1">
            <a:spLocks noChangeArrowheads="1"/>
          </p:cNvSpPr>
          <p:nvPr/>
        </p:nvSpPr>
        <p:spPr bwMode="auto">
          <a:xfrm>
            <a:off x="6324600" y="5699262"/>
            <a:ext cx="914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/>
              <a:t>Quadrate lobe</a:t>
            </a:r>
          </a:p>
        </p:txBody>
      </p:sp>
      <p:sp>
        <p:nvSpPr>
          <p:cNvPr id="14349" name="TextBox 24"/>
          <p:cNvSpPr txBox="1">
            <a:spLocks noChangeArrowheads="1"/>
          </p:cNvSpPr>
          <p:nvPr/>
        </p:nvSpPr>
        <p:spPr bwMode="auto">
          <a:xfrm>
            <a:off x="6096000" y="4327662"/>
            <a:ext cx="838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 dirty="0" err="1"/>
              <a:t>Cauate</a:t>
            </a:r>
            <a:r>
              <a:rPr lang="en-US" sz="1200" b="1" dirty="0"/>
              <a:t> lobe</a:t>
            </a:r>
          </a:p>
        </p:txBody>
      </p:sp>
      <p:sp>
        <p:nvSpPr>
          <p:cNvPr id="14350" name="TextBox 26"/>
          <p:cNvSpPr txBox="1">
            <a:spLocks noChangeArrowheads="1"/>
          </p:cNvSpPr>
          <p:nvPr/>
        </p:nvSpPr>
        <p:spPr bwMode="auto">
          <a:xfrm>
            <a:off x="8077200" y="3718062"/>
            <a:ext cx="838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/>
              <a:t>Caudate process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0" y="199630"/>
            <a:ext cx="9144000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en-US" sz="2800" b="1" dirty="0" smtClean="0">
                <a:solidFill>
                  <a:schemeClr val="bg1"/>
                </a:solidFill>
              </a:rPr>
              <a:t>Lobes of The Liver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2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4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4346" grpId="0"/>
      <p:bldP spid="14347" grpId="0"/>
      <p:bldP spid="14348" grpId="0"/>
      <p:bldP spid="14349" grpId="0"/>
      <p:bldP spid="143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63773" y="968991"/>
            <a:ext cx="4421875" cy="522709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blood vessels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conveying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blood to the liver are the </a:t>
            </a:r>
            <a:r>
              <a:rPr lang="en-US" sz="2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hepatic artery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(30%) </a:t>
            </a:r>
            <a:r>
              <a:rPr lang="en-US" sz="2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branch of celiac trunk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and portal vein (70%).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hepatic artery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brings oxygenated blood to the liver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portal vein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brings venous blood rich in the products of digestion, which have been absorbed from the gastrointestinal tract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endParaRPr lang="en-US" sz="1600" b="1" dirty="0">
              <a:latin typeface="+mn-lt"/>
              <a:cs typeface="+mn-cs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0" y="228600"/>
            <a:ext cx="9144000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Blood Circulation through the Liver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6553200" y="6403648"/>
            <a:ext cx="2133600" cy="365125"/>
          </a:xfrm>
        </p:spPr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pic>
        <p:nvPicPr>
          <p:cNvPr id="1026" name="Picture 2" descr="C:\Documents and Settings\Zeenet\My Documents\My Pictures\z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2126" y="1196027"/>
            <a:ext cx="4113219" cy="317471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722124" y="4640240"/>
            <a:ext cx="4080681" cy="156966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venous blood is drained by right &amp; left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hepatic veins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drain into the inferior vena cava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38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29903" y="573206"/>
            <a:ext cx="4101154" cy="539143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or close to the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hepatis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the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hepatic artery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portal vein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terminate by dividing into right and left primary branches which  supply the right and left parts of liver, respectively.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Within the liver, the primary branches divide to give secondary and tertiary to supply the hepatic segments independently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681847" y="605064"/>
            <a:ext cx="4039070" cy="534536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sz="24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hepatic veins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are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intersegmental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in their distribution and function, draining parts of adjacent segments.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attachment of these veins to the IVC helps hold the liver in position.</a:t>
            </a:r>
            <a:r>
              <a:rPr lang="en-US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peritoneal ligaments and the tone of the abdominal muscles play a minor role in the support of liver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sz="3200" b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2"/>
          <p:cNvSpPr>
            <a:spLocks noGrp="1"/>
          </p:cNvSpPr>
          <p:nvPr>
            <p:ph idx="4294967295"/>
          </p:nvPr>
        </p:nvSpPr>
        <p:spPr>
          <a:xfrm>
            <a:off x="354843" y="4120683"/>
            <a:ext cx="8338782" cy="1775149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sz="2400" dirty="0" smtClean="0"/>
              <a:t>Sympathetic and parasympathetic nerves from the </a:t>
            </a:r>
            <a:r>
              <a:rPr lang="en-US" sz="2400" b="1" dirty="0" smtClean="0"/>
              <a:t>celiac plexus. </a:t>
            </a:r>
          </a:p>
          <a:p>
            <a:r>
              <a:rPr lang="en-US" sz="2400" dirty="0" smtClean="0"/>
              <a:t>The </a:t>
            </a:r>
            <a:r>
              <a:rPr lang="en-US" sz="2400" b="1" dirty="0" smtClean="0"/>
              <a:t>anterior </a:t>
            </a:r>
            <a:r>
              <a:rPr lang="en-US" sz="2400" b="1" dirty="0" err="1" smtClean="0"/>
              <a:t>vagal</a:t>
            </a:r>
            <a:r>
              <a:rPr lang="en-US" sz="2400" b="1" dirty="0" smtClean="0"/>
              <a:t> trunk </a:t>
            </a:r>
            <a:r>
              <a:rPr lang="en-US" sz="2400" dirty="0" smtClean="0"/>
              <a:t>gives rise to a large hepatic branch, which passes directly to the liver.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386842" y="734050"/>
            <a:ext cx="8388667" cy="259600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liver produces a large amount of lymph—about one third to one half of all body lymph.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The lymph vessels leave the liver and enter several lymph nodes in the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porta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hepatis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The efferent vessels pass to the 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celiac nodes.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A few vessels pass from the bare area of the liver through the diaphragm to the 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posterior </a:t>
            </a: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mediastinal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lymph nodes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1600" dirty="0"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sz="1600" dirty="0"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35595" y="3579499"/>
            <a:ext cx="3532133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lvl="0" indent="-342900" algn="ctr" eaLnBrk="0" hangingPunct="0">
              <a:spcBef>
                <a:spcPct val="20000"/>
              </a:spcBef>
            </a:pP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Nerve Supply</a:t>
            </a:r>
          </a:p>
        </p:txBody>
      </p:sp>
      <p:sp>
        <p:nvSpPr>
          <p:cNvPr id="8" name="Rectangle 7"/>
          <p:cNvSpPr/>
          <p:nvPr/>
        </p:nvSpPr>
        <p:spPr>
          <a:xfrm>
            <a:off x="376301" y="206706"/>
            <a:ext cx="2987806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342900" lvl="0" indent="-342900" algn="ctr" eaLnBrk="0" hangingPunct="0"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Lymph Drainage</a:t>
            </a:r>
            <a:endParaRPr lang="en-US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2"/>
          <p:cNvSpPr>
            <a:spLocks noGrp="1"/>
          </p:cNvSpPr>
          <p:nvPr>
            <p:ph sz="half" idx="4294967295"/>
          </p:nvPr>
        </p:nvSpPr>
        <p:spPr>
          <a:xfrm>
            <a:off x="249621" y="914401"/>
            <a:ext cx="4090367" cy="5472751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It is a specific type of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anastomosis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that occurs between the veins of portal circulation and those of systemic circulation</a:t>
            </a: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In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portal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hypertion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, these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anastomosis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open and form venous dilatations called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varices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Sites: </a:t>
            </a:r>
          </a:p>
          <a:p>
            <a:pPr marL="800100" lvl="1" indent="-342900">
              <a:buFont typeface="+mj-lt"/>
              <a:buAutoNum type="alphaUcPeriod"/>
            </a:pP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Esophagus</a:t>
            </a:r>
          </a:p>
          <a:p>
            <a:pPr marL="800100" lvl="1" indent="-342900">
              <a:buFont typeface="+mj-lt"/>
              <a:buAutoNum type="alphaUcPeriod"/>
            </a:pP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Anal canal</a:t>
            </a:r>
          </a:p>
          <a:p>
            <a:pPr marL="800100" lvl="1" indent="-342900">
              <a:buFont typeface="+mj-lt"/>
              <a:buAutoNum type="alphaUcPeriod"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Paraumbilical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region</a:t>
            </a:r>
          </a:p>
          <a:p>
            <a:pPr marL="800100" lvl="1" indent="-342900">
              <a:buFont typeface="+mj-lt"/>
              <a:buAutoNum type="alphaUcPeriod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Retroperitoneal</a:t>
            </a:r>
          </a:p>
          <a:p>
            <a:pPr marL="800100" lvl="1" indent="-342900">
              <a:buFont typeface="+mj-lt"/>
              <a:buAutoNum type="alphaUcPeriod"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Intrahepatic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 (Patent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ductus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venosus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221345"/>
            <a:ext cx="91440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Portal-Systemic (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Portacaval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Anastomoses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4795" y="941699"/>
            <a:ext cx="4376534" cy="541816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63822" y="4544704"/>
            <a:ext cx="232012" cy="25930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048234" y="6116472"/>
            <a:ext cx="204715" cy="2320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8261445" y="4849504"/>
            <a:ext cx="204715" cy="2320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331123" y="1694598"/>
            <a:ext cx="204715" cy="2320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6858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Spleen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143000"/>
            <a:ext cx="4572000" cy="5410200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latin typeface="Arial" charset="0"/>
                <a:cs typeface="Arial" charset="0"/>
              </a:rPr>
              <a:t>Largest single mass of </a:t>
            </a:r>
            <a:r>
              <a:rPr lang="en-US" sz="2400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lymphoid tissue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latin typeface="Arial" charset="0"/>
                <a:cs typeface="Arial" charset="0"/>
              </a:rPr>
              <a:t>Located in the 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left </a:t>
            </a:r>
            <a:r>
              <a:rPr lang="en-US" sz="2400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hypochondrium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, </a:t>
            </a:r>
            <a:r>
              <a:rPr lang="en-US" sz="2400" dirty="0" smtClean="0">
                <a:latin typeface="Arial" charset="0"/>
                <a:cs typeface="Arial" charset="0"/>
              </a:rPr>
              <a:t>deep to 9, 10 &amp; 11 ribs</a:t>
            </a:r>
            <a:endParaRPr lang="en-US" sz="2400" dirty="0" smtClean="0">
              <a:solidFill>
                <a:srgbClr val="FF99CC"/>
              </a:solidFill>
              <a:latin typeface="Arial" charset="0"/>
              <a:cs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latin typeface="Arial" charset="0"/>
                <a:cs typeface="Arial" charset="0"/>
              </a:rPr>
              <a:t>Long axis lies along the shaft of the 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10</a:t>
            </a:r>
            <a:r>
              <a:rPr lang="en-US" sz="2400" baseline="300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th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rib </a:t>
            </a:r>
            <a:r>
              <a:rPr lang="en-US" sz="2400" dirty="0" smtClean="0">
                <a:latin typeface="Arial" charset="0"/>
                <a:cs typeface="Arial" charset="0"/>
              </a:rPr>
              <a:t>and separated from them by the diaphragm and the </a:t>
            </a:r>
            <a:r>
              <a:rPr lang="en-US" sz="2400" dirty="0" err="1" smtClean="0">
                <a:latin typeface="Arial" charset="0"/>
                <a:cs typeface="Arial" charset="0"/>
              </a:rPr>
              <a:t>costodiaphragmatic</a:t>
            </a:r>
            <a:r>
              <a:rPr lang="en-US" sz="2400" dirty="0" smtClean="0">
                <a:latin typeface="Arial" charset="0"/>
                <a:cs typeface="Arial" charset="0"/>
              </a:rPr>
              <a:t> recess</a:t>
            </a:r>
            <a:endParaRPr lang="en-US" sz="2400" dirty="0" smtClean="0">
              <a:solidFill>
                <a:srgbClr val="FF99CC"/>
              </a:solidFill>
              <a:latin typeface="Arial" charset="0"/>
              <a:cs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latin typeface="Arial" charset="0"/>
                <a:cs typeface="Arial" charset="0"/>
              </a:rPr>
              <a:t>Ovoid in shape with 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notched anterior border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latin typeface="Arial" charset="0"/>
                <a:cs typeface="Arial" charset="0"/>
              </a:rPr>
              <a:t>Lower pole extends forward as far as the </a:t>
            </a:r>
            <a:r>
              <a:rPr lang="en-US" sz="2400" dirty="0" err="1" smtClean="0">
                <a:latin typeface="Arial" charset="0"/>
                <a:cs typeface="Arial" charset="0"/>
              </a:rPr>
              <a:t>midaxillary</a:t>
            </a:r>
            <a:r>
              <a:rPr lang="en-US" sz="2400" dirty="0" smtClean="0">
                <a:latin typeface="Arial" charset="0"/>
                <a:cs typeface="Arial" charset="0"/>
              </a:rPr>
              <a:t> line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latin typeface="Arial" charset="0"/>
                <a:cs typeface="Arial" charset="0"/>
              </a:rPr>
              <a:t>Normal size spleen 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can not be palpated on clinical examination</a:t>
            </a:r>
          </a:p>
          <a:p>
            <a:pPr eaLnBrk="1" hangingPunct="1">
              <a:lnSpc>
                <a:spcPct val="80000"/>
              </a:lnSpc>
            </a:pPr>
            <a:endParaRPr lang="en-US" sz="2800" dirty="0" smtClean="0"/>
          </a:p>
        </p:txBody>
      </p:sp>
      <p:pic>
        <p:nvPicPr>
          <p:cNvPr id="19460" name="Picture 4" descr="s11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 l="5409" t="37920" r="11627" b="12500"/>
          <a:stretch>
            <a:fillRect/>
          </a:stretch>
        </p:blipFill>
        <p:spPr>
          <a:xfrm>
            <a:off x="4858602" y="1693459"/>
            <a:ext cx="4026090" cy="3287973"/>
          </a:xfrm>
          <a:noFill/>
          <a:ln>
            <a:solidFill>
              <a:schemeClr val="accent1"/>
            </a:solidFill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D64B95-EB75-42E9-8453-468B412CD52F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382000" y="2438400"/>
            <a:ext cx="381000" cy="304800"/>
          </a:xfrm>
          <a:prstGeom prst="rect">
            <a:avLst/>
          </a:prstGeom>
          <a:solidFill>
            <a:schemeClr val="accent1">
              <a:alpha val="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uiExpand="1" build="p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2"/>
          <p:cNvSpPr>
            <a:spLocks noGrp="1"/>
          </p:cNvSpPr>
          <p:nvPr>
            <p:ph sz="half" idx="4294967295"/>
          </p:nvPr>
        </p:nvSpPr>
        <p:spPr>
          <a:xfrm>
            <a:off x="382137" y="3410803"/>
            <a:ext cx="4831307" cy="2921758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Borders: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The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anterior and superior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borders are sharp.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Anterior border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is notched 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The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posterior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(medial) and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inferior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borders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are rounded</a:t>
            </a:r>
          </a:p>
        </p:txBody>
      </p:sp>
      <p:pic>
        <p:nvPicPr>
          <p:cNvPr id="20483" name="Picture 3" descr="C:\Documents and Settings\HP\My Documents\My Pictures\showimageCAOMVZAJ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82101" y="367352"/>
            <a:ext cx="2829635" cy="2765631"/>
          </a:xfrm>
          <a:noFill/>
          <a:ln>
            <a:solidFill>
              <a:schemeClr val="tx2"/>
            </a:solidFill>
          </a:ln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80999" y="354841"/>
            <a:ext cx="5214583" cy="2811439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Surfaces: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Diaphragmatic surface: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is convexly curved to fit the concavity of the diaphragm and curved bodies of the adjacent ribs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Visceral surface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related to viscera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sz="2000" dirty="0">
              <a:latin typeface="+mn-lt"/>
              <a:cs typeface="+mn-cs"/>
            </a:endParaRPr>
          </a:p>
        </p:txBody>
      </p:sp>
      <p:pic>
        <p:nvPicPr>
          <p:cNvPr id="20485" name="Picture 8" descr="gt6"/>
          <p:cNvPicPr>
            <a:picLocks noChangeAspect="1" noChangeArrowheads="1"/>
          </p:cNvPicPr>
          <p:nvPr/>
        </p:nvPicPr>
        <p:blipFill>
          <a:blip r:embed="rId3" cstate="print"/>
          <a:srcRect l="17416" t="8485" r="12666" b="10608"/>
          <a:stretch>
            <a:fillRect/>
          </a:stretch>
        </p:blipFill>
        <p:spPr bwMode="auto">
          <a:xfrm>
            <a:off x="5445457" y="3331190"/>
            <a:ext cx="3085531" cy="3085531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762000" y="1219200"/>
            <a:ext cx="7620000" cy="4191000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end of the lecture, the student should be able to describe the: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Location, subdivisions and relations and peritoneal reflection of  liver.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Blood supply, nerve supply and lymphatic drainage of liver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Location, subdivisions and relations and peritoneal reflection of  spleen.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Blood supply, nerve supply and lymphatic drainage of liver.</a:t>
            </a:r>
          </a:p>
          <a:p>
            <a:pPr>
              <a:buFont typeface="Arial" charset="0"/>
              <a:buNone/>
            </a:pPr>
            <a:r>
              <a:rPr lang="en-US" sz="2400" i="1" dirty="0" smtClean="0"/>
              <a:t>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786D5C-9C43-490B-B4DF-33DE0067BA7B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5" name="Title 2"/>
          <p:cNvSpPr txBox="1">
            <a:spLocks/>
          </p:cNvSpPr>
          <p:nvPr/>
        </p:nvSpPr>
        <p:spPr bwMode="auto">
          <a:xfrm>
            <a:off x="0" y="257504"/>
            <a:ext cx="9144000" cy="639762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  <a:ea typeface="+mn-ea"/>
                <a:cs typeface="+mn-cs"/>
              </a:rPr>
              <a:t>Objectives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6858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Peritoneal Reflections/Ligaments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59558" y="979226"/>
            <a:ext cx="4135272" cy="5544403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Spleen is completely surrounded by peritoneum which passes from it at the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hilus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as:</a:t>
            </a:r>
          </a:p>
          <a:p>
            <a:pPr lvl="1" eaLnBrk="1" hangingPunct="1">
              <a:lnSpc>
                <a:spcPct val="90000"/>
              </a:lnSpc>
              <a:buFont typeface="Arial" charset="0"/>
              <a:buChar char="•"/>
            </a:pPr>
            <a:r>
              <a:rPr lang="en-US" sz="2400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Gastrosplenic</a:t>
            </a:r>
            <a:r>
              <a:rPr lang="en-US" sz="24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ligament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to the greater curvature of stomach (carrying the 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short gastric and left </a:t>
            </a:r>
            <a:r>
              <a:rPr lang="en-US" sz="24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gastroepiploic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vessels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1" eaLnBrk="1" hangingPunct="1">
              <a:lnSpc>
                <a:spcPct val="90000"/>
              </a:lnSpc>
              <a:buFont typeface="Arial" charset="0"/>
              <a:buChar char="•"/>
            </a:pPr>
            <a:r>
              <a:rPr lang="en-US" sz="2400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Lienorenal</a:t>
            </a:r>
            <a:r>
              <a:rPr lang="en-US" sz="24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ligament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to the left kidney (carrying the </a:t>
            </a:r>
            <a:r>
              <a:rPr lang="en-US" sz="24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splenic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vessels and the tail of pancreas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</p:txBody>
      </p:sp>
      <p:pic>
        <p:nvPicPr>
          <p:cNvPr id="21508" name="Picture 4" descr="s12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 l="8792" t="4233" r="9958" b="12700"/>
          <a:stretch>
            <a:fillRect/>
          </a:stretch>
        </p:blipFill>
        <p:spPr>
          <a:xfrm>
            <a:off x="4814246" y="979226"/>
            <a:ext cx="3661014" cy="2160184"/>
          </a:xfrm>
          <a:noFill/>
          <a:ln>
            <a:solidFill>
              <a:schemeClr val="tx2"/>
            </a:solidFill>
          </a:ln>
        </p:spPr>
      </p:pic>
      <p:pic>
        <p:nvPicPr>
          <p:cNvPr id="21509" name="Picture 3" descr="C:\Documents and Settings\HP\My Documents\My Pictures\showimageCAOMVZA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1309" y="3222009"/>
            <a:ext cx="3630304" cy="324703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D64B95-EB75-42E9-8453-468B412CD52F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445"/>
            <a:ext cx="9144000" cy="6096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Relations</a:t>
            </a:r>
          </a:p>
        </p:txBody>
      </p:sp>
      <p:sp>
        <p:nvSpPr>
          <p:cNvPr id="2253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037229"/>
            <a:ext cx="4518546" cy="5090615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Anteriorly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:</a:t>
            </a:r>
            <a:r>
              <a:rPr lang="en-US" sz="2400" dirty="0" smtClean="0">
                <a:latin typeface="Arial" charset="0"/>
                <a:cs typeface="Arial" charset="0"/>
              </a:rPr>
              <a:t> Stomach, tail of pancreas, left colic flexure &amp; left kidney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sz="2400" dirty="0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Posteriorly: </a:t>
            </a:r>
            <a:r>
              <a:rPr lang="en-US" sz="2400" dirty="0" smtClean="0">
                <a:latin typeface="Arial" charset="0"/>
                <a:cs typeface="Arial" charset="0"/>
              </a:rPr>
              <a:t>Diaphragm, that separates it from the  left pleura (left </a:t>
            </a:r>
            <a:r>
              <a:rPr lang="en-US" sz="2400" dirty="0" err="1" smtClean="0">
                <a:latin typeface="Arial" charset="0"/>
                <a:cs typeface="Arial" charset="0"/>
              </a:rPr>
              <a:t>costo</a:t>
            </a:r>
            <a:r>
              <a:rPr lang="en-US" sz="2400" dirty="0" smtClean="0">
                <a:latin typeface="Arial" charset="0"/>
                <a:cs typeface="Arial" charset="0"/>
              </a:rPr>
              <a:t>-diaphragmatic recess), left lung &amp; 9, 10 &amp; 11 ribs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sz="2400" dirty="0" smtClean="0">
              <a:latin typeface="Arial" charset="0"/>
              <a:cs typeface="Arial" charset="0"/>
            </a:endParaRPr>
          </a:p>
          <a:p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Inferiorly:</a:t>
            </a:r>
            <a:r>
              <a:rPr lang="en-US" sz="2400" dirty="0" smtClean="0">
                <a:latin typeface="Arial" charset="0"/>
                <a:cs typeface="Arial" charset="0"/>
              </a:rPr>
              <a:t> Left colic flexure.</a:t>
            </a:r>
          </a:p>
          <a:p>
            <a:pPr>
              <a:buNone/>
            </a:pPr>
            <a:endParaRPr lang="en-US" sz="2400" dirty="0" smtClean="0">
              <a:latin typeface="Arial" charset="0"/>
              <a:cs typeface="Arial" charset="0"/>
            </a:endParaRPr>
          </a:p>
          <a:p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Medially:</a:t>
            </a:r>
            <a:r>
              <a:rPr lang="en-US" sz="2400" dirty="0" smtClean="0">
                <a:latin typeface="Arial" charset="0"/>
                <a:cs typeface="Arial" charset="0"/>
              </a:rPr>
              <a:t> Left kidney.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2400" dirty="0" smtClean="0"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22532" name="Picture 8" descr="gt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7416" t="8485" r="12666" b="10608"/>
          <a:stretch>
            <a:fillRect/>
          </a:stretch>
        </p:blipFill>
        <p:spPr>
          <a:xfrm>
            <a:off x="4756244" y="1433014"/>
            <a:ext cx="4135272" cy="4135272"/>
          </a:xfrm>
          <a:noFill/>
          <a:ln>
            <a:solidFill>
              <a:schemeClr val="tx2"/>
            </a:solidFill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D64B95-EB75-42E9-8453-468B412CD52F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89937"/>
            <a:ext cx="9144000" cy="51763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Arterial Supply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900752"/>
            <a:ext cx="4526507" cy="5513696"/>
          </a:xfrm>
          <a:ln>
            <a:solidFill>
              <a:schemeClr val="accent1"/>
            </a:solidFill>
          </a:ln>
        </p:spPr>
        <p:txBody>
          <a:bodyPr/>
          <a:lstStyle/>
          <a:p>
            <a:pPr algn="ctr" eaLnBrk="1" hangingPunct="1">
              <a:buNone/>
            </a:pPr>
            <a:r>
              <a:rPr lang="en-US" sz="2400" b="1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Splenic</a:t>
            </a:r>
            <a:r>
              <a:rPr lang="en-US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artery</a:t>
            </a:r>
          </a:p>
          <a:p>
            <a:pPr eaLnBrk="1" hangingPunct="1"/>
            <a:r>
              <a:rPr lang="en-US" sz="2000" dirty="0" smtClean="0">
                <a:latin typeface="Arial" charset="0"/>
                <a:cs typeface="Arial" charset="0"/>
              </a:rPr>
              <a:t>Largest branch of  the </a:t>
            </a:r>
            <a:r>
              <a:rPr lang="en-US" sz="2000" b="1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celiac artery</a:t>
            </a:r>
          </a:p>
          <a:p>
            <a:pPr eaLnBrk="1" hangingPunct="1"/>
            <a:r>
              <a:rPr lang="en-US" sz="2000" dirty="0" smtClean="0">
                <a:latin typeface="Arial" charset="0"/>
                <a:cs typeface="Arial" charset="0"/>
              </a:rPr>
              <a:t>Runs a </a:t>
            </a:r>
            <a:r>
              <a:rPr lang="en-US" sz="2000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tortuous course</a:t>
            </a:r>
            <a:r>
              <a:rPr lang="en-US" sz="2000" dirty="0" smtClean="0">
                <a:latin typeface="Arial" charset="0"/>
                <a:cs typeface="Arial" charset="0"/>
              </a:rPr>
              <a:t> along the </a:t>
            </a:r>
            <a:r>
              <a:rPr lang="en-US" sz="2000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upper border of the pancreas</a:t>
            </a:r>
          </a:p>
          <a:p>
            <a:pPr eaLnBrk="1" hangingPunct="1"/>
            <a:r>
              <a:rPr lang="en-US" sz="2000" dirty="0" smtClean="0">
                <a:latin typeface="Arial" charset="0"/>
                <a:cs typeface="Arial" charset="0"/>
              </a:rPr>
              <a:t>Passes within the </a:t>
            </a:r>
            <a:r>
              <a:rPr lang="en-US" sz="2000" dirty="0" err="1" smtClean="0">
                <a:solidFill>
                  <a:schemeClr val="accent1"/>
                </a:solidFill>
                <a:latin typeface="Arial" charset="0"/>
                <a:cs typeface="Arial" charset="0"/>
              </a:rPr>
              <a:t>lienorenal</a:t>
            </a:r>
            <a:r>
              <a:rPr lang="en-US" sz="2000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 ligament</a:t>
            </a:r>
            <a:r>
              <a:rPr lang="en-US" sz="2000" dirty="0" smtClean="0">
                <a:latin typeface="Arial" charset="0"/>
                <a:cs typeface="Arial" charset="0"/>
              </a:rPr>
              <a:t> </a:t>
            </a:r>
          </a:p>
          <a:p>
            <a:pPr eaLnBrk="1" hangingPunct="1"/>
            <a:r>
              <a:rPr lang="en-US" sz="2000" dirty="0" smtClean="0">
                <a:latin typeface="Arial" charset="0"/>
                <a:cs typeface="Arial" charset="0"/>
              </a:rPr>
              <a:t>Divides into 4-5 branches, which enter the spleen at the </a:t>
            </a:r>
            <a:r>
              <a:rPr lang="en-US" sz="2000" dirty="0" err="1" smtClean="0">
                <a:solidFill>
                  <a:schemeClr val="accent1"/>
                </a:solidFill>
                <a:latin typeface="Arial" charset="0"/>
                <a:cs typeface="Arial" charset="0"/>
              </a:rPr>
              <a:t>hilus</a:t>
            </a:r>
            <a:r>
              <a:rPr lang="en-US" sz="2000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 </a:t>
            </a:r>
          </a:p>
          <a:p>
            <a:pPr eaLnBrk="1" hangingPunct="1"/>
            <a:r>
              <a:rPr lang="en-US" sz="2000" dirty="0" smtClean="0">
                <a:latin typeface="Arial" charset="0"/>
                <a:cs typeface="Arial" charset="0"/>
              </a:rPr>
              <a:t>The lack of </a:t>
            </a:r>
            <a:r>
              <a:rPr lang="en-US" sz="2000" dirty="0" err="1" smtClean="0">
                <a:latin typeface="Arial" charset="0"/>
                <a:cs typeface="Arial" charset="0"/>
              </a:rPr>
              <a:t>anastomosis</a:t>
            </a:r>
            <a:r>
              <a:rPr lang="en-US" sz="2000" dirty="0" smtClean="0">
                <a:latin typeface="Arial" charset="0"/>
                <a:cs typeface="Arial" charset="0"/>
              </a:rPr>
              <a:t> of these arterial vessels within the spleen results in the formation of vascular segments of the spleen with relatively </a:t>
            </a:r>
            <a:r>
              <a:rPr lang="en-US" sz="2000" dirty="0" err="1" smtClean="0">
                <a:latin typeface="Arial" charset="0"/>
                <a:cs typeface="Arial" charset="0"/>
              </a:rPr>
              <a:t>avascular</a:t>
            </a:r>
            <a:r>
              <a:rPr lang="en-US" sz="2000" dirty="0" smtClean="0">
                <a:latin typeface="Arial" charset="0"/>
                <a:cs typeface="Arial" charset="0"/>
              </a:rPr>
              <a:t> planes between them, enabling subtotal </a:t>
            </a:r>
            <a:r>
              <a:rPr lang="en-US" sz="2000" dirty="0" err="1" smtClean="0">
                <a:latin typeface="Arial" charset="0"/>
                <a:cs typeface="Arial" charset="0"/>
              </a:rPr>
              <a:t>splenectomy</a:t>
            </a:r>
            <a:endParaRPr lang="en-US" sz="2000" dirty="0" smtClean="0">
              <a:solidFill>
                <a:schemeClr val="accent1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D64B95-EB75-42E9-8453-468B412CD52F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10" name="Picture 2" descr="C:\Users\Zeenat\Pictures\img24771648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9794" y="1638277"/>
            <a:ext cx="4139626" cy="34659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6331"/>
            <a:ext cx="9144000" cy="54653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Venous Drainage</a:t>
            </a:r>
          </a:p>
        </p:txBody>
      </p:sp>
      <p:sp>
        <p:nvSpPr>
          <p:cNvPr id="24579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050877"/>
            <a:ext cx="4272887" cy="4831307"/>
          </a:xfrm>
          <a:ln>
            <a:solidFill>
              <a:schemeClr val="tx2"/>
            </a:solidFill>
          </a:ln>
        </p:spPr>
        <p:txBody>
          <a:bodyPr/>
          <a:lstStyle/>
          <a:p>
            <a:pPr algn="ctr" eaLnBrk="1" hangingPunct="1">
              <a:lnSpc>
                <a:spcPct val="80000"/>
              </a:lnSpc>
              <a:buNone/>
            </a:pP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Splenic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vein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Leaves the </a:t>
            </a:r>
            <a:r>
              <a:rPr lang="en-US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hilus</a:t>
            </a:r>
            <a:endParaRPr lang="en-US" sz="2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Runs </a:t>
            </a:r>
            <a:r>
              <a:rPr lang="en-US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behind the tail &amp; body of the pancreas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Reaches </a:t>
            </a:r>
            <a:r>
              <a:rPr lang="en-US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behind the neck of pancreas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, where it </a:t>
            </a:r>
            <a:r>
              <a:rPr lang="en-US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joins the 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superior mesenteric vein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to form the 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portal vein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Tributaries:</a:t>
            </a:r>
          </a:p>
          <a:p>
            <a:pPr lvl="1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Short gastric vein</a:t>
            </a:r>
          </a:p>
          <a:p>
            <a:pPr lvl="1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left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gastroepiploic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vein</a:t>
            </a:r>
          </a:p>
          <a:p>
            <a:pPr lvl="1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Pancreatic veins</a:t>
            </a:r>
          </a:p>
          <a:p>
            <a:pPr lvl="1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Inferior mesenteric vein</a:t>
            </a:r>
          </a:p>
        </p:txBody>
      </p:sp>
      <p:pic>
        <p:nvPicPr>
          <p:cNvPr id="24580" name="Picture 6" descr="Copy of s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15301" y="1082721"/>
            <a:ext cx="4042494" cy="4813111"/>
          </a:xfrm>
          <a:noFill/>
          <a:ln>
            <a:solidFill>
              <a:schemeClr val="tx2"/>
            </a:solidFill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D64B95-EB75-42E9-8453-468B412CD52F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668740" y="1036632"/>
            <a:ext cx="7765575" cy="1938580"/>
          </a:xfrm>
          <a:ln>
            <a:solidFill>
              <a:schemeClr val="tx2"/>
            </a:solidFill>
          </a:ln>
        </p:spPr>
        <p:txBody>
          <a:bodyPr/>
          <a:lstStyle/>
          <a:p>
            <a:pPr lvl="1" eaLnBrk="1" hangingPunct="1">
              <a:buFont typeface="Arial" charset="0"/>
              <a:buChar char="•"/>
            </a:pPr>
            <a:r>
              <a:rPr lang="en-US" sz="2400" dirty="0" err="1" smtClean="0">
                <a:latin typeface="Arial" charset="0"/>
                <a:cs typeface="Arial" charset="0"/>
              </a:rPr>
              <a:t>Lymphatics</a:t>
            </a:r>
            <a:r>
              <a:rPr lang="en-US" sz="2400" dirty="0" smtClean="0">
                <a:latin typeface="Arial" charset="0"/>
                <a:cs typeface="Arial" charset="0"/>
              </a:rPr>
              <a:t> emerge from the </a:t>
            </a:r>
            <a:r>
              <a:rPr lang="en-US" sz="2400" dirty="0" err="1" smtClean="0">
                <a:latin typeface="Arial" charset="0"/>
                <a:cs typeface="Arial" charset="0"/>
              </a:rPr>
              <a:t>hilus</a:t>
            </a:r>
            <a:r>
              <a:rPr lang="en-US" sz="2400" dirty="0" smtClean="0">
                <a:latin typeface="Arial" charset="0"/>
                <a:cs typeface="Arial" charset="0"/>
              </a:rPr>
              <a:t> and drain into several nodes lying at the </a:t>
            </a:r>
            <a:r>
              <a:rPr lang="en-US" sz="2400" dirty="0" err="1" smtClean="0">
                <a:latin typeface="Arial" charset="0"/>
                <a:cs typeface="Arial" charset="0"/>
              </a:rPr>
              <a:t>hilum</a:t>
            </a:r>
            <a:endParaRPr lang="en-US" sz="2400" dirty="0" smtClean="0">
              <a:latin typeface="Arial" charset="0"/>
              <a:cs typeface="Arial" charset="0"/>
            </a:endParaRPr>
          </a:p>
          <a:p>
            <a:pPr lvl="1" eaLnBrk="1" hangingPunct="1">
              <a:buFont typeface="Arial" charset="0"/>
              <a:buChar char="•"/>
            </a:pPr>
            <a:r>
              <a:rPr lang="en-US" sz="2400" dirty="0" err="1" smtClean="0">
                <a:latin typeface="Arial" charset="0"/>
                <a:cs typeface="Arial" charset="0"/>
              </a:rPr>
              <a:t>Efferents</a:t>
            </a:r>
            <a:r>
              <a:rPr lang="en-US" sz="2400" dirty="0" smtClean="0">
                <a:latin typeface="Arial" charset="0"/>
                <a:cs typeface="Arial" charset="0"/>
              </a:rPr>
              <a:t> from the </a:t>
            </a:r>
            <a:r>
              <a:rPr lang="en-US" sz="2400" dirty="0" err="1" smtClean="0">
                <a:latin typeface="Arial" charset="0"/>
                <a:cs typeface="Arial" charset="0"/>
              </a:rPr>
              <a:t>hilar</a:t>
            </a:r>
            <a:r>
              <a:rPr lang="en-US" sz="2400" dirty="0" smtClean="0">
                <a:latin typeface="Arial" charset="0"/>
                <a:cs typeface="Arial" charset="0"/>
              </a:rPr>
              <a:t> nodes pass along the course of </a:t>
            </a:r>
            <a:r>
              <a:rPr lang="en-US" sz="2400" dirty="0" err="1" smtClean="0">
                <a:latin typeface="Arial" charset="0"/>
                <a:cs typeface="Arial" charset="0"/>
              </a:rPr>
              <a:t>splenic</a:t>
            </a:r>
            <a:r>
              <a:rPr lang="en-US" sz="2400" dirty="0" smtClean="0">
                <a:latin typeface="Arial" charset="0"/>
                <a:cs typeface="Arial" charset="0"/>
              </a:rPr>
              <a:t> artery, and drain into the 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celiac lymph nodes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5603" name="Content Placeholder 5"/>
          <p:cNvSpPr>
            <a:spLocks noGrp="1"/>
          </p:cNvSpPr>
          <p:nvPr>
            <p:ph sz="half" idx="4294967295"/>
          </p:nvPr>
        </p:nvSpPr>
        <p:spPr>
          <a:xfrm>
            <a:off x="641445" y="4247268"/>
            <a:ext cx="7833816" cy="1389257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 sz="2400" dirty="0" smtClean="0">
                <a:latin typeface="Arial" charset="0"/>
                <a:cs typeface="Arial" charset="0"/>
              </a:rPr>
              <a:t>Derived from the 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celiac plexus</a:t>
            </a:r>
          </a:p>
          <a:p>
            <a:r>
              <a:rPr lang="en-US" sz="2400" dirty="0" smtClean="0">
                <a:latin typeface="Arial" charset="0"/>
                <a:cs typeface="Arial" charset="0"/>
              </a:rPr>
              <a:t>Are distributed mainly along branches of the </a:t>
            </a:r>
            <a:r>
              <a:rPr lang="en-US" sz="2400" dirty="0" err="1" smtClean="0">
                <a:latin typeface="Arial" charset="0"/>
                <a:cs typeface="Arial" charset="0"/>
              </a:rPr>
              <a:t>splenic</a:t>
            </a:r>
            <a:r>
              <a:rPr lang="en-US" sz="2400" dirty="0" smtClean="0">
                <a:latin typeface="Arial" charset="0"/>
                <a:cs typeface="Arial" charset="0"/>
              </a:rPr>
              <a:t> artery, and are vasomotor in function.</a:t>
            </a:r>
          </a:p>
          <a:p>
            <a:endParaRPr lang="en-US" sz="2000" dirty="0" smtClean="0"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44322" y="3733891"/>
            <a:ext cx="3013280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lvl="0" indent="-342900" algn="ctr" eaLnBrk="0" hangingPunct="0">
              <a:spcBef>
                <a:spcPct val="2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Nerve Supply</a:t>
            </a:r>
          </a:p>
        </p:txBody>
      </p:sp>
      <p:sp>
        <p:nvSpPr>
          <p:cNvPr id="8" name="Rectangle 7"/>
          <p:cNvSpPr/>
          <p:nvPr/>
        </p:nvSpPr>
        <p:spPr>
          <a:xfrm>
            <a:off x="693498" y="487692"/>
            <a:ext cx="2987806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342900" lvl="0" indent="-342900" algn="ctr" eaLnBrk="0" hangingPunct="0"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Lymph Drainage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3"/>
          <p:cNvSpPr>
            <a:spLocks noGrp="1"/>
          </p:cNvSpPr>
          <p:nvPr>
            <p:ph type="title"/>
          </p:nvPr>
        </p:nvSpPr>
        <p:spPr>
          <a:xfrm>
            <a:off x="0" y="4800600"/>
            <a:ext cx="9144000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r"/>
            <a:r>
              <a:rPr lang="en-US" sz="9600" dirty="0" smtClean="0">
                <a:latin typeface="Bauhaus 93" pitchFamily="82" charset="0"/>
              </a:rPr>
              <a:t>Thank You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C7D82E-FB54-4A54-8E46-2AF80E7F4A4C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2"/>
          <p:cNvSpPr>
            <a:spLocks noGrp="1"/>
          </p:cNvSpPr>
          <p:nvPr>
            <p:ph type="title"/>
          </p:nvPr>
        </p:nvSpPr>
        <p:spPr>
          <a:xfrm>
            <a:off x="0" y="168322"/>
            <a:ext cx="9144000" cy="63976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Liver</a:t>
            </a:r>
          </a:p>
        </p:txBody>
      </p:sp>
      <p:sp>
        <p:nvSpPr>
          <p:cNvPr id="5123" name="Content Placeholder 4"/>
          <p:cNvSpPr>
            <a:spLocks noGrp="1"/>
          </p:cNvSpPr>
          <p:nvPr>
            <p:ph sz="half" idx="1"/>
          </p:nvPr>
        </p:nvSpPr>
        <p:spPr>
          <a:xfrm>
            <a:off x="163773" y="873457"/>
            <a:ext cx="5199797" cy="5786649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hangingPunct="1"/>
            <a:r>
              <a:rPr lang="en-US" sz="2400" dirty="0" smtClean="0"/>
              <a:t>The largest gland in the body</a:t>
            </a:r>
          </a:p>
          <a:p>
            <a:r>
              <a:rPr lang="en-US" sz="2400" dirty="0" smtClean="0"/>
              <a:t>Weighs approximately 1500 g (approximately 2.5% of adult body weight). </a:t>
            </a:r>
          </a:p>
          <a:p>
            <a:r>
              <a:rPr lang="en-US" sz="2400" dirty="0" smtClean="0"/>
              <a:t>Lies mainly in the </a:t>
            </a:r>
            <a:r>
              <a:rPr lang="en-US" sz="2400" b="1" dirty="0" smtClean="0"/>
              <a:t>right </a:t>
            </a:r>
            <a:r>
              <a:rPr lang="en-US" sz="2400" b="1" dirty="0" err="1" smtClean="0"/>
              <a:t>hypochondrium</a:t>
            </a:r>
            <a:r>
              <a:rPr lang="en-US" sz="2400" dirty="0" smtClean="0"/>
              <a:t> and </a:t>
            </a:r>
            <a:r>
              <a:rPr lang="en-US" sz="2400" b="1" dirty="0" err="1" smtClean="0"/>
              <a:t>epigastrium</a:t>
            </a:r>
            <a:r>
              <a:rPr lang="en-US" sz="2400" dirty="0" smtClean="0"/>
              <a:t> and extends into the </a:t>
            </a:r>
            <a:r>
              <a:rPr lang="en-US" sz="2400" b="1" dirty="0" smtClean="0"/>
              <a:t>left </a:t>
            </a:r>
            <a:r>
              <a:rPr lang="en-US" sz="2400" b="1" dirty="0" err="1" smtClean="0"/>
              <a:t>hypochondrium</a:t>
            </a:r>
            <a:r>
              <a:rPr lang="en-US" sz="2400" dirty="0" smtClean="0"/>
              <a:t>. </a:t>
            </a:r>
          </a:p>
          <a:p>
            <a:r>
              <a:rPr lang="en-US" sz="2400" dirty="0" smtClean="0"/>
              <a:t>Protected by the thoracic cage and diaphragm, lies deep to </a:t>
            </a:r>
            <a:r>
              <a:rPr lang="en-US" sz="2400" b="1" dirty="0" smtClean="0"/>
              <a:t>ribs 7-11 </a:t>
            </a:r>
            <a:r>
              <a:rPr lang="en-US" sz="2400" dirty="0" smtClean="0"/>
              <a:t>on the right side and crosses the midline toward the left nipple. </a:t>
            </a:r>
          </a:p>
          <a:p>
            <a:r>
              <a:rPr lang="en-US" sz="2400" b="1" dirty="0" smtClean="0"/>
              <a:t>Moves with the diaphragm</a:t>
            </a:r>
          </a:p>
          <a:p>
            <a:r>
              <a:rPr lang="en-US" sz="2400" dirty="0" smtClean="0"/>
              <a:t>Located more inferiorly when one is erect because of gravity.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94C579-39E4-4D17-815E-BDC21BBEE8CD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pic>
        <p:nvPicPr>
          <p:cNvPr id="30722" name="Picture 2" descr="http://instruct.uwo.ca/kinesiology/222/Lab3/Lab3_Images/Fig2_abdominal_region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0718" y="1296487"/>
            <a:ext cx="3586048" cy="45311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0" y="168322"/>
            <a:ext cx="9144000" cy="63976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  <a:ea typeface="+mn-ea"/>
                <a:cs typeface="+mn-cs"/>
              </a:rPr>
              <a:t>Relations of Liver</a:t>
            </a:r>
          </a:p>
        </p:txBody>
      </p:sp>
      <p:pic>
        <p:nvPicPr>
          <p:cNvPr id="1026" name="Picture 2" descr="http://starstorage.blob.core.windows.net/archives/2008/4/6/health/sf_p10li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0183" y="3753134"/>
            <a:ext cx="2893324" cy="27295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6" name="Picture 2" descr="http://instruct.uwo.ca/kinesiology/222/Lab3/Lab3_Images/Fig2_abdominal_regions.jpg"/>
          <p:cNvPicPr>
            <a:picLocks noChangeAspect="1" noChangeArrowheads="1"/>
          </p:cNvPicPr>
          <p:nvPr/>
        </p:nvPicPr>
        <p:blipFill>
          <a:blip r:embed="rId3" cstate="print"/>
          <a:srcRect b="22477"/>
          <a:stretch>
            <a:fillRect/>
          </a:stretch>
        </p:blipFill>
        <p:spPr bwMode="auto">
          <a:xfrm>
            <a:off x="5645442" y="900701"/>
            <a:ext cx="2829825" cy="27719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723331" y="1081586"/>
            <a:ext cx="4162567" cy="261695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Anterior: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Diaphragm, Right and left costal margins, right and left pleura and lower margins of both lungs,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xiphoid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process, and anterior abdominal wall in the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subcostal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angle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Content Placeholder 5"/>
          <p:cNvSpPr txBox="1">
            <a:spLocks/>
          </p:cNvSpPr>
          <p:nvPr/>
        </p:nvSpPr>
        <p:spPr>
          <a:xfrm>
            <a:off x="709684" y="3988559"/>
            <a:ext cx="4230805" cy="23030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Posterior: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Diaphragm, right kidney, hepatic flexure of the colon, duodenum, gallbladder, inferior vena cava, and esophagus and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fundus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of the stomach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/>
          <p:cNvSpPr>
            <a:spLocks noGrp="1"/>
          </p:cNvSpPr>
          <p:nvPr>
            <p:ph sz="half" idx="4294967295"/>
          </p:nvPr>
        </p:nvSpPr>
        <p:spPr>
          <a:xfrm>
            <a:off x="4343400" y="716508"/>
            <a:ext cx="4572000" cy="4933665"/>
          </a:xfrm>
          <a:noFill/>
          <a:ln>
            <a:solidFill>
              <a:schemeClr val="accent1"/>
            </a:solidFill>
          </a:ln>
        </p:spPr>
        <p:txBody>
          <a:bodyPr/>
          <a:lstStyle/>
          <a:p>
            <a:pPr eaLnBrk="1" hangingPunct="1"/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liver is completely surrounded by a fibrous capsule and covered by  peritoneum (except the bare areas). </a:t>
            </a:r>
          </a:p>
          <a:p>
            <a:pPr eaLnBrk="1" hangingPunct="1"/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main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bare area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the liver is an area on the diaphragmatic surface where there is no intervening peritoneum between the liver and the diaphragm</a:t>
            </a:r>
          </a:p>
          <a:p>
            <a:pPr eaLnBrk="1" hangingPunct="1"/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Boundaries of Bare area: 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Anterior:  </a:t>
            </a:r>
            <a:r>
              <a:rPr 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superior layer of  coronary ligament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Posterior: </a:t>
            </a:r>
            <a:r>
              <a:rPr 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inferior layer of coronary ligament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Laterally: </a:t>
            </a:r>
            <a:r>
              <a:rPr 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right and left triangular ligaments</a:t>
            </a:r>
          </a:p>
          <a:p>
            <a:endParaRPr lang="en-US" sz="2400" dirty="0" smtClean="0"/>
          </a:p>
        </p:txBody>
      </p:sp>
      <p:pic>
        <p:nvPicPr>
          <p:cNvPr id="6147" name="Picture 5" descr="C:\Users\user\Documents\Downloads\image4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1149" y="1230577"/>
            <a:ext cx="243840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own Arrow 6"/>
          <p:cNvSpPr/>
          <p:nvPr/>
        </p:nvSpPr>
        <p:spPr>
          <a:xfrm rot="17118409">
            <a:off x="1173702" y="1585845"/>
            <a:ext cx="133350" cy="4191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49" name="TextBox 7"/>
          <p:cNvSpPr txBox="1">
            <a:spLocks noChangeArrowheads="1"/>
          </p:cNvSpPr>
          <p:nvPr/>
        </p:nvSpPr>
        <p:spPr bwMode="auto">
          <a:xfrm>
            <a:off x="192200" y="814320"/>
            <a:ext cx="914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/>
              <a:t>Superior layer of coronary ligament</a:t>
            </a:r>
          </a:p>
        </p:txBody>
      </p:sp>
      <p:sp>
        <p:nvSpPr>
          <p:cNvPr id="6150" name="TextBox 8"/>
          <p:cNvSpPr txBox="1">
            <a:spLocks noChangeArrowheads="1"/>
          </p:cNvSpPr>
          <p:nvPr/>
        </p:nvSpPr>
        <p:spPr bwMode="auto">
          <a:xfrm>
            <a:off x="163773" y="1883395"/>
            <a:ext cx="1066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 smtClean="0"/>
              <a:t>Inferior </a:t>
            </a:r>
            <a:r>
              <a:rPr lang="en-US" sz="1200" b="1" dirty="0"/>
              <a:t>layer of coronary ligament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954200" y="1119120"/>
            <a:ext cx="751770" cy="409429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954200" y="2224585"/>
            <a:ext cx="587997" cy="113735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53" name="Picture 10" descr="C:\Users\user\Pictures\C5FF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2213" y="3766784"/>
            <a:ext cx="3628338" cy="260672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eaLnBrk="0" hangingPunct="0">
              <a:defRPr/>
            </a:pP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Peritoneal Reflection</a:t>
            </a:r>
          </a:p>
        </p:txBody>
      </p:sp>
      <p:sp>
        <p:nvSpPr>
          <p:cNvPr id="15" name="Oval 14"/>
          <p:cNvSpPr/>
          <p:nvPr/>
        </p:nvSpPr>
        <p:spPr>
          <a:xfrm>
            <a:off x="3125332" y="5377220"/>
            <a:ext cx="764275" cy="518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48180" y="3889615"/>
            <a:ext cx="1021308" cy="3138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229732" y="2895604"/>
            <a:ext cx="1066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 smtClean="0"/>
              <a:t>Posterior abdominal wall</a:t>
            </a:r>
            <a:endParaRPr lang="en-US" sz="1200" b="1" dirty="0"/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1120248" y="3193576"/>
            <a:ext cx="299119" cy="34124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3480176" y="1915241"/>
            <a:ext cx="1066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 smtClean="0"/>
              <a:t>Anterior abdominal wall</a:t>
            </a:r>
            <a:endParaRPr lang="en-US" sz="1200" b="1" dirty="0"/>
          </a:p>
        </p:txBody>
      </p:sp>
      <p:cxnSp>
        <p:nvCxnSpPr>
          <p:cNvPr id="22" name="Straight Arrow Connector 21"/>
          <p:cNvCxnSpPr/>
          <p:nvPr/>
        </p:nvCxnSpPr>
        <p:spPr>
          <a:xfrm rot="10800000" flipV="1">
            <a:off x="3357352" y="2224759"/>
            <a:ext cx="150121" cy="163600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8"/>
          <p:cNvSpPr txBox="1">
            <a:spLocks noChangeArrowheads="1"/>
          </p:cNvSpPr>
          <p:nvPr/>
        </p:nvSpPr>
        <p:spPr bwMode="auto">
          <a:xfrm>
            <a:off x="2076730" y="825693"/>
            <a:ext cx="1066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 smtClean="0"/>
              <a:t>Diaphragm</a:t>
            </a:r>
            <a:endParaRPr lang="en-US" sz="1200" b="1" dirty="0"/>
          </a:p>
        </p:txBody>
      </p:sp>
      <p:cxnSp>
        <p:nvCxnSpPr>
          <p:cNvPr id="30" name="Straight Arrow Connector 29"/>
          <p:cNvCxnSpPr>
            <a:stCxn id="29" idx="2"/>
          </p:cNvCxnSpPr>
          <p:nvPr/>
        </p:nvCxnSpPr>
        <p:spPr>
          <a:xfrm rot="5400000">
            <a:off x="2436442" y="1220658"/>
            <a:ext cx="291655" cy="55722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8"/>
          <p:cNvSpPr txBox="1">
            <a:spLocks noChangeArrowheads="1"/>
          </p:cNvSpPr>
          <p:nvPr/>
        </p:nvSpPr>
        <p:spPr bwMode="auto">
          <a:xfrm>
            <a:off x="3198121" y="1264696"/>
            <a:ext cx="1066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 smtClean="0"/>
              <a:t>Peritoneum</a:t>
            </a:r>
            <a:endParaRPr lang="en-US" sz="1200" b="1" dirty="0"/>
          </a:p>
        </p:txBody>
      </p:sp>
      <p:cxnSp>
        <p:nvCxnSpPr>
          <p:cNvPr id="34" name="Straight Arrow Connector 33"/>
          <p:cNvCxnSpPr/>
          <p:nvPr/>
        </p:nvCxnSpPr>
        <p:spPr>
          <a:xfrm rot="10800000" flipV="1">
            <a:off x="3166284" y="1542196"/>
            <a:ext cx="300248" cy="245665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339988" y="5800299"/>
            <a:ext cx="4612943" cy="70788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Other bare areas include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porta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hepatis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;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fossa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for gall bladder &amp; grooves for IVC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2"/>
          <p:cNvSpPr>
            <a:spLocks noGrp="1"/>
          </p:cNvSpPr>
          <p:nvPr>
            <p:ph sz="half" idx="4294967295"/>
          </p:nvPr>
        </p:nvSpPr>
        <p:spPr>
          <a:xfrm>
            <a:off x="716862" y="1475135"/>
            <a:ext cx="3541240" cy="3902083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sz="2400" dirty="0" smtClean="0">
                <a:latin typeface="Arial" charset="0"/>
                <a:cs typeface="Arial" charset="0"/>
              </a:rPr>
              <a:t>The liver has two surfaces:</a:t>
            </a:r>
          </a:p>
          <a:p>
            <a:pPr lvl="1">
              <a:buFont typeface="Arial" charset="0"/>
              <a:buChar char="•"/>
            </a:pPr>
            <a:r>
              <a:rPr lang="en-US" sz="2400" dirty="0" smtClean="0">
                <a:latin typeface="Arial" charset="0"/>
                <a:cs typeface="Arial" charset="0"/>
              </a:rPr>
              <a:t>A convex </a:t>
            </a:r>
            <a:r>
              <a:rPr lang="en-US" sz="2400" b="1" u="sng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diaphragmatic</a:t>
            </a:r>
            <a:r>
              <a:rPr lang="en-US" sz="2400" dirty="0" smtClean="0">
                <a:latin typeface="Arial" charset="0"/>
                <a:cs typeface="Arial" charset="0"/>
              </a:rPr>
              <a:t> surface</a:t>
            </a:r>
          </a:p>
          <a:p>
            <a:pPr lvl="1">
              <a:buFont typeface="Arial" charset="0"/>
              <a:buChar char="•"/>
            </a:pPr>
            <a:r>
              <a:rPr lang="en-US" sz="2400" dirty="0" smtClean="0">
                <a:latin typeface="Arial" charset="0"/>
                <a:cs typeface="Arial" charset="0"/>
              </a:rPr>
              <a:t>A relatively flat or even concave </a:t>
            </a:r>
            <a:r>
              <a:rPr lang="en-US" sz="2400" b="1" u="sng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visceral</a:t>
            </a:r>
            <a:r>
              <a:rPr lang="en-US" sz="2400" dirty="0" smtClean="0">
                <a:latin typeface="Arial" charset="0"/>
                <a:cs typeface="Arial" charset="0"/>
              </a:rPr>
              <a:t> surface (</a:t>
            </a:r>
            <a:r>
              <a:rPr lang="en-US" sz="2400" dirty="0" err="1" smtClean="0">
                <a:latin typeface="Arial" charset="0"/>
                <a:cs typeface="Arial" charset="0"/>
              </a:rPr>
              <a:t>posteroinferior</a:t>
            </a:r>
            <a:r>
              <a:rPr lang="en-US" sz="2400" dirty="0" smtClean="0">
                <a:latin typeface="Arial" charset="0"/>
                <a:cs typeface="Arial" charset="0"/>
              </a:rPr>
              <a:t>)</a:t>
            </a:r>
          </a:p>
        </p:txBody>
      </p:sp>
      <p:pic>
        <p:nvPicPr>
          <p:cNvPr id="7171" name="Picture 2" descr="C:\Documents and Settings\HP\My Documents\My Pictures\showimageCAXP023Q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34662" y="1046526"/>
            <a:ext cx="3026703" cy="2690403"/>
          </a:xfrm>
          <a:noFill/>
          <a:ln>
            <a:solidFill>
              <a:schemeClr val="accent1"/>
            </a:solidFill>
          </a:ln>
        </p:spPr>
      </p:pic>
      <p:pic>
        <p:nvPicPr>
          <p:cNvPr id="7173" name="Picture 2" descr="C:\Documents and Settings\HP\My Documents\My Pictures\showimageCAPT4XJJ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2370" y="3862316"/>
            <a:ext cx="3712575" cy="237471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789690" y="6435180"/>
            <a:ext cx="2133600" cy="365125"/>
          </a:xfrm>
        </p:spPr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238109"/>
            <a:ext cx="91440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lvl="0" indent="-342900" algn="ctr" eaLnBrk="0" hangingPunct="0">
              <a:spcBef>
                <a:spcPct val="20000"/>
              </a:spcBef>
            </a:pP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Surfaces of Liver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354842" y="1064525"/>
            <a:ext cx="4285397" cy="506332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convex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upper surface is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smooth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and molded to the undersurface of the domes of the diaphragm which separates it from the pleurae, lungs, pericardium, and heart 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Covered with visceral peritoneum, except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posteriorly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in 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bare area of the liver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where it lies in direct contact with the diaphragm.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sz="1600" dirty="0">
              <a:latin typeface="+mn-lt"/>
              <a:cs typeface="+mn-cs"/>
            </a:endParaRPr>
          </a:p>
        </p:txBody>
      </p:sp>
      <p:pic>
        <p:nvPicPr>
          <p:cNvPr id="5" name="Picture 7" descr="C:\Users\user\Pictures\Picture11.jpg"/>
          <p:cNvPicPr>
            <a:picLocks noChangeAspect="1" noChangeArrowheads="1"/>
          </p:cNvPicPr>
          <p:nvPr/>
        </p:nvPicPr>
        <p:blipFill>
          <a:blip r:embed="rId2" cstate="print"/>
          <a:srcRect l="1019" t="4817" r="5473" b="8804"/>
          <a:stretch>
            <a:fillRect/>
          </a:stretch>
        </p:blipFill>
        <p:spPr bwMode="auto">
          <a:xfrm>
            <a:off x="4831236" y="1368898"/>
            <a:ext cx="4172077" cy="411750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319995"/>
            <a:ext cx="91440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lvl="0" indent="-342900" algn="ctr" eaLnBrk="0" hangingPunct="0">
              <a:spcBef>
                <a:spcPct val="20000"/>
              </a:spcBef>
            </a:pPr>
            <a:r>
              <a:rPr lang="en-US" sz="3600" b="1" dirty="0" smtClean="0">
                <a:solidFill>
                  <a:schemeClr val="bg1"/>
                </a:solidFill>
              </a:rPr>
              <a:t>Diaphragmatic Surface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421943" y="1132763"/>
            <a:ext cx="3931693" cy="506332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It is the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posteroinferior</a:t>
            </a:r>
            <a:r>
              <a:rPr kumimoji="0" 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  <a:r>
              <a:rPr kumimoji="0" lang="en-US" sz="240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surface, related to abdominal viscera.</a:t>
            </a: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It is covered with peritoneum, except at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the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fossa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 for the gallbladder, groove for IVC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and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the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porta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hepatis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It bears multiple fissures and impressions from contact with other organs.</a:t>
            </a:r>
          </a:p>
        </p:txBody>
      </p:sp>
      <p:pic>
        <p:nvPicPr>
          <p:cNvPr id="4" name="Picture 2" descr="C:\Documents and Settings\HP\My Documents\My Pictures\showimageCAPT4XJ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225" y="1883391"/>
            <a:ext cx="4715397" cy="301615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319995"/>
            <a:ext cx="91440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lvl="0" indent="-342900" algn="ctr" eaLnBrk="0" hangingPunct="0">
              <a:spcBef>
                <a:spcPct val="20000"/>
              </a:spcBef>
            </a:pPr>
            <a:r>
              <a:rPr lang="en-US" sz="3600" b="1" dirty="0" smtClean="0">
                <a:solidFill>
                  <a:schemeClr val="bg1"/>
                </a:solidFill>
              </a:rPr>
              <a:t>Visceral Surface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C:\Users\user\Documents\Downloads\liverDiagram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0569" y="2222046"/>
            <a:ext cx="3898900" cy="2819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cxnSp>
        <p:nvCxnSpPr>
          <p:cNvPr id="5" name="Straight Connector 4"/>
          <p:cNvCxnSpPr/>
          <p:nvPr/>
        </p:nvCxnSpPr>
        <p:spPr>
          <a:xfrm rot="16200000" flipH="1">
            <a:off x="5837304" y="3524036"/>
            <a:ext cx="2286000" cy="53340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16200000" flipH="1">
            <a:off x="5227704" y="3676436"/>
            <a:ext cx="2057400" cy="30480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193852" y="3665632"/>
            <a:ext cx="762000" cy="7620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41019"/>
            <a:ext cx="9143999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Fissures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4244" y="1040981"/>
            <a:ext cx="4572000" cy="538609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sagittally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oriented fissures, linked centrally by the transverse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hepatis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form the letter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on the visceral surface.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left fissure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the continuous groove formed:</a:t>
            </a:r>
          </a:p>
          <a:p>
            <a:pPr marL="800100" lvl="1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Anteriorly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by the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fissure for the round ligament </a:t>
            </a:r>
          </a:p>
          <a:p>
            <a:pPr marL="800100" lvl="1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Posteriorly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by the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fissure for the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ligamentum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venosum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right fissure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the continuous groove formed:</a:t>
            </a:r>
          </a:p>
          <a:p>
            <a:pPr marL="800100" lvl="1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Anteriorly</a:t>
            </a:r>
            <a:r>
              <a:rPr 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the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fossa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the gallbladder 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lvl="1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Posteriorly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by the groove for the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inferior vena cava. </a:t>
            </a:r>
            <a:endParaRPr lang="en-US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7533564" y="1555844"/>
            <a:ext cx="1296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Inferior vena cava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12006" y="5024650"/>
            <a:ext cx="1296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hepatis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60943" y="5108812"/>
            <a:ext cx="1296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Gall bladder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38131" y="1589964"/>
            <a:ext cx="17810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Ligamentum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venosum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67701" y="5072420"/>
            <a:ext cx="1296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Round ligament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rot="5400000">
            <a:off x="6721526" y="2135874"/>
            <a:ext cx="1091821" cy="696036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6200000" flipV="1">
            <a:off x="5964072" y="4367283"/>
            <a:ext cx="1378424" cy="68239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>
            <a:off x="7347048" y="4835855"/>
            <a:ext cx="404881" cy="363942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6200000" flipH="1">
            <a:off x="5291399" y="2247949"/>
            <a:ext cx="901794" cy="68921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 flipH="1" flipV="1">
            <a:off x="5604681" y="4469642"/>
            <a:ext cx="734705" cy="64372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</TotalTime>
  <Words>1642</Words>
  <Application>Microsoft Office PowerPoint</Application>
  <PresentationFormat>On-screen Show (4:3)</PresentationFormat>
  <Paragraphs>211</Paragraphs>
  <Slides>25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Liver &amp; Spleen</vt:lpstr>
      <vt:lpstr>Slide 2</vt:lpstr>
      <vt:lpstr>Liver</vt:lpstr>
      <vt:lpstr>Slide 4</vt:lpstr>
      <vt:lpstr>Slide 5</vt:lpstr>
      <vt:lpstr>Slide 6</vt:lpstr>
      <vt:lpstr>Slide 7</vt:lpstr>
      <vt:lpstr>Slide 8</vt:lpstr>
      <vt:lpstr>Slide 9</vt:lpstr>
      <vt:lpstr>Slide 10</vt:lpstr>
      <vt:lpstr>Porta Hepatis (Hilum of the Liver)</vt:lpstr>
      <vt:lpstr>Ligaments of the Liver</vt:lpstr>
      <vt:lpstr>Slide 13</vt:lpstr>
      <vt:lpstr>Slide 14</vt:lpstr>
      <vt:lpstr>Slide 15</vt:lpstr>
      <vt:lpstr>Slide 16</vt:lpstr>
      <vt:lpstr>Slide 17</vt:lpstr>
      <vt:lpstr>Spleen</vt:lpstr>
      <vt:lpstr>Slide 19</vt:lpstr>
      <vt:lpstr>Peritoneal Reflections/Ligaments</vt:lpstr>
      <vt:lpstr>Relations</vt:lpstr>
      <vt:lpstr>Arterial Supply</vt:lpstr>
      <vt:lpstr>Venous Drainage</vt:lpstr>
      <vt:lpstr>Slide 24</vt:lpstr>
      <vt:lpstr>Thank You</vt:lpstr>
    </vt:vector>
  </TitlesOfParts>
  <Company>BEST FORUM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Liver &amp; Spleen</dc:title>
  <dc:creator>Dr. Zeenat Zaidi</dc:creator>
  <cp:lastModifiedBy>User</cp:lastModifiedBy>
  <cp:revision>256</cp:revision>
  <dcterms:created xsi:type="dcterms:W3CDTF">2010-12-01T07:31:15Z</dcterms:created>
  <dcterms:modified xsi:type="dcterms:W3CDTF">2012-12-19T19:51:29Z</dcterms:modified>
</cp:coreProperties>
</file>