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4"/>
  </p:notesMasterIdLst>
  <p:sldIdLst>
    <p:sldId id="315" r:id="rId2"/>
    <p:sldId id="276" r:id="rId3"/>
    <p:sldId id="269" r:id="rId4"/>
    <p:sldId id="271" r:id="rId5"/>
    <p:sldId id="353" r:id="rId6"/>
    <p:sldId id="289" r:id="rId7"/>
    <p:sldId id="325" r:id="rId8"/>
    <p:sldId id="326" r:id="rId9"/>
    <p:sldId id="327" r:id="rId10"/>
    <p:sldId id="344" r:id="rId11"/>
    <p:sldId id="345" r:id="rId12"/>
    <p:sldId id="349" r:id="rId13"/>
    <p:sldId id="350" r:id="rId14"/>
    <p:sldId id="336" r:id="rId15"/>
    <p:sldId id="337" r:id="rId16"/>
    <p:sldId id="328" r:id="rId17"/>
    <p:sldId id="329" r:id="rId18"/>
    <p:sldId id="338" r:id="rId19"/>
    <p:sldId id="330" r:id="rId20"/>
    <p:sldId id="331" r:id="rId21"/>
    <p:sldId id="332" r:id="rId22"/>
    <p:sldId id="343" r:id="rId23"/>
    <p:sldId id="333" r:id="rId24"/>
    <p:sldId id="339" r:id="rId25"/>
    <p:sldId id="334" r:id="rId26"/>
    <p:sldId id="351" r:id="rId27"/>
    <p:sldId id="352" r:id="rId28"/>
    <p:sldId id="335" r:id="rId29"/>
    <p:sldId id="340" r:id="rId30"/>
    <p:sldId id="341" r:id="rId31"/>
    <p:sldId id="342" r:id="rId32"/>
    <p:sldId id="31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000"/>
    <a:srgbClr val="990033"/>
    <a:srgbClr val="0000CC"/>
    <a:srgbClr val="660033"/>
    <a:srgbClr val="FFFFFF"/>
    <a:srgbClr val="FF00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42" autoAdjust="0"/>
    <p:restoredTop sz="94660"/>
  </p:normalViewPr>
  <p:slideViewPr>
    <p:cSldViewPr>
      <p:cViewPr>
        <p:scale>
          <a:sx n="100" d="100"/>
          <a:sy n="100" d="100"/>
        </p:scale>
        <p:origin x="-2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D329954-9BD3-46EF-B803-923BE968E51F}" type="datetimeFigureOut">
              <a:rPr lang="en-US"/>
              <a:pPr>
                <a:defRPr/>
              </a:pPr>
              <a:t>11/19/2012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8FCDF94-5BB9-4261-A0BB-C050A1F090B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7E7BA6-601E-4DEA-B6A8-8BCAC304F5E3}" type="slidenum">
              <a:rPr lang="en-US"/>
              <a:pPr/>
              <a:t>13</a:t>
            </a:fld>
            <a:endParaRPr lang="en-US"/>
          </a:p>
        </p:txBody>
      </p:sp>
      <p:sp>
        <p:nvSpPr>
          <p:cNvPr id="35843" name="Rectangle 2"/>
          <p:cNvSpPr>
            <a:spLocks noRo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Key- We must breakdown these very large oligosaccharides into monosaccharides in order to absorb them.</a:t>
            </a:r>
          </a:p>
          <a:p>
            <a:pPr>
              <a:spcBef>
                <a:spcPct val="0"/>
              </a:spcBef>
            </a:pPr>
            <a:endParaRPr lang="en-US" smtClean="0"/>
          </a:p>
          <a:p>
            <a:pPr>
              <a:spcBef>
                <a:spcPct val="0"/>
              </a:spcBef>
            </a:pPr>
            <a:r>
              <a:rPr lang="en-US" smtClean="0"/>
              <a:t>Alpha amylase. – Cannot attack a1-4 linkase close to 1-6 branch points.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536DD24-46BC-4B5B-B01F-1F05CBC4359E}" type="datetimeFigureOut">
              <a:rPr lang="en-US"/>
              <a:pPr>
                <a:defRPr/>
              </a:pPr>
              <a:t>11/19/2012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6A210D74-6B15-4857-89A0-DF7CCD11C55C}"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E709AE-3404-46DC-BABC-3736B157FC5D}" type="datetimeFigureOut">
              <a:rPr lang="en-US"/>
              <a:pPr>
                <a:defRPr/>
              </a:pPr>
              <a:t>11/19/2012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7482105-7216-4053-9165-C60353CDD627}"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0648161-34C8-4AD1-8111-DE7099F42276}" type="datetimeFigureOut">
              <a:rPr lang="en-US"/>
              <a:pPr>
                <a:defRPr/>
              </a:pPr>
              <a:t>11/19/2012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6352E70-5ACA-4E23-A960-86C90964C589}"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3563635-C0FA-43EF-973F-9BEB32AC6867}" type="datetimeFigureOut">
              <a:rPr lang="en-US"/>
              <a:pPr>
                <a:defRPr/>
              </a:pPr>
              <a:t>11/19/2012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1102D08-5E83-48A9-A07C-D3192ABDF8EC}"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01899D-5356-4D1D-B8F6-55AC6FCF564F}" type="datetimeFigureOut">
              <a:rPr lang="en-US"/>
              <a:pPr>
                <a:defRPr/>
              </a:pPr>
              <a:t>11/19/2012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33DE18D3-607A-4AD8-BEF4-13A4A54166D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472F5B5-98DB-4D87-B02C-BF71715FDC68}" type="datetimeFigureOut">
              <a:rPr lang="en-US"/>
              <a:pPr>
                <a:defRPr/>
              </a:pPr>
              <a:t>11/19/2012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43260EE-4F3C-40CE-818E-9528C2B45F5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FF68ABC-7477-4D2B-8A1F-191E754C5F11}" type="datetimeFigureOut">
              <a:rPr lang="en-US"/>
              <a:pPr>
                <a:defRPr/>
              </a:pPr>
              <a:t>11/19/2012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D37D7C8-E9AD-4CFA-B131-B9910248106A}"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91A7984-ABF8-416C-AA44-C9C5D1CD2383}" type="datetimeFigureOut">
              <a:rPr lang="en-US"/>
              <a:pPr>
                <a:defRPr/>
              </a:pPr>
              <a:t>11/19/2012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F74A1A9-8FCE-4A69-AFDC-24E468B46CC7}"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2C25F60-1951-4F86-8440-1D1898EBFAA9}" type="datetimeFigureOut">
              <a:rPr lang="en-US"/>
              <a:pPr>
                <a:defRPr/>
              </a:pPr>
              <a:t>11/19/2012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65A1640-D161-4F82-8093-097EDA0F367C}"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DCA10F5-4CC8-424C-9DBC-3F1F8E092212}" type="datetimeFigureOut">
              <a:rPr lang="en-US"/>
              <a:pPr>
                <a:defRPr/>
              </a:pPr>
              <a:t>11/19/2012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100ADB3-D35C-45AF-9359-E8062A810E6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E3186AF-6639-4C0A-9E41-26F20125ACBA}" type="datetimeFigureOut">
              <a:rPr lang="en-US"/>
              <a:pPr>
                <a:defRPr/>
              </a:pPr>
              <a:t>11/19/2012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063B557-1400-4EA3-8531-6443E2EF57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6C22FD1-7418-4D2A-A2D2-5550408FD991}" type="datetimeFigureOut">
              <a:rPr lang="en-US"/>
              <a:pPr>
                <a:defRPr/>
              </a:pPr>
              <a:t>11/19/2012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a:defRPr/>
            </a:pPr>
            <a:fld id="{D66581CC-6378-485F-B383-1CA598918829}" type="slidenum">
              <a:rPr lang="ar-SA"/>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49" r:id="rId1"/>
    <p:sldLayoutId id="2147484041" r:id="rId2"/>
    <p:sldLayoutId id="2147484050" r:id="rId3"/>
    <p:sldLayoutId id="2147484042" r:id="rId4"/>
    <p:sldLayoutId id="2147484043" r:id="rId5"/>
    <p:sldLayoutId id="2147484044" r:id="rId6"/>
    <p:sldLayoutId id="2147484045" r:id="rId7"/>
    <p:sldLayoutId id="2147484046" r:id="rId8"/>
    <p:sldLayoutId id="2147484051" r:id="rId9"/>
    <p:sldLayoutId id="2147484047" r:id="rId10"/>
    <p:sldLayoutId id="214748404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choolworkhelper.net/wp-content/uploads/2010/11/Peptide.gi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2"/>
          <p:cNvSpPr>
            <a:spLocks noChangeArrowheads="1" noChangeShapeType="1" noTextEdit="1"/>
          </p:cNvSpPr>
          <p:nvPr/>
        </p:nvSpPr>
        <p:spPr bwMode="auto">
          <a:xfrm>
            <a:off x="609600" y="1066800"/>
            <a:ext cx="7789863" cy="4114800"/>
          </a:xfrm>
          <a:prstGeom prst="rect">
            <a:avLst/>
          </a:prstGeom>
        </p:spPr>
        <p:txBody>
          <a:bodyPr wrap="none" fromWordArt="1">
            <a:prstTxWarp prst="textChevron">
              <a:avLst>
                <a:gd name="adj" fmla="val 25000"/>
              </a:avLst>
            </a:prstTxWarp>
          </a:bodyPr>
          <a:lstStyle/>
          <a:p>
            <a:pPr algn="ctr" rtl="1"/>
            <a:r>
              <a:rPr lang="ar-SA" sz="3600" b="1" kern="10">
                <a:ln w="9525">
                  <a:solidFill>
                    <a:srgbClr val="FF0000"/>
                  </a:solidFill>
                  <a:round/>
                  <a:headEnd/>
                  <a:tailEnd/>
                </a:ln>
                <a:solidFill>
                  <a:srgbClr val="FF0000"/>
                </a:solidFill>
                <a:latin typeface="Arial"/>
                <a:cs typeface="Arial"/>
              </a:rPr>
              <a:t>بسم الله الرحمن الرحيم</a:t>
            </a:r>
            <a:endParaRPr lang="en-US" sz="3600" b="1" kern="10">
              <a:ln w="9525">
                <a:solidFill>
                  <a:srgbClr val="FF0000"/>
                </a:solidFill>
                <a:round/>
                <a:headEnd/>
                <a:tailEnd/>
              </a:ln>
              <a:solidFill>
                <a:srgbClr val="FF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a:stretch>
            <a:fillRect/>
          </a:stretch>
        </p:blipFill>
        <p:spPr bwMode="auto">
          <a:xfrm>
            <a:off x="381000" y="1524000"/>
            <a:ext cx="8666163" cy="4267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103188"/>
            <a:ext cx="8229600" cy="1143001"/>
          </a:xfrm>
        </p:spPr>
        <p:txBody>
          <a:bodyPr/>
          <a:lstStyle/>
          <a:p>
            <a:r>
              <a:rPr lang="en-US" smtClean="0"/>
              <a:t>Digestion</a:t>
            </a:r>
          </a:p>
        </p:txBody>
      </p:sp>
      <p:sp>
        <p:nvSpPr>
          <p:cNvPr id="16387" name="Rectangle 3"/>
          <p:cNvSpPr>
            <a:spLocks noGrp="1" noChangeArrowheads="1"/>
          </p:cNvSpPr>
          <p:nvPr>
            <p:ph type="body" idx="1"/>
          </p:nvPr>
        </p:nvSpPr>
        <p:spPr>
          <a:xfrm>
            <a:off x="-57150" y="1200150"/>
            <a:ext cx="9525000" cy="762000"/>
          </a:xfrm>
        </p:spPr>
        <p:txBody>
          <a:bodyPr/>
          <a:lstStyle/>
          <a:p>
            <a:r>
              <a:rPr lang="en-US" smtClean="0"/>
              <a:t>Pre-stomach – Salivary amylase : </a:t>
            </a:r>
            <a:r>
              <a:rPr lang="en-US" smtClean="0">
                <a:latin typeface="Symbol" pitchFamily="18" charset="2"/>
              </a:rPr>
              <a:t>a</a:t>
            </a:r>
            <a:r>
              <a:rPr lang="en-US" smtClean="0"/>
              <a:t> 1-4 endoglycosidase</a:t>
            </a:r>
          </a:p>
          <a:p>
            <a:pPr>
              <a:buFont typeface="Wingdings" pitchFamily="2" charset="2"/>
              <a:buNone/>
            </a:pPr>
            <a:endParaRPr lang="en-US" smtClean="0"/>
          </a:p>
        </p:txBody>
      </p:sp>
      <p:sp>
        <p:nvSpPr>
          <p:cNvPr id="16388" name="Oval 4"/>
          <p:cNvSpPr>
            <a:spLocks noChangeArrowheads="1"/>
          </p:cNvSpPr>
          <p:nvPr/>
        </p:nvSpPr>
        <p:spPr bwMode="auto">
          <a:xfrm>
            <a:off x="1573213" y="41275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89" name="Oval 5"/>
          <p:cNvSpPr>
            <a:spLocks noChangeArrowheads="1"/>
          </p:cNvSpPr>
          <p:nvPr/>
        </p:nvSpPr>
        <p:spPr bwMode="auto">
          <a:xfrm>
            <a:off x="1865313" y="4322763"/>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0" name="Oval 6"/>
          <p:cNvSpPr>
            <a:spLocks noChangeArrowheads="1"/>
          </p:cNvSpPr>
          <p:nvPr/>
        </p:nvSpPr>
        <p:spPr bwMode="auto">
          <a:xfrm>
            <a:off x="2135188" y="4495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1" name="Oval 7"/>
          <p:cNvSpPr>
            <a:spLocks noChangeArrowheads="1"/>
          </p:cNvSpPr>
          <p:nvPr/>
        </p:nvSpPr>
        <p:spPr bwMode="auto">
          <a:xfrm>
            <a:off x="2438400" y="46482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2" name="Oval 8"/>
          <p:cNvSpPr>
            <a:spLocks noChangeArrowheads="1"/>
          </p:cNvSpPr>
          <p:nvPr/>
        </p:nvSpPr>
        <p:spPr bwMode="auto">
          <a:xfrm>
            <a:off x="1292225" y="3933825"/>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3" name="Oval 9"/>
          <p:cNvSpPr>
            <a:spLocks noChangeArrowheads="1"/>
          </p:cNvSpPr>
          <p:nvPr/>
        </p:nvSpPr>
        <p:spPr bwMode="auto">
          <a:xfrm>
            <a:off x="2743200" y="4800600"/>
            <a:ext cx="304800" cy="304800"/>
          </a:xfrm>
          <a:prstGeom prst="ellipse">
            <a:avLst/>
          </a:prstGeom>
          <a:solidFill>
            <a:srgbClr val="BC0000"/>
          </a:solidFill>
          <a:ln w="9525">
            <a:solidFill>
              <a:schemeClr val="bg2"/>
            </a:solidFill>
            <a:round/>
            <a:headEnd/>
            <a:tailEnd/>
          </a:ln>
        </p:spPr>
        <p:txBody>
          <a:bodyPr wrap="none" anchor="ctr"/>
          <a:lstStyle/>
          <a:p>
            <a:pPr algn="ctr"/>
            <a:r>
              <a:rPr lang="en-US">
                <a:solidFill>
                  <a:schemeClr val="hlink"/>
                </a:solidFill>
              </a:rPr>
              <a:t>G</a:t>
            </a:r>
          </a:p>
        </p:txBody>
      </p:sp>
      <p:sp>
        <p:nvSpPr>
          <p:cNvPr id="16394" name="Oval 10"/>
          <p:cNvSpPr>
            <a:spLocks noChangeArrowheads="1"/>
          </p:cNvSpPr>
          <p:nvPr/>
        </p:nvSpPr>
        <p:spPr bwMode="auto">
          <a:xfrm>
            <a:off x="3048000" y="49530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5" name="Oval 11"/>
          <p:cNvSpPr>
            <a:spLocks noChangeArrowheads="1"/>
          </p:cNvSpPr>
          <p:nvPr/>
        </p:nvSpPr>
        <p:spPr bwMode="auto">
          <a:xfrm>
            <a:off x="3352800" y="51054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6" name="Text Box 12"/>
          <p:cNvSpPr txBox="1">
            <a:spLocks noChangeArrowheads="1"/>
          </p:cNvSpPr>
          <p:nvPr/>
        </p:nvSpPr>
        <p:spPr bwMode="auto">
          <a:xfrm>
            <a:off x="228600" y="4953000"/>
            <a:ext cx="1389063" cy="457200"/>
          </a:xfrm>
          <a:prstGeom prst="rect">
            <a:avLst/>
          </a:prstGeom>
          <a:noFill/>
          <a:ln w="9525">
            <a:noFill/>
            <a:miter lim="800000"/>
            <a:headEnd/>
            <a:tailEnd/>
          </a:ln>
        </p:spPr>
        <p:txBody>
          <a:bodyPr wrap="none">
            <a:spAutoFit/>
          </a:bodyPr>
          <a:lstStyle/>
          <a:p>
            <a:r>
              <a:rPr lang="en-US" sz="2400" b="1">
                <a:latin typeface="Symbol" pitchFamily="18" charset="2"/>
              </a:rPr>
              <a:t>a</a:t>
            </a:r>
            <a:r>
              <a:rPr lang="en-US" sz="2400" b="1"/>
              <a:t> 1-4 link</a:t>
            </a:r>
          </a:p>
        </p:txBody>
      </p:sp>
      <p:sp>
        <p:nvSpPr>
          <p:cNvPr id="16397" name="Line 13"/>
          <p:cNvSpPr>
            <a:spLocks noChangeShapeType="1"/>
          </p:cNvSpPr>
          <p:nvPr/>
        </p:nvSpPr>
        <p:spPr bwMode="auto">
          <a:xfrm flipV="1">
            <a:off x="1295400" y="4419600"/>
            <a:ext cx="304800" cy="533400"/>
          </a:xfrm>
          <a:prstGeom prst="line">
            <a:avLst/>
          </a:prstGeom>
          <a:noFill/>
          <a:ln w="9525">
            <a:solidFill>
              <a:schemeClr val="tx1"/>
            </a:solidFill>
            <a:round/>
            <a:headEnd/>
            <a:tailEnd type="triangle" w="med" len="med"/>
          </a:ln>
        </p:spPr>
        <p:txBody>
          <a:bodyPr/>
          <a:lstStyle/>
          <a:p>
            <a:endParaRPr lang="en-US"/>
          </a:p>
        </p:txBody>
      </p:sp>
      <p:sp>
        <p:nvSpPr>
          <p:cNvPr id="16398" name="Oval 14"/>
          <p:cNvSpPr>
            <a:spLocks noChangeArrowheads="1"/>
          </p:cNvSpPr>
          <p:nvPr/>
        </p:nvSpPr>
        <p:spPr bwMode="auto">
          <a:xfrm>
            <a:off x="3635375" y="5297488"/>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9" name="Oval 16"/>
          <p:cNvSpPr>
            <a:spLocks noChangeArrowheads="1"/>
          </p:cNvSpPr>
          <p:nvPr/>
        </p:nvSpPr>
        <p:spPr bwMode="auto">
          <a:xfrm>
            <a:off x="2819400" y="3733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0" name="Oval 17"/>
          <p:cNvSpPr>
            <a:spLocks noChangeArrowheads="1"/>
          </p:cNvSpPr>
          <p:nvPr/>
        </p:nvSpPr>
        <p:spPr bwMode="auto">
          <a:xfrm>
            <a:off x="2743200" y="4114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1" name="Oval 18"/>
          <p:cNvSpPr>
            <a:spLocks noChangeArrowheads="1"/>
          </p:cNvSpPr>
          <p:nvPr/>
        </p:nvSpPr>
        <p:spPr bwMode="auto">
          <a:xfrm>
            <a:off x="2667000" y="4419600"/>
            <a:ext cx="304800" cy="304800"/>
          </a:xfrm>
          <a:prstGeom prst="ellipse">
            <a:avLst/>
          </a:prstGeom>
          <a:solidFill>
            <a:srgbClr val="BC0000"/>
          </a:solidFill>
          <a:ln w="9525">
            <a:solidFill>
              <a:schemeClr val="bg2"/>
            </a:solidFill>
            <a:round/>
            <a:headEnd/>
            <a:tailEnd/>
          </a:ln>
        </p:spPr>
        <p:txBody>
          <a:bodyPr wrap="none" anchor="ctr"/>
          <a:lstStyle/>
          <a:p>
            <a:pPr algn="ctr"/>
            <a:r>
              <a:rPr lang="en-US">
                <a:solidFill>
                  <a:schemeClr val="hlink"/>
                </a:solidFill>
              </a:rPr>
              <a:t>G</a:t>
            </a:r>
          </a:p>
        </p:txBody>
      </p:sp>
      <p:sp>
        <p:nvSpPr>
          <p:cNvPr id="16402" name="Text Box 19"/>
          <p:cNvSpPr txBox="1">
            <a:spLocks noChangeArrowheads="1"/>
          </p:cNvSpPr>
          <p:nvPr/>
        </p:nvSpPr>
        <p:spPr bwMode="auto">
          <a:xfrm>
            <a:off x="3335338" y="4343400"/>
            <a:ext cx="1389062" cy="457200"/>
          </a:xfrm>
          <a:prstGeom prst="rect">
            <a:avLst/>
          </a:prstGeom>
          <a:noFill/>
          <a:ln w="9525">
            <a:noFill/>
            <a:miter lim="800000"/>
            <a:headEnd/>
            <a:tailEnd/>
          </a:ln>
        </p:spPr>
        <p:txBody>
          <a:bodyPr wrap="none">
            <a:spAutoFit/>
          </a:bodyPr>
          <a:lstStyle/>
          <a:p>
            <a:r>
              <a:rPr lang="en-US" sz="2400" b="1">
                <a:latin typeface="Symbol" pitchFamily="18" charset="2"/>
              </a:rPr>
              <a:t>a</a:t>
            </a:r>
            <a:r>
              <a:rPr lang="en-US" sz="2400" b="1"/>
              <a:t> 1-6 link</a:t>
            </a:r>
          </a:p>
        </p:txBody>
      </p:sp>
      <p:sp>
        <p:nvSpPr>
          <p:cNvPr id="16403" name="Line 20"/>
          <p:cNvSpPr>
            <a:spLocks noChangeShapeType="1"/>
          </p:cNvSpPr>
          <p:nvPr/>
        </p:nvSpPr>
        <p:spPr bwMode="auto">
          <a:xfrm flipH="1">
            <a:off x="2971800" y="4648200"/>
            <a:ext cx="381000" cy="76200"/>
          </a:xfrm>
          <a:prstGeom prst="line">
            <a:avLst/>
          </a:prstGeom>
          <a:noFill/>
          <a:ln w="9525">
            <a:solidFill>
              <a:schemeClr val="tx1"/>
            </a:solidFill>
            <a:round/>
            <a:headEnd/>
            <a:tailEnd type="triangle" w="med" len="med"/>
          </a:ln>
        </p:spPr>
        <p:txBody>
          <a:bodyPr/>
          <a:lstStyle/>
          <a:p>
            <a:endParaRPr lang="en-US"/>
          </a:p>
        </p:txBody>
      </p:sp>
      <p:sp>
        <p:nvSpPr>
          <p:cNvPr id="16404" name="Oval 21"/>
          <p:cNvSpPr>
            <a:spLocks noChangeArrowheads="1"/>
          </p:cNvSpPr>
          <p:nvPr/>
        </p:nvSpPr>
        <p:spPr bwMode="auto">
          <a:xfrm>
            <a:off x="3048000" y="35052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5" name="Oval 22"/>
          <p:cNvSpPr>
            <a:spLocks noChangeArrowheads="1"/>
          </p:cNvSpPr>
          <p:nvPr/>
        </p:nvSpPr>
        <p:spPr bwMode="auto">
          <a:xfrm>
            <a:off x="2971800" y="32004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6" name="Oval 23"/>
          <p:cNvSpPr>
            <a:spLocks noChangeArrowheads="1"/>
          </p:cNvSpPr>
          <p:nvPr/>
        </p:nvSpPr>
        <p:spPr bwMode="auto">
          <a:xfrm>
            <a:off x="2819400" y="2971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7" name="Oval 24"/>
          <p:cNvSpPr>
            <a:spLocks noChangeArrowheads="1"/>
          </p:cNvSpPr>
          <p:nvPr/>
        </p:nvSpPr>
        <p:spPr bwMode="auto">
          <a:xfrm>
            <a:off x="3505200" y="34290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8" name="Oval 25"/>
          <p:cNvSpPr>
            <a:spLocks noChangeArrowheads="1"/>
          </p:cNvSpPr>
          <p:nvPr/>
        </p:nvSpPr>
        <p:spPr bwMode="auto">
          <a:xfrm>
            <a:off x="3276600" y="34290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9" name="Oval 26"/>
          <p:cNvSpPr>
            <a:spLocks noChangeArrowheads="1"/>
          </p:cNvSpPr>
          <p:nvPr/>
        </p:nvSpPr>
        <p:spPr bwMode="auto">
          <a:xfrm>
            <a:off x="3810000" y="32766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0" name="Line 27"/>
          <p:cNvSpPr>
            <a:spLocks noChangeShapeType="1"/>
          </p:cNvSpPr>
          <p:nvPr/>
        </p:nvSpPr>
        <p:spPr bwMode="auto">
          <a:xfrm>
            <a:off x="4419600" y="4267200"/>
            <a:ext cx="1143000" cy="0"/>
          </a:xfrm>
          <a:prstGeom prst="line">
            <a:avLst/>
          </a:prstGeom>
          <a:noFill/>
          <a:ln w="57150">
            <a:solidFill>
              <a:srgbClr val="7030A0"/>
            </a:solidFill>
            <a:round/>
            <a:headEnd/>
            <a:tailEnd type="triangle" w="med" len="med"/>
          </a:ln>
        </p:spPr>
        <p:txBody>
          <a:bodyPr/>
          <a:lstStyle/>
          <a:p>
            <a:endParaRPr lang="en-US"/>
          </a:p>
        </p:txBody>
      </p:sp>
      <p:sp>
        <p:nvSpPr>
          <p:cNvPr id="16411" name="Oval 28"/>
          <p:cNvSpPr>
            <a:spLocks noChangeArrowheads="1"/>
          </p:cNvSpPr>
          <p:nvPr/>
        </p:nvSpPr>
        <p:spPr bwMode="auto">
          <a:xfrm>
            <a:off x="5867400" y="33147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2" name="Oval 29"/>
          <p:cNvSpPr>
            <a:spLocks noChangeArrowheads="1"/>
          </p:cNvSpPr>
          <p:nvPr/>
        </p:nvSpPr>
        <p:spPr bwMode="auto">
          <a:xfrm>
            <a:off x="6172200" y="33909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3" name="Oval 30"/>
          <p:cNvSpPr>
            <a:spLocks noChangeArrowheads="1"/>
          </p:cNvSpPr>
          <p:nvPr/>
        </p:nvSpPr>
        <p:spPr bwMode="auto">
          <a:xfrm>
            <a:off x="6477000" y="34671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14" name="Oval 31"/>
          <p:cNvSpPr>
            <a:spLocks noChangeArrowheads="1"/>
          </p:cNvSpPr>
          <p:nvPr/>
        </p:nvSpPr>
        <p:spPr bwMode="auto">
          <a:xfrm>
            <a:off x="6934200" y="25527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5" name="Oval 32"/>
          <p:cNvSpPr>
            <a:spLocks noChangeArrowheads="1"/>
          </p:cNvSpPr>
          <p:nvPr/>
        </p:nvSpPr>
        <p:spPr bwMode="auto">
          <a:xfrm>
            <a:off x="6781800" y="28575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6" name="Oval 33"/>
          <p:cNvSpPr>
            <a:spLocks noChangeArrowheads="1"/>
          </p:cNvSpPr>
          <p:nvPr/>
        </p:nvSpPr>
        <p:spPr bwMode="auto">
          <a:xfrm>
            <a:off x="6629400" y="31623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17" name="Oval 34"/>
          <p:cNvSpPr>
            <a:spLocks noChangeArrowheads="1"/>
          </p:cNvSpPr>
          <p:nvPr/>
        </p:nvSpPr>
        <p:spPr bwMode="auto">
          <a:xfrm>
            <a:off x="6172200" y="42672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8" name="Oval 35"/>
          <p:cNvSpPr>
            <a:spLocks noChangeArrowheads="1"/>
          </p:cNvSpPr>
          <p:nvPr/>
        </p:nvSpPr>
        <p:spPr bwMode="auto">
          <a:xfrm>
            <a:off x="6477000" y="43434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9" name="Oval 37"/>
          <p:cNvSpPr>
            <a:spLocks noChangeArrowheads="1"/>
          </p:cNvSpPr>
          <p:nvPr/>
        </p:nvSpPr>
        <p:spPr bwMode="auto">
          <a:xfrm>
            <a:off x="6096000" y="5205413"/>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20" name="Text Box 39"/>
          <p:cNvSpPr txBox="1">
            <a:spLocks noChangeArrowheads="1"/>
          </p:cNvSpPr>
          <p:nvPr/>
        </p:nvSpPr>
        <p:spPr bwMode="auto">
          <a:xfrm>
            <a:off x="5638800" y="5530850"/>
            <a:ext cx="1190625" cy="457200"/>
          </a:xfrm>
          <a:prstGeom prst="rect">
            <a:avLst/>
          </a:prstGeom>
          <a:noFill/>
          <a:ln w="9525">
            <a:noFill/>
            <a:miter lim="800000"/>
            <a:headEnd/>
            <a:tailEnd/>
          </a:ln>
        </p:spPr>
        <p:txBody>
          <a:bodyPr wrap="none">
            <a:spAutoFit/>
          </a:bodyPr>
          <a:lstStyle/>
          <a:p>
            <a:r>
              <a:rPr lang="en-US" sz="2400" b="1"/>
              <a:t>maltose</a:t>
            </a:r>
          </a:p>
        </p:txBody>
      </p:sp>
      <p:sp>
        <p:nvSpPr>
          <p:cNvPr id="16421" name="Oval 40"/>
          <p:cNvSpPr>
            <a:spLocks noChangeArrowheads="1"/>
          </p:cNvSpPr>
          <p:nvPr/>
        </p:nvSpPr>
        <p:spPr bwMode="auto">
          <a:xfrm>
            <a:off x="6781800" y="36195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22" name="Oval 42"/>
          <p:cNvSpPr>
            <a:spLocks noChangeArrowheads="1"/>
          </p:cNvSpPr>
          <p:nvPr/>
        </p:nvSpPr>
        <p:spPr bwMode="auto">
          <a:xfrm>
            <a:off x="7848600" y="59436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23" name="Oval 43"/>
          <p:cNvSpPr>
            <a:spLocks noChangeArrowheads="1"/>
          </p:cNvSpPr>
          <p:nvPr/>
        </p:nvSpPr>
        <p:spPr bwMode="auto">
          <a:xfrm>
            <a:off x="7823200" y="56388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24" name="Text Box 44"/>
          <p:cNvSpPr txBox="1">
            <a:spLocks noChangeArrowheads="1"/>
          </p:cNvSpPr>
          <p:nvPr/>
        </p:nvSpPr>
        <p:spPr bwMode="auto">
          <a:xfrm>
            <a:off x="7391400" y="6172200"/>
            <a:ext cx="1562100" cy="457200"/>
          </a:xfrm>
          <a:prstGeom prst="rect">
            <a:avLst/>
          </a:prstGeom>
          <a:noFill/>
          <a:ln w="9525">
            <a:noFill/>
            <a:miter lim="800000"/>
            <a:headEnd/>
            <a:tailEnd/>
          </a:ln>
        </p:spPr>
        <p:txBody>
          <a:bodyPr wrap="none">
            <a:spAutoFit/>
          </a:bodyPr>
          <a:lstStyle/>
          <a:p>
            <a:r>
              <a:rPr lang="en-US" sz="2400" b="1"/>
              <a:t>isomaltose</a:t>
            </a:r>
          </a:p>
        </p:txBody>
      </p:sp>
      <p:sp>
        <p:nvSpPr>
          <p:cNvPr id="16425" name="Text Box 45"/>
          <p:cNvSpPr txBox="1">
            <a:spLocks noChangeArrowheads="1"/>
          </p:cNvSpPr>
          <p:nvPr/>
        </p:nvSpPr>
        <p:spPr bwMode="auto">
          <a:xfrm>
            <a:off x="4267200" y="3733800"/>
            <a:ext cx="1604963" cy="523875"/>
          </a:xfrm>
          <a:prstGeom prst="rect">
            <a:avLst/>
          </a:prstGeom>
          <a:noFill/>
          <a:ln w="9525">
            <a:noFill/>
            <a:miter lim="800000"/>
            <a:headEnd/>
            <a:tailEnd/>
          </a:ln>
        </p:spPr>
        <p:txBody>
          <a:bodyPr wrap="none">
            <a:spAutoFit/>
          </a:bodyPr>
          <a:lstStyle/>
          <a:p>
            <a:r>
              <a:rPr lang="en-US" sz="2800" b="1">
                <a:solidFill>
                  <a:srgbClr val="990033"/>
                </a:solidFill>
              </a:rPr>
              <a:t>amylase</a:t>
            </a:r>
          </a:p>
        </p:txBody>
      </p:sp>
      <p:sp>
        <p:nvSpPr>
          <p:cNvPr id="16426" name="Text Box 46"/>
          <p:cNvSpPr txBox="1">
            <a:spLocks noChangeArrowheads="1"/>
          </p:cNvSpPr>
          <p:nvPr/>
        </p:nvSpPr>
        <p:spPr bwMode="auto">
          <a:xfrm>
            <a:off x="7023100" y="4541838"/>
            <a:ext cx="1635125" cy="457200"/>
          </a:xfrm>
          <a:prstGeom prst="rect">
            <a:avLst/>
          </a:prstGeom>
          <a:noFill/>
          <a:ln w="9525">
            <a:noFill/>
            <a:miter lim="800000"/>
            <a:headEnd/>
            <a:tailEnd/>
          </a:ln>
        </p:spPr>
        <p:txBody>
          <a:bodyPr wrap="none">
            <a:spAutoFit/>
          </a:bodyPr>
          <a:lstStyle/>
          <a:p>
            <a:r>
              <a:rPr lang="en-US" sz="2400" b="1"/>
              <a:t>maltotriose</a:t>
            </a:r>
          </a:p>
        </p:txBody>
      </p:sp>
      <p:sp>
        <p:nvSpPr>
          <p:cNvPr id="16427" name="Oval 47" descr="5%"/>
          <p:cNvSpPr>
            <a:spLocks noChangeArrowheads="1"/>
          </p:cNvSpPr>
          <p:nvPr/>
        </p:nvSpPr>
        <p:spPr bwMode="auto">
          <a:xfrm>
            <a:off x="3924300" y="5483225"/>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28" name="Oval 48" descr="5%"/>
          <p:cNvSpPr>
            <a:spLocks noChangeArrowheads="1"/>
          </p:cNvSpPr>
          <p:nvPr/>
        </p:nvSpPr>
        <p:spPr bwMode="auto">
          <a:xfrm>
            <a:off x="7086600" y="3721100"/>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29" name="Oval 49" descr="5%"/>
          <p:cNvSpPr>
            <a:spLocks noChangeArrowheads="1"/>
          </p:cNvSpPr>
          <p:nvPr/>
        </p:nvSpPr>
        <p:spPr bwMode="auto">
          <a:xfrm>
            <a:off x="6769100" y="4406900"/>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30" name="Oval 50" descr="5%"/>
          <p:cNvSpPr>
            <a:spLocks noChangeArrowheads="1"/>
          </p:cNvSpPr>
          <p:nvPr/>
        </p:nvSpPr>
        <p:spPr bwMode="auto">
          <a:xfrm>
            <a:off x="6413500" y="5192713"/>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31" name="Text Box 51"/>
          <p:cNvSpPr txBox="1">
            <a:spLocks noChangeArrowheads="1"/>
          </p:cNvSpPr>
          <p:nvPr/>
        </p:nvSpPr>
        <p:spPr bwMode="auto">
          <a:xfrm>
            <a:off x="6858000" y="3248025"/>
            <a:ext cx="2201863" cy="461963"/>
          </a:xfrm>
          <a:prstGeom prst="rect">
            <a:avLst/>
          </a:prstGeom>
          <a:noFill/>
          <a:ln w="9525">
            <a:noFill/>
            <a:miter lim="800000"/>
            <a:headEnd/>
            <a:tailEnd/>
          </a:ln>
        </p:spPr>
        <p:txBody>
          <a:bodyPr wrap="none">
            <a:spAutoFit/>
          </a:bodyPr>
          <a:lstStyle/>
          <a:p>
            <a:r>
              <a:rPr lang="en-US" sz="2400" b="1"/>
              <a:t>Limit dextrins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838200"/>
            <a:ext cx="8229600" cy="781050"/>
          </a:xfrm>
        </p:spPr>
        <p:txBody>
          <a:bodyPr/>
          <a:lstStyle/>
          <a:p>
            <a:pPr algn="ctr"/>
            <a:r>
              <a:rPr lang="en-US" sz="4000" b="1" smtClean="0">
                <a:solidFill>
                  <a:srgbClr val="C00000"/>
                </a:solidFill>
                <a:latin typeface="Impact" pitchFamily="34" charset="0"/>
                <a:cs typeface="Times New Roman" pitchFamily="18" charset="0"/>
              </a:rPr>
              <a:t>Hydrolysis of α(1,4) Glycosidic Bonds</a:t>
            </a:r>
          </a:p>
        </p:txBody>
      </p:sp>
      <p:pic>
        <p:nvPicPr>
          <p:cNvPr id="17411" name="Content Placeholder 4" descr="07_008.jpg"/>
          <p:cNvPicPr>
            <a:picLocks noGrp="1" noChangeAspect="1"/>
          </p:cNvPicPr>
          <p:nvPr>
            <p:ph idx="1"/>
          </p:nvPr>
        </p:nvPicPr>
        <p:blipFill>
          <a:blip r:embed="rId2" cstate="print"/>
          <a:srcRect l="9807" t="2785" r="11147" b="19096"/>
          <a:stretch>
            <a:fillRect/>
          </a:stretch>
        </p:blipFill>
        <p:spPr>
          <a:xfrm>
            <a:off x="1752600" y="1981200"/>
            <a:ext cx="5894388" cy="4495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685800"/>
            <a:ext cx="2895600" cy="1905000"/>
          </a:xfrm>
        </p:spPr>
        <p:txBody>
          <a:bodyPr/>
          <a:lstStyle/>
          <a:p>
            <a:pPr algn="ctr"/>
            <a:r>
              <a:rPr lang="en-US" sz="4000" b="1" smtClean="0">
                <a:solidFill>
                  <a:srgbClr val="C00000"/>
                </a:solidFill>
                <a:latin typeface="Impact" pitchFamily="34" charset="0"/>
                <a:cs typeface="Times New Roman" pitchFamily="18" charset="0"/>
              </a:rPr>
              <a:t>Effect of </a:t>
            </a:r>
            <a:br>
              <a:rPr lang="en-US" sz="4000" b="1" smtClean="0">
                <a:solidFill>
                  <a:srgbClr val="C00000"/>
                </a:solidFill>
                <a:latin typeface="Impact" pitchFamily="34" charset="0"/>
                <a:cs typeface="Times New Roman" pitchFamily="18" charset="0"/>
              </a:rPr>
            </a:br>
            <a:r>
              <a:rPr lang="en-US" sz="4000" b="1" smtClean="0">
                <a:solidFill>
                  <a:srgbClr val="C00000"/>
                </a:solidFill>
                <a:latin typeface="Times New Roman" pitchFamily="18" charset="0"/>
                <a:cs typeface="Times New Roman" pitchFamily="18" charset="0"/>
              </a:rPr>
              <a:t>α</a:t>
            </a:r>
            <a:r>
              <a:rPr lang="en-US" sz="4000" b="1" smtClean="0">
                <a:solidFill>
                  <a:srgbClr val="C00000"/>
                </a:solidFill>
                <a:latin typeface="Impact" pitchFamily="34" charset="0"/>
                <a:cs typeface="Times New Roman" pitchFamily="18" charset="0"/>
              </a:rPr>
              <a:t>-Amylase on Glycogen</a:t>
            </a:r>
          </a:p>
        </p:txBody>
      </p:sp>
      <p:pic>
        <p:nvPicPr>
          <p:cNvPr id="18435" name="Content Placeholder 5" descr="07_009.jpg"/>
          <p:cNvPicPr>
            <a:picLocks noGrp="1" noChangeAspect="1"/>
          </p:cNvPicPr>
          <p:nvPr>
            <p:ph idx="1"/>
          </p:nvPr>
        </p:nvPicPr>
        <p:blipFill>
          <a:blip r:embed="rId2" cstate="print"/>
          <a:srcRect l="23051" t="2785" r="27544" b="13889"/>
          <a:stretch>
            <a:fillRect/>
          </a:stretch>
        </p:blipFill>
        <p:spPr>
          <a:xfrm>
            <a:off x="4799013" y="990600"/>
            <a:ext cx="4344987" cy="5715000"/>
          </a:xfrm>
        </p:spPr>
      </p:pic>
      <p:sp>
        <p:nvSpPr>
          <p:cNvPr id="7" name="Rectangle 6"/>
          <p:cNvSpPr/>
          <p:nvPr/>
        </p:nvSpPr>
        <p:spPr>
          <a:xfrm>
            <a:off x="93663" y="2743200"/>
            <a:ext cx="5257800" cy="3754438"/>
          </a:xfrm>
          <a:prstGeom prst="rect">
            <a:avLst/>
          </a:prstGeom>
        </p:spPr>
        <p:txBody>
          <a:bodyPr>
            <a:spAutoFit/>
          </a:bodyPr>
          <a:lstStyle/>
          <a:p>
            <a:pPr>
              <a:spcAft>
                <a:spcPts val="1800"/>
              </a:spcAft>
              <a:buClr>
                <a:srgbClr val="BC0000"/>
              </a:buClr>
              <a:buFont typeface="Wingdings" pitchFamily="2" charset="2"/>
              <a:buChar char="Ø"/>
              <a:defRPr/>
            </a:pPr>
            <a:r>
              <a:rPr lang="en-US" sz="2400" b="1" dirty="0">
                <a:solidFill>
                  <a:srgbClr val="C00000"/>
                </a:solidFill>
                <a:latin typeface="Times New Roman" pitchFamily="18" charset="0"/>
                <a:cs typeface="Times New Roman" pitchFamily="18" charset="0"/>
              </a:rPr>
              <a:t> </a:t>
            </a:r>
            <a:r>
              <a:rPr lang="en-US" sz="2400" b="1" dirty="0">
                <a:solidFill>
                  <a:srgbClr val="0000CC"/>
                </a:solidFill>
                <a:latin typeface="Times New Roman" pitchFamily="18" charset="0"/>
                <a:cs typeface="Times New Roman" pitchFamily="18" charset="0"/>
              </a:rPr>
              <a:t>Hydrolysis of: </a:t>
            </a:r>
          </a:p>
          <a:p>
            <a:pPr>
              <a:spcAft>
                <a:spcPts val="3000"/>
              </a:spcAft>
              <a:buClr>
                <a:srgbClr val="BC0000"/>
              </a:buClr>
              <a:defRPr/>
            </a:pPr>
            <a:r>
              <a:rPr lang="en-US" sz="2400" b="1" dirty="0">
                <a:solidFill>
                  <a:srgbClr val="0000CC"/>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α(1,4) </a:t>
            </a:r>
            <a:r>
              <a:rPr lang="en-US" sz="2400" b="1" dirty="0" err="1">
                <a:solidFill>
                  <a:srgbClr val="C00000"/>
                </a:solidFill>
                <a:latin typeface="Times New Roman" pitchFamily="18" charset="0"/>
                <a:cs typeface="Times New Roman" pitchFamily="18" charset="0"/>
              </a:rPr>
              <a:t>glycosidic</a:t>
            </a:r>
            <a:r>
              <a:rPr lang="en-US" sz="2400" b="1" dirty="0">
                <a:solidFill>
                  <a:srgbClr val="C00000"/>
                </a:solidFill>
                <a:latin typeface="Times New Roman" pitchFamily="18" charset="0"/>
                <a:cs typeface="Times New Roman" pitchFamily="18" charset="0"/>
              </a:rPr>
              <a:t> bonds</a:t>
            </a:r>
          </a:p>
          <a:p>
            <a:pPr marL="236538" indent="-236538">
              <a:spcAft>
                <a:spcPts val="1800"/>
              </a:spcAft>
              <a:buClr>
                <a:srgbClr val="BC0000"/>
              </a:buClr>
              <a:buFont typeface="Wingdings" pitchFamily="2" charset="2"/>
              <a:buChar char="Ø"/>
              <a:defRPr/>
            </a:pPr>
            <a:r>
              <a:rPr lang="en-US" sz="2400" b="1" dirty="0">
                <a:solidFill>
                  <a:srgbClr val="0000CC"/>
                </a:solidFill>
                <a:latin typeface="Times New Roman" pitchFamily="18" charset="0"/>
                <a:cs typeface="Times New Roman" pitchFamily="18" charset="0"/>
              </a:rPr>
              <a:t> Products: </a:t>
            </a:r>
          </a:p>
          <a:p>
            <a:pPr marL="236538" indent="-236538">
              <a:spcAft>
                <a:spcPts val="1800"/>
              </a:spcAft>
              <a:buClr>
                <a:srgbClr val="BC0000"/>
              </a:buClr>
              <a:defRPr/>
            </a:pPr>
            <a:r>
              <a:rPr lang="en-US" sz="2400" b="1" dirty="0">
                <a:solidFill>
                  <a:srgbClr val="0000CC"/>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Mixture of short oligosaccharides </a:t>
            </a:r>
            <a:r>
              <a:rPr lang="en-US" sz="2400" b="1" dirty="0">
                <a:solidFill>
                  <a:srgbClr val="0000CC"/>
                </a:solidFill>
                <a:latin typeface="Times New Roman" pitchFamily="18" charset="0"/>
                <a:cs typeface="Times New Roman" pitchFamily="18" charset="0"/>
              </a:rPr>
              <a:t>(both branched &amp; </a:t>
            </a:r>
            <a:r>
              <a:rPr lang="en-US" sz="2400" b="1" dirty="0" err="1">
                <a:solidFill>
                  <a:srgbClr val="0000CC"/>
                </a:solidFill>
                <a:latin typeface="Times New Roman" pitchFamily="18" charset="0"/>
                <a:cs typeface="Times New Roman" pitchFamily="18" charset="0"/>
              </a:rPr>
              <a:t>unbranched</a:t>
            </a:r>
            <a:r>
              <a:rPr lang="en-US" sz="2400" b="1" dirty="0">
                <a:solidFill>
                  <a:srgbClr val="0000CC"/>
                </a:solidFill>
                <a:latin typeface="Times New Roman" pitchFamily="18" charset="0"/>
                <a:cs typeface="Times New Roman" pitchFamily="18" charset="0"/>
              </a:rPr>
              <a:t>)</a:t>
            </a:r>
          </a:p>
          <a:p>
            <a:pPr marL="236538" indent="-236538">
              <a:spcAft>
                <a:spcPts val="600"/>
              </a:spcAft>
              <a:buClr>
                <a:srgbClr val="BC0000"/>
              </a:buClr>
              <a:defRPr/>
            </a:pPr>
            <a:r>
              <a:rPr lang="en-US" sz="2400" b="1" dirty="0">
                <a:solidFill>
                  <a:srgbClr val="C00000"/>
                </a:solidFill>
                <a:latin typeface="Times New Roman" pitchFamily="18" charset="0"/>
                <a:cs typeface="Times New Roman" pitchFamily="18" charset="0"/>
              </a:rPr>
              <a:t>   Disaccharides: </a:t>
            </a:r>
            <a:r>
              <a:rPr lang="en-US" sz="2400" b="1" dirty="0">
                <a:solidFill>
                  <a:srgbClr val="0000CC"/>
                </a:solidFill>
                <a:latin typeface="Times New Roman" pitchFamily="18" charset="0"/>
                <a:cs typeface="Times New Roman" pitchFamily="18" charset="0"/>
              </a:rPr>
              <a:t>Maltose and  </a:t>
            </a:r>
            <a:r>
              <a:rPr lang="en-US" sz="2400" b="1" dirty="0" err="1">
                <a:solidFill>
                  <a:srgbClr val="0000CC"/>
                </a:solidFill>
                <a:latin typeface="Times New Roman" pitchFamily="18" charset="0"/>
                <a:cs typeface="Times New Roman" pitchFamily="18" charset="0"/>
              </a:rPr>
              <a:t>isomaltose</a:t>
            </a:r>
            <a:endParaRPr lang="en-US" sz="24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1047750"/>
            <a:ext cx="8229600" cy="781050"/>
          </a:xfrm>
        </p:spPr>
        <p:txBody>
          <a:bodyPr/>
          <a:lstStyle/>
          <a:p>
            <a:pPr algn="ctr"/>
            <a:r>
              <a:rPr lang="en-US" sz="4000" b="1" smtClean="0">
                <a:solidFill>
                  <a:srgbClr val="C00000"/>
                </a:solidFill>
                <a:latin typeface="Impact" pitchFamily="34" charset="0"/>
                <a:cs typeface="Times New Roman" pitchFamily="18" charset="0"/>
              </a:rPr>
              <a:t>Salivary α-Amylase</a:t>
            </a:r>
          </a:p>
        </p:txBody>
      </p:sp>
      <p:sp>
        <p:nvSpPr>
          <p:cNvPr id="19459" name="Content Placeholder 2"/>
          <p:cNvSpPr>
            <a:spLocks noGrp="1"/>
          </p:cNvSpPr>
          <p:nvPr>
            <p:ph idx="1"/>
          </p:nvPr>
        </p:nvSpPr>
        <p:spPr>
          <a:xfrm>
            <a:off x="457200" y="2057400"/>
            <a:ext cx="8382000" cy="4038600"/>
          </a:xfrm>
        </p:spPr>
        <p:txBody>
          <a:bodyPr/>
          <a:lstStyle/>
          <a:p>
            <a:pPr>
              <a:spcAft>
                <a:spcPts val="1800"/>
              </a:spcAft>
            </a:pPr>
            <a:r>
              <a:rPr lang="en-US" sz="3200" b="1" smtClean="0">
                <a:solidFill>
                  <a:srgbClr val="0000CC"/>
                </a:solidFill>
                <a:latin typeface="Times New Roman" pitchFamily="18" charset="0"/>
                <a:cs typeface="Times New Roman" pitchFamily="18" charset="0"/>
              </a:rPr>
              <a:t>Its digestive action on the polysaccharides is of little significance because of the short time during which the enzyme can act on the food in the mouth </a:t>
            </a:r>
          </a:p>
          <a:p>
            <a:r>
              <a:rPr lang="en-US" sz="3200" b="1" smtClean="0">
                <a:solidFill>
                  <a:srgbClr val="0000CC"/>
                </a:solidFill>
                <a:latin typeface="Times New Roman" pitchFamily="18" charset="0"/>
                <a:cs typeface="Times New Roman" pitchFamily="18" charset="0"/>
              </a:rPr>
              <a:t>Salivary amylase is inactivated by the acidity of stomach (The enzyme is inactivated at pH 4.0 or less)</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
        <p:nvSpPr>
          <p:cNvPr id="19460" name="TextBox 3"/>
          <p:cNvSpPr txBox="1">
            <a:spLocks noChangeArrowheads="1"/>
          </p:cNvSpPr>
          <p:nvPr/>
        </p:nvSpPr>
        <p:spPr bwMode="auto">
          <a:xfrm>
            <a:off x="7388225" y="1676400"/>
            <a:ext cx="1069975" cy="369888"/>
          </a:xfrm>
          <a:prstGeom prst="rect">
            <a:avLst/>
          </a:prstGeom>
          <a:noFill/>
          <a:ln w="9525">
            <a:noFill/>
            <a:miter lim="800000"/>
            <a:headEnd/>
            <a:tailEnd/>
          </a:ln>
        </p:spPr>
        <p:txBody>
          <a:bodyPr wrap="none">
            <a:spAutoFit/>
          </a:bodyPr>
          <a:lstStyle/>
          <a:p>
            <a:r>
              <a:rPr lang="en-US" b="1">
                <a:solidFill>
                  <a:srgbClr val="C00000"/>
                </a:solidFill>
              </a:rPr>
              <a:t>CONT’D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838200"/>
            <a:ext cx="8229600" cy="781050"/>
          </a:xfrm>
        </p:spPr>
        <p:txBody>
          <a:bodyPr/>
          <a:lstStyle/>
          <a:p>
            <a:pPr algn="ctr"/>
            <a:r>
              <a:rPr lang="en-US" sz="4000" b="1" smtClean="0">
                <a:solidFill>
                  <a:srgbClr val="C00000"/>
                </a:solidFill>
                <a:latin typeface="Impact" pitchFamily="34" charset="0"/>
                <a:cs typeface="Times New Roman" pitchFamily="18" charset="0"/>
              </a:rPr>
              <a:t>Salivary α-Amylase</a:t>
            </a:r>
          </a:p>
        </p:txBody>
      </p:sp>
      <p:sp>
        <p:nvSpPr>
          <p:cNvPr id="20483" name="Content Placeholder 2"/>
          <p:cNvSpPr>
            <a:spLocks noGrp="1"/>
          </p:cNvSpPr>
          <p:nvPr>
            <p:ph idx="1"/>
          </p:nvPr>
        </p:nvSpPr>
        <p:spPr>
          <a:xfrm>
            <a:off x="457200" y="2209800"/>
            <a:ext cx="8534400" cy="4495800"/>
          </a:xfrm>
        </p:spPr>
        <p:txBody>
          <a:bodyPr/>
          <a:lstStyle/>
          <a:p>
            <a:r>
              <a:rPr lang="en-US" sz="3200" b="1" smtClean="0">
                <a:solidFill>
                  <a:srgbClr val="0000CC"/>
                </a:solidFill>
                <a:latin typeface="Times New Roman" pitchFamily="18" charset="0"/>
                <a:cs typeface="Times New Roman" pitchFamily="18" charset="0"/>
              </a:rPr>
              <a:t> Salivary α-amylase does not hydrolyze:</a:t>
            </a:r>
          </a:p>
          <a:p>
            <a:pPr>
              <a:buFont typeface="Wingdings 2" pitchFamily="18" charset="2"/>
              <a:buNone/>
            </a:pPr>
            <a:r>
              <a:rPr lang="en-US" sz="3200" smtClean="0"/>
              <a:t>		 </a:t>
            </a:r>
            <a:r>
              <a:rPr lang="en-US" sz="3200" b="1" smtClean="0">
                <a:solidFill>
                  <a:srgbClr val="C00000"/>
                </a:solidFill>
                <a:latin typeface="Times New Roman" pitchFamily="18" charset="0"/>
                <a:cs typeface="Times New Roman" pitchFamily="18" charset="0"/>
              </a:rPr>
              <a:t>α(1,6) glycosidic bonds</a:t>
            </a:r>
          </a:p>
          <a:p>
            <a:pPr>
              <a:buFont typeface="Wingdings 2" pitchFamily="18" charset="2"/>
              <a:buNone/>
            </a:pPr>
            <a:r>
              <a:rPr lang="en-US" sz="3200" smtClean="0"/>
              <a:t>	</a:t>
            </a:r>
            <a:r>
              <a:rPr lang="en-US" sz="3200" b="1" smtClean="0">
                <a:solidFill>
                  <a:srgbClr val="0000CC"/>
                </a:solidFill>
                <a:latin typeface="Times New Roman" pitchFamily="18" charset="0"/>
                <a:cs typeface="Times New Roman" pitchFamily="18" charset="0"/>
              </a:rPr>
              <a:t>(The branch points of starch and glycogen) </a:t>
            </a:r>
          </a:p>
          <a:p>
            <a:pPr>
              <a:buFont typeface="Wingdings 2" pitchFamily="18" charset="2"/>
              <a:buNone/>
            </a:pPr>
            <a:endParaRPr lang="en-US" sz="3200" smtClean="0"/>
          </a:p>
          <a:p>
            <a:pPr>
              <a:buSzPct val="100000"/>
              <a:buFont typeface="Arial" charset="0"/>
              <a:buChar char="•"/>
            </a:pPr>
            <a:r>
              <a:rPr lang="en-US" sz="3200" b="1" smtClean="0">
                <a:solidFill>
                  <a:srgbClr val="0000CC"/>
                </a:solidFill>
                <a:latin typeface="Times New Roman" pitchFamily="18" charset="0"/>
                <a:cs typeface="Times New Roman" pitchFamily="18" charset="0"/>
              </a:rPr>
              <a:t>Salivary α-amylase cannot act on: </a:t>
            </a:r>
          </a:p>
          <a:p>
            <a:pPr>
              <a:buFont typeface="Wingdings 2" pitchFamily="18" charset="2"/>
              <a:buNone/>
            </a:pPr>
            <a:r>
              <a:rPr lang="en-US" sz="3200" smtClean="0"/>
              <a:t>		</a:t>
            </a:r>
            <a:r>
              <a:rPr lang="en-US" sz="3200" b="1" smtClean="0">
                <a:solidFill>
                  <a:srgbClr val="C00000"/>
                </a:solidFill>
                <a:latin typeface="Times New Roman" pitchFamily="18" charset="0"/>
                <a:cs typeface="Times New Roman" pitchFamily="18" charset="0"/>
              </a:rPr>
              <a:t>β(1,4) glycosidic bonds of cellulose</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Salivary α-amylase does not hydrolyze    	</a:t>
            </a:r>
            <a:r>
              <a:rPr lang="en-US" sz="3200" b="1" smtClean="0">
                <a:solidFill>
                  <a:srgbClr val="C00000"/>
                </a:solidFill>
                <a:latin typeface="Times New Roman" pitchFamily="18" charset="0"/>
                <a:cs typeface="Times New Roman" pitchFamily="18" charset="0"/>
              </a:rPr>
              <a:t>disaccharides</a:t>
            </a:r>
          </a:p>
          <a:p>
            <a:pPr eaLnBrk="1" hangingPunct="1">
              <a:spcAft>
                <a:spcPts val="1800"/>
              </a:spcAft>
              <a:buClr>
                <a:srgbClr val="BC0000"/>
              </a:buClr>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
        <p:nvSpPr>
          <p:cNvPr id="20484" name="Rectangle 3"/>
          <p:cNvSpPr>
            <a:spLocks noChangeArrowheads="1"/>
          </p:cNvSpPr>
          <p:nvPr/>
        </p:nvSpPr>
        <p:spPr bwMode="auto">
          <a:xfrm>
            <a:off x="6626225" y="1619250"/>
            <a:ext cx="1069975" cy="369888"/>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95350"/>
            <a:ext cx="8458200" cy="781050"/>
          </a:xfrm>
        </p:spPr>
        <p:txBody>
          <a:bodyPr/>
          <a:lstStyle/>
          <a:p>
            <a:pPr algn="ctr"/>
            <a:r>
              <a:rPr lang="en-US" sz="4000" b="1" smtClean="0">
                <a:solidFill>
                  <a:srgbClr val="C00000"/>
                </a:solidFill>
                <a:latin typeface="Impact" pitchFamily="34" charset="0"/>
                <a:cs typeface="Times New Roman" pitchFamily="18" charset="0"/>
              </a:rPr>
              <a:t>Digestion of Carbohydrates in the Mouth</a:t>
            </a:r>
          </a:p>
        </p:txBody>
      </p:sp>
      <p:pic>
        <p:nvPicPr>
          <p:cNvPr id="21507" name="Content Placeholder 5" descr="07_010.jpg"/>
          <p:cNvPicPr>
            <a:picLocks noGrp="1" noChangeAspect="1"/>
          </p:cNvPicPr>
          <p:nvPr>
            <p:ph idx="1"/>
          </p:nvPr>
        </p:nvPicPr>
        <p:blipFill>
          <a:blip r:embed="rId2" cstate="print"/>
          <a:srcRect l="20805" r="18559" b="63841"/>
          <a:stretch>
            <a:fillRect/>
          </a:stretch>
        </p:blipFill>
        <p:spPr>
          <a:xfrm>
            <a:off x="1295400" y="2362200"/>
            <a:ext cx="6875463" cy="3200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1047750"/>
            <a:ext cx="8229600" cy="781050"/>
          </a:xfrm>
        </p:spPr>
        <p:txBody>
          <a:bodyPr/>
          <a:lstStyle/>
          <a:p>
            <a:pPr algn="ctr"/>
            <a:r>
              <a:rPr lang="en-US" sz="4000" b="1" smtClean="0">
                <a:solidFill>
                  <a:srgbClr val="C00000"/>
                </a:solidFill>
                <a:latin typeface="Impact" pitchFamily="34" charset="0"/>
                <a:cs typeface="Times New Roman" pitchFamily="18" charset="0"/>
              </a:rPr>
              <a:t>Lingual Lipase</a:t>
            </a:r>
          </a:p>
        </p:txBody>
      </p:sp>
      <p:sp>
        <p:nvSpPr>
          <p:cNvPr id="22531" name="Content Placeholder 2"/>
          <p:cNvSpPr>
            <a:spLocks noGrp="1"/>
          </p:cNvSpPr>
          <p:nvPr>
            <p:ph idx="1"/>
          </p:nvPr>
        </p:nvSpPr>
        <p:spPr>
          <a:xfrm>
            <a:off x="381000" y="2209800"/>
            <a:ext cx="8534400" cy="4038600"/>
          </a:xfrm>
        </p:spPr>
        <p:txBody>
          <a:bodyPr/>
          <a:lstStyle/>
          <a:p>
            <a:pPr>
              <a:spcAft>
                <a:spcPts val="1800"/>
              </a:spcAft>
            </a:pPr>
            <a:r>
              <a:rPr lang="en-US" sz="3200" b="1" smtClean="0">
                <a:solidFill>
                  <a:srgbClr val="0000CC"/>
                </a:solidFill>
                <a:latin typeface="Times New Roman" pitchFamily="18" charset="0"/>
                <a:cs typeface="Times New Roman" pitchFamily="18" charset="0"/>
              </a:rPr>
              <a:t>Secreted by the dorsal surface of the tongue (Ebner’s glands) </a:t>
            </a:r>
          </a:p>
          <a:p>
            <a:pPr>
              <a:spcAft>
                <a:spcPts val="1800"/>
              </a:spcAft>
            </a:pPr>
            <a:r>
              <a:rPr lang="en-US" sz="3200" b="1" smtClean="0">
                <a:solidFill>
                  <a:srgbClr val="0000CC"/>
                </a:solidFill>
                <a:latin typeface="Times New Roman" pitchFamily="18" charset="0"/>
                <a:cs typeface="Times New Roman" pitchFamily="18" charset="0"/>
              </a:rPr>
              <a:t>Acts in the </a:t>
            </a:r>
            <a:r>
              <a:rPr lang="en-US" sz="3200" b="1" smtClean="0">
                <a:solidFill>
                  <a:srgbClr val="C00000"/>
                </a:solidFill>
                <a:latin typeface="Times New Roman" pitchFamily="18" charset="0"/>
                <a:cs typeface="Times New Roman" pitchFamily="18" charset="0"/>
              </a:rPr>
              <a:t>stomach</a:t>
            </a:r>
            <a:r>
              <a:rPr lang="en-US" sz="3200" b="1" smtClean="0">
                <a:solidFill>
                  <a:srgbClr val="0000CC"/>
                </a:solidFill>
                <a:latin typeface="Times New Roman" pitchFamily="18" charset="0"/>
                <a:cs typeface="Times New Roman" pitchFamily="18" charset="0"/>
              </a:rPr>
              <a:t> for the digestion of TAG</a:t>
            </a:r>
          </a:p>
          <a:p>
            <a:pPr>
              <a:spcAft>
                <a:spcPts val="1800"/>
              </a:spcAft>
            </a:pPr>
            <a:r>
              <a:rPr lang="en-US" sz="3200" b="1" smtClean="0">
                <a:solidFill>
                  <a:srgbClr val="0000CC"/>
                </a:solidFill>
                <a:latin typeface="Times New Roman" pitchFamily="18" charset="0"/>
                <a:cs typeface="Times New Roman" pitchFamily="18" charset="0"/>
              </a:rPr>
              <a:t>Produces </a:t>
            </a:r>
            <a:r>
              <a:rPr lang="en-US" sz="3200" b="1" smtClean="0">
                <a:solidFill>
                  <a:srgbClr val="C00000"/>
                </a:solidFill>
                <a:latin typeface="Times New Roman" pitchFamily="18" charset="0"/>
                <a:cs typeface="Times New Roman" pitchFamily="18" charset="0"/>
              </a:rPr>
              <a:t>fatty acids </a:t>
            </a:r>
            <a:r>
              <a:rPr lang="en-US" sz="3200" b="1" smtClean="0">
                <a:solidFill>
                  <a:srgbClr val="0000CC"/>
                </a:solidFill>
                <a:latin typeface="Times New Roman" pitchFamily="18" charset="0"/>
                <a:cs typeface="Times New Roman" pitchFamily="18" charset="0"/>
              </a:rPr>
              <a:t>and </a:t>
            </a:r>
            <a:r>
              <a:rPr lang="en-US" sz="3200" b="1" smtClean="0">
                <a:solidFill>
                  <a:srgbClr val="C00000"/>
                </a:solidFill>
                <a:latin typeface="Times New Roman" pitchFamily="18" charset="0"/>
                <a:cs typeface="Times New Roman" pitchFamily="18" charset="0"/>
              </a:rPr>
              <a:t>monoacylglycerols</a:t>
            </a:r>
          </a:p>
          <a:p>
            <a:pPr>
              <a:spcAft>
                <a:spcPts val="1800"/>
              </a:spcAft>
            </a:pPr>
            <a:r>
              <a:rPr lang="en-US" sz="3200" b="1" smtClean="0">
                <a:solidFill>
                  <a:srgbClr val="0000CC"/>
                </a:solidFill>
                <a:latin typeface="Times New Roman" pitchFamily="18" charset="0"/>
                <a:cs typeface="Times New Roman" pitchFamily="18" charset="0"/>
              </a:rPr>
              <a:t>Its role is of little significance in adult humans 				</a:t>
            </a:r>
          </a:p>
          <a:p>
            <a:pPr eaLnBrk="1" hangingPunct="1">
              <a:spcAft>
                <a:spcPts val="1800"/>
              </a:spcAft>
              <a:buClr>
                <a:srgbClr val="BC0000"/>
              </a:buClr>
              <a:buFont typeface="Wingdings 2" pitchFamily="18" charset="2"/>
              <a:buNone/>
            </a:pPr>
            <a:endParaRPr lang="en-US" sz="3200" b="1"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133350" y="3276600"/>
            <a:ext cx="8839200" cy="3124200"/>
          </a:xfrm>
        </p:spPr>
        <p:txBody>
          <a:bodyPr/>
          <a:lstStyle/>
          <a:p>
            <a:pPr marR="0" algn="l" eaLnBrk="1" hangingPunct="1">
              <a:lnSpc>
                <a:spcPct val="60000"/>
              </a:lnSpc>
              <a:buFont typeface="Arial" charset="0"/>
              <a:buNone/>
            </a:pPr>
            <a:r>
              <a:rPr lang="en-US" sz="2200" b="1" dirty="0" smtClean="0">
                <a:solidFill>
                  <a:srgbClr val="990033"/>
                </a:solidFill>
                <a:latin typeface="Arial" charset="0"/>
                <a:cs typeface="Arial" charset="0"/>
              </a:rPr>
              <a:t>                                                       </a:t>
            </a:r>
          </a:p>
          <a:p>
            <a:pPr marR="0" algn="ctr" eaLnBrk="1" hangingPunct="1">
              <a:lnSpc>
                <a:spcPct val="60000"/>
              </a:lnSpc>
              <a:buFont typeface="Arial" charset="0"/>
              <a:buNone/>
            </a:pPr>
            <a:r>
              <a:rPr lang="en-US" sz="4000" b="1" dirty="0" smtClean="0">
                <a:solidFill>
                  <a:srgbClr val="BC0000"/>
                </a:solidFill>
                <a:latin typeface="Impact" pitchFamily="34" charset="0"/>
                <a:cs typeface="Arial" charset="0"/>
              </a:rPr>
              <a:t>By</a:t>
            </a:r>
          </a:p>
          <a:p>
            <a:pPr marR="0" algn="ctr" eaLnBrk="1" hangingPunct="1">
              <a:lnSpc>
                <a:spcPct val="60000"/>
              </a:lnSpc>
              <a:buFont typeface="Arial" charset="0"/>
              <a:buNone/>
            </a:pPr>
            <a:r>
              <a:rPr lang="en-US" sz="2200" b="1" dirty="0" smtClean="0">
                <a:solidFill>
                  <a:srgbClr val="990033"/>
                </a:solidFill>
                <a:latin typeface="Arial" charset="0"/>
                <a:cs typeface="Arial" charset="0"/>
              </a:rPr>
              <a:t>      </a:t>
            </a:r>
          </a:p>
          <a:p>
            <a:pPr marR="0" algn="ctr" eaLnBrk="1" hangingPunct="1">
              <a:lnSpc>
                <a:spcPct val="60000"/>
              </a:lnSpc>
              <a:buFont typeface="Arial" charset="0"/>
              <a:buNone/>
            </a:pPr>
            <a:r>
              <a:rPr lang="en-US" sz="3200" b="1" dirty="0" err="1" smtClean="0">
                <a:solidFill>
                  <a:srgbClr val="0000CC"/>
                </a:solidFill>
                <a:latin typeface="Arial" charset="0"/>
                <a:cs typeface="Arial" charset="0"/>
              </a:rPr>
              <a:t>Rana</a:t>
            </a:r>
            <a:r>
              <a:rPr lang="en-US" sz="3200" b="1" dirty="0" smtClean="0">
                <a:solidFill>
                  <a:srgbClr val="0000CC"/>
                </a:solidFill>
                <a:latin typeface="Arial" charset="0"/>
                <a:cs typeface="Arial" charset="0"/>
              </a:rPr>
              <a:t> </a:t>
            </a:r>
            <a:r>
              <a:rPr lang="en-US" sz="3200" b="1" dirty="0" err="1" smtClean="0">
                <a:solidFill>
                  <a:srgbClr val="0000CC"/>
                </a:solidFill>
                <a:latin typeface="Arial" charset="0"/>
                <a:cs typeface="Arial" charset="0"/>
              </a:rPr>
              <a:t>Hasanato</a:t>
            </a:r>
            <a:r>
              <a:rPr lang="en-US" sz="3200" b="1" dirty="0" smtClean="0">
                <a:solidFill>
                  <a:srgbClr val="0000CC"/>
                </a:solidFill>
                <a:latin typeface="Arial" charset="0"/>
                <a:cs typeface="Arial" charset="0"/>
              </a:rPr>
              <a:t>, </a:t>
            </a:r>
            <a:r>
              <a:rPr lang="en-US" sz="3200" b="1" i="1" dirty="0" smtClean="0">
                <a:solidFill>
                  <a:srgbClr val="0000CC"/>
                </a:solidFill>
                <a:latin typeface="Arial" charset="0"/>
                <a:cs typeface="Arial" charset="0"/>
              </a:rPr>
              <a:t>MD, </a:t>
            </a:r>
            <a:r>
              <a:rPr lang="en-US" sz="3200" b="1" i="1" dirty="0" err="1" smtClean="0">
                <a:solidFill>
                  <a:srgbClr val="0000CC"/>
                </a:solidFill>
                <a:latin typeface="Arial" charset="0"/>
                <a:cs typeface="Arial" charset="0"/>
              </a:rPr>
              <a:t>ksfcc</a:t>
            </a:r>
            <a:endParaRPr lang="en-US" sz="3200" b="1" i="1" dirty="0" smtClean="0">
              <a:solidFill>
                <a:srgbClr val="0000CC"/>
              </a:solidFill>
              <a:latin typeface="Arial" charset="0"/>
              <a:cs typeface="Arial" charset="0"/>
            </a:endParaRPr>
          </a:p>
          <a:p>
            <a:pPr marR="0" algn="ctr" eaLnBrk="1" hangingPunct="1">
              <a:lnSpc>
                <a:spcPct val="60000"/>
              </a:lnSpc>
              <a:buFont typeface="Arial" charset="0"/>
              <a:buNone/>
            </a:pPr>
            <a:r>
              <a:rPr lang="en-US" sz="2200" b="1" dirty="0" smtClean="0">
                <a:solidFill>
                  <a:srgbClr val="990033"/>
                </a:solidFill>
                <a:latin typeface="Arial" charset="0"/>
                <a:cs typeface="Arial" charset="0"/>
              </a:rPr>
              <a:t>        </a:t>
            </a:r>
            <a:endParaRPr lang="en-US" sz="2800" b="1" dirty="0" smtClean="0">
              <a:solidFill>
                <a:srgbClr val="BC0000"/>
              </a:solidFill>
              <a:latin typeface="Arial" charset="0"/>
              <a:cs typeface="Arial" charset="0"/>
            </a:endParaRPr>
          </a:p>
          <a:p>
            <a:pPr marR="0" algn="ctr" eaLnBrk="1" hangingPunct="1">
              <a:lnSpc>
                <a:spcPct val="60000"/>
              </a:lnSpc>
              <a:buFont typeface="Arial" charset="0"/>
              <a:buNone/>
            </a:pPr>
            <a:r>
              <a:rPr lang="en-US" sz="2800" b="1" dirty="0" smtClean="0">
                <a:solidFill>
                  <a:srgbClr val="BC0000"/>
                </a:solidFill>
                <a:latin typeface="Arial" charset="0"/>
                <a:cs typeface="Arial" charset="0"/>
              </a:rPr>
              <a:t>Clinical </a:t>
            </a:r>
            <a:r>
              <a:rPr lang="en-US" sz="2800" b="1" dirty="0" smtClean="0">
                <a:solidFill>
                  <a:srgbClr val="BC0000"/>
                </a:solidFill>
                <a:latin typeface="Arial" charset="0"/>
                <a:cs typeface="Arial" charset="0"/>
              </a:rPr>
              <a:t>Biochemistry Unit, Path. Dept.</a:t>
            </a:r>
          </a:p>
          <a:p>
            <a:pPr marR="0" algn="ctr" eaLnBrk="1" hangingPunct="1">
              <a:lnSpc>
                <a:spcPct val="60000"/>
              </a:lnSpc>
              <a:buFont typeface="Arial" charset="0"/>
              <a:buNone/>
            </a:pPr>
            <a:r>
              <a:rPr lang="en-US" sz="2800" b="1" dirty="0" smtClean="0">
                <a:solidFill>
                  <a:srgbClr val="BC0000"/>
                </a:solidFill>
                <a:latin typeface="Arial" charset="0"/>
                <a:cs typeface="Arial" charset="0"/>
              </a:rPr>
              <a:t>College of Medicine, King Saud University</a:t>
            </a:r>
            <a:r>
              <a:rPr lang="en-US" sz="2200" b="1" dirty="0" smtClean="0">
                <a:solidFill>
                  <a:srgbClr val="990033"/>
                </a:solidFill>
                <a:latin typeface="Arial" charset="0"/>
                <a:cs typeface="Arial" charset="0"/>
              </a:rPr>
              <a:t>     </a:t>
            </a:r>
          </a:p>
        </p:txBody>
      </p:sp>
      <p:sp>
        <p:nvSpPr>
          <p:cNvPr id="6147" name="Text Box 5"/>
          <p:cNvSpPr txBox="1">
            <a:spLocks noChangeArrowheads="1"/>
          </p:cNvSpPr>
          <p:nvPr/>
        </p:nvSpPr>
        <p:spPr bwMode="auto">
          <a:xfrm>
            <a:off x="677863" y="1385888"/>
            <a:ext cx="7920037" cy="1323975"/>
          </a:xfrm>
          <a:prstGeom prst="rect">
            <a:avLst/>
          </a:prstGeom>
          <a:noFill/>
          <a:ln w="9525">
            <a:noFill/>
            <a:miter lim="800000"/>
            <a:headEnd/>
            <a:tailEnd/>
          </a:ln>
        </p:spPr>
        <p:txBody>
          <a:bodyPr wrap="none">
            <a:spAutoFit/>
          </a:bodyPr>
          <a:lstStyle/>
          <a:p>
            <a:pPr algn="ctr"/>
            <a:r>
              <a:rPr lang="en-US" sz="4000" b="1">
                <a:solidFill>
                  <a:srgbClr val="BC0000"/>
                </a:solidFill>
                <a:latin typeface="Impact" pitchFamily="34" charset="0"/>
              </a:rPr>
              <a:t>Role of Salivary Glands and Stomach </a:t>
            </a:r>
          </a:p>
          <a:p>
            <a:pPr algn="ctr"/>
            <a:r>
              <a:rPr lang="en-US" sz="4000" b="1">
                <a:solidFill>
                  <a:srgbClr val="BC0000"/>
                </a:solidFill>
                <a:latin typeface="Impact" pitchFamily="34" charset="0"/>
              </a:rPr>
              <a:t>in Digestion</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1047750"/>
            <a:ext cx="8229600" cy="781050"/>
          </a:xfrm>
        </p:spPr>
        <p:txBody>
          <a:bodyPr/>
          <a:lstStyle/>
          <a:p>
            <a:pPr algn="ctr"/>
            <a:r>
              <a:rPr lang="en-US" sz="4000" b="1" smtClean="0">
                <a:solidFill>
                  <a:srgbClr val="BC0000"/>
                </a:solidFill>
                <a:latin typeface="Impact" pitchFamily="34" charset="0"/>
                <a:cs typeface="Times New Roman" pitchFamily="18" charset="0"/>
              </a:rPr>
              <a:t>Role of Stomach in Digestion</a:t>
            </a:r>
          </a:p>
        </p:txBody>
      </p:sp>
      <p:sp>
        <p:nvSpPr>
          <p:cNvPr id="23555" name="Content Placeholder 2"/>
          <p:cNvSpPr>
            <a:spLocks noGrp="1"/>
          </p:cNvSpPr>
          <p:nvPr>
            <p:ph idx="1"/>
          </p:nvPr>
        </p:nvSpPr>
        <p:spPr>
          <a:xfrm>
            <a:off x="609600" y="2286000"/>
            <a:ext cx="8153400" cy="3657600"/>
          </a:xfrm>
        </p:spPr>
        <p:txBody>
          <a:bodyPr/>
          <a:lstStyle/>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No further digestion of carbohydrates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Lipid digestion begins by lingual and gastric lipases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Protein digestion begins by pepsin and rennin</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914400"/>
            <a:ext cx="8229600" cy="990600"/>
          </a:xfrm>
        </p:spPr>
        <p:txBody>
          <a:bodyPr/>
          <a:lstStyle/>
          <a:p>
            <a:pPr algn="ctr"/>
            <a:r>
              <a:rPr lang="en-US" sz="4000" b="1" smtClean="0">
                <a:solidFill>
                  <a:srgbClr val="BC0000"/>
                </a:solidFill>
                <a:latin typeface="Impact" pitchFamily="34" charset="0"/>
                <a:cs typeface="Times New Roman" pitchFamily="18" charset="0"/>
              </a:rPr>
              <a:t>Lingual and Gastric Lipases</a:t>
            </a:r>
            <a:br>
              <a:rPr lang="en-US" sz="4000" b="1" smtClean="0">
                <a:solidFill>
                  <a:srgbClr val="BC0000"/>
                </a:solidFill>
                <a:latin typeface="Impact" pitchFamily="34" charset="0"/>
                <a:cs typeface="Times New Roman" pitchFamily="18" charset="0"/>
              </a:rPr>
            </a:br>
            <a:r>
              <a:rPr lang="en-US" sz="4000" b="1" smtClean="0">
                <a:solidFill>
                  <a:srgbClr val="BC0000"/>
                </a:solidFill>
                <a:latin typeface="Impact" pitchFamily="34" charset="0"/>
                <a:cs typeface="Times New Roman" pitchFamily="18" charset="0"/>
              </a:rPr>
              <a:t>(Acid-Stable Lipases)</a:t>
            </a:r>
          </a:p>
        </p:txBody>
      </p:sp>
      <p:sp>
        <p:nvSpPr>
          <p:cNvPr id="24579" name="Content Placeholder 2"/>
          <p:cNvSpPr>
            <a:spLocks noGrp="1"/>
          </p:cNvSpPr>
          <p:nvPr>
            <p:ph idx="1"/>
          </p:nvPr>
        </p:nvSpPr>
        <p:spPr>
          <a:xfrm>
            <a:off x="609600" y="1905000"/>
            <a:ext cx="8153400" cy="4876800"/>
          </a:xfrm>
        </p:spPr>
        <p:txBody>
          <a:bodyPr/>
          <a:lstStyle/>
          <a:p>
            <a:pPr algn="just"/>
            <a:r>
              <a:rPr lang="en-US" sz="3200" b="1" dirty="0" smtClean="0">
                <a:solidFill>
                  <a:srgbClr val="0000CC"/>
                </a:solidFill>
                <a:latin typeface="Times New Roman" pitchFamily="18" charset="0"/>
                <a:cs typeface="Times New Roman" pitchFamily="18" charset="0"/>
              </a:rPr>
              <a:t> Substrate: </a:t>
            </a:r>
            <a:r>
              <a:rPr lang="en-US" sz="3200" b="1" dirty="0" smtClean="0">
                <a:solidFill>
                  <a:srgbClr val="C00000"/>
                </a:solidFill>
                <a:latin typeface="Times New Roman" pitchFamily="18" charset="0"/>
                <a:cs typeface="Times New Roman" pitchFamily="18" charset="0"/>
              </a:rPr>
              <a:t>TAG</a:t>
            </a:r>
            <a:r>
              <a:rPr lang="en-US" sz="3200" b="1" dirty="0" smtClean="0">
                <a:solidFill>
                  <a:srgbClr val="0000CC"/>
                </a:solidFill>
                <a:latin typeface="Times New Roman" pitchFamily="18" charset="0"/>
                <a:cs typeface="Times New Roman" pitchFamily="18" charset="0"/>
              </a:rPr>
              <a:t> molecules, containing medium- and short-chain fatty acids; such as found in milk fat </a:t>
            </a:r>
          </a:p>
          <a:p>
            <a:r>
              <a:rPr lang="en-US" sz="3200" b="1" dirty="0" smtClean="0">
                <a:solidFill>
                  <a:srgbClr val="0000CC"/>
                </a:solidFill>
                <a:latin typeface="Times New Roman" pitchFamily="18" charset="0"/>
                <a:cs typeface="Times New Roman" pitchFamily="18" charset="0"/>
              </a:rPr>
              <a:t>The end products are: </a:t>
            </a:r>
          </a:p>
          <a:p>
            <a:pPr>
              <a:buFont typeface="Wingdings 2" pitchFamily="18" charset="2"/>
              <a:buNone/>
            </a:pP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2-monoacylglycerols and fatty acids</a:t>
            </a:r>
          </a:p>
          <a:p>
            <a:r>
              <a:rPr lang="en-US" sz="3200" b="1" dirty="0" smtClean="0">
                <a:solidFill>
                  <a:srgbClr val="0000CC"/>
                </a:solidFill>
                <a:latin typeface="Times New Roman" pitchFamily="18" charset="0"/>
                <a:cs typeface="Times New Roman" pitchFamily="18" charset="0"/>
              </a:rPr>
              <a:t> The role of both lipases in lipid digestion is of little significance in adult human</a:t>
            </a:r>
          </a:p>
          <a:p>
            <a:pPr algn="just">
              <a:buFont typeface="Wingdings 2" pitchFamily="18" charset="2"/>
              <a:buNone/>
            </a:pPr>
            <a:r>
              <a:rPr lang="en-US" sz="3200" b="1" dirty="0" smtClean="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(The lipids in the stomach is not yet emulsified. Emulsification occurs in duodenum)</a:t>
            </a:r>
            <a:endParaRPr lang="en-US" sz="3200" b="1" i="1" dirty="0" smtClean="0">
              <a:solidFill>
                <a:srgbClr val="C00000"/>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dirty="0" smtClean="0">
                <a:solidFill>
                  <a:srgbClr val="0000CC"/>
                </a:solidFill>
                <a:latin typeface="Times New Roman" pitchFamily="18" charset="0"/>
                <a:cs typeface="Times New Roman" pitchFamily="18" charset="0"/>
              </a:rPr>
              <a:t>		</a:t>
            </a:r>
            <a:r>
              <a:rPr lang="en-US" sz="3200" b="1" dirty="0" smtClean="0">
                <a:solidFill>
                  <a:srgbClr val="BC0000"/>
                </a:solidFill>
                <a:latin typeface="Times New Roman" pitchFamily="18" charset="0"/>
                <a:cs typeface="Times New Roman" pitchFamily="18" charset="0"/>
              </a:rPr>
              <a:t>		</a:t>
            </a:r>
            <a:endParaRPr lang="en-US" sz="3200" b="1" dirty="0"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609600"/>
            <a:ext cx="8229600" cy="781050"/>
          </a:xfrm>
        </p:spPr>
        <p:txBody>
          <a:bodyPr/>
          <a:lstStyle/>
          <a:p>
            <a:pPr algn="ctr"/>
            <a:r>
              <a:rPr lang="en-US" sz="4000" b="1" smtClean="0">
                <a:solidFill>
                  <a:srgbClr val="BC0000"/>
                </a:solidFill>
                <a:latin typeface="Impact" pitchFamily="34" charset="0"/>
                <a:cs typeface="Times New Roman" pitchFamily="18" charset="0"/>
              </a:rPr>
              <a:t>Lingual and Gastric Lipases</a:t>
            </a:r>
          </a:p>
        </p:txBody>
      </p:sp>
      <p:pic>
        <p:nvPicPr>
          <p:cNvPr id="25603" name="Content Placeholder 4" descr="15_002.jpg"/>
          <p:cNvPicPr>
            <a:picLocks noGrp="1" noChangeAspect="1"/>
          </p:cNvPicPr>
          <p:nvPr>
            <p:ph idx="1"/>
          </p:nvPr>
        </p:nvPicPr>
        <p:blipFill>
          <a:blip r:embed="rId2" cstate="print"/>
          <a:srcRect l="45981" t="58336" r="7127" b="15623"/>
          <a:stretch>
            <a:fillRect/>
          </a:stretch>
        </p:blipFill>
        <p:spPr>
          <a:xfrm>
            <a:off x="838200" y="1828800"/>
            <a:ext cx="7823200" cy="3352800"/>
          </a:xfrm>
        </p:spPr>
      </p:pic>
      <p:sp>
        <p:nvSpPr>
          <p:cNvPr id="25604" name="TextBox 5"/>
          <p:cNvSpPr txBox="1">
            <a:spLocks noChangeArrowheads="1"/>
          </p:cNvSpPr>
          <p:nvPr/>
        </p:nvSpPr>
        <p:spPr bwMode="auto">
          <a:xfrm>
            <a:off x="4176713" y="3325813"/>
            <a:ext cx="1323975" cy="523875"/>
          </a:xfrm>
          <a:prstGeom prst="rect">
            <a:avLst/>
          </a:prstGeom>
          <a:solidFill>
            <a:srgbClr val="FFFF00"/>
          </a:solidFill>
          <a:ln w="9525">
            <a:noFill/>
            <a:miter lim="800000"/>
            <a:headEnd/>
            <a:tailEnd/>
          </a:ln>
        </p:spPr>
        <p:txBody>
          <a:bodyPr wrap="none">
            <a:spAutoFit/>
          </a:bodyPr>
          <a:lstStyle/>
          <a:p>
            <a:r>
              <a:rPr lang="en-US" sz="2800" b="1">
                <a:solidFill>
                  <a:srgbClr val="C00000"/>
                </a:solidFill>
              </a:rPr>
              <a:t>Lipase</a:t>
            </a:r>
          </a:p>
        </p:txBody>
      </p:sp>
      <p:sp>
        <p:nvSpPr>
          <p:cNvPr id="25605" name="TextBox 6"/>
          <p:cNvSpPr txBox="1">
            <a:spLocks noChangeArrowheads="1"/>
          </p:cNvSpPr>
          <p:nvPr/>
        </p:nvSpPr>
        <p:spPr bwMode="auto">
          <a:xfrm>
            <a:off x="1295400" y="5334000"/>
            <a:ext cx="7262813" cy="1200150"/>
          </a:xfrm>
          <a:prstGeom prst="rect">
            <a:avLst/>
          </a:prstGeom>
          <a:noFill/>
          <a:ln w="9525">
            <a:noFill/>
            <a:miter lim="800000"/>
            <a:headEnd/>
            <a:tailEnd/>
          </a:ln>
        </p:spPr>
        <p:txBody>
          <a:bodyPr wrap="none">
            <a:spAutoFit/>
          </a:bodyPr>
          <a:lstStyle/>
          <a:p>
            <a:r>
              <a:rPr lang="en-US" b="1">
                <a:solidFill>
                  <a:srgbClr val="0000CC"/>
                </a:solidFill>
              </a:rPr>
              <a:t>Target substrate for </a:t>
            </a:r>
            <a:r>
              <a:rPr lang="en-US" b="1">
                <a:solidFill>
                  <a:srgbClr val="C00000"/>
                </a:solidFill>
              </a:rPr>
              <a:t>acid-stable lipases </a:t>
            </a:r>
            <a:r>
              <a:rPr lang="en-US" b="1">
                <a:solidFill>
                  <a:srgbClr val="0000CC"/>
                </a:solidFill>
              </a:rPr>
              <a:t>is TAG containing: </a:t>
            </a:r>
          </a:p>
          <a:p>
            <a:endParaRPr lang="en-US" b="1"/>
          </a:p>
          <a:p>
            <a:endParaRPr lang="en-US" b="1"/>
          </a:p>
          <a:p>
            <a:r>
              <a:rPr lang="en-US" b="1"/>
              <a:t>R1 – C – O and R3 – C – O  as </a:t>
            </a:r>
            <a:r>
              <a:rPr lang="en-US" b="1">
                <a:solidFill>
                  <a:srgbClr val="C00000"/>
                </a:solidFill>
              </a:rPr>
              <a:t>short- or medium-chain fatty acids </a:t>
            </a:r>
          </a:p>
        </p:txBody>
      </p:sp>
      <p:sp>
        <p:nvSpPr>
          <p:cNvPr id="25606" name="TextBox 7"/>
          <p:cNvSpPr txBox="1">
            <a:spLocks noChangeArrowheads="1"/>
          </p:cNvSpPr>
          <p:nvPr/>
        </p:nvSpPr>
        <p:spPr bwMode="auto">
          <a:xfrm rot="-5400000">
            <a:off x="1727994" y="5872957"/>
            <a:ext cx="441325" cy="369887"/>
          </a:xfrm>
          <a:prstGeom prst="rect">
            <a:avLst/>
          </a:prstGeom>
          <a:noFill/>
          <a:ln w="9525">
            <a:noFill/>
            <a:miter lim="800000"/>
            <a:headEnd/>
            <a:tailEnd/>
          </a:ln>
        </p:spPr>
        <p:txBody>
          <a:bodyPr wrap="none">
            <a:spAutoFit/>
          </a:bodyPr>
          <a:lstStyle/>
          <a:p>
            <a:r>
              <a:rPr lang="en-US"/>
              <a:t>–  </a:t>
            </a:r>
          </a:p>
        </p:txBody>
      </p:sp>
      <p:sp>
        <p:nvSpPr>
          <p:cNvPr id="25607" name="TextBox 8"/>
          <p:cNvSpPr txBox="1">
            <a:spLocks noChangeArrowheads="1"/>
          </p:cNvSpPr>
          <p:nvPr/>
        </p:nvSpPr>
        <p:spPr bwMode="auto">
          <a:xfrm rot="-5400000">
            <a:off x="1808956" y="5901532"/>
            <a:ext cx="377825" cy="369888"/>
          </a:xfrm>
          <a:prstGeom prst="rect">
            <a:avLst/>
          </a:prstGeom>
          <a:noFill/>
          <a:ln w="9525">
            <a:noFill/>
            <a:miter lim="800000"/>
            <a:headEnd/>
            <a:tailEnd/>
          </a:ln>
        </p:spPr>
        <p:txBody>
          <a:bodyPr wrap="none">
            <a:spAutoFit/>
          </a:bodyPr>
          <a:lstStyle/>
          <a:p>
            <a:r>
              <a:rPr lang="en-US"/>
              <a:t>– </a:t>
            </a:r>
          </a:p>
        </p:txBody>
      </p:sp>
      <p:sp>
        <p:nvSpPr>
          <p:cNvPr id="25608" name="TextBox 9"/>
          <p:cNvSpPr txBox="1">
            <a:spLocks noChangeArrowheads="1"/>
          </p:cNvSpPr>
          <p:nvPr/>
        </p:nvSpPr>
        <p:spPr bwMode="auto">
          <a:xfrm>
            <a:off x="1830388" y="5730875"/>
            <a:ext cx="363537" cy="368300"/>
          </a:xfrm>
          <a:prstGeom prst="rect">
            <a:avLst/>
          </a:prstGeom>
          <a:noFill/>
          <a:ln w="9525">
            <a:noFill/>
            <a:miter lim="800000"/>
            <a:headEnd/>
            <a:tailEnd/>
          </a:ln>
        </p:spPr>
        <p:txBody>
          <a:bodyPr wrap="none">
            <a:spAutoFit/>
          </a:bodyPr>
          <a:lstStyle/>
          <a:p>
            <a:r>
              <a:rPr lang="en-US" b="1"/>
              <a:t>O</a:t>
            </a:r>
          </a:p>
        </p:txBody>
      </p:sp>
      <p:sp>
        <p:nvSpPr>
          <p:cNvPr id="25609" name="TextBox 10"/>
          <p:cNvSpPr txBox="1">
            <a:spLocks noChangeArrowheads="1"/>
          </p:cNvSpPr>
          <p:nvPr/>
        </p:nvSpPr>
        <p:spPr bwMode="auto">
          <a:xfrm rot="-5400000">
            <a:off x="3452019" y="5901532"/>
            <a:ext cx="377825" cy="369887"/>
          </a:xfrm>
          <a:prstGeom prst="rect">
            <a:avLst/>
          </a:prstGeom>
          <a:noFill/>
          <a:ln w="9525">
            <a:noFill/>
            <a:miter lim="800000"/>
            <a:headEnd/>
            <a:tailEnd/>
          </a:ln>
        </p:spPr>
        <p:txBody>
          <a:bodyPr wrap="none">
            <a:spAutoFit/>
          </a:bodyPr>
          <a:lstStyle/>
          <a:p>
            <a:r>
              <a:rPr lang="en-US"/>
              <a:t>– </a:t>
            </a:r>
          </a:p>
        </p:txBody>
      </p:sp>
      <p:sp>
        <p:nvSpPr>
          <p:cNvPr id="25610" name="TextBox 11"/>
          <p:cNvSpPr txBox="1">
            <a:spLocks noChangeArrowheads="1"/>
          </p:cNvSpPr>
          <p:nvPr/>
        </p:nvSpPr>
        <p:spPr bwMode="auto">
          <a:xfrm rot="-5400000">
            <a:off x="3409950" y="5905500"/>
            <a:ext cx="376238" cy="369888"/>
          </a:xfrm>
          <a:prstGeom prst="rect">
            <a:avLst/>
          </a:prstGeom>
          <a:noFill/>
          <a:ln w="9525">
            <a:noFill/>
            <a:miter lim="800000"/>
            <a:headEnd/>
            <a:tailEnd/>
          </a:ln>
        </p:spPr>
        <p:txBody>
          <a:bodyPr wrap="none">
            <a:spAutoFit/>
          </a:bodyPr>
          <a:lstStyle/>
          <a:p>
            <a:r>
              <a:rPr lang="en-US"/>
              <a:t>– </a:t>
            </a:r>
          </a:p>
        </p:txBody>
      </p:sp>
      <p:sp>
        <p:nvSpPr>
          <p:cNvPr id="25611" name="TextBox 12"/>
          <p:cNvSpPr txBox="1">
            <a:spLocks noChangeArrowheads="1"/>
          </p:cNvSpPr>
          <p:nvPr/>
        </p:nvSpPr>
        <p:spPr bwMode="auto">
          <a:xfrm>
            <a:off x="3476625" y="5715000"/>
            <a:ext cx="363538" cy="369888"/>
          </a:xfrm>
          <a:prstGeom prst="rect">
            <a:avLst/>
          </a:prstGeom>
          <a:noFill/>
          <a:ln w="9525">
            <a:noFill/>
            <a:miter lim="800000"/>
            <a:headEnd/>
            <a:tailEnd/>
          </a:ln>
        </p:spPr>
        <p:txBody>
          <a:bodyPr wrap="none">
            <a:spAutoFit/>
          </a:bodyPr>
          <a:lstStyle/>
          <a:p>
            <a:r>
              <a:rPr lang="en-US" b="1"/>
              <a:t>O</a:t>
            </a:r>
          </a:p>
        </p:txBody>
      </p:sp>
      <p:sp>
        <p:nvSpPr>
          <p:cNvPr id="25612" name="Rectangle 13"/>
          <p:cNvSpPr>
            <a:spLocks noChangeArrowheads="1"/>
          </p:cNvSpPr>
          <p:nvPr/>
        </p:nvSpPr>
        <p:spPr bwMode="auto">
          <a:xfrm>
            <a:off x="7540625" y="1287463"/>
            <a:ext cx="1069975" cy="369887"/>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Lingual and Gastric Lipases</a:t>
            </a:r>
          </a:p>
        </p:txBody>
      </p:sp>
      <p:sp>
        <p:nvSpPr>
          <p:cNvPr id="26627" name="Content Placeholder 2"/>
          <p:cNvSpPr>
            <a:spLocks noGrp="1"/>
          </p:cNvSpPr>
          <p:nvPr>
            <p:ph idx="1"/>
          </p:nvPr>
        </p:nvSpPr>
        <p:spPr>
          <a:xfrm>
            <a:off x="533400" y="2286000"/>
            <a:ext cx="8153400" cy="3733800"/>
          </a:xfrm>
        </p:spPr>
        <p:txBody>
          <a:bodyPr/>
          <a:lstStyle/>
          <a:p>
            <a:pPr algn="just"/>
            <a:r>
              <a:rPr lang="en-US" sz="3200" b="1" smtClean="0">
                <a:solidFill>
                  <a:srgbClr val="0000CC"/>
                </a:solidFill>
                <a:latin typeface="Times New Roman" pitchFamily="18" charset="0"/>
                <a:cs typeface="Times New Roman" pitchFamily="18" charset="0"/>
              </a:rPr>
              <a:t>They are important in </a:t>
            </a:r>
            <a:r>
              <a:rPr lang="en-US" sz="3200" b="1" smtClean="0">
                <a:solidFill>
                  <a:srgbClr val="C00000"/>
                </a:solidFill>
                <a:latin typeface="Times New Roman" pitchFamily="18" charset="0"/>
                <a:cs typeface="Times New Roman" pitchFamily="18" charset="0"/>
              </a:rPr>
              <a:t>neonates and infants </a:t>
            </a:r>
            <a:r>
              <a:rPr lang="en-US" sz="3200" b="1" smtClean="0">
                <a:solidFill>
                  <a:srgbClr val="0000CC"/>
                </a:solidFill>
                <a:latin typeface="Times New Roman" pitchFamily="18" charset="0"/>
                <a:cs typeface="Times New Roman" pitchFamily="18" charset="0"/>
              </a:rPr>
              <a:t>for the digestion of TAG of milk</a:t>
            </a:r>
          </a:p>
          <a:p>
            <a:pPr algn="just">
              <a:buFont typeface="Wingdings 2" pitchFamily="18" charset="2"/>
              <a:buNone/>
            </a:pPr>
            <a:endParaRPr lang="en-US" sz="3200" b="1" smtClean="0">
              <a:solidFill>
                <a:srgbClr val="0000CC"/>
              </a:solidFill>
              <a:latin typeface="Times New Roman" pitchFamily="18" charset="0"/>
              <a:cs typeface="Times New Roman" pitchFamily="18" charset="0"/>
            </a:endParaRPr>
          </a:p>
          <a:p>
            <a:pPr algn="just"/>
            <a:r>
              <a:rPr lang="en-US" sz="3200" b="1" smtClean="0">
                <a:solidFill>
                  <a:srgbClr val="0000CC"/>
                </a:solidFill>
                <a:latin typeface="Times New Roman" pitchFamily="18" charset="0"/>
                <a:cs typeface="Times New Roman" pitchFamily="18" charset="0"/>
              </a:rPr>
              <a:t>They are also important in </a:t>
            </a:r>
            <a:r>
              <a:rPr lang="en-US" sz="3200" b="1" smtClean="0">
                <a:solidFill>
                  <a:srgbClr val="C00000"/>
                </a:solidFill>
                <a:latin typeface="Times New Roman" pitchFamily="18" charset="0"/>
                <a:cs typeface="Times New Roman" pitchFamily="18" charset="0"/>
              </a:rPr>
              <a:t>patients with pancreatic insufficiency</a:t>
            </a:r>
            <a:r>
              <a:rPr lang="en-US" sz="3200" b="1" smtClean="0">
                <a:solidFill>
                  <a:srgbClr val="0000CC"/>
                </a:solidFill>
                <a:latin typeface="Times New Roman" pitchFamily="18" charset="0"/>
                <a:cs typeface="Times New Roman" pitchFamily="18" charset="0"/>
              </a:rPr>
              <a:t> where there is absence of pancreatic lipase</a:t>
            </a:r>
            <a:endParaRPr lang="en-US" sz="3200" b="1" smtClean="0">
              <a:solidFill>
                <a:srgbClr val="C00000"/>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
        <p:nvSpPr>
          <p:cNvPr id="26628" name="Rectangle 3"/>
          <p:cNvSpPr>
            <a:spLocks noChangeArrowheads="1"/>
          </p:cNvSpPr>
          <p:nvPr/>
        </p:nvSpPr>
        <p:spPr bwMode="auto">
          <a:xfrm>
            <a:off x="7540625" y="1524000"/>
            <a:ext cx="1069975" cy="369888"/>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Digestion of Lipids in Stomach</a:t>
            </a:r>
          </a:p>
        </p:txBody>
      </p:sp>
      <p:pic>
        <p:nvPicPr>
          <p:cNvPr id="27651" name="Content Placeholder 4" descr="15_002.jpg"/>
          <p:cNvPicPr>
            <a:picLocks noGrp="1" noChangeAspect="1"/>
          </p:cNvPicPr>
          <p:nvPr>
            <p:ph idx="1"/>
          </p:nvPr>
        </p:nvPicPr>
        <p:blipFill>
          <a:blip r:embed="rId2" cstate="print"/>
          <a:srcRect l="9807" t="1422" r="58038" b="60887"/>
          <a:stretch>
            <a:fillRect/>
          </a:stretch>
        </p:blipFill>
        <p:spPr>
          <a:xfrm>
            <a:off x="5060950" y="1981200"/>
            <a:ext cx="3930650" cy="4038600"/>
          </a:xfrm>
        </p:spPr>
      </p:pic>
      <p:sp>
        <p:nvSpPr>
          <p:cNvPr id="27652" name="TextBox 5"/>
          <p:cNvSpPr txBox="1">
            <a:spLocks noChangeArrowheads="1"/>
          </p:cNvSpPr>
          <p:nvPr/>
        </p:nvSpPr>
        <p:spPr bwMode="auto">
          <a:xfrm>
            <a:off x="76200" y="2514600"/>
            <a:ext cx="5089525" cy="1200150"/>
          </a:xfrm>
          <a:prstGeom prst="rect">
            <a:avLst/>
          </a:prstGeom>
          <a:noFill/>
          <a:ln w="9525">
            <a:noFill/>
            <a:miter lim="800000"/>
            <a:headEnd/>
            <a:tailEnd/>
          </a:ln>
        </p:spPr>
        <p:txBody>
          <a:bodyPr wrap="none">
            <a:spAutoFit/>
          </a:bodyPr>
          <a:lstStyle/>
          <a:p>
            <a:r>
              <a:rPr lang="en-US" sz="2400" b="1">
                <a:solidFill>
                  <a:srgbClr val="C00000"/>
                </a:solidFill>
              </a:rPr>
              <a:t>In adults, </a:t>
            </a:r>
            <a:r>
              <a:rPr lang="en-US" sz="2400" b="1">
                <a:solidFill>
                  <a:srgbClr val="0000CC"/>
                </a:solidFill>
              </a:rPr>
              <a:t>no significant effects </a:t>
            </a:r>
          </a:p>
          <a:p>
            <a:r>
              <a:rPr lang="en-US" sz="2400" b="1">
                <a:solidFill>
                  <a:srgbClr val="0000CC"/>
                </a:solidFill>
              </a:rPr>
              <a:t>because of lack of </a:t>
            </a:r>
            <a:r>
              <a:rPr lang="en-US" sz="2400" b="1">
                <a:solidFill>
                  <a:srgbClr val="C00000"/>
                </a:solidFill>
              </a:rPr>
              <a:t>emulsification </a:t>
            </a:r>
          </a:p>
          <a:p>
            <a:r>
              <a:rPr lang="en-US" sz="2400" b="1">
                <a:solidFill>
                  <a:srgbClr val="0000CC"/>
                </a:solidFill>
              </a:rPr>
              <a:t>that occurs in duodenum</a:t>
            </a:r>
          </a:p>
        </p:txBody>
      </p:sp>
      <p:sp>
        <p:nvSpPr>
          <p:cNvPr id="27653" name="TextBox 6"/>
          <p:cNvSpPr txBox="1">
            <a:spLocks noChangeArrowheads="1"/>
          </p:cNvSpPr>
          <p:nvPr/>
        </p:nvSpPr>
        <p:spPr bwMode="auto">
          <a:xfrm>
            <a:off x="76200" y="4221163"/>
            <a:ext cx="4054475" cy="1570037"/>
          </a:xfrm>
          <a:prstGeom prst="rect">
            <a:avLst/>
          </a:prstGeom>
          <a:noFill/>
          <a:ln w="9525">
            <a:noFill/>
            <a:miter lim="800000"/>
            <a:headEnd/>
            <a:tailEnd/>
          </a:ln>
        </p:spPr>
        <p:txBody>
          <a:bodyPr wrap="none">
            <a:spAutoFit/>
          </a:bodyPr>
          <a:lstStyle/>
          <a:p>
            <a:r>
              <a:rPr lang="en-US" sz="2400" b="1">
                <a:solidFill>
                  <a:srgbClr val="C00000"/>
                </a:solidFill>
              </a:rPr>
              <a:t>In neonates and infants, </a:t>
            </a:r>
          </a:p>
          <a:p>
            <a:r>
              <a:rPr lang="en-US" sz="2400" b="1">
                <a:solidFill>
                  <a:srgbClr val="0000CC"/>
                </a:solidFill>
              </a:rPr>
              <a:t>digestion of milk TAG and </a:t>
            </a:r>
          </a:p>
          <a:p>
            <a:r>
              <a:rPr lang="en-US" sz="2400" b="1">
                <a:solidFill>
                  <a:srgbClr val="0000CC"/>
                </a:solidFill>
              </a:rPr>
              <a:t>production of short- and </a:t>
            </a:r>
          </a:p>
          <a:p>
            <a:r>
              <a:rPr lang="en-US" sz="2400" b="1">
                <a:solidFill>
                  <a:srgbClr val="0000CC"/>
                </a:solidFill>
              </a:rPr>
              <a:t>medium-chain fatty acids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Pepsin</a:t>
            </a:r>
          </a:p>
        </p:txBody>
      </p:sp>
      <p:sp>
        <p:nvSpPr>
          <p:cNvPr id="28675" name="Content Placeholder 2"/>
          <p:cNvSpPr>
            <a:spLocks noGrp="1"/>
          </p:cNvSpPr>
          <p:nvPr>
            <p:ph idx="1"/>
          </p:nvPr>
        </p:nvSpPr>
        <p:spPr>
          <a:xfrm>
            <a:off x="609600" y="1828800"/>
            <a:ext cx="8153400" cy="4572000"/>
          </a:xfrm>
        </p:spPr>
        <p:txBody>
          <a:bodyPr/>
          <a:lstStyle/>
          <a:p>
            <a:pPr algn="just"/>
            <a:r>
              <a:rPr lang="en-US" sz="3200" b="1" smtClean="0">
                <a:solidFill>
                  <a:srgbClr val="0000CC"/>
                </a:solidFill>
                <a:latin typeface="Times New Roman" pitchFamily="18" charset="0"/>
                <a:cs typeface="Times New Roman" pitchFamily="18" charset="0"/>
              </a:rPr>
              <a:t>Secreted by chief cells of stomach as inactive proenzyme, pepsinogen</a:t>
            </a:r>
          </a:p>
          <a:p>
            <a:pPr algn="just"/>
            <a:r>
              <a:rPr lang="en-US" sz="3200" b="1" smtClean="0">
                <a:solidFill>
                  <a:srgbClr val="0000CC"/>
                </a:solidFill>
                <a:latin typeface="Times New Roman" pitchFamily="18" charset="0"/>
                <a:cs typeface="Times New Roman" pitchFamily="18" charset="0"/>
              </a:rPr>
              <a:t>Activated by HCl and autocatalytically by pepsin</a:t>
            </a:r>
          </a:p>
          <a:p>
            <a:pPr algn="just"/>
            <a:r>
              <a:rPr lang="en-US" sz="3200" b="1" smtClean="0">
                <a:solidFill>
                  <a:srgbClr val="0000CC"/>
                </a:solidFill>
                <a:latin typeface="Times New Roman" pitchFamily="18" charset="0"/>
                <a:cs typeface="Times New Roman" pitchFamily="18" charset="0"/>
              </a:rPr>
              <a:t> Acid-stable, endopeptidase</a:t>
            </a:r>
          </a:p>
          <a:p>
            <a:pPr algn="just"/>
            <a:r>
              <a:rPr lang="en-US" sz="3200" b="1" smtClean="0">
                <a:solidFill>
                  <a:srgbClr val="0000CC"/>
                </a:solidFill>
                <a:latin typeface="Times New Roman" pitchFamily="18" charset="0"/>
                <a:cs typeface="Times New Roman" pitchFamily="18" charset="0"/>
              </a:rPr>
              <a:t>Substrate: </a:t>
            </a:r>
            <a:r>
              <a:rPr lang="en-US" sz="3200" b="1" smtClean="0">
                <a:solidFill>
                  <a:srgbClr val="C00000"/>
                </a:solidFill>
                <a:latin typeface="Times New Roman" pitchFamily="18" charset="0"/>
                <a:cs typeface="Times New Roman" pitchFamily="18" charset="0"/>
              </a:rPr>
              <a:t>denatured</a:t>
            </a:r>
            <a:r>
              <a:rPr lang="en-US" sz="3200" b="1" smtClean="0">
                <a:solidFill>
                  <a:srgbClr val="0000CC"/>
                </a:solidFill>
                <a:latin typeface="Times New Roman" pitchFamily="18" charset="0"/>
                <a:cs typeface="Times New Roman" pitchFamily="18" charset="0"/>
              </a:rPr>
              <a:t> dietary proteins </a:t>
            </a:r>
            <a:r>
              <a:rPr lang="en-US" sz="3200" b="1" smtClean="0">
                <a:solidFill>
                  <a:srgbClr val="C00000"/>
                </a:solidFill>
                <a:latin typeface="Times New Roman" pitchFamily="18" charset="0"/>
                <a:cs typeface="Times New Roman" pitchFamily="18" charset="0"/>
              </a:rPr>
              <a:t>(by HCl)</a:t>
            </a:r>
          </a:p>
          <a:p>
            <a:pPr algn="just"/>
            <a:r>
              <a:rPr lang="en-US" sz="3200" b="1" smtClean="0">
                <a:solidFill>
                  <a:srgbClr val="0000CC"/>
                </a:solidFill>
                <a:latin typeface="Times New Roman" pitchFamily="18" charset="0"/>
                <a:cs typeface="Times New Roman" pitchFamily="18" charset="0"/>
              </a:rPr>
              <a:t>End product: Smaller polypeptides</a:t>
            </a:r>
          </a:p>
          <a:p>
            <a:pPr algn="just">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eptide Protein Structures: Primary, Secondary, Tertiary, Quaternary ">
            <a:hlinkClick r:id="rId2"/>
          </p:cNvPr>
          <p:cNvPicPr>
            <a:picLocks noChangeAspect="1" noChangeArrowheads="1"/>
          </p:cNvPicPr>
          <p:nvPr/>
        </p:nvPicPr>
        <p:blipFill>
          <a:blip r:embed="rId3" cstate="print"/>
          <a:srcRect/>
          <a:stretch>
            <a:fillRect/>
          </a:stretch>
        </p:blipFill>
        <p:spPr bwMode="auto">
          <a:xfrm>
            <a:off x="692092" y="1524000"/>
            <a:ext cx="7689908" cy="4191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ndopeptidases breack amino acid chains in the middle; exopeptidases cleave off amino acids from the ends."/>
          <p:cNvPicPr>
            <a:picLocks noChangeAspect="1" noChangeArrowheads="1"/>
          </p:cNvPicPr>
          <p:nvPr/>
        </p:nvPicPr>
        <p:blipFill>
          <a:blip r:embed="rId2" cstate="print"/>
          <a:srcRect l="26073" r="26312" b="3526"/>
          <a:stretch>
            <a:fillRect/>
          </a:stretch>
        </p:blipFill>
        <p:spPr bwMode="auto">
          <a:xfrm>
            <a:off x="1905000" y="838200"/>
            <a:ext cx="5105400" cy="5518150"/>
          </a:xfrm>
          <a:prstGeom prst="rect">
            <a:avLst/>
          </a:prstGeom>
          <a:noFill/>
        </p:spPr>
      </p:pic>
      <p:sp>
        <p:nvSpPr>
          <p:cNvPr id="5" name="Rectangle 4"/>
          <p:cNvSpPr/>
          <p:nvPr/>
        </p:nvSpPr>
        <p:spPr>
          <a:xfrm>
            <a:off x="2801967" y="6400800"/>
            <a:ext cx="3903633" cy="369332"/>
          </a:xfrm>
          <a:prstGeom prst="rect">
            <a:avLst/>
          </a:prstGeom>
        </p:spPr>
        <p:txBody>
          <a:bodyPr wrap="none">
            <a:spAutoFit/>
          </a:bodyPr>
          <a:lstStyle/>
          <a:p>
            <a:r>
              <a:rPr lang="en-US" i="0" dirty="0" err="1" smtClean="0"/>
              <a:t>Endopeptidases</a:t>
            </a:r>
            <a:r>
              <a:rPr lang="en-US" i="0" dirty="0" smtClean="0"/>
              <a:t> and </a:t>
            </a:r>
            <a:r>
              <a:rPr lang="en-US" i="0" dirty="0" err="1" smtClean="0"/>
              <a:t>exopeptidases</a:t>
            </a:r>
            <a:r>
              <a:rPr lang="en-US" i="0"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Rennin</a:t>
            </a:r>
          </a:p>
        </p:txBody>
      </p:sp>
      <p:sp>
        <p:nvSpPr>
          <p:cNvPr id="29699" name="Content Placeholder 2"/>
          <p:cNvSpPr>
            <a:spLocks noGrp="1"/>
          </p:cNvSpPr>
          <p:nvPr>
            <p:ph idx="1"/>
          </p:nvPr>
        </p:nvSpPr>
        <p:spPr>
          <a:xfrm>
            <a:off x="609600" y="1600200"/>
            <a:ext cx="8153400" cy="4953000"/>
          </a:xfrm>
        </p:spPr>
        <p:txBody>
          <a:bodyPr/>
          <a:lstStyle/>
          <a:p>
            <a:pPr algn="just"/>
            <a:r>
              <a:rPr lang="en-US" sz="3200" b="1" smtClean="0">
                <a:solidFill>
                  <a:srgbClr val="0000CC"/>
                </a:solidFill>
                <a:latin typeface="Times New Roman" pitchFamily="18" charset="0"/>
                <a:cs typeface="Times New Roman" pitchFamily="18" charset="0"/>
              </a:rPr>
              <a:t>Secreted by chief cells of stomach in neonates and infants</a:t>
            </a:r>
          </a:p>
          <a:p>
            <a:pPr algn="just"/>
            <a:r>
              <a:rPr lang="en-US" sz="3200" b="1" smtClean="0">
                <a:solidFill>
                  <a:srgbClr val="0000CC"/>
                </a:solidFill>
                <a:latin typeface="Times New Roman" pitchFamily="18" charset="0"/>
                <a:cs typeface="Times New Roman" pitchFamily="18" charset="0"/>
              </a:rPr>
              <a:t>Substrate: Casein of milk </a:t>
            </a:r>
            <a:r>
              <a:rPr lang="en-US" sz="3200" b="1" smtClean="0">
                <a:solidFill>
                  <a:srgbClr val="C00000"/>
                </a:solidFill>
                <a:latin typeface="Times New Roman" pitchFamily="18" charset="0"/>
                <a:cs typeface="Times New Roman" pitchFamily="18" charset="0"/>
              </a:rPr>
              <a:t>(in the presence of calcium)</a:t>
            </a:r>
          </a:p>
          <a:p>
            <a:pPr algn="just"/>
            <a:r>
              <a:rPr lang="en-US" sz="3200" b="1" smtClean="0">
                <a:solidFill>
                  <a:srgbClr val="0000CC"/>
                </a:solidFill>
                <a:latin typeface="Times New Roman" pitchFamily="18" charset="0"/>
                <a:cs typeface="Times New Roman" pitchFamily="18" charset="0"/>
              </a:rPr>
              <a:t>End product: </a:t>
            </a:r>
            <a:r>
              <a:rPr lang="en-US" sz="3200" b="1" smtClean="0">
                <a:solidFill>
                  <a:srgbClr val="C00000"/>
                </a:solidFill>
                <a:latin typeface="Times New Roman" pitchFamily="18" charset="0"/>
                <a:cs typeface="Times New Roman" pitchFamily="18" charset="0"/>
              </a:rPr>
              <a:t>Paracasein</a:t>
            </a:r>
            <a:r>
              <a:rPr lang="en-US" sz="3200" b="1" smtClean="0">
                <a:solidFill>
                  <a:srgbClr val="0000CC"/>
                </a:solidFill>
                <a:latin typeface="Times New Roman" pitchFamily="18" charset="0"/>
                <a:cs typeface="Times New Roman" pitchFamily="18" charset="0"/>
              </a:rPr>
              <a:t> with the formation of milk clot </a:t>
            </a:r>
          </a:p>
          <a:p>
            <a:pPr algn="just"/>
            <a:r>
              <a:rPr lang="en-US" sz="3200" b="1" smtClean="0">
                <a:solidFill>
                  <a:srgbClr val="0000CC"/>
                </a:solidFill>
                <a:latin typeface="Times New Roman" pitchFamily="18" charset="0"/>
                <a:cs typeface="Times New Roman" pitchFamily="18" charset="0"/>
              </a:rPr>
              <a:t>Effect: It prevents rapid passage of milk from stomach, allowing more time for action of pepsin on milk proteins</a:t>
            </a:r>
          </a:p>
          <a:p>
            <a:pPr algn="just">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762000"/>
            <a:ext cx="8229600" cy="781050"/>
          </a:xfrm>
        </p:spPr>
        <p:txBody>
          <a:bodyPr/>
          <a:lstStyle/>
          <a:p>
            <a:pPr algn="ctr"/>
            <a:r>
              <a:rPr lang="en-US" sz="3600" b="1" smtClean="0">
                <a:solidFill>
                  <a:srgbClr val="BC0000"/>
                </a:solidFill>
                <a:latin typeface="Impact" pitchFamily="34" charset="0"/>
                <a:cs typeface="Times New Roman" pitchFamily="18" charset="0"/>
              </a:rPr>
              <a:t>Digestion of Dietary Proteins in Stomach</a:t>
            </a:r>
          </a:p>
        </p:txBody>
      </p:sp>
      <p:pic>
        <p:nvPicPr>
          <p:cNvPr id="30723" name="Content Placeholder 4" descr="19_004.jpg"/>
          <p:cNvPicPr>
            <a:picLocks noGrp="1" noChangeAspect="1"/>
          </p:cNvPicPr>
          <p:nvPr>
            <p:ph idx="1"/>
          </p:nvPr>
        </p:nvPicPr>
        <p:blipFill>
          <a:blip r:embed="rId2" cstate="print"/>
          <a:srcRect l="20805" r="18559" b="67908"/>
          <a:stretch>
            <a:fillRect/>
          </a:stretch>
        </p:blipFill>
        <p:spPr>
          <a:xfrm>
            <a:off x="4648200" y="1935163"/>
            <a:ext cx="4378325" cy="3932237"/>
          </a:xfrm>
        </p:spPr>
      </p:pic>
      <p:sp>
        <p:nvSpPr>
          <p:cNvPr id="30724" name="TextBox 5"/>
          <p:cNvSpPr txBox="1">
            <a:spLocks noChangeArrowheads="1"/>
          </p:cNvSpPr>
          <p:nvPr/>
        </p:nvSpPr>
        <p:spPr bwMode="auto">
          <a:xfrm>
            <a:off x="7566025" y="5187950"/>
            <a:ext cx="1196975" cy="369888"/>
          </a:xfrm>
          <a:prstGeom prst="rect">
            <a:avLst/>
          </a:prstGeom>
          <a:noFill/>
          <a:ln w="9525">
            <a:noFill/>
            <a:miter lim="800000"/>
            <a:headEnd/>
            <a:tailEnd/>
          </a:ln>
        </p:spPr>
        <p:txBody>
          <a:bodyPr wrap="none">
            <a:spAutoFit/>
          </a:bodyPr>
          <a:lstStyle/>
          <a:p>
            <a:r>
              <a:rPr lang="en-US" b="1">
                <a:solidFill>
                  <a:srgbClr val="C00000"/>
                </a:solidFill>
              </a:rPr>
              <a:t>&amp; Rennin</a:t>
            </a:r>
          </a:p>
        </p:txBody>
      </p:sp>
      <p:sp>
        <p:nvSpPr>
          <p:cNvPr id="30725" name="TextBox 6"/>
          <p:cNvSpPr txBox="1">
            <a:spLocks noChangeArrowheads="1"/>
          </p:cNvSpPr>
          <p:nvPr/>
        </p:nvSpPr>
        <p:spPr bwMode="auto">
          <a:xfrm>
            <a:off x="228600" y="2233613"/>
            <a:ext cx="4319588" cy="3786187"/>
          </a:xfrm>
          <a:prstGeom prst="rect">
            <a:avLst/>
          </a:prstGeom>
          <a:noFill/>
          <a:ln w="9525">
            <a:noFill/>
            <a:miter lim="800000"/>
            <a:headEnd/>
            <a:tailEnd/>
          </a:ln>
        </p:spPr>
        <p:txBody>
          <a:bodyPr wrap="none">
            <a:spAutoFit/>
          </a:bodyPr>
          <a:lstStyle/>
          <a:p>
            <a:r>
              <a:rPr lang="en-US" sz="2400" b="1" dirty="0" err="1">
                <a:solidFill>
                  <a:srgbClr val="C00000"/>
                </a:solidFill>
              </a:rPr>
              <a:t>HCl</a:t>
            </a:r>
            <a:r>
              <a:rPr lang="en-US" sz="2400" b="1" dirty="0">
                <a:solidFill>
                  <a:srgbClr val="C00000"/>
                </a:solidFill>
              </a:rPr>
              <a:t>:</a:t>
            </a:r>
          </a:p>
          <a:p>
            <a:r>
              <a:rPr lang="en-US" sz="2400" b="1" dirty="0"/>
              <a:t>	</a:t>
            </a:r>
            <a:r>
              <a:rPr lang="en-US" sz="2400" b="1" dirty="0">
                <a:solidFill>
                  <a:srgbClr val="0000CC"/>
                </a:solidFill>
              </a:rPr>
              <a:t>Denatures proteins</a:t>
            </a:r>
          </a:p>
          <a:p>
            <a:r>
              <a:rPr lang="en-US" sz="2400" b="1" dirty="0">
                <a:solidFill>
                  <a:srgbClr val="0000CC"/>
                </a:solidFill>
              </a:rPr>
              <a:t>	Activates pepsin</a:t>
            </a:r>
          </a:p>
          <a:p>
            <a:endParaRPr lang="en-US" sz="2400" b="1" dirty="0"/>
          </a:p>
          <a:p>
            <a:r>
              <a:rPr lang="en-US" sz="2400" b="1" dirty="0">
                <a:solidFill>
                  <a:srgbClr val="C00000"/>
                </a:solidFill>
              </a:rPr>
              <a:t>Pepsin:</a:t>
            </a:r>
          </a:p>
          <a:p>
            <a:r>
              <a:rPr lang="en-US" sz="2400" b="1" dirty="0"/>
              <a:t>	</a:t>
            </a:r>
            <a:r>
              <a:rPr lang="en-US" sz="2400" b="1" dirty="0">
                <a:solidFill>
                  <a:srgbClr val="0000CC"/>
                </a:solidFill>
              </a:rPr>
              <a:t>Cleaves proteins into</a:t>
            </a:r>
          </a:p>
          <a:p>
            <a:r>
              <a:rPr lang="en-US" sz="2400" b="1" dirty="0">
                <a:solidFill>
                  <a:srgbClr val="0000CC"/>
                </a:solidFill>
              </a:rPr>
              <a:t>	polypeptides</a:t>
            </a:r>
          </a:p>
          <a:p>
            <a:endParaRPr lang="en-US" sz="2400" b="1" dirty="0"/>
          </a:p>
          <a:p>
            <a:r>
              <a:rPr lang="en-US" sz="2400" b="1" dirty="0">
                <a:solidFill>
                  <a:srgbClr val="C00000"/>
                </a:solidFill>
              </a:rPr>
              <a:t>Rennin:</a:t>
            </a:r>
          </a:p>
          <a:p>
            <a:r>
              <a:rPr lang="en-US" sz="2400" b="1" dirty="0"/>
              <a:t>	</a:t>
            </a:r>
            <a:r>
              <a:rPr lang="en-US" sz="2400" b="1" dirty="0">
                <a:solidFill>
                  <a:srgbClr val="0000CC"/>
                </a:solidFill>
              </a:rPr>
              <a:t>Formation of milk clot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4000" b="1" smtClean="0">
                <a:solidFill>
                  <a:srgbClr val="990033"/>
                </a:solidFill>
                <a:latin typeface="Impact" pitchFamily="34" charset="0"/>
              </a:rPr>
              <a:t>Objectives:</a:t>
            </a:r>
          </a:p>
        </p:txBody>
      </p:sp>
      <p:sp>
        <p:nvSpPr>
          <p:cNvPr id="7171" name="Content Placeholder 2"/>
          <p:cNvSpPr>
            <a:spLocks noGrp="1"/>
          </p:cNvSpPr>
          <p:nvPr>
            <p:ph idx="1"/>
          </p:nvPr>
        </p:nvSpPr>
        <p:spPr>
          <a:xfrm>
            <a:off x="228600" y="2239963"/>
            <a:ext cx="8686800" cy="3856037"/>
          </a:xfrm>
        </p:spPr>
        <p:txBody>
          <a:bodyPr/>
          <a:lstStyle/>
          <a:p>
            <a:pPr>
              <a:spcAft>
                <a:spcPts val="1800"/>
              </a:spcAft>
            </a:pPr>
            <a:r>
              <a:rPr lang="en-US" sz="3200" b="1" smtClean="0">
                <a:solidFill>
                  <a:srgbClr val="0000CC"/>
                </a:solidFill>
              </a:rPr>
              <a:t>Understand the principle and importance of digestion of dietary foodstuffs</a:t>
            </a:r>
          </a:p>
          <a:p>
            <a:pPr>
              <a:spcAft>
                <a:spcPts val="1800"/>
              </a:spcAft>
            </a:pPr>
            <a:r>
              <a:rPr lang="en-US" sz="3200" b="1" smtClean="0">
                <a:solidFill>
                  <a:srgbClr val="0000CC"/>
                </a:solidFill>
              </a:rPr>
              <a:t>Understand the role of salivary glands in digestion</a:t>
            </a:r>
          </a:p>
          <a:p>
            <a:pPr>
              <a:spcAft>
                <a:spcPts val="1800"/>
              </a:spcAft>
            </a:pPr>
            <a:r>
              <a:rPr lang="en-US" sz="3200" b="1" smtClean="0">
                <a:solidFill>
                  <a:srgbClr val="0000CC"/>
                </a:solidFill>
              </a:rPr>
              <a:t>Understand the role of stomach in digestion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762000"/>
            <a:ext cx="8229600" cy="781050"/>
          </a:xfrm>
        </p:spPr>
        <p:txBody>
          <a:bodyPr/>
          <a:lstStyle/>
          <a:p>
            <a:pPr algn="ctr"/>
            <a:r>
              <a:rPr lang="en-US" sz="3600" b="1" smtClean="0">
                <a:solidFill>
                  <a:srgbClr val="BC0000"/>
                </a:solidFill>
                <a:latin typeface="Impact" pitchFamily="34" charset="0"/>
                <a:cs typeface="Times New Roman" pitchFamily="18" charset="0"/>
              </a:rPr>
              <a:t>Take Home Message</a:t>
            </a:r>
          </a:p>
        </p:txBody>
      </p:sp>
      <p:sp>
        <p:nvSpPr>
          <p:cNvPr id="33794" name="Rectangle 2"/>
          <p:cNvSpPr>
            <a:spLocks noChangeArrowheads="1"/>
          </p:cNvSpPr>
          <p:nvPr/>
        </p:nvSpPr>
        <p:spPr bwMode="auto">
          <a:xfrm>
            <a:off x="228600" y="2054225"/>
            <a:ext cx="8763000" cy="4232275"/>
          </a:xfrm>
          <a:prstGeom prst="rect">
            <a:avLst/>
          </a:prstGeom>
          <a:noFill/>
          <a:ln w="9525">
            <a:noFill/>
            <a:miter lim="800000"/>
            <a:headEnd/>
            <a:tailEnd/>
          </a:ln>
          <a:effectLst/>
        </p:spPr>
        <p:txBody>
          <a:bodyPr anchor="ctr">
            <a:spAutoFit/>
          </a:bodyPr>
          <a:lstStyle/>
          <a:p>
            <a:pPr marL="398463" indent="-398463"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Digestion involves both mechanical and enzymatic processes </a:t>
            </a:r>
          </a:p>
          <a:p>
            <a:pPr marL="339725" indent="-339725"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Digestion makes dietary foodstuffs readily absorbable by the digestive tract</a:t>
            </a:r>
          </a:p>
          <a:p>
            <a:pPr marL="339725" indent="-339725"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Salivary α-amylase is of limited, but initial effect on digestion of starch and glycogen in the mouth </a:t>
            </a:r>
          </a:p>
          <a:p>
            <a:pPr marL="339725" indent="-339725"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Salivary α-amylase converts starch and glycogen into short, branched oligosaccharides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609600"/>
            <a:ext cx="8229600" cy="781050"/>
          </a:xfrm>
        </p:spPr>
        <p:txBody>
          <a:bodyPr/>
          <a:lstStyle/>
          <a:p>
            <a:pPr algn="ctr"/>
            <a:r>
              <a:rPr lang="en-US" sz="3600" b="1" dirty="0" smtClean="0">
                <a:solidFill>
                  <a:srgbClr val="BC0000"/>
                </a:solidFill>
                <a:latin typeface="Impact" pitchFamily="34" charset="0"/>
                <a:cs typeface="Times New Roman" pitchFamily="18" charset="0"/>
              </a:rPr>
              <a:t>Take Home Message</a:t>
            </a:r>
          </a:p>
        </p:txBody>
      </p:sp>
      <p:sp>
        <p:nvSpPr>
          <p:cNvPr id="33794" name="Rectangle 2"/>
          <p:cNvSpPr>
            <a:spLocks noChangeArrowheads="1"/>
          </p:cNvSpPr>
          <p:nvPr/>
        </p:nvSpPr>
        <p:spPr bwMode="auto">
          <a:xfrm>
            <a:off x="228600" y="1589088"/>
            <a:ext cx="8610600" cy="4816475"/>
          </a:xfrm>
          <a:prstGeom prst="rect">
            <a:avLst/>
          </a:prstGeom>
          <a:noFill/>
          <a:ln w="9525">
            <a:noFill/>
            <a:miter lim="800000"/>
            <a:headEnd/>
            <a:tailEnd/>
          </a:ln>
          <a:effectLst/>
        </p:spPr>
        <p:txBody>
          <a:bodyPr anchor="ctr">
            <a:spAutoFit/>
          </a:bodyPr>
          <a:lstStyle/>
          <a:p>
            <a:pPr eaLnBrk="0" hangingPunct="0">
              <a:spcAft>
                <a:spcPts val="6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 Limited digestion of TAG begins in the stomach by </a:t>
            </a:r>
          </a:p>
          <a:p>
            <a:pPr marL="339725" algn="ctr" eaLnBrk="0" hangingPunct="0">
              <a:spcAft>
                <a:spcPts val="6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both </a:t>
            </a:r>
            <a:r>
              <a:rPr lang="en-US" sz="2800" b="1" dirty="0">
                <a:solidFill>
                  <a:srgbClr val="C00000"/>
                </a:solidFill>
                <a:latin typeface="Times New Roman" pitchFamily="18" charset="0"/>
                <a:ea typeface="Calibri" pitchFamily="34" charset="0"/>
                <a:cs typeface="Times New Roman" pitchFamily="18" charset="0"/>
              </a:rPr>
              <a:t>lingual</a:t>
            </a:r>
            <a:r>
              <a:rPr lang="en-US" sz="2800" b="1" dirty="0">
                <a:solidFill>
                  <a:srgbClr val="0000CC"/>
                </a:solidFill>
                <a:latin typeface="Times New Roman" pitchFamily="18" charset="0"/>
                <a:ea typeface="Calibri" pitchFamily="34" charset="0"/>
                <a:cs typeface="Times New Roman" pitchFamily="18" charset="0"/>
              </a:rPr>
              <a:t> and </a:t>
            </a:r>
            <a:r>
              <a:rPr lang="en-US" sz="2800" b="1" dirty="0">
                <a:solidFill>
                  <a:srgbClr val="C00000"/>
                </a:solidFill>
                <a:latin typeface="Times New Roman" pitchFamily="18" charset="0"/>
                <a:ea typeface="Calibri" pitchFamily="34" charset="0"/>
                <a:cs typeface="Times New Roman" pitchFamily="18" charset="0"/>
              </a:rPr>
              <a:t>gastric lipases </a:t>
            </a:r>
          </a:p>
          <a:p>
            <a:pPr marL="339725" eaLnBrk="0" hangingPunct="0">
              <a:spcAft>
                <a:spcPts val="18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producing 2-monoacylglycerols and fatty acids</a:t>
            </a:r>
          </a:p>
          <a:p>
            <a:pPr eaLnBrk="0" hangingPunct="0">
              <a:spcAft>
                <a:spcPts val="6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 Digestion of proteins begins in the stomach by </a:t>
            </a:r>
            <a:r>
              <a:rPr lang="en-US" sz="2800" b="1" dirty="0">
                <a:solidFill>
                  <a:srgbClr val="C00000"/>
                </a:solidFill>
                <a:latin typeface="Times New Roman" pitchFamily="18" charset="0"/>
                <a:ea typeface="Calibri" pitchFamily="34" charset="0"/>
                <a:cs typeface="Times New Roman" pitchFamily="18" charset="0"/>
              </a:rPr>
              <a:t>pepsin</a:t>
            </a:r>
          </a:p>
          <a:p>
            <a:pPr marL="339725" indent="58738" eaLnBrk="0" hangingPunct="0">
              <a:spcAft>
                <a:spcPts val="18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producing smaller polypeptides </a:t>
            </a:r>
          </a:p>
          <a:p>
            <a:pPr marL="339725" indent="-339725" eaLnBrk="0" hangingPunct="0">
              <a:spcAft>
                <a:spcPts val="6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In neonates and infants, digestion of milk occurs in stomach by:</a:t>
            </a:r>
          </a:p>
          <a:p>
            <a:pPr eaLnBrk="0" hangingPunct="0">
              <a:spcAft>
                <a:spcPts val="6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	</a:t>
            </a:r>
            <a:r>
              <a:rPr lang="en-US" sz="2800" b="1" dirty="0">
                <a:solidFill>
                  <a:srgbClr val="C00000"/>
                </a:solidFill>
                <a:latin typeface="Times New Roman" pitchFamily="18" charset="0"/>
                <a:ea typeface="Calibri" pitchFamily="34" charset="0"/>
                <a:cs typeface="Times New Roman" pitchFamily="18" charset="0"/>
              </a:rPr>
              <a:t>Acid-stable lipases </a:t>
            </a:r>
            <a:r>
              <a:rPr lang="en-US" sz="2800" b="1" dirty="0">
                <a:solidFill>
                  <a:srgbClr val="0000CC"/>
                </a:solidFill>
                <a:latin typeface="Times New Roman" pitchFamily="18" charset="0"/>
                <a:ea typeface="Calibri" pitchFamily="34" charset="0"/>
                <a:cs typeface="Times New Roman" pitchFamily="18" charset="0"/>
              </a:rPr>
              <a:t>for digestion of milk fat </a:t>
            </a:r>
          </a:p>
          <a:p>
            <a:pPr eaLnBrk="0" hangingPunct="0">
              <a:spcAft>
                <a:spcPts val="18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	</a:t>
            </a:r>
            <a:r>
              <a:rPr lang="en-US" sz="2800" b="1" dirty="0">
                <a:solidFill>
                  <a:srgbClr val="C00000"/>
                </a:solidFill>
                <a:latin typeface="Times New Roman" pitchFamily="18" charset="0"/>
                <a:ea typeface="Calibri" pitchFamily="34" charset="0"/>
                <a:cs typeface="Times New Roman" pitchFamily="18" charset="0"/>
              </a:rPr>
              <a:t>Rennin and pepsin </a:t>
            </a:r>
            <a:r>
              <a:rPr lang="en-US" sz="2800" b="1" dirty="0">
                <a:solidFill>
                  <a:srgbClr val="0000CC"/>
                </a:solidFill>
                <a:latin typeface="Times New Roman" pitchFamily="18" charset="0"/>
                <a:ea typeface="Calibri" pitchFamily="34" charset="0"/>
                <a:cs typeface="Times New Roman" pitchFamily="18" charset="0"/>
              </a:rPr>
              <a:t>for digestion of milk proteins</a:t>
            </a:r>
            <a:endParaRPr lang="en-US" sz="2800" b="1" dirty="0">
              <a:solidFill>
                <a:srgbClr val="0000CC"/>
              </a:solidFill>
              <a:latin typeface="Times New Roman" pitchFamily="18" charset="0"/>
              <a:cs typeface="Times New Roman" pitchFamily="18" charset="0"/>
            </a:endParaRPr>
          </a:p>
        </p:txBody>
      </p:sp>
      <p:sp>
        <p:nvSpPr>
          <p:cNvPr id="32772" name="Rectangle 3"/>
          <p:cNvSpPr>
            <a:spLocks noChangeArrowheads="1"/>
          </p:cNvSpPr>
          <p:nvPr/>
        </p:nvSpPr>
        <p:spPr bwMode="auto">
          <a:xfrm>
            <a:off x="7315200" y="1295400"/>
            <a:ext cx="1069975" cy="369888"/>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WordArt 3"/>
          <p:cNvSpPr>
            <a:spLocks noChangeArrowheads="1" noChangeShapeType="1" noTextEdit="1"/>
          </p:cNvSpPr>
          <p:nvPr/>
        </p:nvSpPr>
        <p:spPr bwMode="auto">
          <a:xfrm>
            <a:off x="381000" y="762000"/>
            <a:ext cx="8305800" cy="5257800"/>
          </a:xfrm>
          <a:prstGeom prst="rect">
            <a:avLst/>
          </a:prstGeom>
        </p:spPr>
        <p:txBody>
          <a:bodyPr wrap="none" fromWordArt="1">
            <a:prstTxWarp prst="textSlantUp">
              <a:avLst>
                <a:gd name="adj" fmla="val 55556"/>
              </a:avLst>
            </a:prstTxWarp>
          </a:bodyPr>
          <a:lstStyle/>
          <a:p>
            <a:pPr algn="ctr"/>
            <a:r>
              <a:rPr lang="en-US" sz="4800" b="1" kern="10" dirty="0" smtClean="0">
                <a:ln w="38100">
                  <a:solidFill>
                    <a:schemeClr val="accent2"/>
                  </a:solidFill>
                  <a:round/>
                  <a:headEnd/>
                  <a:tailEnd/>
                </a:ln>
                <a:solidFill>
                  <a:srgbClr val="A50021"/>
                </a:solidFill>
                <a:latin typeface="Courier New"/>
                <a:cs typeface="Courier New"/>
              </a:rPr>
              <a:t>Questions?</a:t>
            </a:r>
            <a:endParaRPr lang="en-US" sz="4800" b="1" kern="10" dirty="0">
              <a:ln w="38100">
                <a:solidFill>
                  <a:schemeClr val="accent2"/>
                </a:solidFill>
                <a:round/>
                <a:headEnd/>
                <a:tailEnd/>
              </a:ln>
              <a:solidFill>
                <a:srgbClr val="A50021"/>
              </a:solidFill>
              <a:latin typeface="Courier New"/>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066800"/>
            <a:ext cx="8229600" cy="838200"/>
          </a:xfrm>
        </p:spPr>
        <p:txBody>
          <a:bodyPr/>
          <a:lstStyle/>
          <a:p>
            <a:pPr eaLnBrk="1" hangingPunct="1"/>
            <a:r>
              <a:rPr lang="en-US" sz="4000" b="1" smtClean="0">
                <a:solidFill>
                  <a:srgbClr val="990033"/>
                </a:solidFill>
                <a:latin typeface="Impact" pitchFamily="34" charset="0"/>
              </a:rPr>
              <a:t>Background:</a:t>
            </a:r>
          </a:p>
        </p:txBody>
      </p:sp>
      <p:sp>
        <p:nvSpPr>
          <p:cNvPr id="8195" name="Content Placeholder 2"/>
          <p:cNvSpPr>
            <a:spLocks noGrp="1"/>
          </p:cNvSpPr>
          <p:nvPr>
            <p:ph idx="1"/>
          </p:nvPr>
        </p:nvSpPr>
        <p:spPr>
          <a:xfrm>
            <a:off x="228600" y="2316163"/>
            <a:ext cx="8610600" cy="3856037"/>
          </a:xfrm>
        </p:spPr>
        <p:txBody>
          <a:bodyPr/>
          <a:lstStyle/>
          <a:p>
            <a:pPr algn="just" eaLnBrk="1" hangingPunct="1">
              <a:spcAft>
                <a:spcPts val="12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Most of dietary foodstuffs are ingested in the form that cannot be readily absorbed from the digestive tract </a:t>
            </a:r>
          </a:p>
          <a:p>
            <a:pPr algn="just" eaLnBrk="1" hangingPunct="1">
              <a:spcAft>
                <a:spcPts val="1200"/>
              </a:spcAft>
              <a:buClr>
                <a:srgbClr val="BC0000"/>
              </a:buClr>
              <a:buFont typeface="Wingdings" pitchFamily="2" charset="2"/>
              <a:buChar char="Ø"/>
            </a:pP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Digestion: The breakdown of the naturally occurring foodstuffs into smaller, easily absorbable forms </a:t>
            </a:r>
          </a:p>
          <a:p>
            <a:pPr algn="just" eaLnBrk="1" hangingPunct="1">
              <a:spcAft>
                <a:spcPts val="1200"/>
              </a:spcAft>
              <a:buClr>
                <a:srgbClr val="BC0000"/>
              </a:buClr>
              <a:buFont typeface="Wingdings" pitchFamily="2" charset="2"/>
              <a:buChar char="Ø"/>
            </a:pPr>
            <a:endParaRPr lang="en-US" sz="3200" b="1"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914400" y="1905000"/>
            <a:ext cx="3203575" cy="4500562"/>
          </a:xfrm>
          <a:prstGeom prst="rect">
            <a:avLst/>
          </a:prstGeom>
          <a:noFill/>
          <a:ln/>
        </p:spPr>
        <p: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Motility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Secretion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Absorption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Elimination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5" descr="Motility of the GI tract is a physical churning of the tract.  Secretion of materials from the blood into the lumen of the GI of vice versa can also occur.  Absorption refers to the absorption of nutrients from the lumen of th GI tract into the blood. ELimination refers to fecal formation and excretion."/>
          <p:cNvPicPr>
            <a:picLocks noChangeAspect="1" noChangeArrowheads="1"/>
          </p:cNvPicPr>
          <p:nvPr/>
        </p:nvPicPr>
        <p:blipFill>
          <a:blip r:embed="rId2" cstate="print"/>
          <a:srcRect l="13217" r="13577" b="3206"/>
          <a:stretch>
            <a:fillRect/>
          </a:stretch>
        </p:blipFill>
        <p:spPr bwMode="auto">
          <a:xfrm>
            <a:off x="3276600" y="1447800"/>
            <a:ext cx="5146675" cy="4945063"/>
          </a:xfrm>
          <a:prstGeom prst="rect">
            <a:avLst/>
          </a:prstGeom>
          <a:noFill/>
        </p:spPr>
      </p:pic>
      <p:sp>
        <p:nvSpPr>
          <p:cNvPr id="5" name="Title 1"/>
          <p:cNvSpPr txBox="1">
            <a:spLocks/>
          </p:cNvSpPr>
          <p:nvPr/>
        </p:nvSpPr>
        <p:spPr>
          <a:xfrm>
            <a:off x="533400" y="685800"/>
            <a:ext cx="8229600" cy="781050"/>
          </a:xfrm>
          <a:prstGeom prst="rect">
            <a:avLst/>
          </a:prstGeom>
        </p:spPr>
        <p:txBody>
          <a:bodyPr/>
          <a:lstStyle/>
          <a:p>
            <a:pPr algn="ctr" eaLnBrk="0" hangingPunct="0"/>
            <a:r>
              <a:rPr lang="en-US" sz="3600" b="1" i="0" dirty="0" smtClean="0">
                <a:solidFill>
                  <a:srgbClr val="BC0000"/>
                </a:solidFill>
              </a:rPr>
              <a:t>Processes of the digestive system</a:t>
            </a:r>
            <a:endParaRPr lang="en-US" sz="3600" b="1" dirty="0" smtClean="0">
              <a:solidFill>
                <a:srgbClr val="BC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smtClean="0">
              <a:ln>
                <a:noFill/>
              </a:ln>
              <a:solidFill>
                <a:srgbClr val="BC0000"/>
              </a:solidFill>
              <a:effectLst/>
              <a:uLnTx/>
              <a:uFillTx/>
              <a:latin typeface="Impact" pitchFamily="34"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5300" y="1047750"/>
            <a:ext cx="2324100" cy="781050"/>
          </a:xfrm>
        </p:spPr>
        <p:txBody>
          <a:bodyPr/>
          <a:lstStyle/>
          <a:p>
            <a:pPr algn="ctr"/>
            <a:r>
              <a:rPr lang="en-US" sz="4000" b="1" smtClean="0">
                <a:solidFill>
                  <a:srgbClr val="BC0000"/>
                </a:solidFill>
                <a:latin typeface="Impact" pitchFamily="34" charset="0"/>
                <a:cs typeface="Times New Roman" pitchFamily="18" charset="0"/>
              </a:rPr>
              <a:t>Digestion:</a:t>
            </a:r>
          </a:p>
        </p:txBody>
      </p:sp>
      <p:sp>
        <p:nvSpPr>
          <p:cNvPr id="9219" name="Content Placeholder 2"/>
          <p:cNvSpPr>
            <a:spLocks noGrp="1"/>
          </p:cNvSpPr>
          <p:nvPr>
            <p:ph idx="1"/>
          </p:nvPr>
        </p:nvSpPr>
        <p:spPr>
          <a:xfrm>
            <a:off x="609600" y="2438400"/>
            <a:ext cx="7315200" cy="3352800"/>
          </a:xfrm>
        </p:spPr>
        <p:txBody>
          <a:bodyPr/>
          <a:lstStyle/>
          <a:p>
            <a:pPr eaLnBrk="1" hangingPunct="1">
              <a:spcAft>
                <a:spcPts val="12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Mechanical effects:</a:t>
            </a:r>
          </a:p>
          <a:p>
            <a:pPr eaLnBrk="1" hangingPunct="1">
              <a:spcAft>
                <a:spcPts val="1200"/>
              </a:spcAft>
              <a:buClr>
                <a:srgbClr val="BC0000"/>
              </a:buClr>
              <a:buFont typeface="Wingdings 2" pitchFamily="18" charset="2"/>
              <a:buNone/>
            </a:pPr>
            <a:r>
              <a:rPr lang="en-US" sz="3200" b="1" smtClean="0">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e.g., mastication</a:t>
            </a:r>
          </a:p>
          <a:p>
            <a:pPr eaLnBrk="1" hangingPunct="1">
              <a:spcAft>
                <a:spcPts val="1200"/>
              </a:spcAft>
              <a:buClr>
                <a:srgbClr val="BC0000"/>
              </a:buClr>
              <a:buFont typeface="Wingdings" pitchFamily="2" charset="2"/>
              <a:buChar char="Ø"/>
            </a:pP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Enzymatic effects:</a:t>
            </a:r>
          </a:p>
          <a:p>
            <a:pPr eaLnBrk="1" hangingPunct="1">
              <a:spcAft>
                <a:spcPts val="1200"/>
              </a:spcAft>
              <a:buClr>
                <a:srgbClr val="BC0000"/>
              </a:buClr>
              <a:buFont typeface="Wingdings 2" pitchFamily="18" charset="2"/>
              <a:buNone/>
            </a:pPr>
            <a:r>
              <a:rPr lang="en-US" sz="3200" b="1" smtClean="0">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Digestive enzymes (hydrolases)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047750"/>
            <a:ext cx="6172200" cy="781050"/>
          </a:xfrm>
        </p:spPr>
        <p:txBody>
          <a:bodyPr/>
          <a:lstStyle/>
          <a:p>
            <a:pPr algn="ctr"/>
            <a:r>
              <a:rPr lang="en-US" sz="4000" b="1" smtClean="0">
                <a:solidFill>
                  <a:srgbClr val="BC0000"/>
                </a:solidFill>
                <a:latin typeface="Impact" pitchFamily="34" charset="0"/>
                <a:cs typeface="Times New Roman" pitchFamily="18" charset="0"/>
              </a:rPr>
              <a:t>End Products of Digestion:</a:t>
            </a:r>
          </a:p>
        </p:txBody>
      </p:sp>
      <p:sp>
        <p:nvSpPr>
          <p:cNvPr id="10243" name="Content Placeholder 2"/>
          <p:cNvSpPr>
            <a:spLocks noGrp="1"/>
          </p:cNvSpPr>
          <p:nvPr>
            <p:ph idx="1"/>
          </p:nvPr>
        </p:nvSpPr>
        <p:spPr>
          <a:xfrm>
            <a:off x="609600" y="2438400"/>
            <a:ext cx="8153400" cy="2971800"/>
          </a:xfrm>
        </p:spPr>
        <p:txBody>
          <a:bodyPr/>
          <a:lstStyle/>
          <a:p>
            <a:pPr eaLnBrk="1" hangingPunct="1">
              <a:spcAft>
                <a:spcPts val="3000"/>
              </a:spcAft>
              <a:buClr>
                <a:srgbClr val="0000CC"/>
              </a:buClr>
              <a:buSzPct val="100000"/>
              <a:buFont typeface="Wingdings" pitchFamily="2" charset="2"/>
              <a:buChar char="Ø"/>
            </a:pPr>
            <a:r>
              <a:rPr lang="en-US" sz="3200" b="1" smtClean="0">
                <a:solidFill>
                  <a:srgbClr val="0000CC"/>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Carbohydrates               </a:t>
            </a:r>
            <a:r>
              <a:rPr lang="en-US" sz="3200" b="1" smtClean="0">
                <a:solidFill>
                  <a:srgbClr val="0000CC"/>
                </a:solidFill>
                <a:latin typeface="Times New Roman" pitchFamily="18" charset="0"/>
                <a:cs typeface="Times New Roman" pitchFamily="18" charset="0"/>
              </a:rPr>
              <a:t>Monosaccharides</a:t>
            </a:r>
            <a:endParaRPr lang="en-US" sz="3200" b="1" smtClean="0">
              <a:solidFill>
                <a:srgbClr val="C00000"/>
              </a:solidFill>
              <a:latin typeface="Times New Roman" pitchFamily="18" charset="0"/>
              <a:cs typeface="Times New Roman" pitchFamily="18" charset="0"/>
            </a:endParaRPr>
          </a:p>
          <a:p>
            <a:pPr eaLnBrk="1" hangingPunct="1">
              <a:spcAft>
                <a:spcPts val="3000"/>
              </a:spcAft>
              <a:buClr>
                <a:srgbClr val="0000CC"/>
              </a:buClr>
              <a:buSzPct val="100000"/>
              <a:buFont typeface="Wingdings" pitchFamily="2" charset="2"/>
              <a:buChar char="Ø"/>
            </a:pPr>
            <a:r>
              <a:rPr lang="en-US" sz="3200" b="1" smtClean="0">
                <a:solidFill>
                  <a:srgbClr val="BC0000"/>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Triacylglycerols (TAG)             </a:t>
            </a:r>
            <a:r>
              <a:rPr lang="en-US" sz="3200" b="1" smtClean="0">
                <a:solidFill>
                  <a:srgbClr val="0000CC"/>
                </a:solidFill>
                <a:latin typeface="Times New Roman" pitchFamily="18" charset="0"/>
                <a:cs typeface="Times New Roman" pitchFamily="18" charset="0"/>
              </a:rPr>
              <a:t>Fatty acids 				      &amp; monoacylglycerols</a:t>
            </a:r>
            <a:endParaRPr lang="en-US" sz="3200" b="1" smtClean="0">
              <a:solidFill>
                <a:srgbClr val="C00000"/>
              </a:solidFill>
              <a:latin typeface="Times New Roman" pitchFamily="18" charset="0"/>
              <a:cs typeface="Times New Roman" pitchFamily="18" charset="0"/>
            </a:endParaRPr>
          </a:p>
          <a:p>
            <a:pPr eaLnBrk="1" hangingPunct="1">
              <a:spcAft>
                <a:spcPts val="3000"/>
              </a:spcAft>
              <a:buClr>
                <a:srgbClr val="0000CC"/>
              </a:buClr>
              <a:buSzPct val="100000"/>
              <a:buFont typeface="Wingdings" pitchFamily="2" charset="2"/>
              <a:buChar char="Ø"/>
            </a:pPr>
            <a:r>
              <a:rPr lang="en-US" sz="3200" b="1" smtClean="0">
                <a:solidFill>
                  <a:srgbClr val="BC0000"/>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Proteins                </a:t>
            </a:r>
            <a:r>
              <a:rPr lang="en-US" sz="3200" b="1" smtClean="0">
                <a:solidFill>
                  <a:srgbClr val="0000CC"/>
                </a:solidFill>
                <a:latin typeface="Times New Roman" pitchFamily="18" charset="0"/>
                <a:cs typeface="Times New Roman" pitchFamily="18" charset="0"/>
              </a:rPr>
              <a:t>Amino acids</a:t>
            </a:r>
            <a:endParaRPr lang="en-US" sz="3200" b="1" smtClean="0">
              <a:solidFill>
                <a:srgbClr val="C00000"/>
              </a:solidFill>
              <a:latin typeface="Times New Roman" pitchFamily="18" charset="0"/>
              <a:cs typeface="Times New Roman" pitchFamily="18" charset="0"/>
            </a:endParaRPr>
          </a:p>
        </p:txBody>
      </p:sp>
      <p:cxnSp>
        <p:nvCxnSpPr>
          <p:cNvPr id="5" name="Straight Arrow Connector 4"/>
          <p:cNvCxnSpPr/>
          <p:nvPr/>
        </p:nvCxnSpPr>
        <p:spPr>
          <a:xfrm>
            <a:off x="3962400" y="2819400"/>
            <a:ext cx="10668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57800" y="3732213"/>
            <a:ext cx="1066800"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5194300"/>
            <a:ext cx="10668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1047750"/>
            <a:ext cx="8229600" cy="781050"/>
          </a:xfrm>
        </p:spPr>
        <p:txBody>
          <a:bodyPr/>
          <a:lstStyle/>
          <a:p>
            <a:pPr algn="ctr"/>
            <a:r>
              <a:rPr lang="en-US" sz="4000" b="1" smtClean="0">
                <a:solidFill>
                  <a:srgbClr val="BC0000"/>
                </a:solidFill>
                <a:latin typeface="Impact" pitchFamily="34" charset="0"/>
                <a:cs typeface="Times New Roman" pitchFamily="18" charset="0"/>
              </a:rPr>
              <a:t>Role of Salivary Glands in Digestion</a:t>
            </a:r>
          </a:p>
        </p:txBody>
      </p:sp>
      <p:sp>
        <p:nvSpPr>
          <p:cNvPr id="11267" name="Content Placeholder 2"/>
          <p:cNvSpPr>
            <a:spLocks noGrp="1"/>
          </p:cNvSpPr>
          <p:nvPr>
            <p:ph idx="1"/>
          </p:nvPr>
        </p:nvSpPr>
        <p:spPr>
          <a:xfrm>
            <a:off x="609600" y="2286000"/>
            <a:ext cx="8153400" cy="2971800"/>
          </a:xfrm>
        </p:spPr>
        <p:txBody>
          <a:bodyPr/>
          <a:lstStyle/>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They secrete saliva</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Saliva:</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Acts as lubricant</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Contains salivary α-amylase </a:t>
            </a:r>
          </a:p>
          <a:p>
            <a:pPr eaLnBrk="1" hangingPunct="1">
              <a:spcAft>
                <a:spcPts val="1800"/>
              </a:spcAft>
              <a:buClr>
                <a:srgbClr val="BC0000"/>
              </a:buClr>
              <a:buFont typeface="Wingdings 2" pitchFamily="18" charset="2"/>
              <a:buNone/>
            </a:pPr>
            <a:r>
              <a:rPr lang="en-US" sz="3200" b="1" smtClean="0">
                <a:solidFill>
                  <a:srgbClr val="BC0000"/>
                </a:solidFill>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Contains lingual lipase</a:t>
            </a: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1047750"/>
            <a:ext cx="8229600" cy="781050"/>
          </a:xfrm>
        </p:spPr>
        <p:txBody>
          <a:bodyPr/>
          <a:lstStyle/>
          <a:p>
            <a:pPr algn="ctr"/>
            <a:r>
              <a:rPr lang="en-US" sz="4000" b="1" smtClean="0">
                <a:solidFill>
                  <a:srgbClr val="C00000"/>
                </a:solidFill>
                <a:latin typeface="Impact" pitchFamily="34" charset="0"/>
                <a:cs typeface="Times New Roman" pitchFamily="18" charset="0"/>
              </a:rPr>
              <a:t>Salivary α-Amylase</a:t>
            </a:r>
          </a:p>
        </p:txBody>
      </p:sp>
      <p:sp>
        <p:nvSpPr>
          <p:cNvPr id="12291" name="Content Placeholder 2"/>
          <p:cNvSpPr>
            <a:spLocks noGrp="1"/>
          </p:cNvSpPr>
          <p:nvPr>
            <p:ph idx="1"/>
          </p:nvPr>
        </p:nvSpPr>
        <p:spPr>
          <a:xfrm>
            <a:off x="457200" y="2209800"/>
            <a:ext cx="8382000" cy="4038600"/>
          </a:xfrm>
        </p:spPr>
        <p:txBody>
          <a:bodyPr/>
          <a:lstStyle/>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Secreted by: </a:t>
            </a:r>
            <a:r>
              <a:rPr lang="en-US" sz="3200" b="1" smtClean="0">
                <a:solidFill>
                  <a:srgbClr val="C00000"/>
                </a:solidFill>
                <a:latin typeface="Times New Roman" pitchFamily="18" charset="0"/>
                <a:cs typeface="Times New Roman" pitchFamily="18" charset="0"/>
              </a:rPr>
              <a:t>Parotid glands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Optimum pH: </a:t>
            </a:r>
            <a:r>
              <a:rPr lang="en-US" sz="3200" b="1" smtClean="0">
                <a:solidFill>
                  <a:srgbClr val="C00000"/>
                </a:solidFill>
                <a:latin typeface="Times New Roman" pitchFamily="18" charset="0"/>
                <a:cs typeface="Times New Roman" pitchFamily="18" charset="0"/>
              </a:rPr>
              <a:t>6.6 – 6.8</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Substrate: </a:t>
            </a:r>
            <a:r>
              <a:rPr lang="en-US" sz="3200" b="1" smtClean="0">
                <a:solidFill>
                  <a:srgbClr val="C00000"/>
                </a:solidFill>
                <a:latin typeface="Times New Roman" pitchFamily="18" charset="0"/>
                <a:cs typeface="Times New Roman" pitchFamily="18" charset="0"/>
              </a:rPr>
              <a:t>Starch and glycogen </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Hydrolyzes: </a:t>
            </a:r>
            <a:r>
              <a:rPr lang="en-US" sz="3200" b="1" smtClean="0">
                <a:solidFill>
                  <a:srgbClr val="C00000"/>
                </a:solidFill>
                <a:latin typeface="Times New Roman" pitchFamily="18" charset="0"/>
                <a:cs typeface="Times New Roman" pitchFamily="18" charset="0"/>
              </a:rPr>
              <a:t>α(1,4) glycosidic bonds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Produces: </a:t>
            </a:r>
            <a:r>
              <a:rPr lang="en-US" sz="3200" b="1" smtClean="0">
                <a:solidFill>
                  <a:srgbClr val="C00000"/>
                </a:solidFill>
                <a:latin typeface="Times New Roman" pitchFamily="18" charset="0"/>
                <a:cs typeface="Times New Roman" pitchFamily="18" charset="0"/>
              </a:rPr>
              <a:t>Short oligosaccharides</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1766</TotalTime>
  <Words>749</Words>
  <Application>Microsoft Office PowerPoint</Application>
  <PresentationFormat>On-screen Show (4:3)</PresentationFormat>
  <Paragraphs>207</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Constantia</vt:lpstr>
      <vt:lpstr>Wingdings 2</vt:lpstr>
      <vt:lpstr>Impact</vt:lpstr>
      <vt:lpstr>Times New Roman</vt:lpstr>
      <vt:lpstr>Wingdings</vt:lpstr>
      <vt:lpstr>Symbol</vt:lpstr>
      <vt:lpstr>Flow</vt:lpstr>
      <vt:lpstr>Slide 1</vt:lpstr>
      <vt:lpstr>Slide 2</vt:lpstr>
      <vt:lpstr>Objectives:</vt:lpstr>
      <vt:lpstr>Background:</vt:lpstr>
      <vt:lpstr>Slide 5</vt:lpstr>
      <vt:lpstr>Digestion:</vt:lpstr>
      <vt:lpstr>End Products of Digestion:</vt:lpstr>
      <vt:lpstr>Role of Salivary Glands in Digestion</vt:lpstr>
      <vt:lpstr>Salivary α-Amylase</vt:lpstr>
      <vt:lpstr>Slide 10</vt:lpstr>
      <vt:lpstr>Slide 11</vt:lpstr>
      <vt:lpstr>Slide 12</vt:lpstr>
      <vt:lpstr>Digestion</vt:lpstr>
      <vt:lpstr>Hydrolysis of α(1,4) Glycosidic Bonds</vt:lpstr>
      <vt:lpstr>Effect of  α-Amylase on Glycogen</vt:lpstr>
      <vt:lpstr>Salivary α-Amylase</vt:lpstr>
      <vt:lpstr>Salivary α-Amylase</vt:lpstr>
      <vt:lpstr>Digestion of Carbohydrates in the Mouth</vt:lpstr>
      <vt:lpstr>Lingual Lipase</vt:lpstr>
      <vt:lpstr>Role of Stomach in Digestion</vt:lpstr>
      <vt:lpstr>Lingual and Gastric Lipases (Acid-Stable Lipases)</vt:lpstr>
      <vt:lpstr>Lingual and Gastric Lipases</vt:lpstr>
      <vt:lpstr>Lingual and Gastric Lipases</vt:lpstr>
      <vt:lpstr>Digestion of Lipids in Stomach</vt:lpstr>
      <vt:lpstr>Pepsin</vt:lpstr>
      <vt:lpstr>Slide 26</vt:lpstr>
      <vt:lpstr>Slide 27</vt:lpstr>
      <vt:lpstr>Rennin</vt:lpstr>
      <vt:lpstr>Digestion of Dietary Proteins in Stomach</vt:lpstr>
      <vt:lpstr>Take Home Message</vt:lpstr>
      <vt:lpstr>Take Home Message</vt:lpstr>
      <vt:lpstr>Slide 32</vt:lpstr>
    </vt:vector>
  </TitlesOfParts>
  <Company>KFSHRC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f92145</dc:creator>
  <cp:lastModifiedBy>Dr.Abdelmalik</cp:lastModifiedBy>
  <cp:revision>136</cp:revision>
  <dcterms:created xsi:type="dcterms:W3CDTF">2009-10-13T12:43:02Z</dcterms:created>
  <dcterms:modified xsi:type="dcterms:W3CDTF">2012-11-19T12:57:07Z</dcterms:modified>
</cp:coreProperties>
</file>