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58" r:id="rId7"/>
    <p:sldId id="359" r:id="rId8"/>
    <p:sldId id="360" r:id="rId9"/>
    <p:sldId id="344" r:id="rId10"/>
    <p:sldId id="350" r:id="rId11"/>
    <p:sldId id="353" r:id="rId12"/>
    <p:sldId id="355" r:id="rId13"/>
    <p:sldId id="356" r:id="rId14"/>
    <p:sldId id="289" r:id="rId15"/>
    <p:sldId id="345" r:id="rId16"/>
    <p:sldId id="346" r:id="rId17"/>
    <p:sldId id="325" r:id="rId18"/>
    <p:sldId id="348" r:id="rId19"/>
    <p:sldId id="326" r:id="rId20"/>
    <p:sldId id="349" r:id="rId21"/>
    <p:sldId id="327" r:id="rId22"/>
    <p:sldId id="31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100" d="100"/>
          <a:sy n="100" d="100"/>
        </p:scale>
        <p:origin x="-2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7FFB7A2-A89A-4519-9EAB-C743CDF8C97D}" type="datetimeFigureOut">
              <a:rPr lang="en-US"/>
              <a:pPr>
                <a:defRPr/>
              </a:pPr>
              <a:t>12/8/2012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720C4BD2-036C-4197-BBE1-3668D22F3BA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2EA2C4F-C3A8-415B-9985-758CFA67CFCA}"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9F438A-F6D7-4C5F-BA2A-50764A0EF04E}"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2B8E0DB-029A-4B48-B385-4C698A6996F6}"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AD9CBA-D966-46F7-9763-CF7392F652D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0E1AA30-C6E9-4909-BCB6-B9CF27EC636B}"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7B8643E-45BE-4335-86A5-925D09D8AC7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C4FCCD-5A89-4199-9FF0-EFBA71BFA9D2}"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225D91B1-1FDE-4F67-B6A6-C345C0768DB2}"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B51E1BA-93D0-43D4-97C5-74212FEDF0D0}" type="datetimeFigureOut">
              <a:rPr lang="en-US"/>
              <a:pPr>
                <a:defRPr/>
              </a:pPr>
              <a:t>12/8/2012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2CE76EC-6C9F-4961-9E18-4295B7F30DEA}"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4CF35A2-2096-4249-A7B4-C1999144C15D}" type="datetimeFigureOut">
              <a:rPr lang="en-US"/>
              <a:pPr>
                <a:defRPr/>
              </a:pPr>
              <a:t>12/8/2012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F185649-90FF-4B80-ABDB-F8F5874543D7}"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6B8CFBD-8AFE-4379-A7EE-F4A48F4382B7}" type="datetimeFigureOut">
              <a:rPr lang="en-US"/>
              <a:pPr>
                <a:defRPr/>
              </a:pPr>
              <a:t>12/8/2012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9CDE8A4-D1F8-4754-918A-AF6A2C1A437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F511B7-74E6-41B5-A9F6-F7E20787E3BB}" type="datetimeFigureOut">
              <a:rPr lang="en-US"/>
              <a:pPr>
                <a:defRPr/>
              </a:pPr>
              <a:t>12/8/2012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4814E22-E5BE-49F9-9116-3F155CA269A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C5F1490-4634-4F7E-BC38-D5EDC9A7CC90}" type="datetimeFigureOut">
              <a:rPr lang="en-US"/>
              <a:pPr>
                <a:defRPr/>
              </a:pPr>
              <a:t>12/8/2012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4D14A6B-44C7-406A-92E6-D6B138F93536}"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0E05168-0C79-4B63-B368-191CB0E47BED}" type="datetimeFigureOut">
              <a:rPr lang="en-US"/>
              <a:pPr>
                <a:defRPr/>
              </a:pPr>
              <a:t>12/8/2012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0937F71-6A5D-4B16-9FD1-2A1D423FDE37}"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22376BEE-FD45-4CC9-A90A-3008A883DEC3}" type="datetimeFigureOut">
              <a:rPr lang="en-US"/>
              <a:pPr>
                <a:defRPr/>
              </a:pPr>
              <a:t>12/8/2012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83ECA3B9-A7D6-4921-9C72-DBE32A41DA41}"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5334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6526" t="62584" r="34280" b="15623"/>
          <a:stretch>
            <a:fillRect/>
          </a:stretch>
        </p:blipFill>
        <p:spPr>
          <a:xfrm>
            <a:off x="4670425" y="2193925"/>
            <a:ext cx="4244975" cy="2857500"/>
          </a:xfrm>
        </p:spPr>
      </p:pic>
      <p:sp>
        <p:nvSpPr>
          <p:cNvPr id="15363" name="Rectangle 4"/>
          <p:cNvSpPr>
            <a:spLocks noChangeArrowheads="1"/>
          </p:cNvSpPr>
          <p:nvPr/>
        </p:nvSpPr>
        <p:spPr bwMode="auto">
          <a:xfrm>
            <a:off x="152400"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152400"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152400"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838200"/>
          </a:xfrm>
        </p:spPr>
        <p:txBody>
          <a:bodyPr/>
          <a:lstStyle/>
          <a:p>
            <a:pPr algn="ctr" eaLnBrk="1" hangingPunct="1"/>
            <a:r>
              <a:rPr lang="en-US" sz="4000" b="1" smtClean="0">
                <a:solidFill>
                  <a:srgbClr val="990033"/>
                </a:solidFill>
                <a:latin typeface="Impact" pitchFamily="34" charset="0"/>
              </a:rPr>
              <a:t>Fate of glutamine and alanine </a:t>
            </a:r>
            <a:br>
              <a:rPr lang="en-US" sz="4000" b="1" smtClean="0">
                <a:solidFill>
                  <a:srgbClr val="990033"/>
                </a:solidFill>
                <a:latin typeface="Impact" pitchFamily="34" charset="0"/>
              </a:rPr>
            </a:br>
            <a:r>
              <a:rPr lang="en-US" sz="4000" b="1" smtClean="0">
                <a:solidFill>
                  <a:srgbClr val="990033"/>
                </a:solidFill>
                <a:latin typeface="Impact" pitchFamily="34" charset="0"/>
              </a:rPr>
              <a:t>in the liver</a:t>
            </a:r>
            <a:endParaRPr lang="en-US" sz="3200" b="1"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8906"/>
          <a:stretch>
            <a:fillRect/>
          </a:stretch>
        </p:blipFill>
        <p:spPr>
          <a:xfrm>
            <a:off x="5181600" y="1752600"/>
            <a:ext cx="3738563" cy="4191000"/>
          </a:xfrm>
        </p:spPr>
      </p:pic>
      <p:sp>
        <p:nvSpPr>
          <p:cNvPr id="14" name="TextBox 13"/>
          <p:cNvSpPr txBox="1"/>
          <p:nvPr/>
        </p:nvSpPr>
        <p:spPr>
          <a:xfrm>
            <a:off x="152400" y="2035175"/>
            <a:ext cx="4132263" cy="831850"/>
          </a:xfrm>
          <a:prstGeom prst="rect">
            <a:avLst/>
          </a:prstGeom>
          <a:noFill/>
        </p:spPr>
        <p:txBody>
          <a:bodyPr wrap="none">
            <a:spAutoFit/>
          </a:bodyPr>
          <a:lstStyle/>
          <a:p>
            <a:pPr>
              <a:defRPr/>
            </a:pPr>
            <a:r>
              <a:rPr lang="en-US" sz="2800" b="1" i="1" dirty="0">
                <a:solidFill>
                  <a:srgbClr val="BC0000"/>
                </a:solidFill>
              </a:rPr>
              <a:t>Glutamine</a:t>
            </a:r>
            <a:r>
              <a:rPr lang="en-US" sz="2000" b="1" dirty="0"/>
              <a:t> 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5" name="TextBox 14"/>
          <p:cNvSpPr txBox="1"/>
          <p:nvPr/>
        </p:nvSpPr>
        <p:spPr>
          <a:xfrm>
            <a:off x="152400" y="2819400"/>
            <a:ext cx="4378325" cy="1016000"/>
          </a:xfrm>
          <a:prstGeom prst="rect">
            <a:avLst/>
          </a:prstGeom>
          <a:noFill/>
        </p:spPr>
        <p:txBody>
          <a:bodyPr wrap="none">
            <a:spAutoFit/>
          </a:bodyPr>
          <a:lstStyle/>
          <a:p>
            <a:pPr>
              <a:defRPr/>
            </a:pPr>
            <a:r>
              <a:rPr lang="en-US" sz="2000" b="1" dirty="0">
                <a:solidFill>
                  <a:srgbClr val="BC0000"/>
                </a:solidFill>
              </a:rPr>
              <a:t>Glutamate</a:t>
            </a:r>
            <a:r>
              <a:rPr lang="en-US" sz="2000" b="1" dirty="0"/>
              <a:t> 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
        <p:nvSpPr>
          <p:cNvPr id="16" name="TextBox 15"/>
          <p:cNvSpPr txBox="1"/>
          <p:nvPr/>
        </p:nvSpPr>
        <p:spPr>
          <a:xfrm>
            <a:off x="152400" y="3962400"/>
            <a:ext cx="4922838" cy="1138238"/>
          </a:xfrm>
          <a:prstGeom prst="rect">
            <a:avLst/>
          </a:prstGeom>
          <a:noFill/>
        </p:spPr>
        <p:txBody>
          <a:bodyPr wrap="none">
            <a:spAutoFit/>
          </a:bodyPr>
          <a:lstStyle/>
          <a:p>
            <a:pPr>
              <a:defRPr/>
            </a:pPr>
            <a:r>
              <a:rPr lang="en-US" sz="2800" b="1" i="1" dirty="0" err="1">
                <a:solidFill>
                  <a:srgbClr val="BC0000"/>
                </a:solidFill>
              </a:rPr>
              <a:t>Alanine</a:t>
            </a:r>
            <a:r>
              <a:rPr lang="en-US" sz="2000" b="1" dirty="0"/>
              <a:t> will give its amino group to </a:t>
            </a:r>
          </a:p>
          <a:p>
            <a:pPr>
              <a:defRPr/>
            </a:pPr>
            <a:r>
              <a:rPr lang="el-GR" sz="2000" b="1" dirty="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1" name="TextBox 17"/>
          <p:cNvSpPr txBox="1">
            <a:spLocks noChangeArrowheads="1"/>
          </p:cNvSpPr>
          <p:nvPr/>
        </p:nvSpPr>
        <p:spPr bwMode="auto">
          <a:xfrm>
            <a:off x="152400" y="5029200"/>
            <a:ext cx="4281488" cy="708025"/>
          </a:xfrm>
          <a:prstGeom prst="rect">
            <a:avLst/>
          </a:prstGeom>
          <a:noFill/>
          <a:ln w="9525">
            <a:noFill/>
            <a:miter lim="800000"/>
            <a:headEnd/>
            <a:tailEnd/>
          </a:ln>
        </p:spPr>
        <p:txBody>
          <a:bodyPr wrap="none">
            <a:spAutoFit/>
          </a:bodyPr>
          <a:lstStyle/>
          <a:p>
            <a:r>
              <a:rPr lang="en-US" sz="2000" b="1"/>
              <a:t>Glutamate is converted back into</a:t>
            </a:r>
          </a:p>
          <a:p>
            <a:r>
              <a:rPr lang="el-GR" sz="2000" b="1">
                <a:latin typeface="Times New Roman" pitchFamily="18" charset="0"/>
                <a:cs typeface="Times New Roman" pitchFamily="18" charset="0"/>
              </a:rPr>
              <a:t>α</a:t>
            </a:r>
            <a:r>
              <a:rPr lang="en-US" sz="2000" b="1"/>
              <a:t>-ketoglutarate and releasing </a:t>
            </a:r>
            <a:r>
              <a:rPr lang="en-US" sz="2000" b="1">
                <a:solidFill>
                  <a:srgbClr val="990033"/>
                </a:solidFill>
              </a:rPr>
              <a:t>NH</a:t>
            </a:r>
            <a:r>
              <a:rPr lang="en-US" sz="2000" b="1" baseline="-25000">
                <a:solidFill>
                  <a:srgbClr val="990033"/>
                </a:solidFill>
              </a:rPr>
              <a:t>3</a:t>
            </a:r>
          </a:p>
        </p:txBody>
      </p:sp>
      <p:sp>
        <p:nvSpPr>
          <p:cNvPr id="16392" name="TextBox 18"/>
          <p:cNvSpPr txBox="1">
            <a:spLocks noChangeArrowheads="1"/>
          </p:cNvSpPr>
          <p:nvPr/>
        </p:nvSpPr>
        <p:spPr bwMode="auto">
          <a:xfrm>
            <a:off x="163513" y="5943600"/>
            <a:ext cx="8207375" cy="708025"/>
          </a:xfrm>
          <a:prstGeom prst="rect">
            <a:avLst/>
          </a:prstGeom>
          <a:noFill/>
          <a:ln w="9525">
            <a:noFill/>
            <a:miter lim="800000"/>
            <a:headEnd/>
            <a:tailEnd/>
          </a:ln>
        </p:spPr>
        <p:txBody>
          <a:bodyPr wrap="none">
            <a:spAutoFit/>
          </a:bodyPr>
          <a:lstStyle/>
          <a:p>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is transported by glutamine and alanine into liver where both </a:t>
            </a:r>
          </a:p>
          <a:p>
            <a:r>
              <a:rPr lang="en-US" sz="2000" b="1">
                <a:solidFill>
                  <a:srgbClr val="0000CC"/>
                </a:solidFill>
              </a:rPr>
              <a:t>will release </a:t>
            </a:r>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inside the liver to start urea cycle </a:t>
            </a:r>
          </a:p>
        </p:txBody>
      </p:sp>
      <p:sp>
        <p:nvSpPr>
          <p:cNvPr id="16393" name="TextBox 21"/>
          <p:cNvSpPr txBox="1">
            <a:spLocks noChangeArrowheads="1"/>
          </p:cNvSpPr>
          <p:nvPr/>
        </p:nvSpPr>
        <p:spPr bwMode="auto">
          <a:xfrm>
            <a:off x="152400" y="1447800"/>
            <a:ext cx="2222500" cy="523875"/>
          </a:xfrm>
          <a:prstGeom prst="rect">
            <a:avLst/>
          </a:prstGeom>
          <a:noFill/>
          <a:ln w="9525">
            <a:noFill/>
            <a:miter lim="800000"/>
            <a:headEnd/>
            <a:tailEnd/>
          </a:ln>
        </p:spPr>
        <p:txBody>
          <a:bodyPr wrap="none">
            <a:spAutoFit/>
          </a:bodyPr>
          <a:lstStyle/>
          <a:p>
            <a:r>
              <a:rPr lang="en-US" sz="2800" b="1">
                <a:solidFill>
                  <a:srgbClr val="0000CC"/>
                </a:solidFill>
              </a:rPr>
              <a:t>In the Liver: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143000"/>
            <a:ext cx="4876800" cy="4953000"/>
          </a:xfrm>
        </p:spPr>
        <p:txBody>
          <a:bodyPr/>
          <a:lstStyle/>
          <a:p>
            <a:pPr algn="ctr"/>
            <a:r>
              <a:rPr lang="en-US" sz="3600" b="1" smtClean="0">
                <a:solidFill>
                  <a:srgbClr val="0000CC"/>
                </a:solidFill>
              </a:rPr>
              <a:t>Summary</a:t>
            </a:r>
            <a:r>
              <a:rPr lang="en-US" sz="3600" b="1" smtClean="0">
                <a:solidFill>
                  <a:srgbClr val="990033"/>
                </a:solidFill>
              </a:rPr>
              <a:t/>
            </a:r>
            <a:br>
              <a:rPr lang="en-US" sz="3600" b="1" smtClean="0">
                <a:solidFill>
                  <a:srgbClr val="990033"/>
                </a:solidFill>
              </a:rPr>
            </a:br>
            <a:r>
              <a:rPr lang="en-US" sz="3600" b="1" smtClean="0">
                <a:solidFill>
                  <a:srgbClr val="990033"/>
                </a:solidFill>
              </a:rPr>
              <a:t>Transport of NH</a:t>
            </a:r>
            <a:r>
              <a:rPr lang="en-US" sz="3600" b="1" baseline="-25000" smtClean="0">
                <a:solidFill>
                  <a:srgbClr val="990033"/>
                </a:solidFill>
              </a:rPr>
              <a:t>3</a:t>
            </a:r>
            <a:r>
              <a:rPr lang="en-US" sz="3600" b="1" smtClean="0">
                <a:solidFill>
                  <a:srgbClr val="990033"/>
                </a:solidFill>
              </a:rPr>
              <a:t> from </a:t>
            </a:r>
            <a:br>
              <a:rPr lang="en-US" sz="3600" b="1" smtClean="0">
                <a:solidFill>
                  <a:srgbClr val="990033"/>
                </a:solidFill>
              </a:rPr>
            </a:br>
            <a:r>
              <a:rPr lang="en-US" sz="3600" b="1" smtClean="0">
                <a:solidFill>
                  <a:srgbClr val="990033"/>
                </a:solidFill>
              </a:rPr>
              <a:t>peripheral tissues </a:t>
            </a:r>
            <a:br>
              <a:rPr lang="en-US" sz="3600" b="1" smtClean="0">
                <a:solidFill>
                  <a:srgbClr val="990033"/>
                </a:solidFill>
              </a:rPr>
            </a:br>
            <a:r>
              <a:rPr lang="en-US" sz="3600" b="1" smtClean="0">
                <a:solidFill>
                  <a:srgbClr val="0000CC"/>
                </a:solidFill>
              </a:rPr>
              <a:t>(in the form of glutamine and alanine) </a:t>
            </a:r>
            <a:r>
              <a:rPr lang="en-US" sz="3600" b="1" smtClean="0">
                <a:solidFill>
                  <a:srgbClr val="990033"/>
                </a:solidFill>
              </a:rPr>
              <a:t/>
            </a:r>
            <a:br>
              <a:rPr lang="en-US" sz="3600" b="1" smtClean="0">
                <a:solidFill>
                  <a:srgbClr val="990033"/>
                </a:solidFill>
              </a:rPr>
            </a:br>
            <a:r>
              <a:rPr lang="en-US" sz="3600" b="1" smtClean="0">
                <a:solidFill>
                  <a:srgbClr val="990033"/>
                </a:solidFill>
              </a:rPr>
              <a:t>into the liver</a:t>
            </a:r>
            <a:br>
              <a:rPr lang="en-US" sz="3600" b="1" smtClean="0">
                <a:solidFill>
                  <a:srgbClr val="990033"/>
                </a:solidFill>
              </a:rPr>
            </a:br>
            <a:r>
              <a:rPr lang="en-US" sz="3600" b="1" smtClean="0">
                <a:solidFill>
                  <a:srgbClr val="990033"/>
                </a:solidFill>
              </a:rPr>
              <a:t>and the release of NH</a:t>
            </a:r>
            <a:r>
              <a:rPr lang="en-US" sz="3600" b="1" baseline="-25000" smtClean="0">
                <a:solidFill>
                  <a:srgbClr val="990033"/>
                </a:solidFill>
              </a:rPr>
              <a:t>3 </a:t>
            </a:r>
            <a:r>
              <a:rPr lang="en-US" sz="3600" b="1" smtClean="0">
                <a:solidFill>
                  <a:srgbClr val="990033"/>
                </a:solidFill>
              </a:rPr>
              <a:t>back in the liver to start</a:t>
            </a:r>
            <a:br>
              <a:rPr lang="en-US" sz="3600" b="1" smtClean="0">
                <a:solidFill>
                  <a:srgbClr val="990033"/>
                </a:solidFill>
              </a:rPr>
            </a:br>
            <a:r>
              <a:rPr lang="en-US" sz="3600" b="1" smtClean="0">
                <a:solidFill>
                  <a:srgbClr val="990033"/>
                </a:solidFill>
              </a:rPr>
              <a:t> </a:t>
            </a:r>
            <a:r>
              <a:rPr lang="en-US" sz="3600" b="1" smtClean="0">
                <a:solidFill>
                  <a:srgbClr val="0000CC"/>
                </a:solidFill>
              </a:rPr>
              <a:t>the urea cycle</a:t>
            </a:r>
            <a:endParaRPr lang="en-US" sz="3600" smtClean="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104775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2209800"/>
            <a:ext cx="8077200" cy="3886200"/>
          </a:xfrm>
        </p:spPr>
        <p:txBody>
          <a:bodyPr/>
          <a:lstStyle/>
          <a:p>
            <a:pPr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Urea is the major form for disposal of NH</a:t>
            </a:r>
            <a:r>
              <a:rPr lang="en-US" sz="3200" b="1" baseline="-25000" dirty="0" smtClean="0">
                <a:solidFill>
                  <a:srgbClr val="0000CC"/>
                </a:solidFill>
                <a:latin typeface="Times New Roman" pitchFamily="18" charset="0"/>
                <a:cs typeface="Times New Roman" pitchFamily="18" charset="0"/>
              </a:rPr>
              <a:t>3</a:t>
            </a: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6934200" cy="781050"/>
          </a:xfrm>
        </p:spPr>
        <p:txBody>
          <a:bodyPr/>
          <a:lstStyle/>
          <a:p>
            <a:pPr algn="ctr"/>
            <a:r>
              <a:rPr lang="en-US" sz="4000" b="1" smtClean="0">
                <a:solidFill>
                  <a:srgbClr val="BC0000"/>
                </a:solidFill>
                <a:latin typeface="Impact" pitchFamily="34" charset="0"/>
                <a:cs typeface="Times New Roman" pitchFamily="18" charset="0"/>
              </a:rPr>
              <a:t>Sources of Ammonia</a:t>
            </a:r>
          </a:p>
        </p:txBody>
      </p:sp>
      <p:sp>
        <p:nvSpPr>
          <p:cNvPr id="22531" name="Content Placeholder 8"/>
          <p:cNvSpPr>
            <a:spLocks noGrp="1"/>
          </p:cNvSpPr>
          <p:nvPr>
            <p:ph idx="1"/>
          </p:nvPr>
        </p:nvSpPr>
        <p:spPr>
          <a:xfrm>
            <a:off x="457200" y="1935163"/>
            <a:ext cx="8229600" cy="4008437"/>
          </a:xfrm>
        </p:spPr>
        <p:txBody>
          <a:bodyPr/>
          <a:lstStyle/>
          <a:p>
            <a:r>
              <a:rPr lang="en-US" sz="3200" b="1" dirty="0" smtClean="0">
                <a:solidFill>
                  <a:srgbClr val="0000CC"/>
                </a:solidFill>
              </a:rPr>
              <a:t>Sources:</a:t>
            </a:r>
          </a:p>
          <a:p>
            <a:pPr>
              <a:buFont typeface="Wingdings 2" pitchFamily="18" charset="2"/>
              <a:buNone/>
            </a:pPr>
            <a:r>
              <a:rPr lang="en-US" dirty="0" smtClean="0"/>
              <a:t>		</a:t>
            </a:r>
            <a:r>
              <a:rPr lang="en-US" sz="3200" b="1" dirty="0" smtClean="0">
                <a:solidFill>
                  <a:srgbClr val="0000CC"/>
                </a:solidFill>
              </a:rPr>
              <a:t>Amino acids</a:t>
            </a:r>
          </a:p>
          <a:p>
            <a:pPr>
              <a:buFont typeface="Wingdings 2" pitchFamily="18" charset="2"/>
              <a:buNone/>
            </a:pPr>
            <a:r>
              <a:rPr lang="en-US" sz="3200" b="1" dirty="0" smtClean="0">
                <a:solidFill>
                  <a:srgbClr val="0000CC"/>
                </a:solidFill>
              </a:rPr>
              <a:t>		Glutamine</a:t>
            </a:r>
            <a:endParaRPr lang="en-US" sz="2000" b="1" dirty="0" smtClean="0">
              <a:solidFill>
                <a:srgbClr val="0000CC"/>
              </a:solidFill>
            </a:endParaRPr>
          </a:p>
          <a:p>
            <a:pPr>
              <a:buFont typeface="Wingdings 2" pitchFamily="18" charset="2"/>
              <a:buNone/>
            </a:pPr>
            <a:r>
              <a:rPr lang="en-US" sz="3200" dirty="0" smtClean="0"/>
              <a:t>	</a:t>
            </a:r>
            <a:r>
              <a:rPr lang="en-US" sz="3200" b="1"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Bacterial </a:t>
            </a:r>
            <a:r>
              <a:rPr lang="en-US" sz="3200" b="1" dirty="0" err="1" smtClean="0">
                <a:solidFill>
                  <a:srgbClr val="0000CC"/>
                </a:solidFill>
                <a:latin typeface="Times New Roman" pitchFamily="18" charset="0"/>
                <a:cs typeface="Times New Roman" pitchFamily="18" charset="0"/>
              </a:rPr>
              <a:t>urease</a:t>
            </a:r>
            <a:r>
              <a:rPr lang="en-US" sz="3200" b="1" dirty="0" smtClean="0">
                <a:solidFill>
                  <a:srgbClr val="0000CC"/>
                </a:solidFill>
                <a:latin typeface="Times New Roman" pitchFamily="18" charset="0"/>
                <a:cs typeface="Times New Roman" pitchFamily="18" charset="0"/>
              </a:rPr>
              <a:t> in intestine</a:t>
            </a:r>
          </a:p>
          <a:p>
            <a:pPr>
              <a:buFont typeface="Wingdings 2" pitchFamily="18" charset="2"/>
              <a:buNone/>
            </a:pPr>
            <a:r>
              <a:rPr lang="en-US" sz="3200" b="1" dirty="0" smtClean="0">
                <a:solidFill>
                  <a:srgbClr val="0000CC"/>
                </a:solidFill>
                <a:latin typeface="Times New Roman" pitchFamily="18" charset="0"/>
                <a:cs typeface="Times New Roman" pitchFamily="18" charset="0"/>
              </a:rPr>
              <a:t>		Amines e.g., </a:t>
            </a:r>
            <a:r>
              <a:rPr lang="en-US" sz="3200" b="1" dirty="0" err="1" smtClean="0">
                <a:solidFill>
                  <a:srgbClr val="0000CC"/>
                </a:solidFill>
                <a:latin typeface="Times New Roman" pitchFamily="18" charset="0"/>
                <a:cs typeface="Times New Roman" pitchFamily="18" charset="0"/>
              </a:rPr>
              <a:t>catecholamines</a:t>
            </a:r>
            <a:endParaRPr lang="en-US" sz="32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Purines</a:t>
            </a:r>
            <a:r>
              <a:rPr lang="en-US" sz="3200" b="1" dirty="0" smtClean="0">
                <a:solidFill>
                  <a:srgbClr val="0000CC"/>
                </a:solidFill>
                <a:latin typeface="Times New Roman" pitchFamily="18" charset="0"/>
                <a:cs typeface="Times New Roman" pitchFamily="18" charset="0"/>
              </a:rPr>
              <a:t> &amp; </a:t>
            </a:r>
            <a:r>
              <a:rPr lang="en-US" sz="3200" b="1" dirty="0" err="1" smtClean="0">
                <a:solidFill>
                  <a:srgbClr val="0000CC"/>
                </a:solidFill>
                <a:latin typeface="Times New Roman" pitchFamily="18" charset="0"/>
                <a:cs typeface="Times New Roman" pitchFamily="18" charset="0"/>
              </a:rPr>
              <a:t>pyrimidines</a:t>
            </a:r>
            <a:endParaRPr lang="en-US" sz="3200" dirty="0" smtClean="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Hyperammonemia</a:t>
            </a:r>
          </a:p>
        </p:txBody>
      </p:sp>
      <p:sp>
        <p:nvSpPr>
          <p:cNvPr id="11267"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180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Aft>
                <a:spcPts val="1800"/>
              </a:spcAft>
              <a:buClr>
                <a:srgbClr val="BC0000"/>
              </a:buClr>
              <a:buFont typeface="Wingdings 2" pitchFamily="18" charset="2"/>
              <a:buNone/>
              <a:defRPr/>
            </a:pPr>
            <a:r>
              <a:rPr lang="en-US" sz="3000" b="1" dirty="0" smtClean="0">
                <a:solidFill>
                  <a:srgbClr val="0000CC"/>
                </a:solidFill>
                <a:latin typeface="Times New Roman" pitchFamily="18" charset="0"/>
                <a:cs typeface="Times New Roman" pitchFamily="18" charset="0"/>
              </a:rPr>
              <a:t>	</a:t>
            </a:r>
            <a:r>
              <a:rPr lang="en-US" sz="3000" b="1" dirty="0" smtClean="0">
                <a:solidFill>
                  <a:srgbClr val="BC0000"/>
                </a:solidFill>
                <a:latin typeface="Times New Roman" pitchFamily="18" charset="0"/>
                <a:cs typeface="Times New Roman" pitchFamily="18" charset="0"/>
              </a:rPr>
              <a:t>Genetic deficiencies of any of the 5 enzymes of urea cycle</a:t>
            </a: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
        <p:nvSpPr>
          <p:cNvPr id="5" name="Subtitle 2"/>
          <p:cNvSpPr txBox="1">
            <a:spLocks/>
          </p:cNvSpPr>
          <p:nvPr/>
        </p:nvSpPr>
        <p:spPr bwMode="auto">
          <a:xfrm>
            <a:off x="228600" y="2743200"/>
            <a:ext cx="8839200" cy="3657600"/>
          </a:xfrm>
          <a:prstGeom prst="rect">
            <a:avLst/>
          </a:prstGeom>
          <a:noFill/>
          <a:ln w="9525">
            <a:noFill/>
            <a:miter lim="800000"/>
            <a:headEnd/>
            <a:tailEnd/>
          </a:ln>
        </p:spPr>
        <p:txBody>
          <a:bodyPr vert="horz" wrap="square" lIns="0" tIns="45720" rIns="18288" bIns="45720" numCol="1" anchor="t" anchorCtr="0" compatLnSpc="1">
            <a:prstTxWarp prst="textNoShape">
              <a:avLst/>
            </a:prstTxWarp>
          </a:bodyPr>
          <a:lstStyle/>
          <a:p>
            <a:pPr marL="0" marR="0" lvl="0" indent="0" algn="l" defTabSz="914400" rtl="0" eaLnBrk="1" fontAlgn="base" latinLnBrk="0" hangingPunct="1">
              <a:lnSpc>
                <a:spcPct val="60000"/>
              </a:lnSpc>
              <a:spcBef>
                <a:spcPct val="20000"/>
              </a:spcBef>
              <a:spcAft>
                <a:spcPct val="0"/>
              </a:spcAft>
              <a:buClr>
                <a:srgbClr val="0BD0D9"/>
              </a:buClr>
              <a:buSzPct val="95000"/>
              <a:buFont typeface="Arial" charset="0"/>
              <a:buNone/>
              <a:tabLst/>
              <a:defRPr/>
            </a:pPr>
            <a:r>
              <a:rPr kumimoji="0" lang="en-US" sz="2200" b="1" i="0" u="none" strike="noStrike" kern="1200" cap="none" spc="0" normalizeH="0" baseline="0" noProof="0" dirty="0" smtClean="0">
                <a:ln>
                  <a:noFill/>
                </a:ln>
                <a:solidFill>
                  <a:srgbClr val="990033"/>
                </a:solidFill>
                <a:effectLst/>
                <a:uLnTx/>
                <a:uFillTx/>
                <a:latin typeface="Arial" charset="0"/>
                <a:ea typeface="+mn-ea"/>
                <a:cs typeface="Arial" charset="0"/>
              </a:rPr>
              <a:t>                                                  </a:t>
            </a:r>
          </a:p>
          <a:p>
            <a:pPr marL="0" marR="0" lvl="0" indent="0" algn="l" defTabSz="914400" rtl="0" eaLnBrk="1" fontAlgn="base" latinLnBrk="0" hangingPunct="1">
              <a:lnSpc>
                <a:spcPct val="60000"/>
              </a:lnSpc>
              <a:spcBef>
                <a:spcPct val="20000"/>
              </a:spcBef>
              <a:spcAft>
                <a:spcPct val="0"/>
              </a:spcAft>
              <a:buClr>
                <a:srgbClr val="0BD0D9"/>
              </a:buClr>
              <a:buSzPct val="95000"/>
              <a:buFont typeface="Arial" charset="0"/>
              <a:buNone/>
              <a:tabLst/>
              <a:defRPr/>
            </a:pPr>
            <a:r>
              <a:rPr kumimoji="0" lang="en-US" sz="2200" b="1" i="0" u="none" strike="noStrike" kern="1200" cap="none" spc="0" normalizeH="0" baseline="0" noProof="0" dirty="0" smtClean="0">
                <a:ln>
                  <a:noFill/>
                </a:ln>
                <a:solidFill>
                  <a:srgbClr val="990033"/>
                </a:solidFill>
                <a:effectLst/>
                <a:uLnTx/>
                <a:uFillTx/>
                <a:latin typeface="Arial" charset="0"/>
                <a:ea typeface="+mn-ea"/>
                <a:cs typeface="Arial" charset="0"/>
              </a:rPr>
              <a:t>                                                  </a:t>
            </a:r>
            <a:r>
              <a:rPr kumimoji="0" lang="en-US" sz="4000" b="1" i="0" u="none" strike="noStrike" kern="1200" cap="none" spc="0" normalizeH="0" baseline="0" noProof="0" dirty="0" smtClean="0">
                <a:ln>
                  <a:noFill/>
                </a:ln>
                <a:solidFill>
                  <a:srgbClr val="BC0000"/>
                </a:solidFill>
                <a:effectLst/>
                <a:uLnTx/>
                <a:uFillTx/>
                <a:latin typeface="Impact" pitchFamily="34" charset="0"/>
                <a:ea typeface="+mn-ea"/>
                <a:cs typeface="Arial" charset="0"/>
              </a:rPr>
              <a:t>By</a:t>
            </a:r>
          </a:p>
          <a:p>
            <a:pPr marL="0" marR="0" lvl="0" indent="0" algn="ctr" defTabSz="914400" rtl="0" eaLnBrk="1" fontAlgn="base" latinLnBrk="0" hangingPunct="1">
              <a:lnSpc>
                <a:spcPct val="60000"/>
              </a:lnSpc>
              <a:spcBef>
                <a:spcPct val="20000"/>
              </a:spcBef>
              <a:spcAft>
                <a:spcPct val="0"/>
              </a:spcAft>
              <a:buClr>
                <a:srgbClr val="0BD0D9"/>
              </a:buClr>
              <a:buSzPct val="95000"/>
              <a:buFont typeface="Arial" charset="0"/>
              <a:buNone/>
              <a:tabLst/>
              <a:defRPr/>
            </a:pPr>
            <a:r>
              <a:rPr kumimoji="0" lang="en-US" sz="2200" b="1" i="0" u="none" strike="noStrike" kern="1200" cap="none" spc="0" normalizeH="0" baseline="0" noProof="0" dirty="0" smtClean="0">
                <a:ln>
                  <a:noFill/>
                </a:ln>
                <a:solidFill>
                  <a:srgbClr val="990033"/>
                </a:solidFill>
                <a:effectLst/>
                <a:uLnTx/>
                <a:uFillTx/>
                <a:latin typeface="Arial" charset="0"/>
                <a:ea typeface="+mn-ea"/>
                <a:cs typeface="Arial" charset="0"/>
              </a:rPr>
              <a:t>      </a:t>
            </a:r>
          </a:p>
          <a:p>
            <a:pPr algn="ctr">
              <a:lnSpc>
                <a:spcPct val="60000"/>
              </a:lnSpc>
              <a:spcBef>
                <a:spcPct val="20000"/>
              </a:spcBef>
              <a:buClr>
                <a:srgbClr val="0BD0D9"/>
              </a:buClr>
              <a:buSzPct val="95000"/>
            </a:pPr>
            <a:r>
              <a:rPr kumimoji="0" lang="en-US" sz="4000" b="1" i="0" u="none" strike="noStrike" kern="1200" cap="none" spc="0" normalizeH="0" baseline="0" noProof="0" dirty="0" err="1" smtClean="0">
                <a:ln>
                  <a:noFill/>
                </a:ln>
                <a:solidFill>
                  <a:srgbClr val="0000CC"/>
                </a:solidFill>
                <a:effectLst/>
                <a:uLnTx/>
                <a:uFillTx/>
                <a:latin typeface="Arial" charset="0"/>
                <a:ea typeface="+mn-ea"/>
                <a:cs typeface="Arial" charset="0"/>
              </a:rPr>
              <a:t>Rana</a:t>
            </a:r>
            <a:r>
              <a:rPr kumimoji="0" lang="en-US" sz="4000" b="1" i="0" u="none" strike="noStrike" kern="1200" cap="none" spc="0" normalizeH="0" baseline="0" noProof="0" dirty="0" smtClean="0">
                <a:ln>
                  <a:noFill/>
                </a:ln>
                <a:solidFill>
                  <a:srgbClr val="0000CC"/>
                </a:solidFill>
                <a:effectLst/>
                <a:uLnTx/>
                <a:uFillTx/>
                <a:latin typeface="Arial" charset="0"/>
                <a:ea typeface="+mn-ea"/>
                <a:cs typeface="Arial" charset="0"/>
              </a:rPr>
              <a:t> M.W. </a:t>
            </a:r>
            <a:r>
              <a:rPr kumimoji="0" lang="en-US" sz="4000" b="1" i="0" u="none" strike="noStrike" kern="1200" cap="none" spc="0" normalizeH="0" baseline="0" noProof="0" dirty="0" err="1" smtClean="0">
                <a:ln>
                  <a:noFill/>
                </a:ln>
                <a:solidFill>
                  <a:srgbClr val="0000CC"/>
                </a:solidFill>
                <a:effectLst/>
                <a:uLnTx/>
                <a:uFillTx/>
                <a:latin typeface="Arial" charset="0"/>
                <a:ea typeface="+mn-ea"/>
                <a:cs typeface="Arial" charset="0"/>
              </a:rPr>
              <a:t>Hasanato</a:t>
            </a:r>
            <a:r>
              <a:rPr lang="en-US" sz="4000" b="1" dirty="0" smtClean="0">
                <a:solidFill>
                  <a:srgbClr val="0000CC"/>
                </a:solidFill>
              </a:rPr>
              <a:t>, MD,KSFCB</a:t>
            </a:r>
            <a:endParaRPr kumimoji="0" lang="en-US" sz="4000" b="1" i="0" u="none" strike="noStrike" kern="1200" cap="none" spc="0" normalizeH="0" baseline="0" noProof="0" dirty="0" smtClean="0">
              <a:ln>
                <a:noFill/>
              </a:ln>
              <a:solidFill>
                <a:srgbClr val="0000CC"/>
              </a:solidFill>
              <a:effectLst/>
              <a:uLnTx/>
              <a:uFillTx/>
              <a:latin typeface="Arial" charset="0"/>
              <a:ea typeface="+mn-ea"/>
              <a:cs typeface="Arial" charset="0"/>
            </a:endParaRPr>
          </a:p>
          <a:p>
            <a:pPr marL="0" marR="0" lvl="0" indent="0" algn="ctr" defTabSz="914400" rtl="0" eaLnBrk="1" fontAlgn="base" latinLnBrk="0" hangingPunct="1">
              <a:lnSpc>
                <a:spcPct val="60000"/>
              </a:lnSpc>
              <a:spcBef>
                <a:spcPct val="20000"/>
              </a:spcBef>
              <a:spcAft>
                <a:spcPct val="0"/>
              </a:spcAft>
              <a:buClr>
                <a:srgbClr val="0BD0D9"/>
              </a:buClr>
              <a:buSzPct val="95000"/>
              <a:buFont typeface="Arial" charset="0"/>
              <a:buNone/>
              <a:tabLst/>
              <a:defRPr/>
            </a:pPr>
            <a:endParaRPr kumimoji="0" lang="en-US" sz="3200" b="1" i="1" u="none" strike="noStrike" kern="1200" cap="none" spc="0" normalizeH="0" baseline="0" noProof="0" dirty="0" smtClean="0">
              <a:ln>
                <a:noFill/>
              </a:ln>
              <a:solidFill>
                <a:srgbClr val="0000CC"/>
              </a:solidFill>
              <a:effectLst/>
              <a:uLnTx/>
              <a:uFillTx/>
              <a:latin typeface="Arial" charset="0"/>
              <a:ea typeface="+mn-ea"/>
              <a:cs typeface="Arial" charset="0"/>
            </a:endParaRPr>
          </a:p>
          <a:p>
            <a:pPr marL="0" marR="0" lvl="0" indent="0" algn="ctr" defTabSz="914400" rtl="0" eaLnBrk="1" fontAlgn="base" latinLnBrk="0" hangingPunct="1">
              <a:lnSpc>
                <a:spcPct val="60000"/>
              </a:lnSpc>
              <a:spcBef>
                <a:spcPts val="1200"/>
              </a:spcBef>
              <a:spcAft>
                <a:spcPts val="600"/>
              </a:spcAft>
              <a:buClr>
                <a:srgbClr val="0BD0D9"/>
              </a:buClr>
              <a:buSzPct val="95000"/>
              <a:buFont typeface="Wingdings 2" pitchFamily="18" charset="2"/>
              <a:buNone/>
              <a:tabLst/>
              <a:defRPr/>
            </a:pPr>
            <a:r>
              <a:rPr kumimoji="0" lang="en-US" sz="2800" b="1" i="0" u="none" strike="noStrike" kern="1200" cap="none" spc="0" normalizeH="0" baseline="0" noProof="0" dirty="0" smtClean="0">
                <a:ln>
                  <a:noFill/>
                </a:ln>
                <a:solidFill>
                  <a:srgbClr val="C00000"/>
                </a:solidFill>
                <a:effectLst/>
                <a:uLnTx/>
                <a:uFillTx/>
                <a:latin typeface="+mn-lt"/>
                <a:ea typeface="+mn-ea"/>
                <a:cs typeface="+mn-cs"/>
              </a:rPr>
              <a:t>Assistant </a:t>
            </a:r>
            <a:r>
              <a:rPr kumimoji="0" lang="en-US" sz="2800" b="1" i="0" u="none" strike="noStrike" kern="1200" cap="none" spc="0" normalizeH="0" baseline="0" noProof="0" dirty="0" err="1" smtClean="0">
                <a:ln>
                  <a:noFill/>
                </a:ln>
                <a:solidFill>
                  <a:srgbClr val="C00000"/>
                </a:solidFill>
                <a:effectLst/>
                <a:uLnTx/>
                <a:uFillTx/>
                <a:latin typeface="+mn-lt"/>
                <a:ea typeface="+mn-ea"/>
                <a:cs typeface="+mn-cs"/>
              </a:rPr>
              <a:t>Professsor</a:t>
            </a:r>
            <a:r>
              <a:rPr kumimoji="0" lang="en-US" sz="2800" b="1" i="0" u="none" strike="noStrike" kern="1200" cap="none" spc="0" normalizeH="0" baseline="0" noProof="0" dirty="0" smtClean="0">
                <a:ln>
                  <a:noFill/>
                </a:ln>
                <a:solidFill>
                  <a:srgbClr val="C00000"/>
                </a:solidFill>
                <a:effectLst/>
                <a:uLnTx/>
                <a:uFillTx/>
                <a:latin typeface="+mn-lt"/>
                <a:ea typeface="+mn-ea"/>
                <a:cs typeface="+mn-cs"/>
              </a:rPr>
              <a:t> &amp; Consultant,</a:t>
            </a:r>
          </a:p>
          <a:p>
            <a:pPr marL="0" marR="0" lvl="0" indent="0" algn="ctr" defTabSz="914400" rtl="0" eaLnBrk="1" fontAlgn="base" latinLnBrk="0" hangingPunct="1">
              <a:lnSpc>
                <a:spcPct val="60000"/>
              </a:lnSpc>
              <a:spcBef>
                <a:spcPts val="1200"/>
              </a:spcBef>
              <a:spcAft>
                <a:spcPts val="600"/>
              </a:spcAft>
              <a:buClr>
                <a:srgbClr val="0BD0D9"/>
              </a:buClr>
              <a:buSzPct val="95000"/>
              <a:buFont typeface="Wingdings 2" pitchFamily="18" charset="2"/>
              <a:buNone/>
              <a:tabLst/>
              <a:defRPr/>
            </a:pPr>
            <a:r>
              <a:rPr kumimoji="0" lang="en-US" sz="2800" b="1" i="0" u="none" strike="noStrike" kern="1200" cap="none" spc="0" normalizeH="0" baseline="0" noProof="0" dirty="0" smtClean="0">
                <a:ln>
                  <a:noFill/>
                </a:ln>
                <a:solidFill>
                  <a:srgbClr val="C00000"/>
                </a:solidFill>
                <a:effectLst/>
                <a:uLnTx/>
                <a:uFillTx/>
                <a:latin typeface="+mn-lt"/>
                <a:ea typeface="+mn-ea"/>
                <a:cs typeface="+mn-cs"/>
              </a:rPr>
              <a:t>Head-Biochemistry Laboratory, KKUH &amp; KAUH</a:t>
            </a:r>
          </a:p>
          <a:p>
            <a:pPr marL="0" marR="0" lvl="0" indent="0" algn="ctr" defTabSz="914400" rtl="0" eaLnBrk="1" fontAlgn="base" latinLnBrk="0" hangingPunct="1">
              <a:lnSpc>
                <a:spcPct val="60000"/>
              </a:lnSpc>
              <a:spcBef>
                <a:spcPts val="1200"/>
              </a:spcBef>
              <a:spcAft>
                <a:spcPts val="600"/>
              </a:spcAft>
              <a:buClr>
                <a:srgbClr val="0BD0D9"/>
              </a:buClr>
              <a:buSzPct val="95000"/>
              <a:buFont typeface="Wingdings 2" pitchFamily="18" charset="2"/>
              <a:buNone/>
              <a:tabLst/>
              <a:defRPr/>
            </a:pPr>
            <a:r>
              <a:rPr kumimoji="0" lang="en-US" sz="2800" b="1" i="0" u="none" strike="noStrike" kern="1200" cap="none" spc="0" normalizeH="0" baseline="0" noProof="0" dirty="0" smtClean="0">
                <a:ln>
                  <a:noFill/>
                </a:ln>
                <a:solidFill>
                  <a:srgbClr val="C00000"/>
                </a:solidFill>
                <a:effectLst/>
                <a:uLnTx/>
                <a:uFillTx/>
                <a:latin typeface="+mn-lt"/>
                <a:ea typeface="+mn-ea"/>
                <a:cs typeface="+mn-cs"/>
              </a:rPr>
              <a:t>College of Medicine, King Saud University</a:t>
            </a:r>
            <a:br>
              <a:rPr kumimoji="0" lang="en-US" sz="2800" b="1" i="0" u="none" strike="noStrike" kern="1200" cap="none" spc="0" normalizeH="0" baseline="0" noProof="0" dirty="0" smtClean="0">
                <a:ln>
                  <a:noFill/>
                </a:ln>
                <a:solidFill>
                  <a:srgbClr val="C00000"/>
                </a:solidFill>
                <a:effectLst/>
                <a:uLnTx/>
                <a:uFillTx/>
                <a:latin typeface="+mn-lt"/>
                <a:ea typeface="+mn-ea"/>
                <a:cs typeface="+mn-cs"/>
              </a:rPr>
            </a:br>
            <a:r>
              <a:rPr kumimoji="0" lang="en-US" sz="2400" b="1" i="0" u="none" strike="noStrike" kern="1200" cap="none" spc="0" normalizeH="0" baseline="0" noProof="0" dirty="0" smtClean="0">
                <a:ln>
                  <a:noFill/>
                </a:ln>
                <a:solidFill>
                  <a:srgbClr val="C00000"/>
                </a:solidFill>
                <a:effectLst/>
                <a:uLnTx/>
                <a:uFillTx/>
                <a:latin typeface="Arial" charset="0"/>
                <a:ea typeface="+mn-ea"/>
                <a:cs typeface="Arial" charset="0"/>
              </a:rPr>
              <a:t>        </a:t>
            </a:r>
            <a:endParaRPr kumimoji="0" lang="en-US" sz="3200" b="1" i="0" u="none" strike="noStrike" kern="1200" cap="none" spc="0" normalizeH="0" baseline="0" noProof="0" dirty="0" smtClean="0">
              <a:ln>
                <a:noFill/>
              </a:ln>
              <a:solidFill>
                <a:srgbClr val="C00000"/>
              </a:solidFill>
              <a:effectLst/>
              <a:uLnTx/>
              <a:uFillTx/>
              <a:latin typeface="Arial" charset="0"/>
              <a:ea typeface="+mn-ea"/>
              <a:cs typeface="Arial"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Ornithine transcarbamoylase deficency:</a:t>
            </a:r>
            <a:br>
              <a:rPr lang="en-US" sz="3200" b="1" smtClean="0">
                <a:solidFill>
                  <a:srgbClr val="0000CC"/>
                </a:solidFill>
                <a:latin typeface="Times New Roman" pitchFamily="18" charset="0"/>
                <a:cs typeface="Times New Roman" pitchFamily="18" charset="0"/>
              </a:rPr>
            </a:br>
            <a:r>
              <a:rPr lang="en-US" sz="3200" b="1" smtClean="0">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X-linked recessive</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Most common of congenital hyperammonemia</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Marked decrease of citrulline and arginine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Others: Autosomal recessive</a:t>
            </a:r>
            <a:endParaRPr lang="en-US" sz="30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Coma and death</a:t>
            </a:r>
            <a:endParaRPr lang="en-US" sz="3200" b="1"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dirty="0" smtClean="0">
                <a:ln w="38100">
                  <a:solidFill>
                    <a:schemeClr val="accent2"/>
                  </a:solidFill>
                  <a:round/>
                  <a:headEnd/>
                  <a:tailEnd/>
                </a:ln>
                <a:solidFill>
                  <a:srgbClr val="A50021"/>
                </a:solidFill>
                <a:latin typeface="Courier New"/>
                <a:cs typeface="Courier New"/>
              </a:rPr>
              <a:t>Questions</a:t>
            </a:r>
            <a:endParaRPr lang="en-US" sz="4800" b="1" kern="10" dirty="0">
              <a:ln w="38100">
                <a:solidFill>
                  <a:schemeClr val="accent2"/>
                </a:solidFill>
                <a:round/>
                <a:headEnd/>
                <a:tailEnd/>
              </a:ln>
              <a:solidFill>
                <a:srgbClr val="A50021"/>
              </a:solidFill>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686800" cy="5029200"/>
          </a:xfrm>
        </p:spPr>
        <p:txBody>
          <a:bodyPr/>
          <a:lstStyle/>
          <a:p>
            <a:pPr>
              <a:spcAft>
                <a:spcPts val="1800"/>
              </a:spcAft>
            </a:pPr>
            <a:r>
              <a:rPr lang="en-US" sz="3200" b="1" smtClean="0">
                <a:solidFill>
                  <a:srgbClr val="0000CC"/>
                </a:solidFill>
              </a:rPr>
              <a:t>Identify the major form for the disposal of amino groups derived from amino acids</a:t>
            </a:r>
          </a:p>
          <a:p>
            <a:pPr>
              <a:spcAft>
                <a:spcPts val="1800"/>
              </a:spcAft>
            </a:pPr>
            <a:r>
              <a:rPr lang="en-US" sz="3200" b="1" smtClean="0">
                <a:solidFill>
                  <a:srgbClr val="0000CC"/>
                </a:solidFill>
              </a:rPr>
              <a:t>Understand the importance of conversion of ammonia into urea by the liver </a:t>
            </a:r>
          </a:p>
          <a:p>
            <a:pPr>
              <a:spcAft>
                <a:spcPts val="1800"/>
              </a:spcAft>
            </a:pPr>
            <a:r>
              <a:rPr lang="en-US" sz="3200" b="1" smtClean="0">
                <a:solidFill>
                  <a:srgbClr val="0000CC"/>
                </a:solidFill>
              </a:rPr>
              <a:t>Understand the reactions of urea cycle</a:t>
            </a:r>
          </a:p>
          <a:p>
            <a:pPr>
              <a:spcAft>
                <a:spcPts val="1800"/>
              </a:spcAft>
            </a:pPr>
            <a:r>
              <a:rPr lang="en-US" sz="3200" b="1" smtClean="0">
                <a:solidFill>
                  <a:srgbClr val="0000CC"/>
                </a:solidFill>
              </a:rPr>
              <a:t>Identify the causes and manifestations of hyperammonemia, both hereditary and acquired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Removal of </a:t>
            </a:r>
            <a:r>
              <a:rPr lang="el-GR" sz="4000" b="1" smtClean="0">
                <a:solidFill>
                  <a:srgbClr val="990033"/>
                </a:solidFill>
                <a:latin typeface="Impact" pitchFamily="34" charset="0"/>
              </a:rPr>
              <a:t>α</a:t>
            </a:r>
            <a:r>
              <a:rPr lang="en-US" sz="4000" b="1" smtClean="0">
                <a:solidFill>
                  <a:srgbClr val="990033"/>
                </a:solidFill>
                <a:latin typeface="Impact" pitchFamily="34" charset="0"/>
              </a:rPr>
              <a:t>-amino group </a:t>
            </a:r>
          </a:p>
        </p:txBody>
      </p:sp>
      <p:sp>
        <p:nvSpPr>
          <p:cNvPr id="9219"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Amino groups of amino acids are funneled to glutamate by </a:t>
            </a:r>
            <a:r>
              <a:rPr lang="en-US" sz="3200" b="1" smtClean="0">
                <a:solidFill>
                  <a:srgbClr val="990033"/>
                </a:solidFill>
                <a:latin typeface="Times New Roman" pitchFamily="18" charset="0"/>
                <a:cs typeface="Times New Roman" pitchFamily="18" charset="0"/>
              </a:rPr>
              <a:t>transamination</a:t>
            </a:r>
            <a:r>
              <a:rPr lang="en-US" sz="3200" b="1" smtClean="0">
                <a:solidFill>
                  <a:srgbClr val="0000CC"/>
                </a:solidFill>
                <a:latin typeface="Times New Roman" pitchFamily="18" charset="0"/>
                <a:cs typeface="Times New Roman" pitchFamily="18" charset="0"/>
              </a:rPr>
              <a:t> reactions with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 </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t>
            </a:r>
            <a:r>
              <a:rPr lang="en-US" sz="3200" b="1" smtClean="0">
                <a:solidFill>
                  <a:srgbClr val="990033"/>
                </a:solidFill>
                <a:latin typeface="Times New Roman" pitchFamily="18" charset="0"/>
                <a:cs typeface="Times New Roman" pitchFamily="18" charset="0"/>
              </a:rPr>
              <a:t>Oxidative deamination </a:t>
            </a:r>
            <a:r>
              <a:rPr lang="en-US" sz="3200" b="1" smtClean="0">
                <a:solidFill>
                  <a:srgbClr val="0000CC"/>
                </a:solidFill>
                <a:latin typeface="Times New Roman" pitchFamily="18" charset="0"/>
                <a:cs typeface="Times New Roman" pitchFamily="18" charset="0"/>
              </a:rPr>
              <a:t>of glutamate will release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and re-generate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Glutamate is unique. It is the only amino acid that undergoes rapid oxidative deamination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a:t>
            </a: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338388" y="1905000"/>
            <a:ext cx="4291012" cy="44513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 by ALT</a:t>
            </a:r>
          </a:p>
        </p:txBody>
      </p:sp>
      <p:pic>
        <p:nvPicPr>
          <p:cNvPr id="11267" name="Content Placeholder 5" descr="19_008.jpg"/>
          <p:cNvPicPr>
            <a:picLocks noGrp="1" noChangeAspect="1"/>
          </p:cNvPicPr>
          <p:nvPr>
            <p:ph idx="1"/>
          </p:nvPr>
        </p:nvPicPr>
        <p:blipFill>
          <a:blip r:embed="rId2" cstate="print"/>
          <a:srcRect b="59024"/>
          <a:stretch>
            <a:fillRect/>
          </a:stretch>
        </p:blipFill>
        <p:spPr>
          <a:xfrm>
            <a:off x="1462088" y="2316163"/>
            <a:ext cx="6843712" cy="3627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Oxidative Deamination</a:t>
            </a:r>
          </a:p>
        </p:txBody>
      </p:sp>
      <p:sp>
        <p:nvSpPr>
          <p:cNvPr id="12291" name="Content Placeholder 3"/>
          <p:cNvSpPr>
            <a:spLocks noGrp="1"/>
          </p:cNvSpPr>
          <p:nvPr>
            <p:ph idx="1"/>
          </p:nvPr>
        </p:nvSpPr>
        <p:spPr/>
        <p:txBody>
          <a:bodyPr/>
          <a:lstStyle/>
          <a:p>
            <a:pPr>
              <a:buFont typeface="Wingdings 2" pitchFamily="18" charset="2"/>
              <a:buNone/>
            </a:pPr>
            <a:r>
              <a:rPr lang="en-US" smtClean="0"/>
              <a:t>				</a:t>
            </a:r>
          </a:p>
          <a:p>
            <a:pPr>
              <a:buFont typeface="Wingdings 2" pitchFamily="18" charset="2"/>
              <a:buNone/>
            </a:pPr>
            <a:r>
              <a:rPr lang="en-US" sz="2800" b="1" smtClean="0">
                <a:solidFill>
                  <a:srgbClr val="0000CC"/>
                </a:solidFill>
                <a:latin typeface="Times New Roman" pitchFamily="18" charset="0"/>
                <a:cs typeface="Times New Roman" pitchFamily="18" charset="0"/>
              </a:rPr>
              <a:t>				Glutamate</a:t>
            </a:r>
          </a:p>
          <a:p>
            <a:pPr>
              <a:buFont typeface="Wingdings 2" pitchFamily="18" charset="2"/>
              <a:buNone/>
            </a:pPr>
            <a:endParaRPr lang="en-US" smtClean="0"/>
          </a:p>
          <a:p>
            <a:pPr lvl="4">
              <a:buFont typeface="Wingdings 2" pitchFamily="18" charset="2"/>
              <a:buNone/>
            </a:pPr>
            <a:r>
              <a:rPr lang="en-US" b="1" smtClean="0">
                <a:solidFill>
                  <a:srgbClr val="0000CC"/>
                </a:solidFill>
              </a:rPr>
              <a:t>Glutamate </a:t>
            </a:r>
          </a:p>
          <a:p>
            <a:pPr lvl="4">
              <a:buFont typeface="Wingdings 2" pitchFamily="18" charset="2"/>
              <a:buNone/>
            </a:pPr>
            <a:r>
              <a:rPr lang="en-US" b="1" smtClean="0">
                <a:solidFill>
                  <a:srgbClr val="0000CC"/>
                </a:solidFill>
              </a:rPr>
              <a:t>Dehydrogenase</a:t>
            </a:r>
            <a:r>
              <a:rPr lang="en-US" smtClean="0"/>
              <a:t>	     </a:t>
            </a:r>
            <a:r>
              <a:rPr lang="en-US" b="1" smtClean="0">
                <a:solidFill>
                  <a:srgbClr val="990033"/>
                </a:solidFill>
              </a:rPr>
              <a:t>NH</a:t>
            </a:r>
            <a:r>
              <a:rPr lang="en-US" b="1" baseline="-25000" smtClean="0">
                <a:solidFill>
                  <a:srgbClr val="990033"/>
                </a:solidFill>
              </a:rPr>
              <a:t>3</a:t>
            </a:r>
          </a:p>
          <a:p>
            <a:pPr>
              <a:buFont typeface="Wingdings 2" pitchFamily="18" charset="2"/>
              <a:buNone/>
            </a:pPr>
            <a:endParaRPr lang="en-US" smtClean="0"/>
          </a:p>
          <a:p>
            <a:pPr>
              <a:buFont typeface="Wingdings 2" pitchFamily="18" charset="2"/>
              <a:buNone/>
            </a:pPr>
            <a:r>
              <a:rPr lang="en-US" sz="2800" b="1" smtClean="0">
                <a:solidFill>
                  <a:srgbClr val="0000CC"/>
                </a:solidFill>
                <a:latin typeface="Times New Roman" pitchFamily="18" charset="0"/>
                <a:cs typeface="Times New Roman" pitchFamily="18" charset="0"/>
              </a:rPr>
              <a:t>				</a:t>
            </a:r>
            <a:r>
              <a:rPr lang="el-GR" sz="2800" b="1" smtClean="0">
                <a:solidFill>
                  <a:srgbClr val="0000CC"/>
                </a:solidFill>
                <a:latin typeface="Times New Roman" pitchFamily="18" charset="0"/>
                <a:cs typeface="Times New Roman" pitchFamily="18" charset="0"/>
              </a:rPr>
              <a:t>α</a:t>
            </a:r>
            <a:r>
              <a:rPr lang="en-US" sz="2800" b="1" smtClean="0">
                <a:solidFill>
                  <a:srgbClr val="0000CC"/>
                </a:solidFill>
                <a:latin typeface="Times New Roman" pitchFamily="18" charset="0"/>
                <a:cs typeface="Times New Roman" pitchFamily="18" charset="0"/>
              </a:rPr>
              <a:t>-ketoglutarate</a:t>
            </a:r>
            <a:endParaRPr lang="en-US" smtClean="0"/>
          </a:p>
        </p:txBody>
      </p:sp>
      <p:cxnSp>
        <p:nvCxnSpPr>
          <p:cNvPr id="7" name="Straight Arrow Connector 6"/>
          <p:cNvCxnSpPr/>
          <p:nvPr/>
        </p:nvCxnSpPr>
        <p:spPr>
          <a:xfrm rot="5400000">
            <a:off x="3201194"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a:off x="3963988" y="31750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Blood level of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must be kept very low, otherwise, hyperammonemia and CNS toxicity will occur </a:t>
            </a:r>
            <a:r>
              <a:rPr lang="en-US" sz="3200" b="1" smtClean="0">
                <a:solidFill>
                  <a:srgbClr val="BC0000"/>
                </a:solidFill>
                <a:latin typeface="Times New Roman" pitchFamily="18" charset="0"/>
                <a:cs typeface="Times New Roman" pitchFamily="18" charset="0"/>
              </a:rPr>
              <a:t>(NH</a:t>
            </a:r>
            <a:r>
              <a:rPr lang="en-US" sz="3200" b="1" baseline="-25000" smtClean="0">
                <a:solidFill>
                  <a:srgbClr val="BC0000"/>
                </a:solidFill>
                <a:latin typeface="Times New Roman" pitchFamily="18" charset="0"/>
                <a:cs typeface="Times New Roman" pitchFamily="18" charset="0"/>
              </a:rPr>
              <a:t>3 </a:t>
            </a:r>
            <a:r>
              <a:rPr lang="en-US" sz="3200" b="1" smtClean="0">
                <a:solidFill>
                  <a:srgbClr val="BC0000"/>
                </a:solidFill>
                <a:latin typeface="Times New Roman" pitchFamily="18" charset="0"/>
                <a:cs typeface="Times New Roman" pitchFamily="18" charset="0"/>
              </a:rPr>
              <a:t>is toxic to CNS)</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To solve this problem, NH</a:t>
            </a:r>
            <a:r>
              <a:rPr lang="en-US" sz="3200" b="1" baseline="-25000" smtClean="0">
                <a:solidFill>
                  <a:srgbClr val="0000CC"/>
                </a:solidFill>
                <a:latin typeface="Times New Roman" pitchFamily="18" charset="0"/>
                <a:cs typeface="Times New Roman" pitchFamily="18" charset="0"/>
              </a:rPr>
              <a:t>3</a:t>
            </a:r>
            <a:r>
              <a:rPr lang="en-US" sz="3200" b="1" smtClean="0">
                <a:solidFill>
                  <a:srgbClr val="0000CC"/>
                </a:solidFill>
                <a:latin typeface="Times New Roman" pitchFamily="18" charset="0"/>
                <a:cs typeface="Times New Roman" pitchFamily="18" charset="0"/>
              </a:rPr>
              <a:t> is transported from peripheral tissues to liver via formation of:</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1926</TotalTime>
  <Words>559</Words>
  <Application>Microsoft Office PowerPoint</Application>
  <PresentationFormat>On-screen Show (4:3)</PresentationFormat>
  <Paragraphs>138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Objectives:</vt:lpstr>
      <vt:lpstr>Background:</vt:lpstr>
      <vt:lpstr>Background: Removal of α-amino group </vt:lpstr>
      <vt:lpstr>Background: Transamination</vt:lpstr>
      <vt:lpstr>Background: Transamination by ALT</vt:lpstr>
      <vt:lpstr>Background: Oxidative Deamination</vt:lpstr>
      <vt:lpstr>Transport of NH3 from  peripheral tissues into the liver </vt:lpstr>
      <vt:lpstr>Transport of NH3 from  peripheral tissues into the liver </vt:lpstr>
      <vt:lpstr>Transport of NH3 from  peripheral tissues into the liver</vt:lpstr>
      <vt:lpstr>Fate of glutamine and alanine  in the liver</vt:lpstr>
      <vt:lpstr>Summary Transport of NH3 from  peripheral tissues  (in the form of glutamine and alanine)  into the liver and the release of NH3 back in the liver to start  the urea cycle</vt:lpstr>
      <vt:lpstr>Urea Cycle</vt:lpstr>
      <vt:lpstr>Urea Cycle</vt:lpstr>
      <vt:lpstr>Fate of Urea</vt:lpstr>
      <vt:lpstr>Sources of Ammonia</vt:lpstr>
      <vt:lpstr>Sources and Fates of Ammonia</vt:lpstr>
      <vt:lpstr>Hyperammonemia</vt:lpstr>
      <vt:lpstr>Inherited Hyperammonemia</vt:lpstr>
      <vt:lpstr>Clinical Presentation of Hyperammonemia</vt:lpstr>
      <vt:lpstr>Slide 22</vt:lpstr>
    </vt:vector>
  </TitlesOfParts>
  <Company>KFSHRC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Dr.Abdelmalik</cp:lastModifiedBy>
  <cp:revision>155</cp:revision>
  <dcterms:created xsi:type="dcterms:W3CDTF">2009-10-13T12:43:02Z</dcterms:created>
  <dcterms:modified xsi:type="dcterms:W3CDTF">2012-12-08T14:09:35Z</dcterms:modified>
</cp:coreProperties>
</file>