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2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  <p:sldMasterId id="2147483707" r:id="rId2"/>
    <p:sldMasterId id="2147483757" r:id="rId3"/>
    <p:sldMasterId id="2147483772" r:id="rId4"/>
  </p:sldMasterIdLst>
  <p:notesMasterIdLst>
    <p:notesMasterId r:id="rId44"/>
  </p:notesMasterIdLst>
  <p:handoutMasterIdLst>
    <p:handoutMasterId r:id="rId45"/>
  </p:handoutMasterIdLst>
  <p:sldIdLst>
    <p:sldId id="613" r:id="rId5"/>
    <p:sldId id="562" r:id="rId6"/>
    <p:sldId id="759" r:id="rId7"/>
    <p:sldId id="760" r:id="rId8"/>
    <p:sldId id="761" r:id="rId9"/>
    <p:sldId id="762" r:id="rId10"/>
    <p:sldId id="763" r:id="rId11"/>
    <p:sldId id="764" r:id="rId12"/>
    <p:sldId id="765" r:id="rId13"/>
    <p:sldId id="766" r:id="rId14"/>
    <p:sldId id="767" r:id="rId15"/>
    <p:sldId id="768" r:id="rId16"/>
    <p:sldId id="769" r:id="rId17"/>
    <p:sldId id="770" r:id="rId18"/>
    <p:sldId id="772" r:id="rId19"/>
    <p:sldId id="773" r:id="rId20"/>
    <p:sldId id="774" r:id="rId21"/>
    <p:sldId id="775" r:id="rId22"/>
    <p:sldId id="776" r:id="rId23"/>
    <p:sldId id="777" r:id="rId24"/>
    <p:sldId id="780" r:id="rId25"/>
    <p:sldId id="779" r:id="rId26"/>
    <p:sldId id="299" r:id="rId27"/>
    <p:sldId id="561" r:id="rId28"/>
    <p:sldId id="573" r:id="rId29"/>
    <p:sldId id="631" r:id="rId30"/>
    <p:sldId id="627" r:id="rId31"/>
    <p:sldId id="753" r:id="rId32"/>
    <p:sldId id="757" r:id="rId33"/>
    <p:sldId id="704" r:id="rId34"/>
    <p:sldId id="705" r:id="rId35"/>
    <p:sldId id="713" r:id="rId36"/>
    <p:sldId id="715" r:id="rId37"/>
    <p:sldId id="716" r:id="rId38"/>
    <p:sldId id="718" r:id="rId39"/>
    <p:sldId id="720" r:id="rId40"/>
    <p:sldId id="740" r:id="rId41"/>
    <p:sldId id="744" r:id="rId42"/>
    <p:sldId id="758" r:id="rId43"/>
  </p:sldIdLst>
  <p:sldSz cx="9144000" cy="6858000" type="screen4x3"/>
  <p:notesSz cx="6858000" cy="92964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99FF99"/>
    <a:srgbClr val="00CC66"/>
    <a:srgbClr val="00CC00"/>
    <a:srgbClr val="FFFFF3"/>
    <a:srgbClr val="FFFFEB"/>
    <a:srgbClr val="FFFFE9"/>
    <a:srgbClr val="FFFFCC"/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 horzBarState="maximized">
    <p:restoredLeft sz="15815" autoAdjust="0"/>
    <p:restoredTop sz="86542" autoAdjust="0"/>
  </p:normalViewPr>
  <p:slideViewPr>
    <p:cSldViewPr>
      <p:cViewPr varScale="1">
        <p:scale>
          <a:sx n="75" d="100"/>
          <a:sy n="75" d="100"/>
        </p:scale>
        <p:origin x="-84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3" d="100"/>
        <a:sy n="163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574" y="-84"/>
      </p:cViewPr>
      <p:guideLst>
        <p:guide orient="horz" pos="2927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76" tIns="46488" rIns="92976" bIns="46488" numCol="1" anchor="t" anchorCtr="0" compatLnSpc="1">
            <a:prstTxWarp prst="textNoShape">
              <a:avLst/>
            </a:prstTxWarp>
          </a:bodyPr>
          <a:lstStyle>
            <a:lvl1pPr algn="l" defTabSz="930275">
              <a:defRPr sz="1200" smtClean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76" tIns="46488" rIns="92976" bIns="46488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 smtClean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76" tIns="46488" rIns="92976" bIns="46488" numCol="1" anchor="b" anchorCtr="0" compatLnSpc="1">
            <a:prstTxWarp prst="textNoShape">
              <a:avLst/>
            </a:prstTxWarp>
          </a:bodyPr>
          <a:lstStyle>
            <a:lvl1pPr algn="l" defTabSz="930275">
              <a:defRPr sz="1200" smtClean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76" tIns="46488" rIns="92976" bIns="46488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AA66BCD0-B340-234B-88B4-2F66310B5A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63231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76" tIns="46488" rIns="92976" bIns="46488" numCol="1" anchor="t" anchorCtr="0" compatLnSpc="1">
            <a:prstTxWarp prst="textNoShape">
              <a:avLst/>
            </a:prstTxWarp>
          </a:bodyPr>
          <a:lstStyle>
            <a:lvl1pPr algn="l" defTabSz="930275">
              <a:defRPr sz="120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76" tIns="46488" rIns="92976" bIns="46488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27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4838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76" tIns="46488" rIns="92976" bIns="464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76" tIns="46488" rIns="92976" bIns="46488" numCol="1" anchor="b" anchorCtr="0" compatLnSpc="1">
            <a:prstTxWarp prst="textNoShape">
              <a:avLst/>
            </a:prstTxWarp>
          </a:bodyPr>
          <a:lstStyle>
            <a:lvl1pPr algn="l" defTabSz="930275">
              <a:defRPr sz="120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76" tIns="46488" rIns="92976" bIns="46488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Times New Roman" charset="0"/>
              </a:defRPr>
            </a:lvl1pPr>
          </a:lstStyle>
          <a:p>
            <a:fld id="{A7753417-3561-0B4C-8780-B4454E957C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263799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4118BF9-75A3-2840-B7E5-76B367195657}" type="slidenum">
              <a:rPr lang="en-US" sz="1200">
                <a:latin typeface="Times New Roman" charset="0"/>
              </a:rPr>
              <a:pPr/>
              <a:t>1</a:t>
            </a:fld>
            <a:endParaRPr lang="en-US" sz="1200">
              <a:latin typeface="Times New Roman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1AB3F89-A113-E54F-A200-975FEA95BD7A}" type="slidenum">
              <a:rPr lang="en-US" sz="1200">
                <a:latin typeface="Times New Roman" charset="0"/>
              </a:rPr>
              <a:pPr/>
              <a:t>25</a:t>
            </a:fld>
            <a:endParaRPr lang="en-US" sz="1200">
              <a:latin typeface="Times New Roman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838"/>
            <a:ext cx="5486400" cy="41846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84686A1-5414-2C4D-A7A6-D537B3C02837}" type="slidenum">
              <a:rPr lang="en-US" sz="1200">
                <a:latin typeface="Times New Roman" charset="0"/>
              </a:rPr>
              <a:pPr/>
              <a:t>26</a:t>
            </a:fld>
            <a:endParaRPr lang="en-US" sz="1200">
              <a:latin typeface="Times New Roman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838"/>
            <a:ext cx="5486400" cy="41846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2B6E8FB-7555-E346-BEEE-D361CDBDD226}" type="slidenum">
              <a:rPr lang="en-US" sz="1200">
                <a:latin typeface="Times New Roman" charset="0"/>
              </a:rPr>
              <a:pPr/>
              <a:t>27</a:t>
            </a:fld>
            <a:endParaRPr lang="en-US" sz="1200">
              <a:latin typeface="Times New Roman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838"/>
            <a:ext cx="5486400" cy="41846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7710DC-72B7-9D47-BF1B-0BE74084CAC0}" type="slidenum">
              <a:rPr lang="en-US">
                <a:solidFill>
                  <a:srgbClr val="000000"/>
                </a:solidFill>
              </a:rPr>
              <a:pPr/>
              <a:t>28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1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1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838"/>
            <a:ext cx="5486400" cy="418465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A31CF8-6819-A749-9E48-A6EBF876A80D}" type="slidenum">
              <a:rPr lang="en-US">
                <a:solidFill>
                  <a:srgbClr val="000000"/>
                </a:solidFill>
              </a:rPr>
              <a:pPr/>
              <a:t>29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3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3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838"/>
            <a:ext cx="5486400" cy="418465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63D838A-299E-FD45-89DE-86AD02F1E786}" type="slidenum">
              <a:rPr lang="en-US" sz="1200">
                <a:latin typeface="Times New Roman" charset="0"/>
              </a:rPr>
              <a:pPr/>
              <a:t>30</a:t>
            </a:fld>
            <a:endParaRPr lang="en-US" sz="1200">
              <a:latin typeface="Times New Roman" charset="0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838"/>
            <a:ext cx="5486400" cy="41846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AA4E48F-71B7-EF49-BA0F-8CEC537FDEEB}" type="slidenum">
              <a:rPr lang="en-US" sz="1200">
                <a:latin typeface="Times New Roman" charset="0"/>
              </a:rPr>
              <a:pPr/>
              <a:t>31</a:t>
            </a:fld>
            <a:endParaRPr lang="en-US" sz="1200">
              <a:latin typeface="Times New Roman" charset="0"/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838"/>
            <a:ext cx="5486400" cy="41846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90B6BE3-C845-6846-8A68-03F1D79F761A}" type="slidenum">
              <a:rPr lang="en-US" sz="1200">
                <a:latin typeface="Times New Roman" charset="0"/>
              </a:rPr>
              <a:pPr/>
              <a:t>32</a:t>
            </a:fld>
            <a:endParaRPr lang="en-US" sz="1200">
              <a:latin typeface="Times New Roman" charset="0"/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838"/>
            <a:ext cx="5486400" cy="41846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6D6283B-E822-5643-BC14-8E2638CFADDC}" type="slidenum">
              <a:rPr lang="en-US" sz="1200">
                <a:latin typeface="Times New Roman" charset="0"/>
              </a:rPr>
              <a:pPr/>
              <a:t>33</a:t>
            </a:fld>
            <a:endParaRPr lang="en-US" sz="1200">
              <a:latin typeface="Times New Roman" charset="0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838"/>
            <a:ext cx="5486400" cy="41846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70B8057-2955-CB4C-AD9D-B583F57A66C1}" type="slidenum">
              <a:rPr lang="en-US" sz="1200">
                <a:latin typeface="Times New Roman" charset="0"/>
              </a:rPr>
              <a:pPr/>
              <a:t>35</a:t>
            </a:fld>
            <a:endParaRPr lang="en-US" sz="1200">
              <a:latin typeface="Times New Roman" charset="0"/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838"/>
            <a:ext cx="5486400" cy="41846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marL="228600" indent="-228600"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E284A17-95E2-BD47-95F1-9AD3855E7CE6}" type="slidenum">
              <a:rPr lang="en-US" sz="1200">
                <a:latin typeface="Times New Roman" charset="0"/>
              </a:rPr>
              <a:pPr/>
              <a:t>2</a:t>
            </a:fld>
            <a:endParaRPr lang="en-US" sz="1200">
              <a:latin typeface="Times New Roman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838"/>
            <a:ext cx="5486400" cy="41846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1767D2C-6075-1244-9E15-C86E880B93B3}" type="slidenum">
              <a:rPr lang="en-US" sz="1200">
                <a:latin typeface="Times New Roman" charset="0"/>
              </a:rPr>
              <a:pPr/>
              <a:t>36</a:t>
            </a:fld>
            <a:endParaRPr lang="en-US" sz="1200">
              <a:latin typeface="Times New Roman" charset="0"/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838"/>
            <a:ext cx="5486400" cy="41846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marL="228600" indent="-228600"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0820D21-FEF2-284D-80A3-9B898E1056E4}" type="slidenum">
              <a:rPr lang="en-US" sz="1200">
                <a:latin typeface="Times New Roman" charset="0"/>
              </a:rPr>
              <a:pPr/>
              <a:t>37</a:t>
            </a:fld>
            <a:endParaRPr lang="en-US" sz="1200">
              <a:latin typeface="Times New Roman" charset="0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838"/>
            <a:ext cx="5486400" cy="41846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A52EFB2-98F8-314F-B520-4FD31F836549}" type="slidenum">
              <a:rPr lang="en-US" sz="1200">
                <a:latin typeface="Times New Roman" charset="0"/>
              </a:rPr>
              <a:pPr/>
              <a:t>38</a:t>
            </a:fld>
            <a:endParaRPr lang="en-US" sz="1200">
              <a:latin typeface="Times New Roman" charset="0"/>
            </a:endParaRPr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838"/>
            <a:ext cx="5486400" cy="41846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F66B149-8136-404A-8AC6-80F748E23791}" type="slidenum">
              <a:rPr lang="en-US" sz="1200">
                <a:solidFill>
                  <a:srgbClr val="000000"/>
                </a:solidFill>
                <a:latin typeface="Times New Roman" charset="0"/>
              </a:rPr>
              <a:pPr/>
              <a:t>39</a:t>
            </a:fld>
            <a:endParaRPr lang="en-US" sz="120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838"/>
            <a:ext cx="5486400" cy="41846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D64F0C-1BC9-DD4F-8806-FB82A145E099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391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91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177"/>
            <a:ext cx="5486400" cy="4184993"/>
          </a:xfrm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3B6B5B3-1C12-6443-BAC6-E1381594B842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513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13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177"/>
            <a:ext cx="5486400" cy="4184993"/>
          </a:xfrm>
        </p:spPr>
        <p:txBody>
          <a:bodyPr/>
          <a:lstStyle/>
          <a:p>
            <a:pPr>
              <a:defRPr/>
            </a:pPr>
            <a:r>
              <a:rPr lang="en-US" smtClean="0">
                <a:cs typeface="+mn-cs"/>
              </a:rPr>
              <a:t>Dietary Reference Intakes – September 2002</a:t>
            </a:r>
            <a:endParaRPr lang="en-US" smtClean="0">
              <a:cs typeface="+mn-cs"/>
              <a:hlinkClick r:id=""/>
            </a:endParaRPr>
          </a:p>
          <a:p>
            <a:pPr>
              <a:defRPr/>
            </a:pPr>
            <a:r>
              <a:rPr lang="en-US" smtClean="0">
                <a:cs typeface="+mn-cs"/>
                <a:hlinkClick r:id=""/>
              </a:rPr>
              <a:t>http://books.nap.edu/html/dri_macronutrients/reportbrief.pdf</a:t>
            </a:r>
            <a:r>
              <a:rPr lang="en-US" smtClean="0">
                <a:cs typeface="+mn-cs"/>
              </a:rPr>
              <a:t>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384D57-EEEA-1749-8491-4515EF0F7861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587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87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177"/>
            <a:ext cx="5486400" cy="4184993"/>
          </a:xfrm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11EBB74-7FA3-0442-9A90-B74A04CA1C6F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593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93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177"/>
            <a:ext cx="5486400" cy="4184993"/>
          </a:xfrm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ED6339-FF6F-E946-BD4A-8F54E65A0567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595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95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177"/>
            <a:ext cx="5486400" cy="4184993"/>
          </a:xfrm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560E7FF-04D1-C64E-B915-55058D6E7812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601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01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177"/>
            <a:ext cx="5486400" cy="4184993"/>
          </a:xfrm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B4E70C1-293F-814E-B678-3BDC12A89EDE}" type="slidenum">
              <a:rPr lang="en-US" sz="1200">
                <a:latin typeface="Times New Roman" charset="0"/>
              </a:rPr>
              <a:pPr/>
              <a:t>24</a:t>
            </a:fld>
            <a:endParaRPr lang="en-US" sz="1200">
              <a:latin typeface="Times New Roman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838"/>
            <a:ext cx="5486400" cy="41846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©Dept. of Biochemistry Dr. Usman Ghani, University of Alberta, Edmonton, Canada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6345652"/>
      </p:ext>
    </p:extLst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©Dept. of Biochemistry Dr. Usman Ghani, University of Alberta, Edmonton, Canada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6850532"/>
      </p:ext>
    </p:extLst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©Dept. of Biochemistry Dr. Usman Ghani, University of Alberta, Edmonton, Canada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2034205"/>
      </p:ext>
    </p:extLst>
  </p:cSld>
  <p:clrMapOvr>
    <a:masterClrMapping/>
  </p:clrMapOvr>
  <p:transition spd="slow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274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smtClean="0"/>
              <a:t>©Dept. of Biochemistry Dr. Usman Ghani, University of Alberta, Edmonton, Canada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300E8E-F46F-ED4B-83C5-F32758A654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2630865"/>
      </p:ext>
    </p:extLst>
  </p:cSld>
  <p:clrMapOvr>
    <a:masterClrMapping/>
  </p:clrMapOvr>
  <p:transition spd="slow"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©Dept. of Biochemistry Dr. Usman Ghani, University of Alberta, Edmonton, Canada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E79BC3-160D-2E4E-A85B-3CAFB53612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1922740"/>
      </p:ext>
    </p:extLst>
  </p:cSld>
  <p:clrMapOvr>
    <a:masterClrMapping/>
  </p:clrMapOvr>
  <p:transition spd="slow"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©Dept. of Biochemistry Dr. Usman Ghani, University of Alberta, Edmonton, Canada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193B36-7CDF-1C48-BF97-251B8BCED5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76038473"/>
      </p:ext>
    </p:extLst>
  </p:cSld>
  <p:clrMapOvr>
    <a:masterClrMapping/>
  </p:clrMapOvr>
  <p:transition spd="slow">
    <p:fade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©Dept. of Biochemistry Dr. Usman Ghani, University of Alberta, Edmonton, Canada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D592BC-2917-CD4C-A915-F745AF33F86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86648351"/>
      </p:ext>
    </p:extLst>
  </p:cSld>
  <p:clrMapOvr>
    <a:masterClrMapping/>
  </p:clrMapOvr>
  <p:transition spd="slow">
    <p:fade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©Dept. of Biochemistry Dr. Usman Ghani, University of Alberta, Edmonton, Canada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E504C8-F88F-804F-8C55-ACE0935631A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7343025"/>
      </p:ext>
    </p:extLst>
  </p:cSld>
  <p:clrMapOvr>
    <a:masterClrMapping/>
  </p:clrMapOvr>
  <p:transition spd="slow">
    <p:fade thruBlk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©Dept. of Biochemistry Dr. Usman Ghani, University of Alberta, Edmonton, Canada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1FEF24-F2BC-4A4E-9C1B-C62E6A5357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80291033"/>
      </p:ext>
    </p:extLst>
  </p:cSld>
  <p:clrMapOvr>
    <a:masterClrMapping/>
  </p:clrMapOvr>
  <p:transition spd="slow">
    <p:fade thruBlk="1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©Dept. of Biochemistry Dr. Usman Ghani, University of Alberta, Edmonton, Canada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E42632-3F28-974E-82D7-207DF9E8F7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71096788"/>
      </p:ext>
    </p:extLst>
  </p:cSld>
  <p:clrMapOvr>
    <a:masterClrMapping/>
  </p:clrMapOvr>
  <p:transition spd="slow">
    <p:fade thruBlk="1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©Dept. of Biochemistry Dr. Usman Ghani, University of Alberta, Edmonton, Canada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0FA4E3-F4F2-3546-A1A7-33EF69A0BF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5515916"/>
      </p:ext>
    </p:extLst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©Dept. of Biochemistry Dr. Usman Ghani, University of Alberta, Edmonton, Canada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2490727"/>
      </p:ext>
    </p:extLst>
  </p:cSld>
  <p:clrMapOvr>
    <a:masterClrMapping/>
  </p:clrMapOvr>
  <p:transition spd="slow">
    <p:fade thruBlk="1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©Dept. of Biochemistry Dr. Usman Ghani, University of Alberta, Edmonton, Canada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133599-DD82-DC4E-A479-8A8943569C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3295744"/>
      </p:ext>
    </p:extLst>
  </p:cSld>
  <p:clrMapOvr>
    <a:masterClrMapping/>
  </p:clrMapOvr>
  <p:transition spd="slow">
    <p:fade thruBlk="1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©Dept. of Biochemistry Dr. Usman Ghani, University of Alberta, Edmonton, Canada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5DAA7-E44C-2A45-860F-30B444C6C8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6397129"/>
      </p:ext>
    </p:extLst>
  </p:cSld>
  <p:clrMapOvr>
    <a:masterClrMapping/>
  </p:clrMapOvr>
  <p:transition spd="slow">
    <p:fade thruBlk="1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©Dept. of Biochemistry Dr. Usman Ghani, University of Alberta, Edmonton, Canada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990B0A-93EA-DB4F-9028-44C32CAAB3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5947640"/>
      </p:ext>
    </p:extLst>
  </p:cSld>
  <p:clrMapOvr>
    <a:masterClrMapping/>
  </p:clrMapOvr>
  <p:transition spd="slow">
    <p:fade thruBlk="1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©Dept. of Biochemistry Dr. Usman Ghani, University of Alberta, Edmonton, Canada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182488-6B35-7E41-8A7A-52F45B4EFB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88413131"/>
      </p:ext>
    </p:extLst>
  </p:cSld>
  <p:clrMapOvr>
    <a:masterClrMapping/>
  </p:clrMapOvr>
  <p:transition spd="slow">
    <p:fade thruBlk="1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©Dept. of Biochemistry Dr. Usman Ghani, University of Alberta, Edmonton, Canada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800B1B-19B9-0B47-AE38-809C035CBE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64192391"/>
      </p:ext>
    </p:extLst>
  </p:cSld>
  <p:clrMapOvr>
    <a:masterClrMapping/>
  </p:clrMapOvr>
  <p:transition spd="slow">
    <p:fade thruBlk="1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1256" y="266700"/>
            <a:ext cx="8324144" cy="11049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43000" y="1790700"/>
            <a:ext cx="7772400" cy="2114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4057650"/>
            <a:ext cx="7772400" cy="2114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B3D31-60EA-5F42-B6CC-C816B6A468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19718382"/>
      </p:ext>
    </p:extLst>
  </p:cSld>
  <p:clrMapOvr>
    <a:masterClrMapping/>
  </p:clrMapOvr>
  <p:transition spd="slow">
    <p:pull dir="d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91256" y="266700"/>
            <a:ext cx="8324144" cy="5905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D69A9-567E-CD44-AA26-5395DCF34B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3263916"/>
      </p:ext>
    </p:extLst>
  </p:cSld>
  <p:clrMapOvr>
    <a:masterClrMapping/>
  </p:clrMapOvr>
  <p:transition spd="slow">
    <p:pull dir="d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charset="0"/>
              <a:buNone/>
              <a:defRPr sz="28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7443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27443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  <a:latin typeface="Garamond"/>
              </a:rPr>
              <a:t>©Dept. of Biochemistry Dr. Usman Ghani, University of Alberta, Edmonton, Canada</a:t>
            </a:r>
          </a:p>
        </p:txBody>
      </p:sp>
      <p:sp>
        <p:nvSpPr>
          <p:cNvPr id="27443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0D6ADDA-49DC-A04D-9AC8-F7CCF6FB528B}" type="slidenum">
              <a:rPr lang="en-US">
                <a:solidFill>
                  <a:srgbClr val="000000"/>
                </a:solidFill>
                <a:latin typeface="Garamond"/>
              </a:rPr>
              <a:pPr/>
              <a:t>‹#›</a:t>
            </a:fld>
            <a:endParaRPr 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274439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74440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  <a:latin typeface="Garamond"/>
              </a:rPr>
              <a:t>©Dept. of Biochemistry Dr. Usman Ghani, University of Alberta, Edmonton, Canada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269106-2A0F-0D4F-920D-B3393BBA953C}" type="slidenum">
              <a:rPr lang="en-US">
                <a:solidFill>
                  <a:srgbClr val="000000"/>
                </a:solidFill>
                <a:latin typeface="Garamond"/>
              </a:rPr>
              <a:pPr/>
              <a:t>‹#›</a:t>
            </a:fld>
            <a:endParaRPr lang="en-US">
              <a:solidFill>
                <a:srgbClr val="000000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7238890"/>
      </p:ext>
    </p:extLst>
  </p:cSld>
  <p:clrMapOvr>
    <a:masterClrMapping/>
  </p:clrMapOvr>
  <p:transition spd="slow">
    <p:fade thruBlk="1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  <a:latin typeface="Garamond"/>
              </a:rPr>
              <a:t>©Dept. of Biochemistry Dr. Usman Ghani, University of Alberta, Edmonton, Canada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FC0DD6-C5C8-5B4A-9756-C665C6CA148C}" type="slidenum">
              <a:rPr lang="en-US">
                <a:solidFill>
                  <a:srgbClr val="000000"/>
                </a:solidFill>
                <a:latin typeface="Garamond"/>
              </a:rPr>
              <a:pPr/>
              <a:t>‹#›</a:t>
            </a:fld>
            <a:endParaRPr lang="en-US">
              <a:solidFill>
                <a:srgbClr val="000000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8173338"/>
      </p:ext>
    </p:extLst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©Dept. of Biochemistry Dr. Usman Ghani, University of Alberta, Edmonton, Canada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1552774"/>
      </p:ext>
    </p:extLst>
  </p:cSld>
  <p:clrMapOvr>
    <a:masterClrMapping/>
  </p:clrMapOvr>
  <p:transition spd="slow">
    <p:fade thruBlk="1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  <a:latin typeface="Garamond"/>
              </a:rPr>
              <a:t>©Dept. of Biochemistry Dr. Usman Ghani, University of Alberta, Edmonton, Canada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850FCB-C682-1740-A1B8-D587F4B83006}" type="slidenum">
              <a:rPr lang="en-US">
                <a:solidFill>
                  <a:srgbClr val="000000"/>
                </a:solidFill>
                <a:latin typeface="Garamond"/>
              </a:rPr>
              <a:pPr/>
              <a:t>‹#›</a:t>
            </a:fld>
            <a:endParaRPr lang="en-US">
              <a:solidFill>
                <a:srgbClr val="000000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7190106"/>
      </p:ext>
    </p:extLst>
  </p:cSld>
  <p:clrMapOvr>
    <a:masterClrMapping/>
  </p:clrMapOvr>
  <p:transition spd="slow">
    <p:fade thruBlk="1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  <a:latin typeface="Garamond"/>
              </a:rPr>
              <a:t>©Dept. of Biochemistry Dr. Usman Ghani, University of Alberta, Edmonton, Canada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A2DEA4-A357-EB4D-8B86-080E7C08E3E2}" type="slidenum">
              <a:rPr lang="en-US">
                <a:solidFill>
                  <a:srgbClr val="000000"/>
                </a:solidFill>
                <a:latin typeface="Garamond"/>
              </a:rPr>
              <a:pPr/>
              <a:t>‹#›</a:t>
            </a:fld>
            <a:endParaRPr lang="en-US">
              <a:solidFill>
                <a:srgbClr val="000000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2723503"/>
      </p:ext>
    </p:extLst>
  </p:cSld>
  <p:clrMapOvr>
    <a:masterClrMapping/>
  </p:clrMapOvr>
  <p:transition spd="slow">
    <p:fade thruBlk="1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  <a:latin typeface="Garamond"/>
              </a:rPr>
              <a:t>©Dept. of Biochemistry Dr. Usman Ghani, University of Alberta, Edmonton, Canada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023DAE-590A-2E40-930C-D5894D54E228}" type="slidenum">
              <a:rPr lang="en-US">
                <a:solidFill>
                  <a:srgbClr val="000000"/>
                </a:solidFill>
                <a:latin typeface="Garamond"/>
              </a:rPr>
              <a:pPr/>
              <a:t>‹#›</a:t>
            </a:fld>
            <a:endParaRPr lang="en-US">
              <a:solidFill>
                <a:srgbClr val="000000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1742081"/>
      </p:ext>
    </p:extLst>
  </p:cSld>
  <p:clrMapOvr>
    <a:masterClrMapping/>
  </p:clrMapOvr>
  <p:transition spd="slow">
    <p:fade thruBlk="1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  <a:latin typeface="Garamond"/>
              </a:rPr>
              <a:t>©Dept. of Biochemistry Dr. Usman Ghani, University of Alberta, Edmonton, Canada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1F503F-C1A2-4649-9546-D171D6C5A8CB}" type="slidenum">
              <a:rPr lang="en-US">
                <a:solidFill>
                  <a:srgbClr val="000000"/>
                </a:solidFill>
                <a:latin typeface="Garamond"/>
              </a:rPr>
              <a:pPr/>
              <a:t>‹#›</a:t>
            </a:fld>
            <a:endParaRPr lang="en-US">
              <a:solidFill>
                <a:srgbClr val="000000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4072394"/>
      </p:ext>
    </p:extLst>
  </p:cSld>
  <p:clrMapOvr>
    <a:masterClrMapping/>
  </p:clrMapOvr>
  <p:transition spd="slow">
    <p:fade thruBlk="1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  <a:latin typeface="Garamond"/>
              </a:rPr>
              <a:t>©Dept. of Biochemistry Dr. Usman Ghani, University of Alberta, Edmonton, Canada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A496BB-2B0B-C849-9C75-4025506DA29F}" type="slidenum">
              <a:rPr lang="en-US">
                <a:solidFill>
                  <a:srgbClr val="000000"/>
                </a:solidFill>
                <a:latin typeface="Garamond"/>
              </a:rPr>
              <a:pPr/>
              <a:t>‹#›</a:t>
            </a:fld>
            <a:endParaRPr lang="en-US">
              <a:solidFill>
                <a:srgbClr val="000000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8782591"/>
      </p:ext>
    </p:extLst>
  </p:cSld>
  <p:clrMapOvr>
    <a:masterClrMapping/>
  </p:clrMapOvr>
  <p:transition spd="slow">
    <p:fade thruBlk="1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  <a:latin typeface="Garamond"/>
              </a:rPr>
              <a:t>©Dept. of Biochemistry Dr. Usman Ghani, University of Alberta, Edmonton, Canada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372BED-4D09-0944-B772-4B0AB6BA8E53}" type="slidenum">
              <a:rPr lang="en-US">
                <a:solidFill>
                  <a:srgbClr val="000000"/>
                </a:solidFill>
                <a:latin typeface="Garamond"/>
              </a:rPr>
              <a:pPr/>
              <a:t>‹#›</a:t>
            </a:fld>
            <a:endParaRPr lang="en-US">
              <a:solidFill>
                <a:srgbClr val="000000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3666499"/>
      </p:ext>
    </p:extLst>
  </p:cSld>
  <p:clrMapOvr>
    <a:masterClrMapping/>
  </p:clrMapOvr>
  <p:transition spd="slow">
    <p:fade thruBlk="1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  <a:latin typeface="Garamond"/>
              </a:rPr>
              <a:t>©Dept. of Biochemistry Dr. Usman Ghani, University of Alberta, Edmonton, Canada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13A84B-7463-6749-B731-DA157B2B34F7}" type="slidenum">
              <a:rPr lang="en-US">
                <a:solidFill>
                  <a:srgbClr val="000000"/>
                </a:solidFill>
                <a:latin typeface="Garamond"/>
              </a:rPr>
              <a:pPr/>
              <a:t>‹#›</a:t>
            </a:fld>
            <a:endParaRPr lang="en-US">
              <a:solidFill>
                <a:srgbClr val="000000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3137939"/>
      </p:ext>
    </p:extLst>
  </p:cSld>
  <p:clrMapOvr>
    <a:masterClrMapping/>
  </p:clrMapOvr>
  <p:transition spd="slow">
    <p:fade thruBlk="1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  <a:latin typeface="Garamond"/>
              </a:rPr>
              <a:t>©Dept. of Biochemistry Dr. Usman Ghani, University of Alberta, Edmonton, Canada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DFA29E-5FB8-C342-A5EB-BD0B6930EB99}" type="slidenum">
              <a:rPr lang="en-US">
                <a:solidFill>
                  <a:srgbClr val="000000"/>
                </a:solidFill>
                <a:latin typeface="Garamond"/>
              </a:rPr>
              <a:pPr/>
              <a:t>‹#›</a:t>
            </a:fld>
            <a:endParaRPr lang="en-US">
              <a:solidFill>
                <a:srgbClr val="000000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1289699"/>
      </p:ext>
    </p:extLst>
  </p:cSld>
  <p:clrMapOvr>
    <a:masterClrMapping/>
  </p:clrMapOvr>
  <p:transition spd="slow">
    <p:fade thruBlk="1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  <a:latin typeface="Garamond"/>
              </a:rPr>
              <a:t>©Dept. of Biochemistry Dr. Usman Ghani, University of Alberta, Edmonton, Canada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894FC0C-7A7C-7947-B360-57855E160777}" type="slidenum">
              <a:rPr lang="en-US">
                <a:solidFill>
                  <a:srgbClr val="000000"/>
                </a:solidFill>
                <a:latin typeface="Garamond"/>
              </a:rPr>
              <a:pPr/>
              <a:t>‹#›</a:t>
            </a:fld>
            <a:endParaRPr lang="en-US">
              <a:solidFill>
                <a:srgbClr val="000000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4184639"/>
      </p:ext>
    </p:extLst>
  </p:cSld>
  <p:clrMapOvr>
    <a:masterClrMapping/>
  </p:clrMapOvr>
  <p:transition spd="slow">
    <p:fade thruBlk="1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  <a:latin typeface="Garamond"/>
              </a:rPr>
              <a:t>©Dept. of Biochemistry Dr. Usman Ghani, University of Alberta, Edmonton, Canada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18A4EF2-86EE-B741-B6F0-3034DA21EF51}" type="slidenum">
              <a:rPr lang="en-US">
                <a:solidFill>
                  <a:srgbClr val="000000"/>
                </a:solidFill>
                <a:latin typeface="Garamond"/>
              </a:rPr>
              <a:pPr/>
              <a:t>‹#›</a:t>
            </a:fld>
            <a:endParaRPr lang="en-US">
              <a:solidFill>
                <a:srgbClr val="000000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3764748"/>
      </p:ext>
    </p:extLst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©Dept. of Biochemistry Dr. Usman Ghani, University of Alberta, Edmonton, Canada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56740274"/>
      </p:ext>
    </p:extLst>
  </p:cSld>
  <p:clrMapOvr>
    <a:masterClrMapping/>
  </p:clrMapOvr>
  <p:transition spd="slow">
    <p:fade thruBlk="1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  <a:latin typeface="Garamond"/>
              </a:rPr>
              <a:t>©Dept. of Biochemistry Dr. Usman Ghani, University of Alberta, Edmonton, Canada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EDA3163-B8C0-4042-956A-7CE573DC762F}" type="slidenum">
              <a:rPr lang="en-US">
                <a:solidFill>
                  <a:srgbClr val="000000"/>
                </a:solidFill>
                <a:latin typeface="Garamond"/>
              </a:rPr>
              <a:pPr/>
              <a:t>‹#›</a:t>
            </a:fld>
            <a:endParaRPr lang="en-US">
              <a:solidFill>
                <a:srgbClr val="000000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4088524"/>
      </p:ext>
    </p:extLst>
  </p:cSld>
  <p:clrMapOvr>
    <a:masterClrMapping/>
  </p:clrMapOvr>
  <p:transition spd="slow">
    <p:fade thruBlk="1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914400 h 1000"/>
              <a:gd name="T2" fmla="*/ 0 w 1000"/>
              <a:gd name="T3" fmla="*/ 0 h 1000"/>
              <a:gd name="T4" fmla="*/ 79248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mtClean="0">
              <a:solidFill>
                <a:srgbClr val="000000"/>
              </a:solidFill>
              <a:cs typeface="ＭＳ Ｐゴシック" charset="0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mtClean="0">
              <a:solidFill>
                <a:srgbClr val="000000"/>
              </a:solidFill>
              <a:cs typeface="ＭＳ Ｐゴシック" charset="0"/>
            </a:endParaRPr>
          </a:p>
        </p:txBody>
      </p:sp>
      <p:sp>
        <p:nvSpPr>
          <p:cNvPr id="274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1D03A-42D5-914D-A11E-C9FDC4F7979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1046043"/>
      </p:ext>
    </p:extLst>
  </p:cSld>
  <p:clrMapOvr>
    <a:masterClrMapping/>
  </p:clrMapOvr>
  <p:transition spd="slow">
    <p:fade thruBlk="1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5FBB64-308C-3647-8393-5D996A64C71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1811346"/>
      </p:ext>
    </p:extLst>
  </p:cSld>
  <p:clrMapOvr>
    <a:masterClrMapping/>
  </p:clrMapOvr>
  <p:transition spd="slow">
    <p:fade thruBlk="1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CE2FC0-029F-3244-B973-C68D29F22C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4554563"/>
      </p:ext>
    </p:extLst>
  </p:cSld>
  <p:clrMapOvr>
    <a:masterClrMapping/>
  </p:clrMapOvr>
  <p:transition spd="slow">
    <p:fade thruBlk="1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2C5907-548B-2B47-8F44-CA5E9832A08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877384"/>
      </p:ext>
    </p:extLst>
  </p:cSld>
  <p:clrMapOvr>
    <a:masterClrMapping/>
  </p:clrMapOvr>
  <p:transition spd="slow">
    <p:fade thruBlk="1"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D57DC-6FC2-0844-B7BD-EB6615BE8EB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2492769"/>
      </p:ext>
    </p:extLst>
  </p:cSld>
  <p:clrMapOvr>
    <a:masterClrMapping/>
  </p:clrMapOvr>
  <p:transition spd="slow">
    <p:fade thruBlk="1"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8A6900-F2E0-BB4C-9E73-CB151166C8E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3380784"/>
      </p:ext>
    </p:extLst>
  </p:cSld>
  <p:clrMapOvr>
    <a:masterClrMapping/>
  </p:clrMapOvr>
  <p:transition spd="slow">
    <p:fade thruBlk="1"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D338DD-0EFC-DB4B-9610-0DEE2B457F7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6731243"/>
      </p:ext>
    </p:extLst>
  </p:cSld>
  <p:clrMapOvr>
    <a:masterClrMapping/>
  </p:clrMapOvr>
  <p:transition spd="slow">
    <p:fade thruBlk="1"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FB0F8-9C75-4541-A6AC-E16E8AE3B68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2821618"/>
      </p:ext>
    </p:extLst>
  </p:cSld>
  <p:clrMapOvr>
    <a:masterClrMapping/>
  </p:clrMapOvr>
  <p:transition spd="slow">
    <p:fade thruBlk="1"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CDD2A1-F84C-7748-8260-4DECC6FF208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5720757"/>
      </p:ext>
    </p:extLst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©Dept. of Biochemistry Dr. Usman Ghani, University of Alberta, Edmonton, Canada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96674770"/>
      </p:ext>
    </p:extLst>
  </p:cSld>
  <p:clrMapOvr>
    <a:masterClrMapping/>
  </p:clrMapOvr>
  <p:transition spd="slow">
    <p:fade thruBlk="1"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39492F-E0FF-8445-8652-D611373D052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7383497"/>
      </p:ext>
    </p:extLst>
  </p:cSld>
  <p:clrMapOvr>
    <a:masterClrMapping/>
  </p:clrMapOvr>
  <p:transition spd="slow">
    <p:fade thruBlk="1"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7E70FC-A92A-C941-90C9-74BCFA868EC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2698800"/>
      </p:ext>
    </p:extLst>
  </p:cSld>
  <p:clrMapOvr>
    <a:masterClrMapping/>
  </p:clrMapOvr>
  <p:transition spd="slow">
    <p:fade thruBlk="1"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E84950-912D-1342-B657-8BC402E71E8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85883"/>
      </p:ext>
    </p:extLst>
  </p:cSld>
  <p:clrMapOvr>
    <a:masterClrMapping/>
  </p:clrMapOvr>
  <p:transition spd="slow">
    <p:fade thruBlk="1"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D447C-3C1D-6745-B652-BEEFF8DF02B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2439652"/>
      </p:ext>
    </p:extLst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©Dept. of Biochemistry Dr. Usman Ghani, University of Alberta, Edmonton, Canada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3497642"/>
      </p:ext>
    </p:extLst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©Dept. of Biochemistry Dr. Usman Ghani, University of Alberta, Edmonton, Canada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7644867"/>
      </p:ext>
    </p:extLst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©Dept. of Biochemistry Dr. Usman Ghani, University of Alberta, Edmonton, Canada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7756426"/>
      </p:ext>
    </p:extLst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©Dept. of Biochemistry Dr. Usman Ghani, University of Alberta, Edmonton, Canada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2215701"/>
      </p:ext>
    </p:extLst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4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13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slideLayout" Target="../slideLayouts/slideLayout52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0229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245225"/>
            <a:ext cx="8229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 smtClean="0"/>
              <a:t>©Dept. of Biochemistry Dr. Usman Ghani, University of Alberta, Edmonton, Canada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slow">
    <p:fade thruBlk="1"/>
  </p:transition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734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smtClean="0">
                <a:latin typeface="+mj-lt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734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+mj-lt"/>
                <a:ea typeface="+mn-ea"/>
              </a:defRPr>
            </a:lvl1pPr>
          </a:lstStyle>
          <a:p>
            <a:pPr>
              <a:defRPr/>
            </a:pPr>
            <a:r>
              <a:rPr lang="en-US" altLang="en-US" smtClean="0"/>
              <a:t>©Dept. of Biochemistry Dr. Usman Ghani, University of Alberta, Edmonton, Canada</a:t>
            </a:r>
            <a:endParaRPr lang="en-US" altLang="en-US"/>
          </a:p>
        </p:txBody>
      </p:sp>
      <p:sp>
        <p:nvSpPr>
          <p:cNvPr id="2734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aramond" charset="0"/>
              </a:defRPr>
            </a:lvl1pPr>
          </a:lstStyle>
          <a:p>
            <a:fld id="{F909FD75-7AC7-4743-8C68-2B949475DB4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73415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273416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  <p:sldLayoutId id="2147483754" r:id="rId12"/>
    <p:sldLayoutId id="2147483755" r:id="rId13"/>
    <p:sldLayoutId id="2147483786" r:id="rId14"/>
    <p:sldLayoutId id="2147483787" r:id="rId15"/>
  </p:sldLayoutIdLst>
  <p:transition spd="slow">
    <p:fade thruBlk="1"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734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+mj-lt"/>
              </a:defRPr>
            </a:lvl1pPr>
          </a:lstStyle>
          <a:p>
            <a:endParaRPr lang="en-US" smtClean="0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2734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</a:defRPr>
            </a:lvl1pPr>
          </a:lstStyle>
          <a:p>
            <a:r>
              <a:rPr lang="en-US" smtClean="0">
                <a:solidFill>
                  <a:srgbClr val="000000"/>
                </a:solidFill>
                <a:latin typeface="Garamond"/>
              </a:rPr>
              <a:t>©Dept. of Biochemistry Dr. Usman Ghani, University of Alberta, Edmonton, Canada</a:t>
            </a:r>
          </a:p>
        </p:txBody>
      </p:sp>
      <p:sp>
        <p:nvSpPr>
          <p:cNvPr id="2734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+mj-lt"/>
              </a:defRPr>
            </a:lvl1pPr>
          </a:lstStyle>
          <a:p>
            <a:fld id="{5C5C5D11-34EB-194B-B0A9-CFB7C33E987D}" type="slidenum">
              <a:rPr lang="en-US" smtClean="0">
                <a:solidFill>
                  <a:srgbClr val="000000"/>
                </a:solidFill>
                <a:latin typeface="Garamond"/>
              </a:rPr>
              <a:pPr/>
              <a:t>‹#›</a:t>
            </a:fld>
            <a:endParaRPr lang="en-US" smtClean="0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273415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73416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mtClean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  <p:sldLayoutId id="2147483770" r:id="rId13"/>
    <p:sldLayoutId id="2147483771" r:id="rId14"/>
  </p:sldLayoutIdLst>
  <p:transition spd="slow">
    <p:fade thruBlk="1"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+mn-ea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+mn-ea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+mn-ea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734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2734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2734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aramond" charset="0"/>
                <a:cs typeface="+mn-cs"/>
              </a:defRPr>
            </a:lvl1pPr>
          </a:lstStyle>
          <a:p>
            <a:pPr>
              <a:defRPr/>
            </a:pPr>
            <a:fld id="{3699E8B0-B4FB-B640-AEC7-FF99FE1F0E1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3319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609600 h 1000"/>
              <a:gd name="T2" fmla="*/ 0 w 1000"/>
              <a:gd name="T3" fmla="*/ 0 h 1000"/>
              <a:gd name="T4" fmla="*/ 82296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mtClean="0">
              <a:solidFill>
                <a:srgbClr val="000000"/>
              </a:solidFill>
              <a:cs typeface="ＭＳ Ｐゴシック" charset="0"/>
            </a:endParaRP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mtClean="0">
              <a:solidFill>
                <a:srgbClr val="000000"/>
              </a:solidFill>
              <a:cs typeface="ＭＳ Ｐゴシック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  <p:sldLayoutId id="2147483784" r:id="rId12"/>
    <p:sldLayoutId id="2147483785" r:id="rId13"/>
  </p:sldLayoutIdLst>
  <p:transition spd="slow"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685800"/>
            <a:ext cx="7620000" cy="152400"/>
          </a:xfrm>
        </p:spPr>
        <p:txBody>
          <a:bodyPr/>
          <a:lstStyle/>
          <a:p>
            <a:pPr eaLnBrk="1" hangingPunct="1"/>
            <a:r>
              <a:rPr lang="en-US" sz="4600" b="1" i="1" dirty="0">
                <a:solidFill>
                  <a:schemeClr val="bg2"/>
                </a:solidFill>
                <a:latin typeface="Garamond" charset="0"/>
              </a:rPr>
              <a:t/>
            </a:r>
            <a:br>
              <a:rPr lang="en-US" sz="4600" b="1" i="1" dirty="0">
                <a:solidFill>
                  <a:schemeClr val="bg2"/>
                </a:solidFill>
                <a:latin typeface="Garamond" charset="0"/>
              </a:rPr>
            </a:br>
            <a:r>
              <a:rPr lang="en-US" sz="4800" b="1" i="1" dirty="0" smtClean="0">
                <a:latin typeface="Garamond" charset="0"/>
              </a:rPr>
              <a:t>Macro and Micronutrients </a:t>
            </a:r>
            <a:r>
              <a:rPr lang="en-US" sz="6600" b="1" i="1" dirty="0">
                <a:latin typeface="Garamond" charset="0"/>
              </a:rPr>
              <a:t/>
            </a:r>
            <a:br>
              <a:rPr lang="en-US" sz="6600" b="1" i="1" dirty="0">
                <a:latin typeface="Garamond" charset="0"/>
              </a:rPr>
            </a:br>
            <a:r>
              <a:rPr lang="en-US" sz="5400" b="1" i="1" dirty="0">
                <a:latin typeface="Garamond" charset="0"/>
              </a:rPr>
              <a:t/>
            </a:r>
            <a:br>
              <a:rPr lang="en-US" sz="5400" b="1" i="1" dirty="0">
                <a:latin typeface="Garamond" charset="0"/>
              </a:rPr>
            </a:br>
            <a:r>
              <a:rPr lang="en-US" sz="8000" b="1" i="1" dirty="0">
                <a:latin typeface="Garamond" charset="0"/>
              </a:rPr>
              <a:t> </a:t>
            </a:r>
            <a:br>
              <a:rPr lang="en-US" sz="8000" b="1" i="1" dirty="0">
                <a:latin typeface="Garamond" charset="0"/>
              </a:rPr>
            </a:br>
            <a:endParaRPr lang="en-US" sz="5400" b="1" i="1" dirty="0">
              <a:solidFill>
                <a:schemeClr val="bg2"/>
              </a:solidFill>
              <a:latin typeface="Garamond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19600"/>
            <a:ext cx="6400800" cy="1905000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sz="2400" b="1" dirty="0">
                <a:solidFill>
                  <a:schemeClr val="hlink"/>
                </a:solidFill>
                <a:latin typeface="Arial" charset="0"/>
              </a:rPr>
              <a:t>GIT Block</a:t>
            </a:r>
          </a:p>
          <a:p>
            <a:pPr eaLnBrk="1" hangingPunct="1">
              <a:buFont typeface="Wingdings" charset="0"/>
              <a:buNone/>
            </a:pPr>
            <a:r>
              <a:rPr lang="en-US" sz="2400" b="1" dirty="0">
                <a:solidFill>
                  <a:schemeClr val="hlink"/>
                </a:solidFill>
                <a:latin typeface="Arial" charset="0"/>
              </a:rPr>
              <a:t>1 Lecture</a:t>
            </a:r>
          </a:p>
          <a:p>
            <a:pPr eaLnBrk="1" hangingPunct="1">
              <a:buFont typeface="Wingdings" charset="0"/>
              <a:buNone/>
            </a:pPr>
            <a:endParaRPr lang="en-US" sz="2400" b="1" dirty="0">
              <a:solidFill>
                <a:schemeClr val="hlink"/>
              </a:solidFill>
              <a:latin typeface="Arial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2400" b="1" dirty="0">
                <a:solidFill>
                  <a:schemeClr val="hlink"/>
                </a:solidFill>
                <a:latin typeface="Arial" charset="0"/>
              </a:rPr>
              <a:t>Dr. </a:t>
            </a:r>
            <a:r>
              <a:rPr lang="en-US" sz="2400" b="1" dirty="0" err="1">
                <a:solidFill>
                  <a:schemeClr val="hlink"/>
                </a:solidFill>
                <a:latin typeface="Arial" charset="0"/>
              </a:rPr>
              <a:t>Usman</a:t>
            </a:r>
            <a:r>
              <a:rPr lang="en-US" sz="2400" b="1" dirty="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chemeClr val="hlink"/>
                </a:solidFill>
                <a:latin typeface="Arial" charset="0"/>
              </a:rPr>
              <a:t>Ghani</a:t>
            </a:r>
            <a:endParaRPr lang="en-US" sz="2400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654340" name="Text Box 4"/>
          <p:cNvSpPr txBox="1">
            <a:spLocks noChangeArrowheads="1"/>
          </p:cNvSpPr>
          <p:nvPr/>
        </p:nvSpPr>
        <p:spPr bwMode="auto">
          <a:xfrm rot="10800000" flipV="1">
            <a:off x="833438" y="1928644"/>
            <a:ext cx="732155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/>
            <a:endParaRPr lang="en-US" sz="3200" b="1" dirty="0" smtClean="0">
              <a:solidFill>
                <a:schemeClr val="bg2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algn="l"/>
            <a:r>
              <a:rPr lang="en-US" sz="2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Carbohydrates / Proteins / Lipids</a:t>
            </a:r>
          </a:p>
          <a:p>
            <a:pPr algn="l"/>
            <a:r>
              <a:rPr lang="en-US" sz="2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Vitamins </a:t>
            </a:r>
            <a:r>
              <a:rPr lang="en-US" sz="2800" b="1" dirty="0">
                <a:solidFill>
                  <a:schemeClr val="bg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/ Minerals / Trace Elements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2" descr="2a"/>
          <p:cNvPicPr>
            <a:picLocks noChangeAspect="1" noChangeArrowheads="1"/>
          </p:cNvPicPr>
          <p:nvPr/>
        </p:nvPicPr>
        <p:blipFill>
          <a:blip r:embed="rId2">
            <a:lum contrast="12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50534" y="188914"/>
            <a:ext cx="4842933" cy="6480175"/>
          </a:xfrm>
          <a:prstGeom prst="rect">
            <a:avLst/>
          </a:prstGeom>
          <a:noFill/>
          <a:ln w="57150">
            <a:solidFill>
              <a:srgbClr val="99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396522" y="228600"/>
            <a:ext cx="6994878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i="1" dirty="0" smtClean="0">
                <a:cs typeface="Times New Roman" charset="0"/>
              </a:rPr>
              <a:t>Protein-Energy Malnutrition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914400"/>
            <a:ext cx="7450667" cy="49530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en-US" sz="3600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Malnutrition: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en-US" sz="3600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A condition</a:t>
            </a:r>
            <a:r>
              <a:rPr lang="en-US" sz="3600" dirty="0">
                <a:solidFill>
                  <a:schemeClr val="bg2"/>
                </a:solidFill>
                <a:latin typeface="Garamond" charset="0"/>
                <a:cs typeface="Arial" charset="0"/>
              </a:rPr>
              <a:t> </a:t>
            </a:r>
            <a:r>
              <a:rPr lang="en-US" sz="3600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or disease caused by not eating enough food or not eating a balanced diet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3600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Malnutrition due to inadequate intake of proteins or energy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3600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Two conditions: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en-US" sz="3600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Marasmus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en-US" sz="3600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Kwashiorkor</a:t>
            </a: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3454" name="Group 78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xmlns="" val="3772114191"/>
              </p:ext>
            </p:extLst>
          </p:nvPr>
        </p:nvGraphicFramePr>
        <p:xfrm>
          <a:off x="591256" y="266700"/>
          <a:ext cx="8324144" cy="6172201"/>
        </p:xfrm>
        <a:graphic>
          <a:graphicData uri="http://schemas.openxmlformats.org/drawingml/2006/table">
            <a:tbl>
              <a:tblPr/>
              <a:tblGrid>
                <a:gridCol w="1502833"/>
                <a:gridCol w="3198989"/>
                <a:gridCol w="3622322"/>
              </a:tblGrid>
              <a:tr h="709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3000" b="0" i="0" u="none" strike="noStrike" cap="none" normalizeH="0" baseline="0">
                        <a:ln>
                          <a:noFill/>
                        </a:ln>
                        <a:solidFill>
                          <a:srgbClr val="5F5F5F"/>
                        </a:solidFill>
                        <a:effectLst/>
                        <a:latin typeface="Garamond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1280" marR="812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Marasmus</a:t>
                      </a:r>
                    </a:p>
                  </a:txBody>
                  <a:tcPr marL="81280" marR="81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Kwashiorkor</a:t>
                      </a:r>
                    </a:p>
                  </a:txBody>
                  <a:tcPr marL="81280" marR="81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5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Cause</a:t>
                      </a: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5F5F5F"/>
                        </a:solidFill>
                        <a:effectLst/>
                        <a:latin typeface="Garamond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1280" marR="812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Inadequate intake of energy with adequate protein intake</a:t>
                      </a:r>
                    </a:p>
                  </a:txBody>
                  <a:tcPr marL="81280" marR="81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Inadequate intake of proteins with adequate energy intake</a:t>
                      </a:r>
                    </a:p>
                  </a:txBody>
                  <a:tcPr marL="81280" marR="81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09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Age and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food intake</a:t>
                      </a: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5F5F5F"/>
                        </a:solidFill>
                        <a:effectLst/>
                        <a:latin typeface="Garamond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1280" marR="812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1-3 year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Mother’s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milk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is supplemented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with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food (cereals) deficient in calories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5F5F5F"/>
                        </a:solidFill>
                        <a:effectLst/>
                        <a:latin typeface="Garamond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1280" marR="81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After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weaning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(at about 1 year)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Diet mainly contains CHOs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5F5F5F"/>
                        </a:solidFill>
                        <a:effectLst/>
                        <a:latin typeface="Garamond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1280" marR="81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60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Symptoms</a:t>
                      </a:r>
                    </a:p>
                  </a:txBody>
                  <a:tcPr marL="81280" marR="812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Arrested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growth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Extreme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muscle wasting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Weakness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Weight loss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5F5F5F"/>
                        </a:solidFill>
                        <a:effectLst/>
                        <a:latin typeface="Garamond" charset="0"/>
                        <a:ea typeface="ＭＳ Ｐゴシック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No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edema or changes in plasma proteins</a:t>
                      </a:r>
                    </a:p>
                  </a:txBody>
                  <a:tcPr marL="81280" marR="81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Edema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Distended abdomen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Diarrhea 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5F5F5F"/>
                        </a:solidFill>
                        <a:effectLst/>
                        <a:latin typeface="Garamond" charset="0"/>
                        <a:ea typeface="ＭＳ Ｐゴシック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Dermatitis / thin hair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5F5F5F"/>
                        </a:solidFill>
                        <a:effectLst/>
                        <a:latin typeface="Garamond" charset="0"/>
                        <a:ea typeface="ＭＳ Ｐゴシック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Enlarged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fatty liver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Low plasma albumin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5F5F5F"/>
                        </a:solidFill>
                        <a:effectLst/>
                        <a:latin typeface="Garamond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1280" marR="81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6994878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i="1" dirty="0" smtClean="0">
                <a:cs typeface="Times New Roman" charset="0"/>
              </a:rPr>
              <a:t>Carbohydrates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2533" y="914400"/>
            <a:ext cx="7780867" cy="4953000"/>
          </a:xfrm>
        </p:spPr>
        <p:txBody>
          <a:bodyPr/>
          <a:lstStyle/>
          <a:p>
            <a:pPr algn="just" eaLnBrk="1" hangingPunct="1"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Their major role in diet is energy production</a:t>
            </a:r>
          </a:p>
          <a:p>
            <a:pPr eaLnBrk="1" hangingPunct="1"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</a:rPr>
              <a:t>RDA</a:t>
            </a:r>
            <a:r>
              <a:rPr lang="en-US" sz="3000" dirty="0">
                <a:solidFill>
                  <a:schemeClr val="bg2"/>
                </a:solidFill>
                <a:latin typeface="Garamond" charset="0"/>
              </a:rPr>
              <a:t>: 130 grams/day for adults and </a:t>
            </a:r>
            <a:r>
              <a:rPr lang="en-US" sz="3000" dirty="0" smtClean="0">
                <a:solidFill>
                  <a:schemeClr val="bg2"/>
                </a:solidFill>
                <a:latin typeface="Garamond" charset="0"/>
              </a:rPr>
              <a:t>children</a:t>
            </a:r>
            <a:endParaRPr lang="en-US" sz="3000" dirty="0">
              <a:solidFill>
                <a:schemeClr val="bg2"/>
              </a:solidFill>
              <a:latin typeface="Garamond" charset="0"/>
            </a:endParaRPr>
          </a:p>
          <a:p>
            <a:pPr algn="just" eaLnBrk="1" hangingPunct="1"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Types in the diet:</a:t>
            </a:r>
          </a:p>
          <a:p>
            <a:pPr lvl="1" algn="just" eaLnBrk="1" hangingPunct="1"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Simple CHOs: sucrose, fructose, lactose, corn syrup</a:t>
            </a:r>
          </a:p>
          <a:p>
            <a:pPr lvl="1" algn="just" eaLnBrk="1" hangingPunct="1"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Complex CHOs: whole grains, pasta, wheat, starch</a:t>
            </a:r>
            <a:endParaRPr lang="en-US" sz="3000" dirty="0">
              <a:solidFill>
                <a:schemeClr val="bg2"/>
              </a:solidFill>
              <a:latin typeface="Garamond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bg2"/>
                </a:solidFill>
                <a:latin typeface="Garamond" charset="0"/>
              </a:rPr>
              <a:t>CHO intake above RDA causes weight gain or obesity due to increased fat storage in adipose tissue</a:t>
            </a:r>
            <a:endParaRPr lang="en-US" sz="3000" dirty="0" smtClean="0">
              <a:solidFill>
                <a:schemeClr val="bg2"/>
              </a:solidFill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3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24144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i="1" dirty="0" smtClean="0"/>
              <a:t>Protein-Sparing Effect</a:t>
            </a:r>
          </a:p>
        </p:txBody>
      </p:sp>
      <p:sp>
        <p:nvSpPr>
          <p:cNvPr id="512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6467" y="1219200"/>
            <a:ext cx="7865533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</a:rPr>
              <a:t>Dietary protein requirement and CHO diet are related to each other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3000" dirty="0">
                <a:solidFill>
                  <a:schemeClr val="bg2"/>
                </a:solidFill>
                <a:latin typeface="Garamond" charset="0"/>
              </a:rPr>
              <a:t>CHO have protein-sparing effect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</a:rPr>
              <a:t>They inhibit </a:t>
            </a:r>
            <a:r>
              <a:rPr lang="en-US" sz="3000" dirty="0">
                <a:solidFill>
                  <a:schemeClr val="bg2"/>
                </a:solidFill>
                <a:latin typeface="Garamond" charset="0"/>
              </a:rPr>
              <a:t>gluconeogenesis from amino acids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</a:rPr>
              <a:t>That way amino </a:t>
            </a:r>
            <a:r>
              <a:rPr lang="en-US" sz="3000" dirty="0">
                <a:solidFill>
                  <a:schemeClr val="bg2"/>
                </a:solidFill>
                <a:latin typeface="Garamond" charset="0"/>
              </a:rPr>
              <a:t>acids are used for repair and maintenance of tissue protein and not for </a:t>
            </a:r>
            <a:r>
              <a:rPr lang="en-US" sz="3000" dirty="0" smtClean="0">
                <a:solidFill>
                  <a:schemeClr val="bg2"/>
                </a:solidFill>
                <a:latin typeface="Garamond" charset="0"/>
              </a:rPr>
              <a:t>gluconeogenesis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</a:rPr>
              <a:t>If CHO intake is less than the RDA (130 g/day)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</a:rPr>
              <a:t>more proteins will be metabolized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</a:rPr>
              <a:t>more gluconeogenesis will take place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12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2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2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2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2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12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2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2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12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12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12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12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12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12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12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12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12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12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12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12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12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12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0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6994878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i="1" dirty="0" smtClean="0">
                <a:cs typeface="Times New Roman" charset="0"/>
              </a:rPr>
              <a:t>Dietary  Fiber</a:t>
            </a:r>
          </a:p>
        </p:txBody>
      </p:sp>
      <p:sp>
        <p:nvSpPr>
          <p:cNvPr id="4730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26533" y="990600"/>
            <a:ext cx="7831667" cy="5181600"/>
          </a:xfrm>
        </p:spPr>
        <p:txBody>
          <a:bodyPr/>
          <a:lstStyle/>
          <a:p>
            <a:pPr algn="just" eaLnBrk="1" hangingPunct="1"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The component of food that cannot be broken down by human digestive enzymes</a:t>
            </a:r>
          </a:p>
          <a:p>
            <a:pPr algn="just" eaLnBrk="1" hangingPunct="1"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RDA (</a:t>
            </a:r>
            <a:r>
              <a:rPr lang="en-US" sz="3000" dirty="0" err="1" smtClean="0">
                <a:solidFill>
                  <a:schemeClr val="bg2"/>
                </a:solidFill>
                <a:latin typeface="Garamond" charset="0"/>
                <a:cs typeface="Arial" charset="0"/>
              </a:rPr>
              <a:t>gm</a:t>
            </a:r>
            <a:r>
              <a:rPr lang="en-US" sz="3000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/day): Men: 38, Women: 25</a:t>
            </a:r>
          </a:p>
          <a:p>
            <a:pPr marL="0" indent="0" algn="just" eaLnBrk="1" hangingPunct="1">
              <a:buFont typeface="Wingdings" charset="0"/>
              <a:buNone/>
              <a:defRPr/>
            </a:pPr>
            <a:r>
              <a:rPr lang="en-US" sz="3000" i="1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Benefits: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000" dirty="0">
                <a:solidFill>
                  <a:schemeClr val="bg2"/>
                </a:solidFill>
                <a:latin typeface="Garamond" charset="0"/>
              </a:rPr>
              <a:t>Lowers serum LDL levels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000" dirty="0">
                <a:solidFill>
                  <a:schemeClr val="bg2"/>
                </a:solidFill>
                <a:latin typeface="Garamond" charset="0"/>
              </a:rPr>
              <a:t>Reduces constipation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000" dirty="0">
                <a:solidFill>
                  <a:schemeClr val="bg2"/>
                </a:solidFill>
                <a:latin typeface="Garamond" charset="0"/>
              </a:rPr>
              <a:t>Promotes </a:t>
            </a:r>
            <a:r>
              <a:rPr lang="en-US" sz="3000" dirty="0" smtClean="0">
                <a:solidFill>
                  <a:schemeClr val="bg2"/>
                </a:solidFill>
                <a:latin typeface="Garamond" charset="0"/>
              </a:rPr>
              <a:t>feeling </a:t>
            </a:r>
            <a:r>
              <a:rPr lang="en-US" sz="3000" dirty="0">
                <a:solidFill>
                  <a:schemeClr val="bg2"/>
                </a:solidFill>
                <a:latin typeface="Garamond" charset="0"/>
              </a:rPr>
              <a:t>of fullness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000" dirty="0">
                <a:solidFill>
                  <a:schemeClr val="bg2"/>
                </a:solidFill>
                <a:latin typeface="Garamond" charset="0"/>
              </a:rPr>
              <a:t>Slows gastric emptying (long-term glucose control in patients with diabetes mellitus)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000" dirty="0">
                <a:solidFill>
                  <a:schemeClr val="bg2"/>
                </a:solidFill>
                <a:latin typeface="Garamond" charset="0"/>
              </a:rPr>
              <a:t>Reduces exposure of gut to </a:t>
            </a:r>
            <a:r>
              <a:rPr lang="en-US" sz="3000" dirty="0" smtClean="0">
                <a:solidFill>
                  <a:schemeClr val="bg2"/>
                </a:solidFill>
                <a:latin typeface="Garamond" charset="0"/>
              </a:rPr>
              <a:t>carcinogens</a:t>
            </a:r>
            <a:endParaRPr lang="en-US" sz="3000" dirty="0">
              <a:solidFill>
                <a:schemeClr val="bg2"/>
              </a:solidFill>
              <a:latin typeface="Garamond" charset="0"/>
            </a:endParaRPr>
          </a:p>
          <a:p>
            <a:pPr algn="just" eaLnBrk="1" hangingPunct="1">
              <a:defRPr/>
            </a:pPr>
            <a:endParaRPr lang="en-US" sz="3000" dirty="0" smtClean="0">
              <a:solidFill>
                <a:schemeClr val="bg2"/>
              </a:solidFill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3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3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73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73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73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73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73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73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73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73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73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73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73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73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73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73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73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73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73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73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73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73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73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73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73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73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73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73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73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73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73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73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3091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5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6522" y="228600"/>
            <a:ext cx="6994878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i="1" dirty="0" smtClean="0">
                <a:cs typeface="Times New Roman" charset="0"/>
              </a:rPr>
              <a:t>Fats in the Diet</a:t>
            </a:r>
          </a:p>
        </p:txBody>
      </p:sp>
      <p:sp>
        <p:nvSpPr>
          <p:cNvPr id="5775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066800"/>
            <a:ext cx="7780867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chemeClr val="bg2"/>
                </a:solidFill>
                <a:latin typeface="Garamond" charset="0"/>
                <a:cs typeface="Arial" charset="0"/>
              </a:rPr>
              <a:t>A</a:t>
            </a:r>
            <a:r>
              <a:rPr lang="en-US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 concentrated source of energy (9 kcals/gram)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Supply essential fatty acids such as linoleic and </a:t>
            </a:r>
            <a:r>
              <a:rPr lang="en-US" dirty="0" err="1" smtClean="0">
                <a:solidFill>
                  <a:schemeClr val="bg2"/>
                </a:solidFill>
                <a:latin typeface="Garamond" charset="0"/>
                <a:cs typeface="Arial" charset="0"/>
              </a:rPr>
              <a:t>linolenic</a:t>
            </a:r>
            <a:r>
              <a:rPr lang="en-US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 acids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Provide phospholipids for membrane function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Source of fat-soluble vitamins (A, D, E, K) and help in their absorption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RDA (</a:t>
            </a:r>
            <a:r>
              <a:rPr lang="en-US" dirty="0" err="1" smtClean="0">
                <a:solidFill>
                  <a:schemeClr val="bg2"/>
                </a:solidFill>
                <a:latin typeface="Garamond" charset="0"/>
                <a:cs typeface="Arial" charset="0"/>
              </a:rPr>
              <a:t>gm</a:t>
            </a:r>
            <a:r>
              <a:rPr lang="en-US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/day): Total fats: 65, Saturated: 20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Excessive</a:t>
            </a:r>
            <a:r>
              <a:rPr lang="en-US" dirty="0" smtClean="0">
                <a:solidFill>
                  <a:schemeClr val="bg2"/>
                </a:solidFill>
                <a:latin typeface="Garamond" charset="0"/>
                <a:cs typeface="+mn-cs"/>
              </a:rPr>
              <a:t> fat intake </a:t>
            </a:r>
            <a:r>
              <a:rPr lang="en-US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can cause</a:t>
            </a:r>
            <a:endParaRPr lang="en-US" dirty="0" smtClean="0">
              <a:solidFill>
                <a:schemeClr val="bg2"/>
              </a:solidFill>
              <a:latin typeface="Garamond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chemeClr val="bg2"/>
                </a:solidFill>
                <a:latin typeface="Garamond" charset="0"/>
                <a:cs typeface="Arial" charset="0"/>
              </a:rPr>
              <a:t>A</a:t>
            </a:r>
            <a:r>
              <a:rPr lang="en-US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therosclerosis</a:t>
            </a:r>
            <a:r>
              <a:rPr lang="en-US" dirty="0" smtClean="0">
                <a:solidFill>
                  <a:schemeClr val="bg2"/>
                </a:solidFill>
                <a:latin typeface="Garamond" charset="0"/>
              </a:rPr>
              <a:t>/heart disease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Obesity</a:t>
            </a: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77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7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77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77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77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77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77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77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77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77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77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77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77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77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77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77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77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77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77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77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77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77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77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77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77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77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77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77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77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77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77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77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7539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i="1" dirty="0" smtClean="0"/>
              <a:t>Essential Fatty Acids</a:t>
            </a:r>
          </a:p>
        </p:txBody>
      </p:sp>
      <p:sp>
        <p:nvSpPr>
          <p:cNvPr id="586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3467" y="1641476"/>
            <a:ext cx="8153400" cy="4911725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</a:rPr>
              <a:t>Two essential fatty acids:</a:t>
            </a:r>
          </a:p>
          <a:p>
            <a:pPr lvl="1" eaLnBrk="1" hangingPunct="1">
              <a:defRPr/>
            </a:pPr>
            <a:r>
              <a:rPr lang="el-GR" dirty="0" smtClean="0">
                <a:solidFill>
                  <a:schemeClr val="bg2"/>
                </a:solidFill>
                <a:latin typeface="Garamond" charset="0"/>
                <a:ea typeface="ＭＳ Ｐゴシック" charset="0"/>
                <a:cs typeface="Times New Roman" charset="0"/>
              </a:rPr>
              <a:t>α</a:t>
            </a:r>
            <a:r>
              <a:rPr lang="en-US" dirty="0" smtClean="0">
                <a:solidFill>
                  <a:schemeClr val="bg2"/>
                </a:solidFill>
                <a:latin typeface="Garamond" charset="0"/>
                <a:ea typeface="ＭＳ Ｐゴシック" charset="0"/>
                <a:cs typeface="Times New Roman" charset="0"/>
              </a:rPr>
              <a:t>-</a:t>
            </a:r>
            <a:r>
              <a:rPr lang="en-US" dirty="0" err="1" smtClean="0">
                <a:solidFill>
                  <a:schemeClr val="bg2"/>
                </a:solidFill>
                <a:latin typeface="Garamond" charset="0"/>
                <a:ea typeface="ＭＳ Ｐゴシック" charset="0"/>
                <a:cs typeface="Times New Roman" charset="0"/>
              </a:rPr>
              <a:t>linolenic</a:t>
            </a:r>
            <a:r>
              <a:rPr lang="en-US" dirty="0" smtClean="0">
                <a:solidFill>
                  <a:schemeClr val="bg2"/>
                </a:solidFill>
                <a:latin typeface="Garamond" charset="0"/>
                <a:ea typeface="ＭＳ Ｐゴシック" charset="0"/>
                <a:cs typeface="Times New Roman" charset="0"/>
              </a:rPr>
              <a:t> acid (</a:t>
            </a:r>
            <a:r>
              <a:rPr lang="el-GR" dirty="0" smtClean="0">
                <a:solidFill>
                  <a:schemeClr val="bg2"/>
                </a:solidFill>
                <a:latin typeface="Garamond" charset="0"/>
                <a:ea typeface="ＭＳ Ｐゴシック" charset="0"/>
                <a:cs typeface="Times New Roman" charset="0"/>
              </a:rPr>
              <a:t>ω</a:t>
            </a:r>
            <a:r>
              <a:rPr lang="en-US" dirty="0" smtClean="0">
                <a:solidFill>
                  <a:schemeClr val="bg2"/>
                </a:solidFill>
                <a:latin typeface="Garamond" charset="0"/>
                <a:ea typeface="ＭＳ Ｐゴシック" charset="0"/>
                <a:cs typeface="Times New Roman" charset="0"/>
              </a:rPr>
              <a:t>-3 fatty acid)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chemeClr val="bg2"/>
                </a:solidFill>
                <a:latin typeface="Garamond" charset="0"/>
                <a:ea typeface="ＭＳ Ｐゴシック" charset="0"/>
                <a:cs typeface="Times New Roman" charset="0"/>
              </a:rPr>
              <a:t>linoleic acid (</a:t>
            </a:r>
            <a:r>
              <a:rPr lang="el-GR" dirty="0" smtClean="0">
                <a:solidFill>
                  <a:schemeClr val="bg2"/>
                </a:solidFill>
                <a:latin typeface="Garamond" charset="0"/>
                <a:ea typeface="ＭＳ Ｐゴシック" charset="0"/>
                <a:cs typeface="Times New Roman" charset="0"/>
              </a:rPr>
              <a:t>ω</a:t>
            </a:r>
            <a:r>
              <a:rPr lang="en-US" dirty="0" smtClean="0">
                <a:solidFill>
                  <a:schemeClr val="bg2"/>
                </a:solidFill>
                <a:latin typeface="Garamond" charset="0"/>
                <a:cs typeface="Times New Roman" charset="0"/>
              </a:rPr>
              <a:t>-6 fatty acid)</a:t>
            </a:r>
            <a:endParaRPr lang="en-US" dirty="0" smtClean="0">
              <a:solidFill>
                <a:schemeClr val="bg2"/>
              </a:solidFill>
              <a:latin typeface="Garamond" charset="0"/>
            </a:endParaRPr>
          </a:p>
          <a:p>
            <a:pPr eaLnBrk="1" hangingPunct="1"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  <a:cs typeface="Times New Roman" charset="0"/>
              </a:rPr>
              <a:t>Deficiency causes: scaly skin, dermatitis, reduced growth (most common in infants)</a:t>
            </a:r>
          </a:p>
          <a:p>
            <a:pPr eaLnBrk="1" hangingPunct="1">
              <a:defRPr/>
            </a:pPr>
            <a:r>
              <a:rPr lang="en-US" dirty="0">
                <a:solidFill>
                  <a:schemeClr val="bg2"/>
                </a:solidFill>
                <a:latin typeface="Garamond" charset="0"/>
                <a:cs typeface="Times New Roman" charset="0"/>
              </a:rPr>
              <a:t>U</a:t>
            </a:r>
            <a:r>
              <a:rPr lang="en-US" sz="3000" dirty="0" smtClean="0">
                <a:solidFill>
                  <a:schemeClr val="bg2"/>
                </a:solidFill>
                <a:latin typeface="Garamond" charset="0"/>
                <a:cs typeface="Times New Roman" charset="0"/>
              </a:rPr>
              <a:t>sed for eicosanoids synthesis which appear to have </a:t>
            </a:r>
            <a:r>
              <a:rPr lang="en-US" sz="3000" dirty="0" err="1" smtClean="0">
                <a:solidFill>
                  <a:schemeClr val="bg2"/>
                </a:solidFill>
                <a:latin typeface="Garamond" charset="0"/>
                <a:cs typeface="Times New Roman" charset="0"/>
              </a:rPr>
              <a:t>cardioprotective</a:t>
            </a:r>
            <a:r>
              <a:rPr lang="en-US" sz="3000" dirty="0" smtClean="0">
                <a:solidFill>
                  <a:schemeClr val="bg2"/>
                </a:solidFill>
                <a:latin typeface="Garamond" charset="0"/>
                <a:cs typeface="Times New Roman" charset="0"/>
              </a:rPr>
              <a:t> effects</a:t>
            </a:r>
          </a:p>
          <a:p>
            <a:pPr lvl="1" eaLnBrk="1" hangingPunct="1"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  <a:ea typeface="ＭＳ Ｐゴシック" charset="0"/>
                <a:cs typeface="Times New Roman" charset="0"/>
              </a:rPr>
              <a:t>decrease blood clotting</a:t>
            </a:r>
          </a:p>
          <a:p>
            <a:pPr lvl="1" eaLnBrk="1" hangingPunct="1"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  <a:ea typeface="ＭＳ Ｐゴシック" charset="0"/>
                <a:cs typeface="Times New Roman" charset="0"/>
              </a:rPr>
              <a:t>decrease blood pressure</a:t>
            </a:r>
          </a:p>
        </p:txBody>
      </p:sp>
      <p:pic>
        <p:nvPicPr>
          <p:cNvPr id="74755" name="Picture 7" descr="DA5C27FFU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10667" y="381001"/>
            <a:ext cx="4064000" cy="1509713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6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6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86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86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86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86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86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86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86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86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86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86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86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86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86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86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86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86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86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86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86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86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86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86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86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86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86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86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675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4378" y="228600"/>
            <a:ext cx="6937022" cy="719137"/>
          </a:xfrm>
        </p:spPr>
        <p:txBody>
          <a:bodyPr/>
          <a:lstStyle/>
          <a:p>
            <a:pPr eaLnBrk="1" hangingPunct="1">
              <a:defRPr/>
            </a:pPr>
            <a:r>
              <a:rPr lang="en-US" b="1" i="1" dirty="0" smtClean="0"/>
              <a:t>Omega-3 Fatty Acids</a:t>
            </a:r>
          </a:p>
        </p:txBody>
      </p:sp>
      <p:sp>
        <p:nvSpPr>
          <p:cNvPr id="5928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143000"/>
            <a:ext cx="7848600" cy="43434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5F5F5F"/>
                </a:solidFill>
                <a:latin typeface="Garamond" charset="0"/>
              </a:rPr>
              <a:t>Mainly found in cold-water ocean fish such as: albacore, mackerel, salmon, sardines, tuna, whitefish</a:t>
            </a:r>
          </a:p>
          <a:p>
            <a:pPr eaLnBrk="1" hangingPunct="1">
              <a:defRPr/>
            </a:pPr>
            <a:r>
              <a:rPr lang="en-US" sz="3600" dirty="0" smtClean="0">
                <a:solidFill>
                  <a:srgbClr val="5F5F5F"/>
                </a:solidFill>
                <a:latin typeface="Garamond" charset="0"/>
              </a:rPr>
              <a:t>Play an important role as:</a:t>
            </a:r>
          </a:p>
          <a:p>
            <a:pPr lvl="1" eaLnBrk="1" hangingPunct="1">
              <a:defRPr/>
            </a:pPr>
            <a:r>
              <a:rPr lang="en-US" sz="3600" dirty="0" smtClean="0">
                <a:solidFill>
                  <a:srgbClr val="5F5F5F"/>
                </a:solidFill>
                <a:latin typeface="Garamond" charset="0"/>
              </a:rPr>
              <a:t>Structural membrane lipids</a:t>
            </a:r>
          </a:p>
          <a:p>
            <a:pPr lvl="1" eaLnBrk="1" hangingPunct="1">
              <a:defRPr/>
            </a:pPr>
            <a:r>
              <a:rPr lang="en-US" sz="3600" dirty="0" smtClean="0">
                <a:solidFill>
                  <a:srgbClr val="5F5F5F"/>
                </a:solidFill>
                <a:latin typeface="Garamond" charset="0"/>
              </a:rPr>
              <a:t>Modulator of </a:t>
            </a:r>
            <a:r>
              <a:rPr lang="el-GR" sz="3600" dirty="0" smtClean="0">
                <a:solidFill>
                  <a:srgbClr val="5F5F5F"/>
                </a:solidFill>
                <a:latin typeface="Garamond" charset="0"/>
                <a:ea typeface="ＭＳ Ｐゴシック" charset="0"/>
                <a:cs typeface="Times New Roman" charset="0"/>
              </a:rPr>
              <a:t>ω</a:t>
            </a:r>
            <a:r>
              <a:rPr lang="en-US" sz="3600" dirty="0" smtClean="0">
                <a:solidFill>
                  <a:srgbClr val="5F5F5F"/>
                </a:solidFill>
                <a:latin typeface="Garamond" charset="0"/>
                <a:ea typeface="ＭＳ Ｐゴシック" charset="0"/>
                <a:cs typeface="Times New Roman" charset="0"/>
              </a:rPr>
              <a:t>-</a:t>
            </a:r>
            <a:r>
              <a:rPr lang="en-US" sz="3600" dirty="0" smtClean="0">
                <a:solidFill>
                  <a:srgbClr val="5F5F5F"/>
                </a:solidFill>
                <a:latin typeface="Garamond" charset="0"/>
              </a:rPr>
              <a:t>6 fatty acid metabolism</a:t>
            </a:r>
            <a:endParaRPr lang="el-GR" sz="3600" dirty="0" smtClean="0">
              <a:solidFill>
                <a:srgbClr val="5F5F5F"/>
              </a:solidFill>
              <a:latin typeface="Garamond" charset="0"/>
            </a:endParaRPr>
          </a:p>
        </p:txBody>
      </p:sp>
      <p:pic>
        <p:nvPicPr>
          <p:cNvPr id="592900" name="Picture 4" descr="AN03466_[1]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7315201" y="0"/>
            <a:ext cx="1526822" cy="121920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592901" name="Text Box 5"/>
          <p:cNvSpPr txBox="1">
            <a:spLocks noChangeArrowheads="1"/>
          </p:cNvSpPr>
          <p:nvPr/>
        </p:nvSpPr>
        <p:spPr bwMode="auto">
          <a:xfrm>
            <a:off x="609600" y="5410201"/>
            <a:ext cx="190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endParaRPr lang="en-US" sz="1800">
              <a:solidFill>
                <a:schemeClr val="tx2"/>
              </a:solidFill>
              <a:latin typeface="Symbol" charset="0"/>
              <a:cs typeface="Arial" charset="0"/>
            </a:endParaRPr>
          </a:p>
        </p:txBody>
      </p:sp>
      <p:pic>
        <p:nvPicPr>
          <p:cNvPr id="592902" name="Picture 6" descr="AN03466_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 flipH="1">
            <a:off x="169334" y="5313362"/>
            <a:ext cx="1905000" cy="1468438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592903" name="Text Box 7"/>
          <p:cNvSpPr txBox="1">
            <a:spLocks noChangeArrowheads="1"/>
          </p:cNvSpPr>
          <p:nvPr/>
        </p:nvSpPr>
        <p:spPr bwMode="auto">
          <a:xfrm>
            <a:off x="6477000" y="5257801"/>
            <a:ext cx="152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endParaRPr lang="en-US" sz="1800">
              <a:solidFill>
                <a:schemeClr val="tx2"/>
              </a:solidFill>
              <a:latin typeface="Symbol" charset="0"/>
              <a:cs typeface="Arial" charset="0"/>
            </a:endParaRPr>
          </a:p>
        </p:txBody>
      </p:sp>
      <p:pic>
        <p:nvPicPr>
          <p:cNvPr id="592904" name="Picture 8" descr="AN03466_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05601" y="3505201"/>
            <a:ext cx="1222022" cy="976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38856" y="271463"/>
            <a:ext cx="8324144" cy="795337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i="1" dirty="0" smtClean="0"/>
              <a:t>Recommendations for Omega-3 Fatty Acid Intake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000" b="1" dirty="0" smtClean="0">
                <a:solidFill>
                  <a:srgbClr val="FF9900"/>
                </a:solidFill>
              </a:rPr>
              <a:t>American Heart Association Guidelines</a:t>
            </a:r>
          </a:p>
        </p:txBody>
      </p:sp>
      <p:sp>
        <p:nvSpPr>
          <p:cNvPr id="5949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22300" y="1447800"/>
            <a:ext cx="3814233" cy="43815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b="1" dirty="0" smtClean="0">
                <a:solidFill>
                  <a:srgbClr val="5F5F5F"/>
                </a:solidFill>
                <a:latin typeface="Garamond" charset="0"/>
              </a:rPr>
              <a:t>Population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>
                <a:solidFill>
                  <a:srgbClr val="5F5F5F"/>
                </a:solidFill>
                <a:latin typeface="Garamond" charset="0"/>
              </a:rPr>
              <a:t>Patients without coronary heart disease (CHD) 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en-US" dirty="0">
              <a:solidFill>
                <a:srgbClr val="5F5F5F"/>
              </a:solidFill>
              <a:latin typeface="Garamond" charset="0"/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en-US" dirty="0" smtClean="0">
              <a:solidFill>
                <a:srgbClr val="5F5F5F"/>
              </a:solidFill>
              <a:latin typeface="Garamond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>
                <a:solidFill>
                  <a:srgbClr val="5F5F5F"/>
                </a:solidFill>
                <a:latin typeface="Garamond" charset="0"/>
              </a:rPr>
              <a:t>Patients with CHD 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endParaRPr lang="en-US" dirty="0" smtClean="0">
              <a:solidFill>
                <a:srgbClr val="5F5F5F"/>
              </a:solidFill>
              <a:latin typeface="Garamond" charset="0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endParaRPr lang="en-US" dirty="0" smtClean="0">
              <a:solidFill>
                <a:srgbClr val="5F5F5F"/>
              </a:solidFill>
              <a:latin typeface="Garamond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>
                <a:solidFill>
                  <a:srgbClr val="5F5F5F"/>
                </a:solidFill>
                <a:latin typeface="Garamond" charset="0"/>
              </a:rPr>
              <a:t>Patients who need to lower triglycerides (fats) </a:t>
            </a:r>
          </a:p>
        </p:txBody>
      </p:sp>
      <p:sp>
        <p:nvSpPr>
          <p:cNvPr id="59494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101167" y="1333500"/>
            <a:ext cx="3814233" cy="48387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b="1" dirty="0" smtClean="0">
                <a:solidFill>
                  <a:srgbClr val="5F5F5F"/>
                </a:solidFill>
                <a:latin typeface="Garamond" charset="0"/>
              </a:rPr>
              <a:t>Recommendation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>
                <a:solidFill>
                  <a:srgbClr val="5F5F5F"/>
                </a:solidFill>
                <a:latin typeface="Garamond" charset="0"/>
              </a:rPr>
              <a:t>Fatty fish twice a week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>
                <a:solidFill>
                  <a:srgbClr val="5F5F5F"/>
                </a:solidFill>
                <a:latin typeface="Garamond" charset="0"/>
              </a:rPr>
              <a:t>Include oils and foods rich in </a:t>
            </a:r>
            <a:r>
              <a:rPr lang="en-US" sz="2400" dirty="0" smtClean="0">
                <a:solidFill>
                  <a:srgbClr val="5F5F5F"/>
                </a:solidFill>
                <a:latin typeface="Symbol" charset="0"/>
              </a:rPr>
              <a:t>a</a:t>
            </a:r>
            <a:r>
              <a:rPr lang="en-US" sz="2400" dirty="0" smtClean="0">
                <a:solidFill>
                  <a:srgbClr val="5F5F5F"/>
                </a:solidFill>
                <a:latin typeface="Garamond" charset="0"/>
              </a:rPr>
              <a:t>-</a:t>
            </a:r>
            <a:r>
              <a:rPr lang="en-US" sz="2400" dirty="0" err="1" smtClean="0">
                <a:solidFill>
                  <a:srgbClr val="5F5F5F"/>
                </a:solidFill>
                <a:latin typeface="Garamond" charset="0"/>
              </a:rPr>
              <a:t>linolenic</a:t>
            </a:r>
            <a:r>
              <a:rPr lang="en-US" sz="2400" dirty="0" smtClean="0">
                <a:solidFill>
                  <a:srgbClr val="5F5F5F"/>
                </a:solidFill>
                <a:latin typeface="Garamond" charset="0"/>
              </a:rPr>
              <a:t> acid (flaxseed, canola and soybean oils; flaxseed and walnuts)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sz="2400" dirty="0" smtClean="0">
                <a:solidFill>
                  <a:srgbClr val="5F5F5F"/>
                </a:solidFill>
                <a:latin typeface="Garamond" charset="0"/>
              </a:rPr>
              <a:t>---------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>
                <a:solidFill>
                  <a:srgbClr val="5F5F5F"/>
                </a:solidFill>
                <a:latin typeface="Garamond" charset="0"/>
              </a:rPr>
              <a:t>1 </a:t>
            </a:r>
            <a:r>
              <a:rPr lang="en-US" sz="2400" dirty="0" err="1" smtClean="0">
                <a:solidFill>
                  <a:srgbClr val="5F5F5F"/>
                </a:solidFill>
                <a:latin typeface="Garamond" charset="0"/>
              </a:rPr>
              <a:t>gm</a:t>
            </a:r>
            <a:r>
              <a:rPr lang="en-US" sz="2400" dirty="0" smtClean="0">
                <a:solidFill>
                  <a:srgbClr val="5F5F5F"/>
                </a:solidFill>
                <a:latin typeface="Garamond" charset="0"/>
              </a:rPr>
              <a:t> of EPA+DHA per day from fatty fish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>
                <a:solidFill>
                  <a:srgbClr val="5F5F5F"/>
                </a:solidFill>
                <a:latin typeface="Garamond" charset="0"/>
              </a:rPr>
              <a:t>EPA+DHA supplements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sz="2400" dirty="0" smtClean="0">
                <a:solidFill>
                  <a:srgbClr val="5F5F5F"/>
                </a:solidFill>
                <a:latin typeface="Garamond" charset="0"/>
              </a:rPr>
              <a:t>---------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>
                <a:solidFill>
                  <a:srgbClr val="5F5F5F"/>
                </a:solidFill>
                <a:latin typeface="Garamond" charset="0"/>
              </a:rPr>
              <a:t>2 to 4 grams of EPA+DHA per day</a:t>
            </a:r>
          </a:p>
        </p:txBody>
      </p:sp>
      <p:sp>
        <p:nvSpPr>
          <p:cNvPr id="594949" name="AutoShape 5"/>
          <p:cNvSpPr>
            <a:spLocks noChangeArrowheads="1"/>
          </p:cNvSpPr>
          <p:nvPr/>
        </p:nvSpPr>
        <p:spPr bwMode="auto">
          <a:xfrm>
            <a:off x="4368800" y="1981200"/>
            <a:ext cx="609600" cy="304800"/>
          </a:xfrm>
          <a:prstGeom prst="rightArrow">
            <a:avLst>
              <a:gd name="adj1" fmla="val 50000"/>
              <a:gd name="adj2" fmla="val 5625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94950" name="AutoShape 6"/>
          <p:cNvSpPr>
            <a:spLocks noChangeArrowheads="1"/>
          </p:cNvSpPr>
          <p:nvPr/>
        </p:nvSpPr>
        <p:spPr bwMode="auto">
          <a:xfrm>
            <a:off x="4368800" y="4038600"/>
            <a:ext cx="609600" cy="304800"/>
          </a:xfrm>
          <a:prstGeom prst="rightArrow">
            <a:avLst>
              <a:gd name="adj1" fmla="val 50000"/>
              <a:gd name="adj2" fmla="val 5625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94951" name="AutoShape 7"/>
          <p:cNvSpPr>
            <a:spLocks noChangeArrowheads="1"/>
          </p:cNvSpPr>
          <p:nvPr/>
        </p:nvSpPr>
        <p:spPr bwMode="auto">
          <a:xfrm>
            <a:off x="4436533" y="5410200"/>
            <a:ext cx="609600" cy="304800"/>
          </a:xfrm>
          <a:prstGeom prst="rightArrow">
            <a:avLst>
              <a:gd name="adj1" fmla="val 50000"/>
              <a:gd name="adj2" fmla="val 5625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i="1" dirty="0">
                <a:latin typeface="Garamond" charset="0"/>
              </a:rPr>
              <a:t>Overview</a:t>
            </a:r>
          </a:p>
        </p:txBody>
      </p:sp>
      <p:sp>
        <p:nvSpPr>
          <p:cNvPr id="551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001000" cy="4606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solidFill>
                  <a:schemeClr val="bg2"/>
                </a:solidFill>
                <a:latin typeface="Arial" charset="0"/>
              </a:rPr>
              <a:t>What are </a:t>
            </a:r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macro and micronutrients</a:t>
            </a:r>
            <a:r>
              <a:rPr lang="en-US" dirty="0">
                <a:solidFill>
                  <a:schemeClr val="bg2"/>
                </a:solidFill>
                <a:latin typeface="Arial" charset="0"/>
              </a:rPr>
              <a:t>?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solidFill>
                  <a:schemeClr val="bg2"/>
                </a:solidFill>
                <a:latin typeface="Arial" charset="0"/>
              </a:rPr>
              <a:t>Types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solidFill>
                  <a:schemeClr val="bg2"/>
                </a:solidFill>
                <a:latin typeface="Arial" charset="0"/>
              </a:rPr>
              <a:t>Functions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solidFill>
                  <a:schemeClr val="bg2"/>
                </a:solidFill>
                <a:latin typeface="Arial" charset="0"/>
              </a:rPr>
              <a:t>Sources and RDAs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Diseases and conditions </a:t>
            </a:r>
            <a:r>
              <a:rPr lang="en-US" dirty="0">
                <a:solidFill>
                  <a:schemeClr val="bg2"/>
                </a:solidFill>
                <a:latin typeface="Arial" charset="0"/>
              </a:rPr>
              <a:t>due to their deficiency</a:t>
            </a:r>
          </a:p>
          <a:p>
            <a:pPr eaLnBrk="1" hangingPunct="1">
              <a:lnSpc>
                <a:spcPct val="90000"/>
              </a:lnSpc>
            </a:pPr>
            <a:endParaRPr lang="en-US" dirty="0">
              <a:solidFill>
                <a:schemeClr val="bg2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en-US" dirty="0">
              <a:solidFill>
                <a:schemeClr val="bg2"/>
              </a:solidFill>
              <a:latin typeface="Arial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1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1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51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51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51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51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51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51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51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51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51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51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51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51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51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51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51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51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51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51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51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51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51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51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51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193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AutoShape 4"/>
          <p:cNvSpPr>
            <a:spLocks noChangeArrowheads="1"/>
          </p:cNvSpPr>
          <p:nvPr/>
        </p:nvSpPr>
        <p:spPr bwMode="auto">
          <a:xfrm>
            <a:off x="1219200" y="2133600"/>
            <a:ext cx="1830212" cy="794802"/>
          </a:xfrm>
          <a:prstGeom prst="rightArrow">
            <a:avLst>
              <a:gd name="adj1" fmla="val 50000"/>
              <a:gd name="adj2" fmla="val 61526"/>
            </a:avLst>
          </a:prstGeom>
          <a:noFill/>
          <a:ln w="57150">
            <a:solidFill>
              <a:srgbClr val="5F5F5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b="1">
                <a:solidFill>
                  <a:schemeClr val="bg2"/>
                </a:solidFill>
                <a:cs typeface="Arial" charset="0"/>
              </a:rPr>
              <a:t>Sources</a:t>
            </a:r>
          </a:p>
        </p:txBody>
      </p:sp>
      <p:sp>
        <p:nvSpPr>
          <p:cNvPr id="80898" name="Rectangle 5"/>
          <p:cNvSpPr>
            <a:spLocks noChangeArrowheads="1"/>
          </p:cNvSpPr>
          <p:nvPr/>
        </p:nvSpPr>
        <p:spPr bwMode="auto">
          <a:xfrm>
            <a:off x="3237089" y="1703388"/>
            <a:ext cx="4992511" cy="1477328"/>
          </a:xfrm>
          <a:prstGeom prst="rect">
            <a:avLst/>
          </a:prstGeom>
          <a:noFill/>
          <a:ln w="5715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marL="228600" lvl="2" algn="l">
              <a:buFontTx/>
              <a:buChar char="•"/>
            </a:pP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  Nuts</a:t>
            </a:r>
          </a:p>
          <a:p>
            <a:pPr marL="228600" lvl="2" algn="l">
              <a:buFontTx/>
              <a:buChar char="•"/>
            </a:pP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  Avocados</a:t>
            </a:r>
          </a:p>
          <a:p>
            <a:pPr marL="228600" lvl="2" algn="l">
              <a:buFontTx/>
              <a:buChar char="•"/>
            </a:pP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  Olives</a:t>
            </a:r>
          </a:p>
          <a:p>
            <a:pPr marL="228600" lvl="2" algn="l">
              <a:buFontTx/>
              <a:buChar char="•"/>
            </a:pP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  Soybeans</a:t>
            </a:r>
          </a:p>
          <a:p>
            <a:pPr marL="228600" lvl="2" algn="l">
              <a:buFontTx/>
              <a:buChar char="•"/>
            </a:pP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  O</a:t>
            </a: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ils </a:t>
            </a: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(sesame, </a:t>
            </a: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cottonseed, corn </a:t>
            </a: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oil</a:t>
            </a: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)</a:t>
            </a:r>
            <a:endParaRPr lang="en-US" sz="1800" b="1" dirty="0">
              <a:solidFill>
                <a:schemeClr val="bg2"/>
              </a:solidFill>
              <a:cs typeface="Arial" charset="0"/>
            </a:endParaRPr>
          </a:p>
        </p:txBody>
      </p:sp>
      <p:sp>
        <p:nvSpPr>
          <p:cNvPr id="80899" name="Rectangle 6"/>
          <p:cNvSpPr>
            <a:spLocks noChangeArrowheads="1"/>
          </p:cNvSpPr>
          <p:nvPr/>
        </p:nvSpPr>
        <p:spPr bwMode="auto">
          <a:xfrm>
            <a:off x="3237089" y="3995738"/>
            <a:ext cx="4992511" cy="1015663"/>
          </a:xfrm>
          <a:prstGeom prst="rect">
            <a:avLst/>
          </a:prstGeom>
          <a:noFill/>
          <a:ln w="57150">
            <a:solidFill>
              <a:srgbClr val="5F5F5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marL="633413" lvl="2" indent="-342900" algn="l">
              <a:buFont typeface="Arial"/>
              <a:buChar char="•"/>
            </a:pPr>
            <a:r>
              <a:rPr lang="en-US" sz="2000" b="1" dirty="0" smtClean="0">
                <a:solidFill>
                  <a:schemeClr val="bg2"/>
                </a:solidFill>
                <a:cs typeface="Arial" charset="0"/>
                <a:sym typeface="Symbol" charset="0"/>
              </a:rPr>
              <a:t></a:t>
            </a:r>
            <a:r>
              <a:rPr lang="en-US" sz="2000" b="1" dirty="0" smtClean="0">
                <a:solidFill>
                  <a:schemeClr val="bg2"/>
                </a:solidFill>
                <a:cs typeface="Arial" charset="0"/>
              </a:rPr>
              <a:t> Plasma cholesterol</a:t>
            </a:r>
          </a:p>
          <a:p>
            <a:pPr marL="633413" lvl="2" indent="-342900" algn="l">
              <a:buFont typeface="Arial"/>
              <a:buChar char="•"/>
            </a:pPr>
            <a:r>
              <a:rPr lang="en-US" sz="2000" b="1" dirty="0" smtClean="0">
                <a:solidFill>
                  <a:schemeClr val="bg2"/>
                </a:solidFill>
                <a:cs typeface="Arial" charset="0"/>
                <a:sym typeface="Symbol" charset="0"/>
              </a:rPr>
              <a:t></a:t>
            </a:r>
            <a:r>
              <a:rPr lang="en-US" sz="2000" b="1" dirty="0" smtClean="0">
                <a:solidFill>
                  <a:schemeClr val="bg2"/>
                </a:solidFill>
                <a:cs typeface="Arial" charset="0"/>
              </a:rPr>
              <a:t> LDL</a:t>
            </a:r>
          </a:p>
          <a:p>
            <a:pPr marL="633413" lvl="2" indent="-342900" algn="l">
              <a:buFont typeface="Arial"/>
              <a:buChar char="•"/>
            </a:pPr>
            <a:r>
              <a:rPr lang="en-US" sz="2000" b="1" dirty="0" smtClean="0">
                <a:solidFill>
                  <a:schemeClr val="bg2"/>
                </a:solidFill>
                <a:cs typeface="Arial" charset="0"/>
                <a:sym typeface="Symbol" charset="0"/>
              </a:rPr>
              <a:t></a:t>
            </a:r>
            <a:r>
              <a:rPr lang="en-US" sz="2000" b="1" dirty="0" smtClean="0">
                <a:solidFill>
                  <a:schemeClr val="bg2"/>
                </a:solidFill>
                <a:cs typeface="Arial" charset="0"/>
              </a:rPr>
              <a:t> </a:t>
            </a:r>
            <a:r>
              <a:rPr lang="en-US" sz="2000" b="1" dirty="0">
                <a:solidFill>
                  <a:schemeClr val="bg2"/>
                </a:solidFill>
                <a:cs typeface="Arial" charset="0"/>
              </a:rPr>
              <a:t>HDL</a:t>
            </a: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 </a:t>
            </a:r>
          </a:p>
        </p:txBody>
      </p:sp>
      <p:sp>
        <p:nvSpPr>
          <p:cNvPr id="80900" name="AutoShape 7"/>
          <p:cNvSpPr>
            <a:spLocks noChangeArrowheads="1"/>
          </p:cNvSpPr>
          <p:nvPr/>
        </p:nvSpPr>
        <p:spPr bwMode="auto">
          <a:xfrm>
            <a:off x="1219200" y="3886200"/>
            <a:ext cx="1825978" cy="1135856"/>
          </a:xfrm>
          <a:prstGeom prst="rightArrow">
            <a:avLst>
              <a:gd name="adj1" fmla="val 40343"/>
              <a:gd name="adj2" fmla="val 24337"/>
            </a:avLst>
          </a:prstGeom>
          <a:noFill/>
          <a:ln w="57150">
            <a:solidFill>
              <a:srgbClr val="5F5F5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US" b="1">
                <a:solidFill>
                  <a:schemeClr val="bg2"/>
                </a:solidFill>
                <a:cs typeface="Arial" charset="0"/>
              </a:rPr>
              <a:t>Effects</a:t>
            </a:r>
          </a:p>
        </p:txBody>
      </p:sp>
      <p:sp>
        <p:nvSpPr>
          <p:cNvPr id="80902" name="Rectangle 10"/>
          <p:cNvSpPr>
            <a:spLocks noChangeArrowheads="1"/>
          </p:cNvSpPr>
          <p:nvPr/>
        </p:nvSpPr>
        <p:spPr bwMode="auto">
          <a:xfrm>
            <a:off x="381000" y="228600"/>
            <a:ext cx="511951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sz="4000" i="1" dirty="0">
                <a:solidFill>
                  <a:schemeClr val="tx2"/>
                </a:solidFill>
                <a:latin typeface="Garamond"/>
                <a:cs typeface="Garamond"/>
              </a:rPr>
              <a:t>Omega-6 Fatty acids</a:t>
            </a: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AutoShape 4"/>
          <p:cNvSpPr>
            <a:spLocks noChangeArrowheads="1"/>
          </p:cNvSpPr>
          <p:nvPr/>
        </p:nvSpPr>
        <p:spPr bwMode="auto">
          <a:xfrm>
            <a:off x="1219200" y="1920876"/>
            <a:ext cx="1830212" cy="794802"/>
          </a:xfrm>
          <a:prstGeom prst="rightArrow">
            <a:avLst>
              <a:gd name="adj1" fmla="val 50000"/>
              <a:gd name="adj2" fmla="val 61526"/>
            </a:avLst>
          </a:prstGeom>
          <a:noFill/>
          <a:ln w="57150">
            <a:solidFill>
              <a:srgbClr val="5F5F5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b="1">
                <a:solidFill>
                  <a:schemeClr val="bg2"/>
                </a:solidFill>
                <a:cs typeface="Arial" charset="0"/>
              </a:rPr>
              <a:t>Sources</a:t>
            </a:r>
          </a:p>
        </p:txBody>
      </p:sp>
      <p:sp>
        <p:nvSpPr>
          <p:cNvPr id="80898" name="Rectangle 5"/>
          <p:cNvSpPr>
            <a:spLocks noChangeArrowheads="1"/>
          </p:cNvSpPr>
          <p:nvPr/>
        </p:nvSpPr>
        <p:spPr bwMode="auto">
          <a:xfrm>
            <a:off x="3237089" y="1703388"/>
            <a:ext cx="4992511" cy="1200329"/>
          </a:xfrm>
          <a:prstGeom prst="rect">
            <a:avLst/>
          </a:prstGeom>
          <a:noFill/>
          <a:ln w="5715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marL="514350" lvl="2" indent="-285750" algn="l">
              <a:buFont typeface="Arial"/>
              <a:buChar char="•"/>
            </a:pP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Plants</a:t>
            </a:r>
          </a:p>
          <a:p>
            <a:pPr marL="514350" lvl="2" indent="-285750" algn="l">
              <a:buFont typeface="Arial"/>
              <a:buChar char="•"/>
            </a:pP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Fish </a:t>
            </a: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oil containing </a:t>
            </a:r>
            <a:r>
              <a:rPr lang="en-US" sz="1800" b="1" dirty="0" err="1" smtClean="0">
                <a:solidFill>
                  <a:schemeClr val="bg2"/>
                </a:solidFill>
                <a:cs typeface="Arial" charset="0"/>
              </a:rPr>
              <a:t>docosahexaenoic</a:t>
            </a: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 acid (</a:t>
            </a: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DHA) and </a:t>
            </a:r>
            <a:r>
              <a:rPr lang="en-US" sz="1800" b="1" dirty="0" err="1">
                <a:solidFill>
                  <a:schemeClr val="bg2"/>
                </a:solidFill>
                <a:cs typeface="Arial" charset="0"/>
              </a:rPr>
              <a:t>eicosapentaenoic</a:t>
            </a: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 acid (EPA)</a:t>
            </a:r>
          </a:p>
        </p:txBody>
      </p:sp>
      <p:sp>
        <p:nvSpPr>
          <p:cNvPr id="80899" name="Rectangle 6"/>
          <p:cNvSpPr>
            <a:spLocks noChangeArrowheads="1"/>
          </p:cNvSpPr>
          <p:nvPr/>
        </p:nvSpPr>
        <p:spPr bwMode="auto">
          <a:xfrm>
            <a:off x="3237089" y="3919538"/>
            <a:ext cx="4992511" cy="1754327"/>
          </a:xfrm>
          <a:prstGeom prst="rect">
            <a:avLst/>
          </a:prstGeom>
          <a:noFill/>
          <a:ln w="57150">
            <a:solidFill>
              <a:srgbClr val="5F5F5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marL="576263" lvl="2" indent="-285750" algn="l">
              <a:buFont typeface="Arial"/>
              <a:buChar char="•"/>
            </a:pP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Suppress </a:t>
            </a: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cardiac </a:t>
            </a: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arrhythmias</a:t>
            </a:r>
          </a:p>
          <a:p>
            <a:pPr marL="576263" lvl="2" indent="-285750" algn="l">
              <a:buFont typeface="Arial"/>
              <a:buChar char="•"/>
            </a:pP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 Serum </a:t>
            </a:r>
            <a:r>
              <a:rPr lang="en-US" sz="1800" b="1" dirty="0" err="1" smtClean="0">
                <a:solidFill>
                  <a:schemeClr val="bg2"/>
                </a:solidFill>
                <a:cs typeface="Arial" charset="0"/>
              </a:rPr>
              <a:t>triacylglycerols</a:t>
            </a:r>
            <a:endParaRPr lang="en-US" sz="1800" b="1" dirty="0" smtClean="0">
              <a:solidFill>
                <a:schemeClr val="bg2"/>
              </a:solidFill>
              <a:cs typeface="Arial" charset="0"/>
            </a:endParaRPr>
          </a:p>
          <a:p>
            <a:pPr marL="576263" lvl="2" indent="-285750" algn="l">
              <a:buFont typeface="Arial"/>
              <a:buChar char="•"/>
            </a:pP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 Tendency </a:t>
            </a: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to </a:t>
            </a: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thrombosis</a:t>
            </a:r>
          </a:p>
          <a:p>
            <a:pPr marL="576263" lvl="2" indent="-285750" algn="l">
              <a:buFont typeface="Arial"/>
              <a:buChar char="•"/>
            </a:pP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Lower </a:t>
            </a: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blood </a:t>
            </a: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pressure</a:t>
            </a:r>
          </a:p>
          <a:p>
            <a:pPr marL="576263" lvl="2" indent="-285750" algn="l">
              <a:buFont typeface="Arial"/>
              <a:buChar char="•"/>
            </a:pP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 Risk </a:t>
            </a: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of </a:t>
            </a: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cardiovascular mortality</a:t>
            </a:r>
          </a:p>
          <a:p>
            <a:pPr marL="576263" lvl="2" indent="-285750" algn="l">
              <a:buFont typeface="Arial"/>
              <a:buChar char="•"/>
            </a:pP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L</a:t>
            </a: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ittle </a:t>
            </a: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effect on LDL or </a:t>
            </a: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HDL levels</a:t>
            </a:r>
            <a:endParaRPr lang="en-US" sz="1800" b="1" dirty="0">
              <a:solidFill>
                <a:schemeClr val="bg2"/>
              </a:solidFill>
              <a:cs typeface="Arial" charset="0"/>
            </a:endParaRPr>
          </a:p>
        </p:txBody>
      </p:sp>
      <p:sp>
        <p:nvSpPr>
          <p:cNvPr id="80900" name="AutoShape 7"/>
          <p:cNvSpPr>
            <a:spLocks noChangeArrowheads="1"/>
          </p:cNvSpPr>
          <p:nvPr/>
        </p:nvSpPr>
        <p:spPr bwMode="auto">
          <a:xfrm>
            <a:off x="1219200" y="4274344"/>
            <a:ext cx="1825978" cy="1135856"/>
          </a:xfrm>
          <a:prstGeom prst="rightArrow">
            <a:avLst>
              <a:gd name="adj1" fmla="val 40343"/>
              <a:gd name="adj2" fmla="val 24337"/>
            </a:avLst>
          </a:prstGeom>
          <a:noFill/>
          <a:ln w="57150">
            <a:solidFill>
              <a:srgbClr val="5F5F5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US" b="1">
                <a:solidFill>
                  <a:schemeClr val="bg2"/>
                </a:solidFill>
                <a:cs typeface="Arial" charset="0"/>
              </a:rPr>
              <a:t>Effects</a:t>
            </a:r>
          </a:p>
        </p:txBody>
      </p:sp>
      <p:sp>
        <p:nvSpPr>
          <p:cNvPr id="80902" name="Rectangle 10"/>
          <p:cNvSpPr>
            <a:spLocks noChangeArrowheads="1"/>
          </p:cNvSpPr>
          <p:nvPr/>
        </p:nvSpPr>
        <p:spPr bwMode="auto">
          <a:xfrm>
            <a:off x="381000" y="228600"/>
            <a:ext cx="511951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sz="4000" i="1" dirty="0">
                <a:solidFill>
                  <a:schemeClr val="tx2"/>
                </a:solidFill>
                <a:latin typeface="Garamond"/>
                <a:cs typeface="Garamond"/>
              </a:rPr>
              <a:t>Omega</a:t>
            </a:r>
            <a:r>
              <a:rPr lang="en-US" sz="4000" i="1" dirty="0" smtClean="0">
                <a:solidFill>
                  <a:schemeClr val="tx2"/>
                </a:solidFill>
                <a:latin typeface="Garamond"/>
                <a:cs typeface="Garamond"/>
              </a:rPr>
              <a:t>-3 </a:t>
            </a:r>
            <a:r>
              <a:rPr lang="en-US" sz="4000" i="1" dirty="0">
                <a:solidFill>
                  <a:schemeClr val="tx2"/>
                </a:solidFill>
                <a:latin typeface="Garamond"/>
                <a:cs typeface="Garamond"/>
              </a:rPr>
              <a:t>Fatty acids</a:t>
            </a:r>
          </a:p>
        </p:txBody>
      </p:sp>
    </p:spTree>
    <p:extLst>
      <p:ext uri="{BB962C8B-B14F-4D97-AF65-F5344CB8AC3E}">
        <p14:creationId xmlns:p14="http://schemas.microsoft.com/office/powerpoint/2010/main" xmlns="" val="3393721150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066" name="Rectangle 2"/>
          <p:cNvSpPr>
            <a:spLocks noGrp="1" noChangeArrowheads="1"/>
          </p:cNvSpPr>
          <p:nvPr>
            <p:ph type="title"/>
          </p:nvPr>
        </p:nvSpPr>
        <p:spPr>
          <a:xfrm>
            <a:off x="379589" y="304800"/>
            <a:ext cx="8324144" cy="800100"/>
          </a:xfrm>
        </p:spPr>
        <p:txBody>
          <a:bodyPr/>
          <a:lstStyle/>
          <a:p>
            <a:pPr eaLnBrk="1" hangingPunct="1">
              <a:defRPr/>
            </a:pPr>
            <a:r>
              <a:rPr lang="en-US" sz="4200" b="1" i="1" dirty="0" smtClean="0"/>
              <a:t>Trans Fatty Acids</a:t>
            </a:r>
            <a:endParaRPr lang="en-US" sz="2100" b="1" i="1" dirty="0" smtClean="0"/>
          </a:p>
        </p:txBody>
      </p:sp>
      <p:sp>
        <p:nvSpPr>
          <p:cNvPr id="600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04900"/>
            <a:ext cx="7556500" cy="46863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3600" dirty="0" smtClean="0">
                <a:solidFill>
                  <a:schemeClr val="bg2"/>
                </a:solidFill>
                <a:latin typeface="Garamond" charset="0"/>
              </a:rPr>
              <a:t>Unsaturated fatty acids, behaving more like saturated fatty acids in the body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3600" dirty="0" smtClean="0">
                <a:solidFill>
                  <a:schemeClr val="bg2"/>
                </a:solidFill>
                <a:latin typeface="Garamond" charset="0"/>
              </a:rPr>
              <a:t>increase serum LDL (but not HDL)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3600" dirty="0" smtClean="0">
                <a:solidFill>
                  <a:schemeClr val="bg2"/>
                </a:solidFill>
                <a:latin typeface="Garamond" charset="0"/>
              </a:rPr>
              <a:t>risk of CVD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3600" dirty="0" smtClean="0">
                <a:solidFill>
                  <a:schemeClr val="bg2"/>
                </a:solidFill>
                <a:latin typeface="Garamond" charset="0"/>
              </a:rPr>
              <a:t>Not found in plants (animals only)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3600" dirty="0" smtClean="0">
                <a:solidFill>
                  <a:schemeClr val="bg2"/>
                </a:solidFill>
                <a:latin typeface="Garamond" charset="0"/>
              </a:rPr>
              <a:t>Formed during hydrogenation of liquid vegetable oils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3600" dirty="0" smtClean="0">
                <a:solidFill>
                  <a:schemeClr val="bg2"/>
                </a:solidFill>
                <a:latin typeface="Garamond" charset="0"/>
              </a:rPr>
              <a:t>Found in baked food: cookies, cakes, deep-fried foods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00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00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00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0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00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00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00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00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00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00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00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00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00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00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00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00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00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00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00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00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00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00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00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00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0067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77813"/>
            <a:ext cx="7924800" cy="1139825"/>
          </a:xfrm>
        </p:spPr>
        <p:txBody>
          <a:bodyPr/>
          <a:lstStyle/>
          <a:p>
            <a:pPr eaLnBrk="1" hangingPunct="1"/>
            <a:r>
              <a:rPr lang="en-US" sz="4800" b="1" i="1">
                <a:latin typeface="Garamond" charset="0"/>
              </a:rPr>
              <a:t>Vitamins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79248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300" dirty="0">
                <a:solidFill>
                  <a:schemeClr val="bg2"/>
                </a:solidFill>
                <a:latin typeface="Arial" charset="0"/>
              </a:rPr>
              <a:t>Organic compounds present in small quantities in different types of food</a:t>
            </a:r>
          </a:p>
          <a:p>
            <a:pPr eaLnBrk="1" hangingPunct="1">
              <a:lnSpc>
                <a:spcPct val="90000"/>
              </a:lnSpc>
            </a:pPr>
            <a:r>
              <a:rPr lang="en-US" sz="3300" dirty="0">
                <a:solidFill>
                  <a:schemeClr val="bg2"/>
                </a:solidFill>
                <a:latin typeface="Arial" charset="0"/>
              </a:rPr>
              <a:t>Help in various biochemical processes in cell</a:t>
            </a:r>
          </a:p>
          <a:p>
            <a:pPr eaLnBrk="1" hangingPunct="1">
              <a:lnSpc>
                <a:spcPct val="90000"/>
              </a:lnSpc>
            </a:pPr>
            <a:r>
              <a:rPr lang="en-US" sz="3300" dirty="0">
                <a:solidFill>
                  <a:schemeClr val="bg2"/>
                </a:solidFill>
                <a:latin typeface="Arial" charset="0"/>
              </a:rPr>
              <a:t>Important for growth and good health</a:t>
            </a:r>
          </a:p>
          <a:p>
            <a:pPr eaLnBrk="1" hangingPunct="1">
              <a:lnSpc>
                <a:spcPct val="90000"/>
              </a:lnSpc>
            </a:pPr>
            <a:r>
              <a:rPr lang="en-US" sz="3300" dirty="0">
                <a:solidFill>
                  <a:schemeClr val="bg2"/>
                </a:solidFill>
                <a:latin typeface="Arial" charset="0"/>
              </a:rPr>
              <a:t>Essential</a:t>
            </a:r>
          </a:p>
          <a:p>
            <a:pPr eaLnBrk="1" hangingPunct="1">
              <a:lnSpc>
                <a:spcPct val="90000"/>
              </a:lnSpc>
            </a:pPr>
            <a:r>
              <a:rPr lang="en-US" sz="3300" dirty="0" err="1">
                <a:solidFill>
                  <a:schemeClr val="bg2"/>
                </a:solidFill>
                <a:latin typeface="Arial" charset="0"/>
              </a:rPr>
              <a:t>Noncaloric</a:t>
            </a:r>
            <a:endParaRPr lang="en-US" sz="3300" dirty="0">
              <a:solidFill>
                <a:schemeClr val="bg2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3300" dirty="0">
                <a:solidFill>
                  <a:schemeClr val="bg2"/>
                </a:solidFill>
                <a:latin typeface="Arial" charset="0"/>
              </a:rPr>
              <a:t>Required in very small amounts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295400"/>
          </a:xfrm>
        </p:spPr>
        <p:txBody>
          <a:bodyPr/>
          <a:lstStyle/>
          <a:p>
            <a:pPr eaLnBrk="1" hangingPunct="1"/>
            <a:r>
              <a:rPr lang="en-US" sz="3600" b="1" i="1">
                <a:latin typeface="Garamond" charset="0"/>
              </a:rPr>
              <a:t>Vitamins - Classified Based on Solubility</a:t>
            </a:r>
            <a:endParaRPr lang="en-US" sz="3600">
              <a:latin typeface="Garamond" charset="0"/>
            </a:endParaRPr>
          </a:p>
        </p:txBody>
      </p:sp>
      <p:sp>
        <p:nvSpPr>
          <p:cNvPr id="549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371600"/>
            <a:ext cx="7315200" cy="47593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dirty="0">
                <a:solidFill>
                  <a:schemeClr val="bg2"/>
                </a:solidFill>
                <a:latin typeface="Arial" charset="0"/>
              </a:rPr>
              <a:t>Fat-Soluble Vitamins</a:t>
            </a:r>
            <a:r>
              <a:rPr lang="en-US" dirty="0">
                <a:solidFill>
                  <a:schemeClr val="bg2"/>
                </a:solidFill>
                <a:latin typeface="Arial" charset="0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solidFill>
                  <a:schemeClr val="bg2"/>
                </a:solidFill>
                <a:latin typeface="Arial" charset="0"/>
              </a:rPr>
              <a:t>A, </a:t>
            </a:r>
            <a:r>
              <a:rPr lang="en-US" sz="2000" dirty="0">
                <a:solidFill>
                  <a:srgbClr val="FF0000"/>
                </a:solidFill>
                <a:latin typeface="Arial" charset="0"/>
              </a:rPr>
              <a:t>D</a:t>
            </a:r>
            <a:r>
              <a:rPr lang="en-US" sz="2000" dirty="0">
                <a:solidFill>
                  <a:schemeClr val="bg2"/>
                </a:solidFill>
                <a:latin typeface="Arial" charset="0"/>
              </a:rPr>
              <a:t>, </a:t>
            </a:r>
            <a:r>
              <a:rPr lang="en-US" sz="2000" dirty="0">
                <a:solidFill>
                  <a:srgbClr val="FF0000"/>
                </a:solidFill>
                <a:latin typeface="Arial" charset="0"/>
              </a:rPr>
              <a:t>E</a:t>
            </a:r>
            <a:r>
              <a:rPr lang="en-US" sz="2000" dirty="0">
                <a:solidFill>
                  <a:schemeClr val="bg2"/>
                </a:solidFill>
                <a:latin typeface="Arial" charset="0"/>
              </a:rPr>
              <a:t>, and </a:t>
            </a:r>
            <a:r>
              <a:rPr lang="en-US" sz="2000" dirty="0" smtClean="0">
                <a:solidFill>
                  <a:schemeClr val="bg2"/>
                </a:solidFill>
                <a:latin typeface="Arial" charset="0"/>
              </a:rPr>
              <a:t>K (stored in the body)</a:t>
            </a:r>
            <a:endParaRPr lang="en-US" sz="2000" dirty="0">
              <a:solidFill>
                <a:schemeClr val="bg2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b="1" dirty="0">
                <a:solidFill>
                  <a:schemeClr val="bg2"/>
                </a:solidFill>
                <a:latin typeface="Arial" charset="0"/>
              </a:rPr>
              <a:t>Water-Soluble Vitamins</a:t>
            </a:r>
            <a:r>
              <a:rPr lang="en-US" dirty="0">
                <a:solidFill>
                  <a:schemeClr val="bg2"/>
                </a:solidFill>
                <a:latin typeface="Arial" charset="0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solidFill>
                  <a:srgbClr val="FF0000"/>
                </a:solidFill>
                <a:latin typeface="Arial" charset="0"/>
              </a:rPr>
              <a:t>A</a:t>
            </a:r>
            <a:r>
              <a:rPr lang="en-US" sz="2000" dirty="0" smtClean="0">
                <a:solidFill>
                  <a:srgbClr val="FF0000"/>
                </a:solidFill>
                <a:latin typeface="Arial" charset="0"/>
              </a:rPr>
              <a:t>scorbic </a:t>
            </a:r>
            <a:r>
              <a:rPr lang="en-US" sz="2000" dirty="0">
                <a:solidFill>
                  <a:srgbClr val="FF0000"/>
                </a:solidFill>
                <a:latin typeface="Arial" charset="0"/>
              </a:rPr>
              <a:t>acid (vitamin C)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solidFill>
                  <a:srgbClr val="FF0000"/>
                </a:solidFill>
                <a:latin typeface="Arial" charset="0"/>
              </a:rPr>
              <a:t>T</a:t>
            </a:r>
            <a:r>
              <a:rPr lang="en-US" sz="2000" dirty="0" smtClean="0">
                <a:solidFill>
                  <a:srgbClr val="FF0000"/>
                </a:solidFill>
                <a:latin typeface="Arial" charset="0"/>
              </a:rPr>
              <a:t>hiamin </a:t>
            </a:r>
            <a:r>
              <a:rPr lang="en-US" sz="2000" dirty="0">
                <a:solidFill>
                  <a:srgbClr val="FF0000"/>
                </a:solidFill>
                <a:latin typeface="Arial" charset="0"/>
              </a:rPr>
              <a:t>(vitamin B</a:t>
            </a:r>
            <a:r>
              <a:rPr lang="en-US" sz="2000" baseline="-25000" dirty="0">
                <a:solidFill>
                  <a:srgbClr val="FF0000"/>
                </a:solidFill>
                <a:latin typeface="Arial" charset="0"/>
              </a:rPr>
              <a:t>1</a:t>
            </a:r>
            <a:r>
              <a:rPr lang="en-US" sz="2000" dirty="0">
                <a:solidFill>
                  <a:srgbClr val="FF0000"/>
                </a:solidFill>
                <a:latin typeface="Arial" charset="0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solidFill>
                  <a:schemeClr val="bg2"/>
                </a:solidFill>
                <a:latin typeface="Arial" charset="0"/>
              </a:rPr>
              <a:t>R</a:t>
            </a:r>
            <a:r>
              <a:rPr lang="en-US" sz="2000" dirty="0" smtClean="0">
                <a:solidFill>
                  <a:schemeClr val="bg2"/>
                </a:solidFill>
                <a:latin typeface="Arial" charset="0"/>
              </a:rPr>
              <a:t>iboflavin </a:t>
            </a:r>
            <a:r>
              <a:rPr lang="en-US" sz="2000" dirty="0">
                <a:solidFill>
                  <a:schemeClr val="bg2"/>
                </a:solidFill>
                <a:latin typeface="Arial" charset="0"/>
              </a:rPr>
              <a:t>(vitamin B</a:t>
            </a:r>
            <a:r>
              <a:rPr lang="en-US" sz="2000" baseline="-25000" dirty="0">
                <a:solidFill>
                  <a:schemeClr val="bg2"/>
                </a:solidFill>
                <a:latin typeface="Arial" charset="0"/>
              </a:rPr>
              <a:t>2</a:t>
            </a:r>
            <a:r>
              <a:rPr lang="en-US" sz="2000" dirty="0">
                <a:solidFill>
                  <a:schemeClr val="bg2"/>
                </a:solidFill>
                <a:latin typeface="Arial" charset="0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solidFill>
                  <a:schemeClr val="bg2"/>
                </a:solidFill>
                <a:latin typeface="Arial" charset="0"/>
              </a:rPr>
              <a:t>Niacin (vitamin B</a:t>
            </a:r>
            <a:r>
              <a:rPr lang="en-US" sz="2000" baseline="-25000" dirty="0" smtClean="0">
                <a:solidFill>
                  <a:schemeClr val="bg2"/>
                </a:solidFill>
                <a:latin typeface="Arial" charset="0"/>
              </a:rPr>
              <a:t>3</a:t>
            </a:r>
            <a:r>
              <a:rPr lang="en-US" sz="2000" dirty="0" smtClean="0">
                <a:solidFill>
                  <a:schemeClr val="bg2"/>
                </a:solidFill>
                <a:latin typeface="Arial" charset="0"/>
              </a:rPr>
              <a:t>)</a:t>
            </a:r>
            <a:endParaRPr lang="en-US" sz="2000" dirty="0">
              <a:solidFill>
                <a:schemeClr val="bg2"/>
              </a:solidFill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solidFill>
                  <a:schemeClr val="bg2"/>
                </a:solidFill>
                <a:latin typeface="Arial" charset="0"/>
              </a:rPr>
              <a:t>P</a:t>
            </a:r>
            <a:r>
              <a:rPr lang="en-US" sz="2000" dirty="0" smtClean="0">
                <a:solidFill>
                  <a:schemeClr val="bg2"/>
                </a:solidFill>
                <a:latin typeface="Arial" charset="0"/>
              </a:rPr>
              <a:t>yridoxine </a:t>
            </a:r>
            <a:r>
              <a:rPr lang="en-US" sz="2000" dirty="0">
                <a:solidFill>
                  <a:schemeClr val="bg2"/>
                </a:solidFill>
                <a:latin typeface="Arial" charset="0"/>
              </a:rPr>
              <a:t>(vitamin B</a:t>
            </a:r>
            <a:r>
              <a:rPr lang="en-US" sz="2000" baseline="-25000" dirty="0">
                <a:solidFill>
                  <a:schemeClr val="bg2"/>
                </a:solidFill>
                <a:latin typeface="Arial" charset="0"/>
              </a:rPr>
              <a:t>6</a:t>
            </a:r>
            <a:r>
              <a:rPr lang="en-US" sz="2000" dirty="0">
                <a:solidFill>
                  <a:schemeClr val="bg2"/>
                </a:solidFill>
                <a:latin typeface="Arial" charset="0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solidFill>
                  <a:schemeClr val="bg2"/>
                </a:solidFill>
                <a:latin typeface="Arial" charset="0"/>
              </a:rPr>
              <a:t>B</a:t>
            </a:r>
            <a:r>
              <a:rPr lang="en-US" sz="2000" dirty="0" smtClean="0">
                <a:solidFill>
                  <a:schemeClr val="bg2"/>
                </a:solidFill>
                <a:latin typeface="Arial" charset="0"/>
              </a:rPr>
              <a:t>iotin</a:t>
            </a:r>
            <a:endParaRPr lang="en-US" sz="2000" dirty="0">
              <a:solidFill>
                <a:schemeClr val="bg2"/>
              </a:solidFill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solidFill>
                  <a:schemeClr val="bg2"/>
                </a:solidFill>
                <a:latin typeface="Arial" charset="0"/>
              </a:rPr>
              <a:t>P</a:t>
            </a:r>
            <a:r>
              <a:rPr lang="en-US" sz="2000" dirty="0" smtClean="0">
                <a:solidFill>
                  <a:schemeClr val="bg2"/>
                </a:solidFill>
                <a:latin typeface="Arial" charset="0"/>
              </a:rPr>
              <a:t>antothenic </a:t>
            </a:r>
            <a:r>
              <a:rPr lang="en-US" sz="2000" dirty="0">
                <a:solidFill>
                  <a:schemeClr val="bg2"/>
                </a:solidFill>
                <a:latin typeface="Arial" charset="0"/>
              </a:rPr>
              <a:t>acid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err="1">
                <a:solidFill>
                  <a:srgbClr val="FF0000"/>
                </a:solidFill>
                <a:latin typeface="Arial" charset="0"/>
              </a:rPr>
              <a:t>F</a:t>
            </a:r>
            <a:r>
              <a:rPr lang="en-US" sz="2000" dirty="0" err="1" smtClean="0">
                <a:solidFill>
                  <a:srgbClr val="FF0000"/>
                </a:solidFill>
                <a:latin typeface="Arial" charset="0"/>
              </a:rPr>
              <a:t>olate</a:t>
            </a:r>
            <a:endParaRPr lang="en-US" sz="2000" dirty="0">
              <a:solidFill>
                <a:srgbClr val="FF0000"/>
              </a:solidFill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000" dirty="0" err="1">
                <a:solidFill>
                  <a:schemeClr val="bg2"/>
                </a:solidFill>
                <a:latin typeface="Arial" charset="0"/>
              </a:rPr>
              <a:t>C</a:t>
            </a:r>
            <a:r>
              <a:rPr lang="en-US" sz="2000" dirty="0" err="1" smtClean="0">
                <a:solidFill>
                  <a:schemeClr val="bg2"/>
                </a:solidFill>
                <a:latin typeface="Arial" charset="0"/>
              </a:rPr>
              <a:t>obalamin</a:t>
            </a:r>
            <a:r>
              <a:rPr lang="en-US" sz="2000" dirty="0" smtClean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2000" dirty="0">
                <a:solidFill>
                  <a:schemeClr val="bg2"/>
                </a:solidFill>
                <a:latin typeface="Arial" charset="0"/>
              </a:rPr>
              <a:t>(vitamin B</a:t>
            </a:r>
            <a:r>
              <a:rPr lang="en-US" sz="2000" baseline="-25000" dirty="0">
                <a:solidFill>
                  <a:schemeClr val="bg2"/>
                </a:solidFill>
                <a:latin typeface="Arial" charset="0"/>
              </a:rPr>
              <a:t>12</a:t>
            </a:r>
            <a:r>
              <a:rPr lang="en-US" sz="2000" dirty="0">
                <a:solidFill>
                  <a:schemeClr val="bg2"/>
                </a:solidFill>
                <a:latin typeface="Arial" charset="0"/>
              </a:rPr>
              <a:t>)</a:t>
            </a:r>
            <a:endParaRPr lang="en-US" sz="2000" baseline="-25000" dirty="0">
              <a:solidFill>
                <a:schemeClr val="bg2"/>
              </a:solidFill>
              <a:latin typeface="Arial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9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9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49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49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49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49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49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49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49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49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49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49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49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49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49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49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49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49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49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49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49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49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49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49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49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49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49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49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49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49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49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49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49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49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49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49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49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49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49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49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49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49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49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49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49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49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49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49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49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49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49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49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49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49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49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49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49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49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49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549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9891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536575"/>
            <a:ext cx="6629400" cy="1139825"/>
          </a:xfrm>
        </p:spPr>
        <p:txBody>
          <a:bodyPr/>
          <a:lstStyle/>
          <a:p>
            <a:pPr eaLnBrk="1" hangingPunct="1"/>
            <a:r>
              <a:rPr lang="en-US" b="1" i="1">
                <a:latin typeface="Garamond" charset="0"/>
              </a:rPr>
              <a:t>Vitamin D (Calciferol)</a:t>
            </a:r>
            <a:endParaRPr lang="en-US" sz="3200" b="1" i="1">
              <a:latin typeface="Garamond" charset="0"/>
            </a:endParaRPr>
          </a:p>
        </p:txBody>
      </p:sp>
      <p:sp>
        <p:nvSpPr>
          <p:cNvPr id="5744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676401"/>
            <a:ext cx="7315200" cy="4191000"/>
          </a:xfrm>
        </p:spPr>
        <p:txBody>
          <a:bodyPr/>
          <a:lstStyle/>
          <a:p>
            <a:pPr eaLnBrk="1" hangingPunct="1"/>
            <a:r>
              <a:rPr lang="en-US" sz="2600" dirty="0">
                <a:solidFill>
                  <a:schemeClr val="bg2"/>
                </a:solidFill>
                <a:latin typeface="Arial" charset="0"/>
              </a:rPr>
              <a:t>Synthesized either from 7-dehydrocholesterol or </a:t>
            </a:r>
            <a:r>
              <a:rPr lang="en-US" sz="2600" dirty="0" err="1">
                <a:solidFill>
                  <a:schemeClr val="bg2"/>
                </a:solidFill>
                <a:latin typeface="Arial" charset="0"/>
              </a:rPr>
              <a:t>ergosterol</a:t>
            </a:r>
            <a:r>
              <a:rPr lang="en-US" sz="2600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2600" dirty="0" smtClean="0">
                <a:solidFill>
                  <a:schemeClr val="bg2"/>
                </a:solidFill>
                <a:latin typeface="Arial" charset="0"/>
              </a:rPr>
              <a:t>by UV light</a:t>
            </a:r>
            <a:endParaRPr lang="en-US" sz="2600" dirty="0">
              <a:solidFill>
                <a:schemeClr val="bg2"/>
              </a:solidFill>
              <a:latin typeface="Arial" charset="0"/>
            </a:endParaRPr>
          </a:p>
          <a:p>
            <a:pPr eaLnBrk="1" hangingPunct="1"/>
            <a:r>
              <a:rPr lang="en-US" sz="2600" dirty="0">
                <a:solidFill>
                  <a:schemeClr val="bg2"/>
                </a:solidFill>
                <a:latin typeface="Arial" charset="0"/>
              </a:rPr>
              <a:t>Considered a hormone, can be synthesized by the </a:t>
            </a:r>
            <a:r>
              <a:rPr lang="en-US" sz="2600" dirty="0" smtClean="0">
                <a:solidFill>
                  <a:schemeClr val="bg2"/>
                </a:solidFill>
                <a:latin typeface="Arial" charset="0"/>
              </a:rPr>
              <a:t>body</a:t>
            </a:r>
          </a:p>
          <a:p>
            <a:pPr eaLnBrk="1" hangingPunct="1"/>
            <a:r>
              <a:rPr lang="en-US" sz="2600" dirty="0" smtClean="0">
                <a:solidFill>
                  <a:schemeClr val="bg2"/>
                </a:solidFill>
                <a:latin typeface="Arial" charset="0"/>
              </a:rPr>
              <a:t>Maintains </a:t>
            </a:r>
            <a:r>
              <a:rPr lang="en-US" sz="2600" dirty="0">
                <a:solidFill>
                  <a:schemeClr val="bg2"/>
                </a:solidFill>
                <a:latin typeface="Arial" charset="0"/>
              </a:rPr>
              <a:t>calcium homeostasis, healthy bones and teeth</a:t>
            </a:r>
          </a:p>
          <a:p>
            <a:pPr eaLnBrk="1" hangingPunct="1"/>
            <a:r>
              <a:rPr lang="en-US" sz="2600" dirty="0">
                <a:solidFill>
                  <a:schemeClr val="bg2"/>
                </a:solidFill>
                <a:latin typeface="Arial" charset="0"/>
              </a:rPr>
              <a:t>Promotes </a:t>
            </a:r>
            <a:r>
              <a:rPr lang="en-US" sz="2600" dirty="0" smtClean="0">
                <a:solidFill>
                  <a:schemeClr val="bg2"/>
                </a:solidFill>
                <a:latin typeface="Arial" charset="0"/>
              </a:rPr>
              <a:t>calcium/phosphorous absorption from </a:t>
            </a:r>
            <a:r>
              <a:rPr lang="en-US" sz="2600" dirty="0">
                <a:solidFill>
                  <a:schemeClr val="bg2"/>
                </a:solidFill>
                <a:latin typeface="Arial" charset="0"/>
              </a:rPr>
              <a:t>the intestine</a:t>
            </a:r>
          </a:p>
          <a:p>
            <a:pPr eaLnBrk="1" hangingPunct="1"/>
            <a:r>
              <a:rPr lang="en-US" sz="2600" dirty="0">
                <a:solidFill>
                  <a:schemeClr val="bg2"/>
                </a:solidFill>
                <a:latin typeface="Arial" charset="0"/>
              </a:rPr>
              <a:t>Increases bone </a:t>
            </a:r>
            <a:r>
              <a:rPr lang="en-US" sz="2600" dirty="0" smtClean="0">
                <a:solidFill>
                  <a:schemeClr val="bg2"/>
                </a:solidFill>
                <a:latin typeface="Arial" charset="0"/>
              </a:rPr>
              <a:t>mineralization</a:t>
            </a:r>
          </a:p>
          <a:p>
            <a:pPr marL="0" indent="0" eaLnBrk="1" hangingPunct="1">
              <a:buNone/>
            </a:pPr>
            <a:endParaRPr lang="en-US" sz="2600" dirty="0">
              <a:solidFill>
                <a:schemeClr val="bg2"/>
              </a:solidFill>
              <a:latin typeface="Arial" charset="0"/>
            </a:endParaRPr>
          </a:p>
        </p:txBody>
      </p:sp>
      <p:pic>
        <p:nvPicPr>
          <p:cNvPr id="11268" name="Picture 4" descr="j0188507[1]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7467600" y="304800"/>
            <a:ext cx="1219200" cy="1219200"/>
          </a:xfrm>
          <a:noFill/>
        </p:spPr>
      </p:pic>
      <p:pic>
        <p:nvPicPr>
          <p:cNvPr id="11269" name="Picture 5" descr="j0188507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609600" y="381000"/>
            <a:ext cx="1162050" cy="1162050"/>
          </a:xfr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74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4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74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74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74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74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74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74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74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74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74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74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74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74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74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74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74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74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74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74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74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74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74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74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74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4467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6629400" cy="1139825"/>
          </a:xfrm>
        </p:spPr>
        <p:txBody>
          <a:bodyPr/>
          <a:lstStyle/>
          <a:p>
            <a:pPr eaLnBrk="1" hangingPunct="1"/>
            <a:r>
              <a:rPr lang="en-US" sz="4000" b="1" i="1" dirty="0" smtClean="0">
                <a:latin typeface="Garamond" charset="0"/>
              </a:rPr>
              <a:t>Vitamin D</a:t>
            </a:r>
            <a:endParaRPr lang="en-US" sz="2800" b="1" i="1" dirty="0">
              <a:latin typeface="Garamond" charset="0"/>
            </a:endParaRPr>
          </a:p>
        </p:txBody>
      </p:sp>
      <p:sp>
        <p:nvSpPr>
          <p:cNvPr id="6942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990600"/>
            <a:ext cx="7924800" cy="4953000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sz="2600" dirty="0" smtClean="0">
                <a:solidFill>
                  <a:schemeClr val="hlink"/>
                </a:solidFill>
                <a:latin typeface="Arial" charset="0"/>
              </a:rPr>
              <a:t>Sources and RDA (IU)</a:t>
            </a:r>
          </a:p>
          <a:p>
            <a:pPr eaLnBrk="1" hangingPunct="1"/>
            <a:r>
              <a:rPr lang="en-US" sz="2600" dirty="0" smtClean="0">
                <a:solidFill>
                  <a:srgbClr val="5F5F5F"/>
                </a:solidFill>
                <a:latin typeface="Arial" charset="0"/>
              </a:rPr>
              <a:t>Sunlight, fish, egg </a:t>
            </a:r>
            <a:r>
              <a:rPr lang="en-US" sz="2600" dirty="0">
                <a:solidFill>
                  <a:srgbClr val="5F5F5F"/>
                </a:solidFill>
                <a:latin typeface="Arial" charset="0"/>
              </a:rPr>
              <a:t>yolk, milk</a:t>
            </a:r>
          </a:p>
          <a:p>
            <a:pPr eaLnBrk="1" hangingPunct="1"/>
            <a:r>
              <a:rPr lang="en-US" sz="2600" dirty="0" smtClean="0">
                <a:solidFill>
                  <a:srgbClr val="5F5F5F"/>
                </a:solidFill>
                <a:latin typeface="Arial" charset="0"/>
              </a:rPr>
              <a:t>Adults and Children: 600</a:t>
            </a:r>
          </a:p>
          <a:p>
            <a:pPr eaLnBrk="1" hangingPunct="1">
              <a:buFont typeface="Wingdings" charset="0"/>
              <a:buNone/>
            </a:pPr>
            <a:r>
              <a:rPr lang="en-US" sz="2600" dirty="0" smtClean="0">
                <a:solidFill>
                  <a:schemeClr val="hlink"/>
                </a:solidFill>
                <a:latin typeface="Arial" charset="0"/>
              </a:rPr>
              <a:t>Deficiency causes:</a:t>
            </a:r>
          </a:p>
          <a:p>
            <a:pPr eaLnBrk="1" hangingPunct="1">
              <a:buFont typeface="Wingdings" charset="0"/>
              <a:buNone/>
            </a:pPr>
            <a:r>
              <a:rPr lang="en-US" sz="2600" dirty="0">
                <a:solidFill>
                  <a:schemeClr val="hlink"/>
                </a:solidFill>
                <a:latin typeface="Arial" charset="0"/>
              </a:rPr>
              <a:t>R</a:t>
            </a:r>
            <a:r>
              <a:rPr lang="en-US" sz="2600" dirty="0" smtClean="0">
                <a:solidFill>
                  <a:schemeClr val="hlink"/>
                </a:solidFill>
                <a:latin typeface="Arial" charset="0"/>
              </a:rPr>
              <a:t>ickets</a:t>
            </a:r>
            <a:r>
              <a:rPr lang="en-US" sz="2600" dirty="0">
                <a:solidFill>
                  <a:schemeClr val="hlink"/>
                </a:solidFill>
                <a:latin typeface="Arial" charset="0"/>
              </a:rPr>
              <a:t>:</a:t>
            </a:r>
          </a:p>
          <a:p>
            <a:pPr eaLnBrk="1" hangingPunct="1"/>
            <a:r>
              <a:rPr lang="en-US" sz="2600" dirty="0">
                <a:solidFill>
                  <a:schemeClr val="bg2"/>
                </a:solidFill>
                <a:latin typeface="Arial" charset="0"/>
              </a:rPr>
              <a:t>Insufficient </a:t>
            </a:r>
            <a:r>
              <a:rPr lang="en-US" sz="2600" dirty="0" smtClean="0">
                <a:solidFill>
                  <a:schemeClr val="bg2"/>
                </a:solidFill>
                <a:latin typeface="Arial" charset="0"/>
              </a:rPr>
              <a:t>bone mineralization in children</a:t>
            </a:r>
          </a:p>
          <a:p>
            <a:pPr eaLnBrk="1" hangingPunct="1"/>
            <a:r>
              <a:rPr lang="en-US" sz="2600" dirty="0" smtClean="0">
                <a:solidFill>
                  <a:schemeClr val="bg2"/>
                </a:solidFill>
                <a:latin typeface="Arial" charset="0"/>
              </a:rPr>
              <a:t>Bones become soft and deformed</a:t>
            </a:r>
          </a:p>
          <a:p>
            <a:pPr eaLnBrk="1" hangingPunct="1">
              <a:buFont typeface="Wingdings" charset="0"/>
              <a:buNone/>
            </a:pPr>
            <a:r>
              <a:rPr lang="en-US" sz="2600" dirty="0" err="1" smtClean="0">
                <a:solidFill>
                  <a:schemeClr val="hlink"/>
                </a:solidFill>
                <a:latin typeface="Arial" charset="0"/>
              </a:rPr>
              <a:t>Osteomalacia</a:t>
            </a:r>
            <a:r>
              <a:rPr lang="en-US" sz="2600" dirty="0" smtClean="0">
                <a:solidFill>
                  <a:schemeClr val="hlink"/>
                </a:solidFill>
                <a:latin typeface="Arial" charset="0"/>
              </a:rPr>
              <a:t>:</a:t>
            </a:r>
          </a:p>
          <a:p>
            <a:pPr eaLnBrk="1" hangingPunct="1"/>
            <a:r>
              <a:rPr lang="en-US" sz="2600" dirty="0" smtClean="0">
                <a:solidFill>
                  <a:schemeClr val="bg2"/>
                </a:solidFill>
                <a:latin typeface="Arial" charset="0"/>
              </a:rPr>
              <a:t>Bone demineralization </a:t>
            </a:r>
            <a:r>
              <a:rPr lang="en-US" sz="2600" dirty="0">
                <a:solidFill>
                  <a:schemeClr val="bg2"/>
                </a:solidFill>
                <a:latin typeface="Arial" charset="0"/>
              </a:rPr>
              <a:t>and </a:t>
            </a:r>
            <a:r>
              <a:rPr lang="en-US" sz="2600" dirty="0" smtClean="0">
                <a:solidFill>
                  <a:schemeClr val="bg2"/>
                </a:solidFill>
                <a:latin typeface="Arial" charset="0"/>
              </a:rPr>
              <a:t>increased osteoporosis</a:t>
            </a:r>
            <a:endParaRPr lang="en-US" sz="2600" dirty="0">
              <a:solidFill>
                <a:schemeClr val="bg2"/>
              </a:solidFill>
              <a:latin typeface="Arial" charset="0"/>
            </a:endParaRPr>
          </a:p>
          <a:p>
            <a:pPr eaLnBrk="1" hangingPunct="1"/>
            <a:r>
              <a:rPr lang="en-US" sz="2600" dirty="0" smtClean="0">
                <a:solidFill>
                  <a:schemeClr val="bg2"/>
                </a:solidFill>
                <a:latin typeface="Arial" charset="0"/>
              </a:rPr>
              <a:t>Painful bones with frequent fractures</a:t>
            </a:r>
            <a:endParaRPr lang="en-US" sz="2600" dirty="0">
              <a:solidFill>
                <a:schemeClr val="bg2"/>
              </a:solidFill>
              <a:latin typeface="Arial" charset="0"/>
            </a:endParaRPr>
          </a:p>
        </p:txBody>
      </p:sp>
      <p:pic>
        <p:nvPicPr>
          <p:cNvPr id="16388" name="Picture 4" descr="j0188507[1]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7467600" y="304800"/>
            <a:ext cx="1219200" cy="1219200"/>
          </a:xfr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9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9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9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9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9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9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9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9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9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9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9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9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9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9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9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9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9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9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9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9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9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9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9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9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9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9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9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9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9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9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9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9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9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9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9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9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9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9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9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9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9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9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9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9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9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94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94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94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94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694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4275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31775"/>
            <a:ext cx="6629400" cy="1139825"/>
          </a:xfrm>
        </p:spPr>
        <p:txBody>
          <a:bodyPr/>
          <a:lstStyle/>
          <a:p>
            <a:pPr eaLnBrk="1" hangingPunct="1"/>
            <a:r>
              <a:rPr lang="en-US" sz="4000" b="1" i="1" dirty="0" smtClean="0">
                <a:latin typeface="Garamond" charset="0"/>
              </a:rPr>
              <a:t>Vitamin </a:t>
            </a:r>
            <a:r>
              <a:rPr lang="en-US" sz="4000" b="1" i="1" dirty="0">
                <a:latin typeface="Garamond" charset="0"/>
              </a:rPr>
              <a:t>E</a:t>
            </a:r>
            <a:endParaRPr lang="en-US" sz="3200" b="1" i="1" dirty="0">
              <a:latin typeface="Garamond" charset="0"/>
            </a:endParaRPr>
          </a:p>
        </p:txBody>
      </p:sp>
      <p:sp>
        <p:nvSpPr>
          <p:cNvPr id="6860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838200"/>
            <a:ext cx="7848600" cy="53340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solidFill>
                  <a:schemeClr val="bg2"/>
                </a:solidFill>
                <a:latin typeface="Arial" charset="0"/>
                <a:cs typeface="Times New Roman" charset="0"/>
              </a:rPr>
              <a:t>Antioxidant: prevents </a:t>
            </a:r>
            <a:r>
              <a:rPr lang="en-US" sz="2400" dirty="0">
                <a:solidFill>
                  <a:schemeClr val="bg2"/>
                </a:solidFill>
                <a:latin typeface="Arial" charset="0"/>
                <a:cs typeface="Times New Roman" charset="0"/>
              </a:rPr>
              <a:t>oxidation of cell </a:t>
            </a:r>
            <a:r>
              <a:rPr lang="en-US" sz="2400" dirty="0" smtClean="0">
                <a:solidFill>
                  <a:schemeClr val="bg2"/>
                </a:solidFill>
                <a:latin typeface="Arial" charset="0"/>
                <a:cs typeface="Times New Roman" charset="0"/>
              </a:rPr>
              <a:t>components by </a:t>
            </a:r>
            <a:r>
              <a:rPr lang="en-US" sz="2400" dirty="0">
                <a:solidFill>
                  <a:schemeClr val="bg2"/>
                </a:solidFill>
                <a:latin typeface="Arial" charset="0"/>
                <a:cs typeface="Times New Roman" charset="0"/>
              </a:rPr>
              <a:t>molecular oxygen and free radicals</a:t>
            </a:r>
          </a:p>
          <a:p>
            <a:pPr eaLnBrk="1" hangingPunct="1"/>
            <a:r>
              <a:rPr lang="en-US" sz="2400" dirty="0">
                <a:solidFill>
                  <a:schemeClr val="bg2"/>
                </a:solidFill>
                <a:latin typeface="Arial" charset="0"/>
                <a:cs typeface="Times New Roman" charset="0"/>
              </a:rPr>
              <a:t>May have a role in </a:t>
            </a:r>
            <a:r>
              <a:rPr lang="en-US" sz="2400" dirty="0" smtClean="0">
                <a:solidFill>
                  <a:schemeClr val="bg2"/>
                </a:solidFill>
                <a:latin typeface="Arial" charset="0"/>
                <a:cs typeface="Times New Roman" charset="0"/>
              </a:rPr>
              <a:t>fertility and anti</a:t>
            </a:r>
            <a:r>
              <a:rPr lang="en-US" sz="2400" dirty="0">
                <a:solidFill>
                  <a:schemeClr val="bg2"/>
                </a:solidFill>
                <a:latin typeface="Arial" charset="0"/>
                <a:cs typeface="Times New Roman" charset="0"/>
              </a:rPr>
              <a:t>-aging </a:t>
            </a:r>
            <a:r>
              <a:rPr lang="en-US" sz="2400" dirty="0" smtClean="0">
                <a:solidFill>
                  <a:schemeClr val="bg2"/>
                </a:solidFill>
                <a:latin typeface="Arial" charset="0"/>
                <a:cs typeface="Times New Roman" charset="0"/>
              </a:rPr>
              <a:t>effect</a:t>
            </a:r>
          </a:p>
          <a:p>
            <a:pPr eaLnBrk="1" hangingPunct="1"/>
            <a:r>
              <a:rPr lang="el-GR" sz="2400" dirty="0">
                <a:solidFill>
                  <a:schemeClr val="bg2"/>
                </a:solidFill>
                <a:latin typeface="Arial" charset="0"/>
                <a:cs typeface="Times New Roman" charset="0"/>
              </a:rPr>
              <a:t>α</a:t>
            </a:r>
            <a:r>
              <a:rPr lang="en-US" sz="2400" dirty="0">
                <a:solidFill>
                  <a:schemeClr val="bg2"/>
                </a:solidFill>
                <a:latin typeface="Arial" charset="0"/>
              </a:rPr>
              <a:t> - </a:t>
            </a:r>
            <a:r>
              <a:rPr lang="en-US" sz="2400" dirty="0" err="1">
                <a:solidFill>
                  <a:schemeClr val="bg2"/>
                </a:solidFill>
                <a:latin typeface="Arial" charset="0"/>
              </a:rPr>
              <a:t>tocopherol</a:t>
            </a:r>
            <a:r>
              <a:rPr lang="en-US" sz="2400" dirty="0">
                <a:solidFill>
                  <a:schemeClr val="bg2"/>
                </a:solidFill>
                <a:latin typeface="Arial" charset="0"/>
              </a:rPr>
              <a:t> is the most active form in the </a:t>
            </a:r>
            <a:r>
              <a:rPr lang="en-US" sz="2400" dirty="0" smtClean="0">
                <a:solidFill>
                  <a:schemeClr val="bg2"/>
                </a:solidFill>
                <a:latin typeface="Arial" charset="0"/>
              </a:rPr>
              <a:t>body</a:t>
            </a:r>
          </a:p>
          <a:p>
            <a:pPr marL="0" indent="0" eaLnBrk="1" hangingPunct="1">
              <a:buNone/>
            </a:pPr>
            <a:r>
              <a:rPr lang="en-US" sz="2400" b="1" dirty="0">
                <a:solidFill>
                  <a:schemeClr val="hlink"/>
                </a:solidFill>
                <a:latin typeface="Arial" charset="0"/>
              </a:rPr>
              <a:t>Sources and RDA </a:t>
            </a:r>
            <a:r>
              <a:rPr lang="en-US" sz="2400" b="1" dirty="0" smtClean="0">
                <a:solidFill>
                  <a:schemeClr val="hlink"/>
                </a:solidFill>
                <a:latin typeface="Arial" charset="0"/>
              </a:rPr>
              <a:t>(mg/</a:t>
            </a:r>
            <a:r>
              <a:rPr lang="en-US" sz="2400" b="1" dirty="0">
                <a:solidFill>
                  <a:schemeClr val="hlink"/>
                </a:solidFill>
                <a:latin typeface="Arial" charset="0"/>
              </a:rPr>
              <a:t>day):</a:t>
            </a:r>
          </a:p>
          <a:p>
            <a:pPr eaLnBrk="1" hangingPunct="1"/>
            <a:r>
              <a:rPr lang="en-US" sz="2400" dirty="0">
                <a:solidFill>
                  <a:schemeClr val="bg2"/>
                </a:solidFill>
                <a:latin typeface="Arial" charset="0"/>
              </a:rPr>
              <a:t>Vegetable Oil, nuts, seeds, </a:t>
            </a:r>
            <a:r>
              <a:rPr lang="en-US" sz="2400" dirty="0" smtClean="0">
                <a:solidFill>
                  <a:schemeClr val="bg2"/>
                </a:solidFill>
                <a:latin typeface="Arial" charset="0"/>
              </a:rPr>
              <a:t>vegetables</a:t>
            </a:r>
          </a:p>
          <a:p>
            <a:pPr eaLnBrk="1" hangingPunct="1"/>
            <a:r>
              <a:rPr lang="en-US" sz="2400" dirty="0" smtClean="0">
                <a:solidFill>
                  <a:schemeClr val="bg2"/>
                </a:solidFill>
                <a:latin typeface="Arial" charset="0"/>
              </a:rPr>
              <a:t>Adults: 15, Children: 7</a:t>
            </a:r>
          </a:p>
          <a:p>
            <a:pPr marL="0" indent="0" eaLnBrk="1" hangingPunct="1">
              <a:buNone/>
            </a:pPr>
            <a:r>
              <a:rPr lang="en-US" sz="2400" b="1" dirty="0" smtClean="0">
                <a:solidFill>
                  <a:schemeClr val="hlink"/>
                </a:solidFill>
                <a:latin typeface="Arial" charset="0"/>
              </a:rPr>
              <a:t>Deficiency: </a:t>
            </a:r>
            <a:r>
              <a:rPr lang="en-US" sz="2400" dirty="0" smtClean="0">
                <a:solidFill>
                  <a:schemeClr val="bg2"/>
                </a:solidFill>
                <a:latin typeface="Arial" charset="0"/>
              </a:rPr>
              <a:t>(mostly observed in premature infants)</a:t>
            </a:r>
          </a:p>
          <a:p>
            <a:pPr eaLnBrk="1" hangingPunct="1"/>
            <a:r>
              <a:rPr lang="en-US" sz="2400" dirty="0" smtClean="0">
                <a:solidFill>
                  <a:schemeClr val="bg2"/>
                </a:solidFill>
                <a:latin typeface="Arial" charset="0"/>
              </a:rPr>
              <a:t>Defective lipid absorption</a:t>
            </a:r>
          </a:p>
          <a:p>
            <a:pPr eaLnBrk="1" hangingPunct="1"/>
            <a:r>
              <a:rPr lang="en-US" sz="2400" dirty="0" smtClean="0">
                <a:solidFill>
                  <a:schemeClr val="bg2"/>
                </a:solidFill>
                <a:latin typeface="Arial" charset="0"/>
              </a:rPr>
              <a:t>Anemia due to oxidative damage to RBCs</a:t>
            </a:r>
            <a:endParaRPr lang="en-US" sz="2400" dirty="0">
              <a:solidFill>
                <a:schemeClr val="bg2"/>
              </a:solidFill>
              <a:latin typeface="Arial" charset="0"/>
            </a:endParaRPr>
          </a:p>
          <a:p>
            <a:pPr eaLnBrk="1" hangingPunct="1"/>
            <a:r>
              <a:rPr lang="en-US" sz="2400" dirty="0" smtClean="0">
                <a:solidFill>
                  <a:schemeClr val="bg2"/>
                </a:solidFill>
                <a:latin typeface="Arial" charset="0"/>
              </a:rPr>
              <a:t>Neurological problems</a:t>
            </a:r>
          </a:p>
          <a:p>
            <a:pPr eaLnBrk="1" hangingPunct="1"/>
            <a:r>
              <a:rPr lang="en-US" sz="2400" dirty="0" smtClean="0">
                <a:solidFill>
                  <a:schemeClr val="bg2"/>
                </a:solidFill>
                <a:latin typeface="Arial" charset="0"/>
              </a:rPr>
              <a:t>Male infertility</a:t>
            </a:r>
            <a:endParaRPr lang="en-US" sz="2400" dirty="0">
              <a:solidFill>
                <a:schemeClr val="bg2"/>
              </a:solidFill>
              <a:latin typeface="Arial" charset="0"/>
            </a:endParaRPr>
          </a:p>
          <a:p>
            <a:pPr eaLnBrk="1" hangingPunct="1"/>
            <a:endParaRPr lang="en-US" sz="2400" b="1" dirty="0">
              <a:solidFill>
                <a:schemeClr val="hlink"/>
              </a:solidFill>
              <a:latin typeface="Arial" charset="0"/>
            </a:endParaRPr>
          </a:p>
          <a:p>
            <a:pPr marL="0" indent="0" eaLnBrk="1" hangingPunct="1">
              <a:buNone/>
            </a:pPr>
            <a:endParaRPr lang="en-US" sz="2400" dirty="0">
              <a:solidFill>
                <a:schemeClr val="bg2"/>
              </a:solidFill>
              <a:latin typeface="Arial" charset="0"/>
            </a:endParaRPr>
          </a:p>
          <a:p>
            <a:pPr eaLnBrk="1" hangingPunct="1"/>
            <a:endParaRPr lang="en-US" sz="2400" dirty="0">
              <a:solidFill>
                <a:schemeClr val="bg2"/>
              </a:solidFill>
              <a:latin typeface="Arial" charset="0"/>
            </a:endParaRPr>
          </a:p>
          <a:p>
            <a:pPr marL="0" indent="0" eaLnBrk="1" hangingPunct="1">
              <a:buNone/>
            </a:pPr>
            <a:endParaRPr lang="en-US" sz="2400" dirty="0" smtClean="0">
              <a:solidFill>
                <a:schemeClr val="bg2"/>
              </a:solidFill>
              <a:latin typeface="Arial" charset="0"/>
              <a:cs typeface="Times New Roman" charset="0"/>
            </a:endParaRPr>
          </a:p>
          <a:p>
            <a:pPr eaLnBrk="1" hangingPunct="1"/>
            <a:endParaRPr lang="en-US" sz="2400" dirty="0">
              <a:solidFill>
                <a:schemeClr val="bg2"/>
              </a:solidFill>
              <a:latin typeface="Arial" charset="0"/>
              <a:cs typeface="Times New Roman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8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8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8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8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8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8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8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8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8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8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8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8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8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8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8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8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8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8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8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8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8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8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8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8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8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8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8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8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8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8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8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8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8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8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8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8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8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8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8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8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8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8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8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8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8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8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8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8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8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68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686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86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86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686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686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08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467600" cy="1066800"/>
          </a:xfrm>
        </p:spPr>
        <p:txBody>
          <a:bodyPr/>
          <a:lstStyle/>
          <a:p>
            <a:r>
              <a:rPr lang="en-US" sz="3600" b="1" i="1"/>
              <a:t>Functions of Vitamin B</a:t>
            </a:r>
            <a:r>
              <a:rPr lang="en-US" sz="3600" b="1" i="1" baseline="-25000"/>
              <a:t>1</a:t>
            </a:r>
            <a:r>
              <a:rPr lang="en-US" sz="3600" b="1" i="1"/>
              <a:t> (Thiamin)</a:t>
            </a:r>
          </a:p>
        </p:txBody>
      </p:sp>
      <p:sp>
        <p:nvSpPr>
          <p:cNvPr id="71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Active form: Thiamin </a:t>
            </a:r>
            <a:r>
              <a:rPr lang="en-US" dirty="0">
                <a:solidFill>
                  <a:schemeClr val="bg2"/>
                </a:solidFill>
              </a:rPr>
              <a:t>pyrophosphate (TPP</a:t>
            </a:r>
            <a:r>
              <a:rPr lang="en-US" dirty="0" smtClean="0">
                <a:solidFill>
                  <a:schemeClr val="bg2"/>
                </a:solidFill>
              </a:rPr>
              <a:t>)</a:t>
            </a:r>
            <a:endParaRPr lang="en-US" dirty="0">
              <a:solidFill>
                <a:schemeClr val="bg2"/>
              </a:solidFill>
            </a:endParaRPr>
          </a:p>
          <a:p>
            <a:r>
              <a:rPr lang="en-US" dirty="0">
                <a:solidFill>
                  <a:schemeClr val="bg2"/>
                </a:solidFill>
              </a:rPr>
              <a:t>C</a:t>
            </a:r>
            <a:r>
              <a:rPr lang="en-US" dirty="0" smtClean="0">
                <a:solidFill>
                  <a:schemeClr val="bg2"/>
                </a:solidFill>
              </a:rPr>
              <a:t>oenzyme for </a:t>
            </a:r>
            <a:r>
              <a:rPr lang="en-US" dirty="0" err="1">
                <a:solidFill>
                  <a:schemeClr val="hlink"/>
                </a:solidFill>
              </a:rPr>
              <a:t>transketolase</a:t>
            </a:r>
            <a:r>
              <a:rPr lang="en-US" dirty="0">
                <a:solidFill>
                  <a:schemeClr val="bg2"/>
                </a:solidFill>
              </a:rPr>
              <a:t> and </a:t>
            </a:r>
            <a:r>
              <a:rPr lang="en-US" dirty="0">
                <a:solidFill>
                  <a:schemeClr val="hlink"/>
                </a:solidFill>
              </a:rPr>
              <a:t>oxidative decarboxylation</a:t>
            </a:r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 smtClean="0">
                <a:solidFill>
                  <a:schemeClr val="bg2"/>
                </a:solidFill>
              </a:rPr>
              <a:t>reactions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solidFill>
                  <a:schemeClr val="bg2"/>
                </a:solidFill>
              </a:rPr>
              <a:t>In thiamin deficiency, the activity of these two dehydrogenases is decreased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solidFill>
                  <a:schemeClr val="hlink"/>
                </a:solidFill>
              </a:rPr>
              <a:t>Causing: </a:t>
            </a:r>
            <a:r>
              <a:rPr lang="en-US" sz="3000" dirty="0" smtClean="0">
                <a:solidFill>
                  <a:schemeClr val="bg2"/>
                </a:solidFill>
              </a:rPr>
              <a:t>Low ATP production and </a:t>
            </a:r>
            <a:r>
              <a:rPr lang="en-US" dirty="0">
                <a:solidFill>
                  <a:schemeClr val="bg2"/>
                </a:solidFill>
              </a:rPr>
              <a:t>d</a:t>
            </a:r>
            <a:r>
              <a:rPr lang="en-US" sz="3000" dirty="0" smtClean="0">
                <a:solidFill>
                  <a:schemeClr val="bg2"/>
                </a:solidFill>
              </a:rPr>
              <a:t>efective cellular function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dirty="0" smtClean="0">
                <a:solidFill>
                  <a:schemeClr val="hlink"/>
                </a:solidFill>
              </a:rPr>
              <a:t>Sources and RDA (mg/day)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solidFill>
                  <a:schemeClr val="bg2"/>
                </a:solidFill>
              </a:rPr>
              <a:t>Plants, cereals, meat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solidFill>
                  <a:schemeClr val="bg2"/>
                </a:solidFill>
              </a:rPr>
              <a:t>Adults: 1.2, Children: 0.6</a:t>
            </a:r>
            <a:endParaRPr lang="en-US" dirty="0" smtClean="0">
              <a:solidFill>
                <a:schemeClr val="hlink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3000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1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1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1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1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1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1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1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1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1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1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1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1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1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1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1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1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1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1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1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1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1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1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1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1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1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0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467600" cy="1066800"/>
          </a:xfrm>
        </p:spPr>
        <p:txBody>
          <a:bodyPr/>
          <a:lstStyle/>
          <a:p>
            <a:r>
              <a:rPr lang="en-US" sz="3600" b="1" i="1"/>
              <a:t>Disorders of Vitamin B</a:t>
            </a:r>
            <a:r>
              <a:rPr lang="en-US" sz="3600" b="1" i="1" baseline="-25000"/>
              <a:t>1</a:t>
            </a:r>
            <a:r>
              <a:rPr lang="en-US" sz="3600" b="1" i="1"/>
              <a:t> (Thiamin) Deficiency</a:t>
            </a:r>
          </a:p>
        </p:txBody>
      </p:sp>
      <p:sp>
        <p:nvSpPr>
          <p:cNvPr id="72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724400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en-US" sz="2600" b="1" dirty="0" smtClean="0">
                <a:solidFill>
                  <a:schemeClr val="hlink"/>
                </a:solidFill>
              </a:rPr>
              <a:t>Beriberi</a:t>
            </a:r>
          </a:p>
          <a:p>
            <a:pPr marL="342900" lvl="1" indent="-342900">
              <a:lnSpc>
                <a:spcPct val="80000"/>
              </a:lnSpc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dirty="0" smtClean="0">
                <a:solidFill>
                  <a:schemeClr val="bg2"/>
                </a:solidFill>
              </a:rPr>
              <a:t>A type of chronic peripheral neuritis due to severe thiamin deficiency causes weakness, neuropathy, disorderly thinking, paralysis</a:t>
            </a:r>
          </a:p>
          <a:p>
            <a:pPr marL="342900" lvl="1" indent="-342900">
              <a:lnSpc>
                <a:spcPct val="80000"/>
              </a:lnSpc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dirty="0" smtClean="0">
                <a:solidFill>
                  <a:schemeClr val="bg2"/>
                </a:solidFill>
              </a:rPr>
              <a:t>Thiamin has a role in nerve conduction</a:t>
            </a:r>
          </a:p>
          <a:p>
            <a:r>
              <a:rPr lang="en-US" sz="2600" dirty="0">
                <a:solidFill>
                  <a:schemeClr val="bg2"/>
                </a:solidFill>
              </a:rPr>
              <a:t>N</a:t>
            </a:r>
            <a:r>
              <a:rPr lang="en-US" sz="2600" dirty="0" smtClean="0">
                <a:solidFill>
                  <a:schemeClr val="bg2"/>
                </a:solidFill>
              </a:rPr>
              <a:t>europathy affects glial cells (astrocytes) of the brain and spinal cord causing neuron death</a:t>
            </a:r>
          </a:p>
          <a:p>
            <a:pPr>
              <a:lnSpc>
                <a:spcPct val="80000"/>
              </a:lnSpc>
              <a:buNone/>
            </a:pPr>
            <a:endParaRPr lang="de-DE" sz="2600" b="1" dirty="0" smtClean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de-DE" sz="2600" b="1" dirty="0" smtClean="0">
                <a:solidFill>
                  <a:schemeClr val="hlink"/>
                </a:solidFill>
              </a:rPr>
              <a:t>Wernicke-</a:t>
            </a:r>
            <a:r>
              <a:rPr lang="de-DE" sz="2600" b="1" dirty="0" err="1" smtClean="0">
                <a:solidFill>
                  <a:schemeClr val="hlink"/>
                </a:solidFill>
              </a:rPr>
              <a:t>Korsakoff</a:t>
            </a:r>
            <a:r>
              <a:rPr lang="de-DE" sz="2600" b="1" dirty="0" smtClean="0">
                <a:solidFill>
                  <a:schemeClr val="hlink"/>
                </a:solidFill>
              </a:rPr>
              <a:t> </a:t>
            </a:r>
            <a:r>
              <a:rPr lang="de-DE" sz="2600" b="1" dirty="0" err="1" smtClean="0">
                <a:solidFill>
                  <a:schemeClr val="hlink"/>
                </a:solidFill>
              </a:rPr>
              <a:t>syndrome</a:t>
            </a:r>
            <a:endParaRPr lang="en-US" sz="2600" b="1" dirty="0" smtClean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600" dirty="0" smtClean="0">
                <a:solidFill>
                  <a:schemeClr val="bg2"/>
                </a:solidFill>
              </a:rPr>
              <a:t>Common in alcoholics due to defective intestinal absorption of thiamin or dietary insufficiency</a:t>
            </a:r>
          </a:p>
          <a:p>
            <a:pPr>
              <a:lnSpc>
                <a:spcPct val="80000"/>
              </a:lnSpc>
            </a:pPr>
            <a:r>
              <a:rPr lang="en-US" sz="2600" dirty="0" smtClean="0">
                <a:solidFill>
                  <a:schemeClr val="bg2"/>
                </a:solidFill>
              </a:rPr>
              <a:t>Causes apathy, loss of memory</a:t>
            </a:r>
            <a:endParaRPr lang="en-US" dirty="0" smtClean="0">
              <a:solidFill>
                <a:schemeClr val="bg2"/>
              </a:solidFill>
            </a:endParaRPr>
          </a:p>
          <a:p>
            <a:endParaRPr lang="en-US" sz="2600" dirty="0" smtClean="0">
              <a:solidFill>
                <a:schemeClr val="bg2"/>
              </a:solidFill>
            </a:endParaRPr>
          </a:p>
          <a:p>
            <a:pPr lvl="1">
              <a:lnSpc>
                <a:spcPct val="80000"/>
              </a:lnSpc>
            </a:pPr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2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2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2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2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2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2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2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2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2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2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2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2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2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2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2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2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2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2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2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2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2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2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2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2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2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2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2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2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2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2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2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2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2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2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909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994878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i="1" dirty="0" smtClean="0">
                <a:cs typeface="Arial" charset="0"/>
              </a:rPr>
              <a:t>Macronutrients</a:t>
            </a:r>
            <a:endParaRPr lang="en-US" sz="4000" i="1" dirty="0" smtClean="0">
              <a:cs typeface="Times New Roman" charset="0"/>
            </a:endParaRP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989012"/>
            <a:ext cx="7450667" cy="5030788"/>
          </a:xfrm>
        </p:spPr>
        <p:txBody>
          <a:bodyPr/>
          <a:lstStyle/>
          <a:p>
            <a:pPr algn="just" eaLnBrk="1" hangingPunct="1">
              <a:defRPr/>
            </a:pPr>
            <a:r>
              <a:rPr lang="en-US" sz="2600" dirty="0" smtClean="0">
                <a:solidFill>
                  <a:srgbClr val="5F5F5F"/>
                </a:solidFill>
                <a:latin typeface="Arial"/>
                <a:cs typeface="Arial"/>
              </a:rPr>
              <a:t>Nutrients needed by the body in large amounts (</a:t>
            </a:r>
            <a:r>
              <a:rPr lang="en-US" sz="2600" dirty="0">
                <a:solidFill>
                  <a:srgbClr val="5F5F5F"/>
                </a:solidFill>
                <a:latin typeface="Arial"/>
                <a:cs typeface="Arial"/>
              </a:rPr>
              <a:t>p</a:t>
            </a:r>
            <a:r>
              <a:rPr lang="en-US" sz="2600" dirty="0" smtClean="0">
                <a:solidFill>
                  <a:srgbClr val="5F5F5F"/>
                </a:solidFill>
                <a:latin typeface="Arial"/>
                <a:cs typeface="Arial"/>
              </a:rPr>
              <a:t>roteins, </a:t>
            </a:r>
            <a:r>
              <a:rPr lang="en-US" sz="2600" dirty="0">
                <a:solidFill>
                  <a:srgbClr val="5F5F5F"/>
                </a:solidFill>
                <a:latin typeface="Arial"/>
                <a:cs typeface="Arial"/>
              </a:rPr>
              <a:t>c</a:t>
            </a:r>
            <a:r>
              <a:rPr lang="en-US" sz="2600" dirty="0" smtClean="0">
                <a:solidFill>
                  <a:srgbClr val="5F5F5F"/>
                </a:solidFill>
                <a:latin typeface="Arial"/>
                <a:cs typeface="Arial"/>
              </a:rPr>
              <a:t>arbohydrates, fats)</a:t>
            </a:r>
          </a:p>
          <a:p>
            <a:pPr algn="just" eaLnBrk="1" hangingPunct="1">
              <a:defRPr/>
            </a:pPr>
            <a:r>
              <a:rPr lang="en-US" sz="2600" dirty="0" smtClean="0">
                <a:solidFill>
                  <a:srgbClr val="5F5F5F"/>
                </a:solidFill>
                <a:latin typeface="Arial"/>
                <a:cs typeface="Arial"/>
              </a:rPr>
              <a:t>They provide energy and building blocks for proteins, carbohydrates and fats</a:t>
            </a:r>
          </a:p>
          <a:p>
            <a:pPr marL="0" indent="0" algn="just" eaLnBrk="1" hangingPunct="1">
              <a:lnSpc>
                <a:spcPct val="90000"/>
              </a:lnSpc>
              <a:buNone/>
              <a:defRPr/>
            </a:pPr>
            <a:endParaRPr lang="en-US" sz="2600" i="1" dirty="0" smtClean="0">
              <a:solidFill>
                <a:srgbClr val="006633"/>
              </a:solidFill>
              <a:latin typeface="Garamond"/>
              <a:cs typeface="Arial" charset="0"/>
            </a:endParaRPr>
          </a:p>
          <a:p>
            <a:pPr marL="0" indent="0" algn="just" eaLnBrk="1" hangingPunct="1">
              <a:lnSpc>
                <a:spcPct val="90000"/>
              </a:lnSpc>
              <a:buNone/>
              <a:defRPr/>
            </a:pPr>
            <a:r>
              <a:rPr lang="en-US" sz="4000" i="1" dirty="0" smtClean="0">
                <a:solidFill>
                  <a:srgbClr val="006633"/>
                </a:solidFill>
                <a:latin typeface="Garamond"/>
                <a:cs typeface="Arial" charset="0"/>
              </a:rPr>
              <a:t>Micronutrients</a:t>
            </a:r>
            <a:endParaRPr lang="en-US" sz="2600" dirty="0" smtClean="0">
              <a:solidFill>
                <a:srgbClr val="5F5F5F"/>
              </a:solidFill>
              <a:latin typeface="Arial"/>
              <a:cs typeface="Arial"/>
            </a:endParaRP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600" dirty="0" smtClean="0">
                <a:solidFill>
                  <a:srgbClr val="5F5F5F"/>
                </a:solidFill>
                <a:latin typeface="Arial"/>
                <a:cs typeface="Arial"/>
              </a:rPr>
              <a:t>Nutrients </a:t>
            </a:r>
            <a:r>
              <a:rPr lang="en-US" sz="2600" dirty="0">
                <a:solidFill>
                  <a:srgbClr val="5F5F5F"/>
                </a:solidFill>
                <a:latin typeface="Arial"/>
                <a:cs typeface="Arial"/>
              </a:rPr>
              <a:t>needed by the body in small </a:t>
            </a:r>
            <a:r>
              <a:rPr lang="en-US" sz="2600" dirty="0" smtClean="0">
                <a:solidFill>
                  <a:srgbClr val="5F5F5F"/>
                </a:solidFill>
                <a:latin typeface="Arial"/>
                <a:cs typeface="Arial"/>
              </a:rPr>
              <a:t>amounts (vitamins, minerals, trace elements)</a:t>
            </a:r>
            <a:endParaRPr lang="en-US" sz="2600" dirty="0">
              <a:solidFill>
                <a:srgbClr val="5F5F5F"/>
              </a:solidFill>
              <a:latin typeface="Arial"/>
              <a:cs typeface="Arial"/>
            </a:endParaRP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600" dirty="0">
                <a:solidFill>
                  <a:srgbClr val="5F5F5F"/>
                </a:solidFill>
                <a:latin typeface="Arial"/>
                <a:cs typeface="Arial"/>
              </a:rPr>
              <a:t>Required for maintaining normal health and preventing various </a:t>
            </a:r>
            <a:r>
              <a:rPr lang="en-US" sz="2600" dirty="0" smtClean="0">
                <a:solidFill>
                  <a:srgbClr val="5F5F5F"/>
                </a:solidFill>
                <a:latin typeface="Arial"/>
                <a:cs typeface="Arial"/>
              </a:rPr>
              <a:t>diseases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600" dirty="0" smtClean="0">
                <a:solidFill>
                  <a:srgbClr val="5F5F5F"/>
                </a:solidFill>
                <a:cs typeface="Arial"/>
              </a:rPr>
              <a:t>They do not provide energy</a:t>
            </a:r>
            <a:endParaRPr lang="en-US" sz="2600" dirty="0">
              <a:solidFill>
                <a:srgbClr val="5F5F5F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/>
            </a:endParaRPr>
          </a:p>
          <a:p>
            <a:pPr algn="just" eaLnBrk="1" hangingPunct="1">
              <a:lnSpc>
                <a:spcPct val="90000"/>
              </a:lnSpc>
              <a:defRPr/>
            </a:pPr>
            <a:endParaRPr lang="en-US" sz="2600" dirty="0">
              <a:solidFill>
                <a:srgbClr val="5F5F5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4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4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4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4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i="1">
                <a:latin typeface="Garamond" charset="0"/>
              </a:rPr>
              <a:t>Functions of Folic Acid</a:t>
            </a:r>
          </a:p>
        </p:txBody>
      </p:sp>
      <p:sp>
        <p:nvSpPr>
          <p:cNvPr id="956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001000" cy="4683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err="1">
                <a:solidFill>
                  <a:schemeClr val="bg2"/>
                </a:solidFill>
                <a:latin typeface="Arial" charset="0"/>
              </a:rPr>
              <a:t>Folate</a:t>
            </a:r>
            <a:r>
              <a:rPr lang="en-US" dirty="0">
                <a:solidFill>
                  <a:schemeClr val="bg2"/>
                </a:solidFill>
                <a:latin typeface="Arial" charset="0"/>
              </a:rPr>
              <a:t>: </a:t>
            </a:r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natural / Folic </a:t>
            </a:r>
            <a:r>
              <a:rPr lang="en-US" dirty="0">
                <a:solidFill>
                  <a:schemeClr val="bg2"/>
                </a:solidFill>
                <a:latin typeface="Arial" charset="0"/>
              </a:rPr>
              <a:t>acid: synthetic </a:t>
            </a:r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form</a:t>
            </a:r>
          </a:p>
          <a:p>
            <a:pPr eaLnBrk="1" hangingPunct="1"/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Essential for synthesis of many compounds</a:t>
            </a:r>
          </a:p>
          <a:p>
            <a:pPr eaLnBrk="1" hangingPunct="1"/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Important in one</a:t>
            </a:r>
            <a:r>
              <a:rPr lang="en-US" dirty="0">
                <a:solidFill>
                  <a:schemeClr val="bg2"/>
                </a:solidFill>
                <a:latin typeface="Arial" charset="0"/>
              </a:rPr>
              <a:t>-carbon </a:t>
            </a:r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metabolism</a:t>
            </a:r>
          </a:p>
          <a:p>
            <a:pPr lvl="1" eaLnBrk="1" hangingPunct="1"/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Transfers </a:t>
            </a:r>
            <a:r>
              <a:rPr lang="en-US" dirty="0">
                <a:solidFill>
                  <a:schemeClr val="bg2"/>
                </a:solidFill>
                <a:latin typeface="Arial" charset="0"/>
              </a:rPr>
              <a:t>one-carbon </a:t>
            </a:r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units </a:t>
            </a:r>
            <a:r>
              <a:rPr lang="en-US" dirty="0">
                <a:solidFill>
                  <a:schemeClr val="bg2"/>
                </a:solidFill>
                <a:latin typeface="Arial" charset="0"/>
              </a:rPr>
              <a:t>to intermediates, amino acids, </a:t>
            </a:r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purines </a:t>
            </a:r>
            <a:r>
              <a:rPr lang="en-US" dirty="0">
                <a:solidFill>
                  <a:schemeClr val="bg2"/>
                </a:solidFill>
                <a:latin typeface="Arial" charset="0"/>
              </a:rPr>
              <a:t>and </a:t>
            </a:r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thymine</a:t>
            </a:r>
            <a:endParaRPr lang="en-US" dirty="0">
              <a:solidFill>
                <a:schemeClr val="bg2"/>
              </a:solidFill>
              <a:latin typeface="Arial" charset="0"/>
            </a:endParaRPr>
          </a:p>
          <a:p>
            <a:pPr eaLnBrk="1" hangingPunct="1"/>
            <a:r>
              <a:rPr lang="en-US" dirty="0">
                <a:solidFill>
                  <a:schemeClr val="bg2"/>
                </a:solidFill>
                <a:latin typeface="Arial" charset="0"/>
              </a:rPr>
              <a:t>Helps prevent cancer and heart </a:t>
            </a:r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disease</a:t>
            </a:r>
          </a:p>
          <a:p>
            <a:pPr marL="0" indent="0" eaLnBrk="1" hangingPunct="1">
              <a:buNone/>
            </a:pPr>
            <a:r>
              <a:rPr lang="en-US" sz="2800" b="1" dirty="0">
                <a:solidFill>
                  <a:schemeClr val="hlink"/>
                </a:solidFill>
                <a:latin typeface="Arial" charset="0"/>
              </a:rPr>
              <a:t>Sources and </a:t>
            </a:r>
            <a:r>
              <a:rPr lang="en-US" sz="2800" b="1" dirty="0" smtClean="0">
                <a:solidFill>
                  <a:schemeClr val="hlink"/>
                </a:solidFill>
                <a:latin typeface="Arial" charset="0"/>
              </a:rPr>
              <a:t>RDA (</a:t>
            </a:r>
            <a:r>
              <a:rPr lang="en-US" sz="2800" b="1" dirty="0" smtClean="0">
                <a:solidFill>
                  <a:schemeClr val="hlink"/>
                </a:solidFill>
                <a:latin typeface="Symbol" charset="2"/>
                <a:cs typeface="Symbol" charset="2"/>
              </a:rPr>
              <a:t>m</a:t>
            </a:r>
            <a:r>
              <a:rPr lang="en-US" sz="2800" b="1" dirty="0" smtClean="0">
                <a:solidFill>
                  <a:schemeClr val="hlink"/>
                </a:solidFill>
                <a:latin typeface="Arial" charset="0"/>
              </a:rPr>
              <a:t>g/</a:t>
            </a:r>
            <a:r>
              <a:rPr lang="en-US" sz="2800" b="1" dirty="0">
                <a:solidFill>
                  <a:schemeClr val="hlink"/>
                </a:solidFill>
                <a:latin typeface="Arial" charset="0"/>
              </a:rPr>
              <a:t>day):</a:t>
            </a:r>
          </a:p>
          <a:p>
            <a:pPr eaLnBrk="1" hangingPunct="1"/>
            <a:r>
              <a:rPr lang="en-US" dirty="0">
                <a:solidFill>
                  <a:schemeClr val="bg2"/>
                </a:solidFill>
              </a:rPr>
              <a:t>Green leafy vegetables, lentils, peas, </a:t>
            </a:r>
            <a:r>
              <a:rPr lang="en-US" dirty="0" smtClean="0">
                <a:solidFill>
                  <a:schemeClr val="bg2"/>
                </a:solidFill>
              </a:rPr>
              <a:t>beans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solidFill>
                  <a:schemeClr val="bg2"/>
                </a:solidFill>
              </a:rPr>
              <a:t>Adults: </a:t>
            </a:r>
            <a:r>
              <a:rPr lang="en-US" dirty="0" smtClean="0">
                <a:solidFill>
                  <a:schemeClr val="bg2"/>
                </a:solidFill>
              </a:rPr>
              <a:t>400, Children</a:t>
            </a:r>
            <a:r>
              <a:rPr lang="en-US" dirty="0">
                <a:solidFill>
                  <a:schemeClr val="bg2"/>
                </a:solidFill>
              </a:rPr>
              <a:t>: 150-</a:t>
            </a:r>
            <a:r>
              <a:rPr lang="en-US" dirty="0" smtClean="0">
                <a:solidFill>
                  <a:schemeClr val="bg2"/>
                </a:solidFill>
              </a:rPr>
              <a:t>200, Pregnancy</a:t>
            </a:r>
            <a:r>
              <a:rPr lang="en-US" dirty="0">
                <a:solidFill>
                  <a:schemeClr val="bg2"/>
                </a:solidFill>
              </a:rPr>
              <a:t>: 500-600</a:t>
            </a:r>
          </a:p>
          <a:p>
            <a:pPr eaLnBrk="1" hangingPunct="1"/>
            <a:endParaRPr lang="en-US" dirty="0">
              <a:solidFill>
                <a:schemeClr val="bg2"/>
              </a:solidFill>
            </a:endParaRPr>
          </a:p>
          <a:p>
            <a:pPr marL="0" indent="0" eaLnBrk="1" hangingPunct="1">
              <a:buNone/>
            </a:pPr>
            <a:endParaRPr lang="en-US" dirty="0">
              <a:solidFill>
                <a:schemeClr val="bg2"/>
              </a:solidFill>
              <a:latin typeface="Arial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6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56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56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56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56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56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6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56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56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56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56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56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6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56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56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56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56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56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6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56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56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56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56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56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6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56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56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56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56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56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6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56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56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56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56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56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6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56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56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56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56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956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6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956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956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956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56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956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6419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i="1">
                <a:latin typeface="Garamond" charset="0"/>
              </a:rPr>
              <a:t>Disorders of Folic Acid Deficiency</a:t>
            </a:r>
          </a:p>
        </p:txBody>
      </p:sp>
      <p:sp>
        <p:nvSpPr>
          <p:cNvPr id="958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08075"/>
            <a:ext cx="8001000" cy="4683125"/>
          </a:xfrm>
        </p:spPr>
        <p:txBody>
          <a:bodyPr/>
          <a:lstStyle/>
          <a:p>
            <a:pPr eaLnBrk="1" hangingPunct="1"/>
            <a:r>
              <a:rPr lang="en-US" sz="2800" dirty="0" err="1">
                <a:solidFill>
                  <a:schemeClr val="hlink"/>
                </a:solidFill>
                <a:latin typeface="Arial" charset="0"/>
              </a:rPr>
              <a:t>Megaloblastic</a:t>
            </a:r>
            <a:r>
              <a:rPr lang="en-US" sz="2800" dirty="0">
                <a:solidFill>
                  <a:schemeClr val="hlink"/>
                </a:solidFill>
                <a:latin typeface="Arial" charset="0"/>
              </a:rPr>
              <a:t> anemia</a:t>
            </a:r>
          </a:p>
          <a:p>
            <a:pPr lvl="1" eaLnBrk="1" hangingPunct="1"/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Anemia </a:t>
            </a:r>
            <a:r>
              <a:rPr lang="en-US" dirty="0">
                <a:solidFill>
                  <a:schemeClr val="bg2"/>
                </a:solidFill>
                <a:latin typeface="Arial" charset="0"/>
              </a:rPr>
              <a:t>with </a:t>
            </a:r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larger RBCs</a:t>
            </a:r>
            <a:endParaRPr lang="en-US" dirty="0">
              <a:solidFill>
                <a:schemeClr val="bg2"/>
              </a:solidFill>
              <a:latin typeface="Arial" charset="0"/>
            </a:endParaRPr>
          </a:p>
          <a:p>
            <a:pPr eaLnBrk="1" hangingPunct="1"/>
            <a:r>
              <a:rPr lang="en-US" sz="2900" dirty="0" smtClean="0">
                <a:solidFill>
                  <a:schemeClr val="bg2"/>
                </a:solidFill>
                <a:latin typeface="Arial" charset="0"/>
              </a:rPr>
              <a:t>Deficiency in pregnancy and lactation due to increased demand</a:t>
            </a:r>
            <a:endParaRPr lang="en-US" sz="2900" dirty="0">
              <a:solidFill>
                <a:schemeClr val="bg2"/>
              </a:solidFill>
              <a:latin typeface="Arial" charset="0"/>
            </a:endParaRPr>
          </a:p>
          <a:p>
            <a:pPr eaLnBrk="1" hangingPunct="1"/>
            <a:r>
              <a:rPr lang="en-US" sz="2900" dirty="0">
                <a:solidFill>
                  <a:schemeClr val="bg2"/>
                </a:solidFill>
                <a:latin typeface="Arial" charset="0"/>
              </a:rPr>
              <a:t>Poor </a:t>
            </a:r>
            <a:r>
              <a:rPr lang="en-US" sz="2900" dirty="0" smtClean="0">
                <a:solidFill>
                  <a:schemeClr val="bg2"/>
                </a:solidFill>
                <a:latin typeface="Arial" charset="0"/>
              </a:rPr>
              <a:t>intestinal absorption due to alcoholism or drugs</a:t>
            </a:r>
          </a:p>
          <a:p>
            <a:pPr eaLnBrk="1" hangingPunct="1"/>
            <a:r>
              <a:rPr lang="en-US" sz="2800" dirty="0" smtClean="0">
                <a:solidFill>
                  <a:schemeClr val="hlink"/>
                </a:solidFill>
                <a:latin typeface="Arial" charset="0"/>
              </a:rPr>
              <a:t>Neural tube defect</a:t>
            </a:r>
            <a:endParaRPr lang="en-US" sz="2800" dirty="0">
              <a:solidFill>
                <a:schemeClr val="hlink"/>
              </a:solidFill>
              <a:latin typeface="Arial" charset="0"/>
            </a:endParaRPr>
          </a:p>
          <a:p>
            <a:pPr lvl="1" eaLnBrk="1" hangingPunct="1"/>
            <a:r>
              <a:rPr lang="en-US" sz="2400" dirty="0">
                <a:solidFill>
                  <a:schemeClr val="bg2"/>
                </a:solidFill>
                <a:latin typeface="Arial" charset="0"/>
              </a:rPr>
              <a:t>Folic acid supplementation in early pregnancy reduces the risk of neural tube </a:t>
            </a:r>
            <a:r>
              <a:rPr lang="en-US" sz="2400" dirty="0" smtClean="0">
                <a:solidFill>
                  <a:schemeClr val="bg2"/>
                </a:solidFill>
                <a:latin typeface="Arial" charset="0"/>
              </a:rPr>
              <a:t>defect </a:t>
            </a:r>
            <a:r>
              <a:rPr lang="en-US" sz="2400" dirty="0">
                <a:solidFill>
                  <a:schemeClr val="bg2"/>
                </a:solidFill>
                <a:latin typeface="Arial" charset="0"/>
              </a:rPr>
              <a:t>in fetus</a:t>
            </a:r>
          </a:p>
          <a:p>
            <a:pPr lvl="1" eaLnBrk="1" hangingPunct="1"/>
            <a:endParaRPr lang="en-US" sz="2500" dirty="0">
              <a:solidFill>
                <a:schemeClr val="bg2"/>
              </a:solidFill>
              <a:latin typeface="Arial" charset="0"/>
            </a:endParaRPr>
          </a:p>
          <a:p>
            <a:pPr eaLnBrk="1" hangingPunct="1"/>
            <a:endParaRPr lang="en-US" sz="2900" dirty="0">
              <a:solidFill>
                <a:schemeClr val="bg2"/>
              </a:solidFill>
              <a:latin typeface="Arial" charset="0"/>
            </a:endParaRPr>
          </a:p>
          <a:p>
            <a:pPr lvl="1" eaLnBrk="1" hangingPunct="1">
              <a:buFont typeface="Wingdings" charset="0"/>
              <a:buNone/>
            </a:pPr>
            <a:endParaRPr lang="en-US" dirty="0">
              <a:solidFill>
                <a:schemeClr val="bg2"/>
              </a:solidFill>
              <a:latin typeface="Arial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8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58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58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58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58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58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8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58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58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58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58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58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8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58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58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58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58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58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8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58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58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58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58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58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8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58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58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58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58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58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8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58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58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58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58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58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8467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743200" y="277813"/>
            <a:ext cx="5943600" cy="1139825"/>
          </a:xfrm>
        </p:spPr>
        <p:txBody>
          <a:bodyPr/>
          <a:lstStyle/>
          <a:p>
            <a:pPr eaLnBrk="1" hangingPunct="1"/>
            <a:r>
              <a:rPr lang="en-US" sz="4000" b="1" i="1">
                <a:latin typeface="Garamond" charset="0"/>
              </a:rPr>
              <a:t>Functions of</a:t>
            </a:r>
            <a:br>
              <a:rPr lang="en-US" sz="4000" b="1" i="1">
                <a:latin typeface="Garamond" charset="0"/>
              </a:rPr>
            </a:br>
            <a:r>
              <a:rPr lang="en-US" sz="4000" b="1" i="1">
                <a:latin typeface="Garamond" charset="0"/>
              </a:rPr>
              <a:t>Vitamin C</a:t>
            </a:r>
            <a:br>
              <a:rPr lang="en-US" sz="4000" b="1" i="1">
                <a:latin typeface="Garamond" charset="0"/>
              </a:rPr>
            </a:br>
            <a:endParaRPr lang="en-US" sz="2500" b="1">
              <a:latin typeface="Garamond" charset="0"/>
            </a:endParaRPr>
          </a:p>
        </p:txBody>
      </p:sp>
      <p:sp>
        <p:nvSpPr>
          <p:cNvPr id="9748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600201"/>
            <a:ext cx="8458200" cy="44196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chemeClr val="bg2"/>
                </a:solidFill>
                <a:latin typeface="Arial" charset="0"/>
              </a:rPr>
              <a:t>Powerful </a:t>
            </a:r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antioxidant (prevents some cancers)</a:t>
            </a:r>
            <a:endParaRPr lang="en-US" dirty="0">
              <a:solidFill>
                <a:schemeClr val="bg2"/>
              </a:solidFill>
              <a:latin typeface="Arial" charset="0"/>
            </a:endParaRPr>
          </a:p>
          <a:p>
            <a:pPr eaLnBrk="1" hangingPunct="1"/>
            <a:r>
              <a:rPr lang="en-US" dirty="0">
                <a:solidFill>
                  <a:schemeClr val="bg2"/>
                </a:solidFill>
                <a:latin typeface="Arial" charset="0"/>
              </a:rPr>
              <a:t>Helps in </a:t>
            </a:r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dentine, intercellular matrix and collagen formation</a:t>
            </a:r>
            <a:endParaRPr lang="en-US" dirty="0">
              <a:solidFill>
                <a:schemeClr val="bg2"/>
              </a:solidFill>
              <a:latin typeface="Arial" charset="0"/>
            </a:endParaRPr>
          </a:p>
          <a:p>
            <a:pPr eaLnBrk="1" hangingPunct="1"/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Increases </a:t>
            </a:r>
            <a:r>
              <a:rPr lang="en-US" dirty="0">
                <a:solidFill>
                  <a:schemeClr val="bg2"/>
                </a:solidFill>
                <a:latin typeface="Arial" charset="0"/>
              </a:rPr>
              <a:t>iron absorption</a:t>
            </a:r>
          </a:p>
          <a:p>
            <a:pPr eaLnBrk="1" hangingPunct="1"/>
            <a:r>
              <a:rPr lang="en-US" dirty="0">
                <a:solidFill>
                  <a:schemeClr val="bg2"/>
                </a:solidFill>
                <a:latin typeface="Arial" charset="0"/>
              </a:rPr>
              <a:t>Helps in the maturation of </a:t>
            </a:r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RBCs</a:t>
            </a:r>
          </a:p>
          <a:p>
            <a:pPr eaLnBrk="1" hangingPunct="1"/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Promotes wound healing</a:t>
            </a:r>
          </a:p>
          <a:p>
            <a:pPr eaLnBrk="1" hangingPunct="1"/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Stimulates phagocytic action of leukocytes</a:t>
            </a:r>
          </a:p>
          <a:p>
            <a:pPr eaLnBrk="1" hangingPunct="1"/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Reduces risk of cataract formation</a:t>
            </a:r>
          </a:p>
          <a:p>
            <a:pPr eaLnBrk="1" hangingPunct="1"/>
            <a:endParaRPr lang="en-US" dirty="0">
              <a:solidFill>
                <a:schemeClr val="bg2"/>
              </a:solidFill>
              <a:latin typeface="Arial" charset="0"/>
            </a:endParaRPr>
          </a:p>
        </p:txBody>
      </p:sp>
      <p:pic>
        <p:nvPicPr>
          <p:cNvPr id="36868" name="Picture 4" descr="orange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228600" y="228600"/>
            <a:ext cx="1981200" cy="1338263"/>
          </a:xfrm>
          <a:noFill/>
        </p:spPr>
      </p:pic>
      <p:pic>
        <p:nvPicPr>
          <p:cNvPr id="36869" name="Picture 5" descr="orange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6858000" y="228600"/>
            <a:ext cx="1981200" cy="1336675"/>
          </a:xfr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74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74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74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74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74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74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74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74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74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74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74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74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74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74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74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74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74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74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74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74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74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74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74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74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74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74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74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74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74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74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74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74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74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74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974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4851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277813"/>
            <a:ext cx="5943600" cy="1139825"/>
          </a:xfrm>
        </p:spPr>
        <p:txBody>
          <a:bodyPr/>
          <a:lstStyle/>
          <a:p>
            <a:pPr eaLnBrk="1" hangingPunct="1"/>
            <a:r>
              <a:rPr lang="en-US" sz="3200" b="1" i="1">
                <a:latin typeface="Garamond" charset="0"/>
              </a:rPr>
              <a:t>Disorders of Vitamin C</a:t>
            </a:r>
            <a:br>
              <a:rPr lang="en-US" sz="3200" b="1" i="1">
                <a:latin typeface="Garamond" charset="0"/>
              </a:rPr>
            </a:br>
            <a:r>
              <a:rPr lang="en-US" sz="3200" b="1" i="1">
                <a:latin typeface="Garamond" charset="0"/>
              </a:rPr>
              <a:t>Deficiency</a:t>
            </a:r>
            <a:endParaRPr lang="en-US" sz="3200" b="1">
              <a:latin typeface="Garamond" charset="0"/>
            </a:endParaRPr>
          </a:p>
        </p:txBody>
      </p:sp>
      <p:sp>
        <p:nvSpPr>
          <p:cNvPr id="9789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41475"/>
            <a:ext cx="8001000" cy="40735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3200" b="1" dirty="0" smtClean="0">
                <a:solidFill>
                  <a:schemeClr val="hlink"/>
                </a:solidFill>
                <a:latin typeface="Arial" charset="0"/>
              </a:rPr>
              <a:t>Sources and RDA (mg/day):</a:t>
            </a:r>
          </a:p>
          <a:p>
            <a:pPr eaLnBrk="1" hangingPunct="1"/>
            <a:r>
              <a:rPr lang="en-US" sz="3200" dirty="0" smtClean="0">
                <a:solidFill>
                  <a:schemeClr val="bg2"/>
                </a:solidFill>
                <a:latin typeface="Arial" charset="0"/>
              </a:rPr>
              <a:t>Citrus </a:t>
            </a:r>
            <a:r>
              <a:rPr lang="en-US" sz="3200" dirty="0">
                <a:solidFill>
                  <a:schemeClr val="bg2"/>
                </a:solidFill>
                <a:latin typeface="Arial" charset="0"/>
              </a:rPr>
              <a:t>f</a:t>
            </a:r>
            <a:r>
              <a:rPr lang="en-US" sz="3200" dirty="0" smtClean="0">
                <a:solidFill>
                  <a:schemeClr val="bg2"/>
                </a:solidFill>
                <a:latin typeface="Arial" charset="0"/>
              </a:rPr>
              <a:t>ruits, tomatoes, melon, peppers</a:t>
            </a:r>
          </a:p>
          <a:p>
            <a:pPr marL="495300" indent="-495300" eaLnBrk="1" hangingPunct="1"/>
            <a:r>
              <a:rPr lang="en-US" sz="3200" dirty="0" smtClean="0">
                <a:solidFill>
                  <a:schemeClr val="bg2"/>
                </a:solidFill>
              </a:rPr>
              <a:t>Men: 90, Women: 75, Children: 15-25</a:t>
            </a:r>
          </a:p>
          <a:p>
            <a:pPr marL="0" indent="0" eaLnBrk="1" hangingPunct="1">
              <a:buNone/>
            </a:pPr>
            <a:r>
              <a:rPr lang="en-US" sz="3200" b="1" dirty="0">
                <a:solidFill>
                  <a:schemeClr val="hlink"/>
                </a:solidFill>
                <a:latin typeface="Arial" charset="0"/>
              </a:rPr>
              <a:t>D</a:t>
            </a:r>
            <a:r>
              <a:rPr lang="en-US" sz="3200" b="1" dirty="0" smtClean="0">
                <a:solidFill>
                  <a:schemeClr val="hlink"/>
                </a:solidFill>
                <a:latin typeface="Arial" charset="0"/>
              </a:rPr>
              <a:t>eficiency:</a:t>
            </a:r>
            <a:endParaRPr lang="en-US" sz="3200" dirty="0" smtClean="0">
              <a:solidFill>
                <a:schemeClr val="bg1">
                  <a:lumMod val="50000"/>
                </a:schemeClr>
              </a:solidFill>
              <a:latin typeface="Arial" charset="0"/>
            </a:endParaRPr>
          </a:p>
          <a:p>
            <a:pPr eaLnBrk="1" hangingPunct="1"/>
            <a:r>
              <a:rPr lang="en-US" sz="3200" dirty="0" smtClean="0">
                <a:solidFill>
                  <a:schemeClr val="hlink"/>
                </a:solidFill>
                <a:latin typeface="Arial" charset="0"/>
              </a:rPr>
              <a:t>Scurvy</a:t>
            </a:r>
            <a:endParaRPr lang="en-US" sz="3200" dirty="0">
              <a:solidFill>
                <a:schemeClr val="hlink"/>
              </a:solidFill>
              <a:latin typeface="Arial" charset="0"/>
            </a:endParaRPr>
          </a:p>
          <a:p>
            <a:pPr lvl="1" eaLnBrk="1" hangingPunct="1"/>
            <a:r>
              <a:rPr lang="en-US" sz="2800" dirty="0" smtClean="0">
                <a:solidFill>
                  <a:schemeClr val="bg2"/>
                </a:solidFill>
                <a:latin typeface="Arial" charset="0"/>
              </a:rPr>
              <a:t>Abnormal </a:t>
            </a:r>
            <a:r>
              <a:rPr lang="en-US" sz="2800" dirty="0">
                <a:solidFill>
                  <a:schemeClr val="bg2"/>
                </a:solidFill>
                <a:latin typeface="Arial" charset="0"/>
              </a:rPr>
              <a:t>collagen production</a:t>
            </a:r>
          </a:p>
          <a:p>
            <a:pPr lvl="1" eaLnBrk="1" hangingPunct="1"/>
            <a:r>
              <a:rPr lang="en-US" sz="2800" dirty="0">
                <a:solidFill>
                  <a:schemeClr val="bg2"/>
                </a:solidFill>
                <a:latin typeface="Arial" charset="0"/>
              </a:rPr>
              <a:t>Gums become painful, swollen and spongy</a:t>
            </a:r>
          </a:p>
          <a:p>
            <a:pPr lvl="1" eaLnBrk="1" hangingPunct="1"/>
            <a:r>
              <a:rPr lang="en-US" sz="2800" dirty="0">
                <a:solidFill>
                  <a:schemeClr val="bg2"/>
                </a:solidFill>
                <a:latin typeface="Arial" charset="0"/>
              </a:rPr>
              <a:t>The pulp is separated and the teeth are lost</a:t>
            </a:r>
          </a:p>
        </p:txBody>
      </p:sp>
      <p:pic>
        <p:nvPicPr>
          <p:cNvPr id="38916" name="Picture 4" descr="orange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228600" y="228600"/>
            <a:ext cx="1981200" cy="1338263"/>
          </a:xfrm>
          <a:noFill/>
        </p:spPr>
      </p:pic>
      <p:pic>
        <p:nvPicPr>
          <p:cNvPr id="38917" name="Picture 5" descr="orange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6858000" y="228600"/>
            <a:ext cx="1981200" cy="1336675"/>
          </a:xfr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7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7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7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7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7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7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7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7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7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7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7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7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7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7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7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78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78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78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78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78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78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78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78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78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78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78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78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78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78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78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78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78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78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78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78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78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78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978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978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978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8947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fig4-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00200"/>
            <a:ext cx="72390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381000" y="152400"/>
            <a:ext cx="8229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</a:rPr>
              <a:t>Scorbutic gums in vitamin C deficiency.  Gums are swollen, ulcerated, and bleeding due to vitamin C-induced defects in oral epithelial basement membranes and periodontal collagen fiber synthesis.</a:t>
            </a:r>
            <a:endParaRPr lang="en-US" sz="200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b="1" i="1" dirty="0">
                <a:latin typeface="Garamond" charset="0"/>
              </a:rPr>
              <a:t>Minerals and</a:t>
            </a:r>
            <a:br>
              <a:rPr lang="en-US" sz="3800" b="1" i="1" dirty="0">
                <a:latin typeface="Garamond" charset="0"/>
              </a:rPr>
            </a:br>
            <a:r>
              <a:rPr lang="en-US" sz="3800" b="1" i="1" dirty="0">
                <a:latin typeface="Garamond" charset="0"/>
              </a:rPr>
              <a:t>Trace Elements</a:t>
            </a:r>
          </a:p>
        </p:txBody>
      </p:sp>
      <p:sp>
        <p:nvSpPr>
          <p:cNvPr id="986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848600" cy="45307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800" dirty="0" err="1" smtClean="0">
                <a:solidFill>
                  <a:schemeClr val="hlink"/>
                </a:solidFill>
                <a:latin typeface="Arial" charset="0"/>
              </a:rPr>
              <a:t>Macrominerals</a:t>
            </a:r>
            <a:endParaRPr lang="en-US" sz="2800" dirty="0" smtClean="0">
              <a:solidFill>
                <a:schemeClr val="hlink"/>
              </a:solidFill>
              <a:latin typeface="Arial" charset="0"/>
            </a:endParaRPr>
          </a:p>
          <a:p>
            <a:pPr marL="0" indent="0" eaLnBrk="1" hangingPunct="1">
              <a:buNone/>
            </a:pPr>
            <a:r>
              <a:rPr lang="en-US" sz="2800" dirty="0" smtClean="0">
                <a:solidFill>
                  <a:schemeClr val="hlink"/>
                </a:solidFill>
                <a:latin typeface="Arial" charset="0"/>
              </a:rPr>
              <a:t>(&gt;100 mg/day)</a:t>
            </a:r>
            <a:endParaRPr lang="en-US" sz="2800" dirty="0" smtClean="0">
              <a:solidFill>
                <a:srgbClr val="FF3300"/>
              </a:solidFill>
              <a:latin typeface="Arial" charset="0"/>
            </a:endParaRPr>
          </a:p>
          <a:p>
            <a:pPr eaLnBrk="1" hangingPunct="1"/>
            <a:r>
              <a:rPr lang="en-US" sz="2800" dirty="0" smtClean="0">
                <a:solidFill>
                  <a:srgbClr val="FF3300"/>
                </a:solidFill>
                <a:latin typeface="Arial" charset="0"/>
              </a:rPr>
              <a:t>Calcium</a:t>
            </a:r>
            <a:endParaRPr lang="en-US" sz="2800" dirty="0">
              <a:solidFill>
                <a:srgbClr val="FF3300"/>
              </a:solidFill>
              <a:latin typeface="Arial" charset="0"/>
            </a:endParaRPr>
          </a:p>
          <a:p>
            <a:pPr eaLnBrk="1" hangingPunct="1"/>
            <a:r>
              <a:rPr lang="en-US" sz="2800" dirty="0">
                <a:solidFill>
                  <a:schemeClr val="bg2"/>
                </a:solidFill>
                <a:latin typeface="Arial" charset="0"/>
              </a:rPr>
              <a:t>Phosphorous</a:t>
            </a:r>
          </a:p>
          <a:p>
            <a:pPr eaLnBrk="1" hangingPunct="1"/>
            <a:r>
              <a:rPr lang="en-US" sz="2800" dirty="0" smtClean="0">
                <a:solidFill>
                  <a:schemeClr val="bg2"/>
                </a:solidFill>
                <a:latin typeface="Arial" charset="0"/>
              </a:rPr>
              <a:t>Sodium</a:t>
            </a:r>
          </a:p>
          <a:p>
            <a:pPr eaLnBrk="1" hangingPunct="1"/>
            <a:r>
              <a:rPr lang="en-US" sz="2800" dirty="0" smtClean="0">
                <a:solidFill>
                  <a:schemeClr val="bg2"/>
                </a:solidFill>
                <a:latin typeface="Arial" charset="0"/>
              </a:rPr>
              <a:t>Potassium</a:t>
            </a:r>
            <a:endParaRPr lang="en-US" sz="2800" dirty="0">
              <a:solidFill>
                <a:schemeClr val="bg2"/>
              </a:solidFill>
              <a:latin typeface="Arial" charset="0"/>
            </a:endParaRPr>
          </a:p>
          <a:p>
            <a:pPr eaLnBrk="1" hangingPunct="1"/>
            <a:r>
              <a:rPr lang="en-US" sz="2800" dirty="0">
                <a:solidFill>
                  <a:schemeClr val="bg2"/>
                </a:solidFill>
                <a:latin typeface="Arial" charset="0"/>
              </a:rPr>
              <a:t>Chloride</a:t>
            </a:r>
          </a:p>
          <a:p>
            <a:pPr eaLnBrk="1" hangingPunct="1"/>
            <a:r>
              <a:rPr lang="en-US" sz="2800" dirty="0">
                <a:solidFill>
                  <a:schemeClr val="bg2"/>
                </a:solidFill>
                <a:latin typeface="Arial" charset="0"/>
              </a:rPr>
              <a:t>Magnesium</a:t>
            </a:r>
          </a:p>
        </p:txBody>
      </p:sp>
      <p:pic>
        <p:nvPicPr>
          <p:cNvPr id="41988" name="Picture 4" descr="j0237887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90500"/>
            <a:ext cx="2206625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86117" name="Rectangle 5"/>
          <p:cNvSpPr>
            <a:spLocks noChangeArrowheads="1"/>
          </p:cNvSpPr>
          <p:nvPr/>
        </p:nvSpPr>
        <p:spPr bwMode="auto">
          <a:xfrm>
            <a:off x="3505200" y="1565275"/>
            <a:ext cx="29718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800" dirty="0" err="1" smtClean="0">
                <a:solidFill>
                  <a:schemeClr val="hlink"/>
                </a:solidFill>
              </a:rPr>
              <a:t>Microminerals</a:t>
            </a:r>
            <a:endParaRPr lang="en-US" sz="2800" dirty="0" smtClean="0">
              <a:solidFill>
                <a:schemeClr val="hlink"/>
              </a:solidFill>
            </a:endParaRPr>
          </a:p>
          <a:p>
            <a:pPr algn="l" eaLnBrk="1" hangingPunct="1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800" dirty="0" smtClean="0">
                <a:solidFill>
                  <a:schemeClr val="hlink"/>
                </a:solidFill>
              </a:rPr>
              <a:t>(&lt;100 mg/day)</a:t>
            </a:r>
            <a:endParaRPr lang="en-US" sz="2800" dirty="0" smtClean="0">
              <a:solidFill>
                <a:srgbClr val="FF3300"/>
              </a:solidFill>
            </a:endParaRPr>
          </a:p>
          <a:p>
            <a:pPr marL="342900" indent="-342900" algn="l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sz="2800" dirty="0" smtClean="0">
                <a:solidFill>
                  <a:srgbClr val="FF3300"/>
                </a:solidFill>
              </a:rPr>
              <a:t>Iron</a:t>
            </a:r>
            <a:endParaRPr lang="en-US" sz="2800" dirty="0">
              <a:solidFill>
                <a:srgbClr val="FF3300"/>
              </a:solidFill>
            </a:endParaRPr>
          </a:p>
          <a:p>
            <a:pPr marL="342900" indent="-342900" algn="l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sz="2800" dirty="0">
                <a:solidFill>
                  <a:srgbClr val="FF3300"/>
                </a:solidFill>
              </a:rPr>
              <a:t>Iodine</a:t>
            </a:r>
          </a:p>
          <a:p>
            <a:pPr marL="342900" indent="-342900" algn="l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sz="2800" dirty="0">
                <a:solidFill>
                  <a:schemeClr val="bg2"/>
                </a:solidFill>
              </a:rPr>
              <a:t>Copper</a:t>
            </a:r>
          </a:p>
          <a:p>
            <a:pPr marL="342900" indent="-342900" algn="l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sz="2800" dirty="0">
                <a:solidFill>
                  <a:schemeClr val="bg2"/>
                </a:solidFill>
              </a:rPr>
              <a:t>Manganese</a:t>
            </a:r>
          </a:p>
          <a:p>
            <a:pPr marL="342900" indent="-342900" algn="l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sz="2800" dirty="0">
                <a:solidFill>
                  <a:schemeClr val="bg2"/>
                </a:solidFill>
              </a:rPr>
              <a:t>Zinc</a:t>
            </a:r>
          </a:p>
          <a:p>
            <a:pPr marL="342900" indent="-342900" algn="l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sz="2800" dirty="0">
                <a:solidFill>
                  <a:schemeClr val="bg2"/>
                </a:solidFill>
              </a:rPr>
              <a:t>Cobalt</a:t>
            </a:r>
          </a:p>
        </p:txBody>
      </p:sp>
      <p:sp>
        <p:nvSpPr>
          <p:cNvPr id="986118" name="Rectangle 6"/>
          <p:cNvSpPr>
            <a:spLocks noChangeArrowheads="1"/>
          </p:cNvSpPr>
          <p:nvPr/>
        </p:nvSpPr>
        <p:spPr bwMode="auto">
          <a:xfrm>
            <a:off x="5943600" y="1565275"/>
            <a:ext cx="29718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0"/>
              <a:buNone/>
            </a:pPr>
            <a:endParaRPr lang="en-US" sz="2800">
              <a:solidFill>
                <a:schemeClr val="hlink"/>
              </a:solidFill>
            </a:endParaRPr>
          </a:p>
          <a:p>
            <a:pPr marL="342900" indent="-342900" algn="l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sz="2800">
                <a:solidFill>
                  <a:schemeClr val="bg2"/>
                </a:solidFill>
              </a:rPr>
              <a:t>Molybdenum</a:t>
            </a:r>
          </a:p>
          <a:p>
            <a:pPr marL="342900" indent="-342900" algn="l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sz="2800">
                <a:solidFill>
                  <a:schemeClr val="bg2"/>
                </a:solidFill>
              </a:rPr>
              <a:t>Selenium</a:t>
            </a:r>
          </a:p>
          <a:p>
            <a:pPr marL="342900" indent="-342900" algn="l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sz="2800">
                <a:solidFill>
                  <a:schemeClr val="bg2"/>
                </a:solidFill>
              </a:rPr>
              <a:t>Fluoride</a:t>
            </a:r>
          </a:p>
          <a:p>
            <a:pPr marL="342900" indent="-342900" algn="l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sz="2800">
                <a:solidFill>
                  <a:schemeClr val="bg2"/>
                </a:solidFill>
              </a:rPr>
              <a:t>Chromium</a:t>
            </a:r>
          </a:p>
          <a:p>
            <a:pPr marL="342900" indent="-342900" algn="l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sz="2800">
                <a:solidFill>
                  <a:schemeClr val="bg2"/>
                </a:solidFill>
              </a:rPr>
              <a:t>Silicon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86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86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86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86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86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86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86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86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86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86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86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86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86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86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86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86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86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86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86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86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86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86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86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86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86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86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86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86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86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86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86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86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86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86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986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986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86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986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986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986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986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986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986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986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986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986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986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986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986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986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986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986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986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986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986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986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986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986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986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986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986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986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986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986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986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9861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9861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9861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9861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9861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9861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9861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9861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9861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9861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9861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9861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9861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9861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9861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986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986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986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986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986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6115" grpId="0" build="p"/>
      <p:bldP spid="986117" grpId="0" build="p"/>
      <p:bldP spid="986118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i="1">
                <a:latin typeface="Garamond" charset="0"/>
              </a:rPr>
              <a:t>Calcium</a:t>
            </a:r>
          </a:p>
        </p:txBody>
      </p:sp>
      <p:sp>
        <p:nvSpPr>
          <p:cNvPr id="990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7848600" cy="5105400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sz="2800" b="1" dirty="0">
                <a:solidFill>
                  <a:schemeClr val="hlink"/>
                </a:solidFill>
                <a:latin typeface="Arial" charset="0"/>
              </a:rPr>
              <a:t>Functions</a:t>
            </a:r>
          </a:p>
          <a:p>
            <a:pPr eaLnBrk="1" hangingPunct="1"/>
            <a:r>
              <a:rPr lang="en-US" sz="2800" dirty="0">
                <a:solidFill>
                  <a:schemeClr val="bg2"/>
                </a:solidFill>
                <a:latin typeface="Arial" charset="0"/>
              </a:rPr>
              <a:t>B</a:t>
            </a:r>
            <a:r>
              <a:rPr lang="en-US" sz="2800" dirty="0" smtClean="0">
                <a:solidFill>
                  <a:schemeClr val="bg2"/>
                </a:solidFill>
                <a:latin typeface="Arial" charset="0"/>
              </a:rPr>
              <a:t>one </a:t>
            </a:r>
            <a:r>
              <a:rPr lang="en-US" sz="2800" dirty="0">
                <a:solidFill>
                  <a:schemeClr val="bg2"/>
                </a:solidFill>
                <a:latin typeface="Arial" charset="0"/>
              </a:rPr>
              <a:t>growth and teeth formation</a:t>
            </a:r>
          </a:p>
          <a:p>
            <a:pPr eaLnBrk="1" hangingPunct="1"/>
            <a:r>
              <a:rPr lang="en-US" sz="2800" dirty="0">
                <a:solidFill>
                  <a:schemeClr val="bg2"/>
                </a:solidFill>
                <a:latin typeface="Arial" charset="0"/>
              </a:rPr>
              <a:t>Neurotransmission of nerve </a:t>
            </a:r>
            <a:r>
              <a:rPr lang="en-US" sz="2800" dirty="0" smtClean="0">
                <a:solidFill>
                  <a:schemeClr val="bg2"/>
                </a:solidFill>
                <a:latin typeface="Arial" charset="0"/>
              </a:rPr>
              <a:t>impulse / muscle </a:t>
            </a:r>
            <a:r>
              <a:rPr lang="en-US" sz="2800" dirty="0">
                <a:solidFill>
                  <a:schemeClr val="bg2"/>
                </a:solidFill>
                <a:latin typeface="Arial" charset="0"/>
              </a:rPr>
              <a:t>function</a:t>
            </a:r>
          </a:p>
          <a:p>
            <a:pPr eaLnBrk="1" hangingPunct="1"/>
            <a:r>
              <a:rPr lang="en-US" sz="2800" dirty="0">
                <a:solidFill>
                  <a:schemeClr val="bg2"/>
                </a:solidFill>
                <a:latin typeface="Arial" charset="0"/>
              </a:rPr>
              <a:t>Blood </a:t>
            </a:r>
            <a:r>
              <a:rPr lang="en-US" sz="2800" dirty="0" smtClean="0">
                <a:solidFill>
                  <a:schemeClr val="bg2"/>
                </a:solidFill>
                <a:latin typeface="Arial" charset="0"/>
              </a:rPr>
              <a:t>coagulation / activates enzymes</a:t>
            </a:r>
          </a:p>
          <a:p>
            <a:pPr eaLnBrk="1" hangingPunct="1">
              <a:buNone/>
            </a:pPr>
            <a:r>
              <a:rPr lang="en-US" sz="2800" b="1" dirty="0" smtClean="0">
                <a:solidFill>
                  <a:schemeClr val="hlink"/>
                </a:solidFill>
                <a:latin typeface="Arial" charset="0"/>
              </a:rPr>
              <a:t>Sources and RDA (mg/day):</a:t>
            </a:r>
          </a:p>
          <a:p>
            <a:pPr eaLnBrk="1" hangingPunct="1"/>
            <a:r>
              <a:rPr lang="en-US" sz="2800" dirty="0" smtClean="0">
                <a:solidFill>
                  <a:schemeClr val="bg2"/>
                </a:solidFill>
                <a:latin typeface="Arial" charset="0"/>
              </a:rPr>
              <a:t>Mainly dairy products (milk, yoghurt, cheese)</a:t>
            </a:r>
            <a:endParaRPr lang="en-US" sz="2800" b="1" dirty="0">
              <a:solidFill>
                <a:schemeClr val="hlink"/>
              </a:solidFill>
              <a:latin typeface="Arial" charset="0"/>
            </a:endParaRPr>
          </a:p>
          <a:p>
            <a:pPr eaLnBrk="1" hangingPunct="1"/>
            <a:r>
              <a:rPr lang="en-US" sz="2800" dirty="0" smtClean="0">
                <a:solidFill>
                  <a:schemeClr val="bg2"/>
                </a:solidFill>
                <a:latin typeface="Arial" charset="0"/>
              </a:rPr>
              <a:t>Men: 1000, Women: 1200, Children: 700-1300</a:t>
            </a:r>
          </a:p>
          <a:p>
            <a:pPr marL="0" indent="0" eaLnBrk="1" hangingPunct="1">
              <a:buNone/>
            </a:pPr>
            <a:r>
              <a:rPr lang="en-US" sz="2800" b="1" dirty="0" smtClean="0">
                <a:solidFill>
                  <a:schemeClr val="hlink"/>
                </a:solidFill>
                <a:latin typeface="Arial" charset="0"/>
              </a:rPr>
              <a:t>Calcium deficiency: </a:t>
            </a:r>
            <a:r>
              <a:rPr lang="en-US" sz="2800" dirty="0" smtClean="0">
                <a:solidFill>
                  <a:schemeClr val="bg2"/>
                </a:solidFill>
                <a:latin typeface="Arial" charset="0"/>
              </a:rPr>
              <a:t>Rickets, </a:t>
            </a:r>
            <a:r>
              <a:rPr lang="en-US" sz="2800" dirty="0" err="1">
                <a:solidFill>
                  <a:schemeClr val="bg2"/>
                </a:solidFill>
                <a:latin typeface="Arial" charset="0"/>
              </a:rPr>
              <a:t>o</a:t>
            </a:r>
            <a:r>
              <a:rPr lang="en-US" sz="2800" dirty="0" err="1" smtClean="0">
                <a:solidFill>
                  <a:schemeClr val="bg2"/>
                </a:solidFill>
                <a:latin typeface="Arial" charset="0"/>
              </a:rPr>
              <a:t>steomalacia</a:t>
            </a:r>
            <a:r>
              <a:rPr lang="en-US" sz="2800" dirty="0" smtClean="0">
                <a:solidFill>
                  <a:schemeClr val="bg2"/>
                </a:solidFill>
                <a:latin typeface="Arial" charset="0"/>
              </a:rPr>
              <a:t>, </a:t>
            </a:r>
            <a:r>
              <a:rPr lang="en-US" sz="2800" dirty="0">
                <a:solidFill>
                  <a:schemeClr val="bg2"/>
                </a:solidFill>
                <a:latin typeface="Arial" charset="0"/>
              </a:rPr>
              <a:t>o</a:t>
            </a:r>
            <a:r>
              <a:rPr lang="en-US" sz="2800" dirty="0" smtClean="0">
                <a:solidFill>
                  <a:schemeClr val="bg2"/>
                </a:solidFill>
                <a:latin typeface="Arial" charset="0"/>
              </a:rPr>
              <a:t>steoporosis</a:t>
            </a:r>
          </a:p>
          <a:p>
            <a:pPr marL="0" indent="0" eaLnBrk="1" hangingPunct="1">
              <a:buNone/>
            </a:pPr>
            <a:endParaRPr lang="en-US" sz="2800" b="1" dirty="0" smtClean="0">
              <a:solidFill>
                <a:schemeClr val="hlink"/>
              </a:solidFill>
              <a:latin typeface="Arial" charset="0"/>
            </a:endParaRPr>
          </a:p>
          <a:p>
            <a:pPr marL="0" indent="0" eaLnBrk="1" hangingPunct="1">
              <a:buNone/>
            </a:pPr>
            <a:endParaRPr lang="en-US" sz="2800" dirty="0">
              <a:solidFill>
                <a:schemeClr val="bg2"/>
              </a:solidFill>
              <a:latin typeface="Arial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90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90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90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90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90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90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90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90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90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90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90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90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90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90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90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90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90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90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90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90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90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90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90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90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90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90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90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90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90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90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90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90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90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90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990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990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90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990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990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990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0211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65187"/>
          </a:xfrm>
        </p:spPr>
        <p:txBody>
          <a:bodyPr/>
          <a:lstStyle/>
          <a:p>
            <a:pPr eaLnBrk="1" hangingPunct="1"/>
            <a:r>
              <a:rPr lang="en-US" b="1" i="1" dirty="0" smtClean="0">
                <a:latin typeface="Garamond" charset="0"/>
              </a:rPr>
              <a:t>Iron</a:t>
            </a:r>
            <a:endParaRPr lang="en-US" b="1" i="1" dirty="0">
              <a:latin typeface="Garamond" charset="0"/>
            </a:endParaRPr>
          </a:p>
        </p:txBody>
      </p:sp>
      <p:sp>
        <p:nvSpPr>
          <p:cNvPr id="1031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79475"/>
            <a:ext cx="8229600" cy="521652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3200" b="1" dirty="0" smtClean="0">
                <a:solidFill>
                  <a:schemeClr val="hlink"/>
                </a:solidFill>
                <a:latin typeface="Arial" charset="0"/>
              </a:rPr>
              <a:t>Functions</a:t>
            </a:r>
            <a:endParaRPr lang="en-US" sz="2900" dirty="0" smtClean="0">
              <a:solidFill>
                <a:schemeClr val="bg2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900" dirty="0">
                <a:solidFill>
                  <a:schemeClr val="bg2"/>
                </a:solidFill>
                <a:latin typeface="Arial" charset="0"/>
              </a:rPr>
              <a:t>O</a:t>
            </a:r>
            <a:r>
              <a:rPr lang="en-US" sz="2900" dirty="0" smtClean="0">
                <a:solidFill>
                  <a:schemeClr val="bg2"/>
                </a:solidFill>
                <a:latin typeface="Arial" charset="0"/>
              </a:rPr>
              <a:t>xygen </a:t>
            </a:r>
            <a:r>
              <a:rPr lang="en-US" sz="2900" dirty="0">
                <a:solidFill>
                  <a:schemeClr val="bg2"/>
                </a:solidFill>
                <a:latin typeface="Arial" charset="0"/>
              </a:rPr>
              <a:t>transport and </a:t>
            </a:r>
            <a:r>
              <a:rPr lang="en-US" sz="2900" dirty="0" smtClean="0">
                <a:solidFill>
                  <a:schemeClr val="bg2"/>
                </a:solidFill>
                <a:latin typeface="Arial" charset="0"/>
              </a:rPr>
              <a:t>metabolism</a:t>
            </a:r>
          </a:p>
          <a:p>
            <a:pPr eaLnBrk="1" hangingPunct="1">
              <a:lnSpc>
                <a:spcPct val="90000"/>
              </a:lnSpc>
            </a:pPr>
            <a:r>
              <a:rPr lang="en-US" sz="2900" dirty="0" smtClean="0">
                <a:solidFill>
                  <a:schemeClr val="bg2"/>
                </a:solidFill>
                <a:latin typeface="Arial" charset="0"/>
              </a:rPr>
              <a:t>Part </a:t>
            </a:r>
            <a:r>
              <a:rPr lang="en-US" sz="2900" dirty="0">
                <a:solidFill>
                  <a:schemeClr val="bg2"/>
                </a:solidFill>
                <a:latin typeface="Arial" charset="0"/>
              </a:rPr>
              <a:t>of </a:t>
            </a:r>
            <a:r>
              <a:rPr lang="en-US" sz="2900" dirty="0" smtClean="0">
                <a:solidFill>
                  <a:schemeClr val="bg2"/>
                </a:solidFill>
                <a:latin typeface="Arial" charset="0"/>
              </a:rPr>
              <a:t>hemoglobin, myoglobin, cytochromes</a:t>
            </a:r>
            <a:endParaRPr lang="en-US" sz="2900" dirty="0">
              <a:solidFill>
                <a:schemeClr val="bg2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900" dirty="0" smtClean="0">
                <a:solidFill>
                  <a:schemeClr val="bg2"/>
                </a:solidFill>
                <a:latin typeface="Arial" charset="0"/>
              </a:rPr>
              <a:t>Body </a:t>
            </a:r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stores iron as ferritin</a:t>
            </a:r>
            <a:r>
              <a:rPr lang="en-US" dirty="0">
                <a:solidFill>
                  <a:schemeClr val="bg2"/>
                </a:solidFill>
                <a:latin typeface="Arial" charset="0"/>
              </a:rPr>
              <a:t>, hemosiderin and transferrin</a:t>
            </a:r>
          </a:p>
          <a:p>
            <a:pPr eaLnBrk="1" hangingPunct="1">
              <a:lnSpc>
                <a:spcPct val="90000"/>
              </a:lnSpc>
            </a:pPr>
            <a:r>
              <a:rPr lang="en-US" sz="2900" dirty="0">
                <a:solidFill>
                  <a:schemeClr val="bg2"/>
                </a:solidFill>
                <a:latin typeface="Arial" charset="0"/>
              </a:rPr>
              <a:t>Adult women have much lower iron storage than </a:t>
            </a:r>
            <a:r>
              <a:rPr lang="en-US" sz="2900" dirty="0" smtClean="0">
                <a:solidFill>
                  <a:schemeClr val="bg2"/>
                </a:solidFill>
                <a:latin typeface="Arial" charset="0"/>
              </a:rPr>
              <a:t>men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3200" b="1" dirty="0" smtClean="0">
                <a:solidFill>
                  <a:schemeClr val="hlink"/>
                </a:solidFill>
                <a:latin typeface="Arial" charset="0"/>
              </a:rPr>
              <a:t>Sources and RDA (mg/day):</a:t>
            </a:r>
          </a:p>
          <a:p>
            <a:pPr eaLnBrk="1" hangingPunct="1"/>
            <a:r>
              <a:rPr lang="en-US" sz="2600" b="1" dirty="0" err="1" smtClean="0">
                <a:solidFill>
                  <a:schemeClr val="bg2"/>
                </a:solidFill>
                <a:latin typeface="Arial" charset="0"/>
              </a:rPr>
              <a:t>Heme</a:t>
            </a:r>
            <a:r>
              <a:rPr lang="en-US" sz="2600" b="1" dirty="0" smtClean="0">
                <a:solidFill>
                  <a:schemeClr val="bg2"/>
                </a:solidFill>
                <a:latin typeface="Arial" charset="0"/>
              </a:rPr>
              <a:t> iron: </a:t>
            </a:r>
            <a:r>
              <a:rPr lang="en-US" sz="2200" dirty="0">
                <a:solidFill>
                  <a:schemeClr val="bg2"/>
                </a:solidFill>
                <a:latin typeface="Arial" charset="0"/>
              </a:rPr>
              <a:t>A</a:t>
            </a:r>
            <a:r>
              <a:rPr lang="en-US" sz="2200" dirty="0" smtClean="0">
                <a:solidFill>
                  <a:schemeClr val="bg2"/>
                </a:solidFill>
                <a:latin typeface="Arial" charset="0"/>
              </a:rPr>
              <a:t>nimal products (meat, liver), 25% absorption</a:t>
            </a:r>
          </a:p>
          <a:p>
            <a:pPr eaLnBrk="1" hangingPunct="1"/>
            <a:r>
              <a:rPr lang="en-US" sz="2600" b="1" dirty="0" err="1" smtClean="0">
                <a:solidFill>
                  <a:schemeClr val="bg2"/>
                </a:solidFill>
                <a:latin typeface="Arial" charset="0"/>
              </a:rPr>
              <a:t>Nonheme</a:t>
            </a:r>
            <a:r>
              <a:rPr lang="en-US" sz="2600" b="1" dirty="0" smtClean="0">
                <a:solidFill>
                  <a:schemeClr val="bg2"/>
                </a:solidFill>
                <a:latin typeface="Arial" charset="0"/>
              </a:rPr>
              <a:t> iron: </a:t>
            </a:r>
            <a:r>
              <a:rPr lang="en-US" sz="2200" dirty="0" smtClean="0">
                <a:solidFill>
                  <a:schemeClr val="bg2"/>
                </a:solidFill>
                <a:latin typeface="Arial" charset="0"/>
              </a:rPr>
              <a:t>Plants (spinach, beans), 5% absorption</a:t>
            </a:r>
          </a:p>
          <a:p>
            <a:pPr eaLnBrk="1" hangingPunct="1"/>
            <a:r>
              <a:rPr lang="en-US" sz="2400" dirty="0" smtClean="0">
                <a:solidFill>
                  <a:schemeClr val="bg2"/>
                </a:solidFill>
                <a:latin typeface="Arial" charset="0"/>
              </a:rPr>
              <a:t>Men: 8, Women: 18, Children: 7-15</a:t>
            </a:r>
            <a:endParaRPr lang="en-US" sz="2200" dirty="0" smtClean="0">
              <a:solidFill>
                <a:schemeClr val="bg2"/>
              </a:solidFill>
              <a:latin typeface="Arial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900" dirty="0">
              <a:solidFill>
                <a:schemeClr val="bg2"/>
              </a:solidFill>
              <a:latin typeface="Arial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31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1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31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31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31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31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31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31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31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31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31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31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31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31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31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31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31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31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31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31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31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31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31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31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31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31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31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31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31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31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31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31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31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31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031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31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31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31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31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031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031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31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031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031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031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1171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39825"/>
          </a:xfrm>
        </p:spPr>
        <p:txBody>
          <a:bodyPr/>
          <a:lstStyle/>
          <a:p>
            <a:pPr eaLnBrk="1" hangingPunct="1"/>
            <a:r>
              <a:rPr lang="en-US" sz="4000" b="1" i="1">
                <a:latin typeface="Garamond" charset="0"/>
              </a:rPr>
              <a:t>Iron Deficiency</a:t>
            </a:r>
          </a:p>
        </p:txBody>
      </p:sp>
      <p:sp>
        <p:nvSpPr>
          <p:cNvPr id="1039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001000" cy="43783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dirty="0">
                <a:solidFill>
                  <a:schemeClr val="hlink"/>
                </a:solidFill>
                <a:latin typeface="Arial" charset="0"/>
              </a:rPr>
              <a:t>Iron deficiency anemia</a:t>
            </a:r>
            <a:r>
              <a:rPr lang="en-US" sz="2800" b="1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2800" b="1" dirty="0" smtClean="0">
                <a:solidFill>
                  <a:schemeClr val="bg2"/>
                </a:solidFill>
                <a:latin typeface="Arial" charset="0"/>
              </a:rPr>
              <a:t>is most </a:t>
            </a:r>
            <a:r>
              <a:rPr lang="en-US" sz="2800" b="1" dirty="0">
                <a:solidFill>
                  <a:schemeClr val="bg2"/>
                </a:solidFill>
                <a:latin typeface="Arial" charset="0"/>
              </a:rPr>
              <a:t>common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dirty="0">
                <a:solidFill>
                  <a:schemeClr val="bg2"/>
                </a:solidFill>
                <a:latin typeface="Arial" charset="0"/>
              </a:rPr>
              <a:t>Growing children, pregnant, lactating and menstruating women need more iron</a:t>
            </a:r>
          </a:p>
          <a:p>
            <a:pPr eaLnBrk="1" hangingPunct="1">
              <a:lnSpc>
                <a:spcPct val="90000"/>
              </a:lnSpc>
            </a:pPr>
            <a:endParaRPr lang="en-US" sz="2800" b="1" dirty="0" smtClean="0">
              <a:solidFill>
                <a:schemeClr val="hlink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b="1" dirty="0" err="1" smtClean="0">
                <a:solidFill>
                  <a:schemeClr val="hlink"/>
                </a:solidFill>
                <a:latin typeface="Arial" charset="0"/>
              </a:rPr>
              <a:t>Hemosiderosis</a:t>
            </a:r>
            <a:r>
              <a:rPr lang="en-US" sz="2800" b="1" dirty="0" smtClean="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en-US" sz="2800" b="1" dirty="0">
                <a:solidFill>
                  <a:schemeClr val="hlink"/>
                </a:solidFill>
                <a:latin typeface="Arial" charset="0"/>
              </a:rPr>
              <a:t>(iron overload disorder)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dirty="0">
                <a:solidFill>
                  <a:schemeClr val="bg2"/>
                </a:solidFill>
                <a:latin typeface="Arial" charset="0"/>
              </a:rPr>
              <a:t>Due to iron excess (toxicity)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dirty="0">
                <a:solidFill>
                  <a:schemeClr val="bg2"/>
                </a:solidFill>
                <a:latin typeface="Arial" charset="0"/>
              </a:rPr>
              <a:t>Hemosiderin (Iron stored in complex with ferritin protein in liver and spleen)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dirty="0">
                <a:solidFill>
                  <a:schemeClr val="bg2"/>
                </a:solidFill>
                <a:latin typeface="Arial" charset="0"/>
              </a:rPr>
              <a:t>Occurs in persons receiving repeated blood transfusions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3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3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3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3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39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39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39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39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39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39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39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39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39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39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39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39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39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39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39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39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39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39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39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39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39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39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39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39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39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936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i="1">
                <a:latin typeface="Garamond" charset="0"/>
              </a:rPr>
              <a:t>Iodine</a:t>
            </a:r>
            <a:endParaRPr lang="en-US" sz="3600" b="1" i="1">
              <a:latin typeface="Garamond" charset="0"/>
            </a:endParaRPr>
          </a:p>
        </p:txBody>
      </p:sp>
      <p:sp>
        <p:nvSpPr>
          <p:cNvPr id="1051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31875"/>
            <a:ext cx="8001000" cy="5064125"/>
          </a:xfrm>
        </p:spPr>
        <p:txBody>
          <a:bodyPr/>
          <a:lstStyle/>
          <a:p>
            <a:pPr eaLnBrk="1" hangingPunct="1">
              <a:defRPr/>
            </a:pPr>
            <a:r>
              <a:rPr lang="en-US" sz="2500" dirty="0">
                <a:solidFill>
                  <a:schemeClr val="bg2"/>
                </a:solidFill>
                <a:latin typeface="Arial" charset="0"/>
              </a:rPr>
              <a:t>Dietary iodine </a:t>
            </a:r>
            <a:r>
              <a:rPr lang="en-US" sz="2500" dirty="0" smtClean="0">
                <a:solidFill>
                  <a:schemeClr val="bg2"/>
                </a:solidFill>
                <a:latin typeface="Arial" charset="0"/>
              </a:rPr>
              <a:t>is stored </a:t>
            </a:r>
            <a:r>
              <a:rPr lang="en-US" sz="2500" dirty="0">
                <a:solidFill>
                  <a:schemeClr val="bg2"/>
                </a:solidFill>
                <a:latin typeface="Arial" charset="0"/>
              </a:rPr>
              <a:t>in thyroid gland </a:t>
            </a:r>
            <a:r>
              <a:rPr lang="en-US" sz="2500" dirty="0" smtClean="0">
                <a:solidFill>
                  <a:schemeClr val="bg2"/>
                </a:solidFill>
                <a:latin typeface="Arial" charset="0"/>
              </a:rPr>
              <a:t>for thyroid hormone synthesis</a:t>
            </a:r>
          </a:p>
          <a:p>
            <a:pPr lvl="1" eaLnBrk="1" hangingPunct="1">
              <a:defRPr/>
            </a:pPr>
            <a:r>
              <a:rPr lang="en-US" sz="2500" dirty="0" smtClean="0">
                <a:solidFill>
                  <a:schemeClr val="hlink"/>
                </a:solidFill>
                <a:latin typeface="Arial" charset="0"/>
              </a:rPr>
              <a:t>Tri</a:t>
            </a:r>
            <a:r>
              <a:rPr lang="en-US" sz="2500" dirty="0">
                <a:solidFill>
                  <a:schemeClr val="hlink"/>
                </a:solidFill>
                <a:latin typeface="Arial" charset="0"/>
              </a:rPr>
              <a:t>-</a:t>
            </a:r>
            <a:r>
              <a:rPr lang="en-US" sz="2500" dirty="0" err="1">
                <a:solidFill>
                  <a:schemeClr val="hlink"/>
                </a:solidFill>
                <a:latin typeface="Arial" charset="0"/>
              </a:rPr>
              <a:t>iodo</a:t>
            </a:r>
            <a:r>
              <a:rPr lang="en-US" sz="2500" dirty="0">
                <a:solidFill>
                  <a:schemeClr val="hlink"/>
                </a:solidFill>
                <a:latin typeface="Arial" charset="0"/>
              </a:rPr>
              <a:t>-</a:t>
            </a:r>
            <a:r>
              <a:rPr lang="en-US" sz="2500" dirty="0" err="1">
                <a:solidFill>
                  <a:schemeClr val="hlink"/>
                </a:solidFill>
                <a:latin typeface="Arial" charset="0"/>
              </a:rPr>
              <a:t>thyronine</a:t>
            </a:r>
            <a:r>
              <a:rPr lang="en-US" sz="2500" dirty="0">
                <a:solidFill>
                  <a:schemeClr val="hlink"/>
                </a:solidFill>
                <a:latin typeface="Arial" charset="0"/>
              </a:rPr>
              <a:t> (T</a:t>
            </a:r>
            <a:r>
              <a:rPr lang="en-US" sz="2500" baseline="-25000" dirty="0">
                <a:solidFill>
                  <a:schemeClr val="hlink"/>
                </a:solidFill>
                <a:latin typeface="Arial" charset="0"/>
              </a:rPr>
              <a:t>3</a:t>
            </a:r>
            <a:r>
              <a:rPr lang="en-US" sz="2500" dirty="0">
                <a:solidFill>
                  <a:schemeClr val="hlink"/>
                </a:solidFill>
                <a:latin typeface="Arial" charset="0"/>
              </a:rPr>
              <a:t>)</a:t>
            </a:r>
            <a:r>
              <a:rPr lang="en-US" sz="2500" dirty="0">
                <a:solidFill>
                  <a:schemeClr val="bg2"/>
                </a:solidFill>
                <a:latin typeface="Arial" charset="0"/>
              </a:rPr>
              <a:t> and </a:t>
            </a:r>
            <a:r>
              <a:rPr lang="en-US" sz="2500" dirty="0" err="1">
                <a:solidFill>
                  <a:schemeClr val="hlink"/>
                </a:solidFill>
                <a:latin typeface="Arial" charset="0"/>
              </a:rPr>
              <a:t>thyroxine</a:t>
            </a:r>
            <a:r>
              <a:rPr lang="en-US" sz="2500" dirty="0">
                <a:solidFill>
                  <a:schemeClr val="hlink"/>
                </a:solidFill>
                <a:latin typeface="Arial" charset="0"/>
              </a:rPr>
              <a:t> (</a:t>
            </a:r>
            <a:r>
              <a:rPr lang="en-US" sz="2500" dirty="0" smtClean="0">
                <a:solidFill>
                  <a:schemeClr val="hlink"/>
                </a:solidFill>
                <a:latin typeface="Arial" charset="0"/>
              </a:rPr>
              <a:t>T</a:t>
            </a:r>
            <a:r>
              <a:rPr lang="en-US" sz="2500" baseline="-25000" dirty="0" smtClean="0">
                <a:solidFill>
                  <a:schemeClr val="hlink"/>
                </a:solidFill>
                <a:latin typeface="Arial" charset="0"/>
              </a:rPr>
              <a:t>4</a:t>
            </a:r>
            <a:r>
              <a:rPr lang="en-US" sz="2500" dirty="0" smtClean="0">
                <a:solidFill>
                  <a:schemeClr val="hlink"/>
                </a:solidFill>
                <a:latin typeface="Arial" charset="0"/>
              </a:rPr>
              <a:t>)</a:t>
            </a: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500" b="1" dirty="0">
                <a:solidFill>
                  <a:schemeClr val="hlink"/>
                </a:solidFill>
                <a:latin typeface="Arial" charset="0"/>
              </a:rPr>
              <a:t>Sources and RDA (</a:t>
            </a:r>
            <a:r>
              <a:rPr lang="en-US" sz="2500" b="1" dirty="0">
                <a:solidFill>
                  <a:schemeClr val="hlink"/>
                </a:solidFill>
                <a:latin typeface="Symbol" charset="2"/>
                <a:cs typeface="Symbol" charset="2"/>
              </a:rPr>
              <a:t>m</a:t>
            </a:r>
            <a:r>
              <a:rPr lang="en-US" sz="2500" b="1" dirty="0">
                <a:solidFill>
                  <a:schemeClr val="hlink"/>
                </a:solidFill>
                <a:latin typeface="Arial" charset="0"/>
              </a:rPr>
              <a:t>g/day)</a:t>
            </a:r>
            <a:r>
              <a:rPr lang="en-US" sz="2500" b="1" dirty="0" smtClean="0">
                <a:solidFill>
                  <a:schemeClr val="hlink"/>
                </a:solidFill>
                <a:latin typeface="Arial" charset="0"/>
              </a:rPr>
              <a:t>:</a:t>
            </a:r>
          </a:p>
          <a:p>
            <a:pPr eaLnBrk="1" hangingPunct="1">
              <a:defRPr/>
            </a:pPr>
            <a:r>
              <a:rPr lang="en-US" sz="2500" dirty="0" smtClean="0">
                <a:solidFill>
                  <a:schemeClr val="bg2"/>
                </a:solidFill>
              </a:rPr>
              <a:t>Dairy products, seafood, </a:t>
            </a:r>
            <a:r>
              <a:rPr lang="en-US" sz="2500" dirty="0">
                <a:solidFill>
                  <a:schemeClr val="bg2"/>
                </a:solidFill>
              </a:rPr>
              <a:t>f</a:t>
            </a:r>
            <a:r>
              <a:rPr lang="en-US" sz="2500" dirty="0" smtClean="0">
                <a:solidFill>
                  <a:schemeClr val="bg2"/>
                </a:solidFill>
              </a:rPr>
              <a:t>ortified salt</a:t>
            </a:r>
          </a:p>
          <a:p>
            <a:pPr eaLnBrk="1" hangingPunct="1">
              <a:defRPr/>
            </a:pPr>
            <a:r>
              <a:rPr lang="en-US" sz="2500" dirty="0" smtClean="0">
                <a:solidFill>
                  <a:schemeClr val="bg2"/>
                </a:solidFill>
              </a:rPr>
              <a:t>Adults: 150, Children: 90</a:t>
            </a: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500" b="1" dirty="0" smtClean="0">
                <a:solidFill>
                  <a:schemeClr val="hlink"/>
                </a:solidFill>
                <a:latin typeface="Arial" charset="0"/>
              </a:rPr>
              <a:t>Iodine deficiency:</a:t>
            </a:r>
          </a:p>
          <a:p>
            <a:pPr eaLnBrk="1" hangingPunct="1">
              <a:defRPr/>
            </a:pPr>
            <a:r>
              <a:rPr lang="en-US" sz="2500" dirty="0" smtClean="0">
                <a:solidFill>
                  <a:schemeClr val="hlink"/>
                </a:solidFill>
                <a:latin typeface="Arial" charset="0"/>
              </a:rPr>
              <a:t>Cretinism:</a:t>
            </a:r>
            <a:r>
              <a:rPr lang="en-US" sz="2500" dirty="0" smtClean="0">
                <a:solidFill>
                  <a:schemeClr val="bg2"/>
                </a:solidFill>
                <a:latin typeface="Arial" charset="0"/>
              </a:rPr>
              <a:t> deficiency of thyroid hormones in children causes stunted physical and mental growth </a:t>
            </a:r>
            <a:endParaRPr lang="en-US" sz="2500" dirty="0" smtClean="0">
              <a:solidFill>
                <a:schemeClr val="hlink"/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en-US" sz="2500" dirty="0" smtClean="0">
                <a:solidFill>
                  <a:schemeClr val="hlink"/>
                </a:solidFill>
                <a:latin typeface="Arial" charset="0"/>
              </a:rPr>
              <a:t>Goiter: </a:t>
            </a:r>
            <a:r>
              <a:rPr lang="en-US" sz="2500" dirty="0" smtClean="0">
                <a:solidFill>
                  <a:schemeClr val="bg2"/>
                </a:solidFill>
                <a:latin typeface="Arial" charset="0"/>
              </a:rPr>
              <a:t>enlargement of thyroid gland due to iodine deficiency affecting thyroid hormone synthesis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51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51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51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51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51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51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51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51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51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51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51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51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51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51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51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51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51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51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51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51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51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51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51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51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51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51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51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51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51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51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51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51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51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51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051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51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51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51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51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051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165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528278" cy="762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000" b="1" i="1" dirty="0" smtClean="0">
                <a:cs typeface="Times New Roman" charset="0"/>
              </a:rPr>
              <a:t>Energy Content of Food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22867" y="1219200"/>
            <a:ext cx="7450667" cy="49530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en-US" sz="3000" dirty="0" smtClean="0">
                <a:solidFill>
                  <a:schemeClr val="bg2"/>
                </a:solidFill>
                <a:latin typeface="Arial"/>
                <a:cs typeface="Arial"/>
              </a:rPr>
              <a:t>Body obtains energy as ATP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3000" dirty="0" smtClean="0">
                <a:solidFill>
                  <a:schemeClr val="bg2"/>
                </a:solidFill>
                <a:latin typeface="Arial"/>
                <a:cs typeface="Arial"/>
              </a:rPr>
              <a:t>ATP is used for all body functions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3000" dirty="0" smtClean="0">
                <a:solidFill>
                  <a:schemeClr val="bg2"/>
                </a:solidFill>
                <a:latin typeface="Arial"/>
                <a:cs typeface="Arial"/>
              </a:rPr>
              <a:t>The energy content of food is measured in calories (Kilocalories)</a:t>
            </a:r>
          </a:p>
          <a:p>
            <a:pPr algn="just" eaLnBrk="1" hangingPunct="1">
              <a:defRPr/>
            </a:pPr>
            <a:r>
              <a:rPr lang="en-US" sz="3000" dirty="0">
                <a:solidFill>
                  <a:schemeClr val="bg2"/>
                </a:solidFill>
                <a:latin typeface="Arial"/>
                <a:cs typeface="Arial"/>
              </a:rPr>
              <a:t>One calorie is the heat required to raise the temperature of 1 gm. of water by 1</a:t>
            </a:r>
            <a:r>
              <a:rPr lang="en-US" sz="3000" baseline="30000" dirty="0">
                <a:solidFill>
                  <a:schemeClr val="bg2"/>
                </a:solidFill>
                <a:latin typeface="Arial"/>
                <a:cs typeface="Arial"/>
              </a:rPr>
              <a:t>o</a:t>
            </a:r>
            <a:r>
              <a:rPr lang="en-US" sz="3000" dirty="0">
                <a:solidFill>
                  <a:schemeClr val="bg2"/>
                </a:solidFill>
                <a:latin typeface="Arial"/>
                <a:cs typeface="Arial"/>
              </a:rPr>
              <a:t>C</a:t>
            </a:r>
          </a:p>
          <a:p>
            <a:pPr lvl="1" algn="just" eaLnBrk="1" hangingPunct="1">
              <a:defRPr/>
            </a:pPr>
            <a:r>
              <a:rPr lang="en-US" sz="3000" dirty="0">
                <a:solidFill>
                  <a:schemeClr val="bg2"/>
                </a:solidFill>
                <a:latin typeface="Arial"/>
                <a:cs typeface="Arial"/>
              </a:rPr>
              <a:t>Proteins </a:t>
            </a:r>
            <a:r>
              <a:rPr lang="en-US" sz="3000" dirty="0">
                <a:solidFill>
                  <a:schemeClr val="bg2"/>
                </a:solidFill>
                <a:latin typeface="Arial"/>
                <a:cs typeface="Arial"/>
                <a:sym typeface="Wingdings" charset="0"/>
              </a:rPr>
              <a:t> 4 kcal/</a:t>
            </a:r>
            <a:r>
              <a:rPr lang="en-US" sz="3000" dirty="0" err="1">
                <a:solidFill>
                  <a:schemeClr val="bg2"/>
                </a:solidFill>
                <a:latin typeface="Arial"/>
                <a:cs typeface="Arial"/>
                <a:sym typeface="Wingdings" charset="0"/>
              </a:rPr>
              <a:t>gm</a:t>
            </a:r>
            <a:endParaRPr lang="en-US" sz="3000" dirty="0">
              <a:solidFill>
                <a:schemeClr val="bg2"/>
              </a:solidFill>
              <a:latin typeface="Arial"/>
              <a:cs typeface="Arial"/>
              <a:sym typeface="Wingdings" charset="0"/>
            </a:endParaRPr>
          </a:p>
          <a:p>
            <a:pPr lvl="1" algn="just" eaLnBrk="1" hangingPunct="1">
              <a:defRPr/>
            </a:pPr>
            <a:r>
              <a:rPr lang="en-US" sz="3000" dirty="0">
                <a:solidFill>
                  <a:schemeClr val="bg2"/>
                </a:solidFill>
                <a:latin typeface="Arial"/>
                <a:cs typeface="Arial"/>
                <a:sym typeface="Wingdings" charset="0"/>
              </a:rPr>
              <a:t>Carbohydrates  4 kcal/</a:t>
            </a:r>
            <a:r>
              <a:rPr lang="en-US" sz="3000" dirty="0" err="1">
                <a:solidFill>
                  <a:schemeClr val="bg2"/>
                </a:solidFill>
                <a:latin typeface="Arial"/>
                <a:cs typeface="Arial"/>
                <a:sym typeface="Wingdings" charset="0"/>
              </a:rPr>
              <a:t>gm</a:t>
            </a:r>
            <a:endParaRPr lang="en-US" sz="3000" dirty="0">
              <a:solidFill>
                <a:schemeClr val="bg2"/>
              </a:solidFill>
              <a:latin typeface="Arial"/>
              <a:cs typeface="Arial"/>
              <a:sym typeface="Wingdings" charset="0"/>
            </a:endParaRPr>
          </a:p>
          <a:p>
            <a:pPr lvl="1" algn="just" eaLnBrk="1" hangingPunct="1">
              <a:defRPr/>
            </a:pPr>
            <a:r>
              <a:rPr lang="en-US" sz="3000" dirty="0">
                <a:solidFill>
                  <a:schemeClr val="bg2"/>
                </a:solidFill>
                <a:latin typeface="Arial"/>
                <a:cs typeface="Arial"/>
                <a:sym typeface="Wingdings" charset="0"/>
              </a:rPr>
              <a:t>Fat  9 kcal/</a:t>
            </a:r>
            <a:r>
              <a:rPr lang="en-US" sz="3000" dirty="0" err="1" smtClean="0">
                <a:solidFill>
                  <a:schemeClr val="bg2"/>
                </a:solidFill>
                <a:latin typeface="Arial"/>
                <a:cs typeface="Arial"/>
                <a:sym typeface="Wingdings" charset="0"/>
              </a:rPr>
              <a:t>gm</a:t>
            </a:r>
            <a:endParaRPr lang="en-US" sz="3000" dirty="0">
              <a:solidFill>
                <a:schemeClr val="bg2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69" name="Picture 3" descr="27_00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6562" name="Rectangle 4"/>
          <p:cNvSpPr>
            <a:spLocks noChangeArrowheads="1"/>
          </p:cNvSpPr>
          <p:nvPr/>
        </p:nvSpPr>
        <p:spPr bwMode="auto">
          <a:xfrm>
            <a:off x="611011" y="312738"/>
            <a:ext cx="8064500" cy="120032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cs typeface="Arial" charset="0"/>
              </a:rPr>
              <a:t>Acceptable Macronutrient Distribution Range (ADMR)</a:t>
            </a:r>
          </a:p>
          <a:p>
            <a:pPr marL="257175" indent="-257175">
              <a:buFontTx/>
              <a:buChar char="•"/>
              <a:defRPr/>
            </a:pPr>
            <a:r>
              <a:rPr lang="en-US" dirty="0">
                <a:cs typeface="Arial" charset="0"/>
              </a:rPr>
              <a:t>Adequate intake of macronutrients to prevent the risk of disease</a:t>
            </a:r>
          </a:p>
        </p:txBody>
      </p:sp>
      <p:sp>
        <p:nvSpPr>
          <p:cNvPr id="58371" name="Text Box 7"/>
          <p:cNvSpPr txBox="1">
            <a:spLocks noChangeArrowheads="1"/>
          </p:cNvSpPr>
          <p:nvPr/>
        </p:nvSpPr>
        <p:spPr bwMode="auto">
          <a:xfrm>
            <a:off x="5867400" y="4652963"/>
            <a:ext cx="302542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sz="1800">
              <a:cs typeface="Arial" charset="0"/>
            </a:endParaRPr>
          </a:p>
        </p:txBody>
      </p:sp>
      <p:sp>
        <p:nvSpPr>
          <p:cNvPr id="58372" name="TextBox 1"/>
          <p:cNvSpPr txBox="1">
            <a:spLocks noChangeArrowheads="1"/>
          </p:cNvSpPr>
          <p:nvPr/>
        </p:nvSpPr>
        <p:spPr bwMode="auto">
          <a:xfrm>
            <a:off x="5858933" y="1671638"/>
            <a:ext cx="304800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600" dirty="0">
                <a:solidFill>
                  <a:srgbClr val="5F5F5F"/>
                </a:solidFill>
                <a:cs typeface="Arial" charset="0"/>
              </a:rPr>
              <a:t>AMDR for adults:</a:t>
            </a:r>
          </a:p>
          <a:p>
            <a:pPr eaLnBrk="1" hangingPunct="1"/>
            <a:r>
              <a:rPr lang="en-US" sz="2600" dirty="0">
                <a:solidFill>
                  <a:srgbClr val="5F5F5F"/>
                </a:solidFill>
                <a:cs typeface="Arial" charset="0"/>
              </a:rPr>
              <a:t>CHOs</a:t>
            </a:r>
            <a:r>
              <a:rPr lang="en-US" sz="2600" dirty="0" smtClean="0">
                <a:solidFill>
                  <a:srgbClr val="5F5F5F"/>
                </a:solidFill>
                <a:cs typeface="Arial" charset="0"/>
              </a:rPr>
              <a:t>: 45</a:t>
            </a:r>
            <a:r>
              <a:rPr lang="en-US" sz="2600" dirty="0">
                <a:solidFill>
                  <a:srgbClr val="5F5F5F"/>
                </a:solidFill>
                <a:cs typeface="Arial" charset="0"/>
              </a:rPr>
              <a:t>-65%</a:t>
            </a:r>
          </a:p>
          <a:p>
            <a:pPr eaLnBrk="1" hangingPunct="1"/>
            <a:r>
              <a:rPr lang="en-US" sz="2600" dirty="0">
                <a:solidFill>
                  <a:srgbClr val="5F5F5F"/>
                </a:solidFill>
                <a:cs typeface="Arial" charset="0"/>
              </a:rPr>
              <a:t>Proteins</a:t>
            </a:r>
            <a:r>
              <a:rPr lang="en-US" sz="2600" dirty="0" smtClean="0">
                <a:solidFill>
                  <a:srgbClr val="5F5F5F"/>
                </a:solidFill>
                <a:cs typeface="Arial" charset="0"/>
              </a:rPr>
              <a:t>: 10</a:t>
            </a:r>
            <a:r>
              <a:rPr lang="en-US" sz="2600" dirty="0">
                <a:solidFill>
                  <a:srgbClr val="5F5F5F"/>
                </a:solidFill>
                <a:cs typeface="Arial" charset="0"/>
              </a:rPr>
              <a:t>-35%</a:t>
            </a:r>
          </a:p>
          <a:p>
            <a:pPr eaLnBrk="1" hangingPunct="1"/>
            <a:r>
              <a:rPr lang="en-US" sz="2600" dirty="0">
                <a:solidFill>
                  <a:srgbClr val="5F5F5F"/>
                </a:solidFill>
                <a:cs typeface="Arial" charset="0"/>
              </a:rPr>
              <a:t>Fats</a:t>
            </a:r>
            <a:r>
              <a:rPr lang="en-US" sz="2600" dirty="0" smtClean="0">
                <a:solidFill>
                  <a:srgbClr val="5F5F5F"/>
                </a:solidFill>
                <a:cs typeface="Arial" charset="0"/>
              </a:rPr>
              <a:t>: 20</a:t>
            </a:r>
            <a:r>
              <a:rPr lang="en-US" sz="2600" dirty="0">
                <a:solidFill>
                  <a:srgbClr val="5F5F5F"/>
                </a:solidFill>
                <a:cs typeface="Arial" charset="0"/>
              </a:rPr>
              <a:t>-35%</a:t>
            </a:r>
          </a:p>
          <a:p>
            <a:pPr eaLnBrk="1" hangingPunct="1"/>
            <a:endParaRPr lang="en-US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6994878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i="1" dirty="0" smtClean="0">
                <a:cs typeface="Times New Roman" charset="0"/>
              </a:rPr>
              <a:t>Nutritional Importance of Proteins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066800"/>
            <a:ext cx="7450667" cy="4953000"/>
          </a:xfrm>
        </p:spPr>
        <p:txBody>
          <a:bodyPr/>
          <a:lstStyle/>
          <a:p>
            <a:pPr algn="just" eaLnBrk="1" hangingPunct="1">
              <a:defRPr/>
            </a:pPr>
            <a:r>
              <a:rPr lang="en-US" sz="2600" dirty="0" smtClean="0">
                <a:solidFill>
                  <a:schemeClr val="bg2"/>
                </a:solidFill>
                <a:latin typeface="Arial"/>
                <a:cs typeface="Arial"/>
              </a:rPr>
              <a:t>Proteins supply amino acids and amino nitrogen for the body</a:t>
            </a:r>
          </a:p>
          <a:p>
            <a:pPr algn="just" eaLnBrk="1" hangingPunct="1">
              <a:defRPr/>
            </a:pPr>
            <a:r>
              <a:rPr lang="en-US" sz="2600" dirty="0" smtClean="0">
                <a:solidFill>
                  <a:schemeClr val="bg2"/>
                </a:solidFill>
                <a:latin typeface="Arial"/>
                <a:cs typeface="Arial"/>
              </a:rPr>
              <a:t>Essential amino acids : Body can’t synthesize, must be supplied in the diet</a:t>
            </a:r>
          </a:p>
          <a:p>
            <a:pPr lvl="1" eaLnBrk="1" hangingPunct="1">
              <a:defRPr/>
            </a:pPr>
            <a:r>
              <a:rPr lang="en-US" sz="2600" dirty="0" smtClean="0">
                <a:solidFill>
                  <a:schemeClr val="tx2"/>
                </a:solidFill>
                <a:latin typeface="Arial"/>
                <a:cs typeface="Arial"/>
              </a:rPr>
              <a:t>PVT TIM HALL</a:t>
            </a:r>
            <a:r>
              <a:rPr lang="en-US" sz="2600" dirty="0" smtClean="0">
                <a:solidFill>
                  <a:schemeClr val="bg2"/>
                </a:solidFill>
                <a:latin typeface="Arial"/>
                <a:cs typeface="Arial"/>
              </a:rPr>
              <a:t>: </a:t>
            </a:r>
            <a:r>
              <a:rPr lang="en-US" sz="2600" u="sng" dirty="0" err="1" smtClean="0">
                <a:solidFill>
                  <a:schemeClr val="bg2"/>
                </a:solidFill>
                <a:latin typeface="Arial"/>
                <a:cs typeface="Arial"/>
              </a:rPr>
              <a:t>P</a:t>
            </a:r>
            <a:r>
              <a:rPr lang="en-US" sz="2600" dirty="0" err="1" smtClean="0">
                <a:solidFill>
                  <a:schemeClr val="bg2"/>
                </a:solidFill>
                <a:latin typeface="Arial"/>
                <a:cs typeface="Arial"/>
              </a:rPr>
              <a:t>heylalanine</a:t>
            </a:r>
            <a:r>
              <a:rPr lang="en-US" sz="2600" dirty="0" smtClean="0">
                <a:solidFill>
                  <a:schemeClr val="bg2"/>
                </a:solidFill>
                <a:latin typeface="Arial"/>
                <a:cs typeface="Arial"/>
              </a:rPr>
              <a:t>, </a:t>
            </a:r>
            <a:r>
              <a:rPr lang="en-US" sz="2600" u="sng" dirty="0" err="1" smtClean="0">
                <a:solidFill>
                  <a:schemeClr val="bg2"/>
                </a:solidFill>
                <a:latin typeface="Arial"/>
                <a:cs typeface="Arial"/>
              </a:rPr>
              <a:t>V</a:t>
            </a:r>
            <a:r>
              <a:rPr lang="en-US" sz="2600" dirty="0" err="1" smtClean="0">
                <a:solidFill>
                  <a:schemeClr val="bg2"/>
                </a:solidFill>
                <a:latin typeface="Arial"/>
                <a:cs typeface="Arial"/>
              </a:rPr>
              <a:t>aline</a:t>
            </a:r>
            <a:r>
              <a:rPr lang="en-US" sz="2600" dirty="0" smtClean="0">
                <a:solidFill>
                  <a:schemeClr val="bg2"/>
                </a:solidFill>
                <a:latin typeface="Arial"/>
                <a:cs typeface="Arial"/>
              </a:rPr>
              <a:t>, </a:t>
            </a:r>
            <a:r>
              <a:rPr lang="en-US" sz="2600" u="sng" dirty="0" smtClean="0">
                <a:solidFill>
                  <a:schemeClr val="bg2"/>
                </a:solidFill>
                <a:latin typeface="Arial"/>
                <a:cs typeface="Arial"/>
              </a:rPr>
              <a:t>T</a:t>
            </a:r>
            <a:r>
              <a:rPr lang="en-US" sz="2600" dirty="0" smtClean="0">
                <a:solidFill>
                  <a:schemeClr val="bg2"/>
                </a:solidFill>
                <a:latin typeface="Arial"/>
                <a:cs typeface="Arial"/>
              </a:rPr>
              <a:t>ryptophan, </a:t>
            </a:r>
            <a:r>
              <a:rPr lang="en-US" sz="2600" u="sng" dirty="0" smtClean="0">
                <a:solidFill>
                  <a:schemeClr val="bg2"/>
                </a:solidFill>
                <a:latin typeface="Arial"/>
                <a:cs typeface="Arial"/>
              </a:rPr>
              <a:t>T</a:t>
            </a:r>
            <a:r>
              <a:rPr lang="en-US" sz="2600" dirty="0" smtClean="0">
                <a:solidFill>
                  <a:schemeClr val="bg2"/>
                </a:solidFill>
                <a:latin typeface="Arial"/>
                <a:cs typeface="Arial"/>
              </a:rPr>
              <a:t>hreonine, </a:t>
            </a:r>
            <a:r>
              <a:rPr lang="en-US" sz="2600" u="sng" dirty="0" smtClean="0">
                <a:solidFill>
                  <a:schemeClr val="bg2"/>
                </a:solidFill>
                <a:latin typeface="Arial"/>
                <a:cs typeface="Arial"/>
              </a:rPr>
              <a:t>I</a:t>
            </a:r>
            <a:r>
              <a:rPr lang="en-US" sz="2600" dirty="0" smtClean="0">
                <a:solidFill>
                  <a:schemeClr val="bg2"/>
                </a:solidFill>
                <a:latin typeface="Arial"/>
                <a:cs typeface="Arial"/>
              </a:rPr>
              <a:t>soleucine, </a:t>
            </a:r>
            <a:r>
              <a:rPr lang="en-US" sz="2600" u="sng" dirty="0" smtClean="0">
                <a:solidFill>
                  <a:schemeClr val="bg2"/>
                </a:solidFill>
                <a:latin typeface="Arial"/>
                <a:cs typeface="Arial"/>
              </a:rPr>
              <a:t>M</a:t>
            </a:r>
            <a:r>
              <a:rPr lang="en-US" sz="2600" dirty="0" smtClean="0">
                <a:solidFill>
                  <a:schemeClr val="bg2"/>
                </a:solidFill>
                <a:latin typeface="Arial"/>
                <a:cs typeface="Arial"/>
              </a:rPr>
              <a:t>ethionine, </a:t>
            </a:r>
            <a:r>
              <a:rPr lang="en-US" sz="2600" u="sng" dirty="0" err="1" smtClean="0">
                <a:solidFill>
                  <a:schemeClr val="bg2"/>
                </a:solidFill>
                <a:latin typeface="Arial"/>
                <a:cs typeface="Arial"/>
              </a:rPr>
              <a:t>H</a:t>
            </a:r>
            <a:r>
              <a:rPr lang="en-US" sz="2600" dirty="0" err="1" smtClean="0">
                <a:solidFill>
                  <a:schemeClr val="bg2"/>
                </a:solidFill>
                <a:latin typeface="Arial"/>
                <a:cs typeface="Arial"/>
              </a:rPr>
              <a:t>istidine</a:t>
            </a:r>
            <a:r>
              <a:rPr lang="en-US" sz="2600" dirty="0" smtClean="0">
                <a:solidFill>
                  <a:schemeClr val="bg2"/>
                </a:solidFill>
                <a:latin typeface="Arial"/>
                <a:cs typeface="Arial"/>
              </a:rPr>
              <a:t>, </a:t>
            </a:r>
            <a:r>
              <a:rPr lang="en-US" sz="2600" u="sng" dirty="0" smtClean="0">
                <a:solidFill>
                  <a:schemeClr val="bg2"/>
                </a:solidFill>
                <a:latin typeface="Arial"/>
                <a:cs typeface="Arial"/>
              </a:rPr>
              <a:t>A</a:t>
            </a:r>
            <a:r>
              <a:rPr lang="en-US" sz="2600" dirty="0" smtClean="0">
                <a:solidFill>
                  <a:schemeClr val="bg2"/>
                </a:solidFill>
                <a:latin typeface="Arial"/>
                <a:cs typeface="Arial"/>
              </a:rPr>
              <a:t>rginine, </a:t>
            </a:r>
            <a:r>
              <a:rPr lang="en-US" sz="2600" u="sng" dirty="0" smtClean="0">
                <a:solidFill>
                  <a:schemeClr val="bg2"/>
                </a:solidFill>
                <a:latin typeface="Arial"/>
                <a:cs typeface="Arial"/>
              </a:rPr>
              <a:t>L</a:t>
            </a:r>
            <a:r>
              <a:rPr lang="en-US" sz="2600" dirty="0" smtClean="0">
                <a:solidFill>
                  <a:schemeClr val="bg2"/>
                </a:solidFill>
                <a:latin typeface="Arial"/>
                <a:cs typeface="Arial"/>
              </a:rPr>
              <a:t>ysine, </a:t>
            </a:r>
            <a:r>
              <a:rPr lang="en-US" sz="2600" u="sng" dirty="0" err="1" smtClean="0">
                <a:solidFill>
                  <a:schemeClr val="bg2"/>
                </a:solidFill>
                <a:latin typeface="Arial"/>
                <a:cs typeface="Arial"/>
              </a:rPr>
              <a:t>L</a:t>
            </a:r>
            <a:r>
              <a:rPr lang="en-US" sz="2600" dirty="0" err="1" smtClean="0">
                <a:solidFill>
                  <a:schemeClr val="bg2"/>
                </a:solidFill>
                <a:latin typeface="Arial"/>
                <a:cs typeface="Arial"/>
              </a:rPr>
              <a:t>eucine</a:t>
            </a:r>
            <a:endParaRPr lang="en-US" sz="2600" dirty="0">
              <a:solidFill>
                <a:schemeClr val="bg2"/>
              </a:solidFill>
              <a:latin typeface="Arial"/>
              <a:cs typeface="Arial"/>
            </a:endParaRPr>
          </a:p>
          <a:p>
            <a:pPr algn="just" eaLnBrk="1" hangingPunct="1">
              <a:defRPr/>
            </a:pPr>
            <a:r>
              <a:rPr lang="en-US" sz="2600" dirty="0" smtClean="0">
                <a:solidFill>
                  <a:schemeClr val="bg2"/>
                </a:solidFill>
                <a:latin typeface="Arial"/>
                <a:cs typeface="Arial"/>
              </a:rPr>
              <a:t>Non-essential: body can synthesize</a:t>
            </a: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6994878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i="1" dirty="0" smtClean="0">
                <a:cs typeface="Times New Roman" charset="0"/>
              </a:rPr>
              <a:t>Nutritional Quality of Proteins</a:t>
            </a:r>
          </a:p>
        </p:txBody>
      </p:sp>
      <p:sp>
        <p:nvSpPr>
          <p:cNvPr id="5683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990600"/>
            <a:ext cx="7450667" cy="495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chemeClr val="bg2"/>
                </a:solidFill>
                <a:latin typeface="Arial"/>
                <a:cs typeface="Arial"/>
              </a:rPr>
              <a:t>A</a:t>
            </a:r>
            <a:r>
              <a:rPr lang="en-US" dirty="0" smtClean="0">
                <a:solidFill>
                  <a:schemeClr val="bg2"/>
                </a:solidFill>
                <a:latin typeface="Arial"/>
                <a:cs typeface="Arial"/>
              </a:rPr>
              <a:t> measure of a protein’s ability to provide the essential amino acids required for tissue maintenance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bg2"/>
                </a:solidFill>
                <a:latin typeface="Arial"/>
                <a:cs typeface="Arial"/>
              </a:rPr>
              <a:t>Measured in PDCAAS</a:t>
            </a:r>
            <a:r>
              <a:rPr lang="en-US" dirty="0">
                <a:solidFill>
                  <a:schemeClr val="bg2"/>
                </a:solidFill>
                <a:latin typeface="Arial"/>
                <a:cs typeface="Arial"/>
              </a:rPr>
              <a:t> </a:t>
            </a:r>
            <a:r>
              <a:rPr lang="en-US" dirty="0" smtClean="0">
                <a:solidFill>
                  <a:schemeClr val="bg2"/>
                </a:solidFill>
                <a:latin typeface="Arial"/>
                <a:cs typeface="Arial"/>
              </a:rPr>
              <a:t>units (Digestibility-Corrected Amino Acid Scoring)</a:t>
            </a:r>
            <a:endParaRPr lang="en-US" dirty="0">
              <a:solidFill>
                <a:schemeClr val="bg2"/>
              </a:solidFill>
              <a:latin typeface="Arial"/>
              <a:cs typeface="Arial"/>
            </a:endParaRPr>
          </a:p>
          <a:p>
            <a:pPr eaLnBrk="1" hangingPunct="1">
              <a:defRPr/>
            </a:pPr>
            <a:r>
              <a:rPr lang="en-US" dirty="0" smtClean="0">
                <a:solidFill>
                  <a:schemeClr val="bg2"/>
                </a:solidFill>
                <a:latin typeface="Arial"/>
                <a:cs typeface="Arial"/>
              </a:rPr>
              <a:t>High value indicates more digestibility and high quality (maximum score 1.0)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bg2"/>
                </a:solidFill>
                <a:latin typeface="Arial"/>
                <a:cs typeface="Arial"/>
              </a:rPr>
              <a:t>Proteins from animal sources: 0.82-1.0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bg2"/>
                </a:solidFill>
                <a:latin typeface="Arial"/>
                <a:cs typeface="Arial"/>
              </a:rPr>
              <a:t>Proteins from plant sources: 0.4</a:t>
            </a: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8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8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68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68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68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68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68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68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68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68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68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68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68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68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68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68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68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68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68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68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832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2067" y="1143000"/>
            <a:ext cx="6976533" cy="4800600"/>
          </a:xfrm>
        </p:spPr>
        <p:txBody>
          <a:bodyPr/>
          <a:lstStyle/>
          <a:p>
            <a:pPr marL="0" indent="0" algn="just" eaLnBrk="1" hangingPunct="1">
              <a:buFont typeface="Wingdings" charset="0"/>
              <a:buNone/>
              <a:defRPr/>
            </a:pPr>
            <a:r>
              <a:rPr lang="en-US" sz="3000" dirty="0">
                <a:solidFill>
                  <a:schemeClr val="bg2"/>
                </a:solidFill>
                <a:latin typeface="Arial"/>
                <a:cs typeface="Arial"/>
              </a:rPr>
              <a:t>Sources and RDA:</a:t>
            </a:r>
          </a:p>
          <a:p>
            <a:pPr algn="just" eaLnBrk="1" hangingPunct="1">
              <a:defRPr/>
            </a:pPr>
            <a:r>
              <a:rPr lang="en-US" sz="3000" dirty="0">
                <a:solidFill>
                  <a:schemeClr val="bg2"/>
                </a:solidFill>
                <a:latin typeface="Arial"/>
                <a:cs typeface="Arial"/>
              </a:rPr>
              <a:t>Meat, poultry, fish, milk, wheat, corn, beans, </a:t>
            </a:r>
            <a:r>
              <a:rPr lang="en-US" sz="3000" dirty="0" smtClean="0">
                <a:solidFill>
                  <a:schemeClr val="bg2"/>
                </a:solidFill>
                <a:latin typeface="Arial"/>
                <a:cs typeface="Arial"/>
              </a:rPr>
              <a:t>nuts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3000" dirty="0" smtClean="0">
              <a:solidFill>
                <a:schemeClr val="bg2"/>
              </a:solidFill>
              <a:latin typeface="Arial"/>
              <a:cs typeface="Arial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3000" dirty="0" smtClean="0">
                <a:solidFill>
                  <a:schemeClr val="bg2"/>
                </a:solidFill>
                <a:latin typeface="Arial"/>
                <a:cs typeface="Arial"/>
              </a:rPr>
              <a:t>RDA (</a:t>
            </a:r>
            <a:r>
              <a:rPr lang="en-US" sz="3000" dirty="0" err="1" smtClean="0">
                <a:solidFill>
                  <a:schemeClr val="bg2"/>
                </a:solidFill>
                <a:latin typeface="Arial"/>
                <a:cs typeface="Arial"/>
              </a:rPr>
              <a:t>gms</a:t>
            </a:r>
            <a:r>
              <a:rPr lang="en-US" sz="3000" dirty="0" smtClean="0">
                <a:solidFill>
                  <a:schemeClr val="bg2"/>
                </a:solidFill>
                <a:latin typeface="Arial"/>
                <a:cs typeface="Arial"/>
              </a:rPr>
              <a:t>/kg body weight)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000" dirty="0" smtClean="0">
                <a:solidFill>
                  <a:schemeClr val="bg2"/>
                </a:solidFill>
                <a:latin typeface="Arial"/>
                <a:ea typeface="ＭＳ Ｐゴシック" charset="0"/>
                <a:cs typeface="Arial"/>
              </a:rPr>
              <a:t>Normal adults: 0.8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000" dirty="0" smtClean="0">
                <a:solidFill>
                  <a:schemeClr val="bg2"/>
                </a:solidFill>
                <a:latin typeface="Arial"/>
                <a:ea typeface="ＭＳ Ｐゴシック" charset="0"/>
                <a:cs typeface="Arial"/>
              </a:rPr>
              <a:t>Athletes: 1.0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000" dirty="0" smtClean="0">
                <a:solidFill>
                  <a:schemeClr val="bg2"/>
                </a:solidFill>
                <a:latin typeface="Arial"/>
                <a:ea typeface="ＭＳ Ｐゴシック" charset="0"/>
                <a:cs typeface="Arial"/>
              </a:rPr>
              <a:t>Pregnancy / lactation: </a:t>
            </a:r>
            <a:r>
              <a:rPr lang="en-US" sz="3000" dirty="0" err="1" smtClean="0">
                <a:solidFill>
                  <a:schemeClr val="bg2"/>
                </a:solidFill>
                <a:latin typeface="Arial"/>
                <a:ea typeface="ＭＳ Ｐゴシック" charset="0"/>
                <a:cs typeface="Arial"/>
              </a:rPr>
              <a:t>upto</a:t>
            </a:r>
            <a:r>
              <a:rPr lang="en-US" sz="3000" dirty="0" smtClean="0">
                <a:solidFill>
                  <a:schemeClr val="bg2"/>
                </a:solidFill>
                <a:latin typeface="Arial"/>
                <a:ea typeface="ＭＳ Ｐゴシック" charset="0"/>
                <a:cs typeface="Arial"/>
              </a:rPr>
              <a:t> 30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000" dirty="0" smtClean="0">
                <a:solidFill>
                  <a:schemeClr val="bg2"/>
                </a:solidFill>
                <a:latin typeface="Arial"/>
                <a:ea typeface="ＭＳ Ｐゴシック" charset="0"/>
                <a:cs typeface="Arial"/>
              </a:rPr>
              <a:t>Children: 2.0</a:t>
            </a:r>
          </a:p>
        </p:txBody>
      </p:sp>
      <p:sp>
        <p:nvSpPr>
          <p:cNvPr id="390150" name="Rectangle 6"/>
          <p:cNvSpPr>
            <a:spLocks noGrp="1" noChangeArrowheads="1"/>
          </p:cNvSpPr>
          <p:nvPr>
            <p:ph type="title"/>
          </p:nvPr>
        </p:nvSpPr>
        <p:spPr>
          <a:xfrm>
            <a:off x="396522" y="228600"/>
            <a:ext cx="6994878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3800" b="1" i="1" dirty="0" smtClean="0">
                <a:cs typeface="Times New Roman" charset="0"/>
              </a:rPr>
              <a:t>Sources and RDA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0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0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90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90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90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90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90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90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90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90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90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90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90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90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90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90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90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90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90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90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90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90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90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90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90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90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90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90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014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50333" y="990600"/>
            <a:ext cx="7450667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i="1" dirty="0" smtClean="0">
                <a:solidFill>
                  <a:schemeClr val="tx2"/>
                </a:solidFill>
                <a:latin typeface="Garamond"/>
                <a:cs typeface="Garamond"/>
              </a:rPr>
              <a:t>Normal Nitrogen Balance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bg2"/>
                </a:solidFill>
                <a:latin typeface="Arial"/>
                <a:cs typeface="Arial"/>
              </a:rPr>
              <a:t>In a healthy person, the nitrogen intake is equal to nitrogen loss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i="1" dirty="0" smtClean="0">
                <a:solidFill>
                  <a:srgbClr val="006633"/>
                </a:solidFill>
                <a:latin typeface="Garamond"/>
                <a:cs typeface="Garamond"/>
              </a:rPr>
              <a:t>Negative nitrogen balance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600" dirty="0" smtClean="0">
                <a:solidFill>
                  <a:schemeClr val="bg2"/>
                </a:solidFill>
                <a:latin typeface="Arial"/>
                <a:cs typeface="Arial"/>
              </a:rPr>
              <a:t>When nitrogen loss is more than intake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bg2"/>
                </a:solidFill>
                <a:cs typeface="Arial"/>
              </a:rPr>
              <a:t>Occurs in burns</a:t>
            </a:r>
            <a:r>
              <a:rPr lang="en-US" dirty="0">
                <a:solidFill>
                  <a:schemeClr val="bg2"/>
                </a:solidFill>
                <a:cs typeface="Arial"/>
              </a:rPr>
              <a:t>, trauma, illness, metabolic </a:t>
            </a:r>
            <a:r>
              <a:rPr lang="en-US" dirty="0" smtClean="0">
                <a:solidFill>
                  <a:schemeClr val="bg2"/>
                </a:solidFill>
                <a:cs typeface="Arial"/>
              </a:rPr>
              <a:t>stress</a:t>
            </a:r>
            <a:endParaRPr lang="en-US" sz="2600" dirty="0" smtClean="0">
              <a:solidFill>
                <a:schemeClr val="bg2"/>
              </a:solidFill>
              <a:latin typeface="Arial"/>
              <a:cs typeface="Arial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i="1" dirty="0" smtClean="0">
                <a:solidFill>
                  <a:srgbClr val="006633"/>
                </a:solidFill>
                <a:latin typeface="Garamond"/>
                <a:cs typeface="Garamond"/>
              </a:rPr>
              <a:t>Positive nitrogen balance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600" dirty="0" smtClean="0">
                <a:solidFill>
                  <a:schemeClr val="bg2"/>
                </a:solidFill>
                <a:latin typeface="Arial"/>
                <a:cs typeface="Arial"/>
              </a:rPr>
              <a:t>When nitrogen intake is more than loss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bg2"/>
                </a:solidFill>
                <a:latin typeface="Arial"/>
                <a:cs typeface="Arial"/>
              </a:rPr>
              <a:t>Occurs in </a:t>
            </a:r>
            <a:r>
              <a:rPr lang="en-US" dirty="0" smtClean="0">
                <a:solidFill>
                  <a:schemeClr val="bg2"/>
                </a:solidFill>
                <a:cs typeface="Arial"/>
              </a:rPr>
              <a:t>growth</a:t>
            </a:r>
            <a:r>
              <a:rPr lang="en-US" dirty="0">
                <a:solidFill>
                  <a:schemeClr val="bg2"/>
                </a:solidFill>
                <a:cs typeface="Arial"/>
              </a:rPr>
              <a:t>, pregnancy, lactation, recovery from </a:t>
            </a:r>
            <a:r>
              <a:rPr lang="en-US" dirty="0" smtClean="0">
                <a:solidFill>
                  <a:schemeClr val="bg2"/>
                </a:solidFill>
                <a:cs typeface="Arial"/>
              </a:rPr>
              <a:t>illness</a:t>
            </a:r>
            <a:endParaRPr lang="en-US" dirty="0">
              <a:solidFill>
                <a:schemeClr val="bg2"/>
              </a:solidFill>
              <a:cs typeface="Arial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3000" dirty="0" smtClean="0">
              <a:solidFill>
                <a:schemeClr val="bg2"/>
              </a:solidFill>
              <a:latin typeface="Arial"/>
              <a:cs typeface="Arial"/>
            </a:endParaRPr>
          </a:p>
        </p:txBody>
      </p:sp>
      <p:sp>
        <p:nvSpPr>
          <p:cNvPr id="115717" name="Rectangle 5"/>
          <p:cNvSpPr>
            <a:spLocks noGrp="1" noChangeArrowheads="1"/>
          </p:cNvSpPr>
          <p:nvPr>
            <p:ph type="title"/>
          </p:nvPr>
        </p:nvSpPr>
        <p:spPr>
          <a:xfrm>
            <a:off x="472722" y="228600"/>
            <a:ext cx="6994878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i="1" dirty="0" smtClean="0">
                <a:cs typeface="+mj-cs"/>
              </a:rPr>
              <a:t>Nitrogen Balance</a:t>
            </a: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5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5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5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5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5" grpId="0" build="p" autoUpdateAnimBg="0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10531</TotalTime>
  <Words>2001</Words>
  <Application>Microsoft Macintosh PowerPoint</Application>
  <PresentationFormat>On-screen Show (4:3)</PresentationFormat>
  <Paragraphs>375</Paragraphs>
  <Slides>39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39</vt:i4>
      </vt:variant>
    </vt:vector>
  </HeadingPairs>
  <TitlesOfParts>
    <vt:vector size="43" baseType="lpstr">
      <vt:lpstr>Custom Design</vt:lpstr>
      <vt:lpstr>Edge</vt:lpstr>
      <vt:lpstr>1_Edge</vt:lpstr>
      <vt:lpstr>2_Edge</vt:lpstr>
      <vt:lpstr> Macro and Micronutrients     </vt:lpstr>
      <vt:lpstr>Overview</vt:lpstr>
      <vt:lpstr>Macronutrients</vt:lpstr>
      <vt:lpstr>Energy Content of Food</vt:lpstr>
      <vt:lpstr>Slide 5</vt:lpstr>
      <vt:lpstr>Nutritional Importance of Proteins</vt:lpstr>
      <vt:lpstr>Nutritional Quality of Proteins</vt:lpstr>
      <vt:lpstr>Sources and RDA</vt:lpstr>
      <vt:lpstr>Nitrogen Balance</vt:lpstr>
      <vt:lpstr>Slide 10</vt:lpstr>
      <vt:lpstr>Protein-Energy Malnutrition</vt:lpstr>
      <vt:lpstr>Slide 12</vt:lpstr>
      <vt:lpstr>Carbohydrates</vt:lpstr>
      <vt:lpstr>Protein-Sparing Effect</vt:lpstr>
      <vt:lpstr>Dietary  Fiber</vt:lpstr>
      <vt:lpstr>Fats in the Diet</vt:lpstr>
      <vt:lpstr>Essential Fatty Acids</vt:lpstr>
      <vt:lpstr>Omega-3 Fatty Acids</vt:lpstr>
      <vt:lpstr>Recommendations for Omega-3 Fatty Acid Intake American Heart Association Guidelines</vt:lpstr>
      <vt:lpstr>Slide 20</vt:lpstr>
      <vt:lpstr>Slide 21</vt:lpstr>
      <vt:lpstr>Trans Fatty Acids</vt:lpstr>
      <vt:lpstr>Vitamins</vt:lpstr>
      <vt:lpstr>Vitamins - Classified Based on Solubility</vt:lpstr>
      <vt:lpstr>Vitamin D (Calciferol)</vt:lpstr>
      <vt:lpstr>Vitamin D</vt:lpstr>
      <vt:lpstr>Vitamin E</vt:lpstr>
      <vt:lpstr>Functions of Vitamin B1 (Thiamin)</vt:lpstr>
      <vt:lpstr>Disorders of Vitamin B1 (Thiamin) Deficiency</vt:lpstr>
      <vt:lpstr>Functions of Folic Acid</vt:lpstr>
      <vt:lpstr>Disorders of Folic Acid Deficiency</vt:lpstr>
      <vt:lpstr>Functions of Vitamin C </vt:lpstr>
      <vt:lpstr>Disorders of Vitamin C Deficiency</vt:lpstr>
      <vt:lpstr>Slide 34</vt:lpstr>
      <vt:lpstr>Minerals and Trace Elements</vt:lpstr>
      <vt:lpstr>Calcium</vt:lpstr>
      <vt:lpstr>Iron</vt:lpstr>
      <vt:lpstr>Iron Deficiency</vt:lpstr>
      <vt:lpstr>Iodine</vt:lpstr>
    </vt:vector>
  </TitlesOfParts>
  <Company>Usman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Nutrition</dc:title>
  <dc:creator>Usman Ghani</dc:creator>
  <cp:lastModifiedBy>431103640</cp:lastModifiedBy>
  <cp:revision>235</cp:revision>
  <cp:lastPrinted>2003-11-13T20:06:36Z</cp:lastPrinted>
  <dcterms:created xsi:type="dcterms:W3CDTF">1998-01-23T22:12:23Z</dcterms:created>
  <dcterms:modified xsi:type="dcterms:W3CDTF">2012-11-20T07:04:25Z</dcterms:modified>
</cp:coreProperties>
</file>