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72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13/01/1434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Amr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 S.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Moustafa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, MD, PhD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a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69209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</a:t>
            </a:r>
            <a:r>
              <a:rPr lang="en-US" sz="2800" b="1" dirty="0" smtClean="0"/>
              <a:t>: </a:t>
            </a:r>
          </a:p>
          <a:p>
            <a:pPr algn="just" rtl="0"/>
            <a:r>
              <a:rPr lang="en-US" sz="2800" b="1" dirty="0" smtClean="0"/>
              <a:t>	It converts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 into </a:t>
            </a:r>
            <a:r>
              <a:rPr lang="en-US" sz="2800" b="1" dirty="0" err="1" smtClean="0"/>
              <a:t>trypsin</a:t>
            </a:r>
            <a:endParaRPr lang="en-US" sz="2800" b="1" dirty="0" smtClean="0"/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Trypsin</a:t>
            </a:r>
            <a:r>
              <a:rPr lang="en-US" sz="2800" b="1" dirty="0" smtClean="0">
                <a:solidFill>
                  <a:srgbClr val="0033CC"/>
                </a:solidFill>
              </a:rPr>
              <a:t> then activates all the other pancreatic zymogens (including itself)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is an enzyme synthesized by, and present on the luminal surface of intestinal mucosal cells </a:t>
            </a:r>
            <a:r>
              <a:rPr lang="en-US" sz="2800" b="1" dirty="0" smtClean="0"/>
              <a:t>(the </a:t>
            </a:r>
            <a:r>
              <a:rPr lang="en-US" sz="2800" b="1" dirty="0" smtClean="0"/>
              <a:t>brush border </a:t>
            </a:r>
            <a:r>
              <a:rPr lang="en-US" sz="2800" b="1" dirty="0" smtClean="0"/>
              <a:t>membrane)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762472"/>
          <a:ext cx="864096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2036"/>
                <a:gridCol w="3232969"/>
                <a:gridCol w="2545955"/>
              </a:tblGrid>
              <a:tr h="283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Activating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Active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Zymogen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1- </a:t>
                      </a:r>
                      <a:r>
                        <a:rPr lang="en-US" sz="2400" dirty="0" err="1" smtClean="0"/>
                        <a:t>Enteropeptidase</a:t>
                      </a:r>
                      <a:endParaRPr lang="en-US" sz="2400" baseline="0" dirty="0" smtClean="0"/>
                    </a:p>
                    <a:p>
                      <a:pPr marL="280988" indent="-280988" algn="l" rtl="0"/>
                      <a:r>
                        <a:rPr lang="en-US" sz="2400" baseline="0" dirty="0" smtClean="0"/>
                        <a:t>2-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(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autocatalysis)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Trypsinogen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Chymotrypsinogen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en-US" sz="2400" dirty="0" smtClean="0"/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Proelastase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exdopeptidases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Pro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Carboxypeptid-ases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228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5115" y="22768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Di- &amp; </a:t>
            </a:r>
            <a:r>
              <a:rPr lang="en-US" b="1" dirty="0" err="1" smtClean="0"/>
              <a:t>tripeptides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96" y="357301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Di- &amp; </a:t>
            </a:r>
            <a:r>
              <a:rPr lang="en-US" sz="2000" b="1" dirty="0" err="1" smtClean="0"/>
              <a:t>tripeptides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9939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rot="16200000" flipH="1">
            <a:off x="6232213" y="4186395"/>
            <a:ext cx="492452" cy="6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0770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84168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e.g</a:t>
            </a:r>
            <a:r>
              <a:rPr lang="en-US" b="1" dirty="0" smtClean="0"/>
              <a:t>., chronic </a:t>
            </a:r>
            <a:r>
              <a:rPr lang="en-US" b="1" dirty="0" smtClean="0"/>
              <a:t>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</a:t>
            </a:r>
            <a:r>
              <a:rPr lang="en-US" b="1" dirty="0" smtClean="0">
                <a:sym typeface="Wingdings" pitchFamily="2" charset="2"/>
              </a:rPr>
              <a:t>lipids &amp; proteins </a:t>
            </a:r>
            <a:r>
              <a:rPr lang="en-US" b="1" dirty="0" smtClean="0">
                <a:sym typeface="Wingdings" pitchFamily="2" charset="2"/>
              </a:rPr>
              <a:t> abnormal appearance of lipids (steatorrhea) &amp; undigested </a:t>
            </a:r>
            <a:r>
              <a:rPr lang="en-US" b="1" dirty="0" smtClean="0">
                <a:sym typeface="Wingdings" pitchFamily="2" charset="2"/>
              </a:rPr>
              <a:t>proteins </a:t>
            </a:r>
            <a:r>
              <a:rPr lang="en-US" b="1" dirty="0" smtClean="0">
                <a:sym typeface="Wingdings" pitchFamily="2" charset="2"/>
              </a:rPr>
              <a:t>in the feces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just" rtl="0"/>
            <a:r>
              <a:rPr lang="en-US" b="1" dirty="0" smtClean="0"/>
              <a:t>It is a disease of malabsorption resulting from immune-mediated damage to the small intestine in response to ingestion of gluten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/>
            <a:r>
              <a:rPr lang="en-US" b="1" dirty="0" smtClean="0"/>
              <a:t>Gluten is a protein found in wheat, rye, and barley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8172400" cy="396044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ym typeface="Symbol"/>
              </a:rPr>
              <a:t>-amylase 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dirty="0" err="1" smtClean="0"/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dirty="0" err="1" smtClean="0"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916832"/>
          <a:ext cx="763284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18707"/>
                <a:gridCol w="3121853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Enzyme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Substrate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Isomaltase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Maltase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 smtClean="0"/>
                    </a:p>
                    <a:p>
                      <a:pPr algn="l" rtl="0"/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Sucrase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800" dirty="0" smtClean="0">
                          <a:sym typeface="Wingdings" pitchFamily="2" charset="2"/>
                        </a:rPr>
                      </a:b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Lactase</a:t>
                      </a:r>
                    </a:p>
                    <a:p>
                      <a:pPr algn="l" rtl="0"/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-</a:t>
                      </a:r>
                      <a:r>
                        <a:rPr lang="en-US" sz="2800" dirty="0" err="1" smtClean="0">
                          <a:sym typeface="Symbol"/>
                        </a:rPr>
                        <a:t>galactosidase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Glucose &amp;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43608" y="4106478"/>
            <a:ext cx="295232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>
            <a:off x="4025414" y="5695518"/>
            <a:ext cx="1080120" cy="971097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 (both facilitated (GLUT) and active transport (</a:t>
            </a:r>
            <a:r>
              <a:rPr lang="en-US" dirty="0" smtClean="0"/>
              <a:t>Energy-dependent)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deficiency)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766088"/>
            <a:ext cx="4572000" cy="312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Symbol"/>
              </a:rPr>
              <a:t>Lactase (-</a:t>
            </a:r>
            <a:r>
              <a:rPr lang="en-US" sz="2000" b="1" dirty="0" err="1" smtClean="0">
                <a:sym typeface="Symbol"/>
              </a:rPr>
              <a:t>galactosidase</a:t>
            </a:r>
            <a:r>
              <a:rPr lang="en-US" sz="2000" b="1" dirty="0" smtClean="0">
                <a:sym typeface="Symbol"/>
              </a:rPr>
              <a:t>) deficiency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b="1" dirty="0" smtClean="0">
                <a:sym typeface="Wingdings" pitchFamily="2" charset="2"/>
              </a:rPr>
              <a:t>Undigested </a:t>
            </a:r>
            <a:r>
              <a:rPr lang="en-US" sz="2000" b="1" dirty="0" smtClean="0">
                <a:sym typeface="Wingdings" pitchFamily="2" charset="2"/>
              </a:rPr>
              <a:t>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, H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 gas  abdominal cramps, diarrhea &amp; distension (flatulence)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</a:t>
            </a:r>
            <a:r>
              <a:rPr lang="en-US" sz="2800" dirty="0" smtClean="0"/>
              <a:t>acids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3176"/>
            <a:ext cx="8028384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4320480" cy="1837184"/>
          </a:xfrm>
        </p:spPr>
        <p:txBody>
          <a:bodyPr>
            <a:no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small intestine</a:t>
            </a:r>
            <a:endParaRPr lang="ar-SA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39248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/>
              <a:t>The digestion in small intestine is hormonally controlled.</a:t>
            </a:r>
          </a:p>
          <a:p>
            <a:pPr algn="just" rtl="0"/>
            <a:r>
              <a:rPr lang="en-US" sz="3600" dirty="0" smtClean="0"/>
              <a:t>Two  small peptide hormones are released from cells of the upper part of small intestine: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Cholecystokinin</a:t>
            </a:r>
            <a:r>
              <a:rPr lang="en-US" sz="3600" b="1" dirty="0" smtClean="0">
                <a:solidFill>
                  <a:srgbClr val="0033CC"/>
                </a:solidFill>
              </a:rPr>
              <a:t> (CCK)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Secretin</a:t>
            </a:r>
            <a:endParaRPr lang="en-US" sz="3600" b="1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720</TotalTime>
  <Words>1324</Words>
  <Application>Microsoft Office PowerPoint</Application>
  <PresentationFormat>On-screen Show (4:3)</PresentationFormat>
  <Paragraphs>228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Slide 10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Dr.Amr</cp:lastModifiedBy>
  <cp:revision>57</cp:revision>
  <dcterms:created xsi:type="dcterms:W3CDTF">2010-12-14T15:16:39Z</dcterms:created>
  <dcterms:modified xsi:type="dcterms:W3CDTF">2012-11-26T06:03:28Z</dcterms:modified>
</cp:coreProperties>
</file>