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28" r:id="rId1"/>
  </p:sldMasterIdLst>
  <p:sldIdLst>
    <p:sldId id="280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68" r:id="rId15"/>
    <p:sldId id="272" r:id="rId16"/>
    <p:sldId id="273" r:id="rId17"/>
    <p:sldId id="276" r:id="rId18"/>
    <p:sldId id="274" r:id="rId19"/>
    <p:sldId id="275" r:id="rId20"/>
    <p:sldId id="277" r:id="rId21"/>
    <p:sldId id="278" r:id="rId22"/>
    <p:sldId id="281" r:id="rId23"/>
    <p:sldId id="279" r:id="rId2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69" d="100"/>
          <a:sy n="69" d="100"/>
        </p:scale>
        <p:origin x="-1602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/imgres?imgurl=http://www.salmonellablog.com/uploads/image/salmonella-typhi-goulding.jpg&amp;imgrefurl=http://www.salmonellablog.com/salmonella-outbreaks/california-and-nevada-salmonella-typhi-outbreak-linked-to-goya-brand-frozen-mamey-fruit/&amp;usg=__HkAxLbrMQB8qnj30n0HyiiRkkho=&amp;h=300&amp;w=300&amp;sz=15&amp;hl=en&amp;start=1&amp;zoom=1&amp;tbnid=9H8pL2foImqZ0M:&amp;tbnh=116&amp;tbnw=116&amp;prev=/images?q=SALMONELLA+TYPHI&amp;hl=en&amp;safe=active&amp;sa=G&amp;gbv=2&amp;tbs=isch:1&amp;itbs=1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hyperlink" Target="http://www.google.com/imgres?imgurl=http://textbookofbacteriology.net/themicrobialworld/S.typhi.Gram.jpg&amp;imgrefurl=http://textbookofbacteriology.net/themicrobialworld/Salmonella.html&amp;usg=__bj2KPGIUFR5VBD2oQCADfwrB41M=&amp;h=299&amp;w=303&amp;sz=39&amp;hl=en&amp;start=3&amp;zoom=1&amp;tbnid=fDhNu-eM8rwlsM:&amp;tbnh=114&amp;tbnw=116&amp;prev=/images?q=SALMONELLA+TYPHI&amp;hl=en&amp;safe=active&amp;sa=G&amp;gbv=2&amp;tbs=isch:1&amp;itbs=1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3.bp.blogspot.com/_rJRxVYdf8ZQ/R19Q1nWrTLI/AAAAAAAAAOw/eM_5Or4hYHo/s400/Shigella+on+EMB.bmp&amp;imgrefurl=http://first6weeks.blogspot.com/2007_12_01_archive.html&amp;usg=__L7agufUQUv2OxSolg7nTogfR91M=&amp;h=302&amp;w=302&amp;sz=17&amp;hl=en&amp;start=6&amp;zoom=1&amp;tbnid=kaZMSnVdKoqDOM:&amp;tbnh=116&amp;tbnw=116&amp;prev=/images?q=SHIGELLA+DYSENTERY&amp;hl=en&amp;safe=active&amp;gbv=2&amp;tbs=isch:1&amp;itbs=1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Salmonella &amp;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shigella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Prof AM </a:t>
            </a:r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kambal</a:t>
            </a:r>
            <a:r>
              <a:rPr lang="en-US" i="1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&amp; Prof .</a:t>
            </a:r>
            <a:r>
              <a:rPr lang="en-US" i="1" dirty="0" err="1" smtClean="0">
                <a:solidFill>
                  <a:srgbClr val="0070C0"/>
                </a:solidFill>
              </a:rPr>
              <a:t>Hanan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Habib</a:t>
            </a:r>
            <a:endParaRPr lang="en-US" i="1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Department of Pathology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KSU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 </a:t>
            </a:r>
            <a:r>
              <a:rPr lang="en-US" sz="4400" dirty="0" smtClean="0">
                <a:solidFill>
                  <a:srgbClr val="002060"/>
                </a:solidFill>
                <a:latin typeface="Bodoni MT Black" pitchFamily="18" charset="0"/>
              </a:rPr>
              <a:t>GASTROENTERITIS</a:t>
            </a:r>
            <a:endParaRPr lang="ar-SA" sz="44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600"/>
          </a:xfrm>
        </p:spPr>
        <p:txBody>
          <a:bodyPr>
            <a:normAutofit fontScale="92500" lnSpcReduction="20000"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Food poisoning through contaminated food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i="1" dirty="0" smtClean="0">
                <a:solidFill>
                  <a:srgbClr val="0070C0"/>
                </a:solidFill>
              </a:rPr>
              <a:t>S. </a:t>
            </a:r>
            <a:r>
              <a:rPr lang="en-US" b="1" i="1" dirty="0" err="1" smtClean="0">
                <a:solidFill>
                  <a:srgbClr val="0070C0"/>
                </a:solidFill>
              </a:rPr>
              <a:t>enterica</a:t>
            </a:r>
            <a:r>
              <a:rPr lang="en-US" b="1" i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subsp. </a:t>
            </a:r>
            <a:r>
              <a:rPr lang="en-US" b="1" i="1" dirty="0" err="1" smtClean="0">
                <a:solidFill>
                  <a:srgbClr val="0070C0"/>
                </a:solidFill>
              </a:rPr>
              <a:t>enterica</a:t>
            </a:r>
            <a:endParaRPr lang="en-US" b="1" i="1" dirty="0" smtClean="0">
              <a:solidFill>
                <a:srgbClr val="0070C0"/>
              </a:solidFill>
            </a:endParaRP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Source poultry, milk, egg  &amp; egg products and handling pets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C00000"/>
                </a:solidFill>
              </a:rPr>
              <a:t>Infective dose 10</a:t>
            </a:r>
            <a:r>
              <a:rPr lang="en-US" b="1" baseline="30000" dirty="0" smtClean="0">
                <a:solidFill>
                  <a:srgbClr val="C00000"/>
                </a:solidFill>
              </a:rPr>
              <a:t>6</a:t>
            </a:r>
            <a:r>
              <a:rPr lang="en-US" b="1" dirty="0" smtClean="0">
                <a:solidFill>
                  <a:srgbClr val="C00000"/>
                </a:solidFill>
              </a:rPr>
              <a:t> bacteria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IP 8 – 36 hrs.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fever, chills, watery diarrhea and abdominal pain, self limiting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In sickle cell, hemolytic disorder and ulcerative colitis, elderly or very young patient the infection may be very severe.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70C0"/>
                </a:solidFill>
              </a:rPr>
              <a:t>At high risk for dissemination</a:t>
            </a:r>
            <a:r>
              <a:rPr lang="ar-SA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&amp;</a:t>
            </a:r>
            <a:r>
              <a:rPr lang="ar-SA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antimicrobial indicated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en-US" sz="4900" dirty="0" smtClean="0">
                <a:solidFill>
                  <a:srgbClr val="002060"/>
                </a:solidFill>
                <a:latin typeface="Bodoni MT Black" pitchFamily="18" charset="0"/>
              </a:rPr>
              <a:t>ENTERIC FEVER</a:t>
            </a:r>
            <a: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</a:br>
            <a:endParaRPr lang="ar-SA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68"/>
          </a:xfrm>
        </p:spPr>
        <p:txBody>
          <a:bodyPr>
            <a:normAutofit fontScale="55000" lnSpcReduction="20000"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7030A0"/>
                </a:solidFill>
              </a:rPr>
              <a:t>Prolonged fever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C00000"/>
                </a:solidFill>
              </a:rPr>
              <a:t>Bacteremia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002060"/>
                </a:solidFill>
              </a:rPr>
              <a:t>Involvement of the reticulo endothelial system (liver, spleen, intestines and mesentery)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0070C0"/>
                </a:solidFill>
              </a:rPr>
              <a:t>Dissemination to multiple organs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002060"/>
                </a:solidFill>
              </a:rPr>
              <a:t>Ingestion of contaminated food by infected or carrier individual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C00000"/>
                </a:solidFill>
              </a:rPr>
              <a:t>Caused by </a:t>
            </a:r>
            <a:r>
              <a:rPr lang="en-US" sz="4600" b="1" i="1" dirty="0" smtClean="0">
                <a:solidFill>
                  <a:srgbClr val="C00000"/>
                </a:solidFill>
              </a:rPr>
              <a:t>Salmonella</a:t>
            </a:r>
            <a:r>
              <a:rPr lang="en-US" sz="4600" b="1" dirty="0" smtClean="0">
                <a:solidFill>
                  <a:srgbClr val="C00000"/>
                </a:solidFill>
              </a:rPr>
              <a:t> serotype typhi or </a:t>
            </a:r>
            <a:r>
              <a:rPr lang="en-US" sz="4600" b="1" i="1" dirty="0" smtClean="0">
                <a:solidFill>
                  <a:srgbClr val="C00000"/>
                </a:solidFill>
              </a:rPr>
              <a:t>S. paratyphi </a:t>
            </a:r>
            <a:r>
              <a:rPr lang="en-US" sz="4600" b="1" dirty="0" smtClean="0">
                <a:solidFill>
                  <a:srgbClr val="C00000"/>
                </a:solidFill>
              </a:rPr>
              <a:t>A, B and C (less severe)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002060"/>
                </a:solidFill>
              </a:rPr>
              <a:t>Common in tropical ,subtropical countries, traveler (sewage, poor sanitation)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002060"/>
                </a:solidFill>
              </a:rPr>
              <a:t>IP  :  9 – 14 days.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63488"/>
            <a:ext cx="8229600" cy="216024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>
            <a:normAutofit lnSpcReduction="10000"/>
          </a:bodyPr>
          <a:lstStyle/>
          <a:p>
            <a:pPr lvl="0" algn="l" rtl="0">
              <a:buClr>
                <a:srgbClr val="002060"/>
              </a:buClr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Bodoni MT Black" pitchFamily="18" charset="0"/>
              </a:rPr>
              <a:t>   </a:t>
            </a:r>
            <a:r>
              <a:rPr lang="en-US" sz="3200" b="1" dirty="0" smtClean="0">
                <a:solidFill>
                  <a:srgbClr val="002060"/>
                </a:solidFill>
                <a:latin typeface="Bodoni MT Black" pitchFamily="18" charset="0"/>
              </a:rPr>
              <a:t>First week  </a:t>
            </a:r>
            <a:r>
              <a:rPr lang="en-US" sz="3200" dirty="0" smtClean="0">
                <a:solidFill>
                  <a:srgbClr val="002060"/>
                </a:solidFill>
              </a:rPr>
              <a:t>fever, malaise, anorexia, myalgia and a continuous dull frontal headache then,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002060"/>
                </a:solidFill>
              </a:rPr>
              <a:t>Patient develops constipation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002060"/>
                </a:solidFill>
              </a:rPr>
              <a:t>Mesenteric lymph node </a:t>
            </a:r>
            <a:r>
              <a:rPr lang="en-US" sz="3200" dirty="0" smtClean="0">
                <a:solidFill>
                  <a:srgbClr val="002060"/>
                </a:solidFill>
                <a:sym typeface="Wingdings"/>
              </a:rPr>
              <a:t></a:t>
            </a:r>
            <a:r>
              <a:rPr lang="en-US" sz="3200" dirty="0" smtClean="0">
                <a:solidFill>
                  <a:srgbClr val="002060"/>
                </a:solidFill>
              </a:rPr>
              <a:t> blood stream liver, spleen and bone  marrow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b="1" dirty="0" smtClean="0">
                <a:solidFill>
                  <a:srgbClr val="7030A0"/>
                </a:solidFill>
              </a:rPr>
              <a:t>Engulfment of </a:t>
            </a:r>
            <a:r>
              <a:rPr lang="en-US" sz="3200" b="1" i="1" dirty="0" smtClean="0">
                <a:solidFill>
                  <a:srgbClr val="7030A0"/>
                </a:solidFill>
              </a:rPr>
              <a:t>Salmonella</a:t>
            </a:r>
            <a:r>
              <a:rPr lang="en-US" sz="3200" b="1" dirty="0" smtClean="0">
                <a:solidFill>
                  <a:srgbClr val="7030A0"/>
                </a:solidFill>
              </a:rPr>
              <a:t> by mononuclear phagocytes (multiply   intercellularly)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002060"/>
                </a:solidFill>
              </a:rPr>
              <a:t>Released into the blood stream again that can lead to high fever </a:t>
            </a:r>
            <a:r>
              <a:rPr lang="en-US" sz="3200" dirty="0" smtClean="0">
                <a:solidFill>
                  <a:srgbClr val="C00000"/>
                </a:solidFill>
              </a:rPr>
              <a:t>(blood culture positive)</a:t>
            </a:r>
          </a:p>
          <a:p>
            <a:endParaRPr lang="ar-SA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675456"/>
            <a:ext cx="8229600" cy="288032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>
            <a:normAutofit fontScale="92500" lnSpcReduction="20000"/>
          </a:bodyPr>
          <a:lstStyle/>
          <a:p>
            <a:pPr lvl="0" algn="l" rtl="0">
              <a:buNone/>
            </a:pPr>
            <a:r>
              <a:rPr lang="en-US" sz="4300" b="1" dirty="0" smtClean="0">
                <a:solidFill>
                  <a:srgbClr val="002060"/>
                </a:solidFill>
                <a:latin typeface="Bodoni MT Black" pitchFamily="18" charset="0"/>
              </a:rPr>
              <a:t>2</a:t>
            </a:r>
            <a:r>
              <a:rPr lang="en-US" sz="4300" b="1" baseline="30000" dirty="0" smtClean="0">
                <a:solidFill>
                  <a:srgbClr val="002060"/>
                </a:solidFill>
                <a:latin typeface="Bodoni MT Black" pitchFamily="18" charset="0"/>
              </a:rPr>
              <a:t>nd</a:t>
            </a:r>
            <a:r>
              <a:rPr lang="en-US" sz="4300" b="1" dirty="0" smtClean="0">
                <a:solidFill>
                  <a:srgbClr val="002060"/>
                </a:solidFill>
                <a:latin typeface="Bodoni MT Black" pitchFamily="18" charset="0"/>
              </a:rPr>
              <a:t> and 3</a:t>
            </a:r>
            <a:r>
              <a:rPr lang="en-US" sz="4300" b="1" baseline="30000" dirty="0" smtClean="0">
                <a:solidFill>
                  <a:srgbClr val="002060"/>
                </a:solidFill>
                <a:latin typeface="Bodoni MT Black" pitchFamily="18" charset="0"/>
              </a:rPr>
              <a:t>rd</a:t>
            </a:r>
            <a:r>
              <a:rPr lang="en-US" sz="4300" b="1" dirty="0" smtClean="0">
                <a:solidFill>
                  <a:srgbClr val="002060"/>
                </a:solidFill>
                <a:latin typeface="Bodoni MT Black" pitchFamily="18" charset="0"/>
              </a:rPr>
              <a:t> week</a:t>
            </a:r>
            <a:endParaRPr lang="en-US" sz="4300" dirty="0" smtClean="0">
              <a:solidFill>
                <a:srgbClr val="002060"/>
              </a:solidFill>
              <a:latin typeface="Bodoni MT Black" pitchFamily="18" charset="0"/>
            </a:endParaRP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 smtClean="0">
                <a:solidFill>
                  <a:srgbClr val="C00000"/>
                </a:solidFill>
              </a:rPr>
              <a:t>Sustained fever, prolonged bacteremia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 smtClean="0">
                <a:solidFill>
                  <a:srgbClr val="002060"/>
                </a:solidFill>
              </a:rPr>
              <a:t>Invade gallbladder and payer's patches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 smtClean="0">
                <a:solidFill>
                  <a:srgbClr val="002060"/>
                </a:solidFill>
              </a:rPr>
              <a:t>Rose spots 2</a:t>
            </a:r>
            <a:r>
              <a:rPr lang="en-US" sz="4300" baseline="30000" dirty="0" smtClean="0">
                <a:solidFill>
                  <a:srgbClr val="002060"/>
                </a:solidFill>
              </a:rPr>
              <a:t>nd</a:t>
            </a:r>
            <a:r>
              <a:rPr lang="en-US" sz="4300" dirty="0" smtClean="0">
                <a:solidFill>
                  <a:srgbClr val="002060"/>
                </a:solidFill>
              </a:rPr>
              <a:t> week of fever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 smtClean="0">
                <a:solidFill>
                  <a:srgbClr val="002060"/>
                </a:solidFill>
              </a:rPr>
              <a:t>Billiary tract </a:t>
            </a:r>
            <a:r>
              <a:rPr lang="en-US" sz="4300" dirty="0" smtClean="0">
                <a:solidFill>
                  <a:srgbClr val="002060"/>
                </a:solidFill>
                <a:sym typeface="Wingdings"/>
              </a:rPr>
              <a:t></a:t>
            </a:r>
            <a:r>
              <a:rPr lang="en-US" sz="4300" dirty="0" smtClean="0">
                <a:solidFill>
                  <a:srgbClr val="002060"/>
                </a:solidFill>
              </a:rPr>
              <a:t>GIT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 smtClean="0">
                <a:solidFill>
                  <a:srgbClr val="002060"/>
                </a:solidFill>
              </a:rPr>
              <a:t>Organism isolated from stool in large number</a:t>
            </a:r>
          </a:p>
          <a:p>
            <a:r>
              <a:rPr lang="en-US" sz="3900" dirty="0" smtClean="0">
                <a:solidFill>
                  <a:srgbClr val="002060"/>
                </a:solidFill>
              </a:rPr>
              <a:t> 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r>
              <a:rPr lang="en-US" sz="4900" dirty="0" smtClean="0">
                <a:solidFill>
                  <a:srgbClr val="002060"/>
                </a:solidFill>
                <a:latin typeface="Bodoni MT Black" pitchFamily="18" charset="0"/>
              </a:rPr>
              <a:t>ANTIBIOTIC&amp; management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endParaRPr lang="ar-SA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l" rtl="0">
              <a:buClr>
                <a:srgbClr val="002060"/>
              </a:buClr>
            </a:pPr>
            <a:r>
              <a:rPr lang="en-US" sz="4400" b="1" dirty="0" err="1" smtClean="0">
                <a:solidFill>
                  <a:srgbClr val="002060"/>
                </a:solidFill>
              </a:rPr>
              <a:t>Ceftriaxone</a:t>
            </a:r>
            <a:endParaRPr lang="en-US" sz="4400" b="1" dirty="0" smtClean="0">
              <a:solidFill>
                <a:srgbClr val="002060"/>
              </a:solidFill>
            </a:endParaRPr>
          </a:p>
          <a:p>
            <a:pPr algn="l" rtl="0">
              <a:buClr>
                <a:srgbClr val="002060"/>
              </a:buClr>
            </a:pPr>
            <a:r>
              <a:rPr lang="en-US" sz="4400" b="1" dirty="0" smtClean="0">
                <a:solidFill>
                  <a:srgbClr val="002060"/>
                </a:solidFill>
              </a:rPr>
              <a:t>Ciprofloxacin</a:t>
            </a:r>
          </a:p>
          <a:p>
            <a:pPr algn="l" rtl="0">
              <a:buClr>
                <a:srgbClr val="002060"/>
              </a:buClr>
            </a:pPr>
            <a:r>
              <a:rPr lang="en-US" sz="4400" b="1" dirty="0" smtClean="0">
                <a:solidFill>
                  <a:srgbClr val="002060"/>
                </a:solidFill>
              </a:rPr>
              <a:t>Trimelhoprim – </a:t>
            </a:r>
            <a:r>
              <a:rPr lang="en-US" sz="4400" b="1" dirty="0" err="1" smtClean="0">
                <a:solidFill>
                  <a:srgbClr val="002060"/>
                </a:solidFill>
              </a:rPr>
              <a:t>Sulfamethoxazole</a:t>
            </a:r>
            <a:endParaRPr lang="en-US" sz="4400" b="1" dirty="0" smtClean="0">
              <a:solidFill>
                <a:srgbClr val="002060"/>
              </a:solidFill>
            </a:endParaRPr>
          </a:p>
          <a:p>
            <a:pPr algn="l" rtl="0">
              <a:buClr>
                <a:srgbClr val="002060"/>
              </a:buClr>
            </a:pPr>
            <a:r>
              <a:rPr lang="en-US" sz="4400" b="1" dirty="0" err="1" smtClean="0">
                <a:solidFill>
                  <a:srgbClr val="002060"/>
                </a:solidFill>
              </a:rPr>
              <a:t>Ampicillin</a:t>
            </a:r>
            <a:endParaRPr lang="en-US" sz="4400" b="1" dirty="0" smtClean="0">
              <a:solidFill>
                <a:srgbClr val="002060"/>
              </a:solidFill>
            </a:endParaRPr>
          </a:p>
          <a:p>
            <a:pPr algn="l" rtl="0">
              <a:buClr>
                <a:srgbClr val="002060"/>
              </a:buClr>
            </a:pPr>
            <a:r>
              <a:rPr lang="en-US" sz="4400" b="1" dirty="0" err="1" smtClean="0">
                <a:solidFill>
                  <a:srgbClr val="002060"/>
                </a:solidFill>
              </a:rPr>
              <a:t>Azithromycin</a:t>
            </a:r>
            <a:r>
              <a:rPr lang="en-US" sz="4400" b="1" dirty="0" smtClean="0">
                <a:solidFill>
                  <a:srgbClr val="002060"/>
                </a:solidFill>
              </a:rPr>
              <a:t> or </a:t>
            </a:r>
            <a:r>
              <a:rPr lang="en-US" sz="4400" b="1" dirty="0" err="1" smtClean="0">
                <a:solidFill>
                  <a:srgbClr val="002060"/>
                </a:solidFill>
              </a:rPr>
              <a:t>Ceftriaxone</a:t>
            </a:r>
            <a:r>
              <a:rPr lang="en-US" sz="4400" b="1" dirty="0" smtClean="0">
                <a:solidFill>
                  <a:srgbClr val="002060"/>
                </a:solidFill>
              </a:rPr>
              <a:t> from patients from India and SE Asia due to resistance of strains. Ciprofloxacin from patients from other areas.</a:t>
            </a:r>
          </a:p>
          <a:p>
            <a:pPr algn="l" rtl="0">
              <a:buClr>
                <a:srgbClr val="002060"/>
              </a:buClr>
            </a:pPr>
            <a:r>
              <a:rPr lang="en-US" sz="4400" b="1" i="1" dirty="0" smtClean="0">
                <a:solidFill>
                  <a:srgbClr val="C00000"/>
                </a:solidFill>
              </a:rPr>
              <a:t>Salmonella</a:t>
            </a:r>
            <a:r>
              <a:rPr lang="en-US" sz="4400" b="1" dirty="0" smtClean="0">
                <a:solidFill>
                  <a:srgbClr val="C00000"/>
                </a:solidFill>
              </a:rPr>
              <a:t> gastroenteritis uncomplicated cases require fluid and electrolyte replacement only.</a:t>
            </a:r>
          </a:p>
          <a:p>
            <a:pPr algn="l" rtl="0">
              <a:buNone/>
            </a:pPr>
            <a:r>
              <a:rPr lang="en-US" sz="4400" b="1" dirty="0" smtClean="0">
                <a:solidFill>
                  <a:srgbClr val="002060"/>
                </a:solidFill>
              </a:rPr>
              <a:t> 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002060"/>
                </a:solidFill>
                <a:latin typeface="Bodoni MT Black" pitchFamily="18" charset="0"/>
              </a:rPr>
              <a:t>COMPLICATION</a:t>
            </a:r>
            <a:r>
              <a:rPr lang="en-US" sz="4800" u="sng" dirty="0" smtClean="0">
                <a:solidFill>
                  <a:srgbClr val="002060"/>
                </a:solidFill>
                <a:latin typeface="Bodoni MT Black" pitchFamily="18" charset="0"/>
              </a:rPr>
              <a:t> </a:t>
            </a:r>
            <a:r>
              <a:rPr lang="en-US" sz="4800" dirty="0" smtClean="0">
                <a:solidFill>
                  <a:srgbClr val="002060"/>
                </a:solidFill>
                <a:latin typeface="Bodoni MT Black" pitchFamily="18" charset="0"/>
              </a:rPr>
              <a:t/>
            </a:r>
            <a:br>
              <a:rPr lang="en-US" sz="4800" dirty="0" smtClean="0">
                <a:solidFill>
                  <a:srgbClr val="002060"/>
                </a:solidFill>
                <a:latin typeface="Bodoni MT Black" pitchFamily="18" charset="0"/>
              </a:rPr>
            </a:br>
            <a:endParaRPr lang="ar-SA" sz="48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>
            <a:normAutofit lnSpcReduction="10000"/>
          </a:bodyPr>
          <a:lstStyle/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Necrotizing cholecystitis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Bowel hemorrhage and perforation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Pneumonia and thrombophlebitis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Meningitis, osteomyelitis, endocarditis and abscesses.</a:t>
            </a:r>
          </a:p>
          <a:p>
            <a:pPr algn="l" rtl="0">
              <a:buNone/>
            </a:pPr>
            <a:r>
              <a:rPr lang="en-US" sz="4000" b="1" dirty="0" smtClean="0">
                <a:solidFill>
                  <a:srgbClr val="002060"/>
                </a:solidFill>
              </a:rPr>
              <a:t> 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4824536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002060"/>
                </a:solidFill>
                <a:latin typeface="Bodoni MT Black" pitchFamily="18" charset="0"/>
              </a:rPr>
              <a:t>SHIGELLA</a:t>
            </a:r>
            <a:r>
              <a:rPr lang="en-US" sz="8000" dirty="0" smtClean="0">
                <a:latin typeface="Bodoni MT Black" pitchFamily="18" charset="0"/>
              </a:rPr>
              <a:t/>
            </a:r>
            <a:br>
              <a:rPr lang="en-US" sz="8000" dirty="0" smtClean="0">
                <a:latin typeface="Bodoni MT Black" pitchFamily="18" charset="0"/>
              </a:rPr>
            </a:br>
            <a:endParaRPr lang="ar-SA" sz="8000" dirty="0">
              <a:latin typeface="Bodoni MT Black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002060"/>
                </a:solidFill>
                <a:latin typeface="Bodoni MT Black" pitchFamily="18" charset="0"/>
              </a:rPr>
              <a:t>CLINICAL INFECTION</a:t>
            </a:r>
            <a:br>
              <a:rPr lang="en-US" sz="4400" dirty="0" smtClean="0">
                <a:solidFill>
                  <a:srgbClr val="002060"/>
                </a:solidFill>
                <a:latin typeface="Bodoni MT Black" pitchFamily="18" charset="0"/>
              </a:rPr>
            </a:br>
            <a:endParaRPr lang="ar-SA" sz="44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S.sonnei</a:t>
            </a:r>
            <a:r>
              <a:rPr lang="en-US" b="1" dirty="0" smtClean="0">
                <a:solidFill>
                  <a:srgbClr val="002060"/>
                </a:solidFill>
              </a:rPr>
              <a:t> most predominant in USA ( fever, watery diarrhea)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S.flexneri</a:t>
            </a:r>
            <a:r>
              <a:rPr lang="en-US" b="1" dirty="0" smtClean="0">
                <a:solidFill>
                  <a:srgbClr val="002060"/>
                </a:solidFill>
              </a:rPr>
              <a:t>  2</a:t>
            </a:r>
            <a:r>
              <a:rPr lang="en-US" b="1" baseline="30000" dirty="0" smtClean="0">
                <a:solidFill>
                  <a:srgbClr val="002060"/>
                </a:solidFill>
              </a:rPr>
              <a:t>nd</a:t>
            </a:r>
            <a:r>
              <a:rPr lang="en-US" b="1" dirty="0" smtClean="0">
                <a:solidFill>
                  <a:srgbClr val="002060"/>
                </a:solidFill>
              </a:rPr>
              <a:t> most common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 smtClean="0">
                <a:solidFill>
                  <a:srgbClr val="002060"/>
                </a:solidFill>
              </a:rPr>
              <a:t>Young adult ( man who have sex with man)</a:t>
            </a:r>
          </a:p>
          <a:p>
            <a:pPr lvl="0" algn="l" rtl="0">
              <a:buClr>
                <a:srgbClr val="002060"/>
              </a:buClr>
            </a:pPr>
            <a:r>
              <a:rPr lang="en-US" b="1" i="1" dirty="0" smtClean="0">
                <a:solidFill>
                  <a:srgbClr val="0070C0"/>
                </a:solidFill>
              </a:rPr>
              <a:t>S. </a:t>
            </a:r>
            <a:r>
              <a:rPr lang="en-US" b="1" i="1" dirty="0" err="1" smtClean="0">
                <a:solidFill>
                  <a:srgbClr val="0070C0"/>
                </a:solidFill>
              </a:rPr>
              <a:t>dysenteriae</a:t>
            </a:r>
            <a:r>
              <a:rPr lang="en-US" b="1" i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and </a:t>
            </a:r>
            <a:r>
              <a:rPr lang="en-US" b="1" i="1" dirty="0" smtClean="0">
                <a:solidFill>
                  <a:srgbClr val="0070C0"/>
                </a:solidFill>
              </a:rPr>
              <a:t>S. </a:t>
            </a:r>
            <a:r>
              <a:rPr lang="en-US" b="1" i="1" dirty="0" err="1" smtClean="0">
                <a:solidFill>
                  <a:srgbClr val="0070C0"/>
                </a:solidFill>
              </a:rPr>
              <a:t>boydii</a:t>
            </a:r>
            <a:r>
              <a:rPr lang="en-US" b="1" i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are most common isolates in developing countries</a:t>
            </a:r>
          </a:p>
          <a:p>
            <a:pPr lvl="0" algn="l" rtl="0">
              <a:buClr>
                <a:srgbClr val="002060"/>
              </a:buClr>
            </a:pPr>
            <a:r>
              <a:rPr lang="en-US" b="1" i="1" dirty="0" smtClean="0">
                <a:solidFill>
                  <a:srgbClr val="C00000"/>
                </a:solidFill>
              </a:rPr>
              <a:t>S. </a:t>
            </a:r>
            <a:r>
              <a:rPr lang="en-US" b="1" i="1" dirty="0" err="1" smtClean="0">
                <a:solidFill>
                  <a:srgbClr val="C00000"/>
                </a:solidFill>
              </a:rPr>
              <a:t>dysenteriae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type 1 associated with morbidity and mortality.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 smtClean="0">
                <a:solidFill>
                  <a:srgbClr val="7030A0"/>
                </a:solidFill>
              </a:rPr>
              <a:t>Human is the only reservoir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05151"/>
            <a:ext cx="8229600" cy="45719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4800" b="1" dirty="0" smtClean="0">
                <a:solidFill>
                  <a:srgbClr val="002060"/>
                </a:solidFill>
              </a:rPr>
              <a:t>Cause bacillary dysentery ( blood, mucus and pus in the stool)</a:t>
            </a:r>
          </a:p>
          <a:p>
            <a:pPr lvl="0" algn="l" rtl="0">
              <a:buClr>
                <a:srgbClr val="002060"/>
              </a:buClr>
            </a:pPr>
            <a:r>
              <a:rPr lang="en-US" sz="4800" b="1" dirty="0" smtClean="0">
                <a:solidFill>
                  <a:srgbClr val="002060"/>
                </a:solidFill>
              </a:rPr>
              <a:t>Non lactose fermenter</a:t>
            </a:r>
          </a:p>
          <a:p>
            <a:endParaRPr lang="ar-SA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smtClean="0">
                <a:solidFill>
                  <a:srgbClr val="002060"/>
                </a:solidFill>
                <a:latin typeface="Bodoni MT Black" pitchFamily="18" charset="0"/>
              </a:rPr>
              <a:t>ANTIGENIC STRUCTURE</a:t>
            </a:r>
            <a:endParaRPr lang="ar-SA" sz="48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3600" b="1" dirty="0" smtClean="0">
                <a:solidFill>
                  <a:srgbClr val="002060"/>
                </a:solidFill>
              </a:rPr>
              <a:t>Has </a:t>
            </a:r>
            <a:r>
              <a:rPr lang="en-US" sz="3600" b="1" dirty="0" smtClean="0">
                <a:solidFill>
                  <a:srgbClr val="C00000"/>
                </a:solidFill>
              </a:rPr>
              <a:t>4 </a:t>
            </a:r>
            <a:r>
              <a:rPr lang="en-US" sz="3600" b="1" dirty="0" smtClean="0">
                <a:solidFill>
                  <a:srgbClr val="002060"/>
                </a:solidFill>
              </a:rPr>
              <a:t>species and </a:t>
            </a:r>
            <a:r>
              <a:rPr lang="en-US" sz="3600" b="1" dirty="0" smtClean="0">
                <a:solidFill>
                  <a:srgbClr val="FF0000"/>
                </a:solidFill>
              </a:rPr>
              <a:t>4</a:t>
            </a: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major O antigen groups</a:t>
            </a:r>
          </a:p>
          <a:p>
            <a:pPr lvl="0" algn="l" rtl="0">
              <a:buClr>
                <a:srgbClr val="002060"/>
              </a:buClr>
            </a:pPr>
            <a:r>
              <a:rPr lang="en-US" sz="3600" b="1" dirty="0" smtClean="0">
                <a:solidFill>
                  <a:srgbClr val="002060"/>
                </a:solidFill>
              </a:rPr>
              <a:t>All have O antigens some serotype has K antigen</a:t>
            </a:r>
          </a:p>
          <a:p>
            <a:pPr lvl="0" algn="l" rtl="0">
              <a:buClr>
                <a:srgbClr val="002060"/>
              </a:buClr>
            </a:pPr>
            <a:r>
              <a:rPr lang="en-US" sz="3600" b="1" i="1" dirty="0" smtClean="0">
                <a:solidFill>
                  <a:srgbClr val="002060"/>
                </a:solidFill>
              </a:rPr>
              <a:t>Shigella</a:t>
            </a:r>
            <a:r>
              <a:rPr lang="en-US" sz="3600" b="1" dirty="0" smtClean="0">
                <a:solidFill>
                  <a:srgbClr val="002060"/>
                </a:solidFill>
              </a:rPr>
              <a:t> are </a:t>
            </a:r>
            <a:r>
              <a:rPr lang="en-US" sz="3600" b="1" dirty="0" smtClean="0">
                <a:solidFill>
                  <a:srgbClr val="C00000"/>
                </a:solidFill>
              </a:rPr>
              <a:t>non motile</a:t>
            </a:r>
            <a:r>
              <a:rPr lang="en-US" sz="3600" b="1" dirty="0" smtClean="0">
                <a:solidFill>
                  <a:srgbClr val="002060"/>
                </a:solidFill>
              </a:rPr>
              <a:t>, lack H antigen</a:t>
            </a:r>
          </a:p>
          <a:p>
            <a:pPr algn="l" rtl="0"/>
            <a:endParaRPr lang="ar-SA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r>
              <a:rPr lang="en-GB" sz="8000" dirty="0" smtClean="0">
                <a:solidFill>
                  <a:srgbClr val="002060"/>
                </a:solidFill>
                <a:latin typeface="Bodoni MT Black" pitchFamily="18" charset="0"/>
              </a:rPr>
              <a:t>SALMONELLA</a:t>
            </a:r>
            <a:endParaRPr lang="ar-SA" sz="80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pic>
        <p:nvPicPr>
          <p:cNvPr id="23554" name="Picture 2" descr="http://t2.gstatic.com/images?q=tbn:9H8pL2foImqZ0M:http://www.salmonellablog.com/uploads/image/salmonella-typhi-gouldin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085184"/>
            <a:ext cx="2232248" cy="1320925"/>
          </a:xfrm>
          <a:prstGeom prst="rect">
            <a:avLst/>
          </a:prstGeom>
          <a:noFill/>
        </p:spPr>
      </p:pic>
      <p:pic>
        <p:nvPicPr>
          <p:cNvPr id="23556" name="Picture 4" descr="http://t2.gstatic.com/images?q=tbn:fDhNu-eM8rwlsM:http://textbookofbacteriology.net/themicrobialworld/S.typhi.Gram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4725144"/>
            <a:ext cx="3096344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-1251520"/>
            <a:ext cx="8229600" cy="360040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</a:rPr>
              <a:t>Person to person through fecal –oral route 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70C0"/>
                </a:solidFill>
              </a:rPr>
              <a:t>Flies, fingers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</a:rPr>
              <a:t>Food and water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</a:rPr>
              <a:t>Young children in daycare, people in crowded area and anal oral sex in developed countries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C00000"/>
                </a:solidFill>
              </a:rPr>
              <a:t>Low infective dose &lt; 200 bacilli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7030A0"/>
                </a:solidFill>
              </a:rPr>
              <a:t>Penetrate epithelial cells leads to local inflammation, shedding of intestinal lining and  ulcer formation</a:t>
            </a:r>
          </a:p>
          <a:p>
            <a:pPr algn="r" rtl="0"/>
            <a:endParaRPr lang="ar-SA" sz="3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rgbClr val="002060"/>
                </a:solidFill>
                <a:latin typeface="Bodoni MT Black" pitchFamily="18" charset="0"/>
              </a:rPr>
              <a:t>SYMPTOMS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616"/>
          </a:xfrm>
        </p:spPr>
        <p:txBody>
          <a:bodyPr>
            <a:no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High fever, chill, abdominal cramp and pain accompanied by </a:t>
            </a:r>
            <a:r>
              <a:rPr lang="en-US" sz="3200" b="1" dirty="0" err="1" smtClean="0">
                <a:solidFill>
                  <a:srgbClr val="C00000"/>
                </a:solidFill>
              </a:rPr>
              <a:t>tenesmous</a:t>
            </a:r>
            <a:r>
              <a:rPr lang="en-US" sz="3200" b="1" dirty="0" smtClean="0">
                <a:solidFill>
                  <a:srgbClr val="002060"/>
                </a:solidFill>
              </a:rPr>
              <a:t> , </a:t>
            </a:r>
            <a:r>
              <a:rPr lang="en-US" sz="3200" b="1" dirty="0" smtClean="0">
                <a:solidFill>
                  <a:srgbClr val="C00000"/>
                </a:solidFill>
              </a:rPr>
              <a:t>bloody stool with mucus &amp; WBC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 IP :  24  -  48 hrs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Can lead to rectal prolapsed in children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Complication ileus, obstruction dilatation and toxic mega colon 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Bacteremia in 4 % of severely ill patient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Seizures, HUS</a:t>
            </a:r>
          </a:p>
          <a:p>
            <a:pPr algn="l" rtl="0"/>
            <a:endParaRPr lang="ar-SA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DYSENTRY STOOL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&amp; SHIGELLA CULTURE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://content2.eol.org/content/2009/11/25/03/68829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060848"/>
            <a:ext cx="4381500" cy="2857500"/>
          </a:xfrm>
          <a:prstGeom prst="rect">
            <a:avLst/>
          </a:prstGeom>
          <a:noFill/>
        </p:spPr>
      </p:pic>
      <p:pic>
        <p:nvPicPr>
          <p:cNvPr id="1030" name="Picture 6" descr="http://t2.gstatic.com/images?q=tbn:kaZMSnVdKoqDOM:http://3.bp.blogspot.com/_rJRxVYdf8ZQ/R19Q1nWrTLI/AAAAAAAAAOw/eM_5Or4hYHo/s400/Shigella%2Bon%2BEMB.bmp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132856"/>
            <a:ext cx="2736304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TREATMENT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b="1" dirty="0" smtClean="0">
                <a:solidFill>
                  <a:srgbClr val="002060"/>
                </a:solidFill>
              </a:rPr>
              <a:t> Antibiotic s used to reduce duration of illness</a:t>
            </a:r>
          </a:p>
          <a:p>
            <a:pPr algn="l">
              <a:buNone/>
            </a:pPr>
            <a:r>
              <a:rPr lang="en-US" b="1" dirty="0" smtClean="0">
                <a:solidFill>
                  <a:srgbClr val="002060"/>
                </a:solidFill>
              </a:rPr>
              <a:t>IV </a:t>
            </a:r>
            <a:r>
              <a:rPr lang="en-US" b="1" dirty="0" err="1" smtClean="0">
                <a:solidFill>
                  <a:srgbClr val="002060"/>
                </a:solidFill>
              </a:rPr>
              <a:t>Ceftriaxon</a:t>
            </a:r>
            <a:r>
              <a:rPr lang="en-US" b="1" dirty="0" smtClean="0">
                <a:solidFill>
                  <a:srgbClr val="002060"/>
                </a:solidFill>
              </a:rPr>
              <a:t> and </a:t>
            </a:r>
            <a:r>
              <a:rPr lang="ar-SA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including : </a:t>
            </a:r>
          </a:p>
          <a:p>
            <a:pPr algn="l">
              <a:buNone/>
            </a:pPr>
            <a:r>
              <a:rPr lang="en-US" b="1" dirty="0" err="1" smtClean="0">
                <a:solidFill>
                  <a:srgbClr val="002060"/>
                </a:solidFill>
              </a:rPr>
              <a:t>Ampicillin</a:t>
            </a:r>
            <a:r>
              <a:rPr lang="en-US" b="1" dirty="0" smtClean="0">
                <a:solidFill>
                  <a:srgbClr val="002060"/>
                </a:solidFill>
              </a:rPr>
              <a:t> , oral TMP-SMX or </a:t>
            </a:r>
          </a:p>
          <a:p>
            <a:pPr algn="l">
              <a:buNone/>
            </a:pPr>
            <a:r>
              <a:rPr lang="en-US" b="1" dirty="0" smtClean="0">
                <a:solidFill>
                  <a:srgbClr val="002060"/>
                </a:solidFill>
              </a:rPr>
              <a:t>Ciprofloxacin or </a:t>
            </a:r>
            <a:r>
              <a:rPr lang="en-US" b="1" dirty="0" err="1" smtClean="0">
                <a:solidFill>
                  <a:srgbClr val="002060"/>
                </a:solidFill>
              </a:rPr>
              <a:t>Doxycycline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  <a:t>INTRODUCTION</a:t>
            </a:r>
            <a:r>
              <a:rPr lang="en-US" u="sng" dirty="0" smtClean="0">
                <a:solidFill>
                  <a:srgbClr val="002060"/>
                </a:solidFill>
                <a:latin typeface="Bodoni MT Black" pitchFamily="18" charset="0"/>
              </a:rPr>
              <a:t> </a:t>
            </a:r>
            <a:r>
              <a:rPr lang="en-US" dirty="0" smtClean="0">
                <a:latin typeface="Bodoni MT Black" pitchFamily="18" charset="0"/>
              </a:rPr>
              <a:t/>
            </a:r>
            <a:br>
              <a:rPr lang="en-US" dirty="0" smtClean="0">
                <a:latin typeface="Bodoni MT Black" pitchFamily="18" charset="0"/>
              </a:rPr>
            </a:br>
            <a:endParaRPr lang="ar-SA" dirty="0"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5013176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algn="l" rtl="0">
              <a:buClr>
                <a:srgbClr val="002060"/>
              </a:buClr>
              <a:buFont typeface="Wingdings" pitchFamily="2" charset="2"/>
              <a:buChar char="Ø"/>
              <a:tabLst>
                <a:tab pos="533400" algn="l"/>
              </a:tabLst>
            </a:pPr>
            <a:r>
              <a:rPr lang="en-US" sz="4400" b="1" dirty="0" smtClean="0">
                <a:solidFill>
                  <a:srgbClr val="002060"/>
                </a:solidFill>
              </a:rPr>
              <a:t>Gram negative facultative anaerobic bacilli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400" b="1" dirty="0" smtClean="0">
                <a:solidFill>
                  <a:srgbClr val="002060"/>
                </a:solidFill>
              </a:rPr>
              <a:t>Non lactose fermenting colonies</a:t>
            </a:r>
          </a:p>
          <a:p>
            <a:pPr algn="l">
              <a:buNone/>
            </a:pPr>
            <a:r>
              <a:rPr lang="ar-SA" dirty="0" smtClean="0"/>
              <a:t>      </a:t>
            </a:r>
            <a:r>
              <a:rPr lang="en-US" dirty="0" smtClean="0"/>
              <a:t> </a:t>
            </a:r>
            <a:r>
              <a:rPr lang="ar-SA" dirty="0" smtClean="0"/>
              <a:t>   </a:t>
            </a: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u="sng" dirty="0" smtClean="0"/>
              <a:t> </a:t>
            </a:r>
            <a:r>
              <a:rPr lang="en-US" sz="4900" dirty="0" smtClean="0">
                <a:solidFill>
                  <a:srgbClr val="002060"/>
                </a:solidFill>
                <a:latin typeface="Bodoni MT Black" pitchFamily="18" charset="0"/>
              </a:rPr>
              <a:t>CLASSIFICATION</a:t>
            </a:r>
            <a: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  <a:t> </a:t>
            </a:r>
            <a:r>
              <a:rPr lang="en-US" dirty="0" smtClean="0">
                <a:latin typeface="Bodoni MT Black" pitchFamily="18" charset="0"/>
              </a:rPr>
              <a:t/>
            </a:r>
            <a:br>
              <a:rPr lang="en-US" dirty="0" smtClean="0">
                <a:latin typeface="Bodoni MT Black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-Has two species s.enterica (six subspecies I, II, III, IV, V, VI)</a:t>
            </a:r>
            <a:br>
              <a:rPr lang="en-US" dirty="0" smtClean="0"/>
            </a:br>
            <a:r>
              <a:rPr lang="en-US" dirty="0" smtClean="0"/>
              <a:t>                      s.borgori (rare)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 -Cold blooded animal, birds, rodents, turtles, snake and fish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</a:rPr>
              <a:t>Has two species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S.enterica</a:t>
            </a:r>
            <a:r>
              <a:rPr lang="en-US" sz="3200" b="1" dirty="0" smtClean="0">
                <a:solidFill>
                  <a:srgbClr val="002060"/>
                </a:solidFill>
              </a:rPr>
              <a:t> (six subspecies I, II, III, IV, V, VI)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S.borgori</a:t>
            </a:r>
            <a:r>
              <a:rPr lang="en-US" sz="3200" b="1" dirty="0" smtClean="0">
                <a:solidFill>
                  <a:srgbClr val="002060"/>
                </a:solidFill>
              </a:rPr>
              <a:t> (rare)</a:t>
            </a:r>
          </a:p>
          <a:p>
            <a:pPr algn="l" rtl="0">
              <a:buNone/>
            </a:pPr>
            <a:r>
              <a:rPr lang="en-US" sz="3200" b="1" dirty="0" smtClean="0">
                <a:solidFill>
                  <a:srgbClr val="002060"/>
                </a:solidFill>
              </a:rPr>
              <a:t> 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</a:rPr>
              <a:t>Cold blooded animal, birds, rodents, turtles, snake and fish</a:t>
            </a:r>
          </a:p>
          <a:p>
            <a:pPr algn="l" rtl="0">
              <a:buNone/>
            </a:pPr>
            <a:r>
              <a:rPr lang="en-US" b="1" dirty="0" smtClean="0"/>
              <a:t> 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4888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/>
          </a:bodyPr>
          <a:lstStyle/>
          <a:p>
            <a:r>
              <a:rPr lang="en-US" sz="4800" b="0" dirty="0" smtClean="0">
                <a:solidFill>
                  <a:srgbClr val="002060"/>
                </a:solidFill>
                <a:latin typeface="Bodoni MT Black" pitchFamily="18" charset="0"/>
              </a:rPr>
              <a:t>VIRULENCE FACTORS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ar-SA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48880"/>
            <a:ext cx="9144000" cy="450912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lvl="0" algn="l" rtl="0">
              <a:buClr>
                <a:srgbClr val="002060"/>
              </a:buClr>
            </a:pPr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</a:rPr>
              <a:t>Fimberia</a:t>
            </a:r>
            <a:r>
              <a:rPr lang="en-US" sz="5400" b="1" dirty="0" smtClean="0">
                <a:solidFill>
                  <a:srgbClr val="002060"/>
                </a:solidFill>
              </a:rPr>
              <a:t>  -  adherence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 smtClean="0">
                <a:solidFill>
                  <a:srgbClr val="002060"/>
                </a:solidFill>
              </a:rPr>
              <a:t> Enterotoxin</a:t>
            </a:r>
          </a:p>
          <a:p>
            <a:pPr algn="l"/>
            <a:endParaRPr lang="ar-SA" sz="5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/>
          </a:bodyPr>
          <a:lstStyle/>
          <a:p>
            <a:r>
              <a:rPr lang="en-US" sz="4800" u="sng" dirty="0" smtClean="0">
                <a:solidFill>
                  <a:srgbClr val="002060"/>
                </a:solidFill>
                <a:latin typeface="Bodoni MT Black" pitchFamily="18" charset="0"/>
              </a:rPr>
              <a:t>Antigenic structures</a:t>
            </a:r>
            <a: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</a:br>
            <a:endParaRPr lang="ar-SA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lvl="0" algn="l" rtl="0">
              <a:buClr>
                <a:srgbClr val="002060"/>
              </a:buClr>
            </a:pPr>
            <a:r>
              <a:rPr lang="en-US" sz="5400" dirty="0" smtClean="0">
                <a:solidFill>
                  <a:srgbClr val="002060"/>
                </a:solidFill>
              </a:rPr>
              <a:t>  </a:t>
            </a:r>
            <a:r>
              <a:rPr lang="en-US" sz="5400" b="1" dirty="0" smtClean="0">
                <a:solidFill>
                  <a:srgbClr val="C00000"/>
                </a:solidFill>
              </a:rPr>
              <a:t>O</a:t>
            </a:r>
            <a:r>
              <a:rPr lang="en-US" sz="5400" b="1" dirty="0" smtClean="0">
                <a:solidFill>
                  <a:srgbClr val="002060"/>
                </a:solidFill>
              </a:rPr>
              <a:t>. somatic antigen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 smtClean="0">
                <a:solidFill>
                  <a:srgbClr val="002060"/>
                </a:solidFill>
              </a:rPr>
              <a:t>  </a:t>
            </a:r>
            <a:r>
              <a:rPr lang="en-US" sz="5400" b="1" dirty="0" smtClean="0">
                <a:solidFill>
                  <a:srgbClr val="C00000"/>
                </a:solidFill>
              </a:rPr>
              <a:t>H</a:t>
            </a:r>
            <a:r>
              <a:rPr lang="en-US" sz="5400" b="1" dirty="0" smtClean="0">
                <a:solidFill>
                  <a:srgbClr val="002060"/>
                </a:solidFill>
              </a:rPr>
              <a:t>.  Flagellar antigen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 smtClean="0">
                <a:solidFill>
                  <a:srgbClr val="002060"/>
                </a:solidFill>
              </a:rPr>
              <a:t>  </a:t>
            </a:r>
            <a:r>
              <a:rPr lang="en-US" sz="5400" b="1" dirty="0" smtClean="0">
                <a:solidFill>
                  <a:srgbClr val="C00000"/>
                </a:solidFill>
              </a:rPr>
              <a:t>K</a:t>
            </a:r>
            <a:r>
              <a:rPr lang="en-US" sz="5400" b="1" dirty="0" smtClean="0">
                <a:solidFill>
                  <a:srgbClr val="002060"/>
                </a:solidFill>
              </a:rPr>
              <a:t>.  capsular antigen</a:t>
            </a:r>
          </a:p>
          <a:p>
            <a:pPr algn="l" rtl="0"/>
            <a:endParaRPr lang="ar-SA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-603448"/>
            <a:ext cx="8229600" cy="144016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60680"/>
          </a:xfrm>
        </p:spPr>
        <p:txBody>
          <a:bodyPr>
            <a:normAutofit/>
          </a:bodyPr>
          <a:lstStyle/>
          <a:p>
            <a:pPr algn="l" rtl="0">
              <a:buClr>
                <a:srgbClr val="002060"/>
              </a:buClr>
            </a:pPr>
            <a:r>
              <a:rPr lang="en-US" sz="4300" b="1" dirty="0" smtClean="0">
                <a:solidFill>
                  <a:srgbClr val="C00000"/>
                </a:solidFill>
              </a:rPr>
              <a:t>V</a:t>
            </a:r>
            <a:r>
              <a:rPr lang="en-US" sz="4300" b="1" baseline="-25000" dirty="0" smtClean="0">
                <a:solidFill>
                  <a:srgbClr val="C00000"/>
                </a:solidFill>
              </a:rPr>
              <a:t>I</a:t>
            </a:r>
            <a:r>
              <a:rPr lang="en-US" sz="4300" b="1" dirty="0" smtClean="0">
                <a:solidFill>
                  <a:srgbClr val="002060"/>
                </a:solidFill>
              </a:rPr>
              <a:t> in </a:t>
            </a:r>
            <a:r>
              <a:rPr lang="en-US" sz="4300" b="1" i="1" dirty="0" smtClean="0">
                <a:solidFill>
                  <a:srgbClr val="002060"/>
                </a:solidFill>
              </a:rPr>
              <a:t>Salmonella serotype </a:t>
            </a:r>
            <a:r>
              <a:rPr lang="en-US" sz="4300" b="1" i="1" dirty="0" err="1" smtClean="0">
                <a:solidFill>
                  <a:srgbClr val="002060"/>
                </a:solidFill>
              </a:rPr>
              <a:t>typhi</a:t>
            </a:r>
            <a:r>
              <a:rPr lang="en-US" sz="4300" b="1" dirty="0" smtClean="0">
                <a:solidFill>
                  <a:srgbClr val="002060"/>
                </a:solidFill>
              </a:rPr>
              <a:t> (virulence) </a:t>
            </a:r>
            <a:r>
              <a:rPr lang="en-US" sz="4300" b="1" i="1" dirty="0" err="1" smtClean="0">
                <a:solidFill>
                  <a:srgbClr val="002060"/>
                </a:solidFill>
              </a:rPr>
              <a:t>vs</a:t>
            </a:r>
            <a:r>
              <a:rPr lang="en-US" sz="4300" b="1" dirty="0" smtClean="0">
                <a:solidFill>
                  <a:srgbClr val="002060"/>
                </a:solidFill>
              </a:rPr>
              <a:t> phagocytosis</a:t>
            </a:r>
          </a:p>
          <a:p>
            <a:pPr algn="l" rtl="0">
              <a:buClr>
                <a:srgbClr val="002060"/>
              </a:buClr>
            </a:pPr>
            <a:r>
              <a:rPr lang="en-US" sz="4300" b="1" dirty="0" smtClean="0">
                <a:solidFill>
                  <a:srgbClr val="C00000"/>
                </a:solidFill>
              </a:rPr>
              <a:t>O</a:t>
            </a:r>
            <a:r>
              <a:rPr lang="en-US" sz="4300" b="1" dirty="0" smtClean="0">
                <a:solidFill>
                  <a:srgbClr val="002060"/>
                </a:solidFill>
              </a:rPr>
              <a:t> Antigen (Heat – stable) is lipopolysaccharide in the outer membrane</a:t>
            </a:r>
          </a:p>
          <a:p>
            <a:pPr algn="l" rtl="0">
              <a:buClr>
                <a:srgbClr val="002060"/>
              </a:buClr>
            </a:pPr>
            <a:r>
              <a:rPr lang="en-US" sz="4300" b="1" dirty="0" smtClean="0">
                <a:solidFill>
                  <a:srgbClr val="C00000"/>
                </a:solidFill>
              </a:rPr>
              <a:t>H</a:t>
            </a:r>
            <a:r>
              <a:rPr lang="en-US" sz="4300" b="1" baseline="-25000" dirty="0" smtClean="0">
                <a:solidFill>
                  <a:srgbClr val="002060"/>
                </a:solidFill>
              </a:rPr>
              <a:t>-</a:t>
            </a:r>
            <a:r>
              <a:rPr lang="en-US" sz="4300" b="1" dirty="0" smtClean="0">
                <a:solidFill>
                  <a:srgbClr val="002060"/>
                </a:solidFill>
              </a:rPr>
              <a:t>antigen (Heat labile)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  <a:t>CLINICAL FEATURES</a:t>
            </a:r>
            <a:b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</a:br>
            <a:endParaRPr lang="ar-SA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Acute gastroenteritis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Typhoid fever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Nontyphoidal bacteremia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Carrier state following </a:t>
            </a:r>
            <a:r>
              <a:rPr lang="en-US" sz="4000" b="1" i="1" dirty="0" smtClean="0">
                <a:solidFill>
                  <a:srgbClr val="002060"/>
                </a:solidFill>
              </a:rPr>
              <a:t>Salmonella</a:t>
            </a:r>
            <a:r>
              <a:rPr lang="en-US" sz="4000" b="1" dirty="0" smtClean="0">
                <a:solidFill>
                  <a:srgbClr val="002060"/>
                </a:solidFill>
              </a:rPr>
              <a:t> infection</a:t>
            </a:r>
          </a:p>
          <a:p>
            <a:pPr algn="l"/>
            <a:endParaRPr lang="ar-SA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002060"/>
                </a:solidFill>
                <a:latin typeface="Bodoni MT Black" pitchFamily="18" charset="0"/>
              </a:rPr>
              <a:t>Source</a:t>
            </a:r>
            <a:endParaRPr lang="ar-SA" sz="72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800" b="1" dirty="0" smtClean="0">
                <a:solidFill>
                  <a:srgbClr val="002060"/>
                </a:solidFill>
              </a:rPr>
              <a:t>Water food and milk contaminated with human or </a:t>
            </a:r>
            <a:r>
              <a:rPr lang="en-US" sz="4800" b="1" dirty="0" smtClean="0">
                <a:solidFill>
                  <a:srgbClr val="C00000"/>
                </a:solidFill>
              </a:rPr>
              <a:t>animal</a:t>
            </a:r>
            <a:r>
              <a:rPr lang="en-US" sz="4800" b="1" dirty="0" smtClean="0">
                <a:solidFill>
                  <a:srgbClr val="002060"/>
                </a:solidFill>
              </a:rPr>
              <a:t> excreta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en-US" sz="4800" b="1" i="1" dirty="0" smtClean="0">
                <a:solidFill>
                  <a:srgbClr val="002060"/>
                </a:solidFill>
              </a:rPr>
              <a:t>Salmonella typhi </a:t>
            </a:r>
            <a:r>
              <a:rPr lang="en-US" sz="4800" b="1" dirty="0" smtClean="0">
                <a:solidFill>
                  <a:srgbClr val="002060"/>
                </a:solidFill>
              </a:rPr>
              <a:t>and </a:t>
            </a:r>
            <a:r>
              <a:rPr lang="en-US" sz="4800" b="1" i="1" dirty="0" smtClean="0">
                <a:solidFill>
                  <a:srgbClr val="002060"/>
                </a:solidFill>
              </a:rPr>
              <a:t>S.</a:t>
            </a:r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en-US" sz="4800" b="1" i="1" dirty="0" err="1" smtClean="0">
                <a:solidFill>
                  <a:srgbClr val="002060"/>
                </a:solidFill>
              </a:rPr>
              <a:t>paratyphi</a:t>
            </a:r>
            <a:r>
              <a:rPr lang="en-US" sz="4800" b="1" dirty="0" smtClean="0">
                <a:solidFill>
                  <a:srgbClr val="002060"/>
                </a:solidFill>
              </a:rPr>
              <a:t> , the source is </a:t>
            </a:r>
            <a:r>
              <a:rPr lang="en-US" sz="4800" b="1" dirty="0" smtClean="0">
                <a:solidFill>
                  <a:srgbClr val="C00000"/>
                </a:solidFill>
              </a:rPr>
              <a:t>human</a:t>
            </a:r>
          </a:p>
          <a:p>
            <a:pPr>
              <a:buNone/>
            </a:pPr>
            <a:r>
              <a:rPr lang="en-US" sz="4800" b="1" dirty="0" smtClean="0">
                <a:solidFill>
                  <a:srgbClr val="002060"/>
                </a:solidFill>
              </a:rPr>
              <a:t> </a:t>
            </a:r>
          </a:p>
          <a:p>
            <a:pPr algn="l"/>
            <a:endParaRPr lang="ar-SA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423</TotalTime>
  <Words>676</Words>
  <Application>Microsoft Office PowerPoint</Application>
  <PresentationFormat>On-screen Show (4:3)</PresentationFormat>
  <Paragraphs>110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Apex</vt:lpstr>
      <vt:lpstr>Salmonella &amp; shigella</vt:lpstr>
      <vt:lpstr>SALMONELLA</vt:lpstr>
      <vt:lpstr>INTRODUCTION  </vt:lpstr>
      <vt:lpstr>           CLASSIFICATION    -Has two species s.enterica (six subspecies I, II, III, IV, V, VI)                       s.borgori (rare)    -Cold blooded animal, birds, rodents, turtles, snake and fish   </vt:lpstr>
      <vt:lpstr>VIRULENCE FACTORS </vt:lpstr>
      <vt:lpstr>Antigenic structures </vt:lpstr>
      <vt:lpstr>Slide 7</vt:lpstr>
      <vt:lpstr>CLINICAL FEATURES </vt:lpstr>
      <vt:lpstr>Source</vt:lpstr>
      <vt:lpstr> GASTROENTERITIS</vt:lpstr>
      <vt:lpstr>ENTERIC FEVER </vt:lpstr>
      <vt:lpstr>Slide 12</vt:lpstr>
      <vt:lpstr>Slide 13</vt:lpstr>
      <vt:lpstr>ANTIBIOTIC&amp; management </vt:lpstr>
      <vt:lpstr>COMPLICATION  </vt:lpstr>
      <vt:lpstr>SHIGELLA </vt:lpstr>
      <vt:lpstr>CLINICAL INFECTION </vt:lpstr>
      <vt:lpstr>Slide 18</vt:lpstr>
      <vt:lpstr>ANTIGENIC STRUCTURE</vt:lpstr>
      <vt:lpstr>Slide 20</vt:lpstr>
      <vt:lpstr>SYMPTOMS </vt:lpstr>
      <vt:lpstr>DYSENTRY STOOL &amp; SHIGELLA CULTURE</vt:lpstr>
      <vt:lpstr>TREATMENT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Syed Abdul Khader</dc:creator>
  <cp:lastModifiedBy>Prof Kambal</cp:lastModifiedBy>
  <cp:revision>23</cp:revision>
  <dcterms:created xsi:type="dcterms:W3CDTF">2010-09-21T09:20:41Z</dcterms:created>
  <dcterms:modified xsi:type="dcterms:W3CDTF">2012-11-28T05:22:23Z</dcterms:modified>
</cp:coreProperties>
</file>