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79" r:id="rId4"/>
    <p:sldId id="282" r:id="rId5"/>
    <p:sldId id="258" r:id="rId6"/>
    <p:sldId id="283" r:id="rId7"/>
    <p:sldId id="262" r:id="rId8"/>
    <p:sldId id="263" r:id="rId9"/>
    <p:sldId id="284" r:id="rId10"/>
    <p:sldId id="275" r:id="rId11"/>
    <p:sldId id="259" r:id="rId12"/>
    <p:sldId id="260" r:id="rId13"/>
    <p:sldId id="288" r:id="rId14"/>
    <p:sldId id="261" r:id="rId15"/>
    <p:sldId id="280" r:id="rId16"/>
    <p:sldId id="293" r:id="rId17"/>
    <p:sldId id="264" r:id="rId18"/>
    <p:sldId id="289" r:id="rId19"/>
    <p:sldId id="265" r:id="rId20"/>
    <p:sldId id="266" r:id="rId21"/>
    <p:sldId id="285" r:id="rId22"/>
    <p:sldId id="267" r:id="rId23"/>
    <p:sldId id="286" r:id="rId24"/>
    <p:sldId id="268" r:id="rId25"/>
    <p:sldId id="269" r:id="rId26"/>
    <p:sldId id="294" r:id="rId27"/>
    <p:sldId id="291" r:id="rId28"/>
    <p:sldId id="290" r:id="rId29"/>
    <p:sldId id="277" r:id="rId30"/>
    <p:sldId id="281" r:id="rId31"/>
    <p:sldId id="287" r:id="rId32"/>
    <p:sldId id="270" r:id="rId33"/>
    <p:sldId id="292" r:id="rId34"/>
    <p:sldId id="256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A5568-6CD4-4DD2-A3E4-2B5599C8791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CB78-897D-4BB6-B979-F6B6A0F5C797}">
      <dgm:prSet phldrT="[Text]"/>
      <dgm:spPr/>
      <dgm:t>
        <a:bodyPr/>
        <a:lstStyle/>
        <a:p>
          <a:r>
            <a:rPr lang="en-US" b="1" u="none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u="none" dirty="0">
            <a:solidFill>
              <a:srgbClr val="FFFF00"/>
            </a:solidFill>
          </a:endParaRPr>
        </a:p>
      </dgm:t>
    </dgm:pt>
    <dgm:pt modelId="{0DEFF1DF-5950-4DE8-85F9-FE3AF8BB985F}" type="parTrans" cxnId="{F1214F9D-DAFD-4F51-A3F7-8A82F943C79A}">
      <dgm:prSet/>
      <dgm:spPr/>
      <dgm:t>
        <a:bodyPr/>
        <a:lstStyle/>
        <a:p>
          <a:endParaRPr lang="en-US"/>
        </a:p>
      </dgm:t>
    </dgm:pt>
    <dgm:pt modelId="{BB28C3EA-1066-4150-B811-AB79D63E9122}" type="sibTrans" cxnId="{F1214F9D-DAFD-4F51-A3F7-8A82F943C79A}">
      <dgm:prSet/>
      <dgm:spPr/>
      <dgm:t>
        <a:bodyPr/>
        <a:lstStyle/>
        <a:p>
          <a:endParaRPr lang="en-US"/>
        </a:p>
      </dgm:t>
    </dgm:pt>
    <dgm:pt modelId="{C0CA2BB3-1C5A-4224-BBDC-A056A1CC067A}">
      <dgm:prSet/>
      <dgm:spPr/>
      <dgm:t>
        <a:bodyPr/>
        <a:lstStyle/>
        <a:p>
          <a:r>
            <a:rPr lang="en-US" b="1" u="none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b="1" u="none" dirty="0">
            <a:solidFill>
              <a:srgbClr val="FFFF00"/>
            </a:solidFill>
            <a:latin typeface="Times" pitchFamily="18" charset="0"/>
          </a:endParaRPr>
        </a:p>
      </dgm:t>
    </dgm:pt>
    <dgm:pt modelId="{F1ABB11A-1A4D-4A3D-9A06-63AA67D0AD85}" type="parTrans" cxnId="{C6BB275E-EB4E-4234-B02A-49EE4FFEDFCC}">
      <dgm:prSet/>
      <dgm:spPr/>
      <dgm:t>
        <a:bodyPr/>
        <a:lstStyle/>
        <a:p>
          <a:endParaRPr lang="en-US"/>
        </a:p>
      </dgm:t>
    </dgm:pt>
    <dgm:pt modelId="{E7214651-D9FE-448B-8CD3-95C883949006}" type="sibTrans" cxnId="{C6BB275E-EB4E-4234-B02A-49EE4FFEDFCC}">
      <dgm:prSet/>
      <dgm:spPr/>
      <dgm:t>
        <a:bodyPr/>
        <a:lstStyle/>
        <a:p>
          <a:endParaRPr lang="en-US"/>
        </a:p>
      </dgm:t>
    </dgm:pt>
    <dgm:pt modelId="{DC87EFB5-4E22-4711-9259-6FC004FB1E66}" type="pres">
      <dgm:prSet presAssocID="{30AA5568-6CD4-4DD2-A3E4-2B5599C87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BDDF3-3FC4-4929-8381-80D3130FF62C}" type="pres">
      <dgm:prSet presAssocID="{C0CA2BB3-1C5A-4224-BBDC-A056A1CC06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B69C-276F-4665-A2D6-71FF7DAC549A}" type="pres">
      <dgm:prSet presAssocID="{5CA8CB78-897D-4BB6-B979-F6B6A0F5C7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19C66-9C14-4AEC-9BE3-DF8F531921BC}" type="presOf" srcId="{30AA5568-6CD4-4DD2-A3E4-2B5599C8791B}" destId="{DC87EFB5-4E22-4711-9259-6FC004FB1E66}" srcOrd="0" destOrd="0" presId="urn:microsoft.com/office/officeart/2005/8/layout/arrow5"/>
    <dgm:cxn modelId="{8CEF1915-26D7-4C41-8230-10A03FA992B0}" type="presOf" srcId="{C0CA2BB3-1C5A-4224-BBDC-A056A1CC067A}" destId="{6EEBDDF3-3FC4-4929-8381-80D3130FF62C}" srcOrd="0" destOrd="0" presId="urn:microsoft.com/office/officeart/2005/8/layout/arrow5"/>
    <dgm:cxn modelId="{B6BF86DC-1E4E-4C7E-85DC-989605912FF1}" type="presOf" srcId="{5CA8CB78-897D-4BB6-B979-F6B6A0F5C797}" destId="{D8C1B69C-276F-4665-A2D6-71FF7DAC549A}" srcOrd="0" destOrd="0" presId="urn:microsoft.com/office/officeart/2005/8/layout/arrow5"/>
    <dgm:cxn modelId="{C6BB275E-EB4E-4234-B02A-49EE4FFEDFCC}" srcId="{30AA5568-6CD4-4DD2-A3E4-2B5599C8791B}" destId="{C0CA2BB3-1C5A-4224-BBDC-A056A1CC067A}" srcOrd="0" destOrd="0" parTransId="{F1ABB11A-1A4D-4A3D-9A06-63AA67D0AD85}" sibTransId="{E7214651-D9FE-448B-8CD3-95C883949006}"/>
    <dgm:cxn modelId="{F1214F9D-DAFD-4F51-A3F7-8A82F943C79A}" srcId="{30AA5568-6CD4-4DD2-A3E4-2B5599C8791B}" destId="{5CA8CB78-897D-4BB6-B979-F6B6A0F5C797}" srcOrd="1" destOrd="0" parTransId="{0DEFF1DF-5950-4DE8-85F9-FE3AF8BB985F}" sibTransId="{BB28C3EA-1066-4150-B811-AB79D63E9122}"/>
    <dgm:cxn modelId="{3EEFF5AA-F8C9-41CB-9644-AD02ED0515B6}" type="presParOf" srcId="{DC87EFB5-4E22-4711-9259-6FC004FB1E66}" destId="{6EEBDDF3-3FC4-4929-8381-80D3130FF62C}" srcOrd="0" destOrd="0" presId="urn:microsoft.com/office/officeart/2005/8/layout/arrow5"/>
    <dgm:cxn modelId="{86850669-A085-4FFE-A2FD-032707073148}" type="presParOf" srcId="{DC87EFB5-4E22-4711-9259-6FC004FB1E66}" destId="{D8C1B69C-276F-4665-A2D6-71FF7DAC549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A5568-6CD4-4DD2-A3E4-2B5599C8791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CB78-897D-4BB6-B979-F6B6A0F5C797}">
      <dgm:prSet phldrT="[Text]"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dirty="0">
            <a:solidFill>
              <a:srgbClr val="FFFF00"/>
            </a:solidFill>
          </a:endParaRPr>
        </a:p>
      </dgm:t>
    </dgm:pt>
    <dgm:pt modelId="{0DEFF1DF-5950-4DE8-85F9-FE3AF8BB985F}" type="parTrans" cxnId="{F1214F9D-DAFD-4F51-A3F7-8A82F943C79A}">
      <dgm:prSet/>
      <dgm:spPr/>
      <dgm:t>
        <a:bodyPr/>
        <a:lstStyle/>
        <a:p>
          <a:endParaRPr lang="en-US"/>
        </a:p>
      </dgm:t>
    </dgm:pt>
    <dgm:pt modelId="{BB28C3EA-1066-4150-B811-AB79D63E9122}" type="sibTrans" cxnId="{F1214F9D-DAFD-4F51-A3F7-8A82F943C79A}">
      <dgm:prSet/>
      <dgm:spPr/>
      <dgm:t>
        <a:bodyPr/>
        <a:lstStyle/>
        <a:p>
          <a:endParaRPr lang="en-US"/>
        </a:p>
      </dgm:t>
    </dgm:pt>
    <dgm:pt modelId="{C0CA2BB3-1C5A-4224-BBDC-A056A1CC067A}">
      <dgm:prSet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b="1" u="sng" dirty="0">
            <a:solidFill>
              <a:srgbClr val="FFFF00"/>
            </a:solidFill>
            <a:latin typeface="Times" pitchFamily="18" charset="0"/>
          </a:endParaRPr>
        </a:p>
      </dgm:t>
    </dgm:pt>
    <dgm:pt modelId="{F1ABB11A-1A4D-4A3D-9A06-63AA67D0AD85}" type="parTrans" cxnId="{C6BB275E-EB4E-4234-B02A-49EE4FFEDFCC}">
      <dgm:prSet/>
      <dgm:spPr/>
      <dgm:t>
        <a:bodyPr/>
        <a:lstStyle/>
        <a:p>
          <a:endParaRPr lang="en-US"/>
        </a:p>
      </dgm:t>
    </dgm:pt>
    <dgm:pt modelId="{E7214651-D9FE-448B-8CD3-95C883949006}" type="sibTrans" cxnId="{C6BB275E-EB4E-4234-B02A-49EE4FFEDFCC}">
      <dgm:prSet/>
      <dgm:spPr/>
      <dgm:t>
        <a:bodyPr/>
        <a:lstStyle/>
        <a:p>
          <a:endParaRPr lang="en-US"/>
        </a:p>
      </dgm:t>
    </dgm:pt>
    <dgm:pt modelId="{DC87EFB5-4E22-4711-9259-6FC004FB1E66}" type="pres">
      <dgm:prSet presAssocID="{30AA5568-6CD4-4DD2-A3E4-2B5599C87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BDDF3-3FC4-4929-8381-80D3130FF62C}" type="pres">
      <dgm:prSet presAssocID="{C0CA2BB3-1C5A-4224-BBDC-A056A1CC06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B69C-276F-4665-A2D6-71FF7DAC549A}" type="pres">
      <dgm:prSet presAssocID="{5CA8CB78-897D-4BB6-B979-F6B6A0F5C7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6BA505-960E-4BC8-829C-66186564EA91}" type="presOf" srcId="{30AA5568-6CD4-4DD2-A3E4-2B5599C8791B}" destId="{DC87EFB5-4E22-4711-9259-6FC004FB1E66}" srcOrd="0" destOrd="0" presId="urn:microsoft.com/office/officeart/2005/8/layout/arrow5"/>
    <dgm:cxn modelId="{35DC2704-E201-4051-8DFD-8938A6FF7692}" type="presOf" srcId="{5CA8CB78-897D-4BB6-B979-F6B6A0F5C797}" destId="{D8C1B69C-276F-4665-A2D6-71FF7DAC549A}" srcOrd="0" destOrd="0" presId="urn:microsoft.com/office/officeart/2005/8/layout/arrow5"/>
    <dgm:cxn modelId="{C6BB275E-EB4E-4234-B02A-49EE4FFEDFCC}" srcId="{30AA5568-6CD4-4DD2-A3E4-2B5599C8791B}" destId="{C0CA2BB3-1C5A-4224-BBDC-A056A1CC067A}" srcOrd="0" destOrd="0" parTransId="{F1ABB11A-1A4D-4A3D-9A06-63AA67D0AD85}" sibTransId="{E7214651-D9FE-448B-8CD3-95C883949006}"/>
    <dgm:cxn modelId="{E06BBE79-E1CC-49B9-8B88-DB51969E81D6}" type="presOf" srcId="{C0CA2BB3-1C5A-4224-BBDC-A056A1CC067A}" destId="{6EEBDDF3-3FC4-4929-8381-80D3130FF62C}" srcOrd="0" destOrd="0" presId="urn:microsoft.com/office/officeart/2005/8/layout/arrow5"/>
    <dgm:cxn modelId="{F1214F9D-DAFD-4F51-A3F7-8A82F943C79A}" srcId="{30AA5568-6CD4-4DD2-A3E4-2B5599C8791B}" destId="{5CA8CB78-897D-4BB6-B979-F6B6A0F5C797}" srcOrd="1" destOrd="0" parTransId="{0DEFF1DF-5950-4DE8-85F9-FE3AF8BB985F}" sibTransId="{BB28C3EA-1066-4150-B811-AB79D63E9122}"/>
    <dgm:cxn modelId="{8F6F698E-2EBF-47C5-B43D-5E30D20177DE}" type="presParOf" srcId="{DC87EFB5-4E22-4711-9259-6FC004FB1E66}" destId="{6EEBDDF3-3FC4-4929-8381-80D3130FF62C}" srcOrd="0" destOrd="0" presId="urn:microsoft.com/office/officeart/2005/8/layout/arrow5"/>
    <dgm:cxn modelId="{6E183310-09DC-4C14-BAA1-A8A9183110C0}" type="presParOf" srcId="{DC87EFB5-4E22-4711-9259-6FC004FB1E66}" destId="{D8C1B69C-276F-4665-A2D6-71FF7DAC549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A5568-6CD4-4DD2-A3E4-2B5599C8791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CB78-897D-4BB6-B979-F6B6A0F5C797}">
      <dgm:prSet phldrT="[Text]"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dirty="0">
            <a:solidFill>
              <a:srgbClr val="FFFF00"/>
            </a:solidFill>
          </a:endParaRPr>
        </a:p>
      </dgm:t>
    </dgm:pt>
    <dgm:pt modelId="{0DEFF1DF-5950-4DE8-85F9-FE3AF8BB985F}" type="parTrans" cxnId="{F1214F9D-DAFD-4F51-A3F7-8A82F943C79A}">
      <dgm:prSet/>
      <dgm:spPr/>
      <dgm:t>
        <a:bodyPr/>
        <a:lstStyle/>
        <a:p>
          <a:endParaRPr lang="en-US"/>
        </a:p>
      </dgm:t>
    </dgm:pt>
    <dgm:pt modelId="{BB28C3EA-1066-4150-B811-AB79D63E9122}" type="sibTrans" cxnId="{F1214F9D-DAFD-4F51-A3F7-8A82F943C79A}">
      <dgm:prSet/>
      <dgm:spPr/>
      <dgm:t>
        <a:bodyPr/>
        <a:lstStyle/>
        <a:p>
          <a:endParaRPr lang="en-US"/>
        </a:p>
      </dgm:t>
    </dgm:pt>
    <dgm:pt modelId="{C0CA2BB3-1C5A-4224-BBDC-A056A1CC067A}">
      <dgm:prSet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b="1" u="sng" dirty="0">
            <a:solidFill>
              <a:srgbClr val="FFFF00"/>
            </a:solidFill>
            <a:latin typeface="Times" pitchFamily="18" charset="0"/>
          </a:endParaRPr>
        </a:p>
      </dgm:t>
    </dgm:pt>
    <dgm:pt modelId="{F1ABB11A-1A4D-4A3D-9A06-63AA67D0AD85}" type="parTrans" cxnId="{C6BB275E-EB4E-4234-B02A-49EE4FFEDFCC}">
      <dgm:prSet/>
      <dgm:spPr/>
      <dgm:t>
        <a:bodyPr/>
        <a:lstStyle/>
        <a:p>
          <a:endParaRPr lang="en-US"/>
        </a:p>
      </dgm:t>
    </dgm:pt>
    <dgm:pt modelId="{E7214651-D9FE-448B-8CD3-95C883949006}" type="sibTrans" cxnId="{C6BB275E-EB4E-4234-B02A-49EE4FFEDFCC}">
      <dgm:prSet/>
      <dgm:spPr/>
      <dgm:t>
        <a:bodyPr/>
        <a:lstStyle/>
        <a:p>
          <a:endParaRPr lang="en-US"/>
        </a:p>
      </dgm:t>
    </dgm:pt>
    <dgm:pt modelId="{DC87EFB5-4E22-4711-9259-6FC004FB1E66}" type="pres">
      <dgm:prSet presAssocID="{30AA5568-6CD4-4DD2-A3E4-2B5599C87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BDDF3-3FC4-4929-8381-80D3130FF62C}" type="pres">
      <dgm:prSet presAssocID="{C0CA2BB3-1C5A-4224-BBDC-A056A1CC06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B69C-276F-4665-A2D6-71FF7DAC549A}" type="pres">
      <dgm:prSet presAssocID="{5CA8CB78-897D-4BB6-B979-F6B6A0F5C7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A8863-A5CE-4D5C-8963-E80E3C52DD0D}" type="presOf" srcId="{5CA8CB78-897D-4BB6-B979-F6B6A0F5C797}" destId="{D8C1B69C-276F-4665-A2D6-71FF7DAC549A}" srcOrd="0" destOrd="0" presId="urn:microsoft.com/office/officeart/2005/8/layout/arrow5"/>
    <dgm:cxn modelId="{720345C1-9C47-4301-BEB8-0A756CCD6E1B}" type="presOf" srcId="{30AA5568-6CD4-4DD2-A3E4-2B5599C8791B}" destId="{DC87EFB5-4E22-4711-9259-6FC004FB1E66}" srcOrd="0" destOrd="0" presId="urn:microsoft.com/office/officeart/2005/8/layout/arrow5"/>
    <dgm:cxn modelId="{C6BB275E-EB4E-4234-B02A-49EE4FFEDFCC}" srcId="{30AA5568-6CD4-4DD2-A3E4-2B5599C8791B}" destId="{C0CA2BB3-1C5A-4224-BBDC-A056A1CC067A}" srcOrd="0" destOrd="0" parTransId="{F1ABB11A-1A4D-4A3D-9A06-63AA67D0AD85}" sibTransId="{E7214651-D9FE-448B-8CD3-95C883949006}"/>
    <dgm:cxn modelId="{F1214F9D-DAFD-4F51-A3F7-8A82F943C79A}" srcId="{30AA5568-6CD4-4DD2-A3E4-2B5599C8791B}" destId="{5CA8CB78-897D-4BB6-B979-F6B6A0F5C797}" srcOrd="1" destOrd="0" parTransId="{0DEFF1DF-5950-4DE8-85F9-FE3AF8BB985F}" sibTransId="{BB28C3EA-1066-4150-B811-AB79D63E9122}"/>
    <dgm:cxn modelId="{787174F6-DF36-4722-B96C-12C94DD0B2BB}" type="presOf" srcId="{C0CA2BB3-1C5A-4224-BBDC-A056A1CC067A}" destId="{6EEBDDF3-3FC4-4929-8381-80D3130FF62C}" srcOrd="0" destOrd="0" presId="urn:microsoft.com/office/officeart/2005/8/layout/arrow5"/>
    <dgm:cxn modelId="{3FB3B665-144D-4E03-A6E2-9025C2F821FA}" type="presParOf" srcId="{DC87EFB5-4E22-4711-9259-6FC004FB1E66}" destId="{6EEBDDF3-3FC4-4929-8381-80D3130FF62C}" srcOrd="0" destOrd="0" presId="urn:microsoft.com/office/officeart/2005/8/layout/arrow5"/>
    <dgm:cxn modelId="{92E72BED-B6D8-4DA3-A8DA-089D3549A6D6}" type="presParOf" srcId="{DC87EFB5-4E22-4711-9259-6FC004FB1E66}" destId="{D8C1B69C-276F-4665-A2D6-71FF7DAC549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EBDDF3-3FC4-4929-8381-80D3130FF62C}">
      <dsp:nvSpPr>
        <dsp:cNvPr id="0" name=""/>
        <dsp:cNvSpPr/>
      </dsp:nvSpPr>
      <dsp:spPr>
        <a:xfrm rot="16200000">
          <a:off x="749" y="125121"/>
          <a:ext cx="3964599" cy="396459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none" kern="1200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sz="4400" b="1" u="none" kern="1200" dirty="0">
            <a:solidFill>
              <a:srgbClr val="FFFF00"/>
            </a:solidFill>
            <a:latin typeface="Times" pitchFamily="18" charset="0"/>
          </a:endParaRPr>
        </a:p>
      </dsp:txBody>
      <dsp:txXfrm rot="16200000">
        <a:off x="749" y="125121"/>
        <a:ext cx="3964599" cy="3964599"/>
      </dsp:txXfrm>
    </dsp:sp>
    <dsp:sp modelId="{D8C1B69C-276F-4665-A2D6-71FF7DAC549A}">
      <dsp:nvSpPr>
        <dsp:cNvPr id="0" name=""/>
        <dsp:cNvSpPr/>
      </dsp:nvSpPr>
      <dsp:spPr>
        <a:xfrm rot="5400000">
          <a:off x="4178583" y="125121"/>
          <a:ext cx="3964599" cy="396459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none" kern="1200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sz="4400" u="none" kern="1200" dirty="0">
            <a:solidFill>
              <a:srgbClr val="FFFF00"/>
            </a:solidFill>
          </a:endParaRPr>
        </a:p>
      </dsp:txBody>
      <dsp:txXfrm rot="5400000">
        <a:off x="4178583" y="125121"/>
        <a:ext cx="3964599" cy="3964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EBDDF3-3FC4-4929-8381-80D3130FF62C}">
      <dsp:nvSpPr>
        <dsp:cNvPr id="0" name=""/>
        <dsp:cNvSpPr/>
      </dsp:nvSpPr>
      <dsp:spPr>
        <a:xfrm rot="16200000">
          <a:off x="174" y="181821"/>
          <a:ext cx="1350868" cy="13508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sz="1500" b="1" u="sng" kern="1200" dirty="0">
            <a:solidFill>
              <a:srgbClr val="FFFF00"/>
            </a:solidFill>
            <a:latin typeface="Times" pitchFamily="18" charset="0"/>
          </a:endParaRPr>
        </a:p>
      </dsp:txBody>
      <dsp:txXfrm rot="16200000">
        <a:off x="174" y="181821"/>
        <a:ext cx="1350868" cy="1350868"/>
      </dsp:txXfrm>
    </dsp:sp>
    <dsp:sp modelId="{D8C1B69C-276F-4665-A2D6-71FF7DAC549A}">
      <dsp:nvSpPr>
        <dsp:cNvPr id="0" name=""/>
        <dsp:cNvSpPr/>
      </dsp:nvSpPr>
      <dsp:spPr>
        <a:xfrm rot="5400000">
          <a:off x="1435038" y="181821"/>
          <a:ext cx="1350868" cy="13508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sz="1500" kern="1200" dirty="0">
            <a:solidFill>
              <a:srgbClr val="FFFF00"/>
            </a:solidFill>
          </a:endParaRPr>
        </a:p>
      </dsp:txBody>
      <dsp:txXfrm rot="5400000">
        <a:off x="1435038" y="181821"/>
        <a:ext cx="1350868" cy="13508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EBDDF3-3FC4-4929-8381-80D3130FF62C}">
      <dsp:nvSpPr>
        <dsp:cNvPr id="0" name=""/>
        <dsp:cNvSpPr/>
      </dsp:nvSpPr>
      <dsp:spPr>
        <a:xfrm rot="16200000">
          <a:off x="174" y="181821"/>
          <a:ext cx="1350868" cy="13508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sz="1500" b="1" u="sng" kern="1200" dirty="0">
            <a:solidFill>
              <a:srgbClr val="FFFF00"/>
            </a:solidFill>
            <a:latin typeface="Times" pitchFamily="18" charset="0"/>
          </a:endParaRPr>
        </a:p>
      </dsp:txBody>
      <dsp:txXfrm rot="16200000">
        <a:off x="174" y="181821"/>
        <a:ext cx="1350868" cy="1350868"/>
      </dsp:txXfrm>
    </dsp:sp>
    <dsp:sp modelId="{D8C1B69C-276F-4665-A2D6-71FF7DAC549A}">
      <dsp:nvSpPr>
        <dsp:cNvPr id="0" name=""/>
        <dsp:cNvSpPr/>
      </dsp:nvSpPr>
      <dsp:spPr>
        <a:xfrm rot="5400000">
          <a:off x="1435038" y="181821"/>
          <a:ext cx="1350868" cy="13508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sz="1500" kern="1200" dirty="0">
            <a:solidFill>
              <a:srgbClr val="FFFF00"/>
            </a:solidFill>
          </a:endParaRPr>
        </a:p>
      </dsp:txBody>
      <dsp:txXfrm rot="5400000">
        <a:off x="1435038" y="181821"/>
        <a:ext cx="1350868" cy="1350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13ACC-561B-4EDB-9B08-BFB52C615447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523E-15CF-46B0-9CC2-5963F365C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Nov 20, 2012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743200" y="3657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athwiki.pbworks.com/f/GI%20slide%208.JPG"/>
          <p:cNvPicPr>
            <a:picLocks noChangeAspect="1" noChangeArrowheads="1"/>
          </p:cNvPicPr>
          <p:nvPr/>
        </p:nvPicPr>
        <p:blipFill>
          <a:blip r:embed="rId2" cstate="print"/>
          <a:srcRect l="20779"/>
          <a:stretch>
            <a:fillRect/>
          </a:stretch>
        </p:blipFill>
        <p:spPr bwMode="auto">
          <a:xfrm>
            <a:off x="2971800" y="3124200"/>
            <a:ext cx="3486150" cy="3000376"/>
          </a:xfrm>
          <a:prstGeom prst="rect">
            <a:avLst/>
          </a:prstGeom>
          <a:noFill/>
        </p:spPr>
      </p:pic>
      <p:sp>
        <p:nvSpPr>
          <p:cNvPr id="2765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Peptic Ulcer </a:t>
            </a:r>
          </a:p>
        </p:txBody>
      </p:sp>
      <p:sp>
        <p:nvSpPr>
          <p:cNvPr id="27653" name="مستطيل 4"/>
          <p:cNvSpPr>
            <a:spLocks noChangeArrowheads="1"/>
          </p:cNvSpPr>
          <p:nvPr/>
        </p:nvSpPr>
        <p:spPr bwMode="auto">
          <a:xfrm>
            <a:off x="2667000" y="1219200"/>
            <a:ext cx="35718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Ulcer</a:t>
            </a:r>
            <a:r>
              <a:rPr lang="en-GB"/>
              <a:t>: a breach in the mucosa of the alimentary tract extending through muscularis mucosa into submucosa or deeper.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5715000"/>
            <a:ext cx="12611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en-US" i="1" dirty="0" smtClean="0"/>
              <a:t>Peptic ulcer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0" y="2590800"/>
            <a:ext cx="43983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Chronic Peptic Ulcers are, most often solitary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357298"/>
          <a:ext cx="814393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3400" y="762000"/>
            <a:ext cx="819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Pathophysiology</a:t>
            </a:r>
            <a:r>
              <a:rPr lang="en-US" sz="3600" b="1" dirty="0" smtClean="0"/>
              <a:t>  of Chronic Peptic Ulcers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47800" y="533400"/>
            <a:ext cx="5943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4600" y="1371600"/>
            <a:ext cx="4114800" cy="525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>
              <a:defRPr/>
            </a:pPr>
            <a:r>
              <a:rPr lang="en-US" sz="4000" b="1" u="sng" dirty="0">
                <a:solidFill>
                  <a:schemeClr val="tx1"/>
                </a:solidFill>
                <a:latin typeface="Times" pitchFamily="18" charset="0"/>
              </a:rPr>
              <a:t>Defensive Factors</a:t>
            </a:r>
          </a:p>
          <a:p>
            <a:pPr>
              <a:buClr>
                <a:srgbClr val="FFFFFF"/>
              </a:buClr>
              <a:defRPr/>
            </a:pPr>
            <a:r>
              <a:rPr lang="en-US" sz="4400" dirty="0">
                <a:latin typeface="Times" pitchFamily="18" charset="0"/>
              </a:rPr>
              <a:t>Mucus</a:t>
            </a:r>
          </a:p>
          <a:p>
            <a:pPr>
              <a:buClr>
                <a:srgbClr val="FFFFFF"/>
              </a:buClr>
              <a:defRPr/>
            </a:pPr>
            <a:r>
              <a:rPr lang="en-US" sz="4400" dirty="0">
                <a:latin typeface="Times" pitchFamily="18" charset="0"/>
              </a:rPr>
              <a:t>bicarbonate</a:t>
            </a:r>
          </a:p>
          <a:p>
            <a:pPr>
              <a:buClr>
                <a:srgbClr val="FFFFFF"/>
              </a:buClr>
              <a:defRPr/>
            </a:pPr>
            <a:r>
              <a:rPr lang="en-US" sz="4400" dirty="0">
                <a:latin typeface="Times" pitchFamily="18" charset="0"/>
              </a:rPr>
              <a:t>Blood </a:t>
            </a:r>
            <a:r>
              <a:rPr lang="en-US" sz="4400" dirty="0" smtClean="0">
                <a:latin typeface="Times" pitchFamily="18" charset="0"/>
              </a:rPr>
              <a:t>flow </a:t>
            </a:r>
            <a:endParaRPr lang="en-US" sz="4400" dirty="0">
              <a:latin typeface="Times" pitchFamily="18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US" sz="4400" dirty="0">
                <a:latin typeface="Times" pitchFamily="18" charset="0"/>
              </a:rPr>
              <a:t>cell renewal</a:t>
            </a:r>
          </a:p>
          <a:p>
            <a:pPr>
              <a:buClr>
                <a:srgbClr val="FFFFFF"/>
              </a:buClr>
              <a:defRPr/>
            </a:pPr>
            <a:r>
              <a:rPr lang="en-US" sz="4400" dirty="0" smtClean="0">
                <a:latin typeface="Times" pitchFamily="18" charset="0"/>
              </a:rPr>
              <a:t>Prostaglandins</a:t>
            </a:r>
          </a:p>
          <a:p>
            <a:pPr>
              <a:buClr>
                <a:srgbClr val="FFFFFF"/>
              </a:buClr>
              <a:defRPr/>
            </a:pPr>
            <a:r>
              <a:rPr lang="en-US" sz="4400" dirty="0" err="1" smtClean="0">
                <a:latin typeface="Times" pitchFamily="18" charset="0"/>
              </a:rPr>
              <a:t>Phospholipid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533400" y="533400"/>
            <a:ext cx="819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Pathophysiology</a:t>
            </a:r>
            <a:r>
              <a:rPr lang="en-US" sz="3600" b="1" dirty="0" smtClean="0"/>
              <a:t>  of Chronic Peptic Ulcers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47800" y="533400"/>
            <a:ext cx="5943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4313" y="3100388"/>
            <a:ext cx="2500312" cy="197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Times" pitchFamily="18" charset="0"/>
              </a:rPr>
              <a:t>Aggressive Factors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H. pylori 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Drugs (NSAIDs)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Acid 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pepsin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Bile salts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00750" y="2857500"/>
            <a:ext cx="2771775" cy="2500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>
              <a:defRPr/>
            </a:pPr>
            <a:r>
              <a:rPr lang="en-US" b="1" u="sng" dirty="0">
                <a:solidFill>
                  <a:schemeClr val="tx1"/>
                </a:solidFill>
                <a:latin typeface="Times" pitchFamily="18" charset="0"/>
              </a:rPr>
              <a:t>Defensive Factors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Mucus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bicarbonate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Blood flow, 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cell renewal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Prostaglandins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 err="1">
                <a:latin typeface="Times" pitchFamily="18" charset="0"/>
              </a:rPr>
              <a:t>Phospholipid</a:t>
            </a:r>
            <a:endParaRPr lang="en-US" sz="2000" dirty="0">
              <a:latin typeface="Times" pitchFamily="18" charset="0"/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3152775" y="3048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786188" y="2571750"/>
            <a:ext cx="1176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imbalance</a:t>
            </a:r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000364" y="3214686"/>
          <a:ext cx="278608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1371600"/>
            <a:ext cx="819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Pathophysiology</a:t>
            </a:r>
            <a:r>
              <a:rPr lang="en-US" sz="3600" b="1" dirty="0" smtClean="0"/>
              <a:t>  of Chronic Peptic Ulcers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47800" y="533400"/>
            <a:ext cx="5943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4313" y="3100388"/>
            <a:ext cx="2500312" cy="197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Times" pitchFamily="18" charset="0"/>
              </a:rPr>
              <a:t>Aggressive Factors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solidFill>
                  <a:srgbClr val="FFFF00"/>
                </a:solidFill>
                <a:latin typeface="Times" pitchFamily="18" charset="0"/>
              </a:rPr>
              <a:t>H. pylori 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Drugs (NSAIDs)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Acid 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pepsin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Bile salts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00750" y="2857500"/>
            <a:ext cx="2771775" cy="2500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>
              <a:defRPr/>
            </a:pPr>
            <a:r>
              <a:rPr lang="en-US" b="1" u="sng" dirty="0">
                <a:solidFill>
                  <a:schemeClr val="tx1"/>
                </a:solidFill>
                <a:latin typeface="Times" pitchFamily="18" charset="0"/>
              </a:rPr>
              <a:t>Defensive Factors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Mucus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bicarbonate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Blood flow, 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cell renewal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Prostaglandins</a:t>
            </a:r>
          </a:p>
          <a:p>
            <a:pPr>
              <a:buClr>
                <a:srgbClr val="FFFFFF"/>
              </a:buClr>
              <a:defRPr/>
            </a:pPr>
            <a:r>
              <a:rPr lang="en-US" sz="2000" dirty="0" err="1">
                <a:latin typeface="Times" pitchFamily="18" charset="0"/>
              </a:rPr>
              <a:t>Phospholipid</a:t>
            </a:r>
            <a:endParaRPr lang="en-US" sz="2000" dirty="0">
              <a:latin typeface="Times" pitchFamily="18" charset="0"/>
            </a:endParaRP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3152775" y="3048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357563" y="1143000"/>
            <a:ext cx="1760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Pathophysiology</a:t>
            </a:r>
            <a:endParaRPr lang="en-US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3786188" y="2571750"/>
            <a:ext cx="1176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imbalance</a:t>
            </a:r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000364" y="3214686"/>
          <a:ext cx="278608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eft Arrow 10"/>
          <p:cNvSpPr/>
          <p:nvPr/>
        </p:nvSpPr>
        <p:spPr>
          <a:xfrm>
            <a:off x="1285875" y="3286125"/>
            <a:ext cx="1357313" cy="571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33400" y="762000"/>
            <a:ext cx="819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Pathophysiology</a:t>
            </a:r>
            <a:r>
              <a:rPr lang="en-US" sz="3600" b="1" dirty="0" smtClean="0"/>
              <a:t>  </a:t>
            </a:r>
            <a:r>
              <a:rPr lang="en-US" sz="3600" b="1" dirty="0" smtClean="0"/>
              <a:t>of Chronic Peptic Ulcers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219200" y="17526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NSAID and aspirin stop prostaglandin synthesis</a:t>
            </a:r>
          </a:p>
          <a:p>
            <a:r>
              <a:rPr lang="en-US" dirty="0" smtClean="0"/>
              <a:t> The </a:t>
            </a:r>
            <a:r>
              <a:rPr lang="en-US" dirty="0" smtClean="0"/>
              <a:t>protective effects of </a:t>
            </a:r>
            <a:r>
              <a:rPr lang="en-US" dirty="0" smtClean="0"/>
              <a:t>prostaglandins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enhanced bicarbonate secretion and increased vascular perfusion. 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1752600" y="3810000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Cigarette smoking: impairs mucosal blood flow and healing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1828800" y="2895600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High-dose </a:t>
            </a:r>
            <a:r>
              <a:rPr lang="en-US" dirty="0" smtClean="0"/>
              <a:t>corticosteroids, which suppress prostaglandin synthesis and impair healing. 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990600" y="4724400"/>
            <a:ext cx="5943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Chronic </a:t>
            </a:r>
            <a:r>
              <a:rPr lang="en-US" dirty="0" smtClean="0"/>
              <a:t>renal failure, and </a:t>
            </a:r>
            <a:r>
              <a:rPr lang="en-US" dirty="0" smtClean="0"/>
              <a:t>hyperparathyroidism:  associated with </a:t>
            </a:r>
            <a:r>
              <a:rPr lang="en-US" dirty="0" err="1" smtClean="0"/>
              <a:t>hypercalcemia</a:t>
            </a:r>
            <a:r>
              <a:rPr lang="en-US" dirty="0" smtClean="0"/>
              <a:t>:  </a:t>
            </a:r>
            <a:r>
              <a:rPr lang="en-US" dirty="0" smtClean="0"/>
              <a:t>stimulates </a:t>
            </a:r>
            <a:r>
              <a:rPr lang="en-US" dirty="0" err="1" smtClean="0"/>
              <a:t>gastrin</a:t>
            </a:r>
            <a:r>
              <a:rPr lang="en-US" dirty="0" smtClean="0"/>
              <a:t> </a:t>
            </a:r>
            <a:r>
              <a:rPr lang="en-US" dirty="0" smtClean="0"/>
              <a:t>production </a:t>
            </a:r>
            <a:r>
              <a:rPr lang="en-US" dirty="0" smtClean="0"/>
              <a:t>and therefore increases acid secretion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Chronic peptic ulcer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Peptic Ulcer Disease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Locations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occur in any portion of the GI tract exposed to acidic gastric juices </a:t>
            </a:r>
          </a:p>
          <a:p>
            <a:r>
              <a:rPr lang="en-GB" sz="2800" dirty="0" smtClean="0"/>
              <a:t>98% located in </a:t>
            </a:r>
            <a:r>
              <a:rPr lang="en-GB" sz="2800" dirty="0" smtClean="0">
                <a:solidFill>
                  <a:srgbClr val="FF0000"/>
                </a:solidFill>
              </a:rPr>
              <a:t>first portion of duodenum or stomach</a:t>
            </a:r>
            <a:r>
              <a:rPr lang="en-GB" sz="2800" dirty="0" smtClean="0"/>
              <a:t>, ratio duodenum : stomach = 4:1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8" descr="E:\git fig\S01871-017-f018.jpg"/>
          <p:cNvPicPr>
            <a:picLocks noChangeAspect="1" noChangeArrowheads="1"/>
          </p:cNvPicPr>
          <p:nvPr/>
        </p:nvPicPr>
        <p:blipFill>
          <a:blip r:embed="rId2" cstate="print"/>
          <a:srcRect t="9311" b="9311"/>
          <a:stretch>
            <a:fillRect/>
          </a:stretch>
        </p:blipFill>
        <p:spPr bwMode="auto">
          <a:xfrm>
            <a:off x="214313" y="714375"/>
            <a:ext cx="221456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Chronic peptic ulcer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Peptic Ulcer Disease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Other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Locations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5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5259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/>
              <a:t>Esophagus…….  as a result of GERD or acid secretion by ectopic gastric mucosa. </a:t>
            </a:r>
          </a:p>
          <a:p>
            <a:r>
              <a:rPr lang="en-US" sz="2400" i="1" dirty="0" smtClean="0"/>
              <a:t>Gastric mucosa within a </a:t>
            </a:r>
            <a:r>
              <a:rPr lang="en-US" sz="2400" i="1" dirty="0" err="1" smtClean="0"/>
              <a:t>Meckel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diverticulum</a:t>
            </a:r>
            <a:r>
              <a:rPr lang="en-US" sz="2400" i="1" dirty="0" smtClean="0"/>
              <a:t> can result in peptic ulceration of adjacent mucosa.</a:t>
            </a:r>
          </a:p>
          <a:p>
            <a:r>
              <a:rPr lang="en-US" sz="2400" dirty="0" smtClean="0"/>
              <a:t> In </a:t>
            </a:r>
            <a:r>
              <a:rPr lang="en-US" sz="2400" i="1" dirty="0" err="1" smtClean="0"/>
              <a:t>Zollinger</a:t>
            </a:r>
            <a:r>
              <a:rPr lang="en-US" sz="2400" i="1" dirty="0" smtClean="0"/>
              <a:t>-Ellison syndrome:</a:t>
            </a:r>
            <a:r>
              <a:rPr lang="en-US" sz="2400" dirty="0" smtClean="0"/>
              <a:t> multiple peptic ulcerations in the stomach, duodenum, and even the jejunum.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8" descr="E:\git fig\S01871-017-f018.jpg"/>
          <p:cNvPicPr>
            <a:picLocks noChangeAspect="1" noChangeArrowheads="1"/>
          </p:cNvPicPr>
          <p:nvPr/>
        </p:nvPicPr>
        <p:blipFill>
          <a:blip r:embed="rId2" cstate="print"/>
          <a:srcRect t="9311" b="9311"/>
          <a:stretch>
            <a:fillRect/>
          </a:stretch>
        </p:blipFill>
        <p:spPr bwMode="auto">
          <a:xfrm>
            <a:off x="214313" y="714375"/>
            <a:ext cx="221456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2700" b="1" dirty="0" smtClean="0"/>
              <a:t>Peptic Ulcer Disease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>Gastric ulcers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/>
              <a:t>The mucosal </a:t>
            </a:r>
            <a:r>
              <a:rPr lang="en-US" sz="2400" dirty="0" err="1" smtClean="0"/>
              <a:t>defences</a:t>
            </a:r>
            <a:r>
              <a:rPr lang="en-US" sz="2400" dirty="0" smtClean="0"/>
              <a:t> against acid attack consist of: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Mucus-bicarbonate barrier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The  surface epithelium.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7143750" y="57150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Pathophysiology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ulcer and erosion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following aspects of acute gastric ulcers:</a:t>
            </a:r>
          </a:p>
          <a:p>
            <a:pPr lvl="1">
              <a:buNone/>
            </a:pPr>
            <a:r>
              <a:rPr lang="en-US" dirty="0" smtClean="0"/>
              <a:t>a. pathogenesis</a:t>
            </a:r>
          </a:p>
          <a:p>
            <a:pPr lvl="1">
              <a:buNone/>
            </a:pPr>
            <a:r>
              <a:rPr lang="en-US" dirty="0" smtClean="0"/>
              <a:t>b. Pathology </a:t>
            </a:r>
          </a:p>
          <a:p>
            <a:pPr lvl="1">
              <a:buNone/>
            </a:pPr>
            <a:r>
              <a:rPr lang="en-US" dirty="0" smtClean="0"/>
              <a:t>c. clinical features </a:t>
            </a:r>
          </a:p>
          <a:p>
            <a:pPr>
              <a:buNone/>
            </a:pPr>
            <a:r>
              <a:rPr lang="en-US" dirty="0" smtClean="0"/>
              <a:t>3. Describe the following aspects of chronic peptic ulcers:</a:t>
            </a:r>
          </a:p>
          <a:p>
            <a:pPr lvl="1">
              <a:buNone/>
            </a:pPr>
            <a:r>
              <a:rPr lang="en-US" dirty="0" smtClean="0"/>
              <a:t>a. pathogenesis (</a:t>
            </a:r>
            <a:r>
              <a:rPr lang="en-US" i="1" dirty="0" smtClean="0"/>
              <a:t>H pylori</a:t>
            </a:r>
            <a:r>
              <a:rPr lang="en-US" dirty="0" smtClean="0"/>
              <a:t>, NSAID, Z-E syndrome)</a:t>
            </a:r>
          </a:p>
          <a:p>
            <a:pPr lvl="1">
              <a:buNone/>
            </a:pPr>
            <a:r>
              <a:rPr lang="en-US" dirty="0" smtClean="0"/>
              <a:t>b. clinical features</a:t>
            </a:r>
          </a:p>
          <a:p>
            <a:pPr lvl="1">
              <a:buNone/>
            </a:pPr>
            <a:r>
              <a:rPr lang="en-US" dirty="0" smtClean="0"/>
              <a:t>c. pathology (gross and microscopic features)</a:t>
            </a:r>
          </a:p>
          <a:p>
            <a:pPr lvl="1">
              <a:buNone/>
            </a:pPr>
            <a:r>
              <a:rPr lang="en-US" dirty="0" smtClean="0"/>
              <a:t>d. complications (bleeding, perforation, obstruction)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b="1" dirty="0" smtClean="0"/>
              <a:t>Peptic Ulcer Disease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Gastric ulcers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/>
              <a:t>The mucosal </a:t>
            </a:r>
            <a:r>
              <a:rPr lang="en-US" sz="2400" dirty="0" err="1" smtClean="0"/>
              <a:t>defences</a:t>
            </a:r>
            <a:r>
              <a:rPr lang="en-US" sz="2400" dirty="0" smtClean="0"/>
              <a:t> against acid attack consist of: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Mucus-bicarbonate barrier</a:t>
            </a:r>
          </a:p>
          <a:p>
            <a:pPr marL="514350" indent="-514350">
              <a:buFont typeface="Arial" charset="0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2.    The  surface epithelium.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362200" y="2895600"/>
            <a:ext cx="3352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Duodeno</a:t>
            </a:r>
            <a:r>
              <a:rPr lang="en-US" sz="2000" dirty="0">
                <a:solidFill>
                  <a:srgbClr val="002060"/>
                </a:solidFill>
              </a:rPr>
              <a:t>-gastric reflux ( bile )</a:t>
            </a:r>
          </a:p>
          <a:p>
            <a:endParaRPr lang="en-US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457200" y="4038600"/>
            <a:ext cx="6000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NSAIDs </a:t>
            </a:r>
            <a:r>
              <a:rPr lang="en-US" sz="2000" dirty="0"/>
              <a:t>(blocking the synthesis of the prostaglandins)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000" i="1" dirty="0">
                <a:solidFill>
                  <a:srgbClr val="C00000"/>
                </a:solidFill>
              </a:rPr>
              <a:t>H. pylori</a:t>
            </a:r>
            <a:r>
              <a:rPr lang="en-US" sz="2000" dirty="0">
                <a:solidFill>
                  <a:srgbClr val="C00000"/>
                </a:solidFill>
              </a:rPr>
              <a:t> infection</a:t>
            </a:r>
            <a:r>
              <a:rPr lang="en-US" sz="2000" dirty="0"/>
              <a:t>, ( </a:t>
            </a:r>
            <a:r>
              <a:rPr lang="en-US" sz="2000" dirty="0" err="1"/>
              <a:t>cytotoxins</a:t>
            </a:r>
            <a:r>
              <a:rPr lang="en-US" sz="2000" dirty="0"/>
              <a:t> and ammonia)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813" y="5715000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Thus peptic ulcers in the stomach, breakdown of mucosal </a:t>
            </a:r>
            <a:r>
              <a:rPr lang="en-US" dirty="0" err="1"/>
              <a:t>defence</a:t>
            </a:r>
            <a:r>
              <a:rPr lang="en-US" dirty="0"/>
              <a:t> is much more important than excessive acid production. 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7143750" y="57150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Pathophysiology </a:t>
            </a:r>
            <a:endParaRPr lang="en-US"/>
          </a:p>
        </p:txBody>
      </p:sp>
      <p:pic>
        <p:nvPicPr>
          <p:cNvPr id="8" name="Picture 3" descr="H pylo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122715"/>
            <a:ext cx="2307431" cy="35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69" y="1447800"/>
            <a:ext cx="80495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6790" y="245973"/>
            <a:ext cx="8090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Pathophysiology</a:t>
            </a:r>
            <a:r>
              <a:rPr lang="en-US" sz="3600" b="1" dirty="0" smtClean="0"/>
              <a:t>  of Chronic Peptic Ulcers</a:t>
            </a:r>
            <a:br>
              <a:rPr lang="en-US" sz="3600" b="1" dirty="0" smtClean="0"/>
            </a:br>
            <a:r>
              <a:rPr lang="en-US" sz="3600" b="1" dirty="0" smtClean="0"/>
              <a:t> in Stomach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b="1" dirty="0" smtClean="0"/>
              <a:t>Peptic Ulcer Disease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Duodenal ulcers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5813" y="1571625"/>
            <a:ext cx="7572375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Increased production of acid assumes more importance in the pathogenesis of duodenal ulceration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13" y="2571750"/>
            <a:ext cx="7572375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H. pylori</a:t>
            </a:r>
            <a:r>
              <a:rPr lang="en-US" dirty="0"/>
              <a:t>-infected individuals secrete 2-6 times as much acid as non-infected controls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813" y="3714750"/>
            <a:ext cx="75723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Helicobacter</a:t>
            </a:r>
            <a:r>
              <a:rPr lang="en-US" dirty="0"/>
              <a:t> Pylori does not </a:t>
            </a:r>
            <a:r>
              <a:rPr lang="en-US" dirty="0" err="1"/>
              <a:t>colonise</a:t>
            </a:r>
            <a:r>
              <a:rPr lang="en-US" dirty="0"/>
              <a:t> normal duodenal epithelium </a:t>
            </a:r>
          </a:p>
          <a:p>
            <a:pPr>
              <a:defRPr/>
            </a:pPr>
            <a:r>
              <a:rPr lang="en-US" i="1" dirty="0"/>
              <a:t>Helicobacter</a:t>
            </a:r>
            <a:r>
              <a:rPr lang="en-US" dirty="0"/>
              <a:t> is involved in duodenal ulceration because there is gastric </a:t>
            </a:r>
            <a:r>
              <a:rPr lang="en-US" dirty="0" err="1"/>
              <a:t>metaplasia</a:t>
            </a:r>
            <a:r>
              <a:rPr lang="en-US" dirty="0"/>
              <a:t> in response to excess acid. Gastric </a:t>
            </a:r>
            <a:r>
              <a:rPr lang="en-US" dirty="0" err="1"/>
              <a:t>metaplasia</a:t>
            </a:r>
            <a:r>
              <a:rPr lang="en-US" dirty="0"/>
              <a:t> paves the way for </a:t>
            </a:r>
            <a:r>
              <a:rPr lang="en-US" dirty="0" err="1"/>
              <a:t>colonisation</a:t>
            </a:r>
            <a:r>
              <a:rPr lang="en-US" dirty="0"/>
              <a:t> by </a:t>
            </a:r>
            <a:r>
              <a:rPr lang="en-US" i="1" dirty="0"/>
              <a:t>Helicobacter</a:t>
            </a:r>
            <a:endParaRPr lang="en-US" dirty="0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7143750" y="57150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Pathophysiology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5813" y="5500688"/>
            <a:ext cx="291465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Increased production of acid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125" y="5500688"/>
            <a:ext cx="1579563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i="1" dirty="0"/>
              <a:t>Helicobacter  P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3786188" y="53133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i="1"/>
              <a:t>+</a:t>
            </a:r>
            <a:r>
              <a:rPr lang="en-US" sz="4800"/>
              <a:t> </a:t>
            </a: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89638" y="5357813"/>
            <a:ext cx="439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/>
              <a:t>=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9375" y="5500688"/>
            <a:ext cx="1700213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Duodenal ulcers</a:t>
            </a:r>
          </a:p>
        </p:txBody>
      </p:sp>
      <p:pic>
        <p:nvPicPr>
          <p:cNvPr id="36877" name="Picture 8" descr="E:\git fig\S01871-017-f018.jpg"/>
          <p:cNvPicPr>
            <a:picLocks noChangeAspect="1" noChangeArrowheads="1"/>
          </p:cNvPicPr>
          <p:nvPr/>
        </p:nvPicPr>
        <p:blipFill>
          <a:blip r:embed="rId2" cstate="print"/>
          <a:srcRect t="9311" b="9311"/>
          <a:stretch>
            <a:fillRect/>
          </a:stretch>
        </p:blipFill>
        <p:spPr bwMode="auto">
          <a:xfrm>
            <a:off x="165100" y="357188"/>
            <a:ext cx="2049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build="allAtOnce" animBg="1"/>
      <p:bldP spid="8" grpId="0" build="allAtOnce" animBg="1"/>
      <p:bldP spid="9" grpId="0" build="allAtOnce" animBg="1"/>
      <p:bldP spid="10" grpId="0" build="allAtOnce"/>
      <p:bldP spid="11" grpId="0" build="allAtOnce"/>
      <p:bldP spid="12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91" y="1066799"/>
            <a:ext cx="8217009" cy="544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5292" y="304800"/>
            <a:ext cx="88087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Pathophysiology</a:t>
            </a:r>
            <a:r>
              <a:rPr lang="en-US" sz="3600" b="1" dirty="0" smtClean="0"/>
              <a:t>  of Chronic Peptic Ulcers in  Duodenum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/>
              <a:t>Chronic Peptic Ulcer Disease</a:t>
            </a:r>
            <a:br>
              <a:rPr lang="en-GB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2428875"/>
            <a:ext cx="3786188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00500" y="2428875"/>
            <a:ext cx="3786188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57438" y="321468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Gastric </a:t>
            </a:r>
          </a:p>
          <a:p>
            <a:pPr algn="ctr"/>
            <a:r>
              <a:rPr lang="en-US"/>
              <a:t>ulcers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215063" y="3214688"/>
            <a:ext cx="121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Duodenal </a:t>
            </a:r>
          </a:p>
          <a:p>
            <a:pPr algn="ctr"/>
            <a:r>
              <a:rPr lang="en-US"/>
              <a:t>ulcers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0563" y="3286125"/>
            <a:ext cx="962025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H. pylori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4375" y="2500313"/>
            <a:ext cx="2981325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Duodeno</a:t>
            </a:r>
            <a:r>
              <a:rPr lang="en-US" dirty="0">
                <a:solidFill>
                  <a:schemeClr val="bg1"/>
                </a:solidFill>
              </a:rPr>
              <a:t>-gastric reflux ( bile 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1688" y="4000500"/>
            <a:ext cx="914400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NSAIDs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3688" y="2643188"/>
            <a:ext cx="141605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Hyperacidity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" y="4929188"/>
            <a:ext cx="8215313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H pylori</a:t>
            </a:r>
            <a:r>
              <a:rPr lang="en-US" dirty="0"/>
              <a:t> infection of the pyloric </a:t>
            </a:r>
            <a:r>
              <a:rPr lang="en-US" dirty="0" err="1"/>
              <a:t>antrum</a:t>
            </a:r>
            <a:r>
              <a:rPr lang="en-US" dirty="0"/>
              <a:t> is present in nearly all patients with chronic duodenal ulcer and approximately 75% of patients with chronic gastric ulcer.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063" y="5857875"/>
            <a:ext cx="8358187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Although more than 70% of individuals with PUD are infected by </a:t>
            </a:r>
            <a:r>
              <a:rPr lang="en-US" i="1" dirty="0"/>
              <a:t>H. pylori</a:t>
            </a:r>
            <a:r>
              <a:rPr lang="en-US" dirty="0"/>
              <a:t>, fewer than 20% of </a:t>
            </a:r>
            <a:r>
              <a:rPr lang="en-US" i="1" dirty="0"/>
              <a:t>H. pylori</a:t>
            </a:r>
            <a:r>
              <a:rPr lang="en-US" dirty="0"/>
              <a:t>–infected individuals develop peptic ulcer.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25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Gross</a:t>
            </a:r>
          </a:p>
          <a:p>
            <a:pPr>
              <a:defRPr/>
            </a:pPr>
            <a:r>
              <a:rPr lang="en-US" dirty="0" smtClean="0"/>
              <a:t>usually less than 20 mm in diameter but they may &gt; 100 mm in diameter.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The classic peptic ulcer is a round to oval, sharply punched-out defect 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8916" name="Picture 8" descr="E:\git fig\S01871-017-f018.jpg"/>
          <p:cNvPicPr>
            <a:picLocks noChangeAspect="1" noChangeArrowheads="1"/>
          </p:cNvPicPr>
          <p:nvPr/>
        </p:nvPicPr>
        <p:blipFill>
          <a:blip r:embed="rId2" cstate="print"/>
          <a:srcRect t="9311" b="9311"/>
          <a:stretch>
            <a:fillRect/>
          </a:stretch>
        </p:blipFill>
        <p:spPr bwMode="auto">
          <a:xfrm>
            <a:off x="5486400" y="2438400"/>
            <a:ext cx="340469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4600" y="4038600"/>
            <a:ext cx="20143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Benign peptic ulcer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Duodenal ulcers usually occur within a few centimeters of the pyloric valve </a:t>
            </a:r>
            <a:r>
              <a:rPr lang="en-US" dirty="0" smtClean="0"/>
              <a:t>at the </a:t>
            </a:r>
            <a:r>
              <a:rPr lang="en-US" dirty="0" smtClean="0"/>
              <a:t>anterior duodenal wall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Gastric peptic ulcers are predominantly located near the interface of the body and </a:t>
            </a:r>
            <a:r>
              <a:rPr lang="en-US" dirty="0" err="1" smtClean="0"/>
              <a:t>antrum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4" name="Picture 8" descr="E:\git fig\S01871-017-f018.jpg"/>
          <p:cNvPicPr>
            <a:picLocks noChangeAspect="1" noChangeArrowheads="1"/>
          </p:cNvPicPr>
          <p:nvPr/>
        </p:nvPicPr>
        <p:blipFill>
          <a:blip r:embed="rId2" cstate="print"/>
          <a:srcRect t="9311" b="9311"/>
          <a:stretch>
            <a:fillRect/>
          </a:stretch>
        </p:blipFill>
        <p:spPr bwMode="auto">
          <a:xfrm>
            <a:off x="3048000" y="5181600"/>
            <a:ext cx="340469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25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Gross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In contrast, heaped-up margins are more characteristic of cancers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8916" name="Picture 8" descr="E:\git fig\S01871-017-f018.jpg"/>
          <p:cNvPicPr>
            <a:picLocks noChangeAspect="1" noChangeArrowheads="1"/>
          </p:cNvPicPr>
          <p:nvPr/>
        </p:nvPicPr>
        <p:blipFill>
          <a:blip r:embed="rId2" cstate="print"/>
          <a:srcRect t="9311" b="9311"/>
          <a:stretch>
            <a:fillRect/>
          </a:stretch>
        </p:blipFill>
        <p:spPr bwMode="auto">
          <a:xfrm>
            <a:off x="5571034" y="1500188"/>
            <a:ext cx="340469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52" descr="E:\git fig\S01871-017-f026.jpg"/>
          <p:cNvPicPr>
            <a:picLocks noChangeAspect="1" noChangeArrowheads="1"/>
          </p:cNvPicPr>
          <p:nvPr/>
        </p:nvPicPr>
        <p:blipFill>
          <a:blip r:embed="rId3" cstate="print"/>
          <a:srcRect b="8788"/>
          <a:stretch>
            <a:fillRect/>
          </a:stretch>
        </p:blipFill>
        <p:spPr bwMode="auto">
          <a:xfrm>
            <a:off x="5486400" y="3634780"/>
            <a:ext cx="3657600" cy="26136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2971800"/>
            <a:ext cx="20143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Benign peptic ulcer</a:t>
            </a:r>
            <a:endParaRPr lang="ar-S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248400"/>
            <a:ext cx="23857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Malignant  peptic ulcer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hopkins-gi.org/Upload/200802291542_3876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3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114925" cy="4525963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b="1" dirty="0" smtClean="0"/>
              <a:t>Microscopy</a:t>
            </a:r>
          </a:p>
          <a:p>
            <a:pPr>
              <a:defRPr/>
            </a:pPr>
            <a:r>
              <a:rPr lang="en-US" dirty="0" smtClean="0"/>
              <a:t>the base consists of necrotic tissue and polymorph </a:t>
            </a:r>
            <a:r>
              <a:rPr lang="en-US" dirty="0" err="1" smtClean="0"/>
              <a:t>exudate</a:t>
            </a:r>
            <a:r>
              <a:rPr lang="en-US" dirty="0" smtClean="0"/>
              <a:t> overlying inflamed granulation tissue which merges with mature fibrous (scar) tissue.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8917" name="Picture 7" descr="G:\Cotran\Images\CH18\f018016.jpg"/>
          <p:cNvPicPr>
            <a:picLocks noChangeAspect="1" noChangeArrowheads="1"/>
          </p:cNvPicPr>
          <p:nvPr/>
        </p:nvPicPr>
        <p:blipFill>
          <a:blip r:embed="rId2" cstate="print"/>
          <a:srcRect l="64024" t="37837"/>
          <a:stretch>
            <a:fillRect/>
          </a:stretch>
        </p:blipFill>
        <p:spPr bwMode="auto">
          <a:xfrm>
            <a:off x="6019800" y="609600"/>
            <a:ext cx="22878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111500" cy="213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Basic pathology, 9</a:t>
            </a:r>
            <a:r>
              <a:rPr lang="en-US" baseline="30000" dirty="0" smtClean="0"/>
              <a:t>th</a:t>
            </a:r>
            <a:r>
              <a:rPr lang="en-US" dirty="0" smtClean="0"/>
              <a:t> edition: page 565 -569</a:t>
            </a:r>
          </a:p>
          <a:p>
            <a:pPr>
              <a:buNone/>
            </a:pPr>
            <a:r>
              <a:rPr lang="en-US" dirty="0" smtClean="0"/>
              <a:t> Figure 14-13, p. 565</a:t>
            </a:r>
          </a:p>
          <a:p>
            <a:pPr>
              <a:buNone/>
            </a:pPr>
            <a:r>
              <a:rPr lang="en-US" dirty="0" smtClean="0"/>
              <a:t> Figure 14-14, p. 566</a:t>
            </a:r>
          </a:p>
          <a:p>
            <a:pPr>
              <a:buNone/>
            </a:pPr>
            <a:r>
              <a:rPr lang="en-US" dirty="0" smtClean="0"/>
              <a:t> Figure 14-15, p. 568</a:t>
            </a:r>
            <a:endParaRPr lang="ar-SA" dirty="0" smtClean="0"/>
          </a:p>
          <a:p>
            <a:pPr>
              <a:buNone/>
            </a:pPr>
            <a:r>
              <a:rPr lang="en-US" dirty="0" smtClean="0"/>
              <a:t> Figure 14-16, p. 571</a:t>
            </a: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presence of </a:t>
            </a:r>
            <a:r>
              <a:rPr lang="en-US" sz="3600" dirty="0" err="1" smtClean="0"/>
              <a:t>neutrophils</a:t>
            </a:r>
            <a:r>
              <a:rPr lang="en-US" sz="3600" dirty="0" smtClean="0"/>
              <a:t> within the gastric glands signifies active inflammation and, most of the time, the presence of </a:t>
            </a:r>
            <a:r>
              <a:rPr lang="en-US" sz="3600" i="1" dirty="0" smtClean="0"/>
              <a:t>H pylori.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5385273" cy="383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968110" cy="44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Epigastric</a:t>
            </a:r>
            <a:r>
              <a:rPr lang="en-US" dirty="0" smtClean="0"/>
              <a:t> pain (the most common symptom) </a:t>
            </a:r>
          </a:p>
          <a:p>
            <a:pPr lvl="1"/>
            <a:r>
              <a:rPr lang="en-US" dirty="0" smtClean="0"/>
              <a:t>Gnawing or burning sensation </a:t>
            </a:r>
          </a:p>
          <a:p>
            <a:pPr lvl="1"/>
            <a:r>
              <a:rPr lang="en-US" dirty="0" smtClean="0"/>
              <a:t>Occurs 2-3 hours after meals </a:t>
            </a:r>
          </a:p>
          <a:p>
            <a:pPr lvl="1"/>
            <a:r>
              <a:rPr lang="en-US" dirty="0" smtClean="0"/>
              <a:t>Relieved by food or antacids </a:t>
            </a:r>
          </a:p>
          <a:p>
            <a:pPr lvl="1"/>
            <a:r>
              <a:rPr lang="en-US" dirty="0" smtClean="0"/>
              <a:t>Patient awakens with pain at night. </a:t>
            </a:r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0063" y="5072063"/>
            <a:ext cx="8072437" cy="8302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en-US" sz="2400" dirty="0"/>
              <a:t>Some present with complications such as </a:t>
            </a:r>
            <a:r>
              <a:rPr lang="en-US" sz="2400" i="1" dirty="0"/>
              <a:t>iron deficiency anemia</a:t>
            </a:r>
            <a:r>
              <a:rPr lang="en-US" sz="2400" dirty="0"/>
              <a:t>, </a:t>
            </a:r>
            <a:r>
              <a:rPr lang="en-US" sz="2400" i="1" dirty="0"/>
              <a:t>frank hemorrhage</a:t>
            </a:r>
            <a:r>
              <a:rPr lang="en-US" sz="2400" dirty="0"/>
              <a:t>, or </a:t>
            </a:r>
            <a:r>
              <a:rPr lang="en-US" sz="2400" i="1" dirty="0"/>
              <a:t>perforation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Chronic Peptic Ulcers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Hemorrhage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Penetration</a:t>
            </a:r>
            <a:r>
              <a:rPr lang="en-US" dirty="0" smtClean="0"/>
              <a:t>. The ulcer penetrates the full thickness of the stomach or duodenal wall, progressing into adherent underlying tissue,  e.g. the pancreas or liver.</a:t>
            </a:r>
          </a:p>
          <a:p>
            <a:r>
              <a:rPr lang="en-US" b="1" dirty="0" smtClean="0"/>
              <a:t>Perforation</a:t>
            </a:r>
            <a:r>
              <a:rPr lang="en-US" dirty="0" smtClean="0"/>
              <a:t>. This leads to peritonitis.</a:t>
            </a:r>
          </a:p>
          <a:p>
            <a:r>
              <a:rPr lang="en-US" b="1" dirty="0" smtClean="0"/>
              <a:t>Fibrous stricture</a:t>
            </a:r>
            <a:r>
              <a:rPr lang="en-US" dirty="0" smtClean="0"/>
              <a:t>. </a:t>
            </a:r>
            <a:r>
              <a:rPr lang="en-US" dirty="0" smtClean="0"/>
              <a:t>In the stomach, ulcers may cause pyloric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Malignant change</a:t>
            </a:r>
            <a:r>
              <a:rPr lang="en-US" dirty="0" smtClean="0"/>
              <a:t>. This is extremely uncommon.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0" descr="G:\Cotran\Images\CH18\f01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157288"/>
            <a:ext cx="8339138" cy="456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Therapy </a:t>
            </a:r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857250" y="1785938"/>
            <a:ext cx="7715250" cy="230832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Current therapies for PUD are aimed at </a:t>
            </a:r>
          </a:p>
          <a:p>
            <a:pPr>
              <a:defRPr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H. pylori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smtClean="0">
                <a:solidFill>
                  <a:srgbClr val="FFFF00"/>
                </a:solidFill>
              </a:rPr>
              <a:t>eradication :  </a:t>
            </a:r>
            <a:r>
              <a:rPr lang="en-US" sz="2400" b="1" smtClean="0">
                <a:solidFill>
                  <a:schemeClr val="bg1"/>
                </a:solidFill>
              </a:rPr>
              <a:t>Antibiotic</a:t>
            </a:r>
            <a:endParaRPr lang="en-US" sz="24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b="1" dirty="0">
                <a:solidFill>
                  <a:srgbClr val="FFFF00"/>
                </a:solidFill>
              </a:rPr>
              <a:t>Acid </a:t>
            </a:r>
            <a:r>
              <a:rPr lang="en-US" sz="2400" b="1" dirty="0" smtClean="0">
                <a:solidFill>
                  <a:srgbClr val="FFFF00"/>
                </a:solidFill>
              </a:rPr>
              <a:t>suppression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>
                <a:solidFill>
                  <a:schemeClr val="bg1"/>
                </a:solidFill>
              </a:rPr>
              <a:t>Proton pump inhibitors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>
                <a:solidFill>
                  <a:schemeClr val="bg1"/>
                </a:solidFill>
              </a:rPr>
              <a:t>H2 blockers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2439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Ulcer</a:t>
            </a:r>
            <a:r>
              <a:rPr lang="en-GB" dirty="0"/>
              <a:t>: a breach in the mucosa of the alimentary tract extending through </a:t>
            </a:r>
            <a:r>
              <a:rPr lang="en-GB" dirty="0" err="1"/>
              <a:t>muscularis</a:t>
            </a:r>
            <a:r>
              <a:rPr lang="en-GB" dirty="0"/>
              <a:t> mucosa into </a:t>
            </a:r>
            <a:r>
              <a:rPr lang="en-GB" dirty="0" err="1"/>
              <a:t>submucosa</a:t>
            </a:r>
            <a:r>
              <a:rPr lang="en-GB" dirty="0"/>
              <a:t> or deeper</a:t>
            </a:r>
            <a:r>
              <a:rPr lang="en-GB" dirty="0" smtClean="0"/>
              <a:t>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Erosion: </a:t>
            </a:r>
            <a:r>
              <a:rPr lang="en-US" dirty="0" smtClean="0"/>
              <a:t>is a breach in the epithelium of the mucosa only.</a:t>
            </a:r>
          </a:p>
          <a:p>
            <a:endParaRPr lang="en-GB" dirty="0"/>
          </a:p>
        </p:txBody>
      </p:sp>
      <p:pic>
        <p:nvPicPr>
          <p:cNvPr id="25602" name="Picture 2" descr="http://www.javeriana.edu.co/Facultades/Ciencias/neurobioquimica/libros/perinatal/mucosaga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629025"/>
            <a:ext cx="3705225" cy="32289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953000" y="4343400"/>
            <a:ext cx="9144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erosion</a:t>
            </a:r>
            <a:endParaRPr lang="ar-SA" sz="1200" dirty="0"/>
          </a:p>
        </p:txBody>
      </p:sp>
      <p:sp>
        <p:nvSpPr>
          <p:cNvPr id="6" name="Oval 5"/>
          <p:cNvSpPr/>
          <p:nvPr/>
        </p:nvSpPr>
        <p:spPr>
          <a:xfrm>
            <a:off x="6172200" y="4343400"/>
            <a:ext cx="914400" cy="1219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ulcer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Ulcer </a:t>
            </a:r>
          </a:p>
        </p:txBody>
      </p:sp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400" i="1" dirty="0" smtClean="0"/>
              <a:t>Chronic Peptic </a:t>
            </a:r>
            <a:r>
              <a:rPr lang="en-US" sz="2400" i="1" dirty="0" smtClean="0"/>
              <a:t>ulcer</a:t>
            </a:r>
            <a:endParaRPr lang="en-US" sz="20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400" i="1" dirty="0" smtClean="0"/>
              <a:t>Stress ulcers (acute peptic ulcers)</a:t>
            </a:r>
            <a:endParaRPr lang="en-US" dirty="0" smtClean="0"/>
          </a:p>
        </p:txBody>
      </p:sp>
      <p:pic>
        <p:nvPicPr>
          <p:cNvPr id="27652" name="Picture 8" descr="E:\git fig\S01871-017-f018.jpg"/>
          <p:cNvPicPr>
            <a:picLocks noChangeAspect="1" noChangeArrowheads="1"/>
          </p:cNvPicPr>
          <p:nvPr/>
        </p:nvPicPr>
        <p:blipFill>
          <a:blip r:embed="rId2" cstate="print"/>
          <a:srcRect t="9311" b="9311"/>
          <a:stretch>
            <a:fillRect/>
          </a:stretch>
        </p:blipFill>
        <p:spPr bwMode="auto">
          <a:xfrm>
            <a:off x="152400" y="2667000"/>
            <a:ext cx="6248606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مستطيل 4"/>
          <p:cNvSpPr>
            <a:spLocks noChangeArrowheads="1"/>
          </p:cNvSpPr>
          <p:nvPr/>
        </p:nvSpPr>
        <p:spPr bwMode="auto">
          <a:xfrm>
            <a:off x="5357813" y="1071563"/>
            <a:ext cx="35718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Ulcer</a:t>
            </a:r>
            <a:r>
              <a:rPr lang="en-GB" dirty="0"/>
              <a:t>: a breach in the mucosa of the alimentary tract extending through </a:t>
            </a:r>
            <a:r>
              <a:rPr lang="en-GB" dirty="0" err="1"/>
              <a:t>muscularis</a:t>
            </a:r>
            <a:r>
              <a:rPr lang="en-GB" dirty="0"/>
              <a:t> mucosa into </a:t>
            </a:r>
            <a:r>
              <a:rPr lang="en-GB" dirty="0" err="1"/>
              <a:t>submucosa</a:t>
            </a:r>
            <a:r>
              <a:rPr lang="en-GB" dirty="0"/>
              <a:t> or deeper.</a:t>
            </a:r>
          </a:p>
        </p:txBody>
      </p:sp>
      <p:pic>
        <p:nvPicPr>
          <p:cNvPr id="6" name="Picture 2" descr="G:\Cotran\Images\CH18\F018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895" y="3657600"/>
            <a:ext cx="327210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29400" y="5943600"/>
            <a:ext cx="19831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acute gastric ulcers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286000" y="5410200"/>
            <a:ext cx="12611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en-US" i="1" dirty="0" smtClean="0"/>
              <a:t>Peptic ulcer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Acute peptic ulcers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 </a:t>
            </a:r>
            <a:r>
              <a:rPr lang="en-US" smtClean="0"/>
              <a:t>cutely </a:t>
            </a:r>
            <a:r>
              <a:rPr lang="en-US" dirty="0" smtClean="0"/>
              <a:t>developing gastric mucosal defects that may appear after severe physiologic stress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Acute peptic ulcers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 </a:t>
            </a:r>
            <a:r>
              <a:rPr lang="en-US" sz="3600" b="1" dirty="0" err="1" smtClean="0"/>
              <a:t>Pathophysiology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As  part of an acute </a:t>
            </a:r>
            <a:r>
              <a:rPr lang="en-US" i="1" smtClean="0">
                <a:solidFill>
                  <a:schemeClr val="tx2"/>
                </a:solidFill>
              </a:rPr>
              <a:t>gastritis</a:t>
            </a:r>
            <a:r>
              <a:rPr lang="en-US" smtClean="0">
                <a:solidFill>
                  <a:schemeClr val="tx2"/>
                </a:solidFill>
              </a:rPr>
              <a:t> </a:t>
            </a:r>
          </a:p>
          <a:p>
            <a:r>
              <a:rPr lang="en-US" smtClean="0">
                <a:solidFill>
                  <a:schemeClr val="tx2"/>
                </a:solidFill>
              </a:rPr>
              <a:t>As  a complication of a severe </a:t>
            </a:r>
            <a:r>
              <a:rPr lang="en-US" i="1" smtClean="0">
                <a:solidFill>
                  <a:schemeClr val="tx2"/>
                </a:solidFill>
              </a:rPr>
              <a:t>stress response</a:t>
            </a:r>
            <a:r>
              <a:rPr lang="en-US" smtClean="0">
                <a:solidFill>
                  <a:schemeClr val="tx2"/>
                </a:solidFill>
              </a:rPr>
              <a:t> </a:t>
            </a:r>
          </a:p>
          <a:p>
            <a:r>
              <a:rPr lang="en-US" smtClean="0">
                <a:solidFill>
                  <a:schemeClr val="tx2"/>
                </a:solidFill>
              </a:rPr>
              <a:t>As  a result of extreme </a:t>
            </a:r>
            <a:r>
              <a:rPr lang="en-US" i="1" smtClean="0">
                <a:solidFill>
                  <a:schemeClr val="tx2"/>
                </a:solidFill>
              </a:rPr>
              <a:t>hyperacidity</a:t>
            </a:r>
            <a:r>
              <a:rPr lang="en-US" smtClean="0">
                <a:solidFill>
                  <a:schemeClr val="tx2"/>
                </a:solidFill>
              </a:rPr>
              <a:t>. </a:t>
            </a:r>
          </a:p>
          <a:p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1748" name="AutoShape 2" descr="mk:@MSITStore:F:\Robbins%20&amp;%20Cotran%20Pathologic%20Basis%20of%20Disease%20-%208th%20Ed.chm::/f4-u1.0-b978-1-4377-0792-2..50022-5..gr11.jpg"/>
          <p:cNvSpPr>
            <a:spLocks noChangeAspect="1" noChangeArrowheads="1"/>
          </p:cNvSpPr>
          <p:nvPr/>
        </p:nvSpPr>
        <p:spPr bwMode="auto">
          <a:xfrm>
            <a:off x="155575" y="-1500188"/>
            <a:ext cx="5715000" cy="31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Acute peptic ulcers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As  part of an acute </a:t>
            </a:r>
            <a:r>
              <a:rPr lang="en-US" i="1" dirty="0" smtClean="0">
                <a:solidFill>
                  <a:schemeClr val="tx2"/>
                </a:solidFill>
              </a:rPr>
              <a:t>gastritis </a:t>
            </a:r>
            <a:r>
              <a:rPr lang="en-US" dirty="0" smtClean="0"/>
              <a:t>( </a:t>
            </a:r>
            <a:r>
              <a:rPr lang="en-US" sz="2400" dirty="0" smtClean="0"/>
              <a:t>acute response to an irritant 'chemical' injury by drugs e.g. NSAID or alcohol 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As  a complication of a severe </a:t>
            </a:r>
            <a:r>
              <a:rPr lang="en-US" i="1" dirty="0" smtClean="0">
                <a:solidFill>
                  <a:schemeClr val="tx2"/>
                </a:solidFill>
              </a:rPr>
              <a:t>stress response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severe burns (Curling's ulcer) </a:t>
            </a:r>
          </a:p>
          <a:p>
            <a:pPr lvl="1"/>
            <a:r>
              <a:rPr lang="en-US" sz="2000" dirty="0" smtClean="0"/>
              <a:t>major trauma (Stress ulcer)</a:t>
            </a:r>
          </a:p>
          <a:p>
            <a:pPr lvl="1"/>
            <a:r>
              <a:rPr lang="en-US" sz="2000" dirty="0" err="1" smtClean="0"/>
              <a:t>cerebrovascular</a:t>
            </a:r>
            <a:r>
              <a:rPr lang="en-US" sz="2000" dirty="0" smtClean="0"/>
              <a:t> accidents ( Cushing ulcer)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As  a result of extreme </a:t>
            </a:r>
            <a:r>
              <a:rPr lang="en-US" i="1" dirty="0" smtClean="0">
                <a:solidFill>
                  <a:schemeClr val="tx2"/>
                </a:solidFill>
              </a:rPr>
              <a:t>hyperacidity </a:t>
            </a:r>
            <a:r>
              <a:rPr lang="en-US" sz="2400" dirty="0" smtClean="0"/>
              <a:t>( </a:t>
            </a:r>
            <a:r>
              <a:rPr lang="en-US" sz="2400" dirty="0" err="1" smtClean="0"/>
              <a:t>Zollinger</a:t>
            </a:r>
            <a:r>
              <a:rPr lang="en-US" sz="2400" dirty="0" smtClean="0"/>
              <a:t>-Ellison syndrome)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2" name="AutoShape 2" descr="mk:@MSITStore:F:\Robbins%20&amp;%20Cotran%20Pathologic%20Basis%20of%20Disease%20-%208th%20Ed.chm::/f4-u1.0-b978-1-4377-0792-2..50022-5..gr11.jpg"/>
          <p:cNvSpPr>
            <a:spLocks noChangeAspect="1" noChangeArrowheads="1"/>
          </p:cNvSpPr>
          <p:nvPr/>
        </p:nvSpPr>
        <p:spPr bwMode="auto">
          <a:xfrm>
            <a:off x="155575" y="-1500188"/>
            <a:ext cx="5715000" cy="31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3" name="Picture 2" descr="G:\Cotran\Images\CH18\F018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142875"/>
            <a:ext cx="23050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85750" y="357188"/>
            <a:ext cx="181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Pathophysiology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Acute peptic ulcers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75237"/>
            <a:ext cx="8229600" cy="1096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The gastric mucosa can recover completely if the person does not die from the primary disease</a:t>
            </a:r>
            <a:endParaRPr lang="ar-SA" sz="2800" dirty="0"/>
          </a:p>
        </p:txBody>
      </p:sp>
      <p:pic>
        <p:nvPicPr>
          <p:cNvPr id="4" name="Picture 2" descr="G:\Cotran\Images\CH18\F018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0243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35052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sz="2400" dirty="0" smtClean="0"/>
              <a:t>A</a:t>
            </a:r>
            <a:r>
              <a:rPr lang="en-US" sz="2400" dirty="0" smtClean="0"/>
              <a:t>cute </a:t>
            </a:r>
            <a:r>
              <a:rPr lang="en-US" sz="2400" dirty="0" smtClean="0"/>
              <a:t>stress ulcers are found anywhere in the stomach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 They range in depth from very superficial lesions (erosion) to deeper lesions that involve the entire mucosal thickness (true ulceration)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1073</Words>
  <Application>Microsoft Office PowerPoint</Application>
  <PresentationFormat>On-screen Show (4:3)</PresentationFormat>
  <Paragraphs>205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Gastrointestinal Block  Pathology lecture Nov 20, 2012</vt:lpstr>
      <vt:lpstr>Objectives</vt:lpstr>
      <vt:lpstr>Book</vt:lpstr>
      <vt:lpstr>Slide 4</vt:lpstr>
      <vt:lpstr>Ulcer </vt:lpstr>
      <vt:lpstr>Acute peptic ulcers</vt:lpstr>
      <vt:lpstr>Acute peptic ulcers  Pathophysiology  </vt:lpstr>
      <vt:lpstr>Acute peptic ulcers  </vt:lpstr>
      <vt:lpstr>Acute peptic ulcers</vt:lpstr>
      <vt:lpstr>Chronic Peptic Ulcer </vt:lpstr>
      <vt:lpstr>  </vt:lpstr>
      <vt:lpstr>Slide 12</vt:lpstr>
      <vt:lpstr>Slide 13</vt:lpstr>
      <vt:lpstr>Slide 14</vt:lpstr>
      <vt:lpstr>Slide 15</vt:lpstr>
      <vt:lpstr>Slide 16</vt:lpstr>
      <vt:lpstr>Chronic peptic ulcer  Peptic Ulcer Disease Locations</vt:lpstr>
      <vt:lpstr>Chronic peptic ulcer  Peptic Ulcer Disease Other Locations</vt:lpstr>
      <vt:lpstr>Peptic Ulcer Disease  Gastric ulcers </vt:lpstr>
      <vt:lpstr>Peptic Ulcer Disease  Gastric ulcers </vt:lpstr>
      <vt:lpstr>Pathophysiology  of Chronic Peptic Ulcers  in Stomach </vt:lpstr>
      <vt:lpstr>Peptic Ulcer Disease  Duodenal ulcers</vt:lpstr>
      <vt:lpstr>Pathophysiology  of Chronic Peptic Ulcers in  Duodenum</vt:lpstr>
      <vt:lpstr>Chronic Peptic Ulcer Disease  Pathophysiology </vt:lpstr>
      <vt:lpstr>Morphology</vt:lpstr>
      <vt:lpstr>Morphology</vt:lpstr>
      <vt:lpstr>Morphology</vt:lpstr>
      <vt:lpstr>Slide 28</vt:lpstr>
      <vt:lpstr>Morphology</vt:lpstr>
      <vt:lpstr>The presence of neutrophils within the gastric glands signifies active inflammation and, most of the time, the presence of H pylori.</vt:lpstr>
      <vt:lpstr>Slide 31</vt:lpstr>
      <vt:lpstr>Clinical features </vt:lpstr>
      <vt:lpstr>Complications of Chronic Peptic Ulcers </vt:lpstr>
      <vt:lpstr>Slide 34</vt:lpstr>
      <vt:lpstr>Therapy 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Dr.Maha</cp:lastModifiedBy>
  <cp:revision>33</cp:revision>
  <dcterms:created xsi:type="dcterms:W3CDTF">2011-11-14T13:09:30Z</dcterms:created>
  <dcterms:modified xsi:type="dcterms:W3CDTF">2012-11-20T04:28:12Z</dcterms:modified>
</cp:coreProperties>
</file>