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7" r:id="rId11"/>
    <p:sldId id="266" r:id="rId12"/>
    <p:sldId id="267" r:id="rId13"/>
    <p:sldId id="268" r:id="rId14"/>
    <p:sldId id="269" r:id="rId15"/>
    <p:sldId id="290" r:id="rId16"/>
    <p:sldId id="289" r:id="rId17"/>
    <p:sldId id="270" r:id="rId18"/>
    <p:sldId id="271" r:id="rId19"/>
    <p:sldId id="272" r:id="rId20"/>
    <p:sldId id="273" r:id="rId21"/>
    <p:sldId id="28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9DDBAE-82CD-4693-BC0B-B089A6753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84F7-9ACA-4216-863E-04B57AA7BF5F}" type="datetimeFigureOut">
              <a:rPr lang="en-US" smtClean="0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A963-2A5F-4B99-AB5E-3566A027AD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Nov 25, 2012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6"/>
          <p:cNvSpPr/>
          <p:nvPr/>
        </p:nvSpPr>
        <p:spPr>
          <a:xfrm>
            <a:off x="3276600" y="37338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en-US" b="1" u="sng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98848"/>
            <a:ext cx="8610600" cy="5562600"/>
          </a:xfrm>
        </p:spPr>
        <p:txBody>
          <a:bodyPr/>
          <a:lstStyle/>
          <a:p>
            <a:r>
              <a:rPr lang="en-US" sz="2800" dirty="0" smtClean="0"/>
              <a:t>There is increased </a:t>
            </a:r>
            <a:r>
              <a:rPr lang="en-US" sz="2800" dirty="0"/>
              <a:t>fecal excretion of fat (</a:t>
            </a:r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err="1">
                <a:solidFill>
                  <a:srgbClr val="FFFF00"/>
                </a:solidFill>
              </a:rPr>
              <a:t>Steatorrhea</a:t>
            </a:r>
            <a:r>
              <a:rPr lang="en-US" sz="2800" dirty="0"/>
              <a:t> is passage of soft, yellowish, greasy stools </a:t>
            </a:r>
            <a:r>
              <a:rPr lang="ar-SA" sz="2800" dirty="0" smtClean="0"/>
              <a:t>     </a:t>
            </a:r>
            <a:r>
              <a:rPr lang="en-US" sz="2800" dirty="0" smtClean="0"/>
              <a:t>containing </a:t>
            </a:r>
            <a:r>
              <a:rPr lang="en-US" sz="2800" dirty="0"/>
              <a:t>an increased amount of fat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Growth retardation, failure to thrive in children </a:t>
            </a:r>
          </a:p>
          <a:p>
            <a:pPr>
              <a:buNone/>
            </a:pPr>
            <a:r>
              <a:rPr lang="en-US" sz="2800" dirty="0" smtClean="0"/>
              <a:t>Weight loss despite increased oral intake of nutrients.</a:t>
            </a:r>
          </a:p>
          <a:p>
            <a:pPr algn="l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54" y="260648"/>
            <a:ext cx="864222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1556792"/>
            <a:ext cx="167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/>
              <a:t>Malabsorption</a:t>
            </a:r>
            <a:r>
              <a:rPr lang="en-US" b="1" u="sng" dirty="0" smtClean="0"/>
              <a:t> 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02676" y="2345288"/>
            <a:ext cx="135005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Protein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15000" y="1905000"/>
            <a:ext cx="248132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Swelling or edema</a:t>
            </a:r>
          </a:p>
          <a:p>
            <a:r>
              <a:rPr lang="en-US" sz="2400" dirty="0" smtClean="0"/>
              <a:t>Muscle wasting  </a:t>
            </a:r>
            <a:endParaRPr lang="ar-SA" sz="2400" dirty="0"/>
          </a:p>
        </p:txBody>
      </p:sp>
      <p:sp>
        <p:nvSpPr>
          <p:cNvPr id="6" name="مستطيل 5"/>
          <p:cNvSpPr/>
          <p:nvPr/>
        </p:nvSpPr>
        <p:spPr>
          <a:xfrm>
            <a:off x="304800" y="3124200"/>
            <a:ext cx="504452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B12, folic acid and iron deficiency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15000" y="2967335"/>
            <a:ext cx="11416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Anemia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38800" y="3505200"/>
            <a:ext cx="3124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fatigue and weakness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1000" y="4495800"/>
            <a:ext cx="2851165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D, calcium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0" y="4343400"/>
            <a:ext cx="193847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Muscle cramp</a:t>
            </a:r>
            <a:endParaRPr lang="ar-SA" sz="2400" dirty="0"/>
          </a:p>
        </p:txBody>
      </p:sp>
      <p:sp>
        <p:nvSpPr>
          <p:cNvPr id="11" name="مستطيل 10"/>
          <p:cNvSpPr/>
          <p:nvPr/>
        </p:nvSpPr>
        <p:spPr>
          <a:xfrm>
            <a:off x="4572000" y="4872335"/>
            <a:ext cx="40806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schemeClr val="bg1"/>
                </a:solidFill>
              </a:rPr>
              <a:t>Osteomalacia</a:t>
            </a:r>
            <a:r>
              <a:rPr lang="en-US" sz="2400" dirty="0" smtClean="0">
                <a:solidFill>
                  <a:schemeClr val="bg1"/>
                </a:solidFill>
              </a:rPr>
              <a:t> and osteoporosis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1000" y="5496580"/>
            <a:ext cx="577401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vitamin K and other coagulation factor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553200" y="5486400"/>
            <a:ext cx="22882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Bleeding tendencies</a:t>
            </a:r>
            <a:endParaRPr lang="ar-SA" sz="2000" dirty="0"/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143108" y="2498718"/>
            <a:ext cx="352839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12" idx="3"/>
          </p:cNvCxnSpPr>
          <p:nvPr/>
        </p:nvCxnSpPr>
        <p:spPr>
          <a:xfrm flipV="1">
            <a:off x="6155017" y="5748010"/>
            <a:ext cx="398183" cy="101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3352800" y="46482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410200" y="32766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2362200" y="1447800"/>
            <a:ext cx="4214842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Depend on the deficient nutrient </a:t>
            </a:r>
            <a:endParaRPr lang="ar-SA" dirty="0"/>
          </a:p>
        </p:txBody>
      </p:sp>
      <p:cxnSp>
        <p:nvCxnSpPr>
          <p:cNvPr id="25" name="رابط كسهم مستقيم 17"/>
          <p:cNvCxnSpPr/>
          <p:nvPr/>
        </p:nvCxnSpPr>
        <p:spPr>
          <a:xfrm>
            <a:off x="3352800" y="4953000"/>
            <a:ext cx="1215752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18"/>
          <p:cNvCxnSpPr/>
          <p:nvPr/>
        </p:nvCxnSpPr>
        <p:spPr>
          <a:xfrm>
            <a:off x="5410200" y="3505200"/>
            <a:ext cx="304808" cy="1111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There is no specific test for </a:t>
            </a:r>
            <a:r>
              <a:rPr lang="en-US" dirty="0" err="1" smtClean="0"/>
              <a:t>malabsorption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Investigation  is guided by symptoms and signs.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Fecal fat study to diagnose </a:t>
            </a:r>
            <a:r>
              <a:rPr lang="en-US" dirty="0" err="1" smtClean="0"/>
              <a:t>steatorrhoea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Blood tests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Stool studies</a:t>
            </a:r>
          </a:p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67544" y="4581128"/>
            <a:ext cx="25725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4.   Endoscopy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3472823" y="4581128"/>
            <a:ext cx="333142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Biopsy of small bowel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/>
              <a:t>Malabsorption</a:t>
            </a:r>
            <a:r>
              <a:rPr lang="en-US" sz="3600" b="1" u="sng" dirty="0"/>
              <a:t> Syndrome</a:t>
            </a:r>
            <a:r>
              <a:rPr lang="en-US" sz="4000" b="1" i="1" u="sng" dirty="0"/>
              <a:t> </a:t>
            </a:r>
            <a:br>
              <a:rPr lang="en-US" sz="4000" b="1" i="1" u="sng" dirty="0"/>
            </a:br>
            <a:r>
              <a:rPr lang="en-US" sz="3600" b="1" i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712968" cy="4824536"/>
          </a:xfrm>
        </p:spPr>
        <p:txBody>
          <a:bodyPr>
            <a:normAutofit fontScale="70000" lnSpcReduction="20000"/>
          </a:bodyPr>
          <a:lstStyle/>
          <a:p>
            <a:pPr lvl="1" algn="l">
              <a:buNone/>
            </a:pPr>
            <a:r>
              <a:rPr lang="en-US" sz="3600" dirty="0" smtClean="0"/>
              <a:t>An  </a:t>
            </a:r>
            <a:r>
              <a:rPr lang="en-US" sz="3600" dirty="0"/>
              <a:t>immune reaction to </a:t>
            </a:r>
            <a:r>
              <a:rPr lang="en-US" sz="3600" dirty="0" err="1" smtClean="0">
                <a:solidFill>
                  <a:srgbClr val="FFFF00"/>
                </a:solidFill>
              </a:rPr>
              <a:t>gliadin</a:t>
            </a:r>
            <a:r>
              <a:rPr lang="en-US" sz="3600" dirty="0" smtClean="0"/>
              <a:t> fraction of the </a:t>
            </a:r>
            <a:r>
              <a:rPr lang="en-US" sz="3600" dirty="0" smtClean="0">
                <a:solidFill>
                  <a:srgbClr val="FFFF00"/>
                </a:solidFill>
              </a:rPr>
              <a:t>wheat</a:t>
            </a:r>
            <a:r>
              <a:rPr lang="en-US" sz="3600" dirty="0" smtClean="0"/>
              <a:t> protein </a:t>
            </a:r>
            <a:r>
              <a:rPr lang="en-US" sz="3600" dirty="0" smtClean="0">
                <a:solidFill>
                  <a:srgbClr val="FFFF00"/>
                </a:solidFill>
              </a:rPr>
              <a:t>gluten </a:t>
            </a:r>
          </a:p>
          <a:p>
            <a:pPr lvl="1" algn="l"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 lvl="1" algn="l">
              <a:buNone/>
            </a:pPr>
            <a:r>
              <a:rPr lang="en-US" sz="3600" dirty="0" smtClean="0"/>
              <a:t>Usually </a:t>
            </a:r>
            <a:r>
              <a:rPr lang="en-US" sz="3600" dirty="0"/>
              <a:t>diagnosed in childhood </a:t>
            </a:r>
            <a:r>
              <a:rPr lang="en-US" sz="3600" dirty="0">
                <a:latin typeface="Times New Roman"/>
              </a:rPr>
              <a:t>–</a:t>
            </a:r>
            <a:r>
              <a:rPr lang="en-US" sz="3600" dirty="0"/>
              <a:t> mid adult</a:t>
            </a:r>
            <a:r>
              <a:rPr lang="en-US" sz="3600" dirty="0" smtClean="0"/>
              <a:t>.</a:t>
            </a:r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Patients </a:t>
            </a:r>
            <a:r>
              <a:rPr lang="en-US" sz="3600" dirty="0"/>
              <a:t>have raised antibodies to gluten </a:t>
            </a:r>
            <a:r>
              <a:rPr lang="en-US" sz="3600" dirty="0" err="1" smtClean="0"/>
              <a:t>autoantibodies</a:t>
            </a:r>
            <a:endParaRPr lang="en-US" sz="3600" dirty="0" smtClean="0"/>
          </a:p>
          <a:p>
            <a:pPr lvl="1" algn="l">
              <a:buNone/>
            </a:pPr>
            <a:endParaRPr lang="en-US" sz="3600" dirty="0" smtClean="0"/>
          </a:p>
          <a:p>
            <a:pPr lvl="1" algn="l">
              <a:buNone/>
            </a:pPr>
            <a:r>
              <a:rPr lang="en-US" sz="3600" dirty="0" smtClean="0"/>
              <a:t>Highly  specific association with class II HLA DQ2 (</a:t>
            </a:r>
            <a:r>
              <a:rPr lang="en-US" sz="3600" dirty="0" err="1" smtClean="0"/>
              <a:t>haplotypes</a:t>
            </a:r>
            <a:r>
              <a:rPr lang="en-US" sz="3600" dirty="0" smtClean="0"/>
              <a:t> DR-17 or DR5/7) and, to a lesser extent, DQ8 (</a:t>
            </a:r>
            <a:r>
              <a:rPr lang="en-US" sz="3600" dirty="0" err="1" smtClean="0"/>
              <a:t>haplotype</a:t>
            </a:r>
            <a:r>
              <a:rPr lang="en-US" sz="3600" dirty="0" smtClean="0"/>
              <a:t> DR-4).</a:t>
            </a:r>
          </a:p>
          <a:p>
            <a:pPr lvl="1" algn="l">
              <a:buNone/>
            </a:pPr>
            <a:r>
              <a:rPr lang="en-US" sz="3600" dirty="0" smtClean="0"/>
              <a:t>  </a:t>
            </a:r>
          </a:p>
          <a:p>
            <a:pPr lvl="1" algn="l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 algn="l">
              <a:buNone/>
            </a:pP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http://www.nature.com/cmi/journal/v8/n2/images/cmi201069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572500" cy="6572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/>
              <a:t>a 33-amino acid </a:t>
            </a:r>
            <a:r>
              <a:rPr lang="en-US" dirty="0" err="1" smtClean="0"/>
              <a:t>gliadin</a:t>
            </a:r>
            <a:r>
              <a:rPr lang="en-US" dirty="0" smtClean="0"/>
              <a:t> peptide that is resistant to degradation by gastric, pancreatic, and small intestinal proteases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259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 smtClean="0"/>
              <a:t>Gliadin</a:t>
            </a:r>
            <a:r>
              <a:rPr lang="en-US" dirty="0" smtClean="0"/>
              <a:t> is </a:t>
            </a:r>
            <a:r>
              <a:rPr lang="en-US" dirty="0" err="1" smtClean="0"/>
              <a:t>deamidated</a:t>
            </a:r>
            <a:r>
              <a:rPr lang="en-US" dirty="0" smtClean="0"/>
              <a:t> by tissue </a:t>
            </a:r>
            <a:r>
              <a:rPr lang="en-US" dirty="0" err="1" smtClean="0"/>
              <a:t>transglutaminase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914400" y="4800600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deamidated</a:t>
            </a:r>
            <a:r>
              <a:rPr lang="en-US" dirty="0" smtClean="0"/>
              <a:t> </a:t>
            </a:r>
            <a:r>
              <a:rPr lang="en-US" dirty="0" err="1" smtClean="0"/>
              <a:t>gliadin</a:t>
            </a:r>
            <a:r>
              <a:rPr lang="en-US" dirty="0" smtClean="0"/>
              <a:t> peptides induce epithelial cells to produce the cytokine IL-15, which in turn triggers activation and proliferation of CD8+ intraepithelial lymphocytes that can express the MIC-A receptor NKG2D.</a:t>
            </a:r>
            <a:endParaRPr lang="ar-SA" dirty="0"/>
          </a:p>
        </p:txBody>
      </p:sp>
      <p:pic>
        <p:nvPicPr>
          <p:cNvPr id="1028" name="Picture 4" descr="http://www.wjgnet.com/1007-9327/full/v18/i42/WJG-18-6036-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"/>
            <a:ext cx="3276600" cy="283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277" descr="D:\SCContent\9781437717815\graphics\fullsize\S9781437717815-014-f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28" y="990600"/>
            <a:ext cx="8510672" cy="565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Clinical features</a:t>
            </a:r>
            <a:br>
              <a:rPr lang="en-US" b="1" i="1" u="sng" dirty="0" smtClean="0">
                <a:solidFill>
                  <a:srgbClr val="FFFF00"/>
                </a:solidFill>
              </a:rPr>
            </a:br>
            <a:r>
              <a:rPr lang="en-US" b="1" i="1" u="sng" dirty="0" smtClean="0">
                <a:solidFill>
                  <a:srgbClr val="FFFF00"/>
                </a:solidFill>
              </a:rPr>
              <a:t> </a:t>
            </a:r>
            <a:r>
              <a:rPr lang="en-US" sz="3100" b="1" i="1" u="sng" dirty="0" smtClean="0">
                <a:solidFill>
                  <a:srgbClr val="FFFF00"/>
                </a:solidFill>
              </a:rPr>
              <a:t>Celiac disease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533400" y="1379577"/>
            <a:ext cx="8072494" cy="5201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Typical presentation</a:t>
            </a:r>
            <a:br>
              <a:rPr lang="en-US" sz="24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GI symptoms that characteristically appear at age 9-24 months.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sz="2000" dirty="0" smtClean="0"/>
              <a:t>Symptoms begin at various times after the introduction of foods that contain gluten.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sz="2400" b="1" u="sng" dirty="0" smtClean="0"/>
              <a:t>A relationship between the age of onset and the type of presentation;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Infants and toddlers</a:t>
            </a:r>
            <a:r>
              <a:rPr lang="en-US" sz="2400" dirty="0" smtClean="0"/>
              <a:t>….GI symptoms and failure to thrive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Childhood</a:t>
            </a:r>
            <a:r>
              <a:rPr lang="en-US" sz="2400" dirty="0" smtClean="0"/>
              <a:t>…………………minor GI symptoms, inadequate rate of 			weight gain,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Young  adults</a:t>
            </a:r>
            <a:r>
              <a:rPr lang="en-US" sz="2400" dirty="0" smtClean="0"/>
              <a:t>……………anemia is the most common form of 				presentation.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Adults  and elderly</a:t>
            </a:r>
            <a:r>
              <a:rPr lang="en-US" sz="2400" dirty="0" smtClean="0"/>
              <a:t>…...GI symptoms are more prevalent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pic>
        <p:nvPicPr>
          <p:cNvPr id="4" name="Content Placeholder 3" descr="celiac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0066" y="933738"/>
            <a:ext cx="4299322" cy="5924262"/>
          </a:xfrm>
        </p:spPr>
      </p:pic>
      <p:sp>
        <p:nvSpPr>
          <p:cNvPr id="5" name="TextBox 4"/>
          <p:cNvSpPr txBox="1"/>
          <p:nvPr/>
        </p:nvSpPr>
        <p:spPr>
          <a:xfrm>
            <a:off x="3759863" y="100010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324" y="385762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Celiac disease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0443100574\graphics\fullsize\F00574-022-f039a.jpg"/>
          <p:cNvPicPr>
            <a:picLocks noChangeAspect="1" noChangeArrowheads="1"/>
          </p:cNvPicPr>
          <p:nvPr/>
        </p:nvPicPr>
        <p:blipFill>
          <a:blip r:embed="rId2" cstate="print"/>
          <a:srcRect l="25875" r="21325" b="8438"/>
          <a:stretch>
            <a:fillRect/>
          </a:stretch>
        </p:blipFill>
        <p:spPr bwMode="auto">
          <a:xfrm>
            <a:off x="5562600" y="228600"/>
            <a:ext cx="335280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8" name="Picture 2" descr="G:\Cotran\Images\CH18\F018030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929190" y="3864371"/>
            <a:ext cx="4038600" cy="2850777"/>
          </a:xfrm>
          <a:noFill/>
          <a:ln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2514600"/>
            <a:ext cx="73342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SzPct val="80000"/>
            </a:pPr>
            <a:r>
              <a:rPr lang="en-US" sz="2800" b="1" i="1" u="sng" dirty="0" smtClean="0">
                <a:latin typeface="Arial" charset="0"/>
              </a:rPr>
              <a:t>Histology </a:t>
            </a:r>
            <a:endParaRPr lang="en-US" sz="2800" b="1" i="1" u="sng" dirty="0">
              <a:latin typeface="Arial" charset="0"/>
            </a:endParaRP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>
                <a:latin typeface="Arial" charset="0"/>
              </a:rPr>
              <a:t>Mucosa is flattened with marked villous atrophy.</a:t>
            </a:r>
          </a:p>
          <a:p>
            <a:pPr algn="l">
              <a:spcBef>
                <a:spcPct val="50000"/>
              </a:spcBef>
              <a:buSzPct val="80000"/>
              <a:buFontTx/>
              <a:buChar char="•"/>
            </a:pPr>
            <a:r>
              <a:rPr lang="en-US" dirty="0" smtClean="0">
                <a:latin typeface="Arial" charset="0"/>
              </a:rPr>
              <a:t>Increased intraepithelial </a:t>
            </a:r>
            <a:r>
              <a:rPr lang="en-US" dirty="0" err="1" smtClean="0">
                <a:latin typeface="Arial" charset="0"/>
              </a:rPr>
              <a:t>lymphocytosis</a:t>
            </a:r>
            <a:endParaRPr lang="en-US" dirty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71670" y="0"/>
            <a:ext cx="3416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3600" b="1" u="sng" dirty="0">
                <a:solidFill>
                  <a:srgbClr val="FFFF00"/>
                </a:solidFill>
                <a:latin typeface="Arial" charset="0"/>
              </a:rPr>
            </a:br>
            <a:r>
              <a:rPr lang="en-US" sz="3600" b="1" u="sng" dirty="0">
                <a:solidFill>
                  <a:srgbClr val="FFFF00"/>
                </a:solidFill>
                <a:latin typeface="Arial" charset="0"/>
              </a:rPr>
              <a:t>Celiac Disease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086600" y="228600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43000" y="1905000"/>
            <a:ext cx="689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sz="4400" b="1" u="sng" dirty="0">
                <a:solidFill>
                  <a:schemeClr val="tx2"/>
                </a:solidFill>
                <a:latin typeface="Arial" charset="0"/>
              </a:rPr>
              <a:t> Syndrome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85786" y="3500438"/>
            <a:ext cx="778674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Inability of the intestine to absorb nutrients adequately into the bloodstream.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785786" y="4286256"/>
            <a:ext cx="778674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Impairment can be of single or multiple nutrients depending on the abnormality. 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FFFF00"/>
                </a:solidFill>
              </a:rPr>
              <a:t/>
            </a:r>
            <a:br>
              <a:rPr lang="en-US" sz="2800" b="1" u="sng" dirty="0">
                <a:solidFill>
                  <a:srgbClr val="FFFF00"/>
                </a:solidFill>
              </a:rPr>
            </a:br>
            <a:r>
              <a:rPr lang="en-US" sz="2800" b="1" u="sng" dirty="0">
                <a:solidFill>
                  <a:srgbClr val="FFFF00"/>
                </a:solidFill>
              </a:rPr>
              <a:t>Celiac Disease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l"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Diagnosis</a:t>
            </a:r>
          </a:p>
          <a:p>
            <a:pPr marL="609600" indent="-609600" algn="l">
              <a:buNone/>
            </a:pPr>
            <a:r>
              <a:rPr lang="en-US" sz="2400" dirty="0"/>
              <a:t>Clinical documentations of </a:t>
            </a:r>
            <a:r>
              <a:rPr lang="en-US" sz="2400" dirty="0" err="1"/>
              <a:t>malabsorption</a:t>
            </a:r>
            <a:r>
              <a:rPr lang="en-US" sz="2400" dirty="0" smtClean="0"/>
              <a:t>.</a:t>
            </a:r>
          </a:p>
          <a:p>
            <a:pPr marL="609600" indent="-609600" algn="l">
              <a:buNone/>
            </a:pPr>
            <a:r>
              <a:rPr lang="en-US" sz="2400" dirty="0" smtClean="0"/>
              <a:t>Stool ……….  fat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Small intestine biopsy demonstrate </a:t>
            </a:r>
            <a:r>
              <a:rPr lang="en-US" sz="2400" dirty="0" smtClean="0"/>
              <a:t>villous atrophy.</a:t>
            </a:r>
            <a:endParaRPr lang="en-US" sz="2400" dirty="0"/>
          </a:p>
          <a:p>
            <a:pPr marL="609600" indent="-609600" algn="l">
              <a:buNone/>
            </a:pPr>
            <a:r>
              <a:rPr lang="en-US" sz="2400" dirty="0"/>
              <a:t>Improvement of symptom and mucosal histology on gluten withdrawal from diet.</a:t>
            </a:r>
          </a:p>
          <a:p>
            <a:pPr marL="609600" indent="-609600">
              <a:buNone/>
            </a:pP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76400" y="5029200"/>
            <a:ext cx="60192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wheat, barley, flour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 grains, such as rice and corn flour, do not have such an effect.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2555776" y="4226788"/>
            <a:ext cx="944654" cy="858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2777785" y="4443097"/>
            <a:ext cx="1008112" cy="420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6200000" flipH="1">
            <a:off x="3063822" y="4649146"/>
            <a:ext cx="936104" cy="79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 flipH="1" flipV="1">
            <a:off x="1872494" y="2672916"/>
            <a:ext cx="21602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D:\SCContent\9780723433972\graphics\fullsize\M9780723433972-013-f01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43973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" descr="D:\SCContent\9780723433972\graphics\fullsize\M9780723433972-013-f01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84612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u="sng" dirty="0" smtClean="0">
                <a:solidFill>
                  <a:srgbClr val="FFFF00"/>
                </a:solidFill>
                <a:latin typeface="Arial" charset="0"/>
              </a:rPr>
              <a:t>Celiac Disease</a:t>
            </a:r>
            <a:br>
              <a:rPr lang="en-US" b="1" u="sng" dirty="0" smtClean="0">
                <a:solidFill>
                  <a:srgbClr val="FFFF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Complications</a:t>
            </a:r>
          </a:p>
          <a:p>
            <a:pPr algn="l">
              <a:buNone/>
            </a:pPr>
            <a:r>
              <a:rPr lang="en-US" dirty="0" err="1" smtClean="0"/>
              <a:t>Osteopenia</a:t>
            </a:r>
            <a:r>
              <a:rPr lang="en-US" dirty="0" smtClean="0"/>
              <a:t> , osteoporosis</a:t>
            </a:r>
          </a:p>
          <a:p>
            <a:pPr algn="l">
              <a:buNone/>
            </a:pPr>
            <a:r>
              <a:rPr lang="en-US" dirty="0" smtClean="0"/>
              <a:t>Infertility in women </a:t>
            </a:r>
          </a:p>
          <a:p>
            <a:pPr algn="l">
              <a:buNone/>
            </a:pPr>
            <a:r>
              <a:rPr lang="en-US" dirty="0" smtClean="0"/>
              <a:t>Short stature, delayed puberty, anemia, </a:t>
            </a:r>
          </a:p>
          <a:p>
            <a:pPr algn="l">
              <a:buNone/>
            </a:pPr>
            <a:r>
              <a:rPr lang="en-US" dirty="0" smtClean="0"/>
              <a:t>Malignancies</a:t>
            </a:r>
            <a:r>
              <a:rPr lang="en-US" dirty="0" smtClean="0"/>
              <a:t>,[intestinal </a:t>
            </a:r>
            <a:r>
              <a:rPr lang="en-US" dirty="0" smtClean="0"/>
              <a:t>T-cell </a:t>
            </a:r>
            <a:r>
              <a:rPr lang="en-US" u="sng" dirty="0" smtClean="0">
                <a:solidFill>
                  <a:srgbClr val="FFFF00"/>
                </a:solidFill>
              </a:rPr>
              <a:t>lymphoma</a:t>
            </a:r>
            <a:r>
              <a:rPr lang="en-US" dirty="0" smtClean="0"/>
              <a:t>]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10 to 15% risk of developing GI lymphoma.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Lactose Intolerance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3857628"/>
            <a:ext cx="8229600" cy="4525963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Lactose Intolerance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Pathophysiology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95536" y="2276872"/>
            <a:ext cx="892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Lactose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372200" y="2339588"/>
            <a:ext cx="204370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glucose +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endParaRPr lang="ar-SA" dirty="0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619672" y="2491308"/>
            <a:ext cx="439248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26813" y="2555612"/>
            <a:ext cx="347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 the brush border of </a:t>
            </a:r>
            <a:r>
              <a:rPr lang="en-US" dirty="0" err="1" smtClean="0"/>
              <a:t>enterocytes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3323192" y="1772816"/>
            <a:ext cx="88876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lactase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286248" y="4000504"/>
            <a:ext cx="44444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Low  or absent activity of the enzyme lactase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142976" y="3714752"/>
            <a:ext cx="3286148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Lactose Intolerance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Lactose Intolerance</a:t>
            </a:r>
            <a:br>
              <a:rPr lang="en-US" b="1" dirty="0" smtClean="0"/>
            </a:br>
            <a:r>
              <a:rPr lang="en-US" b="1" dirty="0" smtClean="0"/>
              <a:t>causes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57158" y="2780928"/>
            <a:ext cx="295510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i="1" dirty="0" smtClean="0"/>
              <a:t>Congenital lactase deficiency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4026048" y="2786058"/>
            <a:ext cx="504654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Childhood-onset and adult-onset lactase deficiency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071934" y="3711363"/>
            <a:ext cx="46434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Genetically programmed progressive loss of the activity of the small intestinal enzyme lactase.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857488" y="5786454"/>
            <a:ext cx="5500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Secondary lactase deficiency due to intestinal mucosal injury by an </a:t>
            </a:r>
            <a:r>
              <a:rPr lang="en-US" dirty="0" smtClean="0">
                <a:solidFill>
                  <a:srgbClr val="FF0000"/>
                </a:solidFill>
              </a:rPr>
              <a:t>infectious, allergic, or inflammatory process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4845618"/>
            <a:ext cx="273196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Acquired lactase deficiency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857488" y="1714488"/>
            <a:ext cx="274267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Inherited lactase deficiency</a:t>
            </a:r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 rot="10800000" flipV="1">
            <a:off x="2500298" y="2143116"/>
            <a:ext cx="1285884" cy="5715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500562" y="2143116"/>
            <a:ext cx="1071570" cy="64294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57158" y="3214686"/>
            <a:ext cx="1607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extremely rare 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4064650" y="3244334"/>
            <a:ext cx="10147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common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2902439" y="5357826"/>
            <a:ext cx="1098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Transient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Bloating, abdominal discomfort, and flatulence 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……………1 hour to a few hours after ingestion of milk products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Lactose Intolerance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Diagnosis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Empirical treatment with a lactose-free diet, which results in resolution of symptoms; 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Hydrogen  breath test 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Hydrogen breath test 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 oral dose of lactose is administered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The sole source of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is bacterial fermentation;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makes its way to colonic bacteria, resulting in excess breath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exhaled H</a:t>
            </a:r>
            <a:r>
              <a:rPr lang="en-US" baseline="-25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after lactose ingestion suggests lactose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Physiology 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The main purpose of the gastrointestinal tract is to digests and absorbs nutrients (fat, carbohydrate, and protein), micronutrients (vitamins and trace minerals), water, and electrolytes. </a:t>
            </a:r>
            <a:endParaRPr lang="ar-SA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94565"/>
            <a:ext cx="248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A 3-week trial of a diet that is free of milk and milk products is a satisfactory trial to diagnose lactose intolerance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Lactose Intolerance</a:t>
            </a:r>
            <a:br>
              <a:rPr lang="en-US" dirty="0" smtClean="0"/>
            </a:br>
            <a:r>
              <a:rPr lang="en-US" dirty="0" smtClean="0"/>
              <a:t>summary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Deficiency/absence of the enzyme lactase in the brush border of the intestinal mucosa →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maldigestion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malabsorption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of lactose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Unabsorbed lactose draws water in the intestinal lumen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 the colon, lactose is metabolized by bacteria to organic acid, CO2 and H2; acid is an irritant and exerts an osmotic effect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Causes diarrhea, gaseousness, bloating and abdominal cramps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Mechanisms and Causes of </a:t>
            </a:r>
            <a:r>
              <a:rPr lang="en-US" sz="2800" dirty="0" err="1" smtClean="0">
                <a:solidFill>
                  <a:srgbClr val="FFFF00"/>
                </a:solidFill>
              </a:rPr>
              <a:t>Malabsorption</a:t>
            </a:r>
            <a:r>
              <a:rPr lang="en-US" sz="2800" dirty="0" smtClean="0">
                <a:solidFill>
                  <a:srgbClr val="FFFF00"/>
                </a:solidFill>
              </a:rPr>
              <a:t> Syndrome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Postgastrectomy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Deficiency of pancreatic lipase</a:t>
            </a:r>
          </a:p>
          <a:p>
            <a:pPr algn="l">
              <a:buNone/>
            </a:pPr>
            <a:r>
              <a:rPr lang="en-US" dirty="0" smtClean="0"/>
              <a:t>    Chronic pancreatitis</a:t>
            </a:r>
          </a:p>
          <a:p>
            <a:pPr algn="l">
              <a:buNone/>
            </a:pPr>
            <a:r>
              <a:rPr lang="en-US" dirty="0" smtClean="0"/>
              <a:t>    Cystic fibrosis</a:t>
            </a:r>
          </a:p>
          <a:p>
            <a:pPr algn="l">
              <a:buNone/>
            </a:pPr>
            <a:r>
              <a:rPr lang="en-US" dirty="0" smtClean="0"/>
              <a:t>    Pancreatic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Zollinger</a:t>
            </a:r>
            <a:r>
              <a:rPr lang="en-US" dirty="0" smtClean="0"/>
              <a:t>-Ellison syndrome</a:t>
            </a:r>
          </a:p>
          <a:p>
            <a:pPr marL="571500" indent="-571500" algn="l">
              <a:buNone/>
            </a:pPr>
            <a:r>
              <a:rPr lang="en-US" b="1" dirty="0" smtClean="0"/>
              <a:t>Deficient bile salt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Obstructive jaundice</a:t>
            </a:r>
          </a:p>
          <a:p>
            <a:pPr algn="l">
              <a:buNone/>
            </a:pPr>
            <a:r>
              <a:rPr lang="en-US" dirty="0" smtClean="0"/>
              <a:t>    Bacterial overgrowth</a:t>
            </a:r>
          </a:p>
          <a:p>
            <a:pPr algn="l">
              <a:buNone/>
            </a:pPr>
            <a:r>
              <a:rPr lang="en-US" dirty="0" smtClean="0"/>
              <a:t>    Stasis in blind loops, </a:t>
            </a:r>
            <a:r>
              <a:rPr lang="en-US" dirty="0" err="1" smtClean="0"/>
              <a:t>diverticula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Fistulas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Hypomotility</a:t>
            </a:r>
            <a:r>
              <a:rPr lang="en-US" dirty="0" smtClean="0"/>
              <a:t> states (diabetes)</a:t>
            </a:r>
          </a:p>
          <a:p>
            <a:pPr algn="l">
              <a:buNone/>
            </a:pPr>
            <a:r>
              <a:rPr lang="en-US" dirty="0" smtClean="0"/>
              <a:t>    Terminal </a:t>
            </a:r>
            <a:r>
              <a:rPr lang="en-US" dirty="0" err="1" smtClean="0"/>
              <a:t>ileal</a:t>
            </a:r>
            <a:r>
              <a:rPr lang="en-US" dirty="0" smtClean="0"/>
              <a:t>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Crohns</a:t>
            </a:r>
            <a:r>
              <a:rPr lang="en-US" dirty="0" smtClean="0"/>
              <a:t>' disease</a:t>
            </a:r>
          </a:p>
          <a:p>
            <a:pPr algn="l">
              <a:buNone/>
            </a:pPr>
            <a:r>
              <a:rPr lang="en-US" dirty="0" smtClean="0"/>
              <a:t>    Precipitation of bile salts (neomycin)</a:t>
            </a:r>
          </a:p>
          <a:p>
            <a:pPr algn="l">
              <a:buNone/>
            </a:pP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Primary mucosal abnormalities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Celiac disease</a:t>
            </a:r>
          </a:p>
          <a:p>
            <a:pPr algn="l">
              <a:buNone/>
            </a:pPr>
            <a:r>
              <a:rPr lang="en-US" dirty="0" smtClean="0"/>
              <a:t>    Tropical </a:t>
            </a:r>
            <a:r>
              <a:rPr lang="en-US" dirty="0" err="1" smtClean="0"/>
              <a:t>sprue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Whipple's disease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Amyloidosis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Radiation enteritis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Abetalipoproteinemia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Giardiasis</a:t>
            </a:r>
            <a:endParaRPr lang="en-US" dirty="0" smtClean="0"/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small intestine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resection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Crohn's</a:t>
            </a:r>
            <a:r>
              <a:rPr lang="en-US" dirty="0" smtClean="0"/>
              <a:t> disease</a:t>
            </a:r>
          </a:p>
          <a:p>
            <a:pPr algn="l">
              <a:buNone/>
            </a:pPr>
            <a:r>
              <a:rPr lang="en-US" dirty="0" smtClean="0"/>
              <a:t>    Mesenteric vascular disease with infarction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Jejunoileal</a:t>
            </a:r>
            <a:r>
              <a:rPr lang="en-US" dirty="0" smtClean="0"/>
              <a:t> bypass</a:t>
            </a:r>
          </a:p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Lymphatic obstruction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/>
              <a:t>    Intestinal </a:t>
            </a:r>
            <a:r>
              <a:rPr lang="en-US" dirty="0" err="1" smtClean="0"/>
              <a:t>lymphangiectasia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    Malignant lymphoma</a:t>
            </a:r>
          </a:p>
          <a:p>
            <a:pPr algn="l">
              <a:buNone/>
            </a:pPr>
            <a:r>
              <a:rPr lang="en-US" dirty="0" smtClean="0"/>
              <a:t>    </a:t>
            </a:r>
            <a:r>
              <a:rPr lang="en-US" dirty="0" err="1" smtClean="0"/>
              <a:t>Macroglobulinemia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 rot="18829758">
            <a:off x="2074141" y="3179411"/>
            <a:ext cx="389387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dirty="0" smtClean="0"/>
              <a:t>Many causes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131840" y="2564904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256490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55776" y="2564904"/>
            <a:ext cx="4700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Or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804248" y="2627620"/>
            <a:ext cx="182614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u="sng" dirty="0" err="1" smtClean="0">
                <a:solidFill>
                  <a:schemeClr val="tx2"/>
                </a:solidFill>
                <a:latin typeface="Arial" charset="0"/>
              </a:rPr>
              <a:t>Malabsorption</a:t>
            </a:r>
            <a:r>
              <a:rPr lang="en-US" b="1" u="sng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6372200" y="2636912"/>
            <a:ext cx="30008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02149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Pancreas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15008" y="2514600"/>
            <a:ext cx="22514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Postgastrectomy</a:t>
            </a:r>
            <a:endParaRPr lang="ar-SA" sz="2400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3643306" y="2857496"/>
            <a:ext cx="1928826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5429256" y="3157365"/>
            <a:ext cx="35004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Deficiency of pancreatic lipase</a:t>
            </a:r>
          </a:p>
          <a:p>
            <a:pPr algn="l">
              <a:buNone/>
            </a:pPr>
            <a:r>
              <a:rPr lang="en-US" sz="2400" dirty="0" smtClean="0"/>
              <a:t>Chronic pancreatitis</a:t>
            </a:r>
          </a:p>
          <a:p>
            <a:pPr algn="l">
              <a:buNone/>
            </a:pPr>
            <a:r>
              <a:rPr lang="en-US" sz="2400" dirty="0" smtClean="0"/>
              <a:t>Cystic fibrosis</a:t>
            </a:r>
          </a:p>
          <a:p>
            <a:pPr algn="l">
              <a:buNone/>
            </a:pPr>
            <a:r>
              <a:rPr lang="en-US" sz="2400" dirty="0" smtClean="0"/>
              <a:t>Pancreatic resection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3643306" y="3286124"/>
            <a:ext cx="1714512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5500662" y="5334000"/>
            <a:ext cx="364333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/>
              <a:t>Obstructive jaundice</a:t>
            </a:r>
          </a:p>
          <a:p>
            <a:pPr algn="l">
              <a:buNone/>
            </a:pPr>
            <a:r>
              <a:rPr lang="en-US" sz="2800" dirty="0" smtClean="0"/>
              <a:t>Terminal </a:t>
            </a:r>
            <a:r>
              <a:rPr lang="en-US" sz="2800" dirty="0" err="1" smtClean="0"/>
              <a:t>ileal</a:t>
            </a:r>
            <a:r>
              <a:rPr lang="en-US" sz="2800" dirty="0" smtClean="0"/>
              <a:t> resection</a:t>
            </a:r>
            <a:endParaRPr lang="ar-SA" sz="2800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3048000" y="3810000"/>
            <a:ext cx="2514600" cy="1676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5" grpId="0" build="allAtOnce" animBg="1"/>
      <p:bldP spid="1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801240" y="2214554"/>
            <a:ext cx="2199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Inadequate digestion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4286256"/>
            <a:ext cx="30224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Small intestine abnormalities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02149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Pancreas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57422" y="2714620"/>
            <a:ext cx="105445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Stomach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428860" y="5214950"/>
            <a:ext cx="271779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Inadequate small intestine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28860" y="5643578"/>
            <a:ext cx="23126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Lymphatic obstruction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86512" y="2819400"/>
            <a:ext cx="250036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Celiac disease</a:t>
            </a:r>
          </a:p>
          <a:p>
            <a:pPr algn="l">
              <a:buNone/>
            </a:pPr>
            <a:r>
              <a:rPr lang="en-US" sz="2400" dirty="0" smtClean="0"/>
              <a:t>Tropical </a:t>
            </a:r>
            <a:r>
              <a:rPr lang="en-US" sz="2400" dirty="0" err="1" smtClean="0"/>
              <a:t>sprue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Whipple's disease</a:t>
            </a:r>
          </a:p>
          <a:p>
            <a:pPr algn="l">
              <a:buNone/>
            </a:pPr>
            <a:r>
              <a:rPr lang="en-US" sz="2400" dirty="0" err="1" smtClean="0"/>
              <a:t>Giardiasis</a:t>
            </a:r>
            <a:endParaRPr lang="en-US" sz="2400" dirty="0" smtClean="0"/>
          </a:p>
        </p:txBody>
      </p:sp>
      <p:cxnSp>
        <p:nvCxnSpPr>
          <p:cNvPr id="13" name="رابط كسهم مستقيم 12"/>
          <p:cNvCxnSpPr>
            <a:stCxn id="9" idx="3"/>
            <a:endCxn id="12" idx="1"/>
          </p:cNvCxnSpPr>
          <p:nvPr/>
        </p:nvCxnSpPr>
        <p:spPr>
          <a:xfrm flipV="1">
            <a:off x="3348151" y="3604230"/>
            <a:ext cx="2938361" cy="136675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5214942" y="5357826"/>
            <a:ext cx="1000132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857752" y="5857892"/>
            <a:ext cx="1357322" cy="2857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6286512" y="4724400"/>
            <a:ext cx="2628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smtClean="0"/>
              <a:t>Intestinal resection</a:t>
            </a:r>
          </a:p>
          <a:p>
            <a:pPr algn="l">
              <a:buNone/>
            </a:pPr>
            <a:r>
              <a:rPr lang="en-US" sz="2400" dirty="0" err="1" smtClean="0"/>
              <a:t>Crohn's</a:t>
            </a:r>
            <a:r>
              <a:rPr lang="en-US" sz="2400" dirty="0" smtClean="0"/>
              <a:t> disease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215074" y="5715000"/>
            <a:ext cx="271464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dirty="0" smtClean="0"/>
              <a:t> Intestinal </a:t>
            </a:r>
            <a:r>
              <a:rPr lang="en-US" sz="2000" dirty="0" err="1" smtClean="0"/>
              <a:t>lymphangiectasia</a:t>
            </a:r>
            <a:endParaRPr lang="en-US" sz="2000" dirty="0" smtClean="0"/>
          </a:p>
          <a:p>
            <a:pPr algn="l">
              <a:buNone/>
            </a:pPr>
            <a:r>
              <a:rPr lang="en-US" sz="2000" dirty="0" smtClean="0"/>
              <a:t> Malignant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23" grpId="0" build="allAtOnce" animBg="1"/>
      <p:bldP spid="2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Pathophysiology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2357422" y="3131106"/>
            <a:ext cx="107439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Pancreas 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357422" y="3559734"/>
            <a:ext cx="5838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Bile 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428860" y="4786322"/>
            <a:ext cx="919291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 algn="l">
              <a:buNone/>
            </a:pPr>
            <a:r>
              <a:rPr lang="en-US" b="1" dirty="0" smtClean="0">
                <a:solidFill>
                  <a:schemeClr val="tx1"/>
                </a:solidFill>
              </a:rPr>
              <a:t>mucosa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 err="1"/>
              <a:t>Malabsorption</a:t>
            </a:r>
            <a:r>
              <a:rPr lang="en-US" b="1" u="sng" dirty="0"/>
              <a:t> </a:t>
            </a:r>
            <a:r>
              <a:rPr lang="en-US" b="1" u="sng" dirty="0" smtClean="0"/>
              <a:t>Syndrome</a:t>
            </a:r>
            <a:br>
              <a:rPr lang="en-US" b="1" u="sng" dirty="0" smtClean="0"/>
            </a:br>
            <a:r>
              <a:rPr lang="en-US" dirty="0" smtClean="0"/>
              <a:t> Clinical features</a:t>
            </a:r>
            <a:endParaRPr lang="en-US" b="1" u="sng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98848"/>
            <a:ext cx="8610600" cy="5562600"/>
          </a:xfrm>
        </p:spPr>
        <p:txBody>
          <a:bodyPr/>
          <a:lstStyle/>
          <a:p>
            <a:r>
              <a:rPr lang="en-US" sz="2800" dirty="0" smtClean="0"/>
              <a:t>Abnormal stools</a:t>
            </a:r>
          </a:p>
          <a:p>
            <a:r>
              <a:rPr lang="en-US" sz="2800" dirty="0" smtClean="0"/>
              <a:t>Failure to thrive or poor growth in most but not all cases</a:t>
            </a:r>
          </a:p>
          <a:p>
            <a:r>
              <a:rPr lang="en-US" sz="2800" dirty="0" smtClean="0"/>
              <a:t>Specific nutrient deficiencies, either singly or in combination.</a:t>
            </a:r>
          </a:p>
          <a:p>
            <a:pPr algn="l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741</Words>
  <Application>Microsoft Office PowerPoint</Application>
  <PresentationFormat>On-screen Show (4:3)</PresentationFormat>
  <Paragraphs>204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Gastrointestinal Block  Pathology lecture Nov 25, 2012</vt:lpstr>
      <vt:lpstr>Slide 2</vt:lpstr>
      <vt:lpstr>Physiology </vt:lpstr>
      <vt:lpstr>Mechanisms and Causes of Malabsorption Syndrome</vt:lpstr>
      <vt:lpstr>Pathophysiology</vt:lpstr>
      <vt:lpstr>Pathophysiology</vt:lpstr>
      <vt:lpstr>Pathophysiology</vt:lpstr>
      <vt:lpstr>Pathophysiology</vt:lpstr>
      <vt:lpstr>Malabsorption Syndrome  Clinical features</vt:lpstr>
      <vt:lpstr>Malabsorption Syndrome  Clinical features</vt:lpstr>
      <vt:lpstr>Slide 11</vt:lpstr>
      <vt:lpstr>Malabsorption Syndrome  Clinical features</vt:lpstr>
      <vt:lpstr>Diagnosis</vt:lpstr>
      <vt:lpstr>Malabsorption Syndrome  Celiac disease</vt:lpstr>
      <vt:lpstr>Slide 15</vt:lpstr>
      <vt:lpstr>Slide 16</vt:lpstr>
      <vt:lpstr>Clinical features  Celiac disease</vt:lpstr>
      <vt:lpstr>Endoscopy </vt:lpstr>
      <vt:lpstr>Slide 19</vt:lpstr>
      <vt:lpstr> Celiac Disease</vt:lpstr>
      <vt:lpstr>Slide 21</vt:lpstr>
      <vt:lpstr> Celiac Disease </vt:lpstr>
      <vt:lpstr>Lactose Intolerance</vt:lpstr>
      <vt:lpstr>Lactose Intolerance  Pathophysiology </vt:lpstr>
      <vt:lpstr>Lactose Intolerance causes  </vt:lpstr>
      <vt:lpstr>Clinical </vt:lpstr>
      <vt:lpstr>Slide 27</vt:lpstr>
      <vt:lpstr>Lactose Intolerance  Diagnosis </vt:lpstr>
      <vt:lpstr>Hydrogen breath test . </vt:lpstr>
      <vt:lpstr>Slide 30</vt:lpstr>
      <vt:lpstr>Lactose Intolerance summary  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Dr.Maha</cp:lastModifiedBy>
  <cp:revision>45</cp:revision>
  <dcterms:created xsi:type="dcterms:W3CDTF">2011-11-14T13:13:03Z</dcterms:created>
  <dcterms:modified xsi:type="dcterms:W3CDTF">2012-11-24T19:21:50Z</dcterms:modified>
</cp:coreProperties>
</file>