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87" r:id="rId11"/>
    <p:sldId id="266" r:id="rId12"/>
    <p:sldId id="267" r:id="rId13"/>
    <p:sldId id="268" r:id="rId14"/>
    <p:sldId id="269" r:id="rId15"/>
    <p:sldId id="290" r:id="rId16"/>
    <p:sldId id="289" r:id="rId17"/>
    <p:sldId id="270" r:id="rId18"/>
    <p:sldId id="271" r:id="rId19"/>
    <p:sldId id="272" r:id="rId20"/>
    <p:sldId id="273" r:id="rId21"/>
    <p:sldId id="288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A84F7-9ACA-4216-863E-04B57AA7BF5F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A963-2A5F-4B99-AB5E-3566A027AD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A84F7-9ACA-4216-863E-04B57AA7BF5F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A963-2A5F-4B99-AB5E-3566A027AD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A84F7-9ACA-4216-863E-04B57AA7BF5F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A963-2A5F-4B99-AB5E-3566A027AD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D9DDBAE-82CD-4693-BC0B-B089A67536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A84F7-9ACA-4216-863E-04B57AA7BF5F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A963-2A5F-4B99-AB5E-3566A027AD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A84F7-9ACA-4216-863E-04B57AA7BF5F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A963-2A5F-4B99-AB5E-3566A027AD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A84F7-9ACA-4216-863E-04B57AA7BF5F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A963-2A5F-4B99-AB5E-3566A027AD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A84F7-9ACA-4216-863E-04B57AA7BF5F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A963-2A5F-4B99-AB5E-3566A027AD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A84F7-9ACA-4216-863E-04B57AA7BF5F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A963-2A5F-4B99-AB5E-3566A027AD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A84F7-9ACA-4216-863E-04B57AA7BF5F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A963-2A5F-4B99-AB5E-3566A027AD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A84F7-9ACA-4216-863E-04B57AA7BF5F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A963-2A5F-4B99-AB5E-3566A027AD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A84F7-9ACA-4216-863E-04B57AA7BF5F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A963-2A5F-4B99-AB5E-3566A027AD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A84F7-9ACA-4216-863E-04B57AA7BF5F}" type="datetimeFigureOut">
              <a:rPr lang="en-US" smtClean="0"/>
              <a:pPr/>
              <a:t>11/23/2012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0A963-2A5F-4B99-AB5E-3566A027AD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Gastrointestinal Block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800" dirty="0" smtClean="0"/>
              <a:t>Pathology lecture</a:t>
            </a:r>
            <a:br>
              <a:rPr lang="en-US" sz="2800" dirty="0" smtClean="0"/>
            </a:br>
            <a:r>
              <a:rPr lang="en-US" sz="2800" dirty="0" smtClean="0"/>
              <a:t>Nov 25, 2012</a:t>
            </a:r>
            <a:endParaRPr lang="ar-SA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219200" y="4343400"/>
            <a:ext cx="6400800" cy="1752600"/>
          </a:xfrm>
          <a:solidFill>
            <a:schemeClr val="bg2"/>
          </a:solidFill>
        </p:spPr>
        <p:txBody>
          <a:bodyPr/>
          <a:lstStyle/>
          <a:p>
            <a:pPr>
              <a:defRPr/>
            </a:pPr>
            <a:r>
              <a:rPr lang="en-US" dirty="0" smtClean="0"/>
              <a:t>Dr. </a:t>
            </a:r>
            <a:r>
              <a:rPr lang="en-US" dirty="0" err="1" smtClean="0"/>
              <a:t>Maha</a:t>
            </a:r>
            <a:r>
              <a:rPr lang="en-US" dirty="0" smtClean="0"/>
              <a:t> </a:t>
            </a:r>
            <a:r>
              <a:rPr lang="en-US" dirty="0" err="1" smtClean="0"/>
              <a:t>Arafah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Dr. Ahmed Al </a:t>
            </a:r>
            <a:r>
              <a:rPr lang="en-US" dirty="0" err="1" smtClean="0"/>
              <a:t>Humaidi</a:t>
            </a:r>
            <a:endParaRPr lang="ar-SA" dirty="0"/>
          </a:p>
        </p:txBody>
      </p:sp>
      <p:sp>
        <p:nvSpPr>
          <p:cNvPr id="6" name="مستطيل 6"/>
          <p:cNvSpPr/>
          <p:nvPr/>
        </p:nvSpPr>
        <p:spPr>
          <a:xfrm>
            <a:off x="3276600" y="3733800"/>
            <a:ext cx="2643187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3200" dirty="0" err="1"/>
              <a:t>Malabsorption</a:t>
            </a:r>
            <a:r>
              <a:rPr lang="en-US" sz="3200" dirty="0"/>
              <a:t>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85800"/>
            <a:ext cx="7772400" cy="762000"/>
          </a:xfrm>
        </p:spPr>
        <p:txBody>
          <a:bodyPr>
            <a:normAutofit fontScale="90000"/>
          </a:bodyPr>
          <a:lstStyle/>
          <a:p>
            <a:r>
              <a:rPr lang="en-US" b="1" u="sng" dirty="0" err="1"/>
              <a:t>Malabsorption</a:t>
            </a:r>
            <a:r>
              <a:rPr lang="en-US" b="1" u="sng" dirty="0"/>
              <a:t> </a:t>
            </a:r>
            <a:r>
              <a:rPr lang="en-US" b="1" u="sng" dirty="0" smtClean="0"/>
              <a:t>Syndrome</a:t>
            </a:r>
            <a:br>
              <a:rPr lang="en-US" b="1" u="sng" dirty="0" smtClean="0"/>
            </a:br>
            <a:r>
              <a:rPr lang="en-US" dirty="0" smtClean="0"/>
              <a:t> Clinical features</a:t>
            </a:r>
            <a:endParaRPr lang="en-US" b="1" u="sng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898848"/>
            <a:ext cx="8610600" cy="5562600"/>
          </a:xfrm>
        </p:spPr>
        <p:txBody>
          <a:bodyPr/>
          <a:lstStyle/>
          <a:p>
            <a:r>
              <a:rPr lang="en-US" sz="2800" dirty="0" smtClean="0"/>
              <a:t>There is increased </a:t>
            </a:r>
            <a:r>
              <a:rPr lang="en-US" sz="2800" dirty="0"/>
              <a:t>fecal excretion of fat (</a:t>
            </a:r>
            <a:r>
              <a:rPr lang="en-US" sz="2800" dirty="0" err="1">
                <a:solidFill>
                  <a:srgbClr val="FFFF00"/>
                </a:solidFill>
              </a:rPr>
              <a:t>steatorrhea</a:t>
            </a:r>
            <a:r>
              <a:rPr lang="en-US" sz="2800" dirty="0" smtClean="0"/>
              <a:t>)</a:t>
            </a:r>
            <a:endParaRPr lang="en-US" sz="2800" dirty="0"/>
          </a:p>
          <a:p>
            <a:r>
              <a:rPr lang="en-US" sz="2800" dirty="0" err="1">
                <a:solidFill>
                  <a:srgbClr val="FFFF00"/>
                </a:solidFill>
              </a:rPr>
              <a:t>Steatorrhea</a:t>
            </a:r>
            <a:r>
              <a:rPr lang="en-US" sz="2800" dirty="0"/>
              <a:t> is passage of soft, yellowish, greasy stools </a:t>
            </a:r>
            <a:r>
              <a:rPr lang="ar-SA" sz="2800" dirty="0" smtClean="0"/>
              <a:t>     </a:t>
            </a:r>
            <a:r>
              <a:rPr lang="en-US" sz="2800" dirty="0" smtClean="0"/>
              <a:t>containing </a:t>
            </a:r>
            <a:r>
              <a:rPr lang="en-US" sz="2800" dirty="0"/>
              <a:t>an increased amount of fat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Growth retardation, failure to thrive in children </a:t>
            </a:r>
          </a:p>
          <a:p>
            <a:pPr>
              <a:buNone/>
            </a:pPr>
            <a:r>
              <a:rPr lang="en-US" sz="2800" dirty="0" smtClean="0"/>
              <a:t>Weight loss despite increased oral intake of nutrients.</a:t>
            </a:r>
          </a:p>
          <a:p>
            <a:pPr algn="l"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254" y="260648"/>
            <a:ext cx="8642226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3347864" y="1556792"/>
            <a:ext cx="167064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Clinical features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err="1" smtClean="0"/>
              <a:t>Malabsorption</a:t>
            </a:r>
            <a:r>
              <a:rPr lang="en-US" b="1" u="sng" dirty="0" smtClean="0"/>
              <a:t> Syndrome</a:t>
            </a:r>
            <a:br>
              <a:rPr lang="en-US" b="1" u="sng" dirty="0" smtClean="0"/>
            </a:br>
            <a:r>
              <a:rPr lang="en-US" dirty="0" smtClean="0"/>
              <a:t> Clinical features</a:t>
            </a:r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702676" y="2345288"/>
            <a:ext cx="135005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Protein</a:t>
            </a:r>
            <a:r>
              <a:rPr lang="en-US" dirty="0" smtClean="0">
                <a:solidFill>
                  <a:schemeClr val="tx1"/>
                </a:solidFill>
              </a:rPr>
              <a:t>  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715000" y="1905000"/>
            <a:ext cx="248132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dirty="0" smtClean="0"/>
              <a:t>Swelling or edema</a:t>
            </a:r>
          </a:p>
          <a:p>
            <a:r>
              <a:rPr lang="en-US" sz="2400" dirty="0" smtClean="0"/>
              <a:t>Muscle wasting  </a:t>
            </a:r>
            <a:endParaRPr lang="ar-SA" sz="2400" dirty="0"/>
          </a:p>
        </p:txBody>
      </p:sp>
      <p:sp>
        <p:nvSpPr>
          <p:cNvPr id="6" name="مستطيل 5"/>
          <p:cNvSpPr/>
          <p:nvPr/>
        </p:nvSpPr>
        <p:spPr>
          <a:xfrm>
            <a:off x="304800" y="3124200"/>
            <a:ext cx="5044522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B12, folic acid and iron deficiency</a:t>
            </a:r>
            <a:endParaRPr lang="ar-SA" sz="2800" dirty="0">
              <a:solidFill>
                <a:schemeClr val="tx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715000" y="2967335"/>
            <a:ext cx="1141659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Anemia</a:t>
            </a:r>
            <a:endParaRPr lang="ar-SA" sz="2400" dirty="0">
              <a:solidFill>
                <a:schemeClr val="bg1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638800" y="3505200"/>
            <a:ext cx="312420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2800" dirty="0" smtClean="0">
                <a:solidFill>
                  <a:schemeClr val="tx1"/>
                </a:solidFill>
              </a:rPr>
              <a:t>(</a:t>
            </a:r>
            <a:r>
              <a:rPr lang="en-US" sz="2400" dirty="0" smtClean="0">
                <a:solidFill>
                  <a:schemeClr val="bg1"/>
                </a:solidFill>
              </a:rPr>
              <a:t>fatigue and weakness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81000" y="4495800"/>
            <a:ext cx="2851165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vitamin D, calcium</a:t>
            </a:r>
            <a:endParaRPr lang="ar-SA" sz="2800" dirty="0">
              <a:solidFill>
                <a:schemeClr val="tx1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572000" y="4343400"/>
            <a:ext cx="1938479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dirty="0" smtClean="0"/>
              <a:t>Muscle cramp</a:t>
            </a:r>
            <a:endParaRPr lang="ar-SA" sz="2400" dirty="0"/>
          </a:p>
        </p:txBody>
      </p:sp>
      <p:sp>
        <p:nvSpPr>
          <p:cNvPr id="11" name="مستطيل 10"/>
          <p:cNvSpPr/>
          <p:nvPr/>
        </p:nvSpPr>
        <p:spPr>
          <a:xfrm>
            <a:off x="4572000" y="4872335"/>
            <a:ext cx="4080669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sz="2400" dirty="0" err="1" smtClean="0">
                <a:solidFill>
                  <a:schemeClr val="bg1"/>
                </a:solidFill>
              </a:rPr>
              <a:t>Osteomalacia</a:t>
            </a:r>
            <a:r>
              <a:rPr lang="en-US" sz="2400" dirty="0" smtClean="0">
                <a:solidFill>
                  <a:schemeClr val="bg1"/>
                </a:solidFill>
              </a:rPr>
              <a:t> and osteoporosis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81000" y="5496580"/>
            <a:ext cx="5774017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vitamin K and other coagulation factor</a:t>
            </a:r>
            <a:endParaRPr lang="ar-SA" sz="2800" dirty="0">
              <a:solidFill>
                <a:schemeClr val="tx1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553200" y="5486400"/>
            <a:ext cx="2288255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dirty="0" smtClean="0"/>
              <a:t>Bleeding tendencies</a:t>
            </a:r>
            <a:endParaRPr lang="ar-SA" sz="2000" dirty="0"/>
          </a:p>
        </p:txBody>
      </p:sp>
      <p:cxnSp>
        <p:nvCxnSpPr>
          <p:cNvPr id="15" name="رابط كسهم مستقيم 14"/>
          <p:cNvCxnSpPr/>
          <p:nvPr/>
        </p:nvCxnSpPr>
        <p:spPr>
          <a:xfrm>
            <a:off x="2143108" y="2498718"/>
            <a:ext cx="3528392" cy="158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>
            <a:stCxn id="12" idx="3"/>
          </p:cNvCxnSpPr>
          <p:nvPr/>
        </p:nvCxnSpPr>
        <p:spPr>
          <a:xfrm flipV="1">
            <a:off x="6155017" y="5748010"/>
            <a:ext cx="398183" cy="1018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>
            <a:off x="3352800" y="4648200"/>
            <a:ext cx="1215752" cy="158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>
            <a:off x="5410200" y="3276600"/>
            <a:ext cx="304808" cy="11112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مستطيل 19"/>
          <p:cNvSpPr/>
          <p:nvPr/>
        </p:nvSpPr>
        <p:spPr>
          <a:xfrm>
            <a:off x="2362200" y="1447800"/>
            <a:ext cx="4214842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Depend on the deficient nutrient </a:t>
            </a:r>
            <a:endParaRPr lang="ar-SA" dirty="0"/>
          </a:p>
        </p:txBody>
      </p:sp>
      <p:cxnSp>
        <p:nvCxnSpPr>
          <p:cNvPr id="25" name="رابط كسهم مستقيم 17"/>
          <p:cNvCxnSpPr/>
          <p:nvPr/>
        </p:nvCxnSpPr>
        <p:spPr>
          <a:xfrm>
            <a:off x="3352800" y="4953000"/>
            <a:ext cx="1215752" cy="158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رابط كسهم مستقيم 18"/>
          <p:cNvCxnSpPr/>
          <p:nvPr/>
        </p:nvCxnSpPr>
        <p:spPr>
          <a:xfrm>
            <a:off x="5410200" y="3505200"/>
            <a:ext cx="304808" cy="11112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Diagnosis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There is no specific test for </a:t>
            </a:r>
            <a:r>
              <a:rPr lang="en-US" dirty="0" err="1" smtClean="0"/>
              <a:t>malabsorption</a:t>
            </a:r>
            <a:r>
              <a:rPr lang="en-US" dirty="0" smtClean="0"/>
              <a:t>. </a:t>
            </a:r>
          </a:p>
          <a:p>
            <a:pPr algn="l">
              <a:buNone/>
            </a:pPr>
            <a:r>
              <a:rPr lang="en-US" dirty="0" smtClean="0"/>
              <a:t>Investigation  is guided by symptoms and signs.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 smtClean="0"/>
              <a:t>Fecal fat study to diagnose </a:t>
            </a:r>
            <a:r>
              <a:rPr lang="en-US" dirty="0" err="1" smtClean="0"/>
              <a:t>steatorrhoea</a:t>
            </a:r>
            <a:endParaRPr lang="en-US" dirty="0" smtClean="0"/>
          </a:p>
          <a:p>
            <a:pPr marL="514350" indent="-514350" algn="l">
              <a:buFont typeface="+mj-lt"/>
              <a:buAutoNum type="arabicPeriod"/>
            </a:pPr>
            <a:r>
              <a:rPr lang="en-US" dirty="0" smtClean="0"/>
              <a:t>Blood tests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 smtClean="0"/>
              <a:t>Stool studies</a:t>
            </a:r>
          </a:p>
          <a:p>
            <a:pPr algn="l">
              <a:buNone/>
            </a:pPr>
            <a:endParaRPr lang="en-US" b="1" dirty="0" smtClean="0"/>
          </a:p>
          <a:p>
            <a:pPr algn="l">
              <a:buNone/>
            </a:pPr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467544" y="4581128"/>
            <a:ext cx="2572564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3200" dirty="0" smtClean="0"/>
              <a:t>4.   Endoscopy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3472823" y="4581128"/>
            <a:ext cx="3331425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800" dirty="0" smtClean="0"/>
              <a:t>Biopsy of small bowel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3600" b="1" u="sng" dirty="0" err="1"/>
              <a:t>Malabsorption</a:t>
            </a:r>
            <a:r>
              <a:rPr lang="en-US" sz="3600" b="1" u="sng" dirty="0"/>
              <a:t> Syndrome</a:t>
            </a:r>
            <a:r>
              <a:rPr lang="en-US" sz="4000" b="1" i="1" u="sng" dirty="0"/>
              <a:t> </a:t>
            </a:r>
            <a:br>
              <a:rPr lang="en-US" sz="4000" b="1" i="1" u="sng" dirty="0"/>
            </a:br>
            <a:r>
              <a:rPr lang="en-US" sz="3600" b="1" i="1" u="sng" dirty="0">
                <a:solidFill>
                  <a:srgbClr val="FFFF00"/>
                </a:solidFill>
              </a:rPr>
              <a:t>Celiac disease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844824"/>
            <a:ext cx="8712968" cy="4824536"/>
          </a:xfrm>
        </p:spPr>
        <p:txBody>
          <a:bodyPr>
            <a:normAutofit fontScale="70000" lnSpcReduction="20000"/>
          </a:bodyPr>
          <a:lstStyle/>
          <a:p>
            <a:pPr lvl="1" algn="l">
              <a:buNone/>
            </a:pPr>
            <a:r>
              <a:rPr lang="en-US" sz="3600" dirty="0" smtClean="0"/>
              <a:t>An  </a:t>
            </a:r>
            <a:r>
              <a:rPr lang="en-US" sz="3600" dirty="0"/>
              <a:t>immune reaction to </a:t>
            </a:r>
            <a:r>
              <a:rPr lang="en-US" sz="3600" dirty="0" err="1" smtClean="0">
                <a:solidFill>
                  <a:srgbClr val="FFFF00"/>
                </a:solidFill>
              </a:rPr>
              <a:t>gliadin</a:t>
            </a:r>
            <a:r>
              <a:rPr lang="en-US" sz="3600" dirty="0" smtClean="0"/>
              <a:t> fraction of the </a:t>
            </a:r>
            <a:r>
              <a:rPr lang="en-US" sz="3600" dirty="0" smtClean="0">
                <a:solidFill>
                  <a:srgbClr val="FFFF00"/>
                </a:solidFill>
              </a:rPr>
              <a:t>wheat</a:t>
            </a:r>
            <a:r>
              <a:rPr lang="en-US" sz="3600" dirty="0" smtClean="0"/>
              <a:t> protein </a:t>
            </a:r>
            <a:r>
              <a:rPr lang="en-US" sz="3600" dirty="0" smtClean="0">
                <a:solidFill>
                  <a:srgbClr val="FFFF00"/>
                </a:solidFill>
              </a:rPr>
              <a:t>gluten </a:t>
            </a:r>
          </a:p>
          <a:p>
            <a:pPr lvl="1" algn="l">
              <a:buNone/>
            </a:pPr>
            <a:endParaRPr lang="en-US" sz="3600" dirty="0">
              <a:solidFill>
                <a:srgbClr val="FFFF00"/>
              </a:solidFill>
            </a:endParaRPr>
          </a:p>
          <a:p>
            <a:pPr lvl="1" algn="l">
              <a:buNone/>
            </a:pPr>
            <a:r>
              <a:rPr lang="en-US" sz="3600" dirty="0" smtClean="0"/>
              <a:t>Usually </a:t>
            </a:r>
            <a:r>
              <a:rPr lang="en-US" sz="3600" dirty="0"/>
              <a:t>diagnosed in childhood </a:t>
            </a:r>
            <a:r>
              <a:rPr lang="en-US" sz="3600" dirty="0">
                <a:latin typeface="Times New Roman"/>
              </a:rPr>
              <a:t>–</a:t>
            </a:r>
            <a:r>
              <a:rPr lang="en-US" sz="3600" dirty="0"/>
              <a:t> mid adult</a:t>
            </a:r>
            <a:r>
              <a:rPr lang="en-US" sz="3600" dirty="0" smtClean="0"/>
              <a:t>.</a:t>
            </a:r>
          </a:p>
          <a:p>
            <a:pPr lvl="1" algn="l">
              <a:buNone/>
            </a:pPr>
            <a:endParaRPr lang="en-US" sz="3600" dirty="0" smtClean="0"/>
          </a:p>
          <a:p>
            <a:pPr lvl="1" algn="l">
              <a:buNone/>
            </a:pPr>
            <a:r>
              <a:rPr lang="en-US" sz="3600" dirty="0" smtClean="0"/>
              <a:t>Patients </a:t>
            </a:r>
            <a:r>
              <a:rPr lang="en-US" sz="3600" dirty="0"/>
              <a:t>have raised antibodies to gluten </a:t>
            </a:r>
            <a:r>
              <a:rPr lang="en-US" sz="3600" dirty="0" err="1" smtClean="0"/>
              <a:t>autoantibodies</a:t>
            </a:r>
            <a:endParaRPr lang="en-US" sz="3600" dirty="0" smtClean="0"/>
          </a:p>
          <a:p>
            <a:pPr lvl="1" algn="l">
              <a:buNone/>
            </a:pPr>
            <a:endParaRPr lang="en-US" sz="3600" dirty="0" smtClean="0"/>
          </a:p>
          <a:p>
            <a:pPr lvl="1" algn="l">
              <a:buNone/>
            </a:pPr>
            <a:r>
              <a:rPr lang="en-US" sz="3600" dirty="0" smtClean="0"/>
              <a:t>Highly  specific association with class II HLA DQ2 (</a:t>
            </a:r>
            <a:r>
              <a:rPr lang="en-US" sz="3600" dirty="0" err="1" smtClean="0"/>
              <a:t>haplotypes</a:t>
            </a:r>
            <a:r>
              <a:rPr lang="en-US" sz="3600" dirty="0" smtClean="0"/>
              <a:t> DR-17 or DR5/7) and, to a lesser extent, DQ8 (</a:t>
            </a:r>
            <a:r>
              <a:rPr lang="en-US" sz="3600" dirty="0" err="1" smtClean="0"/>
              <a:t>haplotype</a:t>
            </a:r>
            <a:r>
              <a:rPr lang="en-US" sz="3600" dirty="0" smtClean="0"/>
              <a:t> DR-4).</a:t>
            </a:r>
          </a:p>
          <a:p>
            <a:pPr lvl="1" algn="l">
              <a:buNone/>
            </a:pPr>
            <a:r>
              <a:rPr lang="en-US" sz="3600" dirty="0" smtClean="0"/>
              <a:t>  </a:t>
            </a:r>
          </a:p>
          <a:p>
            <a:pPr lvl="1" algn="l">
              <a:buNone/>
            </a:pPr>
            <a:r>
              <a:rPr lang="en-US" sz="2000" dirty="0" smtClean="0"/>
              <a:t> </a:t>
            </a:r>
            <a:endParaRPr lang="en-US" sz="2000" dirty="0"/>
          </a:p>
          <a:p>
            <a:pPr lvl="1" algn="l">
              <a:buNone/>
            </a:pPr>
            <a:endParaRPr lang="en-US" sz="1600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026" name="Picture 2" descr="http://www.nature.com/cmi/journal/v8/n2/images/cmi201069f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0"/>
            <a:ext cx="8572500" cy="65722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038600" y="0"/>
            <a:ext cx="4572000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en-US" dirty="0" smtClean="0"/>
              <a:t>a 33-amino acid </a:t>
            </a:r>
            <a:r>
              <a:rPr lang="en-US" dirty="0" err="1" smtClean="0"/>
              <a:t>gliadin</a:t>
            </a:r>
            <a:r>
              <a:rPr lang="en-US" dirty="0" smtClean="0"/>
              <a:t> peptide that is resistant to degradation by gastric, pancreatic, and small intestinal proteases</a:t>
            </a:r>
            <a:endParaRPr lang="ar-SA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3048000"/>
            <a:ext cx="259080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en-US" dirty="0" err="1" smtClean="0"/>
              <a:t>Gliadin</a:t>
            </a:r>
            <a:r>
              <a:rPr lang="en-US" dirty="0" smtClean="0"/>
              <a:t> is </a:t>
            </a:r>
            <a:r>
              <a:rPr lang="en-US" dirty="0" err="1" smtClean="0"/>
              <a:t>deamidated</a:t>
            </a:r>
            <a:r>
              <a:rPr lang="en-US" dirty="0" smtClean="0"/>
              <a:t> by tissue </a:t>
            </a:r>
            <a:r>
              <a:rPr lang="en-US" dirty="0" err="1" smtClean="0"/>
              <a:t>transglutaminase</a:t>
            </a:r>
            <a:endParaRPr lang="ar-SA" dirty="0"/>
          </a:p>
        </p:txBody>
      </p:sp>
      <p:sp>
        <p:nvSpPr>
          <p:cNvPr id="7" name="Rectangle 6"/>
          <p:cNvSpPr/>
          <p:nvPr/>
        </p:nvSpPr>
        <p:spPr>
          <a:xfrm>
            <a:off x="914400" y="4800600"/>
            <a:ext cx="4572000" cy="14773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dirty="0" smtClean="0"/>
              <a:t> </a:t>
            </a:r>
            <a:r>
              <a:rPr lang="en-US" dirty="0" err="1" smtClean="0"/>
              <a:t>deamidated</a:t>
            </a:r>
            <a:r>
              <a:rPr lang="en-US" dirty="0" smtClean="0"/>
              <a:t> </a:t>
            </a:r>
            <a:r>
              <a:rPr lang="en-US" dirty="0" err="1" smtClean="0"/>
              <a:t>gliadin</a:t>
            </a:r>
            <a:r>
              <a:rPr lang="en-US" dirty="0" smtClean="0"/>
              <a:t> peptides induce epithelial cells to produce the cytokine IL-15, which in turn triggers activation and proliferation of CD8+ intraepithelial lymphocytes that can express the MIC-A receptor NKG2D.</a:t>
            </a:r>
            <a:endParaRPr lang="ar-SA" dirty="0"/>
          </a:p>
        </p:txBody>
      </p:sp>
      <p:pic>
        <p:nvPicPr>
          <p:cNvPr id="1028" name="Picture 4" descr="http://www.wjgnet.com/1007-9327/full/v18/i42/WJG-18-6036-g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" y="1"/>
            <a:ext cx="3276600" cy="2839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" name="Picture 277" descr="D:\SCContent\9781437717815\graphics\fullsize\S9781437717815-014-f0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328" y="990600"/>
            <a:ext cx="8510672" cy="56595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i="1" u="sng" dirty="0" smtClean="0">
                <a:solidFill>
                  <a:srgbClr val="FFFF00"/>
                </a:solidFill>
              </a:rPr>
              <a:t>Clinical features</a:t>
            </a:r>
            <a:br>
              <a:rPr lang="en-US" b="1" i="1" u="sng" dirty="0" smtClean="0">
                <a:solidFill>
                  <a:srgbClr val="FFFF00"/>
                </a:solidFill>
              </a:rPr>
            </a:br>
            <a:r>
              <a:rPr lang="en-US" b="1" i="1" u="sng" dirty="0" smtClean="0">
                <a:solidFill>
                  <a:srgbClr val="FFFF00"/>
                </a:solidFill>
              </a:rPr>
              <a:t> </a:t>
            </a:r>
            <a:r>
              <a:rPr lang="en-US" sz="3100" b="1" i="1" u="sng" dirty="0" smtClean="0">
                <a:solidFill>
                  <a:srgbClr val="FFFF00"/>
                </a:solidFill>
              </a:rPr>
              <a:t>Celiac disease</a:t>
            </a:r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533400" y="1379577"/>
            <a:ext cx="8072494" cy="52014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en-US" sz="2400" b="1" dirty="0" smtClean="0"/>
              <a:t>Typical presentation</a:t>
            </a:r>
            <a:br>
              <a:rPr lang="en-US" sz="2400" b="1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GI symptoms that characteristically appear at age 9-24 months.</a:t>
            </a:r>
            <a:endParaRPr lang="en-US" dirty="0" smtClean="0"/>
          </a:p>
          <a:p>
            <a:pPr algn="l"/>
            <a:r>
              <a:rPr lang="en-US" dirty="0" smtClean="0"/>
              <a:t> </a:t>
            </a:r>
          </a:p>
          <a:p>
            <a:pPr algn="l"/>
            <a:r>
              <a:rPr lang="en-US" sz="2000" dirty="0" smtClean="0"/>
              <a:t>Symptoms begin at various times after the introduction of foods that contain gluten.</a:t>
            </a:r>
          </a:p>
          <a:p>
            <a:pPr algn="l"/>
            <a:r>
              <a:rPr lang="en-US" dirty="0" smtClean="0"/>
              <a:t> </a:t>
            </a:r>
          </a:p>
          <a:p>
            <a:pPr algn="l"/>
            <a:r>
              <a:rPr lang="en-US" sz="2400" b="1" u="sng" dirty="0" smtClean="0"/>
              <a:t>A relationship between the age of onset and the type of presentation; </a:t>
            </a:r>
          </a:p>
          <a:p>
            <a:pPr algn="l"/>
            <a:r>
              <a:rPr lang="en-US" sz="2400" dirty="0" smtClean="0">
                <a:solidFill>
                  <a:srgbClr val="FF0000"/>
                </a:solidFill>
              </a:rPr>
              <a:t>Infants and toddlers</a:t>
            </a:r>
            <a:r>
              <a:rPr lang="en-US" sz="2400" dirty="0" smtClean="0"/>
              <a:t>….GI symptoms and failure to thrive</a:t>
            </a:r>
          </a:p>
          <a:p>
            <a:pPr algn="l"/>
            <a:r>
              <a:rPr lang="en-US" sz="2400" dirty="0" smtClean="0">
                <a:solidFill>
                  <a:srgbClr val="FF0000"/>
                </a:solidFill>
              </a:rPr>
              <a:t>Childhood</a:t>
            </a:r>
            <a:r>
              <a:rPr lang="en-US" sz="2400" dirty="0" smtClean="0"/>
              <a:t>…………………minor GI symptoms, inadequate rate of 			weight gain, </a:t>
            </a:r>
          </a:p>
          <a:p>
            <a:pPr algn="l"/>
            <a:r>
              <a:rPr lang="en-US" sz="2400" dirty="0" smtClean="0">
                <a:solidFill>
                  <a:srgbClr val="FF0000"/>
                </a:solidFill>
              </a:rPr>
              <a:t>Young  adults</a:t>
            </a:r>
            <a:r>
              <a:rPr lang="en-US" sz="2400" dirty="0" smtClean="0"/>
              <a:t>……………anemia is the most common form of 				presentation. </a:t>
            </a:r>
          </a:p>
          <a:p>
            <a:pPr algn="l"/>
            <a:r>
              <a:rPr lang="en-US" sz="2400" dirty="0" smtClean="0">
                <a:solidFill>
                  <a:srgbClr val="FF0000"/>
                </a:solidFill>
              </a:rPr>
              <a:t>Adults  and elderly</a:t>
            </a:r>
            <a:r>
              <a:rPr lang="en-US" sz="2400" dirty="0" smtClean="0"/>
              <a:t>…...GI symptoms are more prevalent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Endoscopy </a:t>
            </a:r>
            <a:endParaRPr lang="en-US" dirty="0"/>
          </a:p>
        </p:txBody>
      </p:sp>
      <p:pic>
        <p:nvPicPr>
          <p:cNvPr id="4" name="Content Placeholder 3" descr="celiac diseas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30066" y="933738"/>
            <a:ext cx="4299322" cy="5924262"/>
          </a:xfrm>
        </p:spPr>
      </p:pic>
      <p:sp>
        <p:nvSpPr>
          <p:cNvPr id="5" name="TextBox 4"/>
          <p:cNvSpPr txBox="1"/>
          <p:nvPr/>
        </p:nvSpPr>
        <p:spPr>
          <a:xfrm>
            <a:off x="3759863" y="1000108"/>
            <a:ext cx="883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Normal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4324" y="3857628"/>
            <a:ext cx="1486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Celiac disease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D:\SCContent\9780443100574\graphics\fullsize\F00574-022-f039a.jpg"/>
          <p:cNvPicPr>
            <a:picLocks noChangeAspect="1" noChangeArrowheads="1"/>
          </p:cNvPicPr>
          <p:nvPr/>
        </p:nvPicPr>
        <p:blipFill>
          <a:blip r:embed="rId2" cstate="print"/>
          <a:srcRect l="25875" r="21325" b="8438"/>
          <a:stretch>
            <a:fillRect/>
          </a:stretch>
        </p:blipFill>
        <p:spPr bwMode="auto">
          <a:xfrm>
            <a:off x="5562600" y="228600"/>
            <a:ext cx="3352800" cy="2670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4578" name="Picture 2" descr="G:\Cotran\Images\CH18\F018030.jpg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tretch>
            <a:fillRect/>
          </a:stretch>
        </p:blipFill>
        <p:spPr>
          <a:xfrm>
            <a:off x="4929190" y="3864371"/>
            <a:ext cx="4038600" cy="2850777"/>
          </a:xfrm>
          <a:noFill/>
          <a:ln/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81000" y="2514600"/>
            <a:ext cx="7334272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SzPct val="80000"/>
            </a:pPr>
            <a:r>
              <a:rPr lang="en-US" sz="2800" b="1" i="1" u="sng" dirty="0" smtClean="0">
                <a:latin typeface="Arial" charset="0"/>
              </a:rPr>
              <a:t>Histology </a:t>
            </a:r>
            <a:endParaRPr lang="en-US" sz="2800" b="1" i="1" u="sng" dirty="0">
              <a:latin typeface="Arial" charset="0"/>
            </a:endParaRPr>
          </a:p>
          <a:p>
            <a:pPr algn="l">
              <a:spcBef>
                <a:spcPct val="50000"/>
              </a:spcBef>
              <a:buSzPct val="80000"/>
              <a:buFontTx/>
              <a:buChar char="•"/>
            </a:pPr>
            <a:r>
              <a:rPr lang="en-US" dirty="0">
                <a:latin typeface="Arial" charset="0"/>
              </a:rPr>
              <a:t>Mucosa is flattened with marked villous atrophy.</a:t>
            </a:r>
          </a:p>
          <a:p>
            <a:pPr algn="l">
              <a:spcBef>
                <a:spcPct val="50000"/>
              </a:spcBef>
              <a:buSzPct val="80000"/>
              <a:buFontTx/>
              <a:buChar char="•"/>
            </a:pPr>
            <a:r>
              <a:rPr lang="en-US" dirty="0" smtClean="0">
                <a:latin typeface="Arial" charset="0"/>
              </a:rPr>
              <a:t>Increased intraepithelial </a:t>
            </a:r>
            <a:r>
              <a:rPr lang="en-US" dirty="0" err="1" smtClean="0">
                <a:latin typeface="Arial" charset="0"/>
              </a:rPr>
              <a:t>lymphocytosis</a:t>
            </a:r>
            <a:endParaRPr lang="en-US" dirty="0">
              <a:latin typeface="Arial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071670" y="0"/>
            <a:ext cx="34163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u="sng" dirty="0">
                <a:solidFill>
                  <a:srgbClr val="FFFF00"/>
                </a:solidFill>
                <a:latin typeface="Arial" charset="0"/>
              </a:rPr>
              <a:t/>
            </a:r>
            <a:br>
              <a:rPr lang="en-US" sz="3600" b="1" u="sng" dirty="0">
                <a:solidFill>
                  <a:srgbClr val="FFFF00"/>
                </a:solidFill>
                <a:latin typeface="Arial" charset="0"/>
              </a:rPr>
            </a:br>
            <a:r>
              <a:rPr lang="en-US" sz="3600" b="1" u="sng" dirty="0">
                <a:solidFill>
                  <a:srgbClr val="FFFF00"/>
                </a:solidFill>
                <a:latin typeface="Arial" charset="0"/>
              </a:rPr>
              <a:t>Celiac Disease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7086600" y="228600"/>
            <a:ext cx="8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Normal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1143000" y="1905000"/>
            <a:ext cx="6892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400" b="1" u="sng" dirty="0" err="1">
                <a:solidFill>
                  <a:schemeClr val="tx2"/>
                </a:solidFill>
                <a:latin typeface="Arial" charset="0"/>
              </a:rPr>
              <a:t>Malabsorption</a:t>
            </a:r>
            <a:r>
              <a:rPr lang="en-US" sz="4400" b="1" u="sng" dirty="0">
                <a:solidFill>
                  <a:schemeClr val="tx2"/>
                </a:solidFill>
                <a:latin typeface="Arial" charset="0"/>
              </a:rPr>
              <a:t> Syndrome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785786" y="3500438"/>
            <a:ext cx="7786742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/>
            <a:r>
              <a:rPr lang="en-US" dirty="0" smtClean="0"/>
              <a:t>Inability of the intestine to absorb nutrients adequately into the bloodstream.</a:t>
            </a:r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785786" y="4286256"/>
            <a:ext cx="7786742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Impairment can be of single or multiple nutrients depending on the abnormality. </a:t>
            </a:r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4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u="sng" dirty="0">
                <a:solidFill>
                  <a:srgbClr val="FFFF00"/>
                </a:solidFill>
              </a:rPr>
              <a:t/>
            </a:r>
            <a:br>
              <a:rPr lang="en-US" sz="2800" b="1" u="sng" dirty="0">
                <a:solidFill>
                  <a:srgbClr val="FFFF00"/>
                </a:solidFill>
              </a:rPr>
            </a:br>
            <a:r>
              <a:rPr lang="en-US" sz="2800" b="1" u="sng" dirty="0">
                <a:solidFill>
                  <a:srgbClr val="FFFF00"/>
                </a:solidFill>
              </a:rPr>
              <a:t>Celiac Disease</a:t>
            </a:r>
          </a:p>
        </p:txBody>
      </p:sp>
      <p:sp>
        <p:nvSpPr>
          <p:cNvPr id="53251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algn="l">
              <a:buFontTx/>
              <a:buNone/>
            </a:pPr>
            <a:r>
              <a:rPr lang="en-US" sz="2400" b="1" dirty="0">
                <a:solidFill>
                  <a:srgbClr val="FFFF00"/>
                </a:solidFill>
              </a:rPr>
              <a:t>Diagnosis</a:t>
            </a:r>
          </a:p>
          <a:p>
            <a:pPr marL="609600" indent="-609600" algn="l">
              <a:buNone/>
            </a:pPr>
            <a:r>
              <a:rPr lang="en-US" sz="2400" dirty="0"/>
              <a:t>Clinical documentations of </a:t>
            </a:r>
            <a:r>
              <a:rPr lang="en-US" sz="2400" dirty="0" err="1"/>
              <a:t>malabsorption</a:t>
            </a:r>
            <a:r>
              <a:rPr lang="en-US" sz="2400" dirty="0" smtClean="0"/>
              <a:t>.</a:t>
            </a:r>
          </a:p>
          <a:p>
            <a:pPr marL="609600" indent="-609600" algn="l">
              <a:buNone/>
            </a:pPr>
            <a:r>
              <a:rPr lang="en-US" sz="2400" dirty="0" smtClean="0"/>
              <a:t>Stool ……….  fat</a:t>
            </a:r>
            <a:endParaRPr lang="en-US" sz="2400" dirty="0"/>
          </a:p>
          <a:p>
            <a:pPr marL="609600" indent="-609600" algn="l">
              <a:buNone/>
            </a:pPr>
            <a:r>
              <a:rPr lang="en-US" sz="2400" dirty="0"/>
              <a:t>Small intestine biopsy demonstrate </a:t>
            </a:r>
            <a:r>
              <a:rPr lang="en-US" sz="2400" dirty="0" smtClean="0"/>
              <a:t>villous atrophy.</a:t>
            </a:r>
            <a:endParaRPr lang="en-US" sz="2400" dirty="0"/>
          </a:p>
          <a:p>
            <a:pPr marL="609600" indent="-609600" algn="l">
              <a:buNone/>
            </a:pPr>
            <a:r>
              <a:rPr lang="en-US" sz="2400" dirty="0"/>
              <a:t>Improvement of symptom and mucosal histology on gluten withdrawal from diet.</a:t>
            </a:r>
          </a:p>
          <a:p>
            <a:pPr marL="609600" indent="-609600">
              <a:buNone/>
            </a:pPr>
            <a:endParaRPr lang="en-US" dirty="0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676400" y="5029200"/>
            <a:ext cx="6019200" cy="120032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wheat, barley, flour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Other grains, such as rice and corn flour, do not have such an effect. </a:t>
            </a:r>
          </a:p>
        </p:txBody>
      </p:sp>
      <p:cxnSp>
        <p:nvCxnSpPr>
          <p:cNvPr id="6" name="رابط كسهم مستقيم 5"/>
          <p:cNvCxnSpPr/>
          <p:nvPr/>
        </p:nvCxnSpPr>
        <p:spPr>
          <a:xfrm rot="10800000" flipV="1">
            <a:off x="2555776" y="4226788"/>
            <a:ext cx="944654" cy="8583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rot="5400000">
            <a:off x="2777785" y="4443097"/>
            <a:ext cx="1008112" cy="4200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16200000" flipH="1">
            <a:off x="3063822" y="4649146"/>
            <a:ext cx="936104" cy="799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5400000" flipH="1" flipV="1">
            <a:off x="1872494" y="2672916"/>
            <a:ext cx="216024" cy="1588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1" descr="D:\SCContent\9780723433972\graphics\fullsize\M9780723433972-013-f011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524000"/>
            <a:ext cx="3439732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1" descr="D:\SCContent\9780723433972\graphics\fullsize\M9780723433972-013-f011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371600"/>
            <a:ext cx="3884612" cy="4762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FFFF00"/>
                </a:solidFill>
                <a:latin typeface="Arial" charset="0"/>
              </a:rPr>
              <a:t/>
            </a:r>
            <a:br>
              <a:rPr lang="en-US" b="1" u="sng" dirty="0" smtClean="0">
                <a:solidFill>
                  <a:srgbClr val="FFFF00"/>
                </a:solidFill>
                <a:latin typeface="Arial" charset="0"/>
              </a:rPr>
            </a:br>
            <a:r>
              <a:rPr lang="en-US" b="1" u="sng" dirty="0" smtClean="0">
                <a:solidFill>
                  <a:srgbClr val="FFFF00"/>
                </a:solidFill>
                <a:latin typeface="Arial" charset="0"/>
              </a:rPr>
              <a:t>Celiac Disease</a:t>
            </a:r>
            <a:br>
              <a:rPr lang="en-US" b="1" u="sng" dirty="0" smtClean="0">
                <a:solidFill>
                  <a:srgbClr val="FFFF00"/>
                </a:solidFill>
                <a:latin typeface="Arial" charset="0"/>
              </a:rPr>
            </a:b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None/>
            </a:pPr>
            <a:r>
              <a:rPr lang="en-US" dirty="0" smtClean="0">
                <a:solidFill>
                  <a:srgbClr val="FFFF00"/>
                </a:solidFill>
              </a:rPr>
              <a:t>Complications</a:t>
            </a:r>
          </a:p>
          <a:p>
            <a:pPr algn="l">
              <a:buNone/>
            </a:pPr>
            <a:r>
              <a:rPr lang="en-US" dirty="0" err="1" smtClean="0"/>
              <a:t>Osteopenia</a:t>
            </a:r>
            <a:r>
              <a:rPr lang="en-US" dirty="0" smtClean="0"/>
              <a:t> , osteoporosis</a:t>
            </a:r>
          </a:p>
          <a:p>
            <a:pPr algn="l">
              <a:buNone/>
            </a:pPr>
            <a:r>
              <a:rPr lang="en-US" dirty="0" smtClean="0"/>
              <a:t>Infertility in women </a:t>
            </a:r>
          </a:p>
          <a:p>
            <a:pPr algn="l">
              <a:buNone/>
            </a:pPr>
            <a:r>
              <a:rPr lang="en-US" dirty="0" smtClean="0"/>
              <a:t>Short stature, delayed puberty, anemia, </a:t>
            </a:r>
          </a:p>
          <a:p>
            <a:pPr algn="l">
              <a:buNone/>
            </a:pPr>
            <a:r>
              <a:rPr lang="en-US" dirty="0" smtClean="0"/>
              <a:t>Malignancies</a:t>
            </a:r>
            <a:r>
              <a:rPr lang="en-US" dirty="0" smtClean="0"/>
              <a:t>,[intestinal </a:t>
            </a:r>
            <a:r>
              <a:rPr lang="en-US" dirty="0" smtClean="0"/>
              <a:t>T-cell </a:t>
            </a:r>
            <a:r>
              <a:rPr lang="en-US" u="sng" dirty="0" smtClean="0">
                <a:solidFill>
                  <a:srgbClr val="FFFF00"/>
                </a:solidFill>
              </a:rPr>
              <a:t>lymphoma</a:t>
            </a:r>
            <a:r>
              <a:rPr lang="en-US" dirty="0" smtClean="0"/>
              <a:t>]</a:t>
            </a:r>
            <a:endParaRPr lang="en-US" dirty="0" smtClean="0">
              <a:solidFill>
                <a:srgbClr val="FFFF00"/>
              </a:solidFill>
            </a:endParaRPr>
          </a:p>
          <a:p>
            <a:pPr algn="l">
              <a:buNone/>
            </a:pPr>
            <a:r>
              <a:rPr lang="en-US" dirty="0" smtClean="0"/>
              <a:t>10 to 15% risk of developing GI lymphoma.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2143116"/>
            <a:ext cx="8229600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Lactose Intolerance</a:t>
            </a:r>
            <a:endParaRPr lang="ar-SA" sz="5400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14348" y="3857628"/>
            <a:ext cx="8229600" cy="4525963"/>
          </a:xfrm>
        </p:spPr>
        <p:txBody>
          <a:bodyPr/>
          <a:lstStyle/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Lactose Intolerance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/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Pathophysiology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ar-SA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395536" y="2276872"/>
            <a:ext cx="892552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Lactose</a:t>
            </a:r>
            <a:endParaRPr lang="ar-SA" dirty="0"/>
          </a:p>
        </p:txBody>
      </p:sp>
      <p:sp>
        <p:nvSpPr>
          <p:cNvPr id="5" name="مستطيل 4"/>
          <p:cNvSpPr/>
          <p:nvPr/>
        </p:nvSpPr>
        <p:spPr>
          <a:xfrm>
            <a:off x="6372200" y="2339588"/>
            <a:ext cx="2043701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glucose + </a:t>
            </a:r>
            <a:r>
              <a:rPr lang="en-US" dirty="0" err="1" smtClean="0"/>
              <a:t>galactose</a:t>
            </a:r>
            <a:r>
              <a:rPr lang="en-US" dirty="0" smtClean="0"/>
              <a:t> </a:t>
            </a:r>
            <a:endParaRPr lang="ar-SA" dirty="0"/>
          </a:p>
        </p:txBody>
      </p:sp>
      <p:cxnSp>
        <p:nvCxnSpPr>
          <p:cNvPr id="7" name="رابط كسهم مستقيم 6"/>
          <p:cNvCxnSpPr/>
          <p:nvPr/>
        </p:nvCxnSpPr>
        <p:spPr>
          <a:xfrm>
            <a:off x="1619672" y="2491308"/>
            <a:ext cx="4392488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مستطيل 10"/>
          <p:cNvSpPr/>
          <p:nvPr/>
        </p:nvSpPr>
        <p:spPr>
          <a:xfrm>
            <a:off x="1926813" y="2555612"/>
            <a:ext cx="3473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At the brush border of </a:t>
            </a:r>
            <a:r>
              <a:rPr lang="en-US" dirty="0" err="1" smtClean="0"/>
              <a:t>enterocytes</a:t>
            </a:r>
            <a:endParaRPr lang="ar-SA" dirty="0"/>
          </a:p>
        </p:txBody>
      </p:sp>
      <p:sp>
        <p:nvSpPr>
          <p:cNvPr id="12" name="مستطيل 11"/>
          <p:cNvSpPr/>
          <p:nvPr/>
        </p:nvSpPr>
        <p:spPr>
          <a:xfrm>
            <a:off x="3323192" y="1772816"/>
            <a:ext cx="888768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lactase </a:t>
            </a:r>
            <a:endParaRPr lang="ar-SA" dirty="0"/>
          </a:p>
        </p:txBody>
      </p:sp>
      <p:sp>
        <p:nvSpPr>
          <p:cNvPr id="9" name="مستطيل 8"/>
          <p:cNvSpPr/>
          <p:nvPr/>
        </p:nvSpPr>
        <p:spPr>
          <a:xfrm>
            <a:off x="4286248" y="4000504"/>
            <a:ext cx="444442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Low  or absent activity of the enzyme lactase</a:t>
            </a:r>
            <a:endParaRPr lang="ar-SA" dirty="0"/>
          </a:p>
        </p:txBody>
      </p:sp>
      <p:sp>
        <p:nvSpPr>
          <p:cNvPr id="10" name="شكل بيضاوي 9"/>
          <p:cNvSpPr/>
          <p:nvPr/>
        </p:nvSpPr>
        <p:spPr>
          <a:xfrm>
            <a:off x="1142976" y="3714752"/>
            <a:ext cx="3286148" cy="92869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Lactose Intolerance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Lactose Intolerance</a:t>
            </a:r>
            <a:br>
              <a:rPr lang="en-US" b="1" dirty="0" smtClean="0"/>
            </a:br>
            <a:r>
              <a:rPr lang="en-US" b="1" dirty="0" smtClean="0"/>
              <a:t>causes 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357158" y="2780928"/>
            <a:ext cx="2955103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i="1" dirty="0" smtClean="0"/>
              <a:t>Congenital lactase deficiency</a:t>
            </a:r>
            <a:endParaRPr lang="ar-SA" dirty="0"/>
          </a:p>
        </p:txBody>
      </p:sp>
      <p:sp>
        <p:nvSpPr>
          <p:cNvPr id="5" name="مستطيل 4"/>
          <p:cNvSpPr/>
          <p:nvPr/>
        </p:nvSpPr>
        <p:spPr>
          <a:xfrm>
            <a:off x="4026048" y="2786058"/>
            <a:ext cx="5046546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Childhood-onset and adult-onset lactase deficiency</a:t>
            </a:r>
            <a:endParaRPr lang="ar-SA" dirty="0"/>
          </a:p>
        </p:txBody>
      </p:sp>
      <p:sp>
        <p:nvSpPr>
          <p:cNvPr id="6" name="مستطيل 5"/>
          <p:cNvSpPr/>
          <p:nvPr/>
        </p:nvSpPr>
        <p:spPr>
          <a:xfrm>
            <a:off x="4071934" y="3711363"/>
            <a:ext cx="464347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en-US" dirty="0" smtClean="0"/>
              <a:t>Genetically programmed progressive loss of the activity of the small intestinal enzyme lactase.</a:t>
            </a:r>
            <a:endParaRPr lang="ar-SA" dirty="0"/>
          </a:p>
        </p:txBody>
      </p:sp>
      <p:sp>
        <p:nvSpPr>
          <p:cNvPr id="7" name="مستطيل 6"/>
          <p:cNvSpPr/>
          <p:nvPr/>
        </p:nvSpPr>
        <p:spPr>
          <a:xfrm>
            <a:off x="2857488" y="5786454"/>
            <a:ext cx="550072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en-US" dirty="0" smtClean="0"/>
              <a:t>Secondary lactase deficiency due to intestinal mucosal injury by an </a:t>
            </a:r>
            <a:r>
              <a:rPr lang="en-US" dirty="0" smtClean="0">
                <a:solidFill>
                  <a:srgbClr val="FF0000"/>
                </a:solidFill>
              </a:rPr>
              <a:t>infectious, allergic, or inflammatory process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928926" y="4845618"/>
            <a:ext cx="2731965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Acquired lactase deficiency</a:t>
            </a:r>
            <a:endParaRPr lang="ar-SA" dirty="0"/>
          </a:p>
        </p:txBody>
      </p:sp>
      <p:sp>
        <p:nvSpPr>
          <p:cNvPr id="9" name="مستطيل 8"/>
          <p:cNvSpPr/>
          <p:nvPr/>
        </p:nvSpPr>
        <p:spPr>
          <a:xfrm>
            <a:off x="2857488" y="1714488"/>
            <a:ext cx="2742674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Inherited lactase deficiency</a:t>
            </a:r>
            <a:endParaRPr lang="ar-SA" dirty="0"/>
          </a:p>
        </p:txBody>
      </p:sp>
      <p:cxnSp>
        <p:nvCxnSpPr>
          <p:cNvPr id="11" name="رابط كسهم مستقيم 10"/>
          <p:cNvCxnSpPr/>
          <p:nvPr/>
        </p:nvCxnSpPr>
        <p:spPr>
          <a:xfrm rot="10800000" flipV="1">
            <a:off x="2500298" y="2143116"/>
            <a:ext cx="1285884" cy="571504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>
            <a:off x="4500562" y="2143116"/>
            <a:ext cx="1071570" cy="642942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مستطيل 19"/>
          <p:cNvSpPr/>
          <p:nvPr/>
        </p:nvSpPr>
        <p:spPr>
          <a:xfrm>
            <a:off x="357158" y="3214686"/>
            <a:ext cx="160742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extremely rare </a:t>
            </a:r>
            <a:endParaRPr lang="ar-SA" dirty="0"/>
          </a:p>
        </p:txBody>
      </p:sp>
      <p:sp>
        <p:nvSpPr>
          <p:cNvPr id="21" name="مستطيل 20"/>
          <p:cNvSpPr/>
          <p:nvPr/>
        </p:nvSpPr>
        <p:spPr>
          <a:xfrm>
            <a:off x="4064650" y="3244334"/>
            <a:ext cx="10147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common</a:t>
            </a:r>
            <a:endParaRPr lang="ar-SA" dirty="0"/>
          </a:p>
        </p:txBody>
      </p:sp>
      <p:sp>
        <p:nvSpPr>
          <p:cNvPr id="22" name="مستطيل 21"/>
          <p:cNvSpPr/>
          <p:nvPr/>
        </p:nvSpPr>
        <p:spPr>
          <a:xfrm>
            <a:off x="2902439" y="5357826"/>
            <a:ext cx="109805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Transient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  <p:bldP spid="7" grpId="0" build="allAtOnce" animBg="1"/>
      <p:bldP spid="20" grpId="0" build="allAtOnce" animBg="1"/>
      <p:bldP spid="21" grpId="0" build="allAtOnce" animBg="1"/>
      <p:bldP spid="22" grpId="0" build="allAtOnce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Clinical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None/>
            </a:pPr>
            <a:r>
              <a:rPr lang="en-US" sz="2400" dirty="0" smtClean="0">
                <a:solidFill>
                  <a:srgbClr val="FFFF00"/>
                </a:solidFill>
              </a:rPr>
              <a:t>Bloating, abdominal discomfort, and flatulence </a:t>
            </a:r>
            <a:endParaRPr lang="en-US" sz="2400" dirty="0" smtClean="0"/>
          </a:p>
          <a:p>
            <a:pPr algn="l">
              <a:buNone/>
            </a:pPr>
            <a:r>
              <a:rPr lang="en-US" sz="2400" dirty="0" smtClean="0"/>
              <a:t>……………1 hour to a few hours after ingestion of milk products</a:t>
            </a:r>
          </a:p>
          <a:p>
            <a:pPr algn="l">
              <a:buNone/>
            </a:pPr>
            <a:endParaRPr lang="en-US" sz="2400" dirty="0" smtClean="0"/>
          </a:p>
          <a:p>
            <a:pPr algn="l">
              <a:buNone/>
            </a:pPr>
            <a:endParaRPr lang="en-US" sz="2400" dirty="0" smtClean="0"/>
          </a:p>
          <a:p>
            <a:pPr algn="l">
              <a:buNone/>
            </a:pPr>
            <a:r>
              <a:rPr lang="en-US" sz="2800" dirty="0" smtClean="0"/>
              <a:t> 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Lactose Intolerance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solidFill>
                  <a:srgbClr val="FFFF00"/>
                </a:solidFill>
              </a:rPr>
              <a:t>Diagnosis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None/>
            </a:pPr>
            <a:r>
              <a:rPr lang="en-US" dirty="0" smtClean="0"/>
              <a:t>Empirical treatment with a lactose-free diet, which results in resolution of symptoms; </a:t>
            </a:r>
          </a:p>
          <a:p>
            <a:pPr algn="l">
              <a:buNone/>
            </a:pPr>
            <a:r>
              <a:rPr lang="en-US" dirty="0" smtClean="0">
                <a:solidFill>
                  <a:srgbClr val="FFFF00"/>
                </a:solidFill>
              </a:rPr>
              <a:t>Hydrogen  breath test </a:t>
            </a:r>
          </a:p>
          <a:p>
            <a:pPr algn="l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Hydrogen breath test 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abic Typesetting" pitchFamily="66" charset="-78"/>
                <a:cs typeface="Arabic Typesetting" pitchFamily="66" charset="-78"/>
              </a:rPr>
              <a:t>An oral dose of lactose is administered </a:t>
            </a:r>
          </a:p>
          <a:p>
            <a:r>
              <a:rPr lang="en-US" dirty="0" smtClean="0">
                <a:latin typeface="Arabic Typesetting" pitchFamily="66" charset="-78"/>
                <a:cs typeface="Arabic Typesetting" pitchFamily="66" charset="-78"/>
              </a:rPr>
              <a:t>The sole source of H</a:t>
            </a:r>
            <a:r>
              <a:rPr lang="en-US" baseline="-25000" dirty="0" smtClean="0">
                <a:latin typeface="Arabic Typesetting" pitchFamily="66" charset="-78"/>
                <a:cs typeface="Arabic Typesetting" pitchFamily="66" charset="-78"/>
              </a:rPr>
              <a:t>2</a:t>
            </a:r>
            <a:r>
              <a:rPr lang="en-US" dirty="0" smtClean="0">
                <a:latin typeface="Arabic Typesetting" pitchFamily="66" charset="-78"/>
                <a:cs typeface="Arabic Typesetting" pitchFamily="66" charset="-78"/>
              </a:rPr>
              <a:t> is bacterial fermentation; </a:t>
            </a:r>
          </a:p>
          <a:p>
            <a:r>
              <a:rPr lang="en-US" dirty="0" smtClean="0">
                <a:latin typeface="Arabic Typesetting" pitchFamily="66" charset="-78"/>
                <a:cs typeface="Arabic Typesetting" pitchFamily="66" charset="-78"/>
              </a:rPr>
              <a:t>Unabsorbed lactose makes its way to colonic bacteria, resulting in excess breath H</a:t>
            </a:r>
            <a:r>
              <a:rPr lang="en-US" baseline="-25000" dirty="0" smtClean="0">
                <a:latin typeface="Arabic Typesetting" pitchFamily="66" charset="-78"/>
                <a:cs typeface="Arabic Typesetting" pitchFamily="66" charset="-78"/>
              </a:rPr>
              <a:t>2</a:t>
            </a:r>
            <a:r>
              <a:rPr lang="en-US" dirty="0" smtClean="0">
                <a:latin typeface="Arabic Typesetting" pitchFamily="66" charset="-78"/>
                <a:cs typeface="Arabic Typesetting" pitchFamily="66" charset="-78"/>
              </a:rPr>
              <a:t>. </a:t>
            </a:r>
          </a:p>
          <a:p>
            <a:r>
              <a:rPr lang="en-US" dirty="0" smtClean="0">
                <a:latin typeface="Arabic Typesetting" pitchFamily="66" charset="-78"/>
                <a:cs typeface="Arabic Typesetting" pitchFamily="66" charset="-78"/>
              </a:rPr>
              <a:t>Increased exhaled H</a:t>
            </a:r>
            <a:r>
              <a:rPr lang="en-US" baseline="-25000" dirty="0" smtClean="0">
                <a:latin typeface="Arabic Typesetting" pitchFamily="66" charset="-78"/>
                <a:cs typeface="Arabic Typesetting" pitchFamily="66" charset="-78"/>
              </a:rPr>
              <a:t>2</a:t>
            </a:r>
            <a:r>
              <a:rPr lang="en-US" dirty="0" smtClean="0">
                <a:latin typeface="Arabic Typesetting" pitchFamily="66" charset="-78"/>
                <a:cs typeface="Arabic Typesetting" pitchFamily="66" charset="-78"/>
              </a:rPr>
              <a:t> after lactose ingestion suggests lactose </a:t>
            </a:r>
            <a:r>
              <a:rPr lang="en-US" dirty="0" err="1" smtClean="0">
                <a:latin typeface="Arabic Typesetting" pitchFamily="66" charset="-78"/>
                <a:cs typeface="Arabic Typesetting" pitchFamily="66" charset="-78"/>
              </a:rPr>
              <a:t>malabsorption</a:t>
            </a:r>
            <a:r>
              <a:rPr lang="en-US" dirty="0" smtClean="0">
                <a:latin typeface="Arabic Typesetting" pitchFamily="66" charset="-78"/>
                <a:cs typeface="Arabic Typesetting" pitchFamily="66" charset="-78"/>
              </a:rPr>
              <a:t>. </a:t>
            </a:r>
            <a:endParaRPr lang="en-US" dirty="0"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Physiology </a:t>
            </a:r>
            <a:endParaRPr lang="ar-SA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l"/>
            <a:r>
              <a:rPr lang="en-US" dirty="0" smtClean="0"/>
              <a:t>The main purpose of the gastrointestinal tract is to digests and absorbs nutrients (fat, carbohydrate, and protein), micronutrients (vitamins and trace minerals), water, and electrolytes. </a:t>
            </a:r>
            <a:endParaRPr lang="ar-SA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-94565"/>
            <a:ext cx="2488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None/>
            </a:pPr>
            <a:r>
              <a:rPr lang="en-US" dirty="0" smtClean="0"/>
              <a:t>A 3-week trial of a diet that is free of milk and milk products is a satisfactory trial to diagnose lactose intolerance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Lactose Intolerance</a:t>
            </a:r>
            <a:br>
              <a:rPr lang="en-US" dirty="0" smtClean="0"/>
            </a:br>
            <a:r>
              <a:rPr lang="en-US" dirty="0" smtClean="0"/>
              <a:t>summary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abic Typesetting" pitchFamily="66" charset="-78"/>
                <a:cs typeface="Arabic Typesetting" pitchFamily="66" charset="-78"/>
              </a:rPr>
              <a:t>Deficiency/absence of the enzyme lactase in the brush border of the intestinal mucosa → </a:t>
            </a:r>
            <a:r>
              <a:rPr lang="en-US" dirty="0" err="1" smtClean="0">
                <a:latin typeface="Arabic Typesetting" pitchFamily="66" charset="-78"/>
                <a:cs typeface="Arabic Typesetting" pitchFamily="66" charset="-78"/>
              </a:rPr>
              <a:t>maldigestion</a:t>
            </a:r>
            <a:r>
              <a:rPr lang="en-US" dirty="0" smtClean="0">
                <a:latin typeface="Arabic Typesetting" pitchFamily="66" charset="-78"/>
                <a:cs typeface="Arabic Typesetting" pitchFamily="66" charset="-78"/>
              </a:rPr>
              <a:t> and </a:t>
            </a:r>
            <a:r>
              <a:rPr lang="en-US" dirty="0" err="1" smtClean="0">
                <a:latin typeface="Arabic Typesetting" pitchFamily="66" charset="-78"/>
                <a:cs typeface="Arabic Typesetting" pitchFamily="66" charset="-78"/>
              </a:rPr>
              <a:t>malabsorption</a:t>
            </a:r>
            <a:r>
              <a:rPr lang="en-US" dirty="0" smtClean="0">
                <a:latin typeface="Arabic Typesetting" pitchFamily="66" charset="-78"/>
                <a:cs typeface="Arabic Typesetting" pitchFamily="66" charset="-78"/>
              </a:rPr>
              <a:t> of lactose</a:t>
            </a:r>
          </a:p>
          <a:p>
            <a:r>
              <a:rPr lang="en-US" dirty="0" smtClean="0">
                <a:latin typeface="Arabic Typesetting" pitchFamily="66" charset="-78"/>
                <a:cs typeface="Arabic Typesetting" pitchFamily="66" charset="-78"/>
              </a:rPr>
              <a:t>Unabsorbed lactose draws water in the intestinal lumen</a:t>
            </a:r>
          </a:p>
          <a:p>
            <a:r>
              <a:rPr lang="en-US" dirty="0" smtClean="0">
                <a:latin typeface="Arabic Typesetting" pitchFamily="66" charset="-78"/>
                <a:cs typeface="Arabic Typesetting" pitchFamily="66" charset="-78"/>
              </a:rPr>
              <a:t>In the colon, lactose is metabolized by bacteria to organic acid, CO2 and H2; acid is an irritant and exerts an osmotic effect</a:t>
            </a:r>
          </a:p>
          <a:p>
            <a:r>
              <a:rPr lang="en-US" dirty="0" smtClean="0">
                <a:latin typeface="Arabic Typesetting" pitchFamily="66" charset="-78"/>
                <a:cs typeface="Arabic Typesetting" pitchFamily="66" charset="-78"/>
              </a:rPr>
              <a:t>Causes diarrhea, gaseousness, bloating and abdominal cramps</a:t>
            </a:r>
            <a:endParaRPr lang="en-US" dirty="0"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Mechanisms and Causes of </a:t>
            </a:r>
            <a:r>
              <a:rPr lang="en-US" sz="2800" dirty="0" err="1" smtClean="0">
                <a:solidFill>
                  <a:srgbClr val="FFFF00"/>
                </a:solidFill>
              </a:rPr>
              <a:t>Malabsorption</a:t>
            </a:r>
            <a:r>
              <a:rPr lang="en-US" sz="2800" dirty="0" smtClean="0">
                <a:solidFill>
                  <a:srgbClr val="FFFF00"/>
                </a:solidFill>
              </a:rPr>
              <a:t> Syndrome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ln>
            <a:solidFill>
              <a:srgbClr val="0070C0"/>
            </a:solidFill>
          </a:ln>
        </p:spPr>
        <p:txBody>
          <a:bodyPr>
            <a:normAutofit fontScale="55000" lnSpcReduction="20000"/>
          </a:bodyPr>
          <a:lstStyle/>
          <a:p>
            <a:pPr marL="571500" indent="-571500" algn="l">
              <a:buNone/>
            </a:pPr>
            <a:r>
              <a:rPr lang="en-US" b="1" dirty="0" smtClean="0">
                <a:solidFill>
                  <a:srgbClr val="FFFF00"/>
                </a:solidFill>
              </a:rPr>
              <a:t>Inadequate digestion</a:t>
            </a:r>
            <a:endParaRPr lang="en-US" dirty="0" smtClean="0">
              <a:solidFill>
                <a:srgbClr val="FFFF00"/>
              </a:solidFill>
            </a:endParaRPr>
          </a:p>
          <a:p>
            <a:pPr algn="l">
              <a:buNone/>
            </a:pPr>
            <a:r>
              <a:rPr lang="en-US" dirty="0" smtClean="0"/>
              <a:t>    </a:t>
            </a:r>
            <a:r>
              <a:rPr lang="en-US" dirty="0" err="1" smtClean="0"/>
              <a:t>Postgastrectomy</a:t>
            </a:r>
            <a:endParaRPr lang="en-US" dirty="0" smtClean="0"/>
          </a:p>
          <a:p>
            <a:pPr algn="l">
              <a:buNone/>
            </a:pPr>
            <a:r>
              <a:rPr lang="en-US" dirty="0" smtClean="0"/>
              <a:t>    Deficiency of pancreatic lipase</a:t>
            </a:r>
          </a:p>
          <a:p>
            <a:pPr algn="l">
              <a:buNone/>
            </a:pPr>
            <a:r>
              <a:rPr lang="en-US" dirty="0" smtClean="0"/>
              <a:t>    Chronic pancreatitis</a:t>
            </a:r>
          </a:p>
          <a:p>
            <a:pPr algn="l">
              <a:buNone/>
            </a:pPr>
            <a:r>
              <a:rPr lang="en-US" dirty="0" smtClean="0"/>
              <a:t>    Cystic fibrosis</a:t>
            </a:r>
          </a:p>
          <a:p>
            <a:pPr algn="l">
              <a:buNone/>
            </a:pPr>
            <a:r>
              <a:rPr lang="en-US" dirty="0" smtClean="0"/>
              <a:t>    Pancreatic resection</a:t>
            </a:r>
          </a:p>
          <a:p>
            <a:pPr algn="l">
              <a:buNone/>
            </a:pPr>
            <a:r>
              <a:rPr lang="en-US" dirty="0" smtClean="0"/>
              <a:t>    </a:t>
            </a:r>
            <a:r>
              <a:rPr lang="en-US" dirty="0" err="1" smtClean="0"/>
              <a:t>Zollinger</a:t>
            </a:r>
            <a:r>
              <a:rPr lang="en-US" dirty="0" smtClean="0"/>
              <a:t>-Ellison syndrome</a:t>
            </a:r>
          </a:p>
          <a:p>
            <a:pPr marL="571500" indent="-571500" algn="l">
              <a:buNone/>
            </a:pPr>
            <a:r>
              <a:rPr lang="en-US" b="1" dirty="0" smtClean="0"/>
              <a:t>Deficient bile salt</a:t>
            </a:r>
            <a:endParaRPr lang="en-US" dirty="0" smtClean="0"/>
          </a:p>
          <a:p>
            <a:pPr algn="l">
              <a:buNone/>
            </a:pPr>
            <a:r>
              <a:rPr lang="en-US" dirty="0" smtClean="0"/>
              <a:t>    Obstructive jaundice</a:t>
            </a:r>
          </a:p>
          <a:p>
            <a:pPr algn="l">
              <a:buNone/>
            </a:pPr>
            <a:r>
              <a:rPr lang="en-US" dirty="0" smtClean="0"/>
              <a:t>    Bacterial overgrowth</a:t>
            </a:r>
          </a:p>
          <a:p>
            <a:pPr algn="l">
              <a:buNone/>
            </a:pPr>
            <a:r>
              <a:rPr lang="en-US" dirty="0" smtClean="0"/>
              <a:t>    Stasis in blind loops, </a:t>
            </a:r>
            <a:r>
              <a:rPr lang="en-US" dirty="0" err="1" smtClean="0"/>
              <a:t>diverticula</a:t>
            </a:r>
            <a:endParaRPr lang="en-US" dirty="0" smtClean="0"/>
          </a:p>
          <a:p>
            <a:pPr algn="l">
              <a:buNone/>
            </a:pPr>
            <a:r>
              <a:rPr lang="en-US" dirty="0" smtClean="0"/>
              <a:t>    Fistulas</a:t>
            </a:r>
          </a:p>
          <a:p>
            <a:pPr algn="l">
              <a:buNone/>
            </a:pPr>
            <a:r>
              <a:rPr lang="en-US" dirty="0" smtClean="0"/>
              <a:t>    </a:t>
            </a:r>
            <a:r>
              <a:rPr lang="en-US" dirty="0" err="1" smtClean="0"/>
              <a:t>Hypomotility</a:t>
            </a:r>
            <a:r>
              <a:rPr lang="en-US" dirty="0" smtClean="0"/>
              <a:t> states (diabetes)</a:t>
            </a:r>
          </a:p>
          <a:p>
            <a:pPr algn="l">
              <a:buNone/>
            </a:pPr>
            <a:r>
              <a:rPr lang="en-US" dirty="0" smtClean="0"/>
              <a:t>    Terminal </a:t>
            </a:r>
            <a:r>
              <a:rPr lang="en-US" dirty="0" err="1" smtClean="0"/>
              <a:t>ileal</a:t>
            </a:r>
            <a:r>
              <a:rPr lang="en-US" dirty="0" smtClean="0"/>
              <a:t> resection</a:t>
            </a:r>
          </a:p>
          <a:p>
            <a:pPr algn="l">
              <a:buNone/>
            </a:pPr>
            <a:r>
              <a:rPr lang="en-US" dirty="0" smtClean="0"/>
              <a:t>    </a:t>
            </a:r>
            <a:r>
              <a:rPr lang="en-US" dirty="0" err="1" smtClean="0"/>
              <a:t>Crohns</a:t>
            </a:r>
            <a:r>
              <a:rPr lang="en-US" dirty="0" smtClean="0"/>
              <a:t>' disease</a:t>
            </a:r>
          </a:p>
          <a:p>
            <a:pPr algn="l">
              <a:buNone/>
            </a:pPr>
            <a:r>
              <a:rPr lang="en-US" dirty="0" smtClean="0"/>
              <a:t>    Precipitation of bile salts (neomycin)</a:t>
            </a:r>
          </a:p>
          <a:p>
            <a:pPr algn="l">
              <a:buNone/>
            </a:pPr>
            <a:endParaRPr lang="en-US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ln>
            <a:solidFill>
              <a:srgbClr val="0070C0"/>
            </a:solidFill>
          </a:ln>
        </p:spPr>
        <p:txBody>
          <a:bodyPr>
            <a:normAutofit fontScale="55000" lnSpcReduction="20000"/>
          </a:bodyPr>
          <a:lstStyle/>
          <a:p>
            <a:pPr marL="571500" indent="-571500" algn="l">
              <a:buNone/>
            </a:pPr>
            <a:r>
              <a:rPr lang="en-US" b="1" dirty="0" smtClean="0">
                <a:solidFill>
                  <a:srgbClr val="FFFF00"/>
                </a:solidFill>
              </a:rPr>
              <a:t>Primary mucosal abnormalities</a:t>
            </a:r>
            <a:endParaRPr lang="en-US" dirty="0" smtClean="0">
              <a:solidFill>
                <a:srgbClr val="FFFF00"/>
              </a:solidFill>
            </a:endParaRPr>
          </a:p>
          <a:p>
            <a:pPr algn="l">
              <a:buNone/>
            </a:pPr>
            <a:r>
              <a:rPr lang="en-US" dirty="0" smtClean="0"/>
              <a:t>    Celiac disease</a:t>
            </a:r>
          </a:p>
          <a:p>
            <a:pPr algn="l">
              <a:buNone/>
            </a:pPr>
            <a:r>
              <a:rPr lang="en-US" dirty="0" smtClean="0"/>
              <a:t>    Tropical </a:t>
            </a:r>
            <a:r>
              <a:rPr lang="en-US" dirty="0" err="1" smtClean="0"/>
              <a:t>sprue</a:t>
            </a:r>
            <a:endParaRPr lang="en-US" dirty="0" smtClean="0"/>
          </a:p>
          <a:p>
            <a:pPr algn="l">
              <a:buNone/>
            </a:pPr>
            <a:r>
              <a:rPr lang="en-US" dirty="0" smtClean="0"/>
              <a:t>    Whipple's disease</a:t>
            </a:r>
          </a:p>
          <a:p>
            <a:pPr algn="l">
              <a:buNone/>
            </a:pPr>
            <a:r>
              <a:rPr lang="en-US" dirty="0" smtClean="0"/>
              <a:t>    </a:t>
            </a:r>
            <a:r>
              <a:rPr lang="en-US" dirty="0" err="1" smtClean="0"/>
              <a:t>Amyloidosis</a:t>
            </a:r>
            <a:endParaRPr lang="en-US" dirty="0" smtClean="0"/>
          </a:p>
          <a:p>
            <a:pPr algn="l">
              <a:buNone/>
            </a:pPr>
            <a:r>
              <a:rPr lang="en-US" dirty="0" smtClean="0"/>
              <a:t>    Radiation enteritis</a:t>
            </a:r>
          </a:p>
          <a:p>
            <a:pPr algn="l">
              <a:buNone/>
            </a:pPr>
            <a:r>
              <a:rPr lang="en-US" dirty="0" smtClean="0"/>
              <a:t>    </a:t>
            </a:r>
            <a:r>
              <a:rPr lang="en-US" dirty="0" err="1" smtClean="0"/>
              <a:t>Abetalipoproteinemia</a:t>
            </a:r>
            <a:endParaRPr lang="en-US" dirty="0" smtClean="0"/>
          </a:p>
          <a:p>
            <a:pPr algn="l">
              <a:buNone/>
            </a:pPr>
            <a:r>
              <a:rPr lang="en-US" dirty="0" smtClean="0"/>
              <a:t>    </a:t>
            </a:r>
            <a:r>
              <a:rPr lang="en-US" dirty="0" err="1" smtClean="0"/>
              <a:t>Giardiasis</a:t>
            </a:r>
            <a:endParaRPr lang="en-US" dirty="0" smtClean="0"/>
          </a:p>
          <a:p>
            <a:pPr marL="571500" indent="-571500" algn="l">
              <a:buNone/>
            </a:pPr>
            <a:r>
              <a:rPr lang="en-US" b="1" dirty="0" smtClean="0">
                <a:solidFill>
                  <a:srgbClr val="FFFF00"/>
                </a:solidFill>
              </a:rPr>
              <a:t>Inadequate small intestine</a:t>
            </a:r>
            <a:endParaRPr lang="en-US" dirty="0" smtClean="0">
              <a:solidFill>
                <a:srgbClr val="FFFF00"/>
              </a:solidFill>
            </a:endParaRPr>
          </a:p>
          <a:p>
            <a:pPr algn="l">
              <a:buNone/>
            </a:pPr>
            <a:r>
              <a:rPr lang="en-US" dirty="0" smtClean="0"/>
              <a:t>    Intestinal resection</a:t>
            </a:r>
          </a:p>
          <a:p>
            <a:pPr algn="l">
              <a:buNone/>
            </a:pPr>
            <a:r>
              <a:rPr lang="en-US" dirty="0" smtClean="0"/>
              <a:t>    </a:t>
            </a:r>
            <a:r>
              <a:rPr lang="en-US" dirty="0" err="1" smtClean="0"/>
              <a:t>Crohn's</a:t>
            </a:r>
            <a:r>
              <a:rPr lang="en-US" dirty="0" smtClean="0"/>
              <a:t> disease</a:t>
            </a:r>
          </a:p>
          <a:p>
            <a:pPr algn="l">
              <a:buNone/>
            </a:pPr>
            <a:r>
              <a:rPr lang="en-US" dirty="0" smtClean="0"/>
              <a:t>    Mesenteric vascular disease with infarction</a:t>
            </a:r>
          </a:p>
          <a:p>
            <a:pPr algn="l">
              <a:buNone/>
            </a:pPr>
            <a:r>
              <a:rPr lang="en-US" dirty="0" smtClean="0"/>
              <a:t>    </a:t>
            </a:r>
            <a:r>
              <a:rPr lang="en-US" dirty="0" err="1" smtClean="0"/>
              <a:t>Jejunoileal</a:t>
            </a:r>
            <a:r>
              <a:rPr lang="en-US" dirty="0" smtClean="0"/>
              <a:t> bypass</a:t>
            </a:r>
          </a:p>
          <a:p>
            <a:pPr marL="571500" indent="-571500" algn="l">
              <a:buNone/>
            </a:pPr>
            <a:r>
              <a:rPr lang="en-US" b="1" dirty="0" smtClean="0">
                <a:solidFill>
                  <a:srgbClr val="FFFF00"/>
                </a:solidFill>
              </a:rPr>
              <a:t>Lymphatic obstruction</a:t>
            </a:r>
            <a:endParaRPr lang="en-US" dirty="0" smtClean="0">
              <a:solidFill>
                <a:srgbClr val="FFFF00"/>
              </a:solidFill>
            </a:endParaRPr>
          </a:p>
          <a:p>
            <a:pPr algn="l">
              <a:buNone/>
            </a:pPr>
            <a:r>
              <a:rPr lang="en-US" dirty="0" smtClean="0"/>
              <a:t>    Intestinal </a:t>
            </a:r>
            <a:r>
              <a:rPr lang="en-US" dirty="0" err="1" smtClean="0"/>
              <a:t>lymphangiectasia</a:t>
            </a:r>
            <a:endParaRPr lang="en-US" dirty="0" smtClean="0"/>
          </a:p>
          <a:p>
            <a:pPr algn="l">
              <a:buNone/>
            </a:pPr>
            <a:r>
              <a:rPr lang="en-US" dirty="0" smtClean="0"/>
              <a:t>    Malignant lymphoma</a:t>
            </a:r>
          </a:p>
          <a:p>
            <a:pPr algn="l">
              <a:buNone/>
            </a:pPr>
            <a:r>
              <a:rPr lang="en-US" dirty="0" smtClean="0"/>
              <a:t>    </a:t>
            </a:r>
            <a:r>
              <a:rPr lang="en-US" dirty="0" err="1" smtClean="0"/>
              <a:t>Macroglobulinemia</a:t>
            </a:r>
            <a:endParaRPr lang="en-US" dirty="0" smtClean="0"/>
          </a:p>
          <a:p>
            <a:pPr algn="l">
              <a:buNone/>
            </a:pPr>
            <a:endParaRPr lang="en-US" dirty="0" smtClean="0"/>
          </a:p>
          <a:p>
            <a:pPr algn="l">
              <a:buNone/>
            </a:pPr>
            <a:endParaRPr lang="en-US" dirty="0"/>
          </a:p>
        </p:txBody>
      </p:sp>
      <p:sp>
        <p:nvSpPr>
          <p:cNvPr id="5" name="مستطيل 4"/>
          <p:cNvSpPr/>
          <p:nvPr/>
        </p:nvSpPr>
        <p:spPr>
          <a:xfrm rot="18829758">
            <a:off x="2074141" y="3179411"/>
            <a:ext cx="3893879" cy="9233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5400" dirty="0" smtClean="0"/>
              <a:t>Many causes</a:t>
            </a:r>
            <a:endParaRPr lang="ar-SA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Pathophysiology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5" name="مستطيل 4"/>
          <p:cNvSpPr/>
          <p:nvPr/>
        </p:nvSpPr>
        <p:spPr>
          <a:xfrm>
            <a:off x="3131840" y="2564904"/>
            <a:ext cx="3022494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71500" indent="-571500" algn="l">
              <a:buNone/>
            </a:pPr>
            <a:r>
              <a:rPr lang="en-US" b="1" dirty="0" smtClean="0">
                <a:solidFill>
                  <a:srgbClr val="FFFF00"/>
                </a:solidFill>
              </a:rPr>
              <a:t>Small intestine abnormalities</a:t>
            </a:r>
            <a:endParaRPr lang="en-US" dirty="0" smtClean="0">
              <a:solidFill>
                <a:srgbClr val="FFFF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51520" y="2564904"/>
            <a:ext cx="2199256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71500" indent="-571500" algn="l">
              <a:buNone/>
            </a:pPr>
            <a:r>
              <a:rPr lang="en-US" b="1" dirty="0" smtClean="0">
                <a:solidFill>
                  <a:srgbClr val="FFFF00"/>
                </a:solidFill>
              </a:rPr>
              <a:t>Inadequate digestion</a:t>
            </a:r>
            <a:endParaRPr lang="en-US" dirty="0" smtClean="0">
              <a:solidFill>
                <a:srgbClr val="FFFF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555776" y="2564904"/>
            <a:ext cx="470000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Or </a:t>
            </a:r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6804248" y="2627620"/>
            <a:ext cx="1826141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u="sng" dirty="0" err="1" smtClean="0">
                <a:solidFill>
                  <a:schemeClr val="tx2"/>
                </a:solidFill>
                <a:latin typeface="Arial" charset="0"/>
              </a:rPr>
              <a:t>Malabsorption</a:t>
            </a:r>
            <a:r>
              <a:rPr lang="en-US" b="1" u="sng" dirty="0" smtClean="0">
                <a:solidFill>
                  <a:schemeClr val="tx2"/>
                </a:solidFill>
                <a:latin typeface="Arial" charset="0"/>
              </a:rPr>
              <a:t> </a:t>
            </a:r>
            <a:endParaRPr lang="ar-SA" dirty="0"/>
          </a:p>
        </p:txBody>
      </p:sp>
      <p:sp>
        <p:nvSpPr>
          <p:cNvPr id="9" name="مستطيل 8"/>
          <p:cNvSpPr/>
          <p:nvPr/>
        </p:nvSpPr>
        <p:spPr>
          <a:xfrm>
            <a:off x="6372200" y="2636912"/>
            <a:ext cx="300082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=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 idx="4294967295"/>
          </p:nvPr>
        </p:nvSpPr>
        <p:spPr>
          <a:xfrm>
            <a:off x="0" y="214313"/>
            <a:ext cx="7772400" cy="1470025"/>
          </a:xfrm>
        </p:spPr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Pathophysiology</a:t>
            </a:r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1801240" y="2214554"/>
            <a:ext cx="2199256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71500" indent="-571500" algn="l">
              <a:buNone/>
            </a:pPr>
            <a:r>
              <a:rPr lang="en-US" b="1" dirty="0" smtClean="0">
                <a:solidFill>
                  <a:srgbClr val="FFFF00"/>
                </a:solidFill>
              </a:rPr>
              <a:t>Inadequate digestion</a:t>
            </a:r>
            <a:endParaRPr lang="en-US" dirty="0" smtClean="0">
              <a:solidFill>
                <a:srgbClr val="FFFF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714480" y="4286256"/>
            <a:ext cx="3022494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71500" indent="-571500" algn="l">
              <a:buNone/>
            </a:pPr>
            <a:r>
              <a:rPr lang="en-US" b="1" dirty="0" smtClean="0">
                <a:solidFill>
                  <a:srgbClr val="FFFF00"/>
                </a:solidFill>
              </a:rPr>
              <a:t>Small intestine abnormalities</a:t>
            </a:r>
            <a:endParaRPr lang="en-US" dirty="0" smtClean="0">
              <a:solidFill>
                <a:srgbClr val="FFFF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357422" y="3131106"/>
            <a:ext cx="1021498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Pancreas</a:t>
            </a:r>
            <a:endParaRPr lang="ar-SA" dirty="0"/>
          </a:p>
        </p:txBody>
      </p:sp>
      <p:sp>
        <p:nvSpPr>
          <p:cNvPr id="7" name="مستطيل 6"/>
          <p:cNvSpPr/>
          <p:nvPr/>
        </p:nvSpPr>
        <p:spPr>
          <a:xfrm>
            <a:off x="2357422" y="3559734"/>
            <a:ext cx="583813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Bile </a:t>
            </a:r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357422" y="2714620"/>
            <a:ext cx="1054455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Stomach </a:t>
            </a:r>
            <a:endParaRPr lang="ar-SA" dirty="0"/>
          </a:p>
        </p:txBody>
      </p:sp>
      <p:sp>
        <p:nvSpPr>
          <p:cNvPr id="9" name="مستطيل 8"/>
          <p:cNvSpPr/>
          <p:nvPr/>
        </p:nvSpPr>
        <p:spPr>
          <a:xfrm>
            <a:off x="2428860" y="4786322"/>
            <a:ext cx="919291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71500" indent="-571500" algn="l">
              <a:buNone/>
            </a:pPr>
            <a:r>
              <a:rPr lang="en-US" b="1" dirty="0" smtClean="0">
                <a:solidFill>
                  <a:schemeClr val="tx1"/>
                </a:solidFill>
              </a:rPr>
              <a:t>mucosa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428860" y="5214950"/>
            <a:ext cx="2717795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71500" indent="-571500" algn="l">
              <a:buNone/>
            </a:pPr>
            <a:r>
              <a:rPr lang="en-US" b="1" dirty="0" smtClean="0">
                <a:solidFill>
                  <a:schemeClr val="tx1"/>
                </a:solidFill>
              </a:rPr>
              <a:t>Inadequate small intestine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428860" y="5643578"/>
            <a:ext cx="2312684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71500" indent="-571500" algn="l">
              <a:buNone/>
            </a:pPr>
            <a:r>
              <a:rPr lang="en-US" b="1" dirty="0" smtClean="0">
                <a:solidFill>
                  <a:schemeClr val="tx1"/>
                </a:solidFill>
              </a:rPr>
              <a:t>Lymphatic obstruction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715008" y="2514600"/>
            <a:ext cx="2251450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dirty="0" err="1" smtClean="0"/>
              <a:t>Postgastrectomy</a:t>
            </a:r>
            <a:endParaRPr lang="ar-SA" sz="2400" dirty="0"/>
          </a:p>
        </p:txBody>
      </p:sp>
      <p:cxnSp>
        <p:nvCxnSpPr>
          <p:cNvPr id="14" name="رابط كسهم مستقيم 13"/>
          <p:cNvCxnSpPr/>
          <p:nvPr/>
        </p:nvCxnSpPr>
        <p:spPr>
          <a:xfrm>
            <a:off x="3643306" y="2857496"/>
            <a:ext cx="1928826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مستطيل 14"/>
          <p:cNvSpPr/>
          <p:nvPr/>
        </p:nvSpPr>
        <p:spPr>
          <a:xfrm>
            <a:off x="5429256" y="3157365"/>
            <a:ext cx="3500462" cy="1938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buNone/>
            </a:pPr>
            <a:r>
              <a:rPr lang="en-US" sz="2400" dirty="0" smtClean="0"/>
              <a:t>Deficiency of pancreatic lipase</a:t>
            </a:r>
          </a:p>
          <a:p>
            <a:pPr algn="l">
              <a:buNone/>
            </a:pPr>
            <a:r>
              <a:rPr lang="en-US" sz="2400" dirty="0" smtClean="0"/>
              <a:t>Chronic pancreatitis</a:t>
            </a:r>
          </a:p>
          <a:p>
            <a:pPr algn="l">
              <a:buNone/>
            </a:pPr>
            <a:r>
              <a:rPr lang="en-US" sz="2400" dirty="0" smtClean="0"/>
              <a:t>Cystic fibrosis</a:t>
            </a:r>
          </a:p>
          <a:p>
            <a:pPr algn="l">
              <a:buNone/>
            </a:pPr>
            <a:r>
              <a:rPr lang="en-US" sz="2400" dirty="0" smtClean="0"/>
              <a:t>Pancreatic resection</a:t>
            </a:r>
            <a:endParaRPr lang="ar-SA" dirty="0"/>
          </a:p>
        </p:txBody>
      </p:sp>
      <p:cxnSp>
        <p:nvCxnSpPr>
          <p:cNvPr id="16" name="رابط كسهم مستقيم 15"/>
          <p:cNvCxnSpPr/>
          <p:nvPr/>
        </p:nvCxnSpPr>
        <p:spPr>
          <a:xfrm>
            <a:off x="3643306" y="3286124"/>
            <a:ext cx="1714512" cy="35719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مستطيل 18"/>
          <p:cNvSpPr/>
          <p:nvPr/>
        </p:nvSpPr>
        <p:spPr>
          <a:xfrm>
            <a:off x="5500662" y="5334000"/>
            <a:ext cx="3643338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buNone/>
            </a:pPr>
            <a:r>
              <a:rPr lang="en-US" sz="2800" dirty="0" smtClean="0"/>
              <a:t>Obstructive jaundice</a:t>
            </a:r>
          </a:p>
          <a:p>
            <a:pPr algn="l">
              <a:buNone/>
            </a:pPr>
            <a:r>
              <a:rPr lang="en-US" sz="2800" dirty="0" smtClean="0"/>
              <a:t>Terminal </a:t>
            </a:r>
            <a:r>
              <a:rPr lang="en-US" sz="2800" dirty="0" err="1" smtClean="0"/>
              <a:t>ileal</a:t>
            </a:r>
            <a:r>
              <a:rPr lang="en-US" sz="2800" dirty="0" smtClean="0"/>
              <a:t> resection</a:t>
            </a:r>
            <a:endParaRPr lang="ar-SA" sz="2800" dirty="0"/>
          </a:p>
        </p:txBody>
      </p:sp>
      <p:cxnSp>
        <p:nvCxnSpPr>
          <p:cNvPr id="20" name="رابط كسهم مستقيم 19"/>
          <p:cNvCxnSpPr/>
          <p:nvPr/>
        </p:nvCxnSpPr>
        <p:spPr>
          <a:xfrm>
            <a:off x="3048000" y="3810000"/>
            <a:ext cx="2514600" cy="16764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 animBg="1"/>
      <p:bldP spid="15" grpId="0" build="allAtOnce" animBg="1"/>
      <p:bldP spid="19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 idx="4294967295"/>
          </p:nvPr>
        </p:nvSpPr>
        <p:spPr>
          <a:xfrm>
            <a:off x="0" y="214313"/>
            <a:ext cx="7772400" cy="1470025"/>
          </a:xfrm>
        </p:spPr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Pathophysiology</a:t>
            </a:r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1801240" y="2214554"/>
            <a:ext cx="2199256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71500" indent="-571500" algn="l">
              <a:buNone/>
            </a:pPr>
            <a:r>
              <a:rPr lang="en-US" b="1" dirty="0" smtClean="0">
                <a:solidFill>
                  <a:srgbClr val="FFFF00"/>
                </a:solidFill>
              </a:rPr>
              <a:t>Inadequate digestion</a:t>
            </a:r>
            <a:endParaRPr lang="en-US" dirty="0" smtClean="0">
              <a:solidFill>
                <a:srgbClr val="FFFF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714480" y="4286256"/>
            <a:ext cx="3022494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71500" indent="-571500" algn="l">
              <a:buNone/>
            </a:pPr>
            <a:r>
              <a:rPr lang="en-US" b="1" dirty="0" smtClean="0">
                <a:solidFill>
                  <a:srgbClr val="FFFF00"/>
                </a:solidFill>
              </a:rPr>
              <a:t>Small intestine abnormalities</a:t>
            </a:r>
            <a:endParaRPr lang="en-US" dirty="0" smtClean="0">
              <a:solidFill>
                <a:srgbClr val="FFFF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357422" y="3131106"/>
            <a:ext cx="1021498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Pancreas</a:t>
            </a:r>
            <a:endParaRPr lang="ar-SA" dirty="0"/>
          </a:p>
        </p:txBody>
      </p:sp>
      <p:sp>
        <p:nvSpPr>
          <p:cNvPr id="7" name="مستطيل 6"/>
          <p:cNvSpPr/>
          <p:nvPr/>
        </p:nvSpPr>
        <p:spPr>
          <a:xfrm>
            <a:off x="2357422" y="3559734"/>
            <a:ext cx="583813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Bile </a:t>
            </a:r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357422" y="2714620"/>
            <a:ext cx="1054455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Stomach </a:t>
            </a:r>
            <a:endParaRPr lang="ar-SA" dirty="0"/>
          </a:p>
        </p:txBody>
      </p:sp>
      <p:sp>
        <p:nvSpPr>
          <p:cNvPr id="9" name="مستطيل 8"/>
          <p:cNvSpPr/>
          <p:nvPr/>
        </p:nvSpPr>
        <p:spPr>
          <a:xfrm>
            <a:off x="2428860" y="4786322"/>
            <a:ext cx="919291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71500" indent="-571500" algn="l">
              <a:buNone/>
            </a:pPr>
            <a:r>
              <a:rPr lang="en-US" b="1" dirty="0" smtClean="0">
                <a:solidFill>
                  <a:schemeClr val="tx1"/>
                </a:solidFill>
              </a:rPr>
              <a:t>mucosa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428860" y="5214950"/>
            <a:ext cx="2717795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71500" indent="-571500" algn="l">
              <a:buNone/>
            </a:pPr>
            <a:r>
              <a:rPr lang="en-US" b="1" dirty="0" smtClean="0">
                <a:solidFill>
                  <a:schemeClr val="tx1"/>
                </a:solidFill>
              </a:rPr>
              <a:t>Inadequate small intestine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428860" y="5643578"/>
            <a:ext cx="2312684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71500" indent="-571500" algn="l">
              <a:buNone/>
            </a:pPr>
            <a:r>
              <a:rPr lang="en-US" b="1" dirty="0" smtClean="0">
                <a:solidFill>
                  <a:schemeClr val="tx1"/>
                </a:solidFill>
              </a:rPr>
              <a:t>Lymphatic obstruction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6286512" y="2819400"/>
            <a:ext cx="2500362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buNone/>
            </a:pPr>
            <a:r>
              <a:rPr lang="en-US" sz="2400" dirty="0" smtClean="0"/>
              <a:t>Celiac disease</a:t>
            </a:r>
          </a:p>
          <a:p>
            <a:pPr algn="l">
              <a:buNone/>
            </a:pPr>
            <a:r>
              <a:rPr lang="en-US" sz="2400" dirty="0" smtClean="0"/>
              <a:t>Tropical </a:t>
            </a:r>
            <a:r>
              <a:rPr lang="en-US" sz="2400" dirty="0" err="1" smtClean="0"/>
              <a:t>sprue</a:t>
            </a:r>
            <a:endParaRPr lang="en-US" sz="2400" dirty="0" smtClean="0"/>
          </a:p>
          <a:p>
            <a:pPr algn="l">
              <a:buNone/>
            </a:pPr>
            <a:r>
              <a:rPr lang="en-US" sz="2400" dirty="0" smtClean="0"/>
              <a:t>Whipple's disease</a:t>
            </a:r>
          </a:p>
          <a:p>
            <a:pPr algn="l">
              <a:buNone/>
            </a:pPr>
            <a:r>
              <a:rPr lang="en-US" sz="2400" dirty="0" err="1" smtClean="0"/>
              <a:t>Giardiasis</a:t>
            </a:r>
            <a:endParaRPr lang="en-US" sz="2400" dirty="0" smtClean="0"/>
          </a:p>
        </p:txBody>
      </p:sp>
      <p:cxnSp>
        <p:nvCxnSpPr>
          <p:cNvPr id="13" name="رابط كسهم مستقيم 12"/>
          <p:cNvCxnSpPr>
            <a:stCxn id="9" idx="3"/>
            <a:endCxn id="12" idx="1"/>
          </p:cNvCxnSpPr>
          <p:nvPr/>
        </p:nvCxnSpPr>
        <p:spPr>
          <a:xfrm flipV="1">
            <a:off x="3348151" y="3604230"/>
            <a:ext cx="2938361" cy="136675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/>
          <p:nvPr/>
        </p:nvCxnSpPr>
        <p:spPr>
          <a:xfrm flipV="1">
            <a:off x="5214942" y="5357826"/>
            <a:ext cx="1000132" cy="7143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>
            <a:off x="4857752" y="5857892"/>
            <a:ext cx="1357322" cy="28575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مستطيل 22"/>
          <p:cNvSpPr/>
          <p:nvPr/>
        </p:nvSpPr>
        <p:spPr>
          <a:xfrm>
            <a:off x="6286512" y="4724400"/>
            <a:ext cx="2628888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buNone/>
            </a:pPr>
            <a:r>
              <a:rPr lang="en-US" sz="2400" dirty="0" smtClean="0"/>
              <a:t>Intestinal resection</a:t>
            </a:r>
          </a:p>
          <a:p>
            <a:pPr algn="l">
              <a:buNone/>
            </a:pPr>
            <a:r>
              <a:rPr lang="en-US" sz="2400" dirty="0" err="1" smtClean="0"/>
              <a:t>Crohn's</a:t>
            </a:r>
            <a:r>
              <a:rPr lang="en-US" sz="2400" dirty="0" smtClean="0"/>
              <a:t> disease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6215074" y="5715000"/>
            <a:ext cx="2714644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buNone/>
            </a:pPr>
            <a:r>
              <a:rPr lang="en-US" sz="2000" dirty="0" smtClean="0"/>
              <a:t> Intestinal </a:t>
            </a:r>
            <a:r>
              <a:rPr lang="en-US" sz="2000" dirty="0" err="1" smtClean="0"/>
              <a:t>lymphangiectasia</a:t>
            </a:r>
            <a:endParaRPr lang="en-US" sz="2000" dirty="0" smtClean="0"/>
          </a:p>
          <a:p>
            <a:pPr algn="l">
              <a:buNone/>
            </a:pPr>
            <a:r>
              <a:rPr lang="en-US" sz="2000" dirty="0" smtClean="0"/>
              <a:t> Malignant lymphoma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 animBg="1"/>
      <p:bldP spid="23" grpId="0" build="allAtOnce" animBg="1"/>
      <p:bldP spid="24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 idx="4294967295"/>
          </p:nvPr>
        </p:nvSpPr>
        <p:spPr>
          <a:xfrm>
            <a:off x="0" y="214313"/>
            <a:ext cx="7772400" cy="1470025"/>
          </a:xfrm>
        </p:spPr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Pathophysiology</a:t>
            </a:r>
            <a:endParaRPr lang="ar-SA" dirty="0"/>
          </a:p>
        </p:txBody>
      </p:sp>
      <p:sp>
        <p:nvSpPr>
          <p:cNvPr id="6" name="مستطيل 5"/>
          <p:cNvSpPr/>
          <p:nvPr/>
        </p:nvSpPr>
        <p:spPr>
          <a:xfrm>
            <a:off x="2357422" y="3131106"/>
            <a:ext cx="1074397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Pancreas </a:t>
            </a:r>
            <a:endParaRPr lang="ar-SA" dirty="0"/>
          </a:p>
        </p:txBody>
      </p:sp>
      <p:sp>
        <p:nvSpPr>
          <p:cNvPr id="7" name="مستطيل 6"/>
          <p:cNvSpPr/>
          <p:nvPr/>
        </p:nvSpPr>
        <p:spPr>
          <a:xfrm>
            <a:off x="2357422" y="3559734"/>
            <a:ext cx="583813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Bile </a:t>
            </a:r>
            <a:endParaRPr lang="ar-SA" dirty="0"/>
          </a:p>
        </p:txBody>
      </p:sp>
      <p:sp>
        <p:nvSpPr>
          <p:cNvPr id="9" name="مستطيل 8"/>
          <p:cNvSpPr/>
          <p:nvPr/>
        </p:nvSpPr>
        <p:spPr>
          <a:xfrm>
            <a:off x="2428860" y="4786322"/>
            <a:ext cx="919291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71500" indent="-571500" algn="l">
              <a:buNone/>
            </a:pPr>
            <a:r>
              <a:rPr lang="en-US" b="1" dirty="0" smtClean="0">
                <a:solidFill>
                  <a:schemeClr val="tx1"/>
                </a:solidFill>
              </a:rPr>
              <a:t>mucosa</a:t>
            </a:r>
            <a:endParaRPr 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85800"/>
            <a:ext cx="7772400" cy="762000"/>
          </a:xfrm>
        </p:spPr>
        <p:txBody>
          <a:bodyPr>
            <a:normAutofit fontScale="90000"/>
          </a:bodyPr>
          <a:lstStyle/>
          <a:p>
            <a:r>
              <a:rPr lang="en-US" b="1" u="sng" dirty="0" err="1"/>
              <a:t>Malabsorption</a:t>
            </a:r>
            <a:r>
              <a:rPr lang="en-US" b="1" u="sng" dirty="0"/>
              <a:t> </a:t>
            </a:r>
            <a:r>
              <a:rPr lang="en-US" b="1" u="sng" dirty="0" smtClean="0"/>
              <a:t>Syndrome</a:t>
            </a:r>
            <a:br>
              <a:rPr lang="en-US" b="1" u="sng" dirty="0" smtClean="0"/>
            </a:br>
            <a:r>
              <a:rPr lang="en-US" dirty="0" smtClean="0"/>
              <a:t> Clinical features</a:t>
            </a:r>
            <a:endParaRPr lang="en-US" b="1" u="sng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898848"/>
            <a:ext cx="8610600" cy="5562600"/>
          </a:xfrm>
        </p:spPr>
        <p:txBody>
          <a:bodyPr/>
          <a:lstStyle/>
          <a:p>
            <a:r>
              <a:rPr lang="en-US" sz="2800" dirty="0" smtClean="0"/>
              <a:t>Abnormal stools</a:t>
            </a:r>
          </a:p>
          <a:p>
            <a:r>
              <a:rPr lang="en-US" sz="2800" dirty="0" smtClean="0"/>
              <a:t>Failure to thrive or poor growth in most but not all cases</a:t>
            </a:r>
          </a:p>
          <a:p>
            <a:r>
              <a:rPr lang="en-US" sz="2800" dirty="0" smtClean="0"/>
              <a:t>Specific nutrient deficiencies, either singly or in combination.</a:t>
            </a:r>
          </a:p>
          <a:p>
            <a:pPr algn="l"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2373</TotalTime>
  <Words>741</Words>
  <Application>Microsoft Office PowerPoint</Application>
  <PresentationFormat>On-screen Show (4:3)</PresentationFormat>
  <Paragraphs>204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Gastrointestinal Block  Pathology lecture Nov 25, 2012</vt:lpstr>
      <vt:lpstr>Slide 2</vt:lpstr>
      <vt:lpstr>Physiology </vt:lpstr>
      <vt:lpstr>Mechanisms and Causes of Malabsorption Syndrome</vt:lpstr>
      <vt:lpstr>Pathophysiology</vt:lpstr>
      <vt:lpstr>Pathophysiology</vt:lpstr>
      <vt:lpstr>Pathophysiology</vt:lpstr>
      <vt:lpstr>Pathophysiology</vt:lpstr>
      <vt:lpstr>Malabsorption Syndrome  Clinical features</vt:lpstr>
      <vt:lpstr>Malabsorption Syndrome  Clinical features</vt:lpstr>
      <vt:lpstr>Slide 11</vt:lpstr>
      <vt:lpstr>Malabsorption Syndrome  Clinical features</vt:lpstr>
      <vt:lpstr>Diagnosis</vt:lpstr>
      <vt:lpstr>Malabsorption Syndrome  Celiac disease</vt:lpstr>
      <vt:lpstr>Slide 15</vt:lpstr>
      <vt:lpstr>Slide 16</vt:lpstr>
      <vt:lpstr>Clinical features  Celiac disease</vt:lpstr>
      <vt:lpstr>Endoscopy </vt:lpstr>
      <vt:lpstr>Slide 19</vt:lpstr>
      <vt:lpstr> Celiac Disease</vt:lpstr>
      <vt:lpstr>Slide 21</vt:lpstr>
      <vt:lpstr> Celiac Disease </vt:lpstr>
      <vt:lpstr>Lactose Intolerance</vt:lpstr>
      <vt:lpstr>Lactose Intolerance  Pathophysiology </vt:lpstr>
      <vt:lpstr>Lactose Intolerance causes  </vt:lpstr>
      <vt:lpstr>Clinical </vt:lpstr>
      <vt:lpstr>Slide 27</vt:lpstr>
      <vt:lpstr>Lactose Intolerance  Diagnosis </vt:lpstr>
      <vt:lpstr>Hydrogen breath test . </vt:lpstr>
      <vt:lpstr>Slide 30</vt:lpstr>
      <vt:lpstr>Lactose Intolerance summary  </vt:lpstr>
    </vt:vector>
  </TitlesOfParts>
  <Company>KKUH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Dr.AL-Humaidi</dc:creator>
  <cp:lastModifiedBy>Dr.Maha</cp:lastModifiedBy>
  <cp:revision>45</cp:revision>
  <dcterms:created xsi:type="dcterms:W3CDTF">2011-11-14T13:13:03Z</dcterms:created>
  <dcterms:modified xsi:type="dcterms:W3CDTF">2012-11-24T19:21:50Z</dcterms:modified>
</cp:coreProperties>
</file>