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1" r:id="rId2"/>
    <p:sldId id="302" r:id="rId3"/>
    <p:sldId id="285" r:id="rId4"/>
    <p:sldId id="279" r:id="rId5"/>
    <p:sldId id="258" r:id="rId6"/>
    <p:sldId id="263" r:id="rId7"/>
    <p:sldId id="269" r:id="rId8"/>
    <p:sldId id="297" r:id="rId9"/>
    <p:sldId id="260" r:id="rId10"/>
    <p:sldId id="339" r:id="rId11"/>
    <p:sldId id="265" r:id="rId12"/>
    <p:sldId id="264" r:id="rId13"/>
    <p:sldId id="266" r:id="rId14"/>
    <p:sldId id="267" r:id="rId15"/>
    <p:sldId id="273" r:id="rId16"/>
    <p:sldId id="289" r:id="rId17"/>
    <p:sldId id="342" r:id="rId18"/>
    <p:sldId id="274" r:id="rId19"/>
    <p:sldId id="296" r:id="rId20"/>
    <p:sldId id="286" r:id="rId21"/>
    <p:sldId id="337" r:id="rId22"/>
    <p:sldId id="34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3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6A52B-7B27-4376-ABFE-289B08595742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Gastrointestinal Block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800" dirty="0" smtClean="0"/>
              <a:t>Pathology lecture</a:t>
            </a:r>
            <a:br>
              <a:rPr lang="en-US" sz="2800" dirty="0" smtClean="0"/>
            </a:br>
            <a:r>
              <a:rPr lang="en-US" sz="2800" dirty="0" smtClean="0"/>
              <a:t>Nov 28 , 2012</a:t>
            </a:r>
            <a:endParaRPr lang="ar-SA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219200" y="4343400"/>
            <a:ext cx="6400800" cy="17526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Dr. Ahmed Al </a:t>
            </a:r>
            <a:r>
              <a:rPr lang="en-US" dirty="0" err="1" smtClean="0"/>
              <a:t>Humaidi</a:t>
            </a:r>
            <a:endParaRPr lang="ar-SA" dirty="0"/>
          </a:p>
        </p:txBody>
      </p:sp>
      <p:sp>
        <p:nvSpPr>
          <p:cNvPr id="6" name="مستطيل 7"/>
          <p:cNvSpPr/>
          <p:nvPr/>
        </p:nvSpPr>
        <p:spPr>
          <a:xfrm>
            <a:off x="3643306" y="3143248"/>
            <a:ext cx="2066925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/>
              <a:t>Diarrhea                                                   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Fecal </a:t>
            </a:r>
            <a:r>
              <a:rPr lang="en-US" b="1" dirty="0" err="1" smtClean="0">
                <a:solidFill>
                  <a:srgbClr val="FFFF00"/>
                </a:solidFill>
              </a:rPr>
              <a:t>osmolarity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As stool leaves the colon, fecal </a:t>
            </a:r>
            <a:r>
              <a:rPr lang="en-US" dirty="0" err="1" smtClean="0"/>
              <a:t>osmolality</a:t>
            </a:r>
            <a:r>
              <a:rPr lang="en-US" dirty="0" smtClean="0"/>
              <a:t> is equal to the serum </a:t>
            </a:r>
            <a:r>
              <a:rPr lang="en-US" dirty="0" err="1" smtClean="0"/>
              <a:t>osmolality</a:t>
            </a:r>
            <a:r>
              <a:rPr lang="en-US" dirty="0" smtClean="0"/>
              <a:t> i.e. 290 </a:t>
            </a:r>
            <a:r>
              <a:rPr lang="en-US" dirty="0" err="1" smtClean="0"/>
              <a:t>mosm</a:t>
            </a:r>
            <a:r>
              <a:rPr lang="en-US" dirty="0" smtClean="0"/>
              <a:t>/kg.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Under normal circumstances, the major </a:t>
            </a:r>
            <a:r>
              <a:rPr lang="en-US" dirty="0" err="1" smtClean="0"/>
              <a:t>osmoles</a:t>
            </a:r>
            <a:r>
              <a:rPr lang="en-US" dirty="0" smtClean="0"/>
              <a:t> are Na</a:t>
            </a:r>
            <a:r>
              <a:rPr lang="en-US" baseline="30000" dirty="0" smtClean="0"/>
              <a:t>+</a:t>
            </a:r>
            <a:r>
              <a:rPr lang="en-US" dirty="0" smtClean="0"/>
              <a:t>, K</a:t>
            </a:r>
            <a:r>
              <a:rPr lang="en-US" baseline="30000" dirty="0" smtClean="0"/>
              <a:t>+</a:t>
            </a:r>
            <a:r>
              <a:rPr lang="en-US" dirty="0" smtClean="0"/>
              <a:t>, </a:t>
            </a:r>
            <a:r>
              <a:rPr lang="en-US" dirty="0" err="1" smtClean="0"/>
              <a:t>Cl</a:t>
            </a:r>
            <a:r>
              <a:rPr lang="en-US" baseline="30000" dirty="0" smtClean="0"/>
              <a:t>–</a:t>
            </a:r>
            <a:r>
              <a:rPr lang="en-US" dirty="0" smtClean="0"/>
              <a:t>, and HCO</a:t>
            </a:r>
            <a:r>
              <a:rPr lang="en-US" baseline="-25000" dirty="0" smtClean="0"/>
              <a:t>3</a:t>
            </a:r>
            <a:r>
              <a:rPr lang="en-US" baseline="30000" dirty="0" smtClean="0"/>
              <a:t>–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293096"/>
            <a:ext cx="4536504" cy="2407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Osmotic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Excess amount of poorly absorbed substances that  exert osmotic effect………water is drawn into the bowels……diarrhea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Stool output is usually not massive 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Fasting improve the condition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Stool osmotic gap is high, &gt; 125 </a:t>
            </a:r>
            <a:r>
              <a:rPr lang="en-US" dirty="0" err="1" smtClean="0">
                <a:solidFill>
                  <a:srgbClr val="FFFF00"/>
                </a:solidFill>
              </a:rPr>
              <a:t>mOsm</a:t>
            </a:r>
            <a:r>
              <a:rPr lang="en-US" dirty="0" smtClean="0">
                <a:solidFill>
                  <a:srgbClr val="FFFF00"/>
                </a:solidFill>
              </a:rPr>
              <a:t>/kg</a:t>
            </a:r>
          </a:p>
          <a:p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Can be the result of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Malabsorption</a:t>
            </a:r>
            <a:r>
              <a:rPr lang="en-US" dirty="0" smtClean="0"/>
              <a:t>  in which the nutrients are left in the lumen to pull in water e.g. lactose intolerance</a:t>
            </a:r>
          </a:p>
          <a:p>
            <a:pPr marL="514350" indent="-514350">
              <a:buNone/>
            </a:pPr>
            <a:r>
              <a:rPr lang="en-US" dirty="0" smtClean="0"/>
              <a:t>2.  osmotic laxatives.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Secretory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There  is an increase in the active secretion of water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High stool output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Lack  of response to fasting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Stool osmotic gap     &lt; 100 </a:t>
            </a:r>
            <a:r>
              <a:rPr lang="en-US" dirty="0" err="1" smtClean="0">
                <a:solidFill>
                  <a:srgbClr val="FFFF00"/>
                </a:solidFill>
              </a:rPr>
              <a:t>mOsm</a:t>
            </a:r>
            <a:r>
              <a:rPr lang="en-US" dirty="0" smtClean="0">
                <a:solidFill>
                  <a:srgbClr val="FFFF00"/>
                </a:solidFill>
              </a:rPr>
              <a:t>/kg </a:t>
            </a:r>
          </a:p>
          <a:p>
            <a:r>
              <a:rPr lang="en-US" dirty="0" smtClean="0"/>
              <a:t>The most common cause of this type of diarrhea is a </a:t>
            </a:r>
            <a:r>
              <a:rPr lang="en-US" dirty="0" smtClean="0">
                <a:solidFill>
                  <a:srgbClr val="FF0000"/>
                </a:solidFill>
              </a:rPr>
              <a:t>bacterial toxin ( E. coli , cholera) </a:t>
            </a:r>
            <a:r>
              <a:rPr lang="en-US" dirty="0" smtClean="0"/>
              <a:t>that stimulates the secretion of anions.</a:t>
            </a:r>
          </a:p>
          <a:p>
            <a:r>
              <a:rPr lang="en-US" dirty="0" smtClean="0"/>
              <a:t>Other causes:</a:t>
            </a:r>
          </a:p>
          <a:p>
            <a:pPr lvl="1"/>
            <a:r>
              <a:rPr lang="en-US" dirty="0" err="1" smtClean="0"/>
              <a:t>Enteropathogenic</a:t>
            </a:r>
            <a:r>
              <a:rPr lang="en-US" dirty="0" smtClean="0"/>
              <a:t> virus e.g. rotavirus and </a:t>
            </a:r>
            <a:r>
              <a:rPr lang="en-US" dirty="0" err="1" smtClean="0"/>
              <a:t>norwalk</a:t>
            </a:r>
            <a:r>
              <a:rPr lang="en-US" dirty="0" smtClean="0"/>
              <a:t> virus </a:t>
            </a:r>
          </a:p>
          <a:p>
            <a:pPr marL="800100" lvl="3" indent="-342900"/>
            <a:r>
              <a:rPr lang="en-US" sz="2800" dirty="0" smtClean="0"/>
              <a:t>Also seen in </a:t>
            </a:r>
            <a:r>
              <a:rPr lang="en-US" sz="2800" dirty="0" err="1" smtClean="0"/>
              <a:t>neuroendocrine</a:t>
            </a:r>
            <a:r>
              <a:rPr lang="en-US" sz="2800" dirty="0" smtClean="0"/>
              <a:t> </a:t>
            </a:r>
            <a:r>
              <a:rPr lang="en-US" sz="2800" dirty="0" err="1" smtClean="0"/>
              <a:t>tumours</a:t>
            </a:r>
            <a:r>
              <a:rPr lang="en-US" sz="2800" dirty="0" smtClean="0"/>
              <a:t>  ( </a:t>
            </a:r>
            <a:r>
              <a:rPr lang="en-US" sz="2800" dirty="0" err="1" smtClean="0"/>
              <a:t>carcinoid</a:t>
            </a:r>
            <a:r>
              <a:rPr lang="en-US" sz="2800" dirty="0" smtClean="0"/>
              <a:t> tumor, </a:t>
            </a:r>
            <a:r>
              <a:rPr lang="en-US" sz="2800" dirty="0" err="1" smtClean="0"/>
              <a:t>gastrinomas</a:t>
            </a:r>
            <a:r>
              <a:rPr lang="en-US" sz="2800" dirty="0" smtClean="0"/>
              <a:t>)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Exudative</a:t>
            </a:r>
            <a:r>
              <a:rPr lang="en-US" b="1" dirty="0" smtClean="0">
                <a:solidFill>
                  <a:srgbClr val="FF0000"/>
                </a:solidFill>
              </a:rPr>
              <a:t> (inflammatory 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Results from the outpouring of blood protein, or mucus from an inflamed or ulcerated mucosa</a:t>
            </a:r>
          </a:p>
          <a:p>
            <a:r>
              <a:rPr lang="en-US" dirty="0" smtClean="0"/>
              <a:t>Presence of blood and pus in the stool.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Persists on fasting</a:t>
            </a:r>
          </a:p>
          <a:p>
            <a:r>
              <a:rPr lang="en-US" dirty="0" smtClean="0"/>
              <a:t>Occurs  with inflammatory bowel diseases, and invasive  infections  e.g</a:t>
            </a:r>
            <a:r>
              <a:rPr lang="en-US" i="1" dirty="0" smtClean="0"/>
              <a:t>. E. coli, Clostridium </a:t>
            </a:r>
            <a:r>
              <a:rPr lang="en-US" i="1" dirty="0" err="1" smtClean="0"/>
              <a:t>difficile</a:t>
            </a:r>
            <a:r>
              <a:rPr lang="en-US" i="1" dirty="0" smtClean="0"/>
              <a:t> </a:t>
            </a:r>
            <a:r>
              <a:rPr lang="en-US" dirty="0" smtClean="0"/>
              <a:t>and</a:t>
            </a:r>
            <a:r>
              <a:rPr lang="en-US" i="1" dirty="0" smtClean="0"/>
              <a:t> </a:t>
            </a:r>
            <a:r>
              <a:rPr lang="en-US" i="1" dirty="0" err="1" smtClean="0"/>
              <a:t>Shigella</a:t>
            </a:r>
            <a:endParaRPr lang="en-US" i="1" dirty="0" smtClean="0"/>
          </a:p>
          <a:p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Motility-related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Caused by the rapid movement of food through the intestines (</a:t>
            </a:r>
            <a:r>
              <a:rPr lang="en-US" dirty="0" err="1" smtClean="0"/>
              <a:t>hypermotility</a:t>
            </a:r>
            <a:r>
              <a:rPr lang="en-US" dirty="0" smtClean="0"/>
              <a:t>).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Irritable bowel syndrome (IBS) – </a:t>
            </a:r>
            <a:r>
              <a:rPr lang="en-US" dirty="0" smtClean="0"/>
              <a:t>a motor disorder that causes abdominal pain and altered bowel habits with diarrhea predominating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Aetiology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Acute diarrhea?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811957"/>
            <a:ext cx="4536504" cy="471338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dirty="0" smtClean="0">
                <a:cs typeface="Arial" pitchFamily="34" charset="0"/>
              </a:rPr>
              <a:t>Approximately 80% of acute diarrheas are due to </a:t>
            </a:r>
            <a:r>
              <a:rPr lang="en-US" b="1" i="1" u="sng" dirty="0" smtClean="0">
                <a:solidFill>
                  <a:srgbClr val="002060"/>
                </a:solidFill>
                <a:cs typeface="Arial" pitchFamily="34" charset="0"/>
              </a:rPr>
              <a:t>infections</a:t>
            </a:r>
            <a:r>
              <a:rPr lang="en-US" dirty="0" smtClean="0">
                <a:cs typeface="Arial" pitchFamily="34" charset="0"/>
              </a:rPr>
              <a:t> (viruses, bacteria, </a:t>
            </a:r>
            <a:r>
              <a:rPr lang="en-US" dirty="0" err="1" smtClean="0">
                <a:cs typeface="Arial" pitchFamily="34" charset="0"/>
              </a:rPr>
              <a:t>helminths</a:t>
            </a:r>
            <a:r>
              <a:rPr lang="en-US" dirty="0" smtClean="0">
                <a:cs typeface="Arial" pitchFamily="34" charset="0"/>
              </a:rPr>
              <a:t>, and protozoa).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Viral gastroenteritis </a:t>
            </a:r>
            <a:r>
              <a:rPr lang="en-US" dirty="0" smtClean="0"/>
              <a:t>(viral infection of the stomach and the small intestine) is the most common cause of acute diarrhea worldwide.</a:t>
            </a:r>
          </a:p>
          <a:p>
            <a:r>
              <a:rPr lang="en-US" b="1" dirty="0" smtClean="0"/>
              <a:t>Food poisoning</a:t>
            </a:r>
          </a:p>
          <a:p>
            <a:r>
              <a:rPr lang="en-US" b="1" dirty="0" smtClean="0"/>
              <a:t>Drugs</a:t>
            </a:r>
          </a:p>
          <a:p>
            <a:r>
              <a:rPr lang="en-US" b="1" dirty="0" smtClean="0"/>
              <a:t>Others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916832"/>
            <a:ext cx="3424281" cy="2368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5724128" y="4581128"/>
            <a:ext cx="3024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 smtClean="0">
                <a:solidFill>
                  <a:srgbClr val="FFFF00"/>
                </a:solidFill>
              </a:rPr>
              <a:t>Rotavirus</a:t>
            </a:r>
            <a:r>
              <a:rPr lang="en-US" dirty="0" smtClean="0"/>
              <a:t> the cause of nearly 40% of hospitalizations from diarrhea in children under 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Antibiotic-Associated Diarrheas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Diarrhea occurs in 20% of patients receiving broad-spectrum antibiotics; about 20% of these diarrheas are due to </a:t>
            </a:r>
            <a:r>
              <a:rPr lang="en-US" b="1" i="1" dirty="0" smtClean="0">
                <a:solidFill>
                  <a:srgbClr val="FFFF00"/>
                </a:solidFill>
              </a:rPr>
              <a:t>Clostridium </a:t>
            </a:r>
            <a:r>
              <a:rPr lang="en-US" b="1" i="1" dirty="0" err="1" smtClean="0">
                <a:solidFill>
                  <a:srgbClr val="FFFF00"/>
                </a:solidFill>
              </a:rPr>
              <a:t>difficile</a:t>
            </a:r>
            <a:endParaRPr lang="en-US" b="1" i="1" dirty="0" smtClean="0">
              <a:solidFill>
                <a:srgbClr val="FFFF00"/>
              </a:solidFill>
            </a:endParaRPr>
          </a:p>
          <a:p>
            <a:r>
              <a:rPr lang="en-US" b="1" dirty="0" smtClean="0"/>
              <a:t>Leading to </a:t>
            </a:r>
            <a:r>
              <a:rPr lang="en-US" b="1" dirty="0" err="1" smtClean="0"/>
              <a:t>pseudomembranous</a:t>
            </a:r>
            <a:r>
              <a:rPr lang="en-US" b="1" dirty="0" smtClean="0"/>
              <a:t> colitis</a:t>
            </a:r>
          </a:p>
          <a:p>
            <a:pPr>
              <a:buNone/>
            </a:pPr>
            <a:r>
              <a:rPr lang="en-US" b="1" dirty="0" smtClean="0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Cotran\Images\CH18\F018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076450"/>
            <a:ext cx="8534400" cy="271145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000364" y="714356"/>
            <a:ext cx="42027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rgbClr val="FFFF00"/>
                </a:solidFill>
              </a:rPr>
              <a:t>Pseudomembranous</a:t>
            </a:r>
            <a:r>
              <a:rPr lang="en-US" sz="2800" b="1" dirty="0" smtClean="0">
                <a:solidFill>
                  <a:srgbClr val="FFFF00"/>
                </a:solidFill>
              </a:rPr>
              <a:t> colitis</a:t>
            </a:r>
            <a:endParaRPr lang="ar-SA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Chronic diarrhea</a:t>
            </a:r>
            <a:r>
              <a:rPr lang="en-US" b="1" dirty="0" smtClean="0">
                <a:solidFill>
                  <a:srgbClr val="FFFF00"/>
                </a:solidFill>
              </a:rPr>
              <a:t/>
            </a:r>
            <a:br>
              <a:rPr lang="en-US" b="1" dirty="0" smtClean="0">
                <a:solidFill>
                  <a:srgbClr val="FFFF00"/>
                </a:solidFill>
              </a:rPr>
            </a:br>
            <a:r>
              <a:rPr lang="en-US" dirty="0" err="1" smtClean="0"/>
              <a:t>Aetiology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Infection </a:t>
            </a:r>
            <a:r>
              <a:rPr lang="en-US" b="1" dirty="0" smtClean="0"/>
              <a:t>  e.g. </a:t>
            </a:r>
            <a:r>
              <a:rPr lang="en-US" i="1" dirty="0" err="1" smtClean="0"/>
              <a:t>Giardia</a:t>
            </a:r>
            <a:r>
              <a:rPr lang="en-US" i="1" dirty="0" smtClean="0"/>
              <a:t> </a:t>
            </a:r>
            <a:r>
              <a:rPr lang="en-US" i="1" dirty="0" err="1" smtClean="0"/>
              <a:t>lamblia</a:t>
            </a:r>
            <a:r>
              <a:rPr lang="en-US" dirty="0" smtClean="0"/>
              <a:t> .   AIDS often have chronic infections of their intestines that cause diarrhea.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Post-infectious</a:t>
            </a:r>
            <a:r>
              <a:rPr lang="en-US" dirty="0" smtClean="0"/>
              <a:t> Following acute viral, bacterial or parasitic infections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FFFF00"/>
                </a:solidFill>
              </a:rPr>
              <a:t>Malabsorption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Inflammatory bowel disease (IBD)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Endocrine diseases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Colon cancer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Irritable bowel syndrome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Complications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2692896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Fluids ………………Dehydration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Electrolytes …………….. Electrolytes imbalance</a:t>
            </a:r>
          </a:p>
          <a:p>
            <a:pPr marL="514350" indent="-514350">
              <a:buFont typeface="+mj-lt"/>
              <a:buAutoNum type="arabicPeriod"/>
            </a:pPr>
            <a:r>
              <a:rPr lang="en-US" i="1" dirty="0" smtClean="0"/>
              <a:t>Sodium bicarbonate…….</a:t>
            </a:r>
            <a:r>
              <a:rPr lang="en-US" dirty="0" smtClean="0"/>
              <a:t> Metabolic acidosis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If persistent ……Malnutrition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099" name="عنوان فرعي 2"/>
          <p:cNvSpPr>
            <a:spLocks noGrp="1"/>
          </p:cNvSpPr>
          <p:nvPr>
            <p:ph type="subTitle" idx="1"/>
          </p:nvPr>
        </p:nvSpPr>
        <p:spPr>
          <a:xfrm>
            <a:off x="1295400" y="381000"/>
            <a:ext cx="6400800" cy="685800"/>
          </a:xfrm>
        </p:spPr>
        <p:txBody>
          <a:bodyPr/>
          <a:lstStyle/>
          <a:p>
            <a:r>
              <a:rPr lang="en-US" b="1" smtClean="0">
                <a:solidFill>
                  <a:schemeClr val="tx1"/>
                </a:solidFill>
              </a:rPr>
              <a:t>8 LECTURES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76200" y="1066800"/>
            <a:ext cx="5681663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3200" dirty="0"/>
              <a:t>Gastro-esophageal reflux disease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76200" y="1752600"/>
            <a:ext cx="3581400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endParaRPr lang="en-US" sz="44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en-US" sz="3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Peptic Ulcer Disease</a:t>
            </a:r>
            <a:br>
              <a:rPr lang="en-US" sz="3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3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6200" y="3810000"/>
            <a:ext cx="522605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3200" dirty="0"/>
              <a:t>Inflammatory bowel disease-1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100013" y="3124200"/>
            <a:ext cx="2643187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3200" dirty="0" err="1"/>
              <a:t>Malabsorption</a:t>
            </a:r>
            <a:r>
              <a:rPr lang="en-US" sz="3200" dirty="0"/>
              <a:t>                                         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66675" y="2438400"/>
            <a:ext cx="2066925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3200" dirty="0"/>
              <a:t>Diarrhea                                                   </a:t>
            </a:r>
            <a:endParaRPr lang="en-US" sz="4000" dirty="0"/>
          </a:p>
        </p:txBody>
      </p:sp>
      <p:sp>
        <p:nvSpPr>
          <p:cNvPr id="9" name="مستطيل 8"/>
          <p:cNvSpPr/>
          <p:nvPr/>
        </p:nvSpPr>
        <p:spPr>
          <a:xfrm>
            <a:off x="66675" y="5159375"/>
            <a:ext cx="5475288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3200" dirty="0"/>
              <a:t>Colonic polyps and carcinoma-1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76200" y="4495800"/>
            <a:ext cx="522605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3200" dirty="0"/>
              <a:t>Inflammatory bowel disease-2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87313" y="5867400"/>
            <a:ext cx="5475287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3200" dirty="0"/>
              <a:t>Colonic polyps and carcinoma-2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Tests useful in the evaluation of diarrhea</a:t>
            </a:r>
            <a:endParaRPr lang="en-US" sz="3600" dirty="0"/>
          </a:p>
        </p:txBody>
      </p:sp>
      <p:sp>
        <p:nvSpPr>
          <p:cNvPr id="4" name="مستطيل 3"/>
          <p:cNvSpPr/>
          <p:nvPr/>
        </p:nvSpPr>
        <p:spPr>
          <a:xfrm>
            <a:off x="3131840" y="1340768"/>
            <a:ext cx="2075633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Acute diarrhea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7" name="رابط كسهم مستقيم 6"/>
          <p:cNvCxnSpPr/>
          <p:nvPr/>
        </p:nvCxnSpPr>
        <p:spPr>
          <a:xfrm rot="10800000" flipV="1">
            <a:off x="2339752" y="2060848"/>
            <a:ext cx="1008112" cy="936104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ستطيل 7"/>
          <p:cNvSpPr/>
          <p:nvPr/>
        </p:nvSpPr>
        <p:spPr>
          <a:xfrm>
            <a:off x="251520" y="3068960"/>
            <a:ext cx="2711255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Noninflammatory</a:t>
            </a:r>
            <a:r>
              <a:rPr lang="en-US" dirty="0" smtClean="0"/>
              <a:t> Diarrhea</a:t>
            </a:r>
            <a:endParaRPr lang="en-US" dirty="0"/>
          </a:p>
        </p:txBody>
      </p:sp>
      <p:sp>
        <p:nvSpPr>
          <p:cNvPr id="9" name="مستطيل 8"/>
          <p:cNvSpPr/>
          <p:nvPr/>
        </p:nvSpPr>
        <p:spPr>
          <a:xfrm>
            <a:off x="5868144" y="2924944"/>
            <a:ext cx="2323328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Inflammatory Diarrhea</a:t>
            </a:r>
            <a:endParaRPr lang="en-US" dirty="0"/>
          </a:p>
        </p:txBody>
      </p:sp>
      <p:cxnSp>
        <p:nvCxnSpPr>
          <p:cNvPr id="12" name="رابط كسهم مستقيم 11"/>
          <p:cNvCxnSpPr/>
          <p:nvPr/>
        </p:nvCxnSpPr>
        <p:spPr>
          <a:xfrm>
            <a:off x="4932040" y="2060848"/>
            <a:ext cx="1584176" cy="72008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ستطيل 15"/>
          <p:cNvSpPr/>
          <p:nvPr/>
        </p:nvSpPr>
        <p:spPr>
          <a:xfrm>
            <a:off x="3275856" y="1844824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Fecal  leukocytes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79512" y="4077072"/>
            <a:ext cx="36004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Suggests a </a:t>
            </a:r>
            <a:r>
              <a:rPr lang="en-US" dirty="0" smtClean="0">
                <a:solidFill>
                  <a:srgbClr val="FF0000"/>
                </a:solidFill>
              </a:rPr>
              <a:t>small bowel source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Or colon but without mucosal injury</a:t>
            </a:r>
            <a:endParaRPr lang="en-US" dirty="0"/>
          </a:p>
        </p:txBody>
      </p:sp>
      <p:sp>
        <p:nvSpPr>
          <p:cNvPr id="18" name="مستطيل 17"/>
          <p:cNvSpPr/>
          <p:nvPr/>
        </p:nvSpPr>
        <p:spPr>
          <a:xfrm>
            <a:off x="5004048" y="4221088"/>
            <a:ext cx="3870176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Suggests colonic mucosa damage caused by invasion 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shigellosis, </a:t>
            </a:r>
            <a:r>
              <a:rPr lang="en-US" dirty="0" err="1" smtClean="0"/>
              <a:t>salmonellosis</a:t>
            </a:r>
            <a:r>
              <a:rPr lang="en-US" dirty="0" smtClean="0"/>
              <a:t>, </a:t>
            </a:r>
            <a:r>
              <a:rPr lang="en-US" i="1" dirty="0" smtClean="0"/>
              <a:t>Campylobacter </a:t>
            </a:r>
            <a:r>
              <a:rPr lang="en-US" dirty="0" smtClean="0"/>
              <a:t>or </a:t>
            </a:r>
            <a:r>
              <a:rPr lang="en-US" i="1" dirty="0" err="1" smtClean="0"/>
              <a:t>Yersinia</a:t>
            </a:r>
            <a:r>
              <a:rPr lang="en-US" dirty="0" smtClean="0"/>
              <a:t> infection, </a:t>
            </a:r>
            <a:r>
              <a:rPr lang="en-US" dirty="0" err="1" smtClean="0"/>
              <a:t>amebiasis</a:t>
            </a:r>
            <a:r>
              <a:rPr lang="en-US" dirty="0" smtClean="0"/>
              <a:t>)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toxin (</a:t>
            </a:r>
            <a:r>
              <a:rPr lang="en-US" i="1" dirty="0" smtClean="0"/>
              <a:t>C </a:t>
            </a:r>
            <a:r>
              <a:rPr lang="en-US" i="1" dirty="0" err="1" smtClean="0"/>
              <a:t>difficile</a:t>
            </a:r>
            <a:r>
              <a:rPr lang="en-US" i="1" dirty="0" smtClean="0"/>
              <a:t>, E coli</a:t>
            </a:r>
            <a:r>
              <a:rPr lang="en-US" dirty="0" smtClean="0"/>
              <a:t> O157:H7).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Inflammatory bowel diseases</a:t>
            </a:r>
            <a:endParaRPr lang="en-US" dirty="0"/>
          </a:p>
        </p:txBody>
      </p:sp>
      <p:sp>
        <p:nvSpPr>
          <p:cNvPr id="14" name="مستطيل 13"/>
          <p:cNvSpPr/>
          <p:nvPr/>
        </p:nvSpPr>
        <p:spPr>
          <a:xfrm>
            <a:off x="2051720" y="2420888"/>
            <a:ext cx="127438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not present</a:t>
            </a:r>
            <a:endParaRPr lang="en-US" dirty="0"/>
          </a:p>
        </p:txBody>
      </p:sp>
      <p:sp>
        <p:nvSpPr>
          <p:cNvPr id="15" name="مستطيل 14"/>
          <p:cNvSpPr/>
          <p:nvPr/>
        </p:nvSpPr>
        <p:spPr>
          <a:xfrm>
            <a:off x="5292080" y="2276872"/>
            <a:ext cx="90088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present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419872" y="1052736"/>
            <a:ext cx="177042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Chronic diarrhea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6" name="رابط كسهم مستقيم 5"/>
          <p:cNvCxnSpPr/>
          <p:nvPr/>
        </p:nvCxnSpPr>
        <p:spPr>
          <a:xfrm rot="5400000">
            <a:off x="3887924" y="1736812"/>
            <a:ext cx="504056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ستطيل 6"/>
          <p:cNvSpPr/>
          <p:nvPr/>
        </p:nvSpPr>
        <p:spPr>
          <a:xfrm>
            <a:off x="3419872" y="2060848"/>
            <a:ext cx="158402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Stool analysis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Ova, parasites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رابط كسهم مستقيم 7"/>
          <p:cNvCxnSpPr/>
          <p:nvPr/>
        </p:nvCxnSpPr>
        <p:spPr>
          <a:xfrm rot="10800000">
            <a:off x="2411760" y="2204864"/>
            <a:ext cx="865684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>
            <a:off x="3708698" y="3284190"/>
            <a:ext cx="864096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مستطيل 11"/>
          <p:cNvSpPr/>
          <p:nvPr/>
        </p:nvSpPr>
        <p:spPr>
          <a:xfrm>
            <a:off x="2699792" y="1988840"/>
            <a:ext cx="30008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13" name="مستطيل 12"/>
          <p:cNvSpPr/>
          <p:nvPr/>
        </p:nvSpPr>
        <p:spPr>
          <a:xfrm>
            <a:off x="3995936" y="3068960"/>
            <a:ext cx="2551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-</a:t>
            </a:r>
            <a:endParaRPr lang="en-US" dirty="0"/>
          </a:p>
        </p:txBody>
      </p:sp>
      <p:sp>
        <p:nvSpPr>
          <p:cNvPr id="15" name="مستطيل 14"/>
          <p:cNvSpPr/>
          <p:nvPr/>
        </p:nvSpPr>
        <p:spPr>
          <a:xfrm>
            <a:off x="1043608" y="1988840"/>
            <a:ext cx="106240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Infection </a:t>
            </a:r>
            <a:endParaRPr lang="en-US" dirty="0"/>
          </a:p>
        </p:txBody>
      </p:sp>
      <p:sp>
        <p:nvSpPr>
          <p:cNvPr id="16" name="مستطيل 15"/>
          <p:cNvSpPr/>
          <p:nvPr/>
        </p:nvSpPr>
        <p:spPr>
          <a:xfrm>
            <a:off x="3491880" y="3717032"/>
            <a:ext cx="137300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Stool fat test</a:t>
            </a:r>
            <a:endParaRPr lang="en-US" dirty="0"/>
          </a:p>
        </p:txBody>
      </p:sp>
      <p:sp>
        <p:nvSpPr>
          <p:cNvPr id="19" name="مستطيل 18"/>
          <p:cNvSpPr/>
          <p:nvPr/>
        </p:nvSpPr>
        <p:spPr>
          <a:xfrm>
            <a:off x="35496" y="3573016"/>
            <a:ext cx="229768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Secretory</a:t>
            </a:r>
            <a:r>
              <a:rPr lang="en-US" dirty="0" smtClean="0"/>
              <a:t> or </a:t>
            </a:r>
          </a:p>
          <a:p>
            <a:r>
              <a:rPr lang="en-US" dirty="0" smtClean="0"/>
              <a:t>Noninfectious </a:t>
            </a:r>
          </a:p>
          <a:p>
            <a:r>
              <a:rPr lang="en-US" dirty="0" smtClean="0"/>
              <a:t>inflammatory diarrhea</a:t>
            </a:r>
            <a:endParaRPr lang="en-US" dirty="0"/>
          </a:p>
        </p:txBody>
      </p:sp>
      <p:sp>
        <p:nvSpPr>
          <p:cNvPr id="20" name="مستطيل 19"/>
          <p:cNvSpPr/>
          <p:nvPr/>
        </p:nvSpPr>
        <p:spPr>
          <a:xfrm>
            <a:off x="3401302" y="4941168"/>
            <a:ext cx="160274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Malabsorption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21" name="رابط كسهم مستقيم 20"/>
          <p:cNvCxnSpPr/>
          <p:nvPr/>
        </p:nvCxnSpPr>
        <p:spPr>
          <a:xfrm rot="10800000">
            <a:off x="2411760" y="3933056"/>
            <a:ext cx="865684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>
            <a:stCxn id="16" idx="2"/>
            <a:endCxn id="20" idx="0"/>
          </p:cNvCxnSpPr>
          <p:nvPr/>
        </p:nvCxnSpPr>
        <p:spPr>
          <a:xfrm rot="16200000" flipH="1">
            <a:off x="3763127" y="4501620"/>
            <a:ext cx="854804" cy="2429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مستطيل 22"/>
          <p:cNvSpPr/>
          <p:nvPr/>
        </p:nvSpPr>
        <p:spPr>
          <a:xfrm>
            <a:off x="2771800" y="3789040"/>
            <a:ext cx="2551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-</a:t>
            </a:r>
            <a:endParaRPr lang="en-US" dirty="0"/>
          </a:p>
        </p:txBody>
      </p:sp>
      <p:sp>
        <p:nvSpPr>
          <p:cNvPr id="26" name="مستطيل 25"/>
          <p:cNvSpPr/>
          <p:nvPr/>
        </p:nvSpPr>
        <p:spPr>
          <a:xfrm>
            <a:off x="4067944" y="4293096"/>
            <a:ext cx="30008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27" name="مستطيل 26"/>
          <p:cNvSpPr/>
          <p:nvPr/>
        </p:nvSpPr>
        <p:spPr>
          <a:xfrm>
            <a:off x="4932040" y="3717032"/>
            <a:ext cx="1585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(normal &lt;20%)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878205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99792" y="1844824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2276872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2492896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6" name="TextBox 5"/>
          <p:cNvSpPr txBox="1"/>
          <p:nvPr/>
        </p:nvSpPr>
        <p:spPr>
          <a:xfrm>
            <a:off x="2267744" y="2780928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7" name="TextBox 6"/>
          <p:cNvSpPr txBox="1"/>
          <p:nvPr/>
        </p:nvSpPr>
        <p:spPr>
          <a:xfrm>
            <a:off x="2411760" y="3068960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8" name="TextBox 7"/>
          <p:cNvSpPr txBox="1"/>
          <p:nvPr/>
        </p:nvSpPr>
        <p:spPr>
          <a:xfrm>
            <a:off x="2555776" y="3356992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9" name="TextBox 8"/>
          <p:cNvSpPr txBox="1"/>
          <p:nvPr/>
        </p:nvSpPr>
        <p:spPr>
          <a:xfrm>
            <a:off x="2771800" y="3645024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0" name="TextBox 9"/>
          <p:cNvSpPr txBox="1"/>
          <p:nvPr/>
        </p:nvSpPr>
        <p:spPr>
          <a:xfrm>
            <a:off x="2627784" y="3933056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1" name="TextBox 10"/>
          <p:cNvSpPr txBox="1"/>
          <p:nvPr/>
        </p:nvSpPr>
        <p:spPr>
          <a:xfrm>
            <a:off x="2915816" y="4149080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2" name="TextBox 11"/>
          <p:cNvSpPr txBox="1"/>
          <p:nvPr/>
        </p:nvSpPr>
        <p:spPr>
          <a:xfrm>
            <a:off x="2699792" y="4437112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3" name="TextBox 12"/>
          <p:cNvSpPr txBox="1"/>
          <p:nvPr/>
        </p:nvSpPr>
        <p:spPr>
          <a:xfrm>
            <a:off x="2555776" y="4797152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4" name="TextBox 13"/>
          <p:cNvSpPr txBox="1"/>
          <p:nvPr/>
        </p:nvSpPr>
        <p:spPr>
          <a:xfrm>
            <a:off x="2555776" y="5013176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5" name="TextBox 14"/>
          <p:cNvSpPr txBox="1"/>
          <p:nvPr/>
        </p:nvSpPr>
        <p:spPr>
          <a:xfrm>
            <a:off x="2339752" y="5301208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6" name="TextBox 15"/>
          <p:cNvSpPr txBox="1"/>
          <p:nvPr/>
        </p:nvSpPr>
        <p:spPr>
          <a:xfrm>
            <a:off x="2267744" y="5517232"/>
            <a:ext cx="5544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DIARREAHA</a:t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 smtClean="0">
                <a:solidFill>
                  <a:srgbClr val="FFFF00"/>
                </a:solidFill>
              </a:rPr>
              <a:t>Objectives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Define diarrhea</a:t>
            </a:r>
          </a:p>
          <a:p>
            <a:pPr marL="514350" indent="-514350">
              <a:buAutoNum type="arabicPeriod"/>
            </a:pPr>
            <a:r>
              <a:rPr lang="en-US" dirty="0" smtClean="0"/>
              <a:t>Describe the pathogenesis of different </a:t>
            </a:r>
            <a:r>
              <a:rPr lang="en-US" smtClean="0"/>
              <a:t>types of </a:t>
            </a:r>
            <a:r>
              <a:rPr lang="en-US" dirty="0" smtClean="0"/>
              <a:t>diarrhea </a:t>
            </a:r>
          </a:p>
          <a:p>
            <a:pPr>
              <a:buNone/>
            </a:pPr>
            <a:r>
              <a:rPr lang="en-US" dirty="0" smtClean="0"/>
              <a:t>3. List the causes of chronic diarrhea</a:t>
            </a:r>
          </a:p>
          <a:p>
            <a:pPr>
              <a:buNone/>
            </a:pP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Physiology of Fluid and small intestine 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64"/>
            <a:ext cx="9043538" cy="392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33400"/>
            <a:ext cx="5867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DIARREAHA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FF00"/>
                </a:solidFill>
              </a:rPr>
              <a:t>DEFINITION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95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World Health Organization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3 or more loose or liquid stools per day</a:t>
            </a:r>
          </a:p>
          <a:p>
            <a:endParaRPr lang="en-US" dirty="0" smtClean="0"/>
          </a:p>
          <a:p>
            <a:r>
              <a:rPr lang="en-US" dirty="0" smtClean="0"/>
              <a:t>Abnormally  high fluid content of stool </a:t>
            </a:r>
            <a:r>
              <a:rPr lang="en-US" dirty="0"/>
              <a:t>	</a:t>
            </a:r>
          </a:p>
          <a:p>
            <a:pPr lvl="1" algn="just">
              <a:buNone/>
            </a:pPr>
            <a:r>
              <a:rPr lang="en-US" dirty="0"/>
              <a:t>&gt; 200-300 </a:t>
            </a:r>
            <a:r>
              <a:rPr lang="en-US" dirty="0" smtClean="0"/>
              <a:t>gm/day</a:t>
            </a:r>
          </a:p>
          <a:p>
            <a:pPr lvl="1" algn="just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Why important?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loss of fluids through diarrhea can cause dehydration and electrolyte imbalances</a:t>
            </a:r>
          </a:p>
          <a:p>
            <a:r>
              <a:rPr lang="en-US" dirty="0" smtClean="0"/>
              <a:t>Easy to treat but if untreated, may lead to death especially in children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Why important?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    More than 70 % of almost 11 million child deaths every year are attributable to </a:t>
            </a:r>
            <a:r>
              <a:rPr lang="en-US" dirty="0" smtClean="0">
                <a:solidFill>
                  <a:srgbClr val="FFFF00"/>
                </a:solidFill>
              </a:rPr>
              <a:t>6 causes</a:t>
            </a:r>
            <a:r>
              <a:rPr lang="en-US" dirty="0" smtClean="0"/>
              <a:t>: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Diarrhea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Malaria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neonatal infection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Pneumonia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preterm delivery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lack of oxygen at birth.</a:t>
            </a:r>
            <a:endParaRPr lang="en-US" b="1" dirty="0" smtClean="0"/>
          </a:p>
          <a:p>
            <a:pPr algn="r">
              <a:buNone/>
            </a:pPr>
            <a:r>
              <a:rPr lang="en-US" b="1" dirty="0" smtClean="0"/>
              <a:t>UNICEF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</a:t>
            </a:r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611560" y="1582340"/>
            <a:ext cx="712879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endParaRPr lang="en-US" i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3200" b="1" i="1" dirty="0" smtClean="0">
                <a:solidFill>
                  <a:srgbClr val="FFFF00"/>
                </a:solidFill>
              </a:rPr>
              <a:t>Acute</a:t>
            </a:r>
            <a:r>
              <a:rPr lang="en-US" sz="3200" i="1" dirty="0" smtClean="0"/>
              <a:t> …………….if </a:t>
            </a:r>
            <a:r>
              <a:rPr lang="en-US" sz="3200" dirty="0" smtClean="0"/>
              <a:t>2 weeks, </a:t>
            </a:r>
          </a:p>
          <a:p>
            <a:pPr marL="342900" indent="-342900">
              <a:buFont typeface="+mj-lt"/>
              <a:buAutoNum type="arabicPeriod"/>
            </a:pPr>
            <a:endParaRPr lang="en-US" sz="3200" i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3200" b="1" i="1" dirty="0" smtClean="0">
                <a:solidFill>
                  <a:srgbClr val="FFFF00"/>
                </a:solidFill>
              </a:rPr>
              <a:t>Persistent</a:t>
            </a:r>
            <a:r>
              <a:rPr lang="en-US" sz="3200" i="1" dirty="0" smtClean="0"/>
              <a:t> ……. if 2 to 4 weeks, </a:t>
            </a:r>
          </a:p>
          <a:p>
            <a:pPr marL="342900" indent="-342900">
              <a:buFont typeface="+mj-lt"/>
              <a:buAutoNum type="arabicPeriod"/>
            </a:pPr>
            <a:endParaRPr lang="en-US" sz="3200" i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3200" b="1" i="1" dirty="0" smtClean="0">
                <a:solidFill>
                  <a:srgbClr val="FFFF00"/>
                </a:solidFill>
              </a:rPr>
              <a:t>Chronic</a:t>
            </a:r>
            <a:r>
              <a:rPr lang="en-US" sz="3200" i="1" dirty="0" smtClean="0"/>
              <a:t>  ………..if 4 weeks in </a:t>
            </a:r>
            <a:r>
              <a:rPr lang="en-US" sz="3200" dirty="0" smtClean="0"/>
              <a:t>duration.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7772400" cy="1470025"/>
          </a:xfrm>
        </p:spPr>
        <p:txBody>
          <a:bodyPr/>
          <a:lstStyle/>
          <a:p>
            <a:r>
              <a:rPr lang="en-US" dirty="0" err="1" smtClean="0"/>
              <a:t>Pathophysiology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Categories of diarrhea </a:t>
            </a:r>
            <a:endParaRPr lang="en-US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85720" y="2147894"/>
            <a:ext cx="8215370" cy="3924312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b="1" dirty="0" err="1" smtClean="0">
                <a:solidFill>
                  <a:srgbClr val="FFFF00"/>
                </a:solidFill>
              </a:rPr>
              <a:t>Secretory</a:t>
            </a:r>
            <a:endParaRPr lang="en-US" b="1" dirty="0" smtClean="0">
              <a:solidFill>
                <a:srgbClr val="FFFF00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Osmotic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b="1" dirty="0" err="1" smtClean="0">
                <a:solidFill>
                  <a:srgbClr val="FFFF00"/>
                </a:solidFill>
              </a:rPr>
              <a:t>Exudative</a:t>
            </a:r>
            <a:r>
              <a:rPr lang="en-US" b="1" dirty="0" smtClean="0">
                <a:solidFill>
                  <a:srgbClr val="FFFF00"/>
                </a:solidFill>
              </a:rPr>
              <a:t> (inflammatory )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Motility-related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</TotalTime>
  <Words>683</Words>
  <Application>Microsoft Office PowerPoint</Application>
  <PresentationFormat>On-screen Show (4:3)</PresentationFormat>
  <Paragraphs>133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سمة Office</vt:lpstr>
      <vt:lpstr>Gastrointestinal Block  Pathology lecture Nov 28 , 2012</vt:lpstr>
      <vt:lpstr>Slide 2</vt:lpstr>
      <vt:lpstr>DIARREAHA Objectives </vt:lpstr>
      <vt:lpstr>Physiology of Fluid and small intestine </vt:lpstr>
      <vt:lpstr>DIARREAHA  DEFINITION</vt:lpstr>
      <vt:lpstr>Why important?</vt:lpstr>
      <vt:lpstr>Why important?</vt:lpstr>
      <vt:lpstr>CLASSIFICATION</vt:lpstr>
      <vt:lpstr>Pathophysiology  Categories of diarrhea </vt:lpstr>
      <vt:lpstr>Fecal osmolarity </vt:lpstr>
      <vt:lpstr>Osmotic</vt:lpstr>
      <vt:lpstr>Secretory</vt:lpstr>
      <vt:lpstr>Exudative (inflammatory )</vt:lpstr>
      <vt:lpstr>Motility-related </vt:lpstr>
      <vt:lpstr>Aetiology Acute diarrhea?  </vt:lpstr>
      <vt:lpstr>Antibiotic-Associated Diarrheas </vt:lpstr>
      <vt:lpstr>Slide 17</vt:lpstr>
      <vt:lpstr>Chronic diarrhea Aetiology</vt:lpstr>
      <vt:lpstr>Complications</vt:lpstr>
      <vt:lpstr>Tests useful in the evaluation of diarrhea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DIARREAHA</dc:title>
  <dc:creator>Admin</dc:creator>
  <cp:lastModifiedBy>Dr.Maha</cp:lastModifiedBy>
  <cp:revision>154</cp:revision>
  <dcterms:created xsi:type="dcterms:W3CDTF">2010-09-04T18:10:50Z</dcterms:created>
  <dcterms:modified xsi:type="dcterms:W3CDTF">2012-11-23T05:35:34Z</dcterms:modified>
</cp:coreProperties>
</file>