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notesSlides/notesSlide13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Default Extension="vml" ContentType="application/vnd.openxmlformats-officedocument.vmlDrawing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4"/>
  </p:notesMasterIdLst>
  <p:sldIdLst>
    <p:sldId id="294" r:id="rId2"/>
    <p:sldId id="258" r:id="rId3"/>
    <p:sldId id="259" r:id="rId4"/>
    <p:sldId id="303" r:id="rId5"/>
    <p:sldId id="260" r:id="rId6"/>
    <p:sldId id="261" r:id="rId7"/>
    <p:sldId id="262" r:id="rId8"/>
    <p:sldId id="309" r:id="rId9"/>
    <p:sldId id="263" r:id="rId10"/>
    <p:sldId id="310" r:id="rId11"/>
    <p:sldId id="264" r:id="rId12"/>
    <p:sldId id="265" r:id="rId13"/>
    <p:sldId id="266" r:id="rId14"/>
    <p:sldId id="295" r:id="rId15"/>
    <p:sldId id="267" r:id="rId16"/>
    <p:sldId id="268" r:id="rId17"/>
    <p:sldId id="269" r:id="rId18"/>
    <p:sldId id="304" r:id="rId19"/>
    <p:sldId id="270" r:id="rId20"/>
    <p:sldId id="271" r:id="rId21"/>
    <p:sldId id="287" r:id="rId22"/>
    <p:sldId id="272" r:id="rId23"/>
    <p:sldId id="289" r:id="rId24"/>
    <p:sldId id="273" r:id="rId25"/>
    <p:sldId id="311" r:id="rId26"/>
    <p:sldId id="288" r:id="rId27"/>
    <p:sldId id="290" r:id="rId28"/>
    <p:sldId id="293" r:id="rId29"/>
    <p:sldId id="274" r:id="rId30"/>
    <p:sldId id="291" r:id="rId31"/>
    <p:sldId id="296" r:id="rId32"/>
    <p:sldId id="275" r:id="rId33"/>
    <p:sldId id="277" r:id="rId34"/>
    <p:sldId id="276" r:id="rId35"/>
    <p:sldId id="278" r:id="rId36"/>
    <p:sldId id="297" r:id="rId37"/>
    <p:sldId id="279" r:id="rId38"/>
    <p:sldId id="280" r:id="rId39"/>
    <p:sldId id="301" r:id="rId40"/>
    <p:sldId id="302" r:id="rId41"/>
    <p:sldId id="312" r:id="rId42"/>
    <p:sldId id="300" r:id="rId43"/>
    <p:sldId id="281" r:id="rId44"/>
    <p:sldId id="282" r:id="rId45"/>
    <p:sldId id="299" r:id="rId46"/>
    <p:sldId id="298" r:id="rId47"/>
    <p:sldId id="283" r:id="rId48"/>
    <p:sldId id="284" r:id="rId49"/>
    <p:sldId id="285" r:id="rId50"/>
    <p:sldId id="306" r:id="rId51"/>
    <p:sldId id="307" r:id="rId52"/>
    <p:sldId id="308" r:id="rId5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FF9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>
        <p:scale>
          <a:sx n="51" d="100"/>
          <a:sy n="51" d="100"/>
        </p:scale>
        <p:origin x="-282" y="-3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B0DD7F-0EC7-489E-B000-77BB76B86370}" type="datetimeFigureOut">
              <a:rPr lang="en-US" smtClean="0"/>
              <a:pPr/>
              <a:t>12/1/2012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2693624-C690-41C3-B208-4F7F8D6CDB6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ChangeArrowheads="1"/>
          </p:cNvSpPr>
          <p:nvPr/>
        </p:nvSpPr>
        <p:spPr bwMode="auto">
          <a:xfrm>
            <a:off x="3921125" y="0"/>
            <a:ext cx="2901950" cy="4222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l" rtl="0"/>
            <a:endParaRPr lang="ar-SA">
              <a:latin typeface="Calibri" pitchFamily="34" charset="0"/>
            </a:endParaRPr>
          </a:p>
        </p:txBody>
      </p:sp>
      <p:sp>
        <p:nvSpPr>
          <p:cNvPr id="33795" name="Rectangle 3"/>
          <p:cNvSpPr>
            <a:spLocks noChangeArrowheads="1"/>
          </p:cNvSpPr>
          <p:nvPr/>
        </p:nvSpPr>
        <p:spPr bwMode="auto">
          <a:xfrm>
            <a:off x="3921125" y="8685213"/>
            <a:ext cx="2901950" cy="42386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b"/>
          <a:lstStyle/>
          <a:p>
            <a:pPr rtl="0" eaLnBrk="0" hangingPunct="0"/>
            <a:r>
              <a:rPr lang="en-GB" sz="1200">
                <a:latin typeface="Calibri" pitchFamily="34" charset="0"/>
              </a:rPr>
              <a:t>4</a:t>
            </a:r>
          </a:p>
        </p:txBody>
      </p:sp>
      <p:sp>
        <p:nvSpPr>
          <p:cNvPr id="33796" name="Rectangle 4"/>
          <p:cNvSpPr>
            <a:spLocks noChangeArrowheads="1"/>
          </p:cNvSpPr>
          <p:nvPr/>
        </p:nvSpPr>
        <p:spPr bwMode="auto">
          <a:xfrm>
            <a:off x="0" y="8685213"/>
            <a:ext cx="2979738" cy="42386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l" rtl="0"/>
            <a:endParaRPr lang="ar-SA">
              <a:latin typeface="Calibri" pitchFamily="34" charset="0"/>
            </a:endParaRPr>
          </a:p>
        </p:txBody>
      </p:sp>
      <p:sp>
        <p:nvSpPr>
          <p:cNvPr id="33797" name="Rectangle 5"/>
          <p:cNvSpPr>
            <a:spLocks noChangeArrowheads="1"/>
          </p:cNvSpPr>
          <p:nvPr/>
        </p:nvSpPr>
        <p:spPr bwMode="auto">
          <a:xfrm>
            <a:off x="0" y="0"/>
            <a:ext cx="2979738" cy="4222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l" rtl="0"/>
            <a:endParaRPr lang="ar-SA">
              <a:latin typeface="Calibri" pitchFamily="34" charset="0"/>
            </a:endParaRPr>
          </a:p>
        </p:txBody>
      </p:sp>
      <p:sp>
        <p:nvSpPr>
          <p:cNvPr id="33798" name="Rectangle 6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50938" y="692150"/>
            <a:ext cx="4556125" cy="3416300"/>
          </a:xfrm>
          <a:noFill/>
          <a:ln cap="flat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3799" name="Rectangle 7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ar-SA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ChangeArrowheads="1"/>
          </p:cNvSpPr>
          <p:nvPr/>
        </p:nvSpPr>
        <p:spPr bwMode="auto">
          <a:xfrm>
            <a:off x="3921125" y="0"/>
            <a:ext cx="2901950" cy="4222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l" rtl="0"/>
            <a:endParaRPr lang="ar-SA">
              <a:latin typeface="Calibri" pitchFamily="34" charset="0"/>
            </a:endParaRPr>
          </a:p>
        </p:txBody>
      </p:sp>
      <p:sp>
        <p:nvSpPr>
          <p:cNvPr id="39939" name="Rectangle 3"/>
          <p:cNvSpPr>
            <a:spLocks noChangeArrowheads="1"/>
          </p:cNvSpPr>
          <p:nvPr/>
        </p:nvSpPr>
        <p:spPr bwMode="auto">
          <a:xfrm>
            <a:off x="3921125" y="8685213"/>
            <a:ext cx="2901950" cy="42386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b"/>
          <a:lstStyle/>
          <a:p>
            <a:pPr rtl="0" eaLnBrk="0" hangingPunct="0"/>
            <a:r>
              <a:rPr lang="en-GB" sz="1200">
                <a:latin typeface="Calibri" pitchFamily="34" charset="0"/>
              </a:rPr>
              <a:t>12</a:t>
            </a:r>
          </a:p>
        </p:txBody>
      </p:sp>
      <p:sp>
        <p:nvSpPr>
          <p:cNvPr id="39940" name="Rectangle 4"/>
          <p:cNvSpPr>
            <a:spLocks noChangeArrowheads="1"/>
          </p:cNvSpPr>
          <p:nvPr/>
        </p:nvSpPr>
        <p:spPr bwMode="auto">
          <a:xfrm>
            <a:off x="0" y="8685213"/>
            <a:ext cx="2979738" cy="42386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l" rtl="0"/>
            <a:endParaRPr lang="ar-SA">
              <a:latin typeface="Calibri" pitchFamily="34" charset="0"/>
            </a:endParaRPr>
          </a:p>
        </p:txBody>
      </p:sp>
      <p:sp>
        <p:nvSpPr>
          <p:cNvPr id="39941" name="Rectangle 5"/>
          <p:cNvSpPr>
            <a:spLocks noChangeArrowheads="1"/>
          </p:cNvSpPr>
          <p:nvPr/>
        </p:nvSpPr>
        <p:spPr bwMode="auto">
          <a:xfrm>
            <a:off x="0" y="0"/>
            <a:ext cx="2979738" cy="4222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l" rtl="0"/>
            <a:endParaRPr lang="ar-SA">
              <a:latin typeface="Calibri" pitchFamily="34" charset="0"/>
            </a:endParaRPr>
          </a:p>
        </p:txBody>
      </p:sp>
      <p:sp>
        <p:nvSpPr>
          <p:cNvPr id="399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50938" y="692150"/>
            <a:ext cx="4556125" cy="3416300"/>
          </a:xfrm>
          <a:noFill/>
          <a:ln cap="flat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9943" name="Rectangle 7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ar-SA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ChangeArrowheads="1"/>
          </p:cNvSpPr>
          <p:nvPr/>
        </p:nvSpPr>
        <p:spPr bwMode="auto">
          <a:xfrm>
            <a:off x="3921125" y="0"/>
            <a:ext cx="2901950" cy="4222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l" rtl="0"/>
            <a:endParaRPr lang="ar-SA">
              <a:latin typeface="Calibri" pitchFamily="34" charset="0"/>
            </a:endParaRPr>
          </a:p>
        </p:txBody>
      </p:sp>
      <p:sp>
        <p:nvSpPr>
          <p:cNvPr id="41987" name="Rectangle 3"/>
          <p:cNvSpPr>
            <a:spLocks noChangeArrowheads="1"/>
          </p:cNvSpPr>
          <p:nvPr/>
        </p:nvSpPr>
        <p:spPr bwMode="auto">
          <a:xfrm>
            <a:off x="3921125" y="8685213"/>
            <a:ext cx="2901950" cy="42386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b"/>
          <a:lstStyle/>
          <a:p>
            <a:pPr rtl="0" eaLnBrk="0" hangingPunct="0"/>
            <a:r>
              <a:rPr lang="en-GB" sz="1200">
                <a:latin typeface="Calibri" pitchFamily="34" charset="0"/>
              </a:rPr>
              <a:t>13</a:t>
            </a:r>
          </a:p>
        </p:txBody>
      </p:sp>
      <p:sp>
        <p:nvSpPr>
          <p:cNvPr id="41988" name="Rectangle 4"/>
          <p:cNvSpPr>
            <a:spLocks noChangeArrowheads="1"/>
          </p:cNvSpPr>
          <p:nvPr/>
        </p:nvSpPr>
        <p:spPr bwMode="auto">
          <a:xfrm>
            <a:off x="0" y="8685213"/>
            <a:ext cx="2979738" cy="42386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l" rtl="0"/>
            <a:endParaRPr lang="ar-SA">
              <a:latin typeface="Calibri" pitchFamily="34" charset="0"/>
            </a:endParaRPr>
          </a:p>
        </p:txBody>
      </p:sp>
      <p:sp>
        <p:nvSpPr>
          <p:cNvPr id="41989" name="Rectangle 5"/>
          <p:cNvSpPr>
            <a:spLocks noChangeArrowheads="1"/>
          </p:cNvSpPr>
          <p:nvPr/>
        </p:nvSpPr>
        <p:spPr bwMode="auto">
          <a:xfrm>
            <a:off x="0" y="0"/>
            <a:ext cx="2979738" cy="4222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l" rtl="0"/>
            <a:endParaRPr lang="ar-SA">
              <a:latin typeface="Calibri" pitchFamily="34" charset="0"/>
            </a:endParaRPr>
          </a:p>
        </p:txBody>
      </p:sp>
      <p:sp>
        <p:nvSpPr>
          <p:cNvPr id="419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50938" y="692150"/>
            <a:ext cx="4556125" cy="3416300"/>
          </a:xfrm>
          <a:noFill/>
          <a:ln cap="flat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991" name="Rectangle 7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ar-SA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ChangeArrowheads="1"/>
          </p:cNvSpPr>
          <p:nvPr/>
        </p:nvSpPr>
        <p:spPr bwMode="auto">
          <a:xfrm>
            <a:off x="3921125" y="0"/>
            <a:ext cx="2901950" cy="4222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l" rtl="0"/>
            <a:endParaRPr lang="ar-SA">
              <a:latin typeface="Calibri" pitchFamily="34" charset="0"/>
            </a:endParaRPr>
          </a:p>
        </p:txBody>
      </p:sp>
      <p:sp>
        <p:nvSpPr>
          <p:cNvPr id="41987" name="Rectangle 3"/>
          <p:cNvSpPr>
            <a:spLocks noChangeArrowheads="1"/>
          </p:cNvSpPr>
          <p:nvPr/>
        </p:nvSpPr>
        <p:spPr bwMode="auto">
          <a:xfrm>
            <a:off x="3921125" y="8685213"/>
            <a:ext cx="2901950" cy="42386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b"/>
          <a:lstStyle/>
          <a:p>
            <a:pPr rtl="0" eaLnBrk="0" hangingPunct="0"/>
            <a:r>
              <a:rPr lang="en-GB" sz="1200">
                <a:latin typeface="Calibri" pitchFamily="34" charset="0"/>
              </a:rPr>
              <a:t>13</a:t>
            </a:r>
          </a:p>
        </p:txBody>
      </p:sp>
      <p:sp>
        <p:nvSpPr>
          <p:cNvPr id="41988" name="Rectangle 4"/>
          <p:cNvSpPr>
            <a:spLocks noChangeArrowheads="1"/>
          </p:cNvSpPr>
          <p:nvPr/>
        </p:nvSpPr>
        <p:spPr bwMode="auto">
          <a:xfrm>
            <a:off x="0" y="8685213"/>
            <a:ext cx="2979738" cy="42386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l" rtl="0"/>
            <a:endParaRPr lang="ar-SA">
              <a:latin typeface="Calibri" pitchFamily="34" charset="0"/>
            </a:endParaRPr>
          </a:p>
        </p:txBody>
      </p:sp>
      <p:sp>
        <p:nvSpPr>
          <p:cNvPr id="41989" name="Rectangle 5"/>
          <p:cNvSpPr>
            <a:spLocks noChangeArrowheads="1"/>
          </p:cNvSpPr>
          <p:nvPr/>
        </p:nvSpPr>
        <p:spPr bwMode="auto">
          <a:xfrm>
            <a:off x="0" y="0"/>
            <a:ext cx="2979738" cy="4222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l" rtl="0"/>
            <a:endParaRPr lang="ar-SA">
              <a:latin typeface="Calibri" pitchFamily="34" charset="0"/>
            </a:endParaRPr>
          </a:p>
        </p:txBody>
      </p:sp>
      <p:sp>
        <p:nvSpPr>
          <p:cNvPr id="419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50938" y="692150"/>
            <a:ext cx="4556125" cy="3416300"/>
          </a:xfrm>
          <a:noFill/>
          <a:ln cap="flat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991" name="Rectangle 7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ar-SA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ChangeArrowheads="1"/>
          </p:cNvSpPr>
          <p:nvPr/>
        </p:nvSpPr>
        <p:spPr bwMode="auto">
          <a:xfrm>
            <a:off x="3921125" y="0"/>
            <a:ext cx="2901950" cy="4222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l" rtl="0"/>
            <a:endParaRPr lang="ar-SA">
              <a:latin typeface="Calibri" pitchFamily="34" charset="0"/>
            </a:endParaRPr>
          </a:p>
        </p:txBody>
      </p:sp>
      <p:sp>
        <p:nvSpPr>
          <p:cNvPr id="41987" name="Rectangle 3"/>
          <p:cNvSpPr>
            <a:spLocks noChangeArrowheads="1"/>
          </p:cNvSpPr>
          <p:nvPr/>
        </p:nvSpPr>
        <p:spPr bwMode="auto">
          <a:xfrm>
            <a:off x="3921125" y="8685213"/>
            <a:ext cx="2901950" cy="42386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b"/>
          <a:lstStyle/>
          <a:p>
            <a:pPr rtl="0" eaLnBrk="0" hangingPunct="0"/>
            <a:r>
              <a:rPr lang="en-GB" sz="1200">
                <a:latin typeface="Calibri" pitchFamily="34" charset="0"/>
              </a:rPr>
              <a:t>13</a:t>
            </a:r>
          </a:p>
        </p:txBody>
      </p:sp>
      <p:sp>
        <p:nvSpPr>
          <p:cNvPr id="41988" name="Rectangle 4"/>
          <p:cNvSpPr>
            <a:spLocks noChangeArrowheads="1"/>
          </p:cNvSpPr>
          <p:nvPr/>
        </p:nvSpPr>
        <p:spPr bwMode="auto">
          <a:xfrm>
            <a:off x="0" y="8685213"/>
            <a:ext cx="2979738" cy="42386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l" rtl="0"/>
            <a:endParaRPr lang="ar-SA">
              <a:latin typeface="Calibri" pitchFamily="34" charset="0"/>
            </a:endParaRPr>
          </a:p>
        </p:txBody>
      </p:sp>
      <p:sp>
        <p:nvSpPr>
          <p:cNvPr id="41989" name="Rectangle 5"/>
          <p:cNvSpPr>
            <a:spLocks noChangeArrowheads="1"/>
          </p:cNvSpPr>
          <p:nvPr/>
        </p:nvSpPr>
        <p:spPr bwMode="auto">
          <a:xfrm>
            <a:off x="0" y="0"/>
            <a:ext cx="2979738" cy="4222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l" rtl="0"/>
            <a:endParaRPr lang="ar-SA">
              <a:latin typeface="Calibri" pitchFamily="34" charset="0"/>
            </a:endParaRPr>
          </a:p>
        </p:txBody>
      </p:sp>
      <p:sp>
        <p:nvSpPr>
          <p:cNvPr id="419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50938" y="692150"/>
            <a:ext cx="4556125" cy="3416300"/>
          </a:xfrm>
          <a:noFill/>
          <a:ln cap="flat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991" name="Rectangle 7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ar-SA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ChangeArrowheads="1"/>
          </p:cNvSpPr>
          <p:nvPr/>
        </p:nvSpPr>
        <p:spPr bwMode="auto">
          <a:xfrm>
            <a:off x="3921125" y="0"/>
            <a:ext cx="2901950" cy="4222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l" rtl="0"/>
            <a:endParaRPr lang="ar-SA">
              <a:latin typeface="Calibri" pitchFamily="34" charset="0"/>
            </a:endParaRPr>
          </a:p>
        </p:txBody>
      </p:sp>
      <p:sp>
        <p:nvSpPr>
          <p:cNvPr id="43011" name="Rectangle 3"/>
          <p:cNvSpPr>
            <a:spLocks noChangeArrowheads="1"/>
          </p:cNvSpPr>
          <p:nvPr/>
        </p:nvSpPr>
        <p:spPr bwMode="auto">
          <a:xfrm>
            <a:off x="3921125" y="8685213"/>
            <a:ext cx="2901950" cy="42386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b"/>
          <a:lstStyle/>
          <a:p>
            <a:pPr rtl="0" eaLnBrk="0" hangingPunct="0"/>
            <a:r>
              <a:rPr lang="en-GB" sz="1200">
                <a:latin typeface="Calibri" pitchFamily="34" charset="0"/>
              </a:rPr>
              <a:t>14</a:t>
            </a:r>
          </a:p>
        </p:txBody>
      </p:sp>
      <p:sp>
        <p:nvSpPr>
          <p:cNvPr id="43012" name="Rectangle 4"/>
          <p:cNvSpPr>
            <a:spLocks noChangeArrowheads="1"/>
          </p:cNvSpPr>
          <p:nvPr/>
        </p:nvSpPr>
        <p:spPr bwMode="auto">
          <a:xfrm>
            <a:off x="0" y="8685213"/>
            <a:ext cx="2979738" cy="42386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l" rtl="0"/>
            <a:endParaRPr lang="ar-SA">
              <a:latin typeface="Calibri" pitchFamily="34" charset="0"/>
            </a:endParaRPr>
          </a:p>
        </p:txBody>
      </p:sp>
      <p:sp>
        <p:nvSpPr>
          <p:cNvPr id="43013" name="Rectangle 5"/>
          <p:cNvSpPr>
            <a:spLocks noChangeArrowheads="1"/>
          </p:cNvSpPr>
          <p:nvPr/>
        </p:nvSpPr>
        <p:spPr bwMode="auto">
          <a:xfrm>
            <a:off x="0" y="0"/>
            <a:ext cx="2979738" cy="4222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l" rtl="0"/>
            <a:endParaRPr lang="ar-SA">
              <a:latin typeface="Calibri" pitchFamily="34" charset="0"/>
            </a:endParaRPr>
          </a:p>
        </p:txBody>
      </p:sp>
      <p:sp>
        <p:nvSpPr>
          <p:cNvPr id="43014" name="Rectangle 6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50938" y="692150"/>
            <a:ext cx="4556125" cy="3416300"/>
          </a:xfrm>
          <a:noFill/>
          <a:ln cap="flat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3015" name="Rectangle 7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ar-SA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ChangeArrowheads="1"/>
          </p:cNvSpPr>
          <p:nvPr/>
        </p:nvSpPr>
        <p:spPr bwMode="auto">
          <a:xfrm>
            <a:off x="3921125" y="0"/>
            <a:ext cx="2901950" cy="4222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l" rtl="0"/>
            <a:endParaRPr lang="ar-SA">
              <a:latin typeface="Calibri" pitchFamily="34" charset="0"/>
            </a:endParaRPr>
          </a:p>
        </p:txBody>
      </p:sp>
      <p:sp>
        <p:nvSpPr>
          <p:cNvPr id="43011" name="Rectangle 3"/>
          <p:cNvSpPr>
            <a:spLocks noChangeArrowheads="1"/>
          </p:cNvSpPr>
          <p:nvPr/>
        </p:nvSpPr>
        <p:spPr bwMode="auto">
          <a:xfrm>
            <a:off x="3921125" y="8685213"/>
            <a:ext cx="2901950" cy="42386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b"/>
          <a:lstStyle/>
          <a:p>
            <a:pPr rtl="0" eaLnBrk="0" hangingPunct="0"/>
            <a:r>
              <a:rPr lang="en-GB" sz="1200">
                <a:latin typeface="Calibri" pitchFamily="34" charset="0"/>
              </a:rPr>
              <a:t>14</a:t>
            </a:r>
          </a:p>
        </p:txBody>
      </p:sp>
      <p:sp>
        <p:nvSpPr>
          <p:cNvPr id="43012" name="Rectangle 4"/>
          <p:cNvSpPr>
            <a:spLocks noChangeArrowheads="1"/>
          </p:cNvSpPr>
          <p:nvPr/>
        </p:nvSpPr>
        <p:spPr bwMode="auto">
          <a:xfrm>
            <a:off x="0" y="8685213"/>
            <a:ext cx="2979738" cy="42386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l" rtl="0"/>
            <a:endParaRPr lang="ar-SA">
              <a:latin typeface="Calibri" pitchFamily="34" charset="0"/>
            </a:endParaRPr>
          </a:p>
        </p:txBody>
      </p:sp>
      <p:sp>
        <p:nvSpPr>
          <p:cNvPr id="43013" name="Rectangle 5"/>
          <p:cNvSpPr>
            <a:spLocks noChangeArrowheads="1"/>
          </p:cNvSpPr>
          <p:nvPr/>
        </p:nvSpPr>
        <p:spPr bwMode="auto">
          <a:xfrm>
            <a:off x="0" y="0"/>
            <a:ext cx="2979738" cy="4222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l" rtl="0"/>
            <a:endParaRPr lang="ar-SA">
              <a:latin typeface="Calibri" pitchFamily="34" charset="0"/>
            </a:endParaRPr>
          </a:p>
        </p:txBody>
      </p:sp>
      <p:sp>
        <p:nvSpPr>
          <p:cNvPr id="43014" name="Rectangle 6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50938" y="692150"/>
            <a:ext cx="4556125" cy="3416300"/>
          </a:xfrm>
          <a:noFill/>
          <a:ln cap="flat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3015" name="Rectangle 7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ar-SA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ChangeArrowheads="1"/>
          </p:cNvSpPr>
          <p:nvPr/>
        </p:nvSpPr>
        <p:spPr bwMode="auto">
          <a:xfrm>
            <a:off x="3921125" y="0"/>
            <a:ext cx="2901950" cy="4222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l" rtl="0"/>
            <a:endParaRPr lang="ar-SA">
              <a:latin typeface="Calibri" pitchFamily="34" charset="0"/>
            </a:endParaRPr>
          </a:p>
        </p:txBody>
      </p:sp>
      <p:sp>
        <p:nvSpPr>
          <p:cNvPr id="44035" name="Rectangle 3"/>
          <p:cNvSpPr>
            <a:spLocks noChangeArrowheads="1"/>
          </p:cNvSpPr>
          <p:nvPr/>
        </p:nvSpPr>
        <p:spPr bwMode="auto">
          <a:xfrm>
            <a:off x="3921125" y="8685213"/>
            <a:ext cx="2901950" cy="42386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b"/>
          <a:lstStyle/>
          <a:p>
            <a:pPr rtl="0" eaLnBrk="0" hangingPunct="0"/>
            <a:r>
              <a:rPr lang="en-GB" sz="1200">
                <a:latin typeface="Calibri" pitchFamily="34" charset="0"/>
              </a:rPr>
              <a:t>16</a:t>
            </a:r>
          </a:p>
        </p:txBody>
      </p:sp>
      <p:sp>
        <p:nvSpPr>
          <p:cNvPr id="44036" name="Rectangle 4"/>
          <p:cNvSpPr>
            <a:spLocks noChangeArrowheads="1"/>
          </p:cNvSpPr>
          <p:nvPr/>
        </p:nvSpPr>
        <p:spPr bwMode="auto">
          <a:xfrm>
            <a:off x="0" y="8685213"/>
            <a:ext cx="2979738" cy="42386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l" rtl="0"/>
            <a:endParaRPr lang="ar-SA">
              <a:latin typeface="Calibri" pitchFamily="34" charset="0"/>
            </a:endParaRPr>
          </a:p>
        </p:txBody>
      </p:sp>
      <p:sp>
        <p:nvSpPr>
          <p:cNvPr id="44037" name="Rectangle 5"/>
          <p:cNvSpPr>
            <a:spLocks noChangeArrowheads="1"/>
          </p:cNvSpPr>
          <p:nvPr/>
        </p:nvSpPr>
        <p:spPr bwMode="auto">
          <a:xfrm>
            <a:off x="0" y="0"/>
            <a:ext cx="2979738" cy="4222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l" rtl="0"/>
            <a:endParaRPr lang="ar-SA">
              <a:latin typeface="Calibri" pitchFamily="34" charset="0"/>
            </a:endParaRPr>
          </a:p>
        </p:txBody>
      </p:sp>
      <p:sp>
        <p:nvSpPr>
          <p:cNvPr id="440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50938" y="692150"/>
            <a:ext cx="4556125" cy="3416300"/>
          </a:xfrm>
          <a:noFill/>
          <a:ln cap="flat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4039" name="Rectangle 7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ar-SA" smtClean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ChangeArrowheads="1"/>
          </p:cNvSpPr>
          <p:nvPr/>
        </p:nvSpPr>
        <p:spPr bwMode="auto">
          <a:xfrm>
            <a:off x="3921125" y="0"/>
            <a:ext cx="2901950" cy="4222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l" rtl="0"/>
            <a:endParaRPr lang="ar-SA">
              <a:latin typeface="Calibri" pitchFamily="34" charset="0"/>
            </a:endParaRPr>
          </a:p>
        </p:txBody>
      </p:sp>
      <p:sp>
        <p:nvSpPr>
          <p:cNvPr id="45059" name="Rectangle 3"/>
          <p:cNvSpPr>
            <a:spLocks noChangeArrowheads="1"/>
          </p:cNvSpPr>
          <p:nvPr/>
        </p:nvSpPr>
        <p:spPr bwMode="auto">
          <a:xfrm>
            <a:off x="3921125" y="8685213"/>
            <a:ext cx="2901950" cy="42386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b"/>
          <a:lstStyle/>
          <a:p>
            <a:pPr rtl="0" eaLnBrk="0" hangingPunct="0"/>
            <a:r>
              <a:rPr lang="en-GB" sz="1200">
                <a:latin typeface="Calibri" pitchFamily="34" charset="0"/>
              </a:rPr>
              <a:t>20</a:t>
            </a:r>
          </a:p>
        </p:txBody>
      </p:sp>
      <p:sp>
        <p:nvSpPr>
          <p:cNvPr id="45060" name="Rectangle 4"/>
          <p:cNvSpPr>
            <a:spLocks noChangeArrowheads="1"/>
          </p:cNvSpPr>
          <p:nvPr/>
        </p:nvSpPr>
        <p:spPr bwMode="auto">
          <a:xfrm>
            <a:off x="0" y="8685213"/>
            <a:ext cx="2979738" cy="42386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l" rtl="0"/>
            <a:endParaRPr lang="ar-SA">
              <a:latin typeface="Calibri" pitchFamily="34" charset="0"/>
            </a:endParaRPr>
          </a:p>
        </p:txBody>
      </p:sp>
      <p:sp>
        <p:nvSpPr>
          <p:cNvPr id="45061" name="Rectangle 5"/>
          <p:cNvSpPr>
            <a:spLocks noChangeArrowheads="1"/>
          </p:cNvSpPr>
          <p:nvPr/>
        </p:nvSpPr>
        <p:spPr bwMode="auto">
          <a:xfrm>
            <a:off x="0" y="0"/>
            <a:ext cx="2979738" cy="4222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l" rtl="0"/>
            <a:endParaRPr lang="ar-SA">
              <a:latin typeface="Calibri" pitchFamily="34" charset="0"/>
            </a:endParaRPr>
          </a:p>
        </p:txBody>
      </p:sp>
      <p:sp>
        <p:nvSpPr>
          <p:cNvPr id="450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50938" y="692150"/>
            <a:ext cx="4556125" cy="3416300"/>
          </a:xfrm>
          <a:noFill/>
          <a:ln cap="flat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63" name="Rectangle 7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ar-SA" smtClean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ChangeArrowheads="1"/>
          </p:cNvSpPr>
          <p:nvPr/>
        </p:nvSpPr>
        <p:spPr bwMode="auto">
          <a:xfrm>
            <a:off x="3921125" y="0"/>
            <a:ext cx="2901950" cy="4222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l" rtl="0"/>
            <a:endParaRPr lang="ar-SA">
              <a:latin typeface="Calibri" pitchFamily="34" charset="0"/>
            </a:endParaRPr>
          </a:p>
        </p:txBody>
      </p:sp>
      <p:sp>
        <p:nvSpPr>
          <p:cNvPr id="46083" name="Rectangle 3"/>
          <p:cNvSpPr>
            <a:spLocks noChangeArrowheads="1"/>
          </p:cNvSpPr>
          <p:nvPr/>
        </p:nvSpPr>
        <p:spPr bwMode="auto">
          <a:xfrm>
            <a:off x="3921125" y="8685213"/>
            <a:ext cx="2901950" cy="42386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b"/>
          <a:lstStyle/>
          <a:p>
            <a:pPr rtl="0" eaLnBrk="0" hangingPunct="0"/>
            <a:r>
              <a:rPr lang="en-GB" sz="1200">
                <a:latin typeface="Calibri" pitchFamily="34" charset="0"/>
              </a:rPr>
              <a:t>21</a:t>
            </a:r>
          </a:p>
        </p:txBody>
      </p:sp>
      <p:sp>
        <p:nvSpPr>
          <p:cNvPr id="46084" name="Rectangle 4"/>
          <p:cNvSpPr>
            <a:spLocks noChangeArrowheads="1"/>
          </p:cNvSpPr>
          <p:nvPr/>
        </p:nvSpPr>
        <p:spPr bwMode="auto">
          <a:xfrm>
            <a:off x="0" y="8685213"/>
            <a:ext cx="2979738" cy="42386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l" rtl="0"/>
            <a:endParaRPr lang="ar-SA">
              <a:latin typeface="Calibri" pitchFamily="34" charset="0"/>
            </a:endParaRPr>
          </a:p>
        </p:txBody>
      </p:sp>
      <p:sp>
        <p:nvSpPr>
          <p:cNvPr id="46085" name="Rectangle 5"/>
          <p:cNvSpPr>
            <a:spLocks noChangeArrowheads="1"/>
          </p:cNvSpPr>
          <p:nvPr/>
        </p:nvSpPr>
        <p:spPr bwMode="auto">
          <a:xfrm>
            <a:off x="0" y="0"/>
            <a:ext cx="2979738" cy="4222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l" rtl="0"/>
            <a:endParaRPr lang="ar-SA">
              <a:latin typeface="Calibri" pitchFamily="34" charset="0"/>
            </a:endParaRPr>
          </a:p>
        </p:txBody>
      </p:sp>
      <p:sp>
        <p:nvSpPr>
          <p:cNvPr id="46086" name="Rectangle 6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50938" y="692150"/>
            <a:ext cx="4556125" cy="3416300"/>
          </a:xfrm>
          <a:noFill/>
          <a:ln cap="flat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6087" name="Rectangle 7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ar-SA" smtClean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ChangeArrowheads="1"/>
          </p:cNvSpPr>
          <p:nvPr/>
        </p:nvSpPr>
        <p:spPr bwMode="auto">
          <a:xfrm>
            <a:off x="3921125" y="0"/>
            <a:ext cx="2901950" cy="4222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l" rtl="0"/>
            <a:endParaRPr lang="ar-SA">
              <a:latin typeface="Calibri" pitchFamily="34" charset="0"/>
            </a:endParaRPr>
          </a:p>
        </p:txBody>
      </p:sp>
      <p:sp>
        <p:nvSpPr>
          <p:cNvPr id="46083" name="Rectangle 3"/>
          <p:cNvSpPr>
            <a:spLocks noChangeArrowheads="1"/>
          </p:cNvSpPr>
          <p:nvPr/>
        </p:nvSpPr>
        <p:spPr bwMode="auto">
          <a:xfrm>
            <a:off x="3921125" y="8685213"/>
            <a:ext cx="2901950" cy="42386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b"/>
          <a:lstStyle/>
          <a:p>
            <a:pPr rtl="0" eaLnBrk="0" hangingPunct="0"/>
            <a:r>
              <a:rPr lang="en-GB" sz="1200">
                <a:latin typeface="Calibri" pitchFamily="34" charset="0"/>
              </a:rPr>
              <a:t>21</a:t>
            </a:r>
          </a:p>
        </p:txBody>
      </p:sp>
      <p:sp>
        <p:nvSpPr>
          <p:cNvPr id="46084" name="Rectangle 4"/>
          <p:cNvSpPr>
            <a:spLocks noChangeArrowheads="1"/>
          </p:cNvSpPr>
          <p:nvPr/>
        </p:nvSpPr>
        <p:spPr bwMode="auto">
          <a:xfrm>
            <a:off x="0" y="8685213"/>
            <a:ext cx="2979738" cy="42386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l" rtl="0"/>
            <a:endParaRPr lang="ar-SA">
              <a:latin typeface="Calibri" pitchFamily="34" charset="0"/>
            </a:endParaRPr>
          </a:p>
        </p:txBody>
      </p:sp>
      <p:sp>
        <p:nvSpPr>
          <p:cNvPr id="46085" name="Rectangle 5"/>
          <p:cNvSpPr>
            <a:spLocks noChangeArrowheads="1"/>
          </p:cNvSpPr>
          <p:nvPr/>
        </p:nvSpPr>
        <p:spPr bwMode="auto">
          <a:xfrm>
            <a:off x="0" y="0"/>
            <a:ext cx="2979738" cy="4222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l" rtl="0"/>
            <a:endParaRPr lang="ar-SA">
              <a:latin typeface="Calibri" pitchFamily="34" charset="0"/>
            </a:endParaRPr>
          </a:p>
        </p:txBody>
      </p:sp>
      <p:sp>
        <p:nvSpPr>
          <p:cNvPr id="46086" name="Rectangle 6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50938" y="692150"/>
            <a:ext cx="4556125" cy="3416300"/>
          </a:xfrm>
          <a:noFill/>
          <a:ln cap="flat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6087" name="Rectangle 7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ar-SA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ChangeArrowheads="1"/>
          </p:cNvSpPr>
          <p:nvPr/>
        </p:nvSpPr>
        <p:spPr bwMode="auto">
          <a:xfrm>
            <a:off x="3921125" y="0"/>
            <a:ext cx="2901950" cy="4222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l" rtl="0"/>
            <a:endParaRPr lang="ar-SA">
              <a:latin typeface="Calibri" pitchFamily="34" charset="0"/>
            </a:endParaRPr>
          </a:p>
        </p:txBody>
      </p:sp>
      <p:sp>
        <p:nvSpPr>
          <p:cNvPr id="34819" name="Rectangle 3"/>
          <p:cNvSpPr>
            <a:spLocks noChangeArrowheads="1"/>
          </p:cNvSpPr>
          <p:nvPr/>
        </p:nvSpPr>
        <p:spPr bwMode="auto">
          <a:xfrm>
            <a:off x="3921125" y="8685213"/>
            <a:ext cx="2901950" cy="42386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b"/>
          <a:lstStyle/>
          <a:p>
            <a:pPr rtl="0" eaLnBrk="0" hangingPunct="0"/>
            <a:r>
              <a:rPr lang="en-GB" sz="1200">
                <a:latin typeface="Calibri" pitchFamily="34" charset="0"/>
              </a:rPr>
              <a:t>5</a:t>
            </a:r>
          </a:p>
        </p:txBody>
      </p:sp>
      <p:sp>
        <p:nvSpPr>
          <p:cNvPr id="34820" name="Rectangle 4"/>
          <p:cNvSpPr>
            <a:spLocks noChangeArrowheads="1"/>
          </p:cNvSpPr>
          <p:nvPr/>
        </p:nvSpPr>
        <p:spPr bwMode="auto">
          <a:xfrm>
            <a:off x="0" y="8685213"/>
            <a:ext cx="2979738" cy="42386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l" rtl="0"/>
            <a:endParaRPr lang="ar-SA">
              <a:latin typeface="Calibri" pitchFamily="34" charset="0"/>
            </a:endParaRPr>
          </a:p>
        </p:txBody>
      </p:sp>
      <p:sp>
        <p:nvSpPr>
          <p:cNvPr id="34821" name="Rectangle 5"/>
          <p:cNvSpPr>
            <a:spLocks noChangeArrowheads="1"/>
          </p:cNvSpPr>
          <p:nvPr/>
        </p:nvSpPr>
        <p:spPr bwMode="auto">
          <a:xfrm>
            <a:off x="0" y="0"/>
            <a:ext cx="2979738" cy="4222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l" rtl="0"/>
            <a:endParaRPr lang="ar-SA">
              <a:latin typeface="Calibri" pitchFamily="34" charset="0"/>
            </a:endParaRPr>
          </a:p>
        </p:txBody>
      </p:sp>
      <p:sp>
        <p:nvSpPr>
          <p:cNvPr id="34822" name="Rectangle 6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50938" y="692150"/>
            <a:ext cx="4556125" cy="3416300"/>
          </a:xfrm>
          <a:noFill/>
          <a:ln cap="flat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4823" name="Rectangle 7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ar-SA" smtClean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ChangeArrowheads="1"/>
          </p:cNvSpPr>
          <p:nvPr/>
        </p:nvSpPr>
        <p:spPr bwMode="auto">
          <a:xfrm>
            <a:off x="3921125" y="0"/>
            <a:ext cx="2901950" cy="4222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l" rtl="0"/>
            <a:endParaRPr lang="ar-SA">
              <a:latin typeface="Calibri" pitchFamily="34" charset="0"/>
            </a:endParaRPr>
          </a:p>
        </p:txBody>
      </p:sp>
      <p:sp>
        <p:nvSpPr>
          <p:cNvPr id="47107" name="Rectangle 3"/>
          <p:cNvSpPr>
            <a:spLocks noChangeArrowheads="1"/>
          </p:cNvSpPr>
          <p:nvPr/>
        </p:nvSpPr>
        <p:spPr bwMode="auto">
          <a:xfrm>
            <a:off x="3921125" y="8685213"/>
            <a:ext cx="2901950" cy="42386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b"/>
          <a:lstStyle/>
          <a:p>
            <a:pPr rtl="0" eaLnBrk="0" hangingPunct="0"/>
            <a:r>
              <a:rPr lang="en-GB" sz="1200">
                <a:latin typeface="Calibri" pitchFamily="34" charset="0"/>
              </a:rPr>
              <a:t>22</a:t>
            </a:r>
          </a:p>
        </p:txBody>
      </p:sp>
      <p:sp>
        <p:nvSpPr>
          <p:cNvPr id="47108" name="Rectangle 4"/>
          <p:cNvSpPr>
            <a:spLocks noChangeArrowheads="1"/>
          </p:cNvSpPr>
          <p:nvPr/>
        </p:nvSpPr>
        <p:spPr bwMode="auto">
          <a:xfrm>
            <a:off x="0" y="8685213"/>
            <a:ext cx="2979738" cy="42386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l" rtl="0"/>
            <a:endParaRPr lang="ar-SA">
              <a:latin typeface="Calibri" pitchFamily="34" charset="0"/>
            </a:endParaRPr>
          </a:p>
        </p:txBody>
      </p:sp>
      <p:sp>
        <p:nvSpPr>
          <p:cNvPr id="47109" name="Rectangle 5"/>
          <p:cNvSpPr>
            <a:spLocks noChangeArrowheads="1"/>
          </p:cNvSpPr>
          <p:nvPr/>
        </p:nvSpPr>
        <p:spPr bwMode="auto">
          <a:xfrm>
            <a:off x="0" y="0"/>
            <a:ext cx="2979738" cy="4222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l" rtl="0"/>
            <a:endParaRPr lang="ar-SA">
              <a:latin typeface="Calibri" pitchFamily="34" charset="0"/>
            </a:endParaRPr>
          </a:p>
        </p:txBody>
      </p:sp>
      <p:sp>
        <p:nvSpPr>
          <p:cNvPr id="47110" name="Rectangle 6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50938" y="692150"/>
            <a:ext cx="4556125" cy="3416300"/>
          </a:xfrm>
          <a:noFill/>
          <a:ln cap="flat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7111" name="Rectangle 7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ar-SA" smtClean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ChangeArrowheads="1"/>
          </p:cNvSpPr>
          <p:nvPr/>
        </p:nvSpPr>
        <p:spPr bwMode="auto">
          <a:xfrm>
            <a:off x="3921125" y="0"/>
            <a:ext cx="2901950" cy="4222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l" rtl="0"/>
            <a:endParaRPr lang="ar-SA">
              <a:latin typeface="Calibri" pitchFamily="34" charset="0"/>
            </a:endParaRPr>
          </a:p>
        </p:txBody>
      </p:sp>
      <p:sp>
        <p:nvSpPr>
          <p:cNvPr id="48131" name="Rectangle 3"/>
          <p:cNvSpPr>
            <a:spLocks noChangeArrowheads="1"/>
          </p:cNvSpPr>
          <p:nvPr/>
        </p:nvSpPr>
        <p:spPr bwMode="auto">
          <a:xfrm>
            <a:off x="3921125" y="8685213"/>
            <a:ext cx="2901950" cy="42386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b"/>
          <a:lstStyle/>
          <a:p>
            <a:pPr rtl="0" eaLnBrk="0" hangingPunct="0"/>
            <a:r>
              <a:rPr lang="en-GB" sz="1200">
                <a:latin typeface="Calibri" pitchFamily="34" charset="0"/>
              </a:rPr>
              <a:t>23</a:t>
            </a:r>
          </a:p>
        </p:txBody>
      </p:sp>
      <p:sp>
        <p:nvSpPr>
          <p:cNvPr id="48132" name="Rectangle 4"/>
          <p:cNvSpPr>
            <a:spLocks noChangeArrowheads="1"/>
          </p:cNvSpPr>
          <p:nvPr/>
        </p:nvSpPr>
        <p:spPr bwMode="auto">
          <a:xfrm>
            <a:off x="0" y="8685213"/>
            <a:ext cx="2979738" cy="42386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l" rtl="0"/>
            <a:endParaRPr lang="ar-SA">
              <a:latin typeface="Calibri" pitchFamily="34" charset="0"/>
            </a:endParaRPr>
          </a:p>
        </p:txBody>
      </p:sp>
      <p:sp>
        <p:nvSpPr>
          <p:cNvPr id="48133" name="Rectangle 5"/>
          <p:cNvSpPr>
            <a:spLocks noChangeArrowheads="1"/>
          </p:cNvSpPr>
          <p:nvPr/>
        </p:nvSpPr>
        <p:spPr bwMode="auto">
          <a:xfrm>
            <a:off x="0" y="0"/>
            <a:ext cx="2979738" cy="4222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l" rtl="0"/>
            <a:endParaRPr lang="ar-SA">
              <a:latin typeface="Calibri" pitchFamily="34" charset="0"/>
            </a:endParaRPr>
          </a:p>
        </p:txBody>
      </p:sp>
      <p:sp>
        <p:nvSpPr>
          <p:cNvPr id="48134" name="Rectangle 6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50938" y="692150"/>
            <a:ext cx="4556125" cy="3416300"/>
          </a:xfrm>
          <a:noFill/>
          <a:ln cap="flat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8135" name="Rectangle 7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ar-SA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ChangeArrowheads="1"/>
          </p:cNvSpPr>
          <p:nvPr/>
        </p:nvSpPr>
        <p:spPr bwMode="auto">
          <a:xfrm>
            <a:off x="3921125" y="0"/>
            <a:ext cx="2901950" cy="4222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l" rtl="0"/>
            <a:endParaRPr lang="ar-SA">
              <a:latin typeface="Calibri" pitchFamily="34" charset="0"/>
            </a:endParaRPr>
          </a:p>
        </p:txBody>
      </p:sp>
      <p:sp>
        <p:nvSpPr>
          <p:cNvPr id="35843" name="Rectangle 3"/>
          <p:cNvSpPr>
            <a:spLocks noChangeArrowheads="1"/>
          </p:cNvSpPr>
          <p:nvPr/>
        </p:nvSpPr>
        <p:spPr bwMode="auto">
          <a:xfrm>
            <a:off x="3921125" y="8685213"/>
            <a:ext cx="2901950" cy="42386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b"/>
          <a:lstStyle/>
          <a:p>
            <a:pPr rtl="0" eaLnBrk="0" hangingPunct="0"/>
            <a:r>
              <a:rPr lang="en-GB" sz="1200">
                <a:latin typeface="Calibri" pitchFamily="34" charset="0"/>
              </a:rPr>
              <a:t>6</a:t>
            </a:r>
          </a:p>
        </p:txBody>
      </p:sp>
      <p:sp>
        <p:nvSpPr>
          <p:cNvPr id="35844" name="Rectangle 4"/>
          <p:cNvSpPr>
            <a:spLocks noChangeArrowheads="1"/>
          </p:cNvSpPr>
          <p:nvPr/>
        </p:nvSpPr>
        <p:spPr bwMode="auto">
          <a:xfrm>
            <a:off x="0" y="8685213"/>
            <a:ext cx="2979738" cy="42386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l" rtl="0"/>
            <a:endParaRPr lang="ar-SA">
              <a:latin typeface="Calibri" pitchFamily="34" charset="0"/>
            </a:endParaRPr>
          </a:p>
        </p:txBody>
      </p:sp>
      <p:sp>
        <p:nvSpPr>
          <p:cNvPr id="35845" name="Rectangle 5"/>
          <p:cNvSpPr>
            <a:spLocks noChangeArrowheads="1"/>
          </p:cNvSpPr>
          <p:nvPr/>
        </p:nvSpPr>
        <p:spPr bwMode="auto">
          <a:xfrm>
            <a:off x="0" y="0"/>
            <a:ext cx="2979738" cy="4222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l" rtl="0"/>
            <a:endParaRPr lang="ar-SA">
              <a:latin typeface="Calibri" pitchFamily="34" charset="0"/>
            </a:endParaRPr>
          </a:p>
        </p:txBody>
      </p:sp>
      <p:sp>
        <p:nvSpPr>
          <p:cNvPr id="35846" name="Rectangle 6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50938" y="692150"/>
            <a:ext cx="4556125" cy="3416300"/>
          </a:xfrm>
          <a:noFill/>
          <a:ln cap="flat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5847" name="Rectangle 7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ar-SA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ChangeArrowheads="1"/>
          </p:cNvSpPr>
          <p:nvPr/>
        </p:nvSpPr>
        <p:spPr bwMode="auto">
          <a:xfrm>
            <a:off x="3921125" y="0"/>
            <a:ext cx="2901950" cy="4222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l" rtl="0"/>
            <a:endParaRPr lang="ar-SA">
              <a:latin typeface="Calibri" pitchFamily="34" charset="0"/>
            </a:endParaRPr>
          </a:p>
        </p:txBody>
      </p:sp>
      <p:sp>
        <p:nvSpPr>
          <p:cNvPr id="36867" name="Rectangle 3"/>
          <p:cNvSpPr>
            <a:spLocks noChangeArrowheads="1"/>
          </p:cNvSpPr>
          <p:nvPr/>
        </p:nvSpPr>
        <p:spPr bwMode="auto">
          <a:xfrm>
            <a:off x="3921125" y="8685213"/>
            <a:ext cx="2901950" cy="42386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b"/>
          <a:lstStyle/>
          <a:p>
            <a:pPr rtl="0" eaLnBrk="0" hangingPunct="0"/>
            <a:r>
              <a:rPr lang="en-GB" sz="1200">
                <a:latin typeface="Calibri" pitchFamily="34" charset="0"/>
              </a:rPr>
              <a:t>7</a:t>
            </a:r>
          </a:p>
        </p:txBody>
      </p:sp>
      <p:sp>
        <p:nvSpPr>
          <p:cNvPr id="36868" name="Rectangle 4"/>
          <p:cNvSpPr>
            <a:spLocks noChangeArrowheads="1"/>
          </p:cNvSpPr>
          <p:nvPr/>
        </p:nvSpPr>
        <p:spPr bwMode="auto">
          <a:xfrm>
            <a:off x="0" y="8685213"/>
            <a:ext cx="2979738" cy="42386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l" rtl="0"/>
            <a:endParaRPr lang="ar-SA">
              <a:latin typeface="Calibri" pitchFamily="34" charset="0"/>
            </a:endParaRPr>
          </a:p>
        </p:txBody>
      </p:sp>
      <p:sp>
        <p:nvSpPr>
          <p:cNvPr id="36869" name="Rectangle 5"/>
          <p:cNvSpPr>
            <a:spLocks noChangeArrowheads="1"/>
          </p:cNvSpPr>
          <p:nvPr/>
        </p:nvSpPr>
        <p:spPr bwMode="auto">
          <a:xfrm>
            <a:off x="0" y="0"/>
            <a:ext cx="2979738" cy="4222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l" rtl="0"/>
            <a:endParaRPr lang="ar-SA">
              <a:latin typeface="Calibri" pitchFamily="34" charset="0"/>
            </a:endParaRPr>
          </a:p>
        </p:txBody>
      </p:sp>
      <p:sp>
        <p:nvSpPr>
          <p:cNvPr id="36870" name="Rectangle 6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50938" y="692150"/>
            <a:ext cx="4556125" cy="3416300"/>
          </a:xfrm>
          <a:noFill/>
          <a:ln cap="flat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6871" name="Rectangle 7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ar-SA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ChangeArrowheads="1"/>
          </p:cNvSpPr>
          <p:nvPr/>
        </p:nvSpPr>
        <p:spPr bwMode="auto">
          <a:xfrm>
            <a:off x="3921125" y="0"/>
            <a:ext cx="2901950" cy="4222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l" rtl="0"/>
            <a:endParaRPr lang="ar-SA">
              <a:latin typeface="Calibri" pitchFamily="34" charset="0"/>
            </a:endParaRPr>
          </a:p>
        </p:txBody>
      </p:sp>
      <p:sp>
        <p:nvSpPr>
          <p:cNvPr id="36867" name="Rectangle 3"/>
          <p:cNvSpPr>
            <a:spLocks noChangeArrowheads="1"/>
          </p:cNvSpPr>
          <p:nvPr/>
        </p:nvSpPr>
        <p:spPr bwMode="auto">
          <a:xfrm>
            <a:off x="3921125" y="8685213"/>
            <a:ext cx="2901950" cy="42386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b"/>
          <a:lstStyle/>
          <a:p>
            <a:pPr rtl="0" eaLnBrk="0" hangingPunct="0"/>
            <a:r>
              <a:rPr lang="en-GB" sz="1200">
                <a:latin typeface="Calibri" pitchFamily="34" charset="0"/>
              </a:rPr>
              <a:t>7</a:t>
            </a:r>
          </a:p>
        </p:txBody>
      </p:sp>
      <p:sp>
        <p:nvSpPr>
          <p:cNvPr id="36868" name="Rectangle 4"/>
          <p:cNvSpPr>
            <a:spLocks noChangeArrowheads="1"/>
          </p:cNvSpPr>
          <p:nvPr/>
        </p:nvSpPr>
        <p:spPr bwMode="auto">
          <a:xfrm>
            <a:off x="0" y="8685213"/>
            <a:ext cx="2979738" cy="42386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l" rtl="0"/>
            <a:endParaRPr lang="ar-SA">
              <a:latin typeface="Calibri" pitchFamily="34" charset="0"/>
            </a:endParaRPr>
          </a:p>
        </p:txBody>
      </p:sp>
      <p:sp>
        <p:nvSpPr>
          <p:cNvPr id="36869" name="Rectangle 5"/>
          <p:cNvSpPr>
            <a:spLocks noChangeArrowheads="1"/>
          </p:cNvSpPr>
          <p:nvPr/>
        </p:nvSpPr>
        <p:spPr bwMode="auto">
          <a:xfrm>
            <a:off x="0" y="0"/>
            <a:ext cx="2979738" cy="4222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l" rtl="0"/>
            <a:endParaRPr lang="ar-SA">
              <a:latin typeface="Calibri" pitchFamily="34" charset="0"/>
            </a:endParaRPr>
          </a:p>
        </p:txBody>
      </p:sp>
      <p:sp>
        <p:nvSpPr>
          <p:cNvPr id="36870" name="Rectangle 6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50938" y="692150"/>
            <a:ext cx="4556125" cy="3416300"/>
          </a:xfrm>
          <a:noFill/>
          <a:ln cap="flat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6871" name="Rectangle 7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ar-SA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ChangeArrowheads="1"/>
          </p:cNvSpPr>
          <p:nvPr/>
        </p:nvSpPr>
        <p:spPr bwMode="auto">
          <a:xfrm>
            <a:off x="3921125" y="0"/>
            <a:ext cx="2901950" cy="4222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l" rtl="0"/>
            <a:endParaRPr lang="ar-SA">
              <a:latin typeface="Calibri" pitchFamily="34" charset="0"/>
            </a:endParaRPr>
          </a:p>
        </p:txBody>
      </p:sp>
      <p:sp>
        <p:nvSpPr>
          <p:cNvPr id="37891" name="Rectangle 3"/>
          <p:cNvSpPr>
            <a:spLocks noChangeArrowheads="1"/>
          </p:cNvSpPr>
          <p:nvPr/>
        </p:nvSpPr>
        <p:spPr bwMode="auto">
          <a:xfrm>
            <a:off x="3921125" y="8685213"/>
            <a:ext cx="2901950" cy="42386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b"/>
          <a:lstStyle/>
          <a:p>
            <a:pPr rtl="0" eaLnBrk="0" hangingPunct="0"/>
            <a:r>
              <a:rPr lang="en-GB" sz="1200">
                <a:latin typeface="Calibri" pitchFamily="34" charset="0"/>
              </a:rPr>
              <a:t>8</a:t>
            </a:r>
          </a:p>
        </p:txBody>
      </p:sp>
      <p:sp>
        <p:nvSpPr>
          <p:cNvPr id="37892" name="Rectangle 4"/>
          <p:cNvSpPr>
            <a:spLocks noChangeArrowheads="1"/>
          </p:cNvSpPr>
          <p:nvPr/>
        </p:nvSpPr>
        <p:spPr bwMode="auto">
          <a:xfrm>
            <a:off x="0" y="8685213"/>
            <a:ext cx="2979738" cy="42386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l" rtl="0"/>
            <a:endParaRPr lang="ar-SA">
              <a:latin typeface="Calibri" pitchFamily="34" charset="0"/>
            </a:endParaRPr>
          </a:p>
        </p:txBody>
      </p:sp>
      <p:sp>
        <p:nvSpPr>
          <p:cNvPr id="37893" name="Rectangle 5"/>
          <p:cNvSpPr>
            <a:spLocks noChangeArrowheads="1"/>
          </p:cNvSpPr>
          <p:nvPr/>
        </p:nvSpPr>
        <p:spPr bwMode="auto">
          <a:xfrm>
            <a:off x="0" y="0"/>
            <a:ext cx="2979738" cy="4222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l" rtl="0"/>
            <a:endParaRPr lang="ar-SA">
              <a:latin typeface="Calibri" pitchFamily="34" charset="0"/>
            </a:endParaRPr>
          </a:p>
        </p:txBody>
      </p:sp>
      <p:sp>
        <p:nvSpPr>
          <p:cNvPr id="37894" name="Rectangle 6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50938" y="692150"/>
            <a:ext cx="4556125" cy="3416300"/>
          </a:xfrm>
          <a:noFill/>
          <a:ln cap="flat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7895" name="Rectangle 7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ar-SA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ChangeArrowheads="1"/>
          </p:cNvSpPr>
          <p:nvPr/>
        </p:nvSpPr>
        <p:spPr bwMode="auto">
          <a:xfrm>
            <a:off x="3921125" y="0"/>
            <a:ext cx="2901950" cy="4222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l" rtl="0"/>
            <a:endParaRPr lang="ar-SA">
              <a:latin typeface="Calibri" pitchFamily="34" charset="0"/>
            </a:endParaRPr>
          </a:p>
        </p:txBody>
      </p:sp>
      <p:sp>
        <p:nvSpPr>
          <p:cNvPr id="38915" name="Rectangle 3"/>
          <p:cNvSpPr>
            <a:spLocks noChangeArrowheads="1"/>
          </p:cNvSpPr>
          <p:nvPr/>
        </p:nvSpPr>
        <p:spPr bwMode="auto">
          <a:xfrm>
            <a:off x="3921125" y="8685213"/>
            <a:ext cx="2901950" cy="42386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b"/>
          <a:lstStyle/>
          <a:p>
            <a:pPr rtl="0" eaLnBrk="0" hangingPunct="0"/>
            <a:r>
              <a:rPr lang="en-GB" sz="1200">
                <a:latin typeface="Calibri" pitchFamily="34" charset="0"/>
              </a:rPr>
              <a:t>10</a:t>
            </a:r>
          </a:p>
        </p:txBody>
      </p:sp>
      <p:sp>
        <p:nvSpPr>
          <p:cNvPr id="38916" name="Rectangle 4"/>
          <p:cNvSpPr>
            <a:spLocks noChangeArrowheads="1"/>
          </p:cNvSpPr>
          <p:nvPr/>
        </p:nvSpPr>
        <p:spPr bwMode="auto">
          <a:xfrm>
            <a:off x="0" y="8685213"/>
            <a:ext cx="2979738" cy="42386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l" rtl="0"/>
            <a:endParaRPr lang="ar-SA">
              <a:latin typeface="Calibri" pitchFamily="34" charset="0"/>
            </a:endParaRPr>
          </a:p>
        </p:txBody>
      </p:sp>
      <p:sp>
        <p:nvSpPr>
          <p:cNvPr id="38917" name="Rectangle 5"/>
          <p:cNvSpPr>
            <a:spLocks noChangeArrowheads="1"/>
          </p:cNvSpPr>
          <p:nvPr/>
        </p:nvSpPr>
        <p:spPr bwMode="auto">
          <a:xfrm>
            <a:off x="0" y="0"/>
            <a:ext cx="2979738" cy="4222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l" rtl="0"/>
            <a:endParaRPr lang="ar-SA">
              <a:latin typeface="Calibri" pitchFamily="34" charset="0"/>
            </a:endParaRPr>
          </a:p>
        </p:txBody>
      </p:sp>
      <p:sp>
        <p:nvSpPr>
          <p:cNvPr id="38918" name="Rectangle 6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50938" y="692150"/>
            <a:ext cx="4556125" cy="3416300"/>
          </a:xfrm>
          <a:noFill/>
          <a:ln cap="flat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8919" name="Rectangle 7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ar-SA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ChangeArrowheads="1"/>
          </p:cNvSpPr>
          <p:nvPr/>
        </p:nvSpPr>
        <p:spPr bwMode="auto">
          <a:xfrm>
            <a:off x="3921125" y="0"/>
            <a:ext cx="2901950" cy="4222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l" rtl="0"/>
            <a:endParaRPr lang="ar-SA">
              <a:latin typeface="Calibri" pitchFamily="34" charset="0"/>
            </a:endParaRPr>
          </a:p>
        </p:txBody>
      </p:sp>
      <p:sp>
        <p:nvSpPr>
          <p:cNvPr id="39939" name="Rectangle 3"/>
          <p:cNvSpPr>
            <a:spLocks noChangeArrowheads="1"/>
          </p:cNvSpPr>
          <p:nvPr/>
        </p:nvSpPr>
        <p:spPr bwMode="auto">
          <a:xfrm>
            <a:off x="3921125" y="8685213"/>
            <a:ext cx="2901950" cy="42386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b"/>
          <a:lstStyle/>
          <a:p>
            <a:pPr rtl="0" eaLnBrk="0" hangingPunct="0"/>
            <a:r>
              <a:rPr lang="en-GB" sz="1200">
                <a:latin typeface="Calibri" pitchFamily="34" charset="0"/>
              </a:rPr>
              <a:t>12</a:t>
            </a:r>
          </a:p>
        </p:txBody>
      </p:sp>
      <p:sp>
        <p:nvSpPr>
          <p:cNvPr id="39940" name="Rectangle 4"/>
          <p:cNvSpPr>
            <a:spLocks noChangeArrowheads="1"/>
          </p:cNvSpPr>
          <p:nvPr/>
        </p:nvSpPr>
        <p:spPr bwMode="auto">
          <a:xfrm>
            <a:off x="0" y="8685213"/>
            <a:ext cx="2979738" cy="42386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l" rtl="0"/>
            <a:endParaRPr lang="ar-SA">
              <a:latin typeface="Calibri" pitchFamily="34" charset="0"/>
            </a:endParaRPr>
          </a:p>
        </p:txBody>
      </p:sp>
      <p:sp>
        <p:nvSpPr>
          <p:cNvPr id="39941" name="Rectangle 5"/>
          <p:cNvSpPr>
            <a:spLocks noChangeArrowheads="1"/>
          </p:cNvSpPr>
          <p:nvPr/>
        </p:nvSpPr>
        <p:spPr bwMode="auto">
          <a:xfrm>
            <a:off x="0" y="0"/>
            <a:ext cx="2979738" cy="4222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l" rtl="0"/>
            <a:endParaRPr lang="ar-SA">
              <a:latin typeface="Calibri" pitchFamily="34" charset="0"/>
            </a:endParaRPr>
          </a:p>
        </p:txBody>
      </p:sp>
      <p:sp>
        <p:nvSpPr>
          <p:cNvPr id="399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50938" y="692150"/>
            <a:ext cx="4556125" cy="3416300"/>
          </a:xfrm>
          <a:noFill/>
          <a:ln cap="flat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9943" name="Rectangle 7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ar-SA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970AC77-CE6C-46AE-99BB-C9EC2973B93F}" type="slidenum">
              <a:rPr lang="en-US"/>
              <a:pPr>
                <a:defRPr/>
              </a:pPr>
              <a:t>20</a:t>
            </a:fld>
            <a:endParaRPr lang="en-US"/>
          </a:p>
        </p:txBody>
      </p:sp>
      <p:sp>
        <p:nvSpPr>
          <p:cNvPr id="409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04900" y="652463"/>
            <a:ext cx="4638675" cy="347980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64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9163" y="4349750"/>
            <a:ext cx="5011737" cy="4132263"/>
          </a:xfrm>
          <a:noFill/>
        </p:spPr>
        <p:txBody>
          <a:bodyPr wrap="none" anchor="ctr"/>
          <a:lstStyle/>
          <a:p>
            <a:r>
              <a:rPr lang="en-US" smtClean="0"/>
              <a:t>Polyp removal leads to CRC prevention</a:t>
            </a:r>
          </a:p>
          <a:p>
            <a:r>
              <a:rPr lang="en-US" smtClean="0"/>
              <a:t>Polyp is surrogate marker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D7379B-A210-4996-9409-651139EC1FC6}" type="datetimeFigureOut">
              <a:rPr lang="en-US" smtClean="0"/>
              <a:pPr/>
              <a:t>12/1/2012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A96789-80AB-4473-8A24-A804C23AA75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D7379B-A210-4996-9409-651139EC1FC6}" type="datetimeFigureOut">
              <a:rPr lang="en-US" smtClean="0"/>
              <a:pPr/>
              <a:t>12/1/2012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A96789-80AB-4473-8A24-A804C23AA75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D7379B-A210-4996-9409-651139EC1FC6}" type="datetimeFigureOut">
              <a:rPr lang="en-US" smtClean="0"/>
              <a:pPr/>
              <a:t>12/1/2012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A96789-80AB-4473-8A24-A804C23AA75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D7379B-A210-4996-9409-651139EC1FC6}" type="datetimeFigureOut">
              <a:rPr lang="en-US" smtClean="0"/>
              <a:pPr/>
              <a:t>12/1/2012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A96789-80AB-4473-8A24-A804C23AA75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D7379B-A210-4996-9409-651139EC1FC6}" type="datetimeFigureOut">
              <a:rPr lang="en-US" smtClean="0"/>
              <a:pPr/>
              <a:t>12/1/2012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A96789-80AB-4473-8A24-A804C23AA75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D7379B-A210-4996-9409-651139EC1FC6}" type="datetimeFigureOut">
              <a:rPr lang="en-US" smtClean="0"/>
              <a:pPr/>
              <a:t>12/1/2012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A96789-80AB-4473-8A24-A804C23AA75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D7379B-A210-4996-9409-651139EC1FC6}" type="datetimeFigureOut">
              <a:rPr lang="en-US" smtClean="0"/>
              <a:pPr/>
              <a:t>12/1/2012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A96789-80AB-4473-8A24-A804C23AA75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D7379B-A210-4996-9409-651139EC1FC6}" type="datetimeFigureOut">
              <a:rPr lang="en-US" smtClean="0"/>
              <a:pPr/>
              <a:t>12/1/2012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A96789-80AB-4473-8A24-A804C23AA75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D7379B-A210-4996-9409-651139EC1FC6}" type="datetimeFigureOut">
              <a:rPr lang="en-US" smtClean="0"/>
              <a:pPr/>
              <a:t>12/1/2012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A96789-80AB-4473-8A24-A804C23AA75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D7379B-A210-4996-9409-651139EC1FC6}" type="datetimeFigureOut">
              <a:rPr lang="en-US" smtClean="0"/>
              <a:pPr/>
              <a:t>12/1/2012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A96789-80AB-4473-8A24-A804C23AA75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D7379B-A210-4996-9409-651139EC1FC6}" type="datetimeFigureOut">
              <a:rPr lang="en-US" smtClean="0"/>
              <a:pPr/>
              <a:t>12/1/2012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A96789-80AB-4473-8A24-A804C23AA75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D7379B-A210-4996-9409-651139EC1FC6}" type="datetimeFigureOut">
              <a:rPr lang="en-US" smtClean="0"/>
              <a:pPr/>
              <a:t>12/1/2012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A96789-80AB-4473-8A24-A804C23AA75C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3.bin"/><Relationship Id="rId5" Type="http://schemas.openxmlformats.org/officeDocument/2006/relationships/oleObject" Target="../embeddings/oleObject2.bin"/><Relationship Id="rId4" Type="http://schemas.openxmlformats.org/officeDocument/2006/relationships/oleObject" Target="../embeddings/oleObject1.bin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3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Gastrointestinal Block</a:t>
            </a:r>
            <a:br>
              <a:rPr lang="en-US" dirty="0" smtClean="0"/>
            </a:br>
            <a:r>
              <a:rPr lang="en-US" dirty="0" smtClean="0"/>
              <a:t> </a:t>
            </a:r>
            <a:r>
              <a:rPr lang="en-US" sz="2800" dirty="0" smtClean="0"/>
              <a:t>Pathology lecture</a:t>
            </a:r>
            <a:br>
              <a:rPr lang="en-US" sz="2800" dirty="0" smtClean="0"/>
            </a:br>
            <a:r>
              <a:rPr lang="en-US" sz="2800" dirty="0" smtClean="0"/>
              <a:t>Dec, 2012</a:t>
            </a:r>
            <a:endParaRPr lang="ar-SA" dirty="0" smtClean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>
          <a:xfrm>
            <a:off x="1600200" y="4572000"/>
            <a:ext cx="6400800" cy="1752600"/>
          </a:xfrm>
          <a:solidFill>
            <a:schemeClr val="bg2"/>
          </a:solidFill>
        </p:spPr>
        <p:txBody>
          <a:bodyPr/>
          <a:lstStyle/>
          <a:p>
            <a:pPr>
              <a:defRPr/>
            </a:pPr>
            <a:r>
              <a:rPr lang="en-US" dirty="0" smtClean="0"/>
              <a:t>Dr. </a:t>
            </a:r>
            <a:r>
              <a:rPr lang="en-US" dirty="0" err="1" smtClean="0"/>
              <a:t>Maha</a:t>
            </a:r>
            <a:r>
              <a:rPr lang="en-US" dirty="0" smtClean="0"/>
              <a:t> </a:t>
            </a:r>
            <a:r>
              <a:rPr lang="en-US" dirty="0" err="1" smtClean="0"/>
              <a:t>Arafah</a:t>
            </a:r>
            <a:endParaRPr lang="en-US" dirty="0" smtClean="0"/>
          </a:p>
          <a:p>
            <a:pPr>
              <a:defRPr/>
            </a:pPr>
            <a:r>
              <a:rPr lang="en-US" dirty="0" smtClean="0"/>
              <a:t>Dr. Ahmed Al </a:t>
            </a:r>
            <a:r>
              <a:rPr lang="en-US" dirty="0" err="1" smtClean="0"/>
              <a:t>Humaidi</a:t>
            </a:r>
            <a:endParaRPr lang="ar-SA" dirty="0"/>
          </a:p>
        </p:txBody>
      </p:sp>
      <p:sp>
        <p:nvSpPr>
          <p:cNvPr id="4" name="Title 1"/>
          <p:cNvSpPr txBox="1">
            <a:spLocks/>
          </p:cNvSpPr>
          <p:nvPr/>
        </p:nvSpPr>
        <p:spPr bwMode="auto">
          <a:xfrm>
            <a:off x="1371600" y="3657600"/>
            <a:ext cx="6629400" cy="609600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en-GB" sz="3200" b="1" dirty="0" smtClean="0">
                <a:solidFill>
                  <a:srgbClr val="FF0000"/>
                </a:solidFill>
              </a:rPr>
              <a:t>Benign </a:t>
            </a:r>
            <a:r>
              <a:rPr lang="en-GB" sz="3200" b="1" dirty="0" err="1" smtClean="0">
                <a:solidFill>
                  <a:srgbClr val="FF0000"/>
                </a:solidFill>
              </a:rPr>
              <a:t>Tumors</a:t>
            </a:r>
            <a:r>
              <a:rPr lang="en-GB" sz="3200" b="1" dirty="0" smtClean="0">
                <a:solidFill>
                  <a:srgbClr val="FF0000"/>
                </a:solidFill>
              </a:rPr>
              <a:t> of Intestine</a:t>
            </a:r>
            <a:endParaRPr lang="en-US" sz="3200" dirty="0">
              <a:solidFill>
                <a:schemeClr val="bg1"/>
              </a:solidFill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 err="1" smtClean="0">
                <a:solidFill>
                  <a:srgbClr val="99FF66"/>
                </a:solidFill>
              </a:rPr>
              <a:t>Peutz-Jehgers</a:t>
            </a:r>
            <a:r>
              <a:rPr lang="en-GB" dirty="0" smtClean="0">
                <a:solidFill>
                  <a:srgbClr val="99FF66"/>
                </a:solidFill>
              </a:rPr>
              <a:t> syndrome</a:t>
            </a:r>
            <a:br>
              <a:rPr lang="en-GB" dirty="0" smtClean="0">
                <a:solidFill>
                  <a:srgbClr val="99FF66"/>
                </a:solidFill>
              </a:rPr>
            </a:br>
            <a:endParaRPr lang="en-US" dirty="0"/>
          </a:p>
        </p:txBody>
      </p:sp>
      <p:pic>
        <p:nvPicPr>
          <p:cNvPr id="87042" name="Picture 2" descr="http://www.biomedsearch.com/attachments/00/21/70/79/21707968/1752-1947-5-240-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3000" y="1295400"/>
            <a:ext cx="6553200" cy="531901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ChangeArrowheads="1"/>
          </p:cNvSpPr>
          <p:nvPr/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l" rtl="0"/>
            <a:endParaRPr lang="ar-SA">
              <a:latin typeface="Calibri" pitchFamily="34" charset="0"/>
            </a:endParaRPr>
          </a:p>
        </p:txBody>
      </p:sp>
      <p:sp>
        <p:nvSpPr>
          <p:cNvPr id="8195" name="Rectangle 3"/>
          <p:cNvSpPr>
            <a:spLocks noChangeArrowheads="1"/>
          </p:cNvSpPr>
          <p:nvPr/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l" rtl="0"/>
            <a:endParaRPr lang="ar-SA">
              <a:latin typeface="Calibri" pitchFamily="34" charset="0"/>
            </a:endParaRPr>
          </a:p>
        </p:txBody>
      </p:sp>
      <p:sp>
        <p:nvSpPr>
          <p:cNvPr id="8196" name="Rectangle 4"/>
          <p:cNvSpPr>
            <a:spLocks noGrp="1" noChangeArrowheads="1"/>
          </p:cNvSpPr>
          <p:nvPr>
            <p:ph type="title"/>
          </p:nvPr>
        </p:nvSpPr>
        <p:spPr>
          <a:xfrm>
            <a:off x="609600" y="0"/>
            <a:ext cx="7772400" cy="1143000"/>
          </a:xfrm>
        </p:spPr>
        <p:txBody>
          <a:bodyPr lIns="90488" tIns="44450" rIns="90488" bIns="44450"/>
          <a:lstStyle/>
          <a:p>
            <a:pPr eaLnBrk="1" hangingPunct="1"/>
            <a:r>
              <a:rPr lang="en-GB" sz="3600" b="1" u="sng" smtClean="0"/>
              <a:t>Non-Neoplastic Polyps</a:t>
            </a:r>
          </a:p>
        </p:txBody>
      </p:sp>
      <p:sp>
        <p:nvSpPr>
          <p:cNvPr id="8197" name="Rectangle 5"/>
          <p:cNvSpPr>
            <a:spLocks noGrp="1" noChangeArrowheads="1"/>
          </p:cNvSpPr>
          <p:nvPr>
            <p:ph idx="1"/>
          </p:nvPr>
        </p:nvSpPr>
        <p:spPr>
          <a:xfrm>
            <a:off x="762000" y="1219200"/>
            <a:ext cx="8534400" cy="5181600"/>
          </a:xfrm>
        </p:spPr>
        <p:txBody>
          <a:bodyPr lIns="90488" tIns="44450" rIns="90488" bIns="44450"/>
          <a:lstStyle/>
          <a:p>
            <a:pPr algn="ctr" eaLnBrk="1" hangingPunct="1">
              <a:buFont typeface="Wingdings" pitchFamily="2" charset="2"/>
              <a:buNone/>
            </a:pPr>
            <a:r>
              <a:rPr lang="en-GB" sz="2800" b="1" u="sng" smtClean="0">
                <a:solidFill>
                  <a:srgbClr val="FFFF66"/>
                </a:solidFill>
              </a:rPr>
              <a:t>Inflammatory Polyps</a:t>
            </a:r>
          </a:p>
          <a:p>
            <a:pPr eaLnBrk="1" hangingPunct="1"/>
            <a:endParaRPr lang="en-GB" sz="2000" smtClean="0">
              <a:latin typeface="Tahoma" pitchFamily="34" charset="0"/>
            </a:endParaRPr>
          </a:p>
          <a:p>
            <a:pPr eaLnBrk="1" hangingPunct="1"/>
            <a:r>
              <a:rPr lang="en-GB" sz="2000" smtClean="0">
                <a:latin typeface="Tahoma" pitchFamily="34" charset="0"/>
              </a:rPr>
              <a:t>longstanding IBD, especially in chronic ulcerative colitis.</a:t>
            </a:r>
          </a:p>
          <a:p>
            <a:pPr eaLnBrk="1" hangingPunct="1"/>
            <a:r>
              <a:rPr lang="en-GB" sz="2000" smtClean="0">
                <a:latin typeface="Tahoma" pitchFamily="34" charset="0"/>
              </a:rPr>
              <a:t>Represent an exuberant reparative response to longstanding mucosal injury called pseudopolyps</a:t>
            </a:r>
          </a:p>
          <a:p>
            <a:pPr eaLnBrk="1" hangingPunct="1"/>
            <a:endParaRPr lang="en-GB" sz="2000" smtClean="0">
              <a:latin typeface="Tahoma" pitchFamily="34" charset="0"/>
            </a:endParaRPr>
          </a:p>
          <a:p>
            <a:pPr eaLnBrk="1" hangingPunct="1">
              <a:buFont typeface="Wingdings" pitchFamily="2" charset="2"/>
              <a:buNone/>
            </a:pPr>
            <a:r>
              <a:rPr lang="en-GB" sz="2000" smtClean="0">
                <a:latin typeface="Tahoma" pitchFamily="34" charset="0"/>
              </a:rPr>
              <a:t>		</a:t>
            </a:r>
          </a:p>
        </p:txBody>
      </p:sp>
      <p:pic>
        <p:nvPicPr>
          <p:cNvPr id="8198" name="Picture 5" descr="aaa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62200" y="3492500"/>
            <a:ext cx="5016500" cy="336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GB" dirty="0" smtClean="0">
                <a:cs typeface="+mj-cs"/>
              </a:rPr>
              <a:t>	</a:t>
            </a:r>
            <a:r>
              <a:rPr lang="en-GB" dirty="0" smtClean="0">
                <a:solidFill>
                  <a:srgbClr val="FFFF00"/>
                </a:solidFill>
                <a:cs typeface="+mj-cs"/>
              </a:rPr>
              <a:t>4]  </a:t>
            </a:r>
            <a:r>
              <a:rPr lang="en-US" b="1" u="sng" dirty="0" smtClean="0">
                <a:solidFill>
                  <a:srgbClr val="FFFF66"/>
                </a:solidFill>
                <a:cs typeface="+mj-cs"/>
              </a:rPr>
              <a:t>Lymphoid polyps</a:t>
            </a:r>
            <a:r>
              <a:rPr lang="en-GB" b="1" u="sng" dirty="0" smtClean="0">
                <a:solidFill>
                  <a:srgbClr val="FFFF66"/>
                </a:solidFill>
                <a:cs typeface="+mj-cs"/>
              </a:rPr>
              <a:t/>
            </a:r>
            <a:br>
              <a:rPr lang="en-GB" b="1" u="sng" dirty="0" smtClean="0">
                <a:solidFill>
                  <a:srgbClr val="FFFF66"/>
                </a:solidFill>
                <a:cs typeface="+mj-cs"/>
              </a:rPr>
            </a:br>
            <a:endParaRPr lang="en-US" dirty="0">
              <a:cs typeface="+mj-cs"/>
            </a:endParaRPr>
          </a:p>
        </p:txBody>
      </p:sp>
      <p:pic>
        <p:nvPicPr>
          <p:cNvPr id="9219" name="Content Placeholder 3" descr="aaa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71500" y="1049338"/>
            <a:ext cx="8215313" cy="5808662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ChangeArrowheads="1"/>
          </p:cNvSpPr>
          <p:nvPr/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l" rtl="0"/>
            <a:endParaRPr lang="ar-SA">
              <a:latin typeface="Calibri" pitchFamily="34" charset="0"/>
            </a:endParaRPr>
          </a:p>
        </p:txBody>
      </p:sp>
      <p:sp>
        <p:nvSpPr>
          <p:cNvPr id="10243" name="Rectangle 3"/>
          <p:cNvSpPr>
            <a:spLocks noChangeArrowheads="1"/>
          </p:cNvSpPr>
          <p:nvPr/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l" rtl="0"/>
            <a:endParaRPr lang="ar-SA">
              <a:latin typeface="Calibri" pitchFamily="34" charset="0"/>
            </a:endParaRPr>
          </a:p>
        </p:txBody>
      </p:sp>
      <p:sp>
        <p:nvSpPr>
          <p:cNvPr id="10244" name="Rectangle 4"/>
          <p:cNvSpPr>
            <a:spLocks noGrp="1" noChangeArrowheads="1"/>
          </p:cNvSpPr>
          <p:nvPr>
            <p:ph type="title"/>
          </p:nvPr>
        </p:nvSpPr>
        <p:spPr>
          <a:xfrm>
            <a:off x="609600" y="0"/>
            <a:ext cx="7772400" cy="1143000"/>
          </a:xfrm>
        </p:spPr>
        <p:txBody>
          <a:bodyPr lIns="90488" tIns="44450" rIns="90488" bIns="44450"/>
          <a:lstStyle/>
          <a:p>
            <a:pPr eaLnBrk="1" hangingPunct="1"/>
            <a:r>
              <a:rPr lang="en-GB" sz="3600" b="1" u="sng" smtClean="0"/>
              <a:t>Neoplastic Polyps (Adenomas)  </a:t>
            </a:r>
          </a:p>
        </p:txBody>
      </p:sp>
      <p:sp>
        <p:nvSpPr>
          <p:cNvPr id="10245" name="Rectangle 5"/>
          <p:cNvSpPr>
            <a:spLocks noGrp="1" noChangeArrowheads="1"/>
          </p:cNvSpPr>
          <p:nvPr>
            <p:ph idx="1"/>
          </p:nvPr>
        </p:nvSpPr>
        <p:spPr>
          <a:xfrm>
            <a:off x="762000" y="1219200"/>
            <a:ext cx="8382000" cy="4429125"/>
          </a:xfrm>
        </p:spPr>
        <p:txBody>
          <a:bodyPr lIns="90488" tIns="44450" rIns="90488" bIns="44450">
            <a:normAutofit/>
          </a:bodyPr>
          <a:lstStyle/>
          <a:p>
            <a:pPr eaLnBrk="1" hangingPunct="1">
              <a:buFont typeface="Wingdings" pitchFamily="2" charset="2"/>
              <a:buNone/>
            </a:pPr>
            <a:r>
              <a:rPr lang="en-GB" b="1" i="1" dirty="0" smtClean="0"/>
              <a:t>     </a:t>
            </a:r>
            <a:r>
              <a:rPr lang="en-GB" b="1" i="1" dirty="0" err="1" smtClean="0">
                <a:solidFill>
                  <a:srgbClr val="FFFF66"/>
                </a:solidFill>
              </a:rPr>
              <a:t>Adenomatous</a:t>
            </a:r>
            <a:r>
              <a:rPr lang="en-GB" b="1" i="1" dirty="0" smtClean="0">
                <a:solidFill>
                  <a:srgbClr val="FFFF66"/>
                </a:solidFill>
              </a:rPr>
              <a:t> Polyp ( adenoma )</a:t>
            </a:r>
          </a:p>
          <a:p>
            <a:pPr eaLnBrk="1" hangingPunct="1"/>
            <a:r>
              <a:rPr lang="en-GB" sz="2800" dirty="0" smtClean="0">
                <a:latin typeface="Tahoma" pitchFamily="34" charset="0"/>
              </a:rPr>
              <a:t>Occur mainly in large bowel.</a:t>
            </a:r>
          </a:p>
          <a:p>
            <a:pPr eaLnBrk="1" hangingPunct="1"/>
            <a:r>
              <a:rPr lang="en-GB" sz="2800" dirty="0" smtClean="0">
                <a:latin typeface="Tahoma" pitchFamily="34" charset="0"/>
              </a:rPr>
              <a:t>Sporadic and familial </a:t>
            </a:r>
            <a:endParaRPr lang="en-GB" sz="2800" dirty="0" smtClean="0">
              <a:latin typeface="Tahoma" pitchFamily="34" charset="0"/>
            </a:endParaRPr>
          </a:p>
          <a:p>
            <a:pPr eaLnBrk="1" hangingPunct="1"/>
            <a:r>
              <a:rPr lang="en-GB" sz="2800" dirty="0" smtClean="0">
                <a:latin typeface="Tahoma" pitchFamily="34" charset="0"/>
              </a:rPr>
              <a:t>Vary </a:t>
            </a:r>
            <a:r>
              <a:rPr lang="en-GB" sz="2800" dirty="0" smtClean="0">
                <a:latin typeface="Tahoma" pitchFamily="34" charset="0"/>
              </a:rPr>
              <a:t>from small </a:t>
            </a:r>
            <a:r>
              <a:rPr lang="en-GB" sz="2800" dirty="0" err="1" smtClean="0">
                <a:latin typeface="Tahoma" pitchFamily="34" charset="0"/>
              </a:rPr>
              <a:t>pedunculated</a:t>
            </a:r>
            <a:r>
              <a:rPr lang="en-GB" sz="2800" dirty="0" smtClean="0">
                <a:latin typeface="Tahoma" pitchFamily="34" charset="0"/>
              </a:rPr>
              <a:t> to large </a:t>
            </a:r>
            <a:r>
              <a:rPr lang="en-GB" sz="2800" dirty="0" smtClean="0">
                <a:latin typeface="Tahoma" pitchFamily="34" charset="0"/>
              </a:rPr>
              <a:t>sessile</a:t>
            </a:r>
          </a:p>
          <a:p>
            <a:r>
              <a:rPr lang="en-GB" sz="2800" dirty="0" smtClean="0">
                <a:latin typeface="Tahoma" pitchFamily="34" charset="0"/>
              </a:rPr>
              <a:t>Epithelium proliferation and  </a:t>
            </a:r>
            <a:r>
              <a:rPr lang="en-GB" sz="2800" b="1" u="sng" dirty="0" smtClean="0">
                <a:solidFill>
                  <a:srgbClr val="FF0000"/>
                </a:solidFill>
                <a:latin typeface="Tahoma" pitchFamily="34" charset="0"/>
              </a:rPr>
              <a:t>dysplasia</a:t>
            </a:r>
          </a:p>
          <a:p>
            <a:pPr eaLnBrk="1" hangingPunct="1"/>
            <a:endParaRPr lang="en-GB" sz="2800" dirty="0" smtClean="0">
              <a:latin typeface="Tahoma" pitchFamily="34" charset="0"/>
            </a:endParaRPr>
          </a:p>
        </p:txBody>
      </p:sp>
      <p:pic>
        <p:nvPicPr>
          <p:cNvPr id="13314" name="Picture 2" descr="http://classconnection.s3.amazonaws.com/580/flashcards/322580/jpg/polyp1321315196587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4800" y="4419600"/>
            <a:ext cx="5181600" cy="2000251"/>
          </a:xfrm>
          <a:prstGeom prst="rect">
            <a:avLst/>
          </a:prstGeom>
          <a:noFill/>
        </p:spPr>
      </p:pic>
      <p:pic>
        <p:nvPicPr>
          <p:cNvPr id="13316" name="Picture 4" descr="http://farm3.staticflickr.com/2628/3984353527_e663fc8be0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334001" y="3985260"/>
            <a:ext cx="3809999" cy="2872740"/>
          </a:xfrm>
          <a:prstGeom prst="rect">
            <a:avLst/>
          </a:prstGeom>
          <a:noFill/>
          <a:ln w="28575">
            <a:solidFill>
              <a:schemeClr val="bg2">
                <a:lumMod val="60000"/>
                <a:lumOff val="40000"/>
              </a:schemeClr>
            </a:solidFill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ChangeArrowheads="1"/>
          </p:cNvSpPr>
          <p:nvPr/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l" rtl="0"/>
            <a:endParaRPr lang="ar-SA">
              <a:latin typeface="Calibri" pitchFamily="34" charset="0"/>
            </a:endParaRPr>
          </a:p>
        </p:txBody>
      </p:sp>
      <p:sp>
        <p:nvSpPr>
          <p:cNvPr id="10243" name="Rectangle 3"/>
          <p:cNvSpPr>
            <a:spLocks noChangeArrowheads="1"/>
          </p:cNvSpPr>
          <p:nvPr/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l" rtl="0"/>
            <a:endParaRPr lang="ar-SA">
              <a:latin typeface="Calibri" pitchFamily="34" charset="0"/>
            </a:endParaRPr>
          </a:p>
        </p:txBody>
      </p:sp>
      <p:sp>
        <p:nvSpPr>
          <p:cNvPr id="10244" name="Rectangle 4"/>
          <p:cNvSpPr>
            <a:spLocks noGrp="1" noChangeArrowheads="1"/>
          </p:cNvSpPr>
          <p:nvPr>
            <p:ph type="title"/>
          </p:nvPr>
        </p:nvSpPr>
        <p:spPr>
          <a:xfrm>
            <a:off x="609600" y="0"/>
            <a:ext cx="7772400" cy="1143000"/>
          </a:xfrm>
        </p:spPr>
        <p:txBody>
          <a:bodyPr lIns="90488" tIns="44450" rIns="90488" bIns="44450"/>
          <a:lstStyle/>
          <a:p>
            <a:pPr eaLnBrk="1" hangingPunct="1"/>
            <a:r>
              <a:rPr lang="en-GB" sz="3600" b="1" u="sng" smtClean="0"/>
              <a:t>Neoplastic Polyps (Adenomas)  </a:t>
            </a:r>
          </a:p>
        </p:txBody>
      </p:sp>
      <p:sp>
        <p:nvSpPr>
          <p:cNvPr id="10245" name="Rectangle 5"/>
          <p:cNvSpPr>
            <a:spLocks noGrp="1" noChangeArrowheads="1"/>
          </p:cNvSpPr>
          <p:nvPr>
            <p:ph idx="1"/>
          </p:nvPr>
        </p:nvSpPr>
        <p:spPr>
          <a:xfrm>
            <a:off x="1143000" y="1214438"/>
            <a:ext cx="6858000" cy="4429125"/>
          </a:xfrm>
        </p:spPr>
        <p:txBody>
          <a:bodyPr lIns="90488" tIns="44450" rIns="90488" bIns="44450">
            <a:normAutofit fontScale="92500" lnSpcReduction="10000"/>
          </a:bodyPr>
          <a:lstStyle/>
          <a:p>
            <a:pPr eaLnBrk="1" hangingPunct="1">
              <a:buFont typeface="Wingdings" pitchFamily="2" charset="2"/>
              <a:buNone/>
            </a:pPr>
            <a:r>
              <a:rPr lang="en-GB" b="1" i="1" dirty="0" smtClean="0"/>
              <a:t>     </a:t>
            </a:r>
            <a:r>
              <a:rPr lang="en-GB" b="1" i="1" dirty="0" err="1" smtClean="0">
                <a:solidFill>
                  <a:srgbClr val="FFFF66"/>
                </a:solidFill>
              </a:rPr>
              <a:t>Adenomatous</a:t>
            </a:r>
            <a:r>
              <a:rPr lang="en-GB" b="1" i="1" dirty="0" smtClean="0">
                <a:solidFill>
                  <a:srgbClr val="FFFF66"/>
                </a:solidFill>
              </a:rPr>
              <a:t> Polyp ( adenoma )</a:t>
            </a:r>
          </a:p>
          <a:p>
            <a:pPr eaLnBrk="1" hangingPunct="1"/>
            <a:r>
              <a:rPr lang="en-GB" dirty="0" smtClean="0">
                <a:latin typeface="Tahoma" pitchFamily="34" charset="0"/>
              </a:rPr>
              <a:t>Divided into:</a:t>
            </a:r>
          </a:p>
          <a:p>
            <a:pPr marL="914400" lvl="1" indent="-457200" eaLnBrk="1" hangingPunct="1">
              <a:buFont typeface="Calibri" pitchFamily="34" charset="0"/>
              <a:buAutoNum type="arabicPeriod"/>
            </a:pPr>
            <a:r>
              <a:rPr lang="en-GB" sz="3200" dirty="0" smtClean="0">
                <a:latin typeface="Tahoma" pitchFamily="34" charset="0"/>
              </a:rPr>
              <a:t>Tubular adenoma: less than 25% villous architecture</a:t>
            </a:r>
          </a:p>
          <a:p>
            <a:pPr marL="914400" lvl="1" indent="-457200" eaLnBrk="1" hangingPunct="1">
              <a:buFont typeface="Calibri" pitchFamily="34" charset="0"/>
              <a:buAutoNum type="arabicPeriod"/>
            </a:pPr>
            <a:r>
              <a:rPr lang="en-GB" sz="3200" dirty="0" smtClean="0">
                <a:latin typeface="Tahoma" pitchFamily="34" charset="0"/>
              </a:rPr>
              <a:t>Villous adenoma: villous architecture over 50% </a:t>
            </a:r>
          </a:p>
          <a:p>
            <a:pPr marL="914400" lvl="1" indent="-457200" eaLnBrk="1" hangingPunct="1">
              <a:buFont typeface="Calibri" pitchFamily="34" charset="0"/>
              <a:buAutoNum type="arabicPeriod"/>
            </a:pPr>
            <a:r>
              <a:rPr lang="en-GB" sz="3200" dirty="0" err="1" smtClean="0">
                <a:latin typeface="Tahoma" pitchFamily="34" charset="0"/>
              </a:rPr>
              <a:t>Tubulovillous</a:t>
            </a:r>
            <a:r>
              <a:rPr lang="en-GB" sz="3200" dirty="0" smtClean="0">
                <a:latin typeface="Tahoma" pitchFamily="34" charset="0"/>
              </a:rPr>
              <a:t> adenoma: villous architecture between 25 and 50%.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ChangeArrowheads="1"/>
          </p:cNvSpPr>
          <p:nvPr/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l" rtl="0"/>
            <a:endParaRPr lang="ar-SA">
              <a:latin typeface="Calibri" pitchFamily="34" charset="0"/>
            </a:endParaRPr>
          </a:p>
        </p:txBody>
      </p:sp>
      <p:sp>
        <p:nvSpPr>
          <p:cNvPr id="11267" name="Rectangle 3"/>
          <p:cNvSpPr>
            <a:spLocks noChangeArrowheads="1"/>
          </p:cNvSpPr>
          <p:nvPr/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l" rtl="0"/>
            <a:endParaRPr lang="ar-SA">
              <a:latin typeface="Calibri" pitchFamily="34" charset="0"/>
            </a:endParaRPr>
          </a:p>
        </p:txBody>
      </p:sp>
      <p:sp>
        <p:nvSpPr>
          <p:cNvPr id="11268" name="Rectangle 4"/>
          <p:cNvSpPr>
            <a:spLocks noGrp="1" noChangeArrowheads="1"/>
          </p:cNvSpPr>
          <p:nvPr>
            <p:ph type="title"/>
          </p:nvPr>
        </p:nvSpPr>
        <p:spPr>
          <a:xfrm>
            <a:off x="304800" y="762000"/>
            <a:ext cx="7772400" cy="685800"/>
          </a:xfrm>
        </p:spPr>
        <p:txBody>
          <a:bodyPr lIns="90488" tIns="44450" rIns="90488" bIns="44450"/>
          <a:lstStyle/>
          <a:p>
            <a:pPr eaLnBrk="1" hangingPunct="1"/>
            <a:r>
              <a:rPr lang="en-GB" sz="3600" b="1" u="sng" smtClean="0"/>
              <a:t>Neoplastic Polyps</a:t>
            </a:r>
            <a:endParaRPr lang="en-GB" smtClean="0"/>
          </a:p>
        </p:txBody>
      </p:sp>
      <p:sp>
        <p:nvSpPr>
          <p:cNvPr id="11269" name="Rectangle 5"/>
          <p:cNvSpPr>
            <a:spLocks noGrp="1" noChangeArrowheads="1"/>
          </p:cNvSpPr>
          <p:nvPr>
            <p:ph idx="1"/>
          </p:nvPr>
        </p:nvSpPr>
        <p:spPr>
          <a:xfrm>
            <a:off x="685800" y="1828800"/>
            <a:ext cx="8458200" cy="6096000"/>
          </a:xfrm>
        </p:spPr>
        <p:txBody>
          <a:bodyPr lIns="90488" tIns="44450" rIns="90488" bIns="44450"/>
          <a:lstStyle/>
          <a:p>
            <a:pPr eaLnBrk="1" hangingPunct="1">
              <a:buFont typeface="Wingdings" pitchFamily="2" charset="2"/>
              <a:buNone/>
            </a:pPr>
            <a:r>
              <a:rPr lang="en-GB" sz="2800" dirty="0" smtClean="0">
                <a:solidFill>
                  <a:srgbClr val="FF0000"/>
                </a:solidFill>
              </a:rPr>
              <a:t>1]  </a:t>
            </a:r>
            <a:r>
              <a:rPr lang="en-GB" sz="2800" b="1" i="1" dirty="0" smtClean="0">
                <a:solidFill>
                  <a:srgbClr val="FF0000"/>
                </a:solidFill>
              </a:rPr>
              <a:t>Tubular adenoma</a:t>
            </a:r>
          </a:p>
          <a:p>
            <a:pPr eaLnBrk="1" hangingPunct="1"/>
            <a:r>
              <a:rPr lang="en-GB" sz="2800" dirty="0" smtClean="0">
                <a:latin typeface="Tahoma" pitchFamily="34" charset="0"/>
              </a:rPr>
              <a:t>Represents 75% of all </a:t>
            </a:r>
            <a:r>
              <a:rPr lang="en-GB" sz="2800" dirty="0" err="1" smtClean="0">
                <a:latin typeface="Tahoma" pitchFamily="34" charset="0"/>
              </a:rPr>
              <a:t>neoplastic</a:t>
            </a:r>
            <a:r>
              <a:rPr lang="en-GB" sz="2800" dirty="0" smtClean="0">
                <a:latin typeface="Tahoma" pitchFamily="34" charset="0"/>
              </a:rPr>
              <a:t> polyps.</a:t>
            </a:r>
          </a:p>
          <a:p>
            <a:pPr eaLnBrk="1" hangingPunct="1"/>
            <a:r>
              <a:rPr lang="en-GB" sz="2800" dirty="0" smtClean="0">
                <a:latin typeface="Tahoma" pitchFamily="34" charset="0"/>
              </a:rPr>
              <a:t>75 % occur in the distal colon and rectum.</a:t>
            </a:r>
          </a:p>
        </p:txBody>
      </p:sp>
      <p:pic>
        <p:nvPicPr>
          <p:cNvPr id="11270" name="Picture 2" descr="G:\Cotran\Images\CH18\F01804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4875" y="4000500"/>
            <a:ext cx="2944813" cy="2208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ChangeArrowheads="1"/>
          </p:cNvSpPr>
          <p:nvPr/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l" rtl="0"/>
            <a:endParaRPr lang="ar-SA">
              <a:latin typeface="Calibri" pitchFamily="34" charset="0"/>
            </a:endParaRPr>
          </a:p>
        </p:txBody>
      </p:sp>
      <p:sp>
        <p:nvSpPr>
          <p:cNvPr id="12291" name="Rectangle 3"/>
          <p:cNvSpPr>
            <a:spLocks noChangeArrowheads="1"/>
          </p:cNvSpPr>
          <p:nvPr/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l" rtl="0"/>
            <a:endParaRPr lang="ar-SA">
              <a:latin typeface="Calibri" pitchFamily="34" charset="0"/>
            </a:endParaRPr>
          </a:p>
        </p:txBody>
      </p:sp>
      <p:sp>
        <p:nvSpPr>
          <p:cNvPr id="12292" name="Rectangle 4"/>
          <p:cNvSpPr>
            <a:spLocks noGrp="1" noChangeArrowheads="1"/>
          </p:cNvSpPr>
          <p:nvPr>
            <p:ph type="title"/>
          </p:nvPr>
        </p:nvSpPr>
        <p:spPr>
          <a:xfrm>
            <a:off x="609600" y="0"/>
            <a:ext cx="7772400" cy="685800"/>
          </a:xfrm>
        </p:spPr>
        <p:txBody>
          <a:bodyPr lIns="90488" tIns="44450" rIns="90488" bIns="44450"/>
          <a:lstStyle/>
          <a:p>
            <a:pPr eaLnBrk="1" hangingPunct="1"/>
            <a:r>
              <a:rPr lang="en-GB" sz="3600" b="1" u="sng" smtClean="0"/>
              <a:t>Neoplastic Polyps</a:t>
            </a:r>
          </a:p>
        </p:txBody>
      </p:sp>
      <p:sp>
        <p:nvSpPr>
          <p:cNvPr id="12293" name="Rectangle 5"/>
          <p:cNvSpPr>
            <a:spLocks noGrp="1" noChangeArrowheads="1"/>
          </p:cNvSpPr>
          <p:nvPr>
            <p:ph idx="1"/>
          </p:nvPr>
        </p:nvSpPr>
        <p:spPr>
          <a:xfrm>
            <a:off x="304800" y="762000"/>
            <a:ext cx="8458200" cy="3581400"/>
          </a:xfrm>
        </p:spPr>
        <p:txBody>
          <a:bodyPr lIns="90488" tIns="44450" rIns="90488" bIns="44450"/>
          <a:lstStyle/>
          <a:p>
            <a:pPr algn="ctr" eaLnBrk="1" hangingPunct="1">
              <a:buFont typeface="Wingdings" pitchFamily="2" charset="2"/>
              <a:buNone/>
            </a:pPr>
            <a:r>
              <a:rPr lang="en-GB" sz="2400" b="1" i="1" u="sng" dirty="0" smtClean="0">
                <a:solidFill>
                  <a:srgbClr val="FF0000"/>
                </a:solidFill>
              </a:rPr>
              <a:t>Villous Adenoma</a:t>
            </a:r>
          </a:p>
          <a:p>
            <a:pPr eaLnBrk="1" hangingPunct="1"/>
            <a:r>
              <a:rPr lang="en-GB" sz="2400" dirty="0" smtClean="0"/>
              <a:t>The least common, largest and most ominous of epithelial polyps.</a:t>
            </a:r>
          </a:p>
          <a:p>
            <a:pPr eaLnBrk="1" hangingPunct="1"/>
            <a:r>
              <a:rPr lang="en-GB" sz="2400" dirty="0" smtClean="0"/>
              <a:t>Age: 60 to 65 years, </a:t>
            </a:r>
          </a:p>
          <a:p>
            <a:pPr eaLnBrk="1" hangingPunct="1"/>
            <a:r>
              <a:rPr lang="en-GB" sz="2400" dirty="0" smtClean="0"/>
              <a:t>Present with rectal bleeding or </a:t>
            </a:r>
            <a:r>
              <a:rPr lang="en-GB" sz="2400" dirty="0" err="1" smtClean="0"/>
              <a:t>anemia</a:t>
            </a:r>
            <a:r>
              <a:rPr lang="en-GB" sz="2400" dirty="0" smtClean="0"/>
              <a:t>, large ones may secrete copious amounts of </a:t>
            </a:r>
            <a:r>
              <a:rPr lang="en-GB" sz="2400" dirty="0" err="1" smtClean="0"/>
              <a:t>mucoid</a:t>
            </a:r>
            <a:r>
              <a:rPr lang="en-GB" sz="2400" dirty="0" smtClean="0"/>
              <a:t> material rich                                        in protein.</a:t>
            </a:r>
          </a:p>
          <a:p>
            <a:pPr eaLnBrk="1" hangingPunct="1"/>
            <a:r>
              <a:rPr lang="en-GB" sz="2400" dirty="0" smtClean="0"/>
              <a:t>75% located in </a:t>
            </a:r>
            <a:r>
              <a:rPr lang="en-GB" sz="2400" dirty="0" err="1" smtClean="0"/>
              <a:t>rectosigmoid</a:t>
            </a:r>
            <a:r>
              <a:rPr lang="en-GB" sz="2400" dirty="0" smtClean="0"/>
              <a:t> area.</a:t>
            </a:r>
          </a:p>
        </p:txBody>
      </p:sp>
      <p:pic>
        <p:nvPicPr>
          <p:cNvPr id="12294" name="Picture 2" descr="G:\Cotran\Images\CH18\F018050.jpg"/>
          <p:cNvPicPr>
            <a:picLocks noChangeAspect="1" noChangeArrowheads="1"/>
          </p:cNvPicPr>
          <p:nvPr/>
        </p:nvPicPr>
        <p:blipFill>
          <a:blip r:embed="rId3" cstate="print"/>
          <a:srcRect r="60001"/>
          <a:stretch>
            <a:fillRect/>
          </a:stretch>
        </p:blipFill>
        <p:spPr bwMode="auto">
          <a:xfrm>
            <a:off x="5943600" y="2857500"/>
            <a:ext cx="2757487" cy="400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5" name="Picture 2" descr=" GI113.jpg                                                      00000010Macintosh HD                   ABA78158: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600200" y="4114801"/>
            <a:ext cx="2895600" cy="18951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ectangle 7"/>
          <p:cNvSpPr/>
          <p:nvPr/>
        </p:nvSpPr>
        <p:spPr>
          <a:xfrm>
            <a:off x="533400" y="5934670"/>
            <a:ext cx="4572000" cy="1015663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r>
              <a:rPr lang="en-US" sz="2000" dirty="0" smtClean="0"/>
              <a:t>Secrete protein and potassium-rich </a:t>
            </a:r>
            <a:r>
              <a:rPr lang="en-US" sz="2000" dirty="0" err="1" smtClean="0"/>
              <a:t>mucusCan</a:t>
            </a:r>
            <a:r>
              <a:rPr lang="en-US" sz="2000" dirty="0" smtClean="0"/>
              <a:t> </a:t>
            </a:r>
            <a:r>
              <a:rPr lang="en-US" sz="2000" dirty="0" smtClean="0"/>
              <a:t>produce </a:t>
            </a:r>
            <a:r>
              <a:rPr lang="en-US" sz="2000" dirty="0" err="1" smtClean="0"/>
              <a:t>hypoalbuminemia</a:t>
            </a:r>
            <a:r>
              <a:rPr lang="en-US" sz="2000" dirty="0" smtClean="0"/>
              <a:t> and </a:t>
            </a:r>
            <a:r>
              <a:rPr lang="en-US" sz="2000" dirty="0" err="1" smtClean="0"/>
              <a:t>hypokalemia</a:t>
            </a:r>
            <a:endParaRPr lang="en-US" sz="2000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2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ar-SA" smtClean="0"/>
          </a:p>
        </p:txBody>
      </p:sp>
      <p:sp>
        <p:nvSpPr>
          <p:cNvPr id="13315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 typeface="Wingdings" pitchFamily="2" charset="2"/>
              <a:buNone/>
            </a:pPr>
            <a:r>
              <a:rPr lang="en-GB" smtClean="0">
                <a:solidFill>
                  <a:srgbClr val="FF0000"/>
                </a:solidFill>
              </a:rPr>
              <a:t>3]  </a:t>
            </a:r>
            <a:r>
              <a:rPr lang="en-GB" b="1" i="1" u="sng" smtClean="0">
                <a:solidFill>
                  <a:srgbClr val="FF0000"/>
                </a:solidFill>
              </a:rPr>
              <a:t>Tubulovillous adenoma</a:t>
            </a:r>
          </a:p>
          <a:p>
            <a:pPr eaLnBrk="1" hangingPunct="1">
              <a:buFont typeface="Wingdings" pitchFamily="2" charset="2"/>
              <a:buNone/>
            </a:pPr>
            <a:endParaRPr lang="en-GB" smtClean="0"/>
          </a:p>
          <a:p>
            <a:pPr eaLnBrk="1" hangingPunct="1"/>
            <a:r>
              <a:rPr lang="en-GB" smtClean="0"/>
              <a:t>Interm</a:t>
            </a:r>
            <a:r>
              <a:rPr lang="en-US" smtClean="0"/>
              <a:t>m</a:t>
            </a:r>
            <a:r>
              <a:rPr lang="en-GB" smtClean="0"/>
              <a:t>e</a:t>
            </a:r>
            <a:r>
              <a:rPr lang="en-US" smtClean="0">
                <a:ea typeface="Times New Roman (Arabic)"/>
                <a:cs typeface="Times New Roman (Arabic)"/>
              </a:rPr>
              <a:t>d</a:t>
            </a:r>
            <a:r>
              <a:rPr lang="en-GB" smtClean="0"/>
              <a:t>iate in size, degree of dysplasia and malignant potential between tubular and villous adenomas.</a:t>
            </a:r>
          </a:p>
          <a:p>
            <a:pPr eaLnBrk="1" hangingPunct="1"/>
            <a:endParaRPr 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i="1" dirty="0" err="1" smtClean="0">
                <a:solidFill>
                  <a:srgbClr val="FFFF66"/>
                </a:solidFill>
              </a:rPr>
              <a:t>Adenomatous</a:t>
            </a:r>
            <a:r>
              <a:rPr lang="en-GB" b="1" i="1" dirty="0" smtClean="0">
                <a:solidFill>
                  <a:srgbClr val="FFFF66"/>
                </a:solidFill>
              </a:rPr>
              <a:t> Polyp</a:t>
            </a:r>
            <a:endParaRPr lang="ar-SA" dirty="0"/>
          </a:p>
        </p:txBody>
      </p:sp>
      <p:pic>
        <p:nvPicPr>
          <p:cNvPr id="5" name="Picture 1" descr="D:\SCContent\9780723434443\graphics\fullsize\M9780723434443-013-f01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54931" y="1600200"/>
            <a:ext cx="3834137" cy="452596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l" rtl="0"/>
            <a:endParaRPr lang="ar-SA">
              <a:latin typeface="Calibri" pitchFamily="34" charset="0"/>
            </a:endParaRPr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l" rtl="0"/>
            <a:endParaRPr lang="ar-SA">
              <a:latin typeface="Calibri" pitchFamily="34" charset="0"/>
            </a:endParaRPr>
          </a:p>
        </p:txBody>
      </p:sp>
      <p:sp>
        <p:nvSpPr>
          <p:cNvPr id="26628" name="Rectangle 4"/>
          <p:cNvSpPr>
            <a:spLocks noGrp="1" noChangeArrowheads="1"/>
          </p:cNvSpPr>
          <p:nvPr>
            <p:ph type="title"/>
          </p:nvPr>
        </p:nvSpPr>
        <p:spPr>
          <a:xfrm>
            <a:off x="533400" y="609600"/>
            <a:ext cx="7848600" cy="762000"/>
          </a:xfrm>
        </p:spPr>
        <p:txBody>
          <a:bodyPr lIns="90488" tIns="44450" rIns="90488" bIns="44450" rtlCol="0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GB" sz="3600" b="1" dirty="0">
                <a:solidFill>
                  <a:srgbClr val="FF0000"/>
                </a:solidFill>
                <a:cs typeface="+mj-cs"/>
              </a:rPr>
              <a:t>Relationship of </a:t>
            </a:r>
            <a:r>
              <a:rPr lang="en-GB" sz="3600" b="1" dirty="0" err="1">
                <a:solidFill>
                  <a:srgbClr val="FF0000"/>
                </a:solidFill>
                <a:cs typeface="+mj-cs"/>
              </a:rPr>
              <a:t>Neoplastic</a:t>
            </a:r>
            <a:r>
              <a:rPr lang="en-GB" sz="3600" b="1" dirty="0">
                <a:solidFill>
                  <a:srgbClr val="FF0000"/>
                </a:solidFill>
                <a:cs typeface="+mj-cs"/>
              </a:rPr>
              <a:t> Polyps to Carcinoma</a:t>
            </a:r>
          </a:p>
        </p:txBody>
      </p:sp>
      <p:sp>
        <p:nvSpPr>
          <p:cNvPr id="14341" name="Rectangle 5"/>
          <p:cNvSpPr>
            <a:spLocks noGrp="1" noChangeArrowheads="1"/>
          </p:cNvSpPr>
          <p:nvPr>
            <p:ph idx="1"/>
          </p:nvPr>
        </p:nvSpPr>
        <p:spPr>
          <a:xfrm>
            <a:off x="381000" y="2209800"/>
            <a:ext cx="8458200" cy="5029200"/>
          </a:xfrm>
        </p:spPr>
        <p:txBody>
          <a:bodyPr lIns="90488" tIns="44450" rIns="90488" bIns="44450">
            <a:normAutofit/>
          </a:bodyPr>
          <a:lstStyle/>
          <a:p>
            <a:pPr algn="ctr" eaLnBrk="1" hangingPunct="1"/>
            <a:r>
              <a:rPr lang="en-GB" sz="4000" dirty="0" smtClean="0"/>
              <a:t>Adenoma to carcinoma sequence is documented by several genetic alterations.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4313"/>
            <a:ext cx="7772400" cy="1470025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GB" sz="3600" b="1" dirty="0" err="1">
                <a:effectLst>
                  <a:outerShdw blurRad="38100" dist="38100" dir="2700000" algn="tl">
                    <a:srgbClr val="000000"/>
                  </a:outerShdw>
                </a:effectLst>
                <a:cs typeface="+mj-cs"/>
              </a:rPr>
              <a:t>Tumors</a:t>
            </a:r>
            <a:r>
              <a:rPr lang="en-GB" sz="3600" b="1" dirty="0">
                <a:effectLst>
                  <a:outerShdw blurRad="38100" dist="38100" dir="2700000" algn="tl">
                    <a:srgbClr val="000000"/>
                  </a:outerShdw>
                </a:effectLst>
                <a:cs typeface="+mj-cs"/>
              </a:rPr>
              <a:t> of the small and large </a:t>
            </a:r>
            <a:r>
              <a:rPr lang="en-GB" sz="3600" b="1" dirty="0" smtClean="0">
                <a:effectLst>
                  <a:outerShdw blurRad="38100" dist="38100" dir="2700000" algn="tl">
                    <a:srgbClr val="000000"/>
                  </a:outerShdw>
                </a:effectLst>
                <a:cs typeface="+mj-cs"/>
              </a:rPr>
              <a:t>intestines</a:t>
            </a:r>
            <a:endParaRPr lang="en-US" sz="3600" b="1" dirty="0">
              <a:effectLst>
                <a:outerShdw blurRad="38100" dist="38100" dir="2700000" algn="tl">
                  <a:srgbClr val="000000"/>
                </a:outerShdw>
              </a:effectLst>
              <a:cs typeface="+mj-cs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071688"/>
            <a:ext cx="6400800" cy="1752600"/>
          </a:xfrm>
        </p:spPr>
        <p:txBody>
          <a:bodyPr rtlCol="0">
            <a:noAutofit/>
          </a:bodyPr>
          <a:lstStyle/>
          <a:p>
            <a:pPr lvl="1" algn="l" eaLnBrk="1" fontAlgn="auto" hangingPunct="1">
              <a:lnSpc>
                <a:spcPct val="90000"/>
              </a:lnSpc>
              <a:spcAft>
                <a:spcPts val="0"/>
              </a:spcAft>
              <a:defRPr/>
            </a:pPr>
            <a:r>
              <a:rPr lang="en-US" sz="4400" b="1" i="1" dirty="0" smtClean="0">
                <a:solidFill>
                  <a:srgbClr val="FFFF66"/>
                </a:solidFill>
                <a:cs typeface="+mn-cs"/>
              </a:rPr>
              <a:t>Polyps</a:t>
            </a:r>
          </a:p>
          <a:p>
            <a:pPr lvl="1" algn="l" eaLnBrk="1" fontAlgn="auto" hangingPunct="1">
              <a:lnSpc>
                <a:spcPct val="90000"/>
              </a:lnSpc>
              <a:spcAft>
                <a:spcPts val="0"/>
              </a:spcAft>
              <a:defRPr/>
            </a:pPr>
            <a:r>
              <a:rPr lang="en-US" sz="4400" b="1" i="1" dirty="0" smtClean="0">
                <a:solidFill>
                  <a:srgbClr val="FFFF66"/>
                </a:solidFill>
                <a:cs typeface="+mn-cs"/>
              </a:rPr>
              <a:t>Carcinoma </a:t>
            </a:r>
          </a:p>
          <a:p>
            <a:pPr lvl="1" algn="l" eaLnBrk="1" fontAlgn="auto" hangingPunct="1">
              <a:lnSpc>
                <a:spcPct val="90000"/>
              </a:lnSpc>
              <a:spcAft>
                <a:spcPts val="0"/>
              </a:spcAft>
              <a:defRPr/>
            </a:pPr>
            <a:r>
              <a:rPr lang="en-US" sz="4400" b="1" i="1" dirty="0" err="1" smtClean="0">
                <a:solidFill>
                  <a:srgbClr val="FFFF66"/>
                </a:solidFill>
                <a:cs typeface="+mn-cs"/>
              </a:rPr>
              <a:t>Carcinoid</a:t>
            </a:r>
            <a:r>
              <a:rPr lang="en-US" sz="4400" b="1" i="1" dirty="0" smtClean="0">
                <a:solidFill>
                  <a:srgbClr val="FFFF66"/>
                </a:solidFill>
                <a:cs typeface="+mn-cs"/>
              </a:rPr>
              <a:t> tumor</a:t>
            </a:r>
          </a:p>
          <a:p>
            <a:pPr lvl="1" algn="l" eaLnBrk="1" fontAlgn="auto" hangingPunct="1">
              <a:lnSpc>
                <a:spcPct val="90000"/>
              </a:lnSpc>
              <a:spcAft>
                <a:spcPts val="0"/>
              </a:spcAft>
              <a:defRPr/>
            </a:pPr>
            <a:r>
              <a:rPr lang="en-US" sz="4400" b="1" i="1" dirty="0" smtClean="0">
                <a:solidFill>
                  <a:srgbClr val="FFFF66"/>
                </a:solidFill>
                <a:cs typeface="+mn-cs"/>
              </a:rPr>
              <a:t>Lymphoma</a:t>
            </a:r>
          </a:p>
          <a:p>
            <a:pPr eaLnBrk="1" fontAlgn="auto" hangingPunct="1">
              <a:spcAft>
                <a:spcPts val="0"/>
              </a:spcAft>
              <a:defRPr/>
            </a:pPr>
            <a:endParaRPr lang="en-US" sz="4400" dirty="0"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9" name="Rectangle 2"/>
          <p:cNvSpPr>
            <a:spLocks noGrp="1" noChangeArrowheads="1"/>
          </p:cNvSpPr>
          <p:nvPr>
            <p:ph type="title"/>
          </p:nvPr>
        </p:nvSpPr>
        <p:spPr>
          <a:xfrm>
            <a:off x="609600" y="152400"/>
            <a:ext cx="7772400" cy="1143000"/>
          </a:xfrm>
        </p:spPr>
        <p:txBody>
          <a:bodyPr/>
          <a:lstStyle/>
          <a:p>
            <a:r>
              <a:rPr lang="en-US" sz="3600" b="1" smtClean="0"/>
              <a:t>Adenoma to Carcinoma Pathway</a:t>
            </a:r>
            <a:endParaRPr lang="en-US" b="1" smtClean="0"/>
          </a:p>
        </p:txBody>
      </p:sp>
      <p:sp>
        <p:nvSpPr>
          <p:cNvPr id="1030" name="AutoShape 3"/>
          <p:cNvSpPr>
            <a:spLocks noChangeArrowheads="1"/>
          </p:cNvSpPr>
          <p:nvPr/>
        </p:nvSpPr>
        <p:spPr bwMode="auto">
          <a:xfrm>
            <a:off x="5715000" y="2514600"/>
            <a:ext cx="812800" cy="457200"/>
          </a:xfrm>
          <a:prstGeom prst="rightArrow">
            <a:avLst>
              <a:gd name="adj1" fmla="val 50000"/>
              <a:gd name="adj2" fmla="val 44444"/>
            </a:avLst>
          </a:prstGeom>
          <a:solidFill>
            <a:schemeClr val="accent2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ar-SA" sz="3600">
              <a:latin typeface="Times New Roman" pitchFamily="18" charset="0"/>
            </a:endParaRPr>
          </a:p>
        </p:txBody>
      </p:sp>
      <p:sp>
        <p:nvSpPr>
          <p:cNvPr id="1031" name="AutoShape 4"/>
          <p:cNvSpPr>
            <a:spLocks noChangeArrowheads="1"/>
          </p:cNvSpPr>
          <p:nvPr/>
        </p:nvSpPr>
        <p:spPr bwMode="auto">
          <a:xfrm>
            <a:off x="2387600" y="2514600"/>
            <a:ext cx="812800" cy="457200"/>
          </a:xfrm>
          <a:prstGeom prst="rightArrow">
            <a:avLst>
              <a:gd name="adj1" fmla="val 50000"/>
              <a:gd name="adj2" fmla="val 44444"/>
            </a:avLst>
          </a:prstGeom>
          <a:solidFill>
            <a:schemeClr val="accent2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ar-SA"/>
          </a:p>
        </p:txBody>
      </p:sp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6477000" y="1524000"/>
          <a:ext cx="2651125" cy="2589213"/>
        </p:xfrm>
        <a:graphic>
          <a:graphicData uri="http://schemas.openxmlformats.org/presentationml/2006/ole">
            <p:oleObj spid="_x0000_s1026" name="QuickTime Picture" r:id="rId4" imgW="4925112" imgH="4810180" progId="">
              <p:embed/>
            </p:oleObj>
          </a:graphicData>
        </a:graphic>
      </p:graphicFrame>
      <p:graphicFrame>
        <p:nvGraphicFramePr>
          <p:cNvPr id="1027" name="Object 3"/>
          <p:cNvGraphicFramePr>
            <a:graphicFrameLocks noChangeAspect="1"/>
          </p:cNvGraphicFramePr>
          <p:nvPr/>
        </p:nvGraphicFramePr>
        <p:xfrm>
          <a:off x="3200400" y="1524000"/>
          <a:ext cx="2559050" cy="2590800"/>
        </p:xfrm>
        <a:graphic>
          <a:graphicData uri="http://schemas.openxmlformats.org/presentationml/2006/ole">
            <p:oleObj spid="_x0000_s1027" name="QuickTime Picture" r:id="rId5" imgW="4823561" imgH="4882166" progId="">
              <p:embed/>
            </p:oleObj>
          </a:graphicData>
        </a:graphic>
      </p:graphicFrame>
      <p:graphicFrame>
        <p:nvGraphicFramePr>
          <p:cNvPr id="1028" name="Object 4"/>
          <p:cNvGraphicFramePr>
            <a:graphicFrameLocks noChangeAspect="1"/>
          </p:cNvGraphicFramePr>
          <p:nvPr>
            <p:ph idx="1"/>
          </p:nvPr>
        </p:nvGraphicFramePr>
        <p:xfrm>
          <a:off x="203200" y="1662113"/>
          <a:ext cx="2155825" cy="2236787"/>
        </p:xfrm>
        <a:graphic>
          <a:graphicData uri="http://schemas.openxmlformats.org/presentationml/2006/ole">
            <p:oleObj spid="_x0000_s1028" name="QuickTime Picture" r:id="rId6" imgW="3484487" imgH="3614343" progId="">
              <p:embed/>
            </p:oleObj>
          </a:graphicData>
        </a:graphic>
      </p:graphicFrame>
      <p:sp>
        <p:nvSpPr>
          <p:cNvPr id="1032" name="Rectangle 8"/>
          <p:cNvSpPr>
            <a:spLocks noChangeArrowheads="1"/>
          </p:cNvSpPr>
          <p:nvPr/>
        </p:nvSpPr>
        <p:spPr bwMode="auto">
          <a:xfrm>
            <a:off x="1150938" y="4343400"/>
            <a:ext cx="949325" cy="838200"/>
          </a:xfrm>
          <a:prstGeom prst="rect">
            <a:avLst/>
          </a:prstGeom>
          <a:solidFill>
            <a:schemeClr val="tx2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r>
              <a:rPr lang="en-US" sz="2400">
                <a:solidFill>
                  <a:srgbClr val="FF0000"/>
                </a:solidFill>
                <a:latin typeface="Times New Roman" pitchFamily="18" charset="0"/>
              </a:rPr>
              <a:t>APC</a:t>
            </a:r>
          </a:p>
          <a:p>
            <a:r>
              <a:rPr lang="en-US" sz="2400">
                <a:solidFill>
                  <a:srgbClr val="FF0000"/>
                </a:solidFill>
                <a:latin typeface="Times New Roman" pitchFamily="18" charset="0"/>
              </a:rPr>
              <a:t>loss</a:t>
            </a:r>
            <a:endParaRPr lang="en-US" sz="3600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1033" name="Rectangle 9"/>
          <p:cNvSpPr>
            <a:spLocks noChangeArrowheads="1"/>
          </p:cNvSpPr>
          <p:nvPr/>
        </p:nvSpPr>
        <p:spPr bwMode="auto">
          <a:xfrm>
            <a:off x="68263" y="5486400"/>
            <a:ext cx="1422400" cy="838200"/>
          </a:xfrm>
          <a:prstGeom prst="rect">
            <a:avLst/>
          </a:prstGeom>
          <a:solidFill>
            <a:srgbClr val="FF6600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r>
              <a:rPr lang="en-US" sz="2400">
                <a:latin typeface="Times New Roman" pitchFamily="18" charset="0"/>
              </a:rPr>
              <a:t>Normal</a:t>
            </a:r>
          </a:p>
          <a:p>
            <a:r>
              <a:rPr lang="en-US" sz="2400">
                <a:latin typeface="Times New Roman" pitchFamily="18" charset="0"/>
              </a:rPr>
              <a:t>Epithelium</a:t>
            </a:r>
            <a:endParaRPr lang="en-US" sz="3600">
              <a:latin typeface="Times New Roman" pitchFamily="18" charset="0"/>
            </a:endParaRPr>
          </a:p>
        </p:txBody>
      </p:sp>
      <p:sp>
        <p:nvSpPr>
          <p:cNvPr id="1034" name="Rectangle 10"/>
          <p:cNvSpPr>
            <a:spLocks noChangeArrowheads="1"/>
          </p:cNvSpPr>
          <p:nvPr/>
        </p:nvSpPr>
        <p:spPr bwMode="auto">
          <a:xfrm>
            <a:off x="3319463" y="5486400"/>
            <a:ext cx="1285875" cy="838200"/>
          </a:xfrm>
          <a:prstGeom prst="rect">
            <a:avLst/>
          </a:prstGeom>
          <a:solidFill>
            <a:srgbClr val="FFFF00"/>
          </a:solidFill>
          <a:ln w="12700">
            <a:solidFill>
              <a:schemeClr val="bg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pPr algn="ctr"/>
            <a:r>
              <a:rPr lang="en-US" sz="2400">
                <a:solidFill>
                  <a:srgbClr val="FF0000"/>
                </a:solidFill>
                <a:latin typeface="Times New Roman" pitchFamily="18" charset="0"/>
              </a:rPr>
              <a:t>Early</a:t>
            </a:r>
          </a:p>
          <a:p>
            <a:pPr algn="ctr"/>
            <a:r>
              <a:rPr lang="en-US" sz="2400">
                <a:solidFill>
                  <a:srgbClr val="FF0000"/>
                </a:solidFill>
                <a:latin typeface="Times New Roman" pitchFamily="18" charset="0"/>
              </a:rPr>
              <a:t>Adenoma</a:t>
            </a:r>
            <a:endParaRPr lang="en-US" sz="3600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7856538" y="5486400"/>
            <a:ext cx="1084262" cy="838200"/>
          </a:xfrm>
          <a:prstGeom prst="rect">
            <a:avLst/>
          </a:prstGeom>
          <a:solidFill>
            <a:srgbClr val="FF0000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r>
              <a:rPr lang="en-US" sz="2400">
                <a:latin typeface="Times New Roman" pitchFamily="18" charset="0"/>
              </a:rPr>
              <a:t>Cancer</a:t>
            </a:r>
            <a:endParaRPr lang="en-US" sz="2800">
              <a:latin typeface="Times New Roman" pitchFamily="18" charset="0"/>
            </a:endParaRPr>
          </a:p>
        </p:txBody>
      </p:sp>
      <p:sp>
        <p:nvSpPr>
          <p:cNvPr id="1036" name="Rectangle 12"/>
          <p:cNvSpPr>
            <a:spLocks noChangeArrowheads="1"/>
          </p:cNvSpPr>
          <p:nvPr/>
        </p:nvSpPr>
        <p:spPr bwMode="auto">
          <a:xfrm>
            <a:off x="1625600" y="5486400"/>
            <a:ext cx="1557338" cy="838200"/>
          </a:xfrm>
          <a:prstGeom prst="rect">
            <a:avLst/>
          </a:prstGeom>
          <a:solidFill>
            <a:schemeClr val="accent1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r>
              <a:rPr lang="en-US" sz="2400">
                <a:latin typeface="Times New Roman" pitchFamily="18" charset="0"/>
              </a:rPr>
              <a:t>Hyper-</a:t>
            </a:r>
          </a:p>
          <a:p>
            <a:r>
              <a:rPr lang="en-US" sz="2400">
                <a:latin typeface="Times New Roman" pitchFamily="18" charset="0"/>
              </a:rPr>
              <a:t>proliferation</a:t>
            </a:r>
            <a:endParaRPr lang="en-US" sz="2800">
              <a:latin typeface="Times New Roman" pitchFamily="18" charset="0"/>
            </a:endParaRPr>
          </a:p>
        </p:txBody>
      </p:sp>
      <p:sp>
        <p:nvSpPr>
          <p:cNvPr id="1037" name="Rectangle 13"/>
          <p:cNvSpPr>
            <a:spLocks noChangeArrowheads="1"/>
          </p:cNvSpPr>
          <p:nvPr/>
        </p:nvSpPr>
        <p:spPr bwMode="auto">
          <a:xfrm>
            <a:off x="4741863" y="5486400"/>
            <a:ext cx="1625600" cy="838200"/>
          </a:xfrm>
          <a:prstGeom prst="rect">
            <a:avLst/>
          </a:prstGeom>
          <a:solidFill>
            <a:srgbClr val="FFFF00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pPr algn="ctr"/>
            <a:r>
              <a:rPr lang="en-US" sz="2400">
                <a:solidFill>
                  <a:srgbClr val="FF0000"/>
                </a:solidFill>
                <a:latin typeface="Times New Roman" pitchFamily="18" charset="0"/>
              </a:rPr>
              <a:t>Intermediate</a:t>
            </a:r>
          </a:p>
          <a:p>
            <a:pPr algn="ctr"/>
            <a:r>
              <a:rPr lang="en-US" sz="2400">
                <a:solidFill>
                  <a:srgbClr val="FF0000"/>
                </a:solidFill>
                <a:latin typeface="Times New Roman" pitchFamily="18" charset="0"/>
              </a:rPr>
              <a:t>Adenoma</a:t>
            </a:r>
            <a:endParaRPr lang="en-US" sz="3600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1038" name="Rectangle 14"/>
          <p:cNvSpPr>
            <a:spLocks noChangeArrowheads="1"/>
          </p:cNvSpPr>
          <p:nvPr/>
        </p:nvSpPr>
        <p:spPr bwMode="auto">
          <a:xfrm flipH="1">
            <a:off x="6502400" y="5486400"/>
            <a:ext cx="1219200" cy="838200"/>
          </a:xfrm>
          <a:prstGeom prst="rect">
            <a:avLst/>
          </a:prstGeom>
          <a:solidFill>
            <a:srgbClr val="FFFF00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pPr algn="ctr"/>
            <a:r>
              <a:rPr lang="en-US" sz="2400">
                <a:solidFill>
                  <a:srgbClr val="FF0000"/>
                </a:solidFill>
                <a:latin typeface="Times New Roman" pitchFamily="18" charset="0"/>
              </a:rPr>
              <a:t>Late</a:t>
            </a:r>
          </a:p>
          <a:p>
            <a:pPr algn="ctr"/>
            <a:r>
              <a:rPr lang="en-US" sz="2400">
                <a:solidFill>
                  <a:srgbClr val="FF0000"/>
                </a:solidFill>
                <a:latin typeface="Times New Roman" pitchFamily="18" charset="0"/>
              </a:rPr>
              <a:t>Adenoma</a:t>
            </a:r>
            <a:endParaRPr lang="en-US" sz="3600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1039" name="Rectangle 15"/>
          <p:cNvSpPr>
            <a:spLocks noChangeArrowheads="1"/>
          </p:cNvSpPr>
          <p:nvPr/>
        </p:nvSpPr>
        <p:spPr bwMode="auto">
          <a:xfrm>
            <a:off x="4132263" y="4343400"/>
            <a:ext cx="1219200" cy="914400"/>
          </a:xfrm>
          <a:prstGeom prst="rect">
            <a:avLst/>
          </a:prstGeom>
          <a:solidFill>
            <a:schemeClr val="tx2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r>
              <a:rPr lang="en-US" sz="2400">
                <a:solidFill>
                  <a:srgbClr val="FF0000"/>
                </a:solidFill>
                <a:latin typeface="Times New Roman" pitchFamily="18" charset="0"/>
              </a:rPr>
              <a:t>K-ras</a:t>
            </a:r>
          </a:p>
          <a:p>
            <a:r>
              <a:rPr lang="en-US" sz="2400">
                <a:solidFill>
                  <a:srgbClr val="FF0000"/>
                </a:solidFill>
                <a:latin typeface="Times New Roman" pitchFamily="18" charset="0"/>
              </a:rPr>
              <a:t>mutation</a:t>
            </a:r>
            <a:endParaRPr lang="en-US" sz="3600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1040" name="Rectangle 16"/>
          <p:cNvSpPr>
            <a:spLocks noChangeArrowheads="1"/>
          </p:cNvSpPr>
          <p:nvPr/>
        </p:nvSpPr>
        <p:spPr bwMode="auto">
          <a:xfrm>
            <a:off x="5651500" y="4343400"/>
            <a:ext cx="1392238" cy="838200"/>
          </a:xfrm>
          <a:prstGeom prst="rect">
            <a:avLst/>
          </a:prstGeom>
          <a:solidFill>
            <a:schemeClr val="tx2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r>
              <a:rPr lang="en-US" sz="2400">
                <a:solidFill>
                  <a:srgbClr val="FF0000"/>
                </a:solidFill>
                <a:latin typeface="Times New Roman" pitchFamily="18" charset="0"/>
              </a:rPr>
              <a:t>Chrom 18</a:t>
            </a:r>
          </a:p>
          <a:p>
            <a:r>
              <a:rPr lang="en-US" sz="2400">
                <a:solidFill>
                  <a:srgbClr val="FF0000"/>
                </a:solidFill>
                <a:latin typeface="Times New Roman" pitchFamily="18" charset="0"/>
              </a:rPr>
              <a:t>loss</a:t>
            </a:r>
            <a:endParaRPr lang="en-US" sz="3600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1041" name="Rectangle 17"/>
          <p:cNvSpPr>
            <a:spLocks noChangeArrowheads="1"/>
          </p:cNvSpPr>
          <p:nvPr/>
        </p:nvSpPr>
        <p:spPr bwMode="auto">
          <a:xfrm>
            <a:off x="7450138" y="4343400"/>
            <a:ext cx="746125" cy="838200"/>
          </a:xfrm>
          <a:prstGeom prst="rect">
            <a:avLst/>
          </a:prstGeom>
          <a:solidFill>
            <a:schemeClr val="tx2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r>
              <a:rPr lang="en-US" sz="2400">
                <a:solidFill>
                  <a:srgbClr val="FF0000"/>
                </a:solidFill>
                <a:latin typeface="Times New Roman" pitchFamily="18" charset="0"/>
              </a:rPr>
              <a:t>p53</a:t>
            </a:r>
          </a:p>
          <a:p>
            <a:r>
              <a:rPr lang="en-US" sz="2400">
                <a:solidFill>
                  <a:srgbClr val="FF0000"/>
                </a:solidFill>
                <a:latin typeface="Times New Roman" pitchFamily="18" charset="0"/>
              </a:rPr>
              <a:t>loss</a:t>
            </a:r>
            <a:endParaRPr lang="en-US" sz="3600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1042" name="Line 18"/>
          <p:cNvSpPr>
            <a:spLocks noChangeShapeType="1"/>
          </p:cNvSpPr>
          <p:nvPr/>
        </p:nvSpPr>
        <p:spPr bwMode="auto">
          <a:xfrm>
            <a:off x="1557338" y="5181600"/>
            <a:ext cx="0" cy="6858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043" name="Line 19"/>
          <p:cNvSpPr>
            <a:spLocks noChangeShapeType="1"/>
          </p:cNvSpPr>
          <p:nvPr/>
        </p:nvSpPr>
        <p:spPr bwMode="auto">
          <a:xfrm>
            <a:off x="4673600" y="5257800"/>
            <a:ext cx="0" cy="6096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044" name="Line 20"/>
          <p:cNvSpPr>
            <a:spLocks noChangeShapeType="1"/>
          </p:cNvSpPr>
          <p:nvPr/>
        </p:nvSpPr>
        <p:spPr bwMode="auto">
          <a:xfrm>
            <a:off x="6434138" y="5181600"/>
            <a:ext cx="0" cy="6858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045" name="Line 21"/>
          <p:cNvSpPr>
            <a:spLocks noChangeShapeType="1"/>
          </p:cNvSpPr>
          <p:nvPr/>
        </p:nvSpPr>
        <p:spPr bwMode="auto">
          <a:xfrm>
            <a:off x="7789863" y="5181600"/>
            <a:ext cx="0" cy="6858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046" name="Line 22"/>
          <p:cNvSpPr>
            <a:spLocks noChangeShapeType="1"/>
          </p:cNvSpPr>
          <p:nvPr/>
        </p:nvSpPr>
        <p:spPr bwMode="auto">
          <a:xfrm>
            <a:off x="1490663" y="5943600"/>
            <a:ext cx="134937" cy="0"/>
          </a:xfrm>
          <a:prstGeom prst="line">
            <a:avLst/>
          </a:prstGeom>
          <a:noFill/>
          <a:ln w="9525">
            <a:noFill/>
            <a:round/>
            <a:headEnd/>
            <a:tailEnd type="triangle" w="med" len="med"/>
          </a:ln>
        </p:spPr>
        <p:txBody>
          <a:bodyPr wrap="none" lIns="92075" tIns="46038" rIns="92075" bIns="46038" anchor="ctr"/>
          <a:lstStyle/>
          <a:p>
            <a:endParaRPr lang="en-US"/>
          </a:p>
        </p:txBody>
      </p:sp>
      <p:sp>
        <p:nvSpPr>
          <p:cNvPr id="1047" name="Text Box 23"/>
          <p:cNvSpPr txBox="1">
            <a:spLocks noChangeArrowheads="1"/>
          </p:cNvSpPr>
          <p:nvPr/>
        </p:nvSpPr>
        <p:spPr bwMode="auto">
          <a:xfrm>
            <a:off x="5083175" y="1447800"/>
            <a:ext cx="1083630" cy="369974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 wrap="none" lIns="92075" tIns="46038" rIns="92075" bIns="46038" anchor="b">
            <a:spAutoFit/>
          </a:bodyPr>
          <a:lstStyle/>
          <a:p>
            <a:r>
              <a:rPr lang="en-US" dirty="0">
                <a:solidFill>
                  <a:srgbClr val="FF0000"/>
                </a:solidFill>
                <a:latin typeface="Times New Roman" pitchFamily="18" charset="0"/>
              </a:rPr>
              <a:t>Adenoma</a:t>
            </a:r>
          </a:p>
        </p:txBody>
      </p:sp>
      <p:sp>
        <p:nvSpPr>
          <p:cNvPr id="1048" name="Text Box 24"/>
          <p:cNvSpPr txBox="1">
            <a:spLocks noChangeArrowheads="1"/>
          </p:cNvSpPr>
          <p:nvPr/>
        </p:nvSpPr>
        <p:spPr bwMode="auto">
          <a:xfrm>
            <a:off x="1641475" y="1447800"/>
            <a:ext cx="958850" cy="396875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lIns="92075" tIns="46038" rIns="92075" bIns="46038" anchor="b">
            <a:spAutoFit/>
          </a:bodyPr>
          <a:lstStyle/>
          <a:p>
            <a:r>
              <a:rPr lang="en-US" dirty="0">
                <a:latin typeface="Times New Roman" pitchFamily="18" charset="0"/>
              </a:rPr>
              <a:t>Normal</a:t>
            </a:r>
          </a:p>
        </p:txBody>
      </p:sp>
      <p:sp>
        <p:nvSpPr>
          <p:cNvPr id="1049" name="Text Box 25"/>
          <p:cNvSpPr txBox="1">
            <a:spLocks noChangeArrowheads="1"/>
          </p:cNvSpPr>
          <p:nvPr/>
        </p:nvSpPr>
        <p:spPr bwMode="auto">
          <a:xfrm>
            <a:off x="8078788" y="1447800"/>
            <a:ext cx="903287" cy="396875"/>
          </a:xfrm>
          <a:prstGeom prst="rect">
            <a:avLst/>
          </a:prstGeom>
          <a:solidFill>
            <a:srgbClr val="FF0000"/>
          </a:solidFill>
          <a:ln w="9525">
            <a:noFill/>
            <a:miter lim="800000"/>
            <a:headEnd/>
            <a:tailEnd/>
          </a:ln>
        </p:spPr>
        <p:txBody>
          <a:bodyPr wrap="none" lIns="92075" tIns="46038" rIns="92075" bIns="46038" anchor="b">
            <a:spAutoFit/>
          </a:bodyPr>
          <a:lstStyle/>
          <a:p>
            <a:r>
              <a:rPr lang="en-US">
                <a:latin typeface="Times New Roman" pitchFamily="18" charset="0"/>
              </a:rPr>
              <a:t>Cancer</a:t>
            </a:r>
          </a:p>
        </p:txBody>
      </p:sp>
      <p:sp>
        <p:nvSpPr>
          <p:cNvPr id="1050" name="Line 26"/>
          <p:cNvSpPr>
            <a:spLocks noChangeShapeType="1"/>
          </p:cNvSpPr>
          <p:nvPr/>
        </p:nvSpPr>
        <p:spPr bwMode="auto">
          <a:xfrm flipH="1">
            <a:off x="5080000" y="1828800"/>
            <a:ext cx="338138" cy="304800"/>
          </a:xfrm>
          <a:prstGeom prst="line">
            <a:avLst/>
          </a:prstGeom>
          <a:noFill/>
          <a:ln w="31750">
            <a:solidFill>
              <a:schemeClr val="accent2"/>
            </a:solidFill>
            <a:round/>
            <a:headEnd/>
            <a:tailEnd type="triangle" w="med" len="med"/>
          </a:ln>
        </p:spPr>
        <p:txBody>
          <a:bodyPr wrap="none" lIns="92075" tIns="46038" rIns="92075" bIns="46038" anchor="ctr">
            <a:spAutoFit/>
          </a:bodyPr>
          <a:lstStyle/>
          <a:p>
            <a:endParaRPr lang="en-US"/>
          </a:p>
        </p:txBody>
      </p:sp>
      <p:sp>
        <p:nvSpPr>
          <p:cNvPr id="1051" name="Line 27"/>
          <p:cNvSpPr>
            <a:spLocks noChangeShapeType="1"/>
          </p:cNvSpPr>
          <p:nvPr/>
        </p:nvSpPr>
        <p:spPr bwMode="auto">
          <a:xfrm>
            <a:off x="1490663" y="5867400"/>
            <a:ext cx="13493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lIns="92075" tIns="46038" rIns="92075" bIns="46038" anchor="ctr">
            <a:spAutoFit/>
          </a:bodyPr>
          <a:lstStyle/>
          <a:p>
            <a:endParaRPr lang="en-US"/>
          </a:p>
        </p:txBody>
      </p:sp>
      <p:sp>
        <p:nvSpPr>
          <p:cNvPr id="1052" name="Line 28"/>
          <p:cNvSpPr>
            <a:spLocks noChangeShapeType="1"/>
          </p:cNvSpPr>
          <p:nvPr/>
        </p:nvSpPr>
        <p:spPr bwMode="auto">
          <a:xfrm>
            <a:off x="3184525" y="5867400"/>
            <a:ext cx="13652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lIns="92075" tIns="46038" rIns="92075" bIns="46038" anchor="ctr">
            <a:spAutoFit/>
          </a:bodyPr>
          <a:lstStyle/>
          <a:p>
            <a:endParaRPr lang="en-US"/>
          </a:p>
        </p:txBody>
      </p:sp>
      <p:sp>
        <p:nvSpPr>
          <p:cNvPr id="1053" name="Line 29"/>
          <p:cNvSpPr>
            <a:spLocks noChangeShapeType="1"/>
          </p:cNvSpPr>
          <p:nvPr/>
        </p:nvSpPr>
        <p:spPr bwMode="auto">
          <a:xfrm>
            <a:off x="4605338" y="5867400"/>
            <a:ext cx="13652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lIns="92075" tIns="46038" rIns="92075" bIns="46038" anchor="ctr">
            <a:spAutoFit/>
          </a:bodyPr>
          <a:lstStyle/>
          <a:p>
            <a:endParaRPr lang="en-US"/>
          </a:p>
        </p:txBody>
      </p:sp>
      <p:sp>
        <p:nvSpPr>
          <p:cNvPr id="1054" name="Line 30"/>
          <p:cNvSpPr>
            <a:spLocks noChangeShapeType="1"/>
          </p:cNvSpPr>
          <p:nvPr/>
        </p:nvSpPr>
        <p:spPr bwMode="auto">
          <a:xfrm>
            <a:off x="6367463" y="5867400"/>
            <a:ext cx="13493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lIns="92075" tIns="46038" rIns="92075" bIns="46038" anchor="ctr">
            <a:spAutoFit/>
          </a:bodyPr>
          <a:lstStyle/>
          <a:p>
            <a:endParaRPr lang="en-US"/>
          </a:p>
        </p:txBody>
      </p:sp>
      <p:sp>
        <p:nvSpPr>
          <p:cNvPr id="1055" name="Line 31"/>
          <p:cNvSpPr>
            <a:spLocks noChangeShapeType="1"/>
          </p:cNvSpPr>
          <p:nvPr/>
        </p:nvSpPr>
        <p:spPr bwMode="auto">
          <a:xfrm>
            <a:off x="7721600" y="5867400"/>
            <a:ext cx="134938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lIns="92075" tIns="46038" rIns="92075" bIns="46038" anchor="ctr">
            <a:spAutoFit/>
          </a:bodyPr>
          <a:lstStyle/>
          <a:p>
            <a:endParaRPr lang="en-US"/>
          </a:p>
        </p:txBody>
      </p:sp>
      <p:sp>
        <p:nvSpPr>
          <p:cNvPr id="1056" name="Line 32"/>
          <p:cNvSpPr>
            <a:spLocks noChangeShapeType="1"/>
          </p:cNvSpPr>
          <p:nvPr/>
        </p:nvSpPr>
        <p:spPr bwMode="auto">
          <a:xfrm flipH="1">
            <a:off x="8196263" y="1828800"/>
            <a:ext cx="269875" cy="914400"/>
          </a:xfrm>
          <a:prstGeom prst="line">
            <a:avLst/>
          </a:prstGeom>
          <a:noFill/>
          <a:ln w="31750">
            <a:solidFill>
              <a:schemeClr val="accent2"/>
            </a:solidFill>
            <a:round/>
            <a:headEnd/>
            <a:tailEnd type="triangle" w="med" len="med"/>
          </a:ln>
        </p:spPr>
        <p:txBody>
          <a:bodyPr lIns="92075" tIns="46038" rIns="92075" bIns="46038" anchor="ctr">
            <a:spAutoFit/>
          </a:bodyPr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l" rtl="0"/>
            <a:endParaRPr lang="ar-SA">
              <a:latin typeface="Calibri" pitchFamily="34" charset="0"/>
            </a:endParaRPr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l" rtl="0"/>
            <a:endParaRPr lang="ar-SA">
              <a:latin typeface="Calibri" pitchFamily="34" charset="0"/>
            </a:endParaRPr>
          </a:p>
        </p:txBody>
      </p:sp>
      <p:sp>
        <p:nvSpPr>
          <p:cNvPr id="26628" name="Rectangle 4"/>
          <p:cNvSpPr>
            <a:spLocks noGrp="1" noChangeArrowheads="1"/>
          </p:cNvSpPr>
          <p:nvPr>
            <p:ph type="title"/>
          </p:nvPr>
        </p:nvSpPr>
        <p:spPr>
          <a:xfrm>
            <a:off x="609600" y="381000"/>
            <a:ext cx="7848600" cy="762000"/>
          </a:xfrm>
        </p:spPr>
        <p:txBody>
          <a:bodyPr lIns="90488" tIns="44450" rIns="90488" bIns="44450" rtlCol="0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GB" sz="4000" b="1" dirty="0">
                <a:solidFill>
                  <a:srgbClr val="FF0000"/>
                </a:solidFill>
                <a:cs typeface="+mj-cs"/>
              </a:rPr>
              <a:t>Relationship of </a:t>
            </a:r>
            <a:r>
              <a:rPr lang="en-GB" sz="4000" b="1" dirty="0" err="1">
                <a:solidFill>
                  <a:srgbClr val="FF0000"/>
                </a:solidFill>
                <a:cs typeface="+mj-cs"/>
              </a:rPr>
              <a:t>Neoplastic</a:t>
            </a:r>
            <a:r>
              <a:rPr lang="en-GB" sz="4000" b="1" dirty="0">
                <a:solidFill>
                  <a:srgbClr val="FF0000"/>
                </a:solidFill>
                <a:cs typeface="+mj-cs"/>
              </a:rPr>
              <a:t> Polyps to Carcinoma</a:t>
            </a:r>
          </a:p>
        </p:txBody>
      </p:sp>
      <p:sp>
        <p:nvSpPr>
          <p:cNvPr id="14341" name="Rectangle 5"/>
          <p:cNvSpPr>
            <a:spLocks noGrp="1" noChangeArrowheads="1"/>
          </p:cNvSpPr>
          <p:nvPr>
            <p:ph idx="1"/>
          </p:nvPr>
        </p:nvSpPr>
        <p:spPr>
          <a:xfrm>
            <a:off x="685800" y="1600200"/>
            <a:ext cx="8458200" cy="4267200"/>
          </a:xfrm>
        </p:spPr>
        <p:txBody>
          <a:bodyPr lIns="90488" tIns="44450" rIns="90488" bIns="44450">
            <a:noAutofit/>
          </a:bodyPr>
          <a:lstStyle/>
          <a:p>
            <a:r>
              <a:rPr lang="en-US" dirty="0" smtClean="0"/>
              <a:t>Risk factors for malignancy in adenomas</a:t>
            </a:r>
          </a:p>
          <a:p>
            <a:pPr lvl="1">
              <a:buNone/>
            </a:pPr>
            <a:r>
              <a:rPr lang="en-US" dirty="0" smtClean="0"/>
              <a:t>(1) Adenoma &gt; 2 cm (40% risk of malignancy)</a:t>
            </a:r>
          </a:p>
          <a:p>
            <a:pPr lvl="1">
              <a:buNone/>
            </a:pPr>
            <a:r>
              <a:rPr lang="en-US" dirty="0" smtClean="0"/>
              <a:t>(2) Multiple </a:t>
            </a:r>
            <a:r>
              <a:rPr lang="en-US" dirty="0" smtClean="0"/>
              <a:t>polyps</a:t>
            </a:r>
          </a:p>
          <a:p>
            <a:pPr lvl="1">
              <a:buNone/>
            </a:pPr>
            <a:r>
              <a:rPr lang="en-US" dirty="0" smtClean="0"/>
              <a:t>(3) Polyps with increased villous </a:t>
            </a:r>
            <a:r>
              <a:rPr lang="en-US" dirty="0" err="1" smtClean="0"/>
              <a:t>componentVillous</a:t>
            </a:r>
            <a:r>
              <a:rPr lang="en-US" dirty="0" smtClean="0"/>
              <a:t> adenoma: greatest risk for developing colon cancer</a:t>
            </a:r>
          </a:p>
          <a:p>
            <a:pPr lvl="2"/>
            <a:r>
              <a:rPr lang="en-US" dirty="0" smtClean="0"/>
              <a:t>Villous adenomas have a 30% to 40% risk for malignancy.</a:t>
            </a:r>
          </a:p>
          <a:p>
            <a:pPr lvl="1">
              <a:buNone/>
            </a:pPr>
            <a:r>
              <a:rPr lang="en-US" dirty="0" smtClean="0"/>
              <a:t>(</a:t>
            </a:r>
            <a:r>
              <a:rPr lang="en-US" dirty="0" smtClean="0"/>
              <a:t>4)</a:t>
            </a:r>
            <a:r>
              <a:rPr lang="en-GB" dirty="0" smtClean="0"/>
              <a:t> The presence of significant </a:t>
            </a:r>
            <a:r>
              <a:rPr lang="en-GB" dirty="0" err="1" smtClean="0"/>
              <a:t>cytologic</a:t>
            </a:r>
            <a:r>
              <a:rPr lang="en-GB" dirty="0" smtClean="0"/>
              <a:t> </a:t>
            </a:r>
            <a:r>
              <a:rPr lang="en-GB" dirty="0" err="1" smtClean="0"/>
              <a:t>atypia</a:t>
            </a:r>
            <a:r>
              <a:rPr lang="en-GB" dirty="0" smtClean="0"/>
              <a:t> (dysplasia) in the </a:t>
            </a:r>
            <a:r>
              <a:rPr lang="en-GB" dirty="0" err="1" smtClean="0"/>
              <a:t>neoplastic</a:t>
            </a:r>
            <a:r>
              <a:rPr lang="en-GB" dirty="0" smtClean="0"/>
              <a:t> cells.</a:t>
            </a:r>
            <a:endParaRPr lang="en-US" dirty="0" smtClean="0"/>
          </a:p>
          <a:p>
            <a:pPr eaLnBrk="1" hangingPunct="1">
              <a:buNone/>
            </a:pPr>
            <a:endParaRPr lang="en-GB" sz="2800" dirty="0" smtClean="0"/>
          </a:p>
        </p:txBody>
      </p:sp>
      <p:sp>
        <p:nvSpPr>
          <p:cNvPr id="7" name="TextBox 6"/>
          <p:cNvSpPr txBox="1"/>
          <p:nvPr/>
        </p:nvSpPr>
        <p:spPr>
          <a:xfrm>
            <a:off x="4038601" y="2819400"/>
            <a:ext cx="5105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2"/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l" rtl="0"/>
            <a:endParaRPr lang="ar-SA">
              <a:latin typeface="Calibri" pitchFamily="34" charset="0"/>
            </a:endParaRPr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l" rtl="0"/>
            <a:endParaRPr lang="ar-SA">
              <a:latin typeface="Calibri" pitchFamily="34" charset="0"/>
            </a:endParaRPr>
          </a:p>
        </p:txBody>
      </p:sp>
      <p:sp>
        <p:nvSpPr>
          <p:cNvPr id="28676" name="Rectangle 4"/>
          <p:cNvSpPr>
            <a:spLocks noGrp="1" noChangeArrowheads="1"/>
          </p:cNvSpPr>
          <p:nvPr>
            <p:ph type="title"/>
          </p:nvPr>
        </p:nvSpPr>
        <p:spPr>
          <a:xfrm>
            <a:off x="1066800" y="0"/>
            <a:ext cx="7772400" cy="685800"/>
          </a:xfrm>
        </p:spPr>
        <p:txBody>
          <a:bodyPr lIns="90488" tIns="44450" rIns="90488" bIns="44450"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GB" b="1" u="sng" dirty="0">
                <a:solidFill>
                  <a:srgbClr val="FFFF00"/>
                </a:solidFill>
                <a:cs typeface="+mj-cs"/>
              </a:rPr>
              <a:t>Familial </a:t>
            </a:r>
            <a:r>
              <a:rPr lang="en-GB" b="1" u="sng" dirty="0" err="1">
                <a:solidFill>
                  <a:srgbClr val="FFFF00"/>
                </a:solidFill>
                <a:cs typeface="+mj-cs"/>
              </a:rPr>
              <a:t>Polyposis</a:t>
            </a:r>
            <a:r>
              <a:rPr lang="en-GB" b="1" u="sng" dirty="0">
                <a:solidFill>
                  <a:srgbClr val="FFFF00"/>
                </a:solidFill>
                <a:cs typeface="+mj-cs"/>
              </a:rPr>
              <a:t> Syndrome</a:t>
            </a:r>
          </a:p>
        </p:txBody>
      </p:sp>
      <p:sp>
        <p:nvSpPr>
          <p:cNvPr id="15365" name="Rectangle 5"/>
          <p:cNvSpPr>
            <a:spLocks noGrp="1" noChangeArrowheads="1"/>
          </p:cNvSpPr>
          <p:nvPr>
            <p:ph idx="1"/>
          </p:nvPr>
        </p:nvSpPr>
        <p:spPr>
          <a:xfrm>
            <a:off x="0" y="838200"/>
            <a:ext cx="9372600" cy="6019800"/>
          </a:xfrm>
        </p:spPr>
        <p:txBody>
          <a:bodyPr lIns="90488" tIns="44450" rIns="90488" bIns="44450">
            <a:normAutofit/>
          </a:bodyPr>
          <a:lstStyle/>
          <a:p>
            <a:pPr eaLnBrk="1" hangingPunct="1"/>
            <a:r>
              <a:rPr lang="en-GB" sz="4000" dirty="0" smtClean="0"/>
              <a:t>Patients have genetic tendencies to develop </a:t>
            </a:r>
            <a:r>
              <a:rPr lang="en-GB" sz="4000" dirty="0" err="1" smtClean="0"/>
              <a:t>neoplastic</a:t>
            </a:r>
            <a:r>
              <a:rPr lang="en-GB" sz="4000" dirty="0" smtClean="0"/>
              <a:t> polyps.</a:t>
            </a:r>
          </a:p>
          <a:p>
            <a:pPr eaLnBrk="1" hangingPunct="1">
              <a:buFont typeface="Wingdings" pitchFamily="2" charset="2"/>
              <a:buNone/>
            </a:pPr>
            <a:r>
              <a:rPr lang="en-GB" sz="4000" b="1" i="1" dirty="0" smtClean="0">
                <a:solidFill>
                  <a:srgbClr val="FF3300"/>
                </a:solidFill>
              </a:rPr>
              <a:t>	Familial </a:t>
            </a:r>
            <a:r>
              <a:rPr lang="en-GB" sz="4000" b="1" i="1" dirty="0" err="1" smtClean="0">
                <a:solidFill>
                  <a:srgbClr val="FF3300"/>
                </a:solidFill>
              </a:rPr>
              <a:t>polyposis</a:t>
            </a:r>
            <a:r>
              <a:rPr lang="en-GB" sz="4000" b="1" i="1" dirty="0" smtClean="0">
                <a:solidFill>
                  <a:srgbClr val="FF3300"/>
                </a:solidFill>
              </a:rPr>
              <a:t> coli (FPC)</a:t>
            </a:r>
          </a:p>
          <a:p>
            <a:pPr eaLnBrk="1" hangingPunct="1">
              <a:buFont typeface="Wingdings" pitchFamily="2" charset="2"/>
              <a:buNone/>
            </a:pPr>
            <a:r>
              <a:rPr lang="en-GB" sz="4000" b="1" i="1" dirty="0" smtClean="0">
                <a:solidFill>
                  <a:srgbClr val="FF0000"/>
                </a:solidFill>
              </a:rPr>
              <a:t>	Gardener’s syndrome</a:t>
            </a:r>
          </a:p>
          <a:p>
            <a:pPr eaLnBrk="1" hangingPunct="1">
              <a:buFont typeface="Wingdings" pitchFamily="2" charset="2"/>
              <a:buNone/>
            </a:pPr>
            <a:r>
              <a:rPr lang="en-GB" sz="4000" b="1" i="1" dirty="0" smtClean="0">
                <a:solidFill>
                  <a:srgbClr val="FF0000"/>
                </a:solidFill>
              </a:rPr>
              <a:t>	</a:t>
            </a:r>
            <a:r>
              <a:rPr lang="en-GB" sz="4000" b="1" i="1" dirty="0" err="1" smtClean="0">
                <a:solidFill>
                  <a:srgbClr val="FF0000"/>
                </a:solidFill>
              </a:rPr>
              <a:t>Turcot</a:t>
            </a:r>
            <a:r>
              <a:rPr lang="en-GB" sz="4000" b="1" i="1" dirty="0" smtClean="0">
                <a:solidFill>
                  <a:srgbClr val="FF0000"/>
                </a:solidFill>
              </a:rPr>
              <a:t> syndrome</a:t>
            </a:r>
          </a:p>
          <a:p>
            <a:pPr eaLnBrk="1" hangingPunct="1">
              <a:buNone/>
            </a:pPr>
            <a:endParaRPr lang="en-GB" sz="2400" dirty="0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l" rtl="0"/>
            <a:endParaRPr lang="ar-SA">
              <a:latin typeface="Calibri" pitchFamily="34" charset="0"/>
            </a:endParaRPr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l" rtl="0"/>
            <a:endParaRPr lang="ar-SA">
              <a:latin typeface="Calibri" pitchFamily="34" charset="0"/>
            </a:endParaRPr>
          </a:p>
        </p:txBody>
      </p:sp>
      <p:sp>
        <p:nvSpPr>
          <p:cNvPr id="28676" name="Rectangle 4"/>
          <p:cNvSpPr>
            <a:spLocks noGrp="1" noChangeArrowheads="1"/>
          </p:cNvSpPr>
          <p:nvPr>
            <p:ph type="title"/>
          </p:nvPr>
        </p:nvSpPr>
        <p:spPr>
          <a:xfrm>
            <a:off x="1066800" y="0"/>
            <a:ext cx="7772400" cy="685800"/>
          </a:xfrm>
        </p:spPr>
        <p:txBody>
          <a:bodyPr lIns="90488" tIns="44450" rIns="90488" bIns="44450"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GB" b="1" u="sng" dirty="0">
                <a:solidFill>
                  <a:srgbClr val="FFFF00"/>
                </a:solidFill>
                <a:cs typeface="+mj-cs"/>
              </a:rPr>
              <a:t>Familial </a:t>
            </a:r>
            <a:r>
              <a:rPr lang="en-GB" b="1" u="sng" dirty="0" err="1">
                <a:solidFill>
                  <a:srgbClr val="FFFF00"/>
                </a:solidFill>
                <a:cs typeface="+mj-cs"/>
              </a:rPr>
              <a:t>Polyposis</a:t>
            </a:r>
            <a:r>
              <a:rPr lang="en-GB" b="1" u="sng" dirty="0">
                <a:solidFill>
                  <a:srgbClr val="FFFF00"/>
                </a:solidFill>
                <a:cs typeface="+mj-cs"/>
              </a:rPr>
              <a:t> Syndrome</a:t>
            </a:r>
          </a:p>
        </p:txBody>
      </p:sp>
      <p:sp>
        <p:nvSpPr>
          <p:cNvPr id="15365" name="Rectangle 5"/>
          <p:cNvSpPr>
            <a:spLocks noGrp="1" noChangeArrowheads="1"/>
          </p:cNvSpPr>
          <p:nvPr>
            <p:ph idx="1"/>
          </p:nvPr>
        </p:nvSpPr>
        <p:spPr>
          <a:xfrm>
            <a:off x="0" y="838200"/>
            <a:ext cx="9372600" cy="6019800"/>
          </a:xfrm>
        </p:spPr>
        <p:txBody>
          <a:bodyPr lIns="90488" tIns="44450" rIns="90488" bIns="44450">
            <a:normAutofit fontScale="77500" lnSpcReduction="20000"/>
          </a:bodyPr>
          <a:lstStyle/>
          <a:p>
            <a:pPr eaLnBrk="1" hangingPunct="1">
              <a:buFont typeface="Wingdings" pitchFamily="2" charset="2"/>
              <a:buNone/>
            </a:pPr>
            <a:r>
              <a:rPr lang="en-GB" sz="4500" b="1" i="1" dirty="0" smtClean="0">
                <a:solidFill>
                  <a:srgbClr val="FF3300"/>
                </a:solidFill>
              </a:rPr>
              <a:t>	</a:t>
            </a:r>
            <a:r>
              <a:rPr lang="en-GB" sz="6400" b="1" i="1" dirty="0" smtClean="0">
                <a:solidFill>
                  <a:srgbClr val="FF3300"/>
                </a:solidFill>
              </a:rPr>
              <a:t>Familial </a:t>
            </a:r>
            <a:r>
              <a:rPr lang="en-GB" sz="6400" b="1" i="1" dirty="0" err="1" smtClean="0">
                <a:solidFill>
                  <a:srgbClr val="FF3300"/>
                </a:solidFill>
              </a:rPr>
              <a:t>polyposis</a:t>
            </a:r>
            <a:r>
              <a:rPr lang="en-GB" sz="6400" b="1" i="1" dirty="0" smtClean="0">
                <a:solidFill>
                  <a:srgbClr val="FF3300"/>
                </a:solidFill>
              </a:rPr>
              <a:t> coli (FPC)</a:t>
            </a:r>
            <a:endParaRPr lang="en-GB" sz="4500" b="1" i="1" dirty="0" smtClean="0">
              <a:solidFill>
                <a:srgbClr val="FF3300"/>
              </a:solidFill>
            </a:endParaRPr>
          </a:p>
          <a:p>
            <a:pPr eaLnBrk="1" hangingPunct="1"/>
            <a:r>
              <a:rPr lang="en-GB" sz="4000" dirty="0" smtClean="0"/>
              <a:t>Genetic defect of </a:t>
            </a:r>
            <a:r>
              <a:rPr lang="en-US" sz="4000" dirty="0" err="1" smtClean="0"/>
              <a:t>Adenomatous</a:t>
            </a:r>
            <a:r>
              <a:rPr lang="en-US" sz="4000" dirty="0" smtClean="0"/>
              <a:t>  </a:t>
            </a:r>
            <a:r>
              <a:rPr lang="en-US" sz="4000" dirty="0" err="1" smtClean="0"/>
              <a:t>polyposis</a:t>
            </a:r>
            <a:r>
              <a:rPr lang="en-US" sz="4000" dirty="0" smtClean="0"/>
              <a:t> coli (</a:t>
            </a:r>
            <a:r>
              <a:rPr lang="en-US" sz="4000" i="1" dirty="0" smtClean="0"/>
              <a:t>APC</a:t>
            </a:r>
            <a:r>
              <a:rPr lang="en-US" sz="4000" dirty="0" smtClean="0"/>
              <a:t>)</a:t>
            </a:r>
            <a:r>
              <a:rPr lang="en-GB" sz="4000" dirty="0" smtClean="0"/>
              <a:t>.</a:t>
            </a:r>
          </a:p>
          <a:p>
            <a:r>
              <a:rPr lang="en-US" sz="4000" dirty="0" smtClean="0"/>
              <a:t>Inactivation of </a:t>
            </a:r>
            <a:r>
              <a:rPr lang="en-US" sz="4000" i="1" dirty="0" smtClean="0"/>
              <a:t>APC</a:t>
            </a:r>
            <a:r>
              <a:rPr lang="en-US" sz="4000" dirty="0" smtClean="0"/>
              <a:t> gene, </a:t>
            </a:r>
            <a:r>
              <a:rPr lang="en-US" sz="4000" dirty="0" smtClean="0"/>
              <a:t>located on the long arm of chromosome 5 (5q21). </a:t>
            </a:r>
          </a:p>
          <a:p>
            <a:pPr eaLnBrk="1" hangingPunct="1"/>
            <a:r>
              <a:rPr lang="en-US" sz="4000" i="1" dirty="0" smtClean="0"/>
              <a:t>APC </a:t>
            </a:r>
            <a:r>
              <a:rPr lang="en-US" sz="4000" dirty="0" smtClean="0"/>
              <a:t>gene is a tumor suppressor gene </a:t>
            </a:r>
            <a:endParaRPr lang="en-GB" sz="4000" dirty="0" smtClean="0"/>
          </a:p>
          <a:p>
            <a:pPr eaLnBrk="1" hangingPunct="1"/>
            <a:r>
              <a:rPr lang="en-GB" sz="4000" dirty="0" smtClean="0"/>
              <a:t>Innumerable </a:t>
            </a:r>
            <a:r>
              <a:rPr lang="en-GB" sz="4000" dirty="0" err="1" smtClean="0"/>
              <a:t>neoplastic</a:t>
            </a:r>
            <a:r>
              <a:rPr lang="en-GB" sz="4000" dirty="0" smtClean="0"/>
              <a:t> polyps in the colon (500 to 2500)</a:t>
            </a:r>
          </a:p>
          <a:p>
            <a:pPr eaLnBrk="1" hangingPunct="1"/>
            <a:r>
              <a:rPr lang="en-GB" sz="4000" dirty="0" smtClean="0"/>
              <a:t>Polyps are also found elsewhere in alimentary tract</a:t>
            </a:r>
          </a:p>
          <a:p>
            <a:pPr eaLnBrk="1" hangingPunct="1"/>
            <a:r>
              <a:rPr lang="en-GB" sz="4000" dirty="0" smtClean="0"/>
              <a:t>The risk of colorectal cancer is 100% by midlife.</a:t>
            </a:r>
          </a:p>
          <a:p>
            <a:pPr eaLnBrk="1" hangingPunct="1"/>
            <a:endParaRPr lang="en-GB" sz="4000" dirty="0" smtClean="0"/>
          </a:p>
          <a:p>
            <a:pPr eaLnBrk="1" hangingPunct="1">
              <a:buFont typeface="Wingdings" pitchFamily="2" charset="2"/>
              <a:buNone/>
            </a:pPr>
            <a:r>
              <a:rPr lang="en-GB" sz="4000" b="1" i="1" dirty="0" smtClean="0">
                <a:solidFill>
                  <a:srgbClr val="FF0000"/>
                </a:solidFill>
              </a:rPr>
              <a:t>	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G:\Cotran\Images\CH18\F018051.jpg"/>
          <p:cNvPicPr>
            <a:picLocks noChangeAspect="1" noChangeArrowheads="1"/>
          </p:cNvPicPr>
          <p:nvPr/>
        </p:nvPicPr>
        <p:blipFill>
          <a:blip r:embed="rId2" cstate="print"/>
          <a:srcRect r="46571"/>
          <a:stretch>
            <a:fillRect/>
          </a:stretch>
        </p:blipFill>
        <p:spPr bwMode="auto">
          <a:xfrm>
            <a:off x="0" y="0"/>
            <a:ext cx="9429750" cy="7148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7" name="مستطيل 2"/>
          <p:cNvSpPr>
            <a:spLocks noChangeArrowheads="1"/>
          </p:cNvSpPr>
          <p:nvPr/>
        </p:nvSpPr>
        <p:spPr bwMode="auto">
          <a:xfrm>
            <a:off x="2705100" y="3244850"/>
            <a:ext cx="373380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 rtl="0">
              <a:buFont typeface="Wingdings" pitchFamily="2" charset="2"/>
              <a:buNone/>
            </a:pPr>
            <a:r>
              <a:rPr lang="en-GB" b="1" i="1">
                <a:latin typeface="Calibri" pitchFamily="34" charset="0"/>
              </a:rPr>
              <a:t>	Familial polyposis coli (FPC)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0" y="838200"/>
            <a:ext cx="9144000" cy="39395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 smtClean="0">
                <a:solidFill>
                  <a:srgbClr val="FFFF00"/>
                </a:solidFill>
              </a:rPr>
              <a:t>Familial </a:t>
            </a:r>
            <a:r>
              <a:rPr lang="en-US" sz="3600" dirty="0" err="1" smtClean="0">
                <a:solidFill>
                  <a:srgbClr val="FFFF00"/>
                </a:solidFill>
              </a:rPr>
              <a:t>polyposis</a:t>
            </a:r>
            <a:r>
              <a:rPr lang="en-US" sz="3600" dirty="0" smtClean="0">
                <a:solidFill>
                  <a:srgbClr val="FFFF00"/>
                </a:solidFill>
              </a:rPr>
              <a:t> </a:t>
            </a:r>
            <a:r>
              <a:rPr lang="en-US" sz="3600" dirty="0" smtClean="0">
                <a:solidFill>
                  <a:srgbClr val="FFFF00"/>
                </a:solidFill>
              </a:rPr>
              <a:t>Coli(FPC)</a:t>
            </a:r>
            <a:endParaRPr lang="en-US" sz="3600" dirty="0" smtClean="0">
              <a:solidFill>
                <a:srgbClr val="FFFF00"/>
              </a:solidFill>
            </a:endParaRPr>
          </a:p>
          <a:p>
            <a:pPr lvl="1"/>
            <a:r>
              <a:rPr lang="en-US" sz="2800" dirty="0" smtClean="0"/>
              <a:t>(1) </a:t>
            </a:r>
            <a:r>
              <a:rPr lang="en-US" sz="2800" dirty="0" err="1" smtClean="0"/>
              <a:t>Autosomal</a:t>
            </a:r>
            <a:r>
              <a:rPr lang="en-US" sz="2800" dirty="0" smtClean="0"/>
              <a:t> dominant (AD)</a:t>
            </a:r>
          </a:p>
          <a:p>
            <a:pPr marL="1257300" lvl="2" indent="-342900">
              <a:buAutoNum type="alphaLcParenBoth"/>
            </a:pPr>
            <a:r>
              <a:rPr lang="en-US" sz="2800" dirty="0" smtClean="0"/>
              <a:t>All </a:t>
            </a:r>
            <a:r>
              <a:rPr lang="en-US" sz="2800" dirty="0" smtClean="0"/>
              <a:t>patients develop tubular adenomas and </a:t>
            </a:r>
            <a:r>
              <a:rPr lang="en-US" sz="2800" dirty="0" smtClean="0"/>
              <a:t>cancer.</a:t>
            </a:r>
          </a:p>
          <a:p>
            <a:pPr marL="1257300" lvl="2" indent="-342900"/>
            <a:r>
              <a:rPr lang="en-US" sz="2800" dirty="0" smtClean="0"/>
              <a:t>(b</a:t>
            </a:r>
            <a:r>
              <a:rPr lang="en-US" sz="2800" dirty="0" smtClean="0"/>
              <a:t>) Polyps begin to develop between 10 and 20 years of age.</a:t>
            </a:r>
          </a:p>
          <a:p>
            <a:pPr lvl="2"/>
            <a:r>
              <a:rPr lang="en-US" sz="2800" dirty="0" smtClean="0"/>
              <a:t>(c) </a:t>
            </a:r>
            <a:r>
              <a:rPr lang="en-US" sz="2800" dirty="0" smtClean="0"/>
              <a:t>Malignant transformation usually occurs between 35 and 40 years of age.</a:t>
            </a:r>
          </a:p>
          <a:p>
            <a:pPr lvl="3"/>
            <a:r>
              <a:rPr lang="en-US" sz="2800" dirty="0" smtClean="0"/>
              <a:t>Prophylactic </a:t>
            </a:r>
            <a:r>
              <a:rPr lang="en-US" sz="2800" dirty="0" err="1" smtClean="0"/>
              <a:t>colectomy</a:t>
            </a:r>
            <a:r>
              <a:rPr lang="en-US" sz="2800" dirty="0" smtClean="0"/>
              <a:t> is recommended.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l" rtl="0"/>
            <a:endParaRPr lang="ar-SA">
              <a:latin typeface="Calibri" pitchFamily="34" charset="0"/>
            </a:endParaRPr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l" rtl="0"/>
            <a:endParaRPr lang="ar-SA">
              <a:latin typeface="Calibri" pitchFamily="34" charset="0"/>
            </a:endParaRPr>
          </a:p>
        </p:txBody>
      </p:sp>
      <p:sp>
        <p:nvSpPr>
          <p:cNvPr id="28676" name="Rectangle 4"/>
          <p:cNvSpPr>
            <a:spLocks noGrp="1" noChangeArrowheads="1"/>
          </p:cNvSpPr>
          <p:nvPr>
            <p:ph type="title"/>
          </p:nvPr>
        </p:nvSpPr>
        <p:spPr>
          <a:xfrm>
            <a:off x="1066800" y="0"/>
            <a:ext cx="7772400" cy="685800"/>
          </a:xfrm>
        </p:spPr>
        <p:txBody>
          <a:bodyPr lIns="90488" tIns="44450" rIns="90488" bIns="44450"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GB" b="1" u="sng" dirty="0">
                <a:solidFill>
                  <a:srgbClr val="FFFF00"/>
                </a:solidFill>
                <a:cs typeface="+mj-cs"/>
              </a:rPr>
              <a:t>Familial </a:t>
            </a:r>
            <a:r>
              <a:rPr lang="en-GB" b="1" u="sng" dirty="0" err="1">
                <a:solidFill>
                  <a:srgbClr val="FFFF00"/>
                </a:solidFill>
                <a:cs typeface="+mj-cs"/>
              </a:rPr>
              <a:t>Polyposis</a:t>
            </a:r>
            <a:r>
              <a:rPr lang="en-GB" b="1" u="sng" dirty="0">
                <a:solidFill>
                  <a:srgbClr val="FFFF00"/>
                </a:solidFill>
                <a:cs typeface="+mj-cs"/>
              </a:rPr>
              <a:t> Syndrome</a:t>
            </a:r>
          </a:p>
        </p:txBody>
      </p:sp>
      <p:sp>
        <p:nvSpPr>
          <p:cNvPr id="15365" name="Rectangle 5"/>
          <p:cNvSpPr>
            <a:spLocks noGrp="1" noChangeArrowheads="1"/>
          </p:cNvSpPr>
          <p:nvPr>
            <p:ph idx="1"/>
          </p:nvPr>
        </p:nvSpPr>
        <p:spPr>
          <a:xfrm>
            <a:off x="0" y="838200"/>
            <a:ext cx="9372600" cy="6019800"/>
          </a:xfrm>
        </p:spPr>
        <p:txBody>
          <a:bodyPr lIns="90488" tIns="44450" rIns="90488" bIns="44450">
            <a:normAutofit/>
          </a:bodyPr>
          <a:lstStyle/>
          <a:p>
            <a:pPr eaLnBrk="1" hangingPunct="1"/>
            <a:endParaRPr lang="en-GB" sz="4000" dirty="0" smtClean="0"/>
          </a:p>
          <a:p>
            <a:pPr eaLnBrk="1" hangingPunct="1">
              <a:buFont typeface="Wingdings" pitchFamily="2" charset="2"/>
              <a:buNone/>
            </a:pPr>
            <a:r>
              <a:rPr lang="en-GB" sz="4000" b="1" i="1" dirty="0" smtClean="0">
                <a:solidFill>
                  <a:srgbClr val="FF0000"/>
                </a:solidFill>
              </a:rPr>
              <a:t>	Gardener’s syndrome</a:t>
            </a:r>
          </a:p>
          <a:p>
            <a:pPr eaLnBrk="1" hangingPunct="1"/>
            <a:r>
              <a:rPr lang="en-GB" sz="4000" dirty="0" err="1" smtClean="0"/>
              <a:t>Polyposis</a:t>
            </a:r>
            <a:r>
              <a:rPr lang="en-GB" sz="4000" dirty="0" smtClean="0"/>
              <a:t> coli, multiple </a:t>
            </a:r>
            <a:r>
              <a:rPr lang="en-GB" sz="4000" dirty="0" err="1" smtClean="0"/>
              <a:t>osteomas</a:t>
            </a:r>
            <a:r>
              <a:rPr lang="en-GB" sz="4000" dirty="0" smtClean="0"/>
              <a:t>, epidermal cysts, and </a:t>
            </a:r>
            <a:r>
              <a:rPr lang="en-GB" sz="4000" dirty="0" err="1" smtClean="0"/>
              <a:t>fibromatosis</a:t>
            </a:r>
            <a:r>
              <a:rPr lang="en-GB" sz="4000" dirty="0" smtClean="0"/>
              <a:t>.</a:t>
            </a:r>
          </a:p>
          <a:p>
            <a:pPr eaLnBrk="1" hangingPunct="1">
              <a:buFont typeface="Arial" pitchFamily="34" charset="0"/>
              <a:buNone/>
            </a:pPr>
            <a:endParaRPr lang="en-GB" sz="4000" dirty="0" smtClean="0"/>
          </a:p>
          <a:p>
            <a:pPr eaLnBrk="1" hangingPunct="1">
              <a:buFont typeface="Wingdings" pitchFamily="2" charset="2"/>
              <a:buNone/>
            </a:pPr>
            <a:r>
              <a:rPr lang="en-GB" sz="4000" b="1" i="1" dirty="0" smtClean="0">
                <a:solidFill>
                  <a:srgbClr val="FF0000"/>
                </a:solidFill>
              </a:rPr>
              <a:t>	</a:t>
            </a:r>
            <a:r>
              <a:rPr lang="en-GB" sz="4000" b="1" i="1" dirty="0" err="1" smtClean="0">
                <a:solidFill>
                  <a:srgbClr val="FF0000"/>
                </a:solidFill>
              </a:rPr>
              <a:t>Turcot</a:t>
            </a:r>
            <a:r>
              <a:rPr lang="en-GB" sz="4000" b="1" i="1" dirty="0" smtClean="0">
                <a:solidFill>
                  <a:srgbClr val="FF0000"/>
                </a:solidFill>
              </a:rPr>
              <a:t> syndrome</a:t>
            </a:r>
          </a:p>
          <a:p>
            <a:pPr eaLnBrk="1" hangingPunct="1"/>
            <a:r>
              <a:rPr lang="en-GB" sz="4000" i="1" dirty="0" smtClean="0">
                <a:solidFill>
                  <a:srgbClr val="FF3300"/>
                </a:solidFill>
              </a:rPr>
              <a:t> </a:t>
            </a:r>
            <a:r>
              <a:rPr lang="en-GB" sz="4000" dirty="0" err="1" smtClean="0"/>
              <a:t>Polyposis</a:t>
            </a:r>
            <a:r>
              <a:rPr lang="en-GB" sz="4000" dirty="0" smtClean="0"/>
              <a:t> coli, </a:t>
            </a:r>
            <a:r>
              <a:rPr lang="en-GB" sz="4000" dirty="0" err="1" smtClean="0"/>
              <a:t>glioma</a:t>
            </a:r>
            <a:r>
              <a:rPr lang="en-GB" sz="4000" dirty="0" smtClean="0"/>
              <a:t> and </a:t>
            </a:r>
            <a:r>
              <a:rPr lang="en-GB" sz="4000" dirty="0" err="1" smtClean="0"/>
              <a:t>fibromatosis</a:t>
            </a:r>
            <a:endParaRPr lang="en-GB" sz="4000" i="1" dirty="0" smtClean="0">
              <a:solidFill>
                <a:srgbClr val="FF3300"/>
              </a:solidFill>
            </a:endParaRPr>
          </a:p>
          <a:p>
            <a:pPr eaLnBrk="1" hangingPunct="1"/>
            <a:endParaRPr lang="en-GB" sz="2400" dirty="0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ar-SA" dirty="0"/>
          </a:p>
        </p:txBody>
      </p:sp>
      <p:pic>
        <p:nvPicPr>
          <p:cNvPr id="37892" name="Picture 4" descr="http://www.swindon-birds.co.uk/Location%20pics/savernakeforest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3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Gastrointestinal Block</a:t>
            </a:r>
            <a:br>
              <a:rPr lang="en-US" dirty="0" smtClean="0"/>
            </a:br>
            <a:r>
              <a:rPr lang="en-US" dirty="0" smtClean="0"/>
              <a:t> </a:t>
            </a:r>
            <a:r>
              <a:rPr lang="en-US" sz="2800" dirty="0" smtClean="0"/>
              <a:t>Pathology lecture</a:t>
            </a:r>
            <a:br>
              <a:rPr lang="en-US" sz="2800" dirty="0" smtClean="0"/>
            </a:br>
            <a:r>
              <a:rPr lang="en-US" sz="2800" dirty="0" smtClean="0"/>
              <a:t>Dec, 2012</a:t>
            </a:r>
            <a:endParaRPr lang="ar-SA" dirty="0" smtClean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>
          <a:xfrm>
            <a:off x="1600200" y="4572000"/>
            <a:ext cx="6400800" cy="1752600"/>
          </a:xfrm>
          <a:solidFill>
            <a:schemeClr val="bg2"/>
          </a:solidFill>
        </p:spPr>
        <p:txBody>
          <a:bodyPr/>
          <a:lstStyle/>
          <a:p>
            <a:pPr>
              <a:defRPr/>
            </a:pPr>
            <a:r>
              <a:rPr lang="en-US" dirty="0" smtClean="0"/>
              <a:t>Dr. </a:t>
            </a:r>
            <a:r>
              <a:rPr lang="en-US" dirty="0" err="1" smtClean="0"/>
              <a:t>Maha</a:t>
            </a:r>
            <a:r>
              <a:rPr lang="en-US" dirty="0" smtClean="0"/>
              <a:t> </a:t>
            </a:r>
            <a:r>
              <a:rPr lang="en-US" dirty="0" err="1" smtClean="0"/>
              <a:t>Arafah</a:t>
            </a:r>
            <a:endParaRPr lang="en-US" dirty="0" smtClean="0"/>
          </a:p>
          <a:p>
            <a:pPr>
              <a:defRPr/>
            </a:pPr>
            <a:r>
              <a:rPr lang="en-US" dirty="0" smtClean="0"/>
              <a:t>Dr. Ahmed Al </a:t>
            </a:r>
            <a:r>
              <a:rPr lang="en-US" dirty="0" err="1" smtClean="0"/>
              <a:t>Humaidi</a:t>
            </a:r>
            <a:endParaRPr lang="ar-SA" dirty="0"/>
          </a:p>
        </p:txBody>
      </p:sp>
      <p:sp>
        <p:nvSpPr>
          <p:cNvPr id="4" name="Title 1"/>
          <p:cNvSpPr txBox="1">
            <a:spLocks/>
          </p:cNvSpPr>
          <p:nvPr/>
        </p:nvSpPr>
        <p:spPr bwMode="auto">
          <a:xfrm>
            <a:off x="1371600" y="3657600"/>
            <a:ext cx="6629400" cy="609600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en-GB" sz="3200" b="1" dirty="0" smtClean="0">
                <a:solidFill>
                  <a:srgbClr val="FF0000"/>
                </a:solidFill>
              </a:rPr>
              <a:t>Malignant </a:t>
            </a:r>
            <a:r>
              <a:rPr lang="en-GB" sz="3200" b="1" dirty="0" err="1" smtClean="0">
                <a:solidFill>
                  <a:srgbClr val="FF0000"/>
                </a:solidFill>
              </a:rPr>
              <a:t>Tumors</a:t>
            </a:r>
            <a:r>
              <a:rPr lang="en-GB" sz="3200" b="1" dirty="0" smtClean="0">
                <a:solidFill>
                  <a:srgbClr val="FF0000"/>
                </a:solidFill>
              </a:rPr>
              <a:t> of Intestine</a:t>
            </a:r>
            <a:endParaRPr lang="en-US" sz="3200" dirty="0">
              <a:solidFill>
                <a:schemeClr val="bg1"/>
              </a:solidFill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l" rtl="0"/>
            <a:endParaRPr lang="ar-SA">
              <a:latin typeface="Calibri" pitchFamily="34" charset="0"/>
            </a:endParaRPr>
          </a:p>
        </p:txBody>
      </p:sp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l" rtl="0"/>
            <a:endParaRPr lang="ar-SA">
              <a:latin typeface="Calibri" pitchFamily="34" charset="0"/>
            </a:endParaRPr>
          </a:p>
        </p:txBody>
      </p:sp>
      <p:sp>
        <p:nvSpPr>
          <p:cNvPr id="30724" name="Rectangle 4"/>
          <p:cNvSpPr>
            <a:spLocks noGrp="1" noChangeArrowheads="1"/>
          </p:cNvSpPr>
          <p:nvPr>
            <p:ph type="title"/>
          </p:nvPr>
        </p:nvSpPr>
        <p:spPr>
          <a:xfrm>
            <a:off x="609600" y="381000"/>
            <a:ext cx="7772400" cy="762000"/>
          </a:xfrm>
        </p:spPr>
        <p:txBody>
          <a:bodyPr lIns="90488" tIns="44450" rIns="90488" bIns="44450"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GB" sz="4000" b="1" dirty="0">
                <a:solidFill>
                  <a:srgbClr val="FF0000"/>
                </a:solidFill>
                <a:cs typeface="+mj-cs"/>
              </a:rPr>
              <a:t>Malignant </a:t>
            </a:r>
            <a:r>
              <a:rPr lang="en-GB" sz="4000" b="1" dirty="0" err="1">
                <a:solidFill>
                  <a:srgbClr val="FF0000"/>
                </a:solidFill>
                <a:cs typeface="+mj-cs"/>
              </a:rPr>
              <a:t>Tumors</a:t>
            </a:r>
            <a:r>
              <a:rPr lang="en-GB" sz="4000" b="1" dirty="0">
                <a:solidFill>
                  <a:srgbClr val="FF0000"/>
                </a:solidFill>
                <a:cs typeface="+mj-cs"/>
              </a:rPr>
              <a:t> of Large Intestine</a:t>
            </a:r>
            <a:r>
              <a:rPr lang="en-GB" sz="2800" b="1" dirty="0">
                <a:solidFill>
                  <a:srgbClr val="FF0000"/>
                </a:solidFill>
                <a:cs typeface="+mj-cs"/>
              </a:rPr>
              <a:t/>
            </a:r>
            <a:br>
              <a:rPr lang="en-GB" sz="2800" b="1" dirty="0">
                <a:solidFill>
                  <a:srgbClr val="FF0000"/>
                </a:solidFill>
                <a:cs typeface="+mj-cs"/>
              </a:rPr>
            </a:br>
            <a:endParaRPr lang="en-GB" sz="2800" b="1" dirty="0">
              <a:cs typeface="+mj-cs"/>
            </a:endParaRPr>
          </a:p>
        </p:txBody>
      </p:sp>
      <p:sp>
        <p:nvSpPr>
          <p:cNvPr id="30725" name="Rectangle 5"/>
          <p:cNvSpPr>
            <a:spLocks noGrp="1" noChangeArrowheads="1"/>
          </p:cNvSpPr>
          <p:nvPr>
            <p:ph idx="1"/>
          </p:nvPr>
        </p:nvSpPr>
        <p:spPr>
          <a:xfrm>
            <a:off x="609600" y="1371600"/>
            <a:ext cx="7543800" cy="4953000"/>
          </a:xfrm>
        </p:spPr>
        <p:txBody>
          <a:bodyPr lIns="90488" tIns="44450" rIns="90488" bIns="44450"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endParaRPr lang="en-GB" sz="2400" dirty="0" smtClean="0">
              <a:solidFill>
                <a:srgbClr val="FFFF00"/>
              </a:solidFill>
              <a:cs typeface="+mn-cs"/>
            </a:endParaRPr>
          </a:p>
          <a:p>
            <a:pPr eaLnBrk="1" fontAlgn="auto" hangingPunct="1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en-GB" b="1" dirty="0" err="1" smtClean="0"/>
              <a:t>Adenocarcinoma</a:t>
            </a:r>
            <a:r>
              <a:rPr lang="en-GB" b="1" dirty="0" smtClean="0"/>
              <a:t> of the colon is the most common malignancy of the GI tract and is a major cause of morbidity and mortality worldwide.</a:t>
            </a:r>
            <a:endParaRPr lang="en-GB" dirty="0" smtClean="0">
              <a:cs typeface="+mn-cs"/>
            </a:endParaRPr>
          </a:p>
          <a:p>
            <a:pPr eaLnBrk="1" fontAlgn="auto" hangingPunct="1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en-GB" dirty="0" smtClean="0">
                <a:cs typeface="+mn-cs"/>
              </a:rPr>
              <a:t>Constitutes 98% of all cancers in the large intestine.</a:t>
            </a:r>
          </a:p>
          <a:p>
            <a:pPr>
              <a:buFont typeface="Wingdings" pitchFamily="2" charset="2"/>
              <a:buChar char="Ø"/>
              <a:defRPr/>
            </a:pPr>
            <a:r>
              <a:rPr lang="en-US" dirty="0" smtClean="0"/>
              <a:t>incidence peaks at 60 to 70 years of age</a:t>
            </a:r>
            <a:endParaRPr lang="en-GB" dirty="0" smtClean="0">
              <a:cs typeface="+mn-cs"/>
            </a:endParaRPr>
          </a:p>
        </p:txBody>
      </p:sp>
      <p:sp>
        <p:nvSpPr>
          <p:cNvPr id="17414" name="مستطيل 5"/>
          <p:cNvSpPr>
            <a:spLocks noChangeArrowheads="1"/>
          </p:cNvSpPr>
          <p:nvPr/>
        </p:nvSpPr>
        <p:spPr bwMode="auto">
          <a:xfrm>
            <a:off x="2971800" y="914400"/>
            <a:ext cx="3426323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 rtl="0"/>
            <a:r>
              <a:rPr lang="en-GB" sz="3600" b="1" dirty="0" err="1">
                <a:solidFill>
                  <a:srgbClr val="FFFF00"/>
                </a:solidFill>
                <a:latin typeface="Calibri" pitchFamily="34" charset="0"/>
              </a:rPr>
              <a:t>Adenocarcinoma</a:t>
            </a:r>
            <a:endParaRPr lang="en-US" dirty="0">
              <a:latin typeface="Calibri" pitchFamily="34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عنوان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62"/>
          </a:xfrm>
        </p:spPr>
        <p:txBody>
          <a:bodyPr/>
          <a:lstStyle/>
          <a:p>
            <a:pPr eaLnBrk="1" hangingPunct="1"/>
            <a:r>
              <a:rPr lang="en-US" b="1" i="1" dirty="0" smtClean="0">
                <a:solidFill>
                  <a:srgbClr val="FFFF66"/>
                </a:solidFill>
              </a:rPr>
              <a:t>Polyps</a:t>
            </a:r>
            <a:endParaRPr lang="en-US" dirty="0" smtClean="0"/>
          </a:p>
        </p:txBody>
      </p:sp>
      <p:sp>
        <p:nvSpPr>
          <p:cNvPr id="4099" name="عنصر نائب للمحتوى 2"/>
          <p:cNvSpPr>
            <a:spLocks noGrp="1"/>
          </p:cNvSpPr>
          <p:nvPr>
            <p:ph idx="1"/>
          </p:nvPr>
        </p:nvSpPr>
        <p:spPr>
          <a:xfrm>
            <a:off x="381000" y="1371600"/>
            <a:ext cx="8763000" cy="4724400"/>
          </a:xfrm>
        </p:spPr>
        <p:txBody>
          <a:bodyPr>
            <a:normAutofit/>
          </a:bodyPr>
          <a:lstStyle/>
          <a:p>
            <a:pPr eaLnBrk="1" hangingPunct="1">
              <a:lnSpc>
                <a:spcPct val="90000"/>
              </a:lnSpc>
            </a:pPr>
            <a:r>
              <a:rPr lang="en-US" b="1" i="1" dirty="0" smtClean="0">
                <a:solidFill>
                  <a:srgbClr val="FFFF66"/>
                </a:solidFill>
              </a:rPr>
              <a:t>Non-</a:t>
            </a:r>
            <a:r>
              <a:rPr lang="en-US" b="1" i="1" dirty="0" err="1" smtClean="0">
                <a:solidFill>
                  <a:srgbClr val="FFFF66"/>
                </a:solidFill>
              </a:rPr>
              <a:t>neoplastic</a:t>
            </a:r>
            <a:r>
              <a:rPr lang="en-US" b="1" i="1" dirty="0" smtClean="0">
                <a:solidFill>
                  <a:srgbClr val="FFFF66"/>
                </a:solidFill>
              </a:rPr>
              <a:t> polyps    </a:t>
            </a:r>
            <a:r>
              <a:rPr lang="en-US" b="1" dirty="0" smtClean="0"/>
              <a:t>90% </a:t>
            </a:r>
            <a:endParaRPr lang="en-US" b="1" i="1" dirty="0" smtClean="0">
              <a:solidFill>
                <a:srgbClr val="FFFF66"/>
              </a:solidFill>
            </a:endParaRPr>
          </a:p>
          <a:p>
            <a:pPr lvl="1" eaLnBrk="1" hangingPunct="1">
              <a:lnSpc>
                <a:spcPct val="90000"/>
              </a:lnSpc>
            </a:pPr>
            <a:r>
              <a:rPr lang="en-US" dirty="0" err="1" smtClean="0"/>
              <a:t>Hyperplastic</a:t>
            </a:r>
            <a:r>
              <a:rPr lang="en-US" dirty="0" smtClean="0"/>
              <a:t> polyps</a:t>
            </a:r>
          </a:p>
          <a:p>
            <a:pPr lvl="1" eaLnBrk="1" hangingPunct="1">
              <a:lnSpc>
                <a:spcPct val="90000"/>
              </a:lnSpc>
            </a:pPr>
            <a:r>
              <a:rPr lang="en-US" dirty="0" err="1" smtClean="0"/>
              <a:t>Hamartomatous</a:t>
            </a:r>
            <a:r>
              <a:rPr lang="en-US" dirty="0" smtClean="0"/>
              <a:t> polyps (Juvenile &amp; </a:t>
            </a:r>
            <a:r>
              <a:rPr lang="en-US" dirty="0" err="1" smtClean="0"/>
              <a:t>Peutz-Jeghers</a:t>
            </a:r>
            <a:r>
              <a:rPr lang="en-US" dirty="0" smtClean="0"/>
              <a:t> polyps)</a:t>
            </a:r>
          </a:p>
          <a:p>
            <a:pPr lvl="1" eaLnBrk="1" hangingPunct="1">
              <a:lnSpc>
                <a:spcPct val="90000"/>
              </a:lnSpc>
            </a:pPr>
            <a:r>
              <a:rPr lang="en-US" dirty="0" smtClean="0"/>
              <a:t>Inflammatory polyps</a:t>
            </a:r>
          </a:p>
          <a:p>
            <a:pPr lvl="1" eaLnBrk="1" hangingPunct="1">
              <a:lnSpc>
                <a:spcPct val="90000"/>
              </a:lnSpc>
            </a:pPr>
            <a:r>
              <a:rPr lang="en-US" dirty="0" smtClean="0"/>
              <a:t>Lymphoid polyps</a:t>
            </a:r>
          </a:p>
          <a:p>
            <a:pPr lvl="1" eaLnBrk="1" hangingPunct="1">
              <a:lnSpc>
                <a:spcPct val="90000"/>
              </a:lnSpc>
            </a:pPr>
            <a:endParaRPr lang="en-US" b="1" i="1" dirty="0" smtClean="0">
              <a:solidFill>
                <a:srgbClr val="FFFF66"/>
              </a:solidFill>
            </a:endParaRPr>
          </a:p>
          <a:p>
            <a:pPr eaLnBrk="1" hangingPunct="1">
              <a:lnSpc>
                <a:spcPct val="90000"/>
              </a:lnSpc>
            </a:pPr>
            <a:r>
              <a:rPr lang="en-US" b="1" i="1" dirty="0" err="1" smtClean="0">
                <a:solidFill>
                  <a:srgbClr val="FFFF66"/>
                </a:solidFill>
              </a:rPr>
              <a:t>Neoplastic</a:t>
            </a:r>
            <a:r>
              <a:rPr lang="en-US" b="1" i="1" dirty="0" smtClean="0">
                <a:solidFill>
                  <a:srgbClr val="FFFF66"/>
                </a:solidFill>
              </a:rPr>
              <a:t>  polyps      </a:t>
            </a:r>
            <a:r>
              <a:rPr lang="en-US" b="1" dirty="0" smtClean="0"/>
              <a:t>10% </a:t>
            </a:r>
            <a:endParaRPr lang="en-US" b="1" i="1" dirty="0" smtClean="0">
              <a:solidFill>
                <a:srgbClr val="FFFF66"/>
              </a:solidFill>
            </a:endParaRPr>
          </a:p>
          <a:p>
            <a:pPr lvl="1" eaLnBrk="1" hangingPunct="1">
              <a:lnSpc>
                <a:spcPct val="90000"/>
              </a:lnSpc>
            </a:pPr>
            <a:r>
              <a:rPr lang="en-US" dirty="0" smtClean="0"/>
              <a:t>Adenoma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l" rtl="0"/>
            <a:endParaRPr lang="ar-SA">
              <a:latin typeface="Calibri" pitchFamily="34" charset="0"/>
            </a:endParaRPr>
          </a:p>
        </p:txBody>
      </p:sp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l" rtl="0"/>
            <a:endParaRPr lang="ar-SA">
              <a:latin typeface="Calibri" pitchFamily="34" charset="0"/>
            </a:endParaRPr>
          </a:p>
        </p:txBody>
      </p:sp>
      <p:sp>
        <p:nvSpPr>
          <p:cNvPr id="30724" name="Rectangle 4"/>
          <p:cNvSpPr>
            <a:spLocks noGrp="1" noChangeArrowheads="1"/>
          </p:cNvSpPr>
          <p:nvPr>
            <p:ph type="title"/>
          </p:nvPr>
        </p:nvSpPr>
        <p:spPr>
          <a:xfrm>
            <a:off x="609600" y="381000"/>
            <a:ext cx="7772400" cy="762000"/>
          </a:xfrm>
        </p:spPr>
        <p:txBody>
          <a:bodyPr lIns="90488" tIns="44450" rIns="90488" bIns="44450"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GB" sz="4000" b="1" dirty="0">
                <a:solidFill>
                  <a:srgbClr val="FF0000"/>
                </a:solidFill>
                <a:cs typeface="+mj-cs"/>
              </a:rPr>
              <a:t>Malignant </a:t>
            </a:r>
            <a:r>
              <a:rPr lang="en-GB" sz="4000" b="1" dirty="0" err="1">
                <a:solidFill>
                  <a:srgbClr val="FF0000"/>
                </a:solidFill>
                <a:cs typeface="+mj-cs"/>
              </a:rPr>
              <a:t>Tumors</a:t>
            </a:r>
            <a:r>
              <a:rPr lang="en-GB" sz="4000" b="1" dirty="0">
                <a:solidFill>
                  <a:srgbClr val="FF0000"/>
                </a:solidFill>
                <a:cs typeface="+mj-cs"/>
              </a:rPr>
              <a:t> of Large Intestine</a:t>
            </a:r>
            <a:r>
              <a:rPr lang="en-GB" sz="2800" b="1" dirty="0">
                <a:solidFill>
                  <a:srgbClr val="FF0000"/>
                </a:solidFill>
                <a:cs typeface="+mj-cs"/>
              </a:rPr>
              <a:t/>
            </a:r>
            <a:br>
              <a:rPr lang="en-GB" sz="2800" b="1" dirty="0">
                <a:solidFill>
                  <a:srgbClr val="FF0000"/>
                </a:solidFill>
                <a:cs typeface="+mj-cs"/>
              </a:rPr>
            </a:br>
            <a:endParaRPr lang="en-GB" sz="2800" b="1" dirty="0">
              <a:cs typeface="+mj-cs"/>
            </a:endParaRPr>
          </a:p>
        </p:txBody>
      </p:sp>
      <p:sp>
        <p:nvSpPr>
          <p:cNvPr id="30725" name="Rectangle 5"/>
          <p:cNvSpPr>
            <a:spLocks noGrp="1" noChangeArrowheads="1"/>
          </p:cNvSpPr>
          <p:nvPr>
            <p:ph idx="1"/>
          </p:nvPr>
        </p:nvSpPr>
        <p:spPr>
          <a:xfrm>
            <a:off x="228600" y="990600"/>
            <a:ext cx="8686800" cy="5334000"/>
          </a:xfrm>
        </p:spPr>
        <p:txBody>
          <a:bodyPr lIns="90488" tIns="44450" rIns="90488" bIns="44450" rtlCol="0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endParaRPr lang="en-GB" dirty="0" smtClean="0">
              <a:solidFill>
                <a:srgbClr val="FFFF00"/>
              </a:solidFill>
              <a:cs typeface="+mn-cs"/>
            </a:endParaRPr>
          </a:p>
          <a:p>
            <a:pPr>
              <a:buNone/>
            </a:pPr>
            <a:r>
              <a:rPr lang="en-US" dirty="0" smtClean="0"/>
              <a:t>1</a:t>
            </a:r>
            <a:r>
              <a:rPr lang="en-US" dirty="0" smtClean="0"/>
              <a:t>) </a:t>
            </a:r>
            <a:r>
              <a:rPr lang="en-US" sz="2800" dirty="0" smtClean="0"/>
              <a:t>Age &gt; 50 years </a:t>
            </a:r>
            <a:r>
              <a:rPr lang="en-US" sz="2800" dirty="0" smtClean="0"/>
              <a:t>old                  (2</a:t>
            </a:r>
            <a:r>
              <a:rPr lang="en-US" sz="2800" dirty="0" smtClean="0"/>
              <a:t>) Cigarette smoking</a:t>
            </a:r>
          </a:p>
          <a:p>
            <a:pPr>
              <a:buNone/>
            </a:pPr>
            <a:r>
              <a:rPr lang="en-US" sz="2800" dirty="0" smtClean="0"/>
              <a:t>(3) Obesity, physical inactivity, heavy alcohol intake</a:t>
            </a:r>
          </a:p>
          <a:p>
            <a:pPr>
              <a:buNone/>
            </a:pPr>
            <a:r>
              <a:rPr lang="en-US" sz="2800" dirty="0" smtClean="0"/>
              <a:t>(4) Hereditary </a:t>
            </a:r>
            <a:r>
              <a:rPr lang="en-US" sz="2800" dirty="0" err="1" smtClean="0"/>
              <a:t>polyposis</a:t>
            </a:r>
            <a:r>
              <a:rPr lang="en-US" sz="2800" dirty="0" smtClean="0"/>
              <a:t> </a:t>
            </a:r>
            <a:r>
              <a:rPr lang="en-US" sz="2800" dirty="0" smtClean="0"/>
              <a:t>syndromes</a:t>
            </a:r>
            <a:endParaRPr lang="en-US" sz="2800" dirty="0" smtClean="0"/>
          </a:p>
          <a:p>
            <a:pPr>
              <a:buNone/>
            </a:pPr>
            <a:r>
              <a:rPr lang="en-US" sz="2800" dirty="0" smtClean="0"/>
              <a:t>(5) Hereditary </a:t>
            </a:r>
            <a:r>
              <a:rPr lang="en-US" sz="2800" dirty="0" err="1" smtClean="0"/>
              <a:t>nonpolyposis</a:t>
            </a:r>
            <a:r>
              <a:rPr lang="en-US" sz="2800" dirty="0" smtClean="0"/>
              <a:t> colon </a:t>
            </a:r>
            <a:r>
              <a:rPr lang="en-US" sz="2800" dirty="0" smtClean="0"/>
              <a:t>cancer</a:t>
            </a:r>
            <a:endParaRPr lang="en-US" sz="2800" dirty="0" smtClean="0"/>
          </a:p>
          <a:p>
            <a:pPr>
              <a:buNone/>
            </a:pPr>
            <a:r>
              <a:rPr lang="en-US" sz="2800" dirty="0" smtClean="0"/>
              <a:t>(6) Family cancer </a:t>
            </a:r>
            <a:r>
              <a:rPr lang="en-US" sz="2800" dirty="0" smtClean="0"/>
              <a:t>syndrome</a:t>
            </a:r>
            <a:r>
              <a:rPr lang="en-US" sz="2800" dirty="0" smtClean="0"/>
              <a:t> </a:t>
            </a:r>
          </a:p>
          <a:p>
            <a:pPr>
              <a:buNone/>
            </a:pPr>
            <a:r>
              <a:rPr lang="en-US" sz="2800" dirty="0" smtClean="0"/>
              <a:t>(7) First-degree relatives with colon cancer</a:t>
            </a:r>
          </a:p>
          <a:p>
            <a:pPr>
              <a:buNone/>
            </a:pPr>
            <a:r>
              <a:rPr lang="en-US" sz="2800" dirty="0" smtClean="0"/>
              <a:t>(8) Inflammatory bowel </a:t>
            </a:r>
            <a:r>
              <a:rPr lang="en-US" sz="2800" dirty="0" smtClean="0"/>
              <a:t>disease: </a:t>
            </a:r>
            <a:r>
              <a:rPr lang="en-US" sz="2400" dirty="0" smtClean="0"/>
              <a:t>Ulcerative </a:t>
            </a:r>
            <a:r>
              <a:rPr lang="en-US" sz="2400" dirty="0" smtClean="0"/>
              <a:t>colitis &gt; </a:t>
            </a:r>
            <a:r>
              <a:rPr lang="en-US" sz="2400" dirty="0" err="1" smtClean="0"/>
              <a:t>Crohn's</a:t>
            </a:r>
            <a:r>
              <a:rPr lang="en-US" sz="2400" dirty="0" smtClean="0"/>
              <a:t> </a:t>
            </a:r>
            <a:r>
              <a:rPr lang="en-US" sz="2400" dirty="0" err="1" smtClean="0"/>
              <a:t>dis</a:t>
            </a:r>
            <a:endParaRPr lang="en-US" sz="2400" dirty="0" smtClean="0"/>
          </a:p>
          <a:p>
            <a:pPr>
              <a:buNone/>
            </a:pPr>
            <a:r>
              <a:rPr lang="en-US" sz="2800" dirty="0" smtClean="0"/>
              <a:t>(9) Dietary </a:t>
            </a:r>
            <a:r>
              <a:rPr lang="en-US" sz="2800" dirty="0" smtClean="0"/>
              <a:t>factors: </a:t>
            </a:r>
            <a:r>
              <a:rPr lang="en-US" sz="2400" dirty="0" smtClean="0"/>
              <a:t>Low-fiber </a:t>
            </a:r>
            <a:r>
              <a:rPr lang="en-US" sz="2400" dirty="0" smtClean="0"/>
              <a:t>diet; increased saturated fats; reduced vegetable intake; </a:t>
            </a:r>
            <a:r>
              <a:rPr lang="en-GB" sz="2400" dirty="0" smtClean="0"/>
              <a:t>Reduced intake of </a:t>
            </a:r>
            <a:r>
              <a:rPr lang="en-GB" sz="2400" dirty="0" err="1" smtClean="0"/>
              <a:t>vit</a:t>
            </a:r>
            <a:r>
              <a:rPr lang="en-GB" sz="2400" dirty="0" smtClean="0"/>
              <a:t> A, C &amp; E.</a:t>
            </a:r>
            <a:endParaRPr lang="en-US" sz="2400" dirty="0" smtClean="0"/>
          </a:p>
          <a:p>
            <a:pPr algn="ctr" eaLnBrk="1" fontAlgn="auto" hangingPunct="1">
              <a:spcAft>
                <a:spcPts val="0"/>
              </a:spcAft>
              <a:buNone/>
              <a:defRPr/>
            </a:pPr>
            <a:endParaRPr lang="en-GB" dirty="0" smtClean="0">
              <a:solidFill>
                <a:srgbClr val="FFFF00"/>
              </a:solidFill>
              <a:cs typeface="+mn-cs"/>
            </a:endParaRPr>
          </a:p>
          <a:p>
            <a:pPr eaLnBrk="1" fontAlgn="auto" hangingPunct="1">
              <a:spcAft>
                <a:spcPts val="0"/>
              </a:spcAft>
              <a:buFont typeface="Wingdings" pitchFamily="2" charset="2"/>
              <a:buChar char="Ø"/>
              <a:defRPr/>
            </a:pPr>
            <a:endParaRPr lang="en-GB" dirty="0">
              <a:cs typeface="+mn-cs"/>
            </a:endParaRPr>
          </a:p>
        </p:txBody>
      </p:sp>
      <p:sp>
        <p:nvSpPr>
          <p:cNvPr id="17414" name="مستطيل 5"/>
          <p:cNvSpPr>
            <a:spLocks noChangeArrowheads="1"/>
          </p:cNvSpPr>
          <p:nvPr/>
        </p:nvSpPr>
        <p:spPr bwMode="auto">
          <a:xfrm>
            <a:off x="381000" y="914400"/>
            <a:ext cx="85344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GB" sz="3200" dirty="0" smtClean="0">
                <a:solidFill>
                  <a:srgbClr val="FFFF00"/>
                </a:solidFill>
              </a:rPr>
              <a:t>Predisposing </a:t>
            </a:r>
            <a:r>
              <a:rPr lang="en-GB" sz="3200" dirty="0" smtClean="0">
                <a:solidFill>
                  <a:srgbClr val="FFFF00"/>
                </a:solidFill>
              </a:rPr>
              <a:t>factors of </a:t>
            </a:r>
            <a:r>
              <a:rPr lang="en-GB" sz="3200" dirty="0" smtClean="0">
                <a:solidFill>
                  <a:srgbClr val="FFFF00"/>
                </a:solidFill>
              </a:rPr>
              <a:t>Colon </a:t>
            </a:r>
            <a:r>
              <a:rPr lang="en-GB" sz="3200" dirty="0" err="1" smtClean="0">
                <a:solidFill>
                  <a:srgbClr val="FFFF00"/>
                </a:solidFill>
              </a:rPr>
              <a:t>Adenocarcinoma</a:t>
            </a:r>
            <a:endParaRPr lang="en-US" sz="32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1026"/>
          <p:cNvSpPr>
            <a:spLocks noGrp="1" noChangeArrowheads="1"/>
          </p:cNvSpPr>
          <p:nvPr>
            <p:ph type="title"/>
          </p:nvPr>
        </p:nvSpPr>
        <p:spPr>
          <a:xfrm>
            <a:off x="1143000" y="228600"/>
            <a:ext cx="7772400" cy="1143000"/>
          </a:xfrm>
        </p:spPr>
        <p:txBody>
          <a:bodyPr/>
          <a:lstStyle/>
          <a:p>
            <a:pPr eaLnBrk="1" hangingPunct="1"/>
            <a:r>
              <a:rPr lang="en-GB" sz="2800" b="1" smtClean="0"/>
              <a:t>Adenocarcinoma  of Large Intestine</a:t>
            </a:r>
            <a:br>
              <a:rPr lang="en-GB" sz="2800" b="1" smtClean="0"/>
            </a:br>
            <a:endParaRPr lang="en-US" sz="2800" b="1" smtClean="0"/>
          </a:p>
        </p:txBody>
      </p:sp>
      <p:sp>
        <p:nvSpPr>
          <p:cNvPr id="21507" name="Rectangle 1028"/>
          <p:cNvSpPr>
            <a:spLocks noGrp="1" noChangeArrowheads="1"/>
          </p:cNvSpPr>
          <p:nvPr>
            <p:ph idx="1"/>
          </p:nvPr>
        </p:nvSpPr>
        <p:spPr>
          <a:xfrm>
            <a:off x="914400" y="1143000"/>
            <a:ext cx="7772400" cy="4114800"/>
          </a:xfrm>
          <a:solidFill>
            <a:schemeClr val="bg1"/>
          </a:solidFill>
        </p:spPr>
        <p:txBody>
          <a:bodyPr>
            <a:normAutofit/>
          </a:bodyPr>
          <a:lstStyle/>
          <a:p>
            <a:pPr algn="ctr"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en-US" dirty="0" smtClean="0">
                <a:solidFill>
                  <a:srgbClr val="FF0000"/>
                </a:solidFill>
              </a:rPr>
              <a:t>Carcinogenesis </a:t>
            </a:r>
          </a:p>
          <a:p>
            <a:pPr eaLnBrk="1" hangingPunct="1">
              <a:lnSpc>
                <a:spcPct val="90000"/>
              </a:lnSpc>
            </a:pPr>
            <a:r>
              <a:rPr lang="en-US" dirty="0" smtClean="0"/>
              <a:t> Two </a:t>
            </a:r>
            <a:r>
              <a:rPr lang="en-US" dirty="0" err="1" smtClean="0"/>
              <a:t>pathogenetically</a:t>
            </a:r>
            <a:r>
              <a:rPr lang="en-US" dirty="0" smtClean="0"/>
              <a:t> distinct pathways for the development of colon cancer, both seem to result from accumulation of multiple mutations: </a:t>
            </a:r>
          </a:p>
          <a:p>
            <a:pPr lvl="1" eaLnBrk="1" hangingPunct="1">
              <a:lnSpc>
                <a:spcPct val="90000"/>
              </a:lnSpc>
              <a:buFont typeface="Arial" pitchFamily="34" charset="0"/>
              <a:buNone/>
            </a:pPr>
            <a:r>
              <a:rPr lang="en-US" sz="3200" dirty="0" smtClean="0">
                <a:solidFill>
                  <a:srgbClr val="FFFF66"/>
                </a:solidFill>
              </a:rPr>
              <a:t>1- The APC/B-</a:t>
            </a:r>
            <a:r>
              <a:rPr lang="en-US" sz="3200" i="1" dirty="0" err="1" smtClean="0">
                <a:solidFill>
                  <a:srgbClr val="FFFF66"/>
                </a:solidFill>
              </a:rPr>
              <a:t>catenin</a:t>
            </a:r>
            <a:r>
              <a:rPr lang="en-US" sz="3200" i="1" dirty="0" smtClean="0">
                <a:solidFill>
                  <a:srgbClr val="FFFF66"/>
                </a:solidFill>
              </a:rPr>
              <a:t> pathway ( 85 % )</a:t>
            </a:r>
          </a:p>
          <a:p>
            <a:pPr lvl="1">
              <a:lnSpc>
                <a:spcPct val="90000"/>
              </a:lnSpc>
              <a:buNone/>
            </a:pPr>
            <a:r>
              <a:rPr lang="en-US" sz="3200" dirty="0" smtClean="0">
                <a:solidFill>
                  <a:srgbClr val="FFFF66"/>
                </a:solidFill>
              </a:rPr>
              <a:t>2- The </a:t>
            </a:r>
            <a:r>
              <a:rPr lang="en-US" sz="3200" i="1" dirty="0" smtClean="0">
                <a:solidFill>
                  <a:srgbClr val="FFFF66"/>
                </a:solidFill>
              </a:rPr>
              <a:t>DNA mismatch repair genes pathway</a:t>
            </a:r>
            <a:r>
              <a:rPr lang="en-US" sz="3200" i="1" dirty="0" smtClean="0"/>
              <a:t> </a:t>
            </a:r>
          </a:p>
          <a:p>
            <a:pPr lvl="1" eaLnBrk="1" hangingPunct="1">
              <a:lnSpc>
                <a:spcPct val="90000"/>
              </a:lnSpc>
              <a:buFont typeface="Arial" pitchFamily="34" charset="0"/>
              <a:buNone/>
            </a:pPr>
            <a:endParaRPr lang="en-US" i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1026"/>
          <p:cNvSpPr>
            <a:spLocks noGrp="1" noChangeArrowheads="1"/>
          </p:cNvSpPr>
          <p:nvPr>
            <p:ph type="title"/>
          </p:nvPr>
        </p:nvSpPr>
        <p:spPr>
          <a:xfrm>
            <a:off x="1143000" y="228600"/>
            <a:ext cx="7772400" cy="1143000"/>
          </a:xfrm>
        </p:spPr>
        <p:txBody>
          <a:bodyPr/>
          <a:lstStyle/>
          <a:p>
            <a:pPr eaLnBrk="1" hangingPunct="1"/>
            <a:r>
              <a:rPr lang="en-GB" sz="2800" b="1" smtClean="0"/>
              <a:t>Adenocarcinoma  of Large Intestine</a:t>
            </a:r>
            <a:br>
              <a:rPr lang="en-GB" sz="2800" b="1" smtClean="0"/>
            </a:br>
            <a:endParaRPr lang="en-US" sz="2800" b="1" smtClean="0"/>
          </a:p>
        </p:txBody>
      </p:sp>
      <p:sp>
        <p:nvSpPr>
          <p:cNvPr id="21507" name="Rectangle 1028"/>
          <p:cNvSpPr>
            <a:spLocks noGrp="1" noChangeArrowheads="1"/>
          </p:cNvSpPr>
          <p:nvPr>
            <p:ph idx="1"/>
          </p:nvPr>
        </p:nvSpPr>
        <p:spPr>
          <a:xfrm>
            <a:off x="762000" y="914400"/>
            <a:ext cx="7772400" cy="4114800"/>
          </a:xfrm>
          <a:solidFill>
            <a:schemeClr val="bg1"/>
          </a:solidFill>
        </p:spPr>
        <p:txBody>
          <a:bodyPr>
            <a:normAutofit/>
          </a:bodyPr>
          <a:lstStyle/>
          <a:p>
            <a:pPr algn="ctr"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en-US" dirty="0" smtClean="0">
                <a:solidFill>
                  <a:srgbClr val="FF0000"/>
                </a:solidFill>
              </a:rPr>
              <a:t>Carcinogenesis </a:t>
            </a:r>
          </a:p>
          <a:p>
            <a:pPr lvl="1" eaLnBrk="1" hangingPunct="1">
              <a:lnSpc>
                <a:spcPct val="90000"/>
              </a:lnSpc>
              <a:buFont typeface="Arial" pitchFamily="34" charset="0"/>
              <a:buNone/>
            </a:pPr>
            <a:r>
              <a:rPr lang="en-US" sz="3200" dirty="0" smtClean="0">
                <a:solidFill>
                  <a:srgbClr val="FFFF66"/>
                </a:solidFill>
              </a:rPr>
              <a:t>1- The APC/B-</a:t>
            </a:r>
            <a:r>
              <a:rPr lang="en-US" sz="3200" i="1" dirty="0" err="1" smtClean="0">
                <a:solidFill>
                  <a:srgbClr val="FFFF66"/>
                </a:solidFill>
              </a:rPr>
              <a:t>catenin</a:t>
            </a:r>
            <a:r>
              <a:rPr lang="en-US" sz="3200" i="1" dirty="0" smtClean="0">
                <a:solidFill>
                  <a:srgbClr val="FFFF66"/>
                </a:solidFill>
              </a:rPr>
              <a:t> pathway ( 85 % )</a:t>
            </a:r>
          </a:p>
          <a:p>
            <a:pPr lvl="2" eaLnBrk="1" hangingPunct="1">
              <a:lnSpc>
                <a:spcPct val="90000"/>
              </a:lnSpc>
            </a:pPr>
            <a:r>
              <a:rPr lang="en-US" sz="2800" dirty="0" smtClean="0"/>
              <a:t>chromosomal  instability that results in stepwise accumulation of mutations in a series of </a:t>
            </a:r>
            <a:r>
              <a:rPr lang="en-US" sz="2800" dirty="0" err="1" smtClean="0"/>
              <a:t>oncogenes</a:t>
            </a:r>
            <a:r>
              <a:rPr lang="en-US" sz="2800" dirty="0" smtClean="0"/>
              <a:t> and tumor suppressor genes.</a:t>
            </a:r>
          </a:p>
        </p:txBody>
      </p:sp>
      <p:pic>
        <p:nvPicPr>
          <p:cNvPr id="21508" name="Picture 2" descr="G:\Cotran\Images\CH18\f01805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" y="3581400"/>
            <a:ext cx="8001000" cy="29771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Familial </a:t>
            </a:r>
            <a:r>
              <a:rPr lang="en-US" dirty="0" err="1" smtClean="0">
                <a:solidFill>
                  <a:srgbClr val="FF0000"/>
                </a:solidFill>
              </a:rPr>
              <a:t>Adenomatous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Polyposis</a:t>
            </a:r>
            <a:endParaRPr lang="ar-SA" dirty="0" smtClean="0">
              <a:solidFill>
                <a:srgbClr val="FF0000"/>
              </a:solidFill>
            </a:endParaRPr>
          </a:p>
        </p:txBody>
      </p:sp>
      <p:sp>
        <p:nvSpPr>
          <p:cNvPr id="23555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Hereditary mutation of the </a:t>
            </a:r>
            <a:r>
              <a:rPr lang="en-US" i="1" dirty="0" smtClean="0"/>
              <a:t>APC</a:t>
            </a:r>
            <a:r>
              <a:rPr lang="en-US" dirty="0" smtClean="0"/>
              <a:t> gene is the cause of familial </a:t>
            </a:r>
            <a:r>
              <a:rPr lang="en-US" dirty="0" err="1" smtClean="0"/>
              <a:t>adenomatous</a:t>
            </a:r>
            <a:r>
              <a:rPr lang="en-US" dirty="0" smtClean="0"/>
              <a:t> </a:t>
            </a:r>
            <a:r>
              <a:rPr lang="en-US" dirty="0" err="1" smtClean="0"/>
              <a:t>polyposis</a:t>
            </a:r>
            <a:r>
              <a:rPr lang="en-US" dirty="0" smtClean="0"/>
              <a:t> (FAP), where affected individuals carry an almost 100% risk of developing colon cancer by age 40 years.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102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sz="2800" b="1" smtClean="0"/>
              <a:t>Malignant Tumors of Large Intestine</a:t>
            </a:r>
            <a:br>
              <a:rPr lang="en-GB" sz="2800" b="1" smtClean="0"/>
            </a:br>
            <a:r>
              <a:rPr lang="en-GB" sz="2800" b="1" smtClean="0"/>
              <a:t>Adenocarcinoma</a:t>
            </a:r>
            <a:endParaRPr lang="en-US" sz="2800" b="1" smtClean="0"/>
          </a:p>
        </p:txBody>
      </p:sp>
      <p:sp>
        <p:nvSpPr>
          <p:cNvPr id="95236" name="Rectangle 1028"/>
          <p:cNvSpPr>
            <a:spLocks noGrp="1" noChangeArrowheads="1"/>
          </p:cNvSpPr>
          <p:nvPr>
            <p:ph idx="1"/>
          </p:nvPr>
        </p:nvSpPr>
        <p:spPr>
          <a:xfrm>
            <a:off x="762000" y="1828800"/>
            <a:ext cx="7772400" cy="4114800"/>
          </a:xfrm>
          <a:solidFill>
            <a:schemeClr val="bg1"/>
          </a:solidFill>
        </p:spPr>
        <p:txBody>
          <a:bodyPr rtlCol="0">
            <a:normAutofit lnSpcReduction="10000"/>
          </a:bodyPr>
          <a:lstStyle/>
          <a:p>
            <a:pPr marL="0" indent="285750"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en-US" dirty="0" smtClean="0">
                <a:solidFill>
                  <a:srgbClr val="FF0000"/>
                </a:solidFill>
                <a:cs typeface="+mn-cs"/>
              </a:rPr>
              <a:t>Carcinogenesis</a:t>
            </a:r>
          </a:p>
          <a:p>
            <a:pPr marL="0" indent="285750"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en-US" sz="2800" dirty="0" smtClean="0">
                <a:solidFill>
                  <a:srgbClr val="FFFF66"/>
                </a:solidFill>
                <a:cs typeface="+mn-cs"/>
              </a:rPr>
              <a:t>2- The </a:t>
            </a:r>
            <a:r>
              <a:rPr lang="en-US" sz="2800" i="1" dirty="0">
                <a:solidFill>
                  <a:srgbClr val="FFFF66"/>
                </a:solidFill>
                <a:cs typeface="+mn-cs"/>
              </a:rPr>
              <a:t>DNA mismatch repair genes pathway:</a:t>
            </a:r>
            <a:r>
              <a:rPr lang="en-US" sz="2800" i="1" dirty="0">
                <a:cs typeface="+mn-cs"/>
              </a:rPr>
              <a:t> </a:t>
            </a:r>
          </a:p>
          <a:p>
            <a:pPr marL="0" indent="285750" eaLnBrk="1" fontAlgn="auto" hangingPunct="1">
              <a:spcAft>
                <a:spcPts val="0"/>
              </a:spcAft>
              <a:defRPr/>
            </a:pPr>
            <a:r>
              <a:rPr lang="en-US" sz="2800" dirty="0">
                <a:cs typeface="+mn-cs"/>
              </a:rPr>
              <a:t>10% to 15% of sporadic cases.</a:t>
            </a:r>
          </a:p>
          <a:p>
            <a:pPr marL="0" indent="285750" eaLnBrk="1" fontAlgn="auto" hangingPunct="1">
              <a:spcAft>
                <a:spcPts val="0"/>
              </a:spcAft>
              <a:defRPr/>
            </a:pPr>
            <a:r>
              <a:rPr lang="en-US" sz="2800" dirty="0">
                <a:cs typeface="+mn-cs"/>
              </a:rPr>
              <a:t>There is accumulation of mutations (as in the </a:t>
            </a:r>
            <a:r>
              <a:rPr lang="en-US" sz="2800" dirty="0" smtClean="0">
                <a:cs typeface="+mn-cs"/>
              </a:rPr>
              <a:t> </a:t>
            </a:r>
            <a:r>
              <a:rPr lang="en-US" sz="2800" i="1" dirty="0" smtClean="0">
                <a:cs typeface="+mn-cs"/>
              </a:rPr>
              <a:t>APC/B-</a:t>
            </a:r>
            <a:r>
              <a:rPr lang="en-US" sz="2800" i="1" dirty="0" err="1" smtClean="0">
                <a:cs typeface="+mn-cs"/>
              </a:rPr>
              <a:t>catenin</a:t>
            </a:r>
            <a:r>
              <a:rPr lang="en-US" sz="2800" i="1" dirty="0" smtClean="0">
                <a:cs typeface="+mn-cs"/>
              </a:rPr>
              <a:t> </a:t>
            </a:r>
            <a:r>
              <a:rPr lang="en-US" sz="2800" i="1" dirty="0">
                <a:cs typeface="+mn-cs"/>
              </a:rPr>
              <a:t>schema</a:t>
            </a:r>
            <a:r>
              <a:rPr lang="en-US" sz="2800" i="1" dirty="0" smtClean="0">
                <a:cs typeface="+mn-cs"/>
              </a:rPr>
              <a:t>)</a:t>
            </a:r>
            <a:endParaRPr lang="en-US" sz="2800" dirty="0">
              <a:cs typeface="+mn-cs"/>
            </a:endParaRP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US" sz="2800" dirty="0" smtClean="0">
                <a:cs typeface="+mn-cs"/>
              </a:rPr>
              <a:t>Five  DNA mismatch repair genes (MSH2, MSH6, MLH1, PMS1, AND PMS2) 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US" sz="2800" dirty="0" smtClean="0">
                <a:cs typeface="+mn-cs"/>
              </a:rPr>
              <a:t>give rise to the </a:t>
            </a:r>
            <a:r>
              <a:rPr lang="en-US" sz="2800" i="1" u="sng" dirty="0" smtClean="0">
                <a:solidFill>
                  <a:srgbClr val="FFFF00"/>
                </a:solidFill>
                <a:cs typeface="+mn-cs"/>
              </a:rPr>
              <a:t>hereditary non </a:t>
            </a:r>
            <a:r>
              <a:rPr lang="en-US" sz="2800" i="1" u="sng" dirty="0" err="1" smtClean="0">
                <a:solidFill>
                  <a:srgbClr val="FFFF00"/>
                </a:solidFill>
                <a:cs typeface="+mn-cs"/>
              </a:rPr>
              <a:t>polyposis</a:t>
            </a:r>
            <a:r>
              <a:rPr lang="en-US" sz="2800" i="1" u="sng" dirty="0" smtClean="0">
                <a:solidFill>
                  <a:srgbClr val="FFFF00"/>
                </a:solidFill>
                <a:cs typeface="+mn-cs"/>
              </a:rPr>
              <a:t> colon carcinoma (HNPCC)</a:t>
            </a:r>
          </a:p>
          <a:p>
            <a:pPr marL="0" indent="285750" eaLnBrk="1" fontAlgn="auto" hangingPunct="1">
              <a:spcAft>
                <a:spcPts val="0"/>
              </a:spcAft>
              <a:defRPr/>
            </a:pPr>
            <a:endParaRPr lang="en-US" sz="2800" dirty="0">
              <a:cs typeface="+mn-cs"/>
            </a:endParaRPr>
          </a:p>
          <a:p>
            <a:pPr marL="0" indent="285750"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endParaRPr lang="en-US" sz="2800" dirty="0"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ChangeArrowheads="1"/>
          </p:cNvSpPr>
          <p:nvPr/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l" rtl="0"/>
            <a:endParaRPr lang="ar-SA">
              <a:latin typeface="Calibri" pitchFamily="34" charset="0"/>
            </a:endParaRPr>
          </a:p>
        </p:txBody>
      </p:sp>
      <p:sp>
        <p:nvSpPr>
          <p:cNvPr id="24579" name="Rectangle 3"/>
          <p:cNvSpPr>
            <a:spLocks noChangeArrowheads="1"/>
          </p:cNvSpPr>
          <p:nvPr/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l" rtl="0"/>
            <a:endParaRPr lang="ar-SA">
              <a:latin typeface="Calibri" pitchFamily="34" charset="0"/>
            </a:endParaRPr>
          </a:p>
        </p:txBody>
      </p:sp>
      <p:sp>
        <p:nvSpPr>
          <p:cNvPr id="34820" name="Rectangle 4"/>
          <p:cNvSpPr>
            <a:spLocks noGrp="1" noChangeArrowheads="1"/>
          </p:cNvSpPr>
          <p:nvPr>
            <p:ph type="title"/>
          </p:nvPr>
        </p:nvSpPr>
        <p:spPr>
          <a:xfrm>
            <a:off x="533400" y="304800"/>
            <a:ext cx="7924800" cy="914400"/>
          </a:xfrm>
        </p:spPr>
        <p:txBody>
          <a:bodyPr lIns="90488" tIns="44450" rIns="90488" bIns="44450"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GB" sz="3600" b="1" u="sng" dirty="0">
                <a:solidFill>
                  <a:srgbClr val="FF0000"/>
                </a:solidFill>
                <a:cs typeface="+mj-cs"/>
              </a:rPr>
              <a:t>Colorectal Carcinoma </a:t>
            </a:r>
            <a:br>
              <a:rPr lang="en-GB" sz="3600" b="1" u="sng" dirty="0">
                <a:solidFill>
                  <a:srgbClr val="FF0000"/>
                </a:solidFill>
                <a:cs typeface="+mj-cs"/>
              </a:rPr>
            </a:br>
            <a:endParaRPr lang="en-GB" sz="3600" b="1" u="sng" dirty="0">
              <a:solidFill>
                <a:srgbClr val="FF0000"/>
              </a:solidFill>
              <a:cs typeface="+mj-cs"/>
            </a:endParaRPr>
          </a:p>
        </p:txBody>
      </p:sp>
      <p:sp>
        <p:nvSpPr>
          <p:cNvPr id="24581" name="Rectangle 5"/>
          <p:cNvSpPr>
            <a:spLocks noGrp="1" noChangeArrowheads="1"/>
          </p:cNvSpPr>
          <p:nvPr>
            <p:ph idx="1"/>
          </p:nvPr>
        </p:nvSpPr>
        <p:spPr>
          <a:xfrm>
            <a:off x="685800" y="838200"/>
            <a:ext cx="8610600" cy="6019800"/>
          </a:xfrm>
        </p:spPr>
        <p:txBody>
          <a:bodyPr lIns="90488" tIns="44450" rIns="90488" bIns="44450"/>
          <a:lstStyle/>
          <a:p>
            <a:pPr eaLnBrk="1" hangingPunct="1">
              <a:buFont typeface="Wingdings" pitchFamily="2" charset="2"/>
              <a:buNone/>
            </a:pPr>
            <a:r>
              <a:rPr lang="en-GB" sz="2800" b="1" i="1" dirty="0" smtClean="0"/>
              <a:t>	</a:t>
            </a:r>
            <a:r>
              <a:rPr lang="en-GB" sz="2800" b="1" i="1" dirty="0" smtClean="0">
                <a:solidFill>
                  <a:srgbClr val="FFFF00"/>
                </a:solidFill>
              </a:rPr>
              <a:t>Morphology</a:t>
            </a:r>
          </a:p>
          <a:p>
            <a:pPr eaLnBrk="1" hangingPunct="1"/>
            <a:r>
              <a:rPr lang="en-GB" sz="2800" dirty="0" smtClean="0"/>
              <a:t>70% are in the rectum, </a:t>
            </a:r>
            <a:r>
              <a:rPr lang="en-GB" sz="2800" dirty="0" err="1" smtClean="0"/>
              <a:t>rectosigmoid</a:t>
            </a:r>
            <a:r>
              <a:rPr lang="en-GB" sz="2800" dirty="0" smtClean="0"/>
              <a:t> and sigmoid colon.</a:t>
            </a:r>
            <a:endParaRPr lang="en-US" sz="2800" dirty="0" smtClean="0"/>
          </a:p>
          <a:p>
            <a:pPr eaLnBrk="1" hangingPunct="1"/>
            <a:r>
              <a:rPr lang="en-GB" sz="2800" dirty="0" smtClean="0">
                <a:solidFill>
                  <a:srgbClr val="FF0000"/>
                </a:solidFill>
              </a:rPr>
              <a:t>Left-sided carcinomas </a:t>
            </a:r>
            <a:r>
              <a:rPr lang="en-GB" sz="2800" dirty="0" smtClean="0"/>
              <a:t>tend to be annular, encircling lesions with early symptoms of obstruction.</a:t>
            </a:r>
            <a:endParaRPr lang="en-GB" sz="2800" b="1" i="1" dirty="0" smtClean="0">
              <a:solidFill>
                <a:srgbClr val="FFFF00"/>
              </a:solidFill>
            </a:endParaRPr>
          </a:p>
          <a:p>
            <a:pPr eaLnBrk="1" hangingPunct="1"/>
            <a:r>
              <a:rPr lang="en-GB" sz="2800" dirty="0" smtClean="0">
                <a:solidFill>
                  <a:srgbClr val="FF0000"/>
                </a:solidFill>
              </a:rPr>
              <a:t>Right-sided carcinomas </a:t>
            </a:r>
            <a:r>
              <a:rPr lang="en-GB" sz="2800" dirty="0" smtClean="0"/>
              <a:t>tend to grow as </a:t>
            </a:r>
            <a:r>
              <a:rPr lang="en-GB" sz="2800" dirty="0" err="1" smtClean="0"/>
              <a:t>polypoid</a:t>
            </a:r>
            <a:r>
              <a:rPr lang="en-GB" sz="2800" dirty="0" smtClean="0"/>
              <a:t>, </a:t>
            </a:r>
            <a:r>
              <a:rPr lang="en-GB" sz="2800" dirty="0" err="1" smtClean="0"/>
              <a:t>fungating</a:t>
            </a:r>
            <a:r>
              <a:rPr lang="en-GB" sz="2800" dirty="0" smtClean="0"/>
              <a:t> masses, obstruction is uncommon.</a:t>
            </a:r>
          </a:p>
        </p:txBody>
      </p:sp>
      <p:pic>
        <p:nvPicPr>
          <p:cNvPr id="24582" name="Picture 2" descr="G:\Cotran\Images\CH18\F01805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29375" y="4786313"/>
            <a:ext cx="1304925" cy="2071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3" name="Picture 2" descr="G:\Cotran\Images\CH18\F01805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28688" y="4857750"/>
            <a:ext cx="2384425" cy="178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84" name="مستطيل 7"/>
          <p:cNvSpPr>
            <a:spLocks noChangeArrowheads="1"/>
          </p:cNvSpPr>
          <p:nvPr/>
        </p:nvSpPr>
        <p:spPr bwMode="auto">
          <a:xfrm>
            <a:off x="2214563" y="4929188"/>
            <a:ext cx="1116012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 rtl="0"/>
            <a:r>
              <a:rPr lang="en-GB">
                <a:solidFill>
                  <a:srgbClr val="FF0000"/>
                </a:solidFill>
                <a:latin typeface="Calibri" pitchFamily="34" charset="0"/>
              </a:rPr>
              <a:t>Left-sided</a:t>
            </a:r>
            <a:endParaRPr lang="en-US">
              <a:latin typeface="Calibri" pitchFamily="34" charset="0"/>
            </a:endParaRPr>
          </a:p>
        </p:txBody>
      </p:sp>
      <p:sp>
        <p:nvSpPr>
          <p:cNvPr id="24585" name="مستطيل 8"/>
          <p:cNvSpPr>
            <a:spLocks noChangeArrowheads="1"/>
          </p:cNvSpPr>
          <p:nvPr/>
        </p:nvSpPr>
        <p:spPr bwMode="auto">
          <a:xfrm>
            <a:off x="7643813" y="5143500"/>
            <a:ext cx="12398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 rtl="0"/>
            <a:r>
              <a:rPr lang="en-GB">
                <a:solidFill>
                  <a:srgbClr val="FF0000"/>
                </a:solidFill>
                <a:latin typeface="Calibri" pitchFamily="34" charset="0"/>
              </a:rPr>
              <a:t>Right-sided</a:t>
            </a:r>
            <a:endParaRPr lang="en-US">
              <a:latin typeface="Calibri" pitchFamily="34" charset="0"/>
            </a:endParaRPr>
          </a:p>
        </p:txBody>
      </p:sp>
      <p:pic>
        <p:nvPicPr>
          <p:cNvPr id="24586" name="Picture 2" descr="&#10;NEO001.jpg                                                     00000010Macintosh HD                   ABA78158:"/>
          <p:cNvPicPr>
            <a:picLocks noChangeAspect="1" noChangeArrowheads="1"/>
          </p:cNvPicPr>
          <p:nvPr/>
        </p:nvPicPr>
        <p:blipFill>
          <a:blip r:embed="rId5" cstate="print">
            <a:lum bright="30000" contrast="30000"/>
          </a:blip>
          <a:srcRect/>
          <a:stretch>
            <a:fillRect/>
          </a:stretch>
        </p:blipFill>
        <p:spPr bwMode="auto">
          <a:xfrm>
            <a:off x="3635375" y="4868863"/>
            <a:ext cx="2598738" cy="1706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b="1" u="sng" dirty="0" smtClean="0">
                <a:solidFill>
                  <a:srgbClr val="FF0000"/>
                </a:solidFill>
              </a:rPr>
              <a:t>Colorectal Carcinoma </a:t>
            </a:r>
            <a:br>
              <a:rPr lang="en-GB" b="1" u="sng" dirty="0" smtClean="0">
                <a:solidFill>
                  <a:srgbClr val="FF0000"/>
                </a:solidFill>
              </a:rPr>
            </a:br>
            <a:r>
              <a:rPr lang="en-GB" b="1" i="1" dirty="0" smtClean="0">
                <a:solidFill>
                  <a:srgbClr val="FFFF00"/>
                </a:solidFill>
              </a:rPr>
              <a:t> Morphology</a:t>
            </a:r>
            <a:endParaRPr lang="ar-SA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err="1" smtClean="0"/>
              <a:t>Adenocarcinoma</a:t>
            </a:r>
            <a:r>
              <a:rPr lang="en-GB" dirty="0" smtClean="0"/>
              <a:t> </a:t>
            </a:r>
          </a:p>
          <a:p>
            <a:r>
              <a:rPr lang="en-GB" dirty="0" err="1" smtClean="0"/>
              <a:t>Mucinous</a:t>
            </a:r>
            <a:r>
              <a:rPr lang="en-GB" dirty="0" smtClean="0"/>
              <a:t> </a:t>
            </a:r>
            <a:r>
              <a:rPr lang="en-GB" dirty="0" err="1" smtClean="0"/>
              <a:t>adenocarcinoma</a:t>
            </a:r>
            <a:r>
              <a:rPr lang="en-GB" dirty="0" smtClean="0"/>
              <a:t> secret abundant </a:t>
            </a:r>
            <a:r>
              <a:rPr lang="en-GB" dirty="0" err="1" smtClean="0"/>
              <a:t>mucin</a:t>
            </a:r>
            <a:r>
              <a:rPr lang="en-GB" dirty="0" smtClean="0"/>
              <a:t> that may dissect through cleavage planes in the wall.</a:t>
            </a:r>
          </a:p>
          <a:p>
            <a:endParaRPr lang="ar-SA" dirty="0"/>
          </a:p>
        </p:txBody>
      </p:sp>
      <p:pic>
        <p:nvPicPr>
          <p:cNvPr id="4" name="Picture 277" descr="D:\SCContent\9781437717815\graphics\fullsize\S9781437717815-014-f03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3895344"/>
            <a:ext cx="8229600" cy="2962656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Signs and symptoms</a:t>
            </a:r>
          </a:p>
        </p:txBody>
      </p:sp>
      <p:sp>
        <p:nvSpPr>
          <p:cNvPr id="25603" name="عنصر نائب للمحتوى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smtClean="0"/>
              <a:t>If located closer to the anus: change in bowel habit, feeling of incomplete defecation, PR bleeding</a:t>
            </a:r>
          </a:p>
          <a:p>
            <a:r>
              <a:rPr lang="en-US" smtClean="0"/>
              <a:t>A tumor that is large enough to fill the entire lumen of the bowel may cause bowel obstruction</a:t>
            </a:r>
          </a:p>
          <a:p>
            <a:r>
              <a:rPr lang="en-US" smtClean="0"/>
              <a:t>Right-sided lesions are more likely to bleed while left-sided tumors are usually detected later and could present with bowel obstruction.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مستطيل 1"/>
          <p:cNvSpPr>
            <a:spLocks noChangeArrowheads="1"/>
          </p:cNvSpPr>
          <p:nvPr/>
        </p:nvSpPr>
        <p:spPr bwMode="auto">
          <a:xfrm>
            <a:off x="714374" y="2071688"/>
            <a:ext cx="7820025" cy="31085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 rtl="0"/>
            <a:r>
              <a:rPr lang="en-GB" sz="2800" dirty="0">
                <a:latin typeface="Calibri" pitchFamily="34" charset="0"/>
              </a:rPr>
              <a:t>Serum levels of </a:t>
            </a:r>
            <a:r>
              <a:rPr lang="en-GB" sz="2800" dirty="0" err="1">
                <a:solidFill>
                  <a:srgbClr val="FFFF00"/>
                </a:solidFill>
                <a:latin typeface="Calibri" pitchFamily="34" charset="0"/>
              </a:rPr>
              <a:t>carcinoembryonic</a:t>
            </a:r>
            <a:r>
              <a:rPr lang="en-GB" sz="2800" dirty="0">
                <a:solidFill>
                  <a:srgbClr val="FFFF00"/>
                </a:solidFill>
                <a:latin typeface="Calibri" pitchFamily="34" charset="0"/>
              </a:rPr>
              <a:t> antigen (CEA) </a:t>
            </a:r>
            <a:r>
              <a:rPr lang="en-GB" sz="2800" dirty="0">
                <a:latin typeface="Calibri" pitchFamily="34" charset="0"/>
              </a:rPr>
              <a:t>are related to </a:t>
            </a:r>
            <a:r>
              <a:rPr lang="en-GB" sz="2800" dirty="0" err="1">
                <a:latin typeface="Calibri" pitchFamily="34" charset="0"/>
              </a:rPr>
              <a:t>tumor</a:t>
            </a:r>
            <a:r>
              <a:rPr lang="en-GB" sz="2800" dirty="0">
                <a:latin typeface="Calibri" pitchFamily="34" charset="0"/>
              </a:rPr>
              <a:t> size and extent of spread.  They are helpful  in monitoring for recurrence of </a:t>
            </a:r>
            <a:r>
              <a:rPr lang="en-GB" sz="2800" dirty="0" err="1">
                <a:latin typeface="Calibri" pitchFamily="34" charset="0"/>
              </a:rPr>
              <a:t>tumor</a:t>
            </a:r>
            <a:r>
              <a:rPr lang="en-GB" sz="2800" dirty="0">
                <a:latin typeface="Calibri" pitchFamily="34" charset="0"/>
              </a:rPr>
              <a:t> after resection.</a:t>
            </a:r>
          </a:p>
          <a:p>
            <a:r>
              <a:rPr lang="en-US" sz="2800" b="1" dirty="0" smtClean="0"/>
              <a:t>TNM Staging of Colon Cancers </a:t>
            </a:r>
            <a:r>
              <a:rPr lang="en-GB" sz="2800" dirty="0" smtClean="0">
                <a:latin typeface="Calibri" pitchFamily="34" charset="0"/>
              </a:rPr>
              <a:t>is </a:t>
            </a:r>
            <a:r>
              <a:rPr lang="en-GB" sz="2800" dirty="0">
                <a:latin typeface="Calibri" pitchFamily="34" charset="0"/>
              </a:rPr>
              <a:t>used for </a:t>
            </a:r>
            <a:r>
              <a:rPr lang="en-GB" sz="2800" dirty="0" smtClean="0">
                <a:latin typeface="Calibri" pitchFamily="34" charset="0"/>
              </a:rPr>
              <a:t>staging</a:t>
            </a:r>
          </a:p>
          <a:p>
            <a:endParaRPr lang="en-GB" sz="2800" dirty="0" smtClean="0">
              <a:latin typeface="Calibri" pitchFamily="34" charset="0"/>
            </a:endParaRPr>
          </a:p>
          <a:p>
            <a:r>
              <a:rPr lang="en-GB" sz="2800" dirty="0" smtClean="0">
                <a:latin typeface="Calibri" pitchFamily="34" charset="0"/>
              </a:rPr>
              <a:t>Ref: Robbins Basic Pathology: </a:t>
            </a:r>
            <a:endParaRPr lang="en-GB" sz="2800" dirty="0">
              <a:latin typeface="Calibri" pitchFamily="34" charset="0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u="sng" dirty="0" smtClean="0"/>
              <a:t>Colorectal Carcinoma </a:t>
            </a:r>
            <a:endParaRPr lang="ar-S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3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533400"/>
            <a:ext cx="8258340" cy="464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/>
          </a:p>
        </p:txBody>
      </p:sp>
      <p:pic>
        <p:nvPicPr>
          <p:cNvPr id="4" name="Picture 1" descr="D:\SCContent\9781416029731\graphics\fullsize\S9781416029731-015-f03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09018" y="1600200"/>
            <a:ext cx="4525963" cy="452596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638" y="2085974"/>
            <a:ext cx="8767762" cy="3400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FF00"/>
                </a:solidFill>
              </a:rPr>
              <a:t>Prevention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457200" y="1371600"/>
            <a:ext cx="8229600" cy="5257800"/>
          </a:xfrm>
        </p:spPr>
        <p:txBody>
          <a:bodyPr>
            <a:normAutofit fontScale="92500" lnSpcReduction="20000"/>
          </a:bodyPr>
          <a:lstStyle/>
          <a:p>
            <a:pPr lvl="1"/>
            <a:r>
              <a:rPr lang="en-US" sz="3300" dirty="0" smtClean="0"/>
              <a:t>Aspirin </a:t>
            </a:r>
            <a:r>
              <a:rPr lang="en-US" sz="3300" dirty="0" smtClean="0"/>
              <a:t>and other NSAIDs</a:t>
            </a:r>
          </a:p>
          <a:p>
            <a:pPr lvl="2"/>
            <a:r>
              <a:rPr lang="en-US" sz="2800" dirty="0" smtClean="0"/>
              <a:t>Decreases incidence of colorectal adenomas</a:t>
            </a:r>
          </a:p>
          <a:p>
            <a:pPr lvl="1"/>
            <a:r>
              <a:rPr lang="en-US" sz="3300" dirty="0" smtClean="0"/>
              <a:t>Annual fecal occult blood testing</a:t>
            </a:r>
          </a:p>
          <a:p>
            <a:pPr lvl="1"/>
            <a:r>
              <a:rPr lang="en-US" sz="3300" dirty="0" smtClean="0"/>
              <a:t>Estrogens and </a:t>
            </a:r>
            <a:r>
              <a:rPr lang="en-US" sz="3300" dirty="0" err="1" smtClean="0"/>
              <a:t>progestins</a:t>
            </a:r>
            <a:endParaRPr lang="en-US" sz="3300" dirty="0" smtClean="0"/>
          </a:p>
          <a:p>
            <a:pPr lvl="2"/>
            <a:r>
              <a:rPr lang="en-US" sz="2800" dirty="0" smtClean="0"/>
              <a:t>May reduce colorectal cancer risk</a:t>
            </a:r>
          </a:p>
          <a:p>
            <a:pPr lvl="1"/>
            <a:r>
              <a:rPr lang="en-US" sz="3300" dirty="0" smtClean="0"/>
              <a:t>Dietary alterations</a:t>
            </a:r>
          </a:p>
          <a:p>
            <a:pPr lvl="2"/>
            <a:r>
              <a:rPr lang="en-US" sz="2800" dirty="0" smtClean="0"/>
              <a:t>(1) Decrease fat intake to 30% of total caloric intake</a:t>
            </a:r>
          </a:p>
          <a:p>
            <a:pPr lvl="2"/>
            <a:r>
              <a:rPr lang="en-US" sz="2800" dirty="0" smtClean="0"/>
              <a:t>(2) Increase fiber</a:t>
            </a:r>
          </a:p>
          <a:p>
            <a:pPr lvl="2"/>
            <a:r>
              <a:rPr lang="en-US" sz="2800" dirty="0" smtClean="0"/>
              <a:t>(3) Increase intake of fruits and vegetables</a:t>
            </a:r>
          </a:p>
          <a:p>
            <a:pPr lvl="1"/>
            <a:r>
              <a:rPr lang="en-US" sz="3300" dirty="0" smtClean="0"/>
              <a:t>? </a:t>
            </a:r>
            <a:r>
              <a:rPr lang="en-US" sz="3300" dirty="0" err="1" smtClean="0"/>
              <a:t>Statins</a:t>
            </a:r>
            <a:endParaRPr lang="en-US" sz="3300" dirty="0" smtClean="0"/>
          </a:p>
          <a:p>
            <a:pPr lvl="2"/>
            <a:r>
              <a:rPr lang="en-US" sz="2800" dirty="0" smtClean="0"/>
              <a:t>May inhibit growth of colon cancer lines</a:t>
            </a:r>
          </a:p>
          <a:p>
            <a:pPr lvl="1"/>
            <a:r>
              <a:rPr lang="en-US" sz="3300" dirty="0" smtClean="0"/>
              <a:t>Cessation of smoking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ar-SA" dirty="0"/>
          </a:p>
        </p:txBody>
      </p:sp>
      <p:pic>
        <p:nvPicPr>
          <p:cNvPr id="73730" name="Picture 2" descr="http://www.goveganic.net/IMG/jpg/ForestGarden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ChangeArrowheads="1"/>
          </p:cNvSpPr>
          <p:nvPr/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l" rtl="0"/>
            <a:endParaRPr lang="ar-SA">
              <a:latin typeface="Calibri" pitchFamily="34" charset="0"/>
            </a:endParaRPr>
          </a:p>
        </p:txBody>
      </p:sp>
      <p:sp>
        <p:nvSpPr>
          <p:cNvPr id="27651" name="Rectangle 3"/>
          <p:cNvSpPr>
            <a:spLocks noChangeArrowheads="1"/>
          </p:cNvSpPr>
          <p:nvPr/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l" rtl="0"/>
            <a:endParaRPr lang="ar-SA">
              <a:latin typeface="Calibri" pitchFamily="34" charset="0"/>
            </a:endParaRPr>
          </a:p>
        </p:txBody>
      </p:sp>
      <p:sp>
        <p:nvSpPr>
          <p:cNvPr id="27652" name="Rectangle 4"/>
          <p:cNvSpPr>
            <a:spLocks noGrp="1" noChangeArrowheads="1"/>
          </p:cNvSpPr>
          <p:nvPr>
            <p:ph type="title"/>
          </p:nvPr>
        </p:nvSpPr>
        <p:spPr>
          <a:xfrm>
            <a:off x="609600" y="838200"/>
            <a:ext cx="7772400" cy="838200"/>
          </a:xfrm>
        </p:spPr>
        <p:txBody>
          <a:bodyPr lIns="90488" tIns="44450" rIns="90488" bIns="44450"/>
          <a:lstStyle/>
          <a:p>
            <a:pPr eaLnBrk="1" hangingPunct="1"/>
            <a:r>
              <a:rPr lang="en-GB" sz="3600" b="1" u="sng" dirty="0" smtClean="0"/>
              <a:t>Malignant Small Intestinal </a:t>
            </a:r>
            <a:r>
              <a:rPr lang="en-GB" sz="3600" b="1" u="sng" dirty="0" err="1" smtClean="0"/>
              <a:t>Neoplasms</a:t>
            </a:r>
            <a:endParaRPr lang="en-GB" sz="3600" b="1" u="sng" dirty="0" smtClean="0"/>
          </a:p>
        </p:txBody>
      </p:sp>
      <p:sp>
        <p:nvSpPr>
          <p:cNvPr id="27653" name="Rectangle 5"/>
          <p:cNvSpPr>
            <a:spLocks noGrp="1" noChangeArrowheads="1"/>
          </p:cNvSpPr>
          <p:nvPr>
            <p:ph idx="1"/>
          </p:nvPr>
        </p:nvSpPr>
        <p:spPr>
          <a:xfrm>
            <a:off x="214313" y="1500188"/>
            <a:ext cx="8534400" cy="4900612"/>
          </a:xfrm>
        </p:spPr>
        <p:txBody>
          <a:bodyPr lIns="90488" tIns="44450" rIns="90488" bIns="44450">
            <a:normAutofit/>
          </a:bodyPr>
          <a:lstStyle/>
          <a:p>
            <a:pPr eaLnBrk="1" hangingPunct="1">
              <a:buFont typeface="Wingdings" pitchFamily="2" charset="2"/>
              <a:buNone/>
            </a:pPr>
            <a:endParaRPr lang="en-GB" sz="2400" b="1" i="1" dirty="0" smtClean="0"/>
          </a:p>
          <a:p>
            <a:pPr eaLnBrk="1" hangingPunct="1"/>
            <a:r>
              <a:rPr lang="en-GB" sz="3600" dirty="0" smtClean="0">
                <a:solidFill>
                  <a:srgbClr val="FFFF00"/>
                </a:solidFill>
              </a:rPr>
              <a:t>In descending order of frequency: </a:t>
            </a:r>
          </a:p>
          <a:p>
            <a:pPr lvl="1"/>
            <a:r>
              <a:rPr lang="en-GB" sz="3600" dirty="0" err="1" smtClean="0"/>
              <a:t>Carcinoid</a:t>
            </a:r>
            <a:endParaRPr lang="en-GB" sz="3600" dirty="0" smtClean="0"/>
          </a:p>
          <a:p>
            <a:pPr lvl="1"/>
            <a:r>
              <a:rPr lang="en-GB" sz="3600" dirty="0" err="1" smtClean="0"/>
              <a:t>Adenocarcinomas</a:t>
            </a:r>
            <a:endParaRPr lang="en-GB" sz="3600" dirty="0" smtClean="0"/>
          </a:p>
          <a:p>
            <a:pPr lvl="1"/>
            <a:r>
              <a:rPr lang="en-GB" sz="3600" dirty="0" smtClean="0"/>
              <a:t>Lymphomas</a:t>
            </a:r>
          </a:p>
          <a:p>
            <a:pPr lvl="1"/>
            <a:r>
              <a:rPr lang="en-GB" sz="3600" dirty="0" err="1" smtClean="0"/>
              <a:t>Leiomyosarcomas</a:t>
            </a:r>
            <a:r>
              <a:rPr lang="en-GB" sz="3600" dirty="0" smtClean="0"/>
              <a:t>.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ChangeArrowheads="1"/>
          </p:cNvSpPr>
          <p:nvPr/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l" rtl="0"/>
            <a:endParaRPr lang="ar-SA">
              <a:latin typeface="Calibri" pitchFamily="34" charset="0"/>
            </a:endParaRPr>
          </a:p>
        </p:txBody>
      </p:sp>
      <p:sp>
        <p:nvSpPr>
          <p:cNvPr id="28675" name="Rectangle 3"/>
          <p:cNvSpPr>
            <a:spLocks noChangeArrowheads="1"/>
          </p:cNvSpPr>
          <p:nvPr/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l" rtl="0"/>
            <a:endParaRPr lang="ar-SA">
              <a:latin typeface="Calibri" pitchFamily="34" charset="0"/>
            </a:endParaRPr>
          </a:p>
        </p:txBody>
      </p:sp>
      <p:sp>
        <p:nvSpPr>
          <p:cNvPr id="28676" name="Rectangle 4"/>
          <p:cNvSpPr>
            <a:spLocks noGrp="1" noChangeArrowheads="1"/>
          </p:cNvSpPr>
          <p:nvPr>
            <p:ph type="title"/>
          </p:nvPr>
        </p:nvSpPr>
        <p:spPr>
          <a:xfrm>
            <a:off x="685800" y="0"/>
            <a:ext cx="7772400" cy="1143000"/>
          </a:xfrm>
        </p:spPr>
        <p:txBody>
          <a:bodyPr lIns="90488" tIns="44450" rIns="90488" bIns="44450"/>
          <a:lstStyle/>
          <a:p>
            <a:pPr eaLnBrk="1" hangingPunct="1"/>
            <a:r>
              <a:rPr lang="en-GB" sz="3600" b="1" u="sng" smtClean="0"/>
              <a:t>Small Intestinal Neoplasms </a:t>
            </a:r>
          </a:p>
        </p:txBody>
      </p:sp>
      <p:sp>
        <p:nvSpPr>
          <p:cNvPr id="45061" name="Rectangle 5"/>
          <p:cNvSpPr>
            <a:spLocks noGrp="1" noChangeArrowheads="1"/>
          </p:cNvSpPr>
          <p:nvPr>
            <p:ph idx="1"/>
          </p:nvPr>
        </p:nvSpPr>
        <p:spPr>
          <a:xfrm>
            <a:off x="357188" y="1143000"/>
            <a:ext cx="8382000" cy="5257800"/>
          </a:xfrm>
        </p:spPr>
        <p:txBody>
          <a:bodyPr lIns="90488" tIns="44450" rIns="90488" bIns="44450" rtlCol="0">
            <a:normAutofit fontScale="92500" lnSpcReduction="10000"/>
          </a:bodyPr>
          <a:lstStyle/>
          <a:p>
            <a:pPr algn="ctr"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en-GB" sz="3600" b="1" i="1" u="sng" dirty="0" err="1">
                <a:solidFill>
                  <a:srgbClr val="FFFF00"/>
                </a:solidFill>
                <a:cs typeface="+mn-cs"/>
              </a:rPr>
              <a:t>Carcinoid</a:t>
            </a:r>
            <a:r>
              <a:rPr lang="en-GB" sz="3600" b="1" i="1" u="sng" dirty="0">
                <a:solidFill>
                  <a:srgbClr val="FFFF00"/>
                </a:solidFill>
                <a:cs typeface="+mn-cs"/>
              </a:rPr>
              <a:t> </a:t>
            </a:r>
            <a:r>
              <a:rPr lang="en-GB" sz="3600" b="1" i="1" u="sng" dirty="0" err="1">
                <a:solidFill>
                  <a:srgbClr val="FFFF00"/>
                </a:solidFill>
                <a:cs typeface="+mn-cs"/>
              </a:rPr>
              <a:t>Tumors</a:t>
            </a:r>
            <a:endParaRPr lang="en-GB" sz="3600" b="1" i="1" u="sng" dirty="0">
              <a:solidFill>
                <a:srgbClr val="FFFF00"/>
              </a:solidFill>
              <a:cs typeface="+mn-cs"/>
            </a:endParaRP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GB" dirty="0" err="1">
                <a:cs typeface="+mn-cs"/>
              </a:rPr>
              <a:t>Neoplasms</a:t>
            </a:r>
            <a:r>
              <a:rPr lang="en-GB" dirty="0">
                <a:cs typeface="+mn-cs"/>
              </a:rPr>
              <a:t> arising from endocrine cells </a:t>
            </a:r>
            <a:r>
              <a:rPr lang="en-GB" dirty="0" smtClean="0">
                <a:cs typeface="+mn-cs"/>
              </a:rPr>
              <a:t>found </a:t>
            </a:r>
            <a:r>
              <a:rPr lang="en-GB" dirty="0">
                <a:cs typeface="+mn-cs"/>
              </a:rPr>
              <a:t>along the length of GIT mucosa. </a:t>
            </a:r>
            <a:endParaRPr lang="en-GB" dirty="0" smtClean="0">
              <a:cs typeface="+mn-cs"/>
            </a:endParaRPr>
          </a:p>
          <a:p>
            <a:pPr>
              <a:defRPr/>
            </a:pPr>
            <a:r>
              <a:rPr lang="en-US" dirty="0" smtClean="0"/>
              <a:t>The peak incidence :sixth decade, but they may appear at any age.</a:t>
            </a:r>
          </a:p>
          <a:p>
            <a:pPr>
              <a:defRPr/>
            </a:pPr>
            <a:r>
              <a:rPr lang="en-US" dirty="0" smtClean="0"/>
              <a:t> </a:t>
            </a:r>
            <a:r>
              <a:rPr lang="en-US" i="1" dirty="0" smtClean="0"/>
              <a:t>They compose less than 2% of colorectal malignancies but almost half of small intestinal malignant tumors.</a:t>
            </a:r>
            <a:endParaRPr lang="en-GB" dirty="0">
              <a:cs typeface="+mn-cs"/>
            </a:endParaRP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GB" dirty="0">
                <a:cs typeface="+mn-cs"/>
              </a:rPr>
              <a:t>60 to 80% appendix and terminal ileum: 10 to 20% </a:t>
            </a:r>
            <a:r>
              <a:rPr lang="en-GB" dirty="0" smtClean="0">
                <a:cs typeface="+mn-cs"/>
              </a:rPr>
              <a:t>rectum.</a:t>
            </a:r>
          </a:p>
          <a:p>
            <a:pPr eaLnBrk="1" fontAlgn="auto" hangingPunct="1">
              <a:spcAft>
                <a:spcPts val="0"/>
              </a:spcAft>
              <a:buNone/>
              <a:defRPr/>
            </a:pPr>
            <a:r>
              <a:rPr lang="en-GB" dirty="0" smtClean="0">
                <a:effectLst>
                  <a:outerShdw blurRad="38100" dist="38100" dir="2700000" algn="tl">
                    <a:srgbClr val="000000"/>
                  </a:outerShdw>
                </a:effectLst>
                <a:cs typeface="+mn-cs"/>
              </a:rPr>
              <a:t> </a:t>
            </a:r>
            <a:endParaRPr lang="en-GB" sz="2000" dirty="0" smtClean="0">
              <a:cs typeface="+mn-cs"/>
            </a:endParaRPr>
          </a:p>
          <a:p>
            <a:pPr eaLnBrk="1" fontAlgn="auto" hangingPunct="1">
              <a:spcAft>
                <a:spcPts val="0"/>
              </a:spcAft>
              <a:defRPr/>
            </a:pPr>
            <a:endParaRPr lang="en-GB" sz="2000" dirty="0">
              <a:cs typeface="+mn-cs"/>
            </a:endParaRPr>
          </a:p>
          <a:p>
            <a:pPr eaLnBrk="1" fontAlgn="auto" hangingPunct="1">
              <a:spcAft>
                <a:spcPts val="0"/>
              </a:spcAft>
              <a:defRPr/>
            </a:pPr>
            <a:endParaRPr lang="en-GB" sz="2000" dirty="0">
              <a:cs typeface="+mn-cs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b="1" i="1" u="sng" dirty="0" err="1" smtClean="0">
                <a:solidFill>
                  <a:srgbClr val="FFFF00"/>
                </a:solidFill>
              </a:rPr>
              <a:t>Carcinoid</a:t>
            </a:r>
            <a:r>
              <a:rPr lang="en-GB" b="1" i="1" u="sng" dirty="0" smtClean="0">
                <a:solidFill>
                  <a:srgbClr val="FFFF00"/>
                </a:solidFill>
              </a:rPr>
              <a:t> </a:t>
            </a:r>
            <a:r>
              <a:rPr lang="en-GB" b="1" i="1" u="sng" dirty="0" err="1" smtClean="0">
                <a:solidFill>
                  <a:srgbClr val="FFFF00"/>
                </a:solidFill>
              </a:rPr>
              <a:t>Tumors</a:t>
            </a:r>
            <a:r>
              <a:rPr lang="en-GB" b="1" i="1" u="sng" dirty="0" smtClean="0">
                <a:solidFill>
                  <a:srgbClr val="FFFF00"/>
                </a:solidFill>
              </a:rPr>
              <a:t/>
            </a:r>
            <a:br>
              <a:rPr lang="en-GB" b="1" i="1" u="sng" dirty="0" smtClean="0">
                <a:solidFill>
                  <a:srgbClr val="FFFF00"/>
                </a:solidFill>
              </a:rPr>
            </a:br>
            <a:r>
              <a:rPr lang="en-US" dirty="0" smtClean="0"/>
              <a:t> Behavior </a:t>
            </a:r>
            <a:endParaRPr lang="ar-S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Aggressive behavior correlates with: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Site of origin: </a:t>
            </a:r>
          </a:p>
          <a:p>
            <a:pPr marL="971550" lvl="1" indent="-514350">
              <a:buFont typeface="Wingdings" pitchFamily="2" charset="2"/>
              <a:buChar char="§"/>
            </a:pPr>
            <a:r>
              <a:rPr lang="en-US" i="1" dirty="0" err="1" smtClean="0"/>
              <a:t>Appendiceal</a:t>
            </a:r>
            <a:r>
              <a:rPr lang="en-US" i="1" dirty="0" smtClean="0"/>
              <a:t> and rectal </a:t>
            </a:r>
            <a:r>
              <a:rPr lang="en-US" i="1" dirty="0" err="1" smtClean="0"/>
              <a:t>carcinoids</a:t>
            </a:r>
            <a:r>
              <a:rPr lang="en-US" i="1" dirty="0" smtClean="0"/>
              <a:t> infrequently metastasize</a:t>
            </a:r>
            <a:r>
              <a:rPr lang="en-US" dirty="0" smtClean="0"/>
              <a:t>, even though they may show extensive local spread</a:t>
            </a:r>
          </a:p>
          <a:p>
            <a:pPr marL="971550" lvl="1" indent="-514350">
              <a:buFont typeface="Wingdings" pitchFamily="2" charset="2"/>
              <a:buChar char="§"/>
            </a:pPr>
            <a:r>
              <a:rPr lang="en-US" dirty="0" smtClean="0"/>
              <a:t>90% of </a:t>
            </a:r>
            <a:r>
              <a:rPr lang="en-US" dirty="0" err="1" smtClean="0"/>
              <a:t>ileal</a:t>
            </a:r>
            <a:r>
              <a:rPr lang="en-US" dirty="0" smtClean="0"/>
              <a:t>, gastric, and colonic </a:t>
            </a:r>
            <a:r>
              <a:rPr lang="en-US" dirty="0" err="1" smtClean="0"/>
              <a:t>carcinoids</a:t>
            </a:r>
            <a:r>
              <a:rPr lang="en-US" dirty="0" smtClean="0"/>
              <a:t> that have penetrated halfway through the muscle wall have spread to lymph nodes and distant sites at the time of diagnosis, especially those larger than 2 cm in diameter.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Depth of local penetration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 Size of the tumor</a:t>
            </a:r>
            <a:endParaRPr lang="ar-S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ChangeArrowheads="1"/>
          </p:cNvSpPr>
          <p:nvPr/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l" rtl="0"/>
            <a:endParaRPr lang="ar-SA">
              <a:latin typeface="Calibri" pitchFamily="34" charset="0"/>
            </a:endParaRPr>
          </a:p>
        </p:txBody>
      </p:sp>
      <p:sp>
        <p:nvSpPr>
          <p:cNvPr id="28675" name="Rectangle 3"/>
          <p:cNvSpPr>
            <a:spLocks noChangeArrowheads="1"/>
          </p:cNvSpPr>
          <p:nvPr/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l" rtl="0"/>
            <a:endParaRPr lang="ar-SA">
              <a:latin typeface="Calibri" pitchFamily="34" charset="0"/>
            </a:endParaRPr>
          </a:p>
        </p:txBody>
      </p:sp>
      <p:sp>
        <p:nvSpPr>
          <p:cNvPr id="28676" name="Rectangle 4"/>
          <p:cNvSpPr>
            <a:spLocks noGrp="1" noChangeArrowheads="1"/>
          </p:cNvSpPr>
          <p:nvPr>
            <p:ph type="title"/>
          </p:nvPr>
        </p:nvSpPr>
        <p:spPr>
          <a:xfrm>
            <a:off x="685800" y="0"/>
            <a:ext cx="7772400" cy="1143000"/>
          </a:xfrm>
        </p:spPr>
        <p:txBody>
          <a:bodyPr lIns="90488" tIns="44450" rIns="90488" bIns="44450"/>
          <a:lstStyle/>
          <a:p>
            <a:pPr eaLnBrk="1" hangingPunct="1"/>
            <a:r>
              <a:rPr lang="en-GB" sz="3600" b="1" u="sng" smtClean="0"/>
              <a:t>Small Intestinal Neoplasms </a:t>
            </a:r>
          </a:p>
        </p:txBody>
      </p:sp>
      <p:sp>
        <p:nvSpPr>
          <p:cNvPr id="45061" name="Rectangle 5"/>
          <p:cNvSpPr>
            <a:spLocks noGrp="1" noChangeArrowheads="1"/>
          </p:cNvSpPr>
          <p:nvPr>
            <p:ph idx="1"/>
          </p:nvPr>
        </p:nvSpPr>
        <p:spPr>
          <a:xfrm>
            <a:off x="381000" y="914400"/>
            <a:ext cx="8382000" cy="5257800"/>
          </a:xfrm>
        </p:spPr>
        <p:txBody>
          <a:bodyPr lIns="90488" tIns="44450" rIns="90488" bIns="44450" rtlCol="0">
            <a:normAutofit/>
          </a:bodyPr>
          <a:lstStyle/>
          <a:p>
            <a:pPr algn="ctr"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en-GB" sz="2400" b="1" i="1" u="sng" dirty="0" err="1">
                <a:solidFill>
                  <a:srgbClr val="FFFF00"/>
                </a:solidFill>
                <a:cs typeface="+mn-cs"/>
              </a:rPr>
              <a:t>Carcinoid</a:t>
            </a:r>
            <a:r>
              <a:rPr lang="en-GB" sz="2400" b="1" i="1" u="sng" dirty="0">
                <a:solidFill>
                  <a:srgbClr val="FFFF00"/>
                </a:solidFill>
                <a:cs typeface="+mn-cs"/>
              </a:rPr>
              <a:t> </a:t>
            </a:r>
            <a:r>
              <a:rPr lang="en-GB" sz="2400" b="1" i="1" u="sng" dirty="0" err="1" smtClean="0">
                <a:solidFill>
                  <a:srgbClr val="FFFF00"/>
                </a:solidFill>
                <a:cs typeface="+mn-cs"/>
              </a:rPr>
              <a:t>Tumors</a:t>
            </a:r>
            <a:endParaRPr lang="en-GB" sz="2400" b="1" i="1" u="sng" dirty="0" smtClean="0">
              <a:solidFill>
                <a:srgbClr val="FFFF00"/>
              </a:solidFill>
              <a:cs typeface="+mn-cs"/>
            </a:endParaRPr>
          </a:p>
          <a:p>
            <a:pPr algn="ctr"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en-GB" sz="2400" b="1" i="1" u="sng" dirty="0" smtClean="0">
                <a:solidFill>
                  <a:srgbClr val="FFFF00"/>
                </a:solidFill>
              </a:rPr>
              <a:t>Morphology</a:t>
            </a:r>
            <a:endParaRPr lang="en-GB" sz="2400" b="1" i="1" u="sng" dirty="0">
              <a:solidFill>
                <a:srgbClr val="FFFF00"/>
              </a:solidFill>
              <a:cs typeface="+mn-cs"/>
            </a:endParaRPr>
          </a:p>
          <a:p>
            <a:pPr>
              <a:defRPr/>
            </a:pPr>
            <a:r>
              <a:rPr lang="en-US" sz="2400" dirty="0" smtClean="0"/>
              <a:t>A solid, yellow-tan appearance </a:t>
            </a:r>
          </a:p>
          <a:p>
            <a:pPr>
              <a:defRPr/>
            </a:pPr>
            <a:r>
              <a:rPr lang="en-US" sz="2400" dirty="0" smtClean="0"/>
              <a:t>The cells are monotonously similar, having a scant, pink granular cytoplasm and a round-to-oval stippled nucleus. </a:t>
            </a:r>
          </a:p>
          <a:p>
            <a:pPr>
              <a:defRPr/>
            </a:pPr>
            <a:r>
              <a:rPr lang="en-GB" sz="2400" dirty="0" err="1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Ultrastructral</a:t>
            </a:r>
            <a:r>
              <a:rPr lang="en-GB" sz="2400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 features: </a:t>
            </a:r>
            <a:r>
              <a:rPr lang="en-GB" sz="2400" dirty="0" err="1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neurosecretory</a:t>
            </a:r>
            <a:r>
              <a:rPr lang="en-GB" sz="2400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 electron dense bodies in the  cytoplasm</a:t>
            </a:r>
          </a:p>
          <a:p>
            <a:pPr>
              <a:defRPr/>
            </a:pPr>
            <a:endParaRPr lang="en-GB" sz="2000" dirty="0" smtClean="0">
              <a:cs typeface="+mn-cs"/>
            </a:endParaRPr>
          </a:p>
          <a:p>
            <a:pPr eaLnBrk="1" fontAlgn="auto" hangingPunct="1">
              <a:spcAft>
                <a:spcPts val="0"/>
              </a:spcAft>
              <a:defRPr/>
            </a:pPr>
            <a:endParaRPr lang="en-GB" sz="2000" dirty="0">
              <a:cs typeface="+mn-cs"/>
            </a:endParaRPr>
          </a:p>
          <a:p>
            <a:pPr eaLnBrk="1" fontAlgn="auto" hangingPunct="1">
              <a:spcAft>
                <a:spcPts val="0"/>
              </a:spcAft>
              <a:defRPr/>
            </a:pPr>
            <a:endParaRPr lang="en-GB" sz="2000" dirty="0">
              <a:cs typeface="+mn-cs"/>
            </a:endParaRPr>
          </a:p>
        </p:txBody>
      </p:sp>
      <p:pic>
        <p:nvPicPr>
          <p:cNvPr id="28678" name="Picture 1026" descr="G:\Cotran\Images\CH18\F018057.jpg"/>
          <p:cNvPicPr>
            <a:picLocks noChangeAspect="1" noChangeArrowheads="1"/>
          </p:cNvPicPr>
          <p:nvPr/>
        </p:nvPicPr>
        <p:blipFill>
          <a:blip r:embed="rId3" cstate="print">
            <a:lum bright="-6000" contrast="12000"/>
          </a:blip>
          <a:srcRect/>
          <a:stretch>
            <a:fillRect/>
          </a:stretch>
        </p:blipFill>
        <p:spPr bwMode="auto">
          <a:xfrm>
            <a:off x="304800" y="3886200"/>
            <a:ext cx="8572500" cy="2571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3048000" y="3886200"/>
            <a:ext cx="3048000" cy="2585323"/>
          </a:xfrm>
          <a:prstGeom prst="rect">
            <a:avLst/>
          </a:prstGeom>
          <a:solidFill>
            <a:schemeClr val="bg1"/>
          </a:solidFill>
        </p:spPr>
        <p:txBody>
          <a:bodyPr wrap="square" rtlCol="1">
            <a:spAutoFit/>
          </a:bodyPr>
          <a:lstStyle/>
          <a:p>
            <a:endParaRPr lang="en-US" dirty="0" smtClean="0">
              <a:solidFill>
                <a:schemeClr val="bg1"/>
              </a:solidFill>
            </a:endParaRPr>
          </a:p>
          <a:p>
            <a:endParaRPr lang="en-US" dirty="0" smtClean="0">
              <a:solidFill>
                <a:schemeClr val="bg1"/>
              </a:solidFill>
            </a:endParaRPr>
          </a:p>
          <a:p>
            <a:endParaRPr lang="en-US" dirty="0" smtClean="0">
              <a:solidFill>
                <a:schemeClr val="bg1"/>
              </a:solidFill>
            </a:endParaRPr>
          </a:p>
          <a:p>
            <a:endParaRPr lang="en-US" dirty="0" smtClean="0">
              <a:solidFill>
                <a:schemeClr val="bg1"/>
              </a:solidFill>
            </a:endParaRPr>
          </a:p>
          <a:p>
            <a:endParaRPr lang="en-US" dirty="0" smtClean="0">
              <a:solidFill>
                <a:schemeClr val="bg1"/>
              </a:solidFill>
            </a:endParaRPr>
          </a:p>
          <a:p>
            <a:endParaRPr lang="en-US" dirty="0" smtClean="0">
              <a:solidFill>
                <a:schemeClr val="bg1"/>
              </a:solidFill>
            </a:endParaRPr>
          </a:p>
          <a:p>
            <a:endParaRPr lang="en-US" dirty="0" smtClean="0">
              <a:solidFill>
                <a:schemeClr val="bg1"/>
              </a:solidFill>
            </a:endParaRPr>
          </a:p>
          <a:p>
            <a:endParaRPr lang="en-US" dirty="0" smtClean="0">
              <a:solidFill>
                <a:schemeClr val="bg1"/>
              </a:solidFill>
            </a:endParaRPr>
          </a:p>
          <a:p>
            <a:endParaRPr lang="en-US" dirty="0" smtClean="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867400" y="3886200"/>
            <a:ext cx="3048000" cy="2585323"/>
          </a:xfrm>
          <a:prstGeom prst="rect">
            <a:avLst/>
          </a:prstGeom>
          <a:solidFill>
            <a:schemeClr val="bg1"/>
          </a:solidFill>
        </p:spPr>
        <p:txBody>
          <a:bodyPr wrap="square" rtlCol="1">
            <a:spAutoFit/>
          </a:bodyPr>
          <a:lstStyle/>
          <a:p>
            <a:endParaRPr lang="en-US" dirty="0" smtClean="0">
              <a:solidFill>
                <a:schemeClr val="bg1"/>
              </a:solidFill>
            </a:endParaRPr>
          </a:p>
          <a:p>
            <a:endParaRPr lang="en-US" dirty="0" smtClean="0">
              <a:solidFill>
                <a:schemeClr val="bg1"/>
              </a:solidFill>
            </a:endParaRPr>
          </a:p>
          <a:p>
            <a:endParaRPr lang="en-US" dirty="0" smtClean="0">
              <a:solidFill>
                <a:schemeClr val="bg1"/>
              </a:solidFill>
            </a:endParaRPr>
          </a:p>
          <a:p>
            <a:endParaRPr lang="en-US" dirty="0" smtClean="0">
              <a:solidFill>
                <a:schemeClr val="bg1"/>
              </a:solidFill>
            </a:endParaRPr>
          </a:p>
          <a:p>
            <a:endParaRPr lang="en-US" dirty="0" smtClean="0">
              <a:solidFill>
                <a:schemeClr val="bg1"/>
              </a:solidFill>
            </a:endParaRPr>
          </a:p>
          <a:p>
            <a:endParaRPr lang="en-US" dirty="0" smtClean="0">
              <a:solidFill>
                <a:schemeClr val="bg1"/>
              </a:solidFill>
            </a:endParaRPr>
          </a:p>
          <a:p>
            <a:endParaRPr lang="en-US" dirty="0" smtClean="0">
              <a:solidFill>
                <a:schemeClr val="bg1"/>
              </a:solidFill>
            </a:endParaRPr>
          </a:p>
          <a:p>
            <a:endParaRPr lang="en-US" dirty="0" smtClean="0">
              <a:solidFill>
                <a:schemeClr val="bg1"/>
              </a:solidFill>
            </a:endParaRPr>
          </a:p>
          <a:p>
            <a:endParaRPr lang="en-US" dirty="0" smtClean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506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506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ChangeArrowheads="1"/>
          </p:cNvSpPr>
          <p:nvPr/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l" rtl="0"/>
            <a:endParaRPr lang="ar-SA">
              <a:latin typeface="Calibri" pitchFamily="34" charset="0"/>
            </a:endParaRPr>
          </a:p>
        </p:txBody>
      </p:sp>
      <p:sp>
        <p:nvSpPr>
          <p:cNvPr id="29699" name="Rectangle 3"/>
          <p:cNvSpPr>
            <a:spLocks noChangeArrowheads="1"/>
          </p:cNvSpPr>
          <p:nvPr/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l" rtl="0"/>
            <a:endParaRPr lang="ar-SA">
              <a:latin typeface="Calibri" pitchFamily="34" charset="0"/>
            </a:endParaRPr>
          </a:p>
        </p:txBody>
      </p:sp>
      <p:sp>
        <p:nvSpPr>
          <p:cNvPr id="29700" name="Rectangle 4"/>
          <p:cNvSpPr>
            <a:spLocks noGrp="1" noChangeArrowheads="1"/>
          </p:cNvSpPr>
          <p:nvPr>
            <p:ph type="title"/>
          </p:nvPr>
        </p:nvSpPr>
        <p:spPr>
          <a:xfrm>
            <a:off x="685800" y="0"/>
            <a:ext cx="7772400" cy="914400"/>
          </a:xfrm>
        </p:spPr>
        <p:txBody>
          <a:bodyPr lIns="90488" tIns="44450" rIns="90488" bIns="44450"/>
          <a:lstStyle/>
          <a:p>
            <a:pPr eaLnBrk="1" hangingPunct="1"/>
            <a:r>
              <a:rPr lang="en-GB" sz="3600" b="1" u="sng" smtClean="0"/>
              <a:t>Small Intestinal Neoplasms</a:t>
            </a:r>
          </a:p>
        </p:txBody>
      </p:sp>
      <p:sp>
        <p:nvSpPr>
          <p:cNvPr id="29701" name="Rectangle 5"/>
          <p:cNvSpPr>
            <a:spLocks noGrp="1" noChangeArrowheads="1"/>
          </p:cNvSpPr>
          <p:nvPr>
            <p:ph idx="1"/>
          </p:nvPr>
        </p:nvSpPr>
        <p:spPr>
          <a:xfrm>
            <a:off x="685800" y="1143000"/>
            <a:ext cx="8305800" cy="5181600"/>
          </a:xfrm>
        </p:spPr>
        <p:txBody>
          <a:bodyPr lIns="90488" tIns="44450" rIns="90488" bIns="44450">
            <a:normAutofit/>
          </a:bodyPr>
          <a:lstStyle/>
          <a:p>
            <a:pPr algn="ctr" eaLnBrk="1" hangingPunct="1">
              <a:buFont typeface="Wingdings" pitchFamily="2" charset="2"/>
              <a:buNone/>
            </a:pPr>
            <a:r>
              <a:rPr lang="en-GB" b="1" u="sng" dirty="0" err="1" smtClean="0"/>
              <a:t>Carcinoid</a:t>
            </a:r>
            <a:r>
              <a:rPr lang="en-GB" b="1" u="sng" dirty="0" smtClean="0"/>
              <a:t> </a:t>
            </a:r>
            <a:r>
              <a:rPr lang="en-GB" b="1" u="sng" dirty="0" err="1" smtClean="0"/>
              <a:t>Tumor</a:t>
            </a:r>
            <a:endParaRPr lang="en-GB" b="1" u="sng" dirty="0" smtClean="0"/>
          </a:p>
          <a:p>
            <a:pPr eaLnBrk="1" hangingPunct="1">
              <a:buFont typeface="Wingdings" pitchFamily="2" charset="2"/>
              <a:buNone/>
            </a:pPr>
            <a:r>
              <a:rPr lang="en-GB" b="1" i="1" dirty="0" smtClean="0">
                <a:solidFill>
                  <a:srgbClr val="FFFF00"/>
                </a:solidFill>
              </a:rPr>
              <a:t>	Clinical features</a:t>
            </a:r>
          </a:p>
          <a:p>
            <a:pPr eaLnBrk="1" hangingPunct="1"/>
            <a:r>
              <a:rPr lang="en-GB" dirty="0" smtClean="0"/>
              <a:t>Asymptomatic</a:t>
            </a:r>
          </a:p>
          <a:p>
            <a:pPr eaLnBrk="1" hangingPunct="1"/>
            <a:r>
              <a:rPr lang="en-GB" dirty="0" smtClean="0"/>
              <a:t>May cause obstruction, </a:t>
            </a:r>
            <a:r>
              <a:rPr lang="en-GB" dirty="0" err="1" smtClean="0"/>
              <a:t>intussusception</a:t>
            </a:r>
            <a:r>
              <a:rPr lang="en-GB" dirty="0" smtClean="0"/>
              <a:t> or bleeding.</a:t>
            </a:r>
          </a:p>
          <a:p>
            <a:pPr eaLnBrk="1" hangingPunct="1"/>
            <a:r>
              <a:rPr lang="en-GB" dirty="0" smtClean="0"/>
              <a:t>May elaborate hormones: </a:t>
            </a:r>
            <a:r>
              <a:rPr lang="en-GB" dirty="0" err="1" smtClean="0"/>
              <a:t>Zollinger</a:t>
            </a:r>
            <a:r>
              <a:rPr lang="en-GB" dirty="0" smtClean="0"/>
              <a:t>-Ellison, Cushing’s </a:t>
            </a:r>
            <a:r>
              <a:rPr lang="en-GB" dirty="0" err="1" smtClean="0"/>
              <a:t>carcinoid</a:t>
            </a:r>
            <a:r>
              <a:rPr lang="en-GB" dirty="0" smtClean="0"/>
              <a:t> or other syndromes.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ChangeArrowheads="1"/>
          </p:cNvSpPr>
          <p:nvPr/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l" rtl="0"/>
            <a:endParaRPr lang="ar-SA">
              <a:latin typeface="Calibri" pitchFamily="34" charset="0"/>
            </a:endParaRPr>
          </a:p>
        </p:txBody>
      </p:sp>
      <p:sp>
        <p:nvSpPr>
          <p:cNvPr id="30723" name="Rectangle 3"/>
          <p:cNvSpPr>
            <a:spLocks noChangeArrowheads="1"/>
          </p:cNvSpPr>
          <p:nvPr/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l" rtl="0"/>
            <a:endParaRPr lang="ar-SA">
              <a:latin typeface="Calibri" pitchFamily="34" charset="0"/>
            </a:endParaRPr>
          </a:p>
        </p:txBody>
      </p:sp>
      <p:sp>
        <p:nvSpPr>
          <p:cNvPr id="30724" name="Rectangle 4"/>
          <p:cNvSpPr>
            <a:spLocks noGrp="1" noChangeArrowheads="1"/>
          </p:cNvSpPr>
          <p:nvPr>
            <p:ph type="title"/>
          </p:nvPr>
        </p:nvSpPr>
        <p:spPr>
          <a:xfrm>
            <a:off x="685800" y="0"/>
            <a:ext cx="7772400" cy="685800"/>
          </a:xfrm>
        </p:spPr>
        <p:txBody>
          <a:bodyPr lIns="90488" tIns="44450" rIns="90488" bIns="44450"/>
          <a:lstStyle/>
          <a:p>
            <a:pPr eaLnBrk="1" hangingPunct="1"/>
            <a:r>
              <a:rPr lang="en-GB" sz="3600" b="1" u="sng" smtClean="0"/>
              <a:t>Small Intestinal Neoplasms</a:t>
            </a:r>
          </a:p>
        </p:txBody>
      </p:sp>
      <p:sp>
        <p:nvSpPr>
          <p:cNvPr id="30725" name="Rectangle 5"/>
          <p:cNvSpPr>
            <a:spLocks noGrp="1" noChangeArrowheads="1"/>
          </p:cNvSpPr>
          <p:nvPr>
            <p:ph idx="1"/>
          </p:nvPr>
        </p:nvSpPr>
        <p:spPr>
          <a:xfrm>
            <a:off x="762000" y="685800"/>
            <a:ext cx="8382000" cy="5257800"/>
          </a:xfrm>
        </p:spPr>
        <p:txBody>
          <a:bodyPr lIns="90488" tIns="44450" rIns="90488" bIns="44450">
            <a:normAutofit lnSpcReduction="10000"/>
          </a:bodyPr>
          <a:lstStyle/>
          <a:p>
            <a:pPr algn="ctr" eaLnBrk="1" hangingPunct="1">
              <a:buFont typeface="Wingdings" pitchFamily="2" charset="2"/>
              <a:buNone/>
            </a:pPr>
            <a:r>
              <a:rPr lang="en-GB" sz="2400" b="1" u="sng" dirty="0" err="1" smtClean="0"/>
              <a:t>Carcinoid</a:t>
            </a:r>
            <a:r>
              <a:rPr lang="en-GB" sz="2400" b="1" u="sng" dirty="0" smtClean="0"/>
              <a:t> </a:t>
            </a:r>
            <a:r>
              <a:rPr lang="en-GB" sz="2400" b="1" u="sng" dirty="0" err="1" smtClean="0"/>
              <a:t>tumor</a:t>
            </a:r>
            <a:endParaRPr lang="en-GB" sz="2400" b="1" u="sng" dirty="0" smtClean="0"/>
          </a:p>
          <a:p>
            <a:pPr lvl="1" eaLnBrk="1" hangingPunct="1">
              <a:buFont typeface="Wingdings" pitchFamily="2" charset="2"/>
              <a:buNone/>
            </a:pPr>
            <a:r>
              <a:rPr lang="en-GB" b="1" i="1" dirty="0" smtClean="0">
                <a:solidFill>
                  <a:srgbClr val="CC3300"/>
                </a:solidFill>
              </a:rPr>
              <a:t>			</a:t>
            </a:r>
            <a:r>
              <a:rPr lang="en-GB" sz="3200" b="1" i="1" dirty="0" smtClean="0">
                <a:solidFill>
                  <a:srgbClr val="CC3300"/>
                </a:solidFill>
              </a:rPr>
              <a:t>    </a:t>
            </a:r>
            <a:r>
              <a:rPr lang="en-GB" sz="3200" b="1" i="1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 </a:t>
            </a:r>
            <a:r>
              <a:rPr lang="en-GB" sz="3200" b="1" i="1" dirty="0" err="1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Carcinoid</a:t>
            </a:r>
            <a:r>
              <a:rPr lang="en-GB" sz="3200" b="1" i="1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 syndrome</a:t>
            </a:r>
          </a:p>
          <a:p>
            <a:pPr lvl="1" eaLnBrk="1" hangingPunct="1"/>
            <a:endParaRPr lang="en-GB" dirty="0" smtClean="0"/>
          </a:p>
          <a:p>
            <a:pPr eaLnBrk="1" hangingPunct="1"/>
            <a:r>
              <a:rPr lang="en-GB" sz="2800" dirty="0" smtClean="0"/>
              <a:t>1% of </a:t>
            </a:r>
            <a:r>
              <a:rPr lang="en-GB" sz="2800" dirty="0" err="1" smtClean="0"/>
              <a:t>carcinoid</a:t>
            </a:r>
            <a:r>
              <a:rPr lang="en-GB" sz="2800" dirty="0" smtClean="0"/>
              <a:t>  </a:t>
            </a:r>
            <a:r>
              <a:rPr lang="en-GB" sz="2800" dirty="0" err="1" smtClean="0"/>
              <a:t>tumor</a:t>
            </a:r>
            <a:r>
              <a:rPr lang="en-GB" sz="2800" dirty="0" smtClean="0"/>
              <a:t> &amp; in 20% of those of widespread metastasis </a:t>
            </a:r>
          </a:p>
          <a:p>
            <a:pPr eaLnBrk="1" hangingPunct="1"/>
            <a:r>
              <a:rPr lang="en-GB" sz="2800" dirty="0" err="1" smtClean="0"/>
              <a:t>Paroxymal</a:t>
            </a:r>
            <a:r>
              <a:rPr lang="en-GB" sz="2800" dirty="0" smtClean="0"/>
              <a:t> flushing, episodes of asthma-like wheezing, right-sided heart failure, attacks of watery </a:t>
            </a:r>
            <a:r>
              <a:rPr lang="en-GB" sz="2800" dirty="0" err="1" smtClean="0"/>
              <a:t>diarrhea</a:t>
            </a:r>
            <a:r>
              <a:rPr lang="en-GB" sz="2800" dirty="0" smtClean="0"/>
              <a:t>, abdominal pain, </a:t>
            </a:r>
          </a:p>
          <a:p>
            <a:pPr eaLnBrk="1" hangingPunct="1"/>
            <a:r>
              <a:rPr lang="en-GB" sz="2800" dirty="0" smtClean="0"/>
              <a:t>The principal chemical mediator is </a:t>
            </a:r>
            <a:r>
              <a:rPr lang="en-GB" sz="2800" dirty="0" smtClean="0">
                <a:solidFill>
                  <a:srgbClr val="FFFF00"/>
                </a:solidFill>
              </a:rPr>
              <a:t>serotonin</a:t>
            </a:r>
          </a:p>
          <a:p>
            <a:pPr eaLnBrk="1" hangingPunct="1"/>
            <a:r>
              <a:rPr lang="en-GB" sz="2800" dirty="0" smtClean="0"/>
              <a:t>The syndrome is classically associated with </a:t>
            </a:r>
            <a:r>
              <a:rPr lang="en-GB" sz="2800" dirty="0" err="1" smtClean="0"/>
              <a:t>ileal</a:t>
            </a:r>
            <a:r>
              <a:rPr lang="en-GB" sz="2800" dirty="0" smtClean="0"/>
              <a:t> </a:t>
            </a:r>
            <a:r>
              <a:rPr lang="en-GB" sz="2800" dirty="0" err="1" smtClean="0"/>
              <a:t>carcinoids</a:t>
            </a:r>
            <a:r>
              <a:rPr lang="en-GB" sz="2800" dirty="0" smtClean="0"/>
              <a:t> with hepatic metastases.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>
          <a:xfrm>
            <a:off x="914400" y="228600"/>
            <a:ext cx="7772400" cy="1143000"/>
          </a:xfrm>
        </p:spPr>
        <p:txBody>
          <a:bodyPr/>
          <a:lstStyle/>
          <a:p>
            <a:pPr eaLnBrk="1" hangingPunct="1"/>
            <a:r>
              <a:rPr lang="en-GB" sz="3600" b="1" u="sng" smtClean="0"/>
              <a:t>Small Intestinal Neoplasms</a:t>
            </a:r>
            <a:endParaRPr lang="en-US" sz="3600" b="1" u="sng" smtClean="0"/>
          </a:p>
        </p:txBody>
      </p:sp>
      <p:sp>
        <p:nvSpPr>
          <p:cNvPr id="78851" name="Rectangle 3"/>
          <p:cNvSpPr>
            <a:spLocks noGrp="1" noChangeArrowheads="1"/>
          </p:cNvSpPr>
          <p:nvPr>
            <p:ph idx="1"/>
          </p:nvPr>
        </p:nvSpPr>
        <p:spPr>
          <a:xfrm>
            <a:off x="685800" y="1447800"/>
            <a:ext cx="7772400" cy="4114800"/>
          </a:xfrm>
        </p:spPr>
        <p:txBody>
          <a:bodyPr rtlCol="0">
            <a:normAutofit lnSpcReduction="10000"/>
          </a:bodyPr>
          <a:lstStyle/>
          <a:p>
            <a:pPr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en-US" dirty="0">
                <a:solidFill>
                  <a:srgbClr val="FFFF00"/>
                </a:solidFill>
                <a:cs typeface="+mn-cs"/>
              </a:rPr>
              <a:t>Lymphoma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>
                <a:cs typeface="+mn-cs"/>
              </a:rPr>
              <a:t>Most  often low-grade lymphomas arising in mucosal-associated lymphoid tissue (MALT) lymphoma or high-grade non-Hodgkin's lymphomas of B cell type.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>
                <a:cs typeface="+mn-cs"/>
              </a:rPr>
              <a:t>May  occur in any part of the intestine; 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/>
              <a:t>T</a:t>
            </a:r>
            <a:r>
              <a:rPr lang="en-US" smtClean="0">
                <a:cs typeface="+mn-cs"/>
              </a:rPr>
              <a:t>he </a:t>
            </a:r>
            <a:r>
              <a:rPr lang="en-US" dirty="0" err="1" smtClean="0">
                <a:cs typeface="+mn-cs"/>
              </a:rPr>
              <a:t>ileocecal</a:t>
            </a:r>
            <a:r>
              <a:rPr lang="en-US" dirty="0" smtClean="0">
                <a:cs typeface="+mn-cs"/>
              </a:rPr>
              <a:t> region is a favored site for </a:t>
            </a:r>
            <a:r>
              <a:rPr lang="en-US" dirty="0" err="1" smtClean="0">
                <a:cs typeface="+mn-cs"/>
              </a:rPr>
              <a:t>Burkitt's</a:t>
            </a:r>
            <a:r>
              <a:rPr lang="en-US" dirty="0" smtClean="0">
                <a:cs typeface="+mn-cs"/>
              </a:rPr>
              <a:t> lymphoma.</a:t>
            </a:r>
            <a:endParaRPr lang="en-US" dirty="0"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050"/>
          <p:cNvSpPr>
            <a:spLocks noGrp="1" noChangeArrowheads="1"/>
          </p:cNvSpPr>
          <p:nvPr>
            <p:ph type="title"/>
          </p:nvPr>
        </p:nvSpPr>
        <p:spPr>
          <a:xfrm>
            <a:off x="685800" y="0"/>
            <a:ext cx="7162800" cy="914400"/>
          </a:xfrm>
        </p:spPr>
        <p:txBody>
          <a:bodyPr/>
          <a:lstStyle/>
          <a:p>
            <a:pPr eaLnBrk="1" hangingPunct="1"/>
            <a:r>
              <a:rPr lang="en-GB" sz="3600" b="1" dirty="0" smtClean="0"/>
              <a:t>Polyps</a:t>
            </a:r>
            <a:endParaRPr lang="en-US" sz="3600" b="1" dirty="0" smtClean="0"/>
          </a:p>
        </p:txBody>
      </p:sp>
      <p:sp>
        <p:nvSpPr>
          <p:cNvPr id="5123" name="Rectangle 2051"/>
          <p:cNvSpPr>
            <a:spLocks noGrp="1" noChangeArrowheads="1"/>
          </p:cNvSpPr>
          <p:nvPr>
            <p:ph idx="1"/>
          </p:nvPr>
        </p:nvSpPr>
        <p:spPr>
          <a:xfrm>
            <a:off x="304800" y="685800"/>
            <a:ext cx="5293221" cy="4024312"/>
          </a:xfrm>
        </p:spPr>
        <p:txBody>
          <a:bodyPr>
            <a:noAutofit/>
          </a:bodyPr>
          <a:lstStyle/>
          <a:p>
            <a:pPr algn="ctr" eaLnBrk="1" hangingPunct="1">
              <a:buFont typeface="Wingdings" pitchFamily="2" charset="2"/>
              <a:buNone/>
            </a:pPr>
            <a:r>
              <a:rPr lang="en-GB" sz="2800" dirty="0" smtClean="0">
                <a:solidFill>
                  <a:srgbClr val="FFFF66"/>
                </a:solidFill>
              </a:rPr>
              <a:t> </a:t>
            </a:r>
            <a:r>
              <a:rPr lang="en-GB" sz="2800" b="1" u="sng" dirty="0" err="1" smtClean="0">
                <a:solidFill>
                  <a:srgbClr val="FFFF66"/>
                </a:solidFill>
              </a:rPr>
              <a:t>Hyperplastic</a:t>
            </a:r>
            <a:r>
              <a:rPr lang="en-GB" sz="2800" b="1" u="sng" dirty="0" smtClean="0">
                <a:solidFill>
                  <a:srgbClr val="FFFF66"/>
                </a:solidFill>
              </a:rPr>
              <a:t> Polyp</a:t>
            </a:r>
          </a:p>
          <a:p>
            <a:pPr eaLnBrk="1" hangingPunct="1"/>
            <a:r>
              <a:rPr lang="en-GB" sz="2800" dirty="0" err="1" smtClean="0"/>
              <a:t>Asymtomatic</a:t>
            </a:r>
            <a:endParaRPr lang="en-GB" sz="2800" dirty="0" smtClean="0"/>
          </a:p>
          <a:p>
            <a:pPr eaLnBrk="1" hangingPunct="1"/>
            <a:r>
              <a:rPr lang="en-GB" sz="2800" dirty="0" smtClean="0"/>
              <a:t> &gt; 50% are located in the </a:t>
            </a:r>
            <a:r>
              <a:rPr lang="en-GB" sz="2800" dirty="0" err="1" smtClean="0"/>
              <a:t>rectosigmoid</a:t>
            </a:r>
            <a:endParaRPr lang="en-GB" sz="2800" dirty="0" smtClean="0"/>
          </a:p>
          <a:p>
            <a:pPr eaLnBrk="1" hangingPunct="1"/>
            <a:r>
              <a:rPr lang="en-GB" sz="2800" dirty="0" err="1" smtClean="0"/>
              <a:t>Sawtooth</a:t>
            </a:r>
            <a:r>
              <a:rPr lang="en-GB" sz="2800" dirty="0" smtClean="0"/>
              <a:t> surface</a:t>
            </a:r>
          </a:p>
          <a:p>
            <a:pPr eaLnBrk="1" hangingPunct="1"/>
            <a:r>
              <a:rPr lang="en-GB" sz="2800" dirty="0" smtClean="0"/>
              <a:t>Star shaped crypts</a:t>
            </a:r>
          </a:p>
          <a:p>
            <a:pPr eaLnBrk="1" hangingPunct="1"/>
            <a:r>
              <a:rPr lang="en-GB" sz="2800" dirty="0" smtClean="0"/>
              <a:t>Composed of well-formed glands and crypts lined by differentiated goblet or absorptive cells</a:t>
            </a:r>
            <a:r>
              <a:rPr lang="en-GB" sz="2800" dirty="0" smtClean="0"/>
              <a:t>.</a:t>
            </a:r>
          </a:p>
        </p:txBody>
      </p:sp>
      <p:pic>
        <p:nvPicPr>
          <p:cNvPr id="4" name="Picture 1026" descr="G:\Cotran\Images\CH18\F018048.jpg"/>
          <p:cNvPicPr>
            <a:picLocks noChangeAspect="1" noChangeArrowheads="1"/>
          </p:cNvPicPr>
          <p:nvPr/>
        </p:nvPicPr>
        <p:blipFill>
          <a:blip r:embed="rId2" cstate="print"/>
          <a:srcRect l="52293"/>
          <a:stretch>
            <a:fillRect/>
          </a:stretch>
        </p:blipFill>
        <p:spPr bwMode="auto">
          <a:xfrm>
            <a:off x="4953000" y="4114800"/>
            <a:ext cx="3898407" cy="236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1026" descr="G:\Cotran\Images\CH18\F018048.jpg"/>
          <p:cNvPicPr>
            <a:picLocks noChangeAspect="1" noChangeArrowheads="1"/>
          </p:cNvPicPr>
          <p:nvPr/>
        </p:nvPicPr>
        <p:blipFill>
          <a:blip r:embed="rId2" cstate="print"/>
          <a:srcRect l="2753" r="51376"/>
          <a:stretch>
            <a:fillRect/>
          </a:stretch>
        </p:blipFill>
        <p:spPr bwMode="auto">
          <a:xfrm>
            <a:off x="5206999" y="1295400"/>
            <a:ext cx="3937001" cy="236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5"/>
          <p:cNvSpPr/>
          <p:nvPr/>
        </p:nvSpPr>
        <p:spPr>
          <a:xfrm>
            <a:off x="5029200" y="762000"/>
            <a:ext cx="3762953" cy="461665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en-US" sz="2400" dirty="0" smtClean="0"/>
              <a:t>Most common type in adults</a:t>
            </a:r>
            <a:endParaRPr lang="en-US" sz="2400" dirty="0"/>
          </a:p>
        </p:txBody>
      </p:sp>
      <p:sp>
        <p:nvSpPr>
          <p:cNvPr id="7" name="Rectangle 6"/>
          <p:cNvSpPr/>
          <p:nvPr/>
        </p:nvSpPr>
        <p:spPr>
          <a:xfrm>
            <a:off x="457200" y="6396335"/>
            <a:ext cx="6062493" cy="461665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en-US" sz="2400" i="1" dirty="0" smtClean="0"/>
              <a:t>No</a:t>
            </a:r>
            <a:r>
              <a:rPr lang="en-US" sz="2400" dirty="0" smtClean="0"/>
              <a:t> malignant potential or </a:t>
            </a:r>
            <a:r>
              <a:rPr lang="en-US" sz="2400" dirty="0" err="1" smtClean="0"/>
              <a:t>polyposis</a:t>
            </a:r>
            <a:r>
              <a:rPr lang="en-US" sz="2400" dirty="0" smtClean="0"/>
              <a:t> syndromes</a:t>
            </a:r>
            <a:endParaRPr 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ar-SA"/>
          </a:p>
        </p:txBody>
      </p: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ar-SA"/>
          </a:p>
        </p:txBody>
      </p:sp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Diverticulosis</a:t>
            </a:r>
            <a:endParaRPr lang="ar-SA"/>
          </a:p>
        </p:txBody>
      </p:sp>
      <p:pic>
        <p:nvPicPr>
          <p:cNvPr id="4" name="Picture 1" descr="D:\SCContent\9781416029731\graphics\fullsize\S9781416029731-015-f02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00409" y="1600200"/>
            <a:ext cx="3543182" cy="452596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1" algn="ctr" rtl="0">
              <a:spcBef>
                <a:spcPct val="0"/>
              </a:spcBef>
            </a:pPr>
            <a:r>
              <a:rPr lang="en-US" sz="3600" b="1" dirty="0" err="1" smtClean="0">
                <a:solidFill>
                  <a:srgbClr val="CCFF99"/>
                </a:solidFill>
              </a:rPr>
              <a:t>Hamartomatous</a:t>
            </a:r>
            <a:r>
              <a:rPr lang="en-US" sz="3600" b="1" dirty="0" smtClean="0">
                <a:solidFill>
                  <a:srgbClr val="CCFF99"/>
                </a:solidFill>
              </a:rPr>
              <a:t> polyps </a:t>
            </a:r>
            <a:r>
              <a:rPr lang="en-US" sz="3200" dirty="0" smtClean="0">
                <a:solidFill>
                  <a:srgbClr val="FF0000"/>
                </a:solidFill>
              </a:rPr>
              <a:t/>
            </a:r>
            <a:br>
              <a:rPr lang="en-US" sz="3200" dirty="0" smtClean="0">
                <a:solidFill>
                  <a:srgbClr val="FF0000"/>
                </a:solidFill>
              </a:rPr>
            </a:br>
            <a:endParaRPr lang="en-US" sz="2800" dirty="0">
              <a:solidFill>
                <a:srgbClr val="FF0000"/>
              </a:solidFill>
            </a:endParaRPr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lvl="1" indent="-342900">
              <a:buFont typeface="Arial" pitchFamily="34" charset="0"/>
              <a:buChar char="•"/>
            </a:pPr>
            <a:endParaRPr lang="en-US" sz="2000" dirty="0" smtClean="0"/>
          </a:p>
          <a:p>
            <a:pPr marL="342900" lvl="1" indent="-342900">
              <a:buFont typeface="Arial" pitchFamily="34" charset="0"/>
              <a:buChar char="•"/>
            </a:pPr>
            <a:endParaRPr lang="en-US" sz="2000" dirty="0" smtClean="0"/>
          </a:p>
          <a:p>
            <a:pPr marL="342900" lvl="1" indent="-342900">
              <a:buFont typeface="Arial" pitchFamily="34" charset="0"/>
              <a:buChar char="•"/>
            </a:pPr>
            <a:endParaRPr lang="en-US" sz="2000" dirty="0" smtClean="0"/>
          </a:p>
          <a:p>
            <a:pPr marL="342900" lvl="1" indent="-342900">
              <a:buNone/>
            </a:pPr>
            <a:r>
              <a:rPr lang="en-US" sz="3200" dirty="0" smtClean="0"/>
              <a:t>Juvenile  polyps                    </a:t>
            </a:r>
            <a:r>
              <a:rPr lang="en-US" sz="3200" dirty="0" err="1" smtClean="0"/>
              <a:t>Peutz-Jeghers</a:t>
            </a:r>
            <a:r>
              <a:rPr lang="en-US" sz="3200" dirty="0" smtClean="0"/>
              <a:t> (PJP) </a:t>
            </a:r>
            <a:r>
              <a:rPr lang="en-US" sz="3200" dirty="0" smtClean="0"/>
              <a:t>(PJP)</a:t>
            </a:r>
            <a:r>
              <a:rPr lang="en-US" sz="3200" dirty="0" smtClean="0"/>
              <a:t>polyps</a:t>
            </a:r>
            <a:r>
              <a:rPr lang="en-US" sz="3200" dirty="0" smtClean="0"/>
              <a:t>(PJP</a:t>
            </a:r>
            <a:r>
              <a:rPr lang="en-US" sz="3200" dirty="0" smtClean="0"/>
              <a:t>)</a:t>
            </a:r>
            <a:endParaRPr lang="en-US" sz="3200" dirty="0" smtClean="0"/>
          </a:p>
          <a:p>
            <a:endParaRPr lang="en-US" dirty="0"/>
          </a:p>
        </p:txBody>
      </p:sp>
      <p:cxnSp>
        <p:nvCxnSpPr>
          <p:cNvPr id="5" name="رابط كسهم مستقيم 4"/>
          <p:cNvCxnSpPr/>
          <p:nvPr/>
        </p:nvCxnSpPr>
        <p:spPr>
          <a:xfrm rot="10800000" flipV="1">
            <a:off x="2339752" y="1124744"/>
            <a:ext cx="1944216" cy="1368152"/>
          </a:xfrm>
          <a:prstGeom prst="straightConnector1">
            <a:avLst/>
          </a:prstGeom>
          <a:ln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رابط كسهم مستقيم 5"/>
          <p:cNvCxnSpPr/>
          <p:nvPr/>
        </p:nvCxnSpPr>
        <p:spPr>
          <a:xfrm>
            <a:off x="4499992" y="1124744"/>
            <a:ext cx="2016224" cy="1296144"/>
          </a:xfrm>
          <a:prstGeom prst="straightConnector1">
            <a:avLst/>
          </a:prstGeom>
          <a:ln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Rectangle 6"/>
          <p:cNvSpPr/>
          <p:nvPr/>
        </p:nvSpPr>
        <p:spPr>
          <a:xfrm>
            <a:off x="228600" y="3352800"/>
            <a:ext cx="4572000" cy="3046988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r>
              <a:rPr lang="en-US" sz="2400" dirty="0" smtClean="0"/>
              <a:t>(1) Most common polyp in children</a:t>
            </a:r>
          </a:p>
          <a:p>
            <a:r>
              <a:rPr lang="en-US" sz="2400" dirty="0" smtClean="0"/>
              <a:t>(2) Located in the rectum</a:t>
            </a:r>
          </a:p>
          <a:p>
            <a:pPr lvl="1"/>
            <a:r>
              <a:rPr lang="en-US" sz="2400" dirty="0" smtClean="0"/>
              <a:t>Sometimes </a:t>
            </a:r>
            <a:r>
              <a:rPr lang="en-US" sz="2400" dirty="0" err="1" smtClean="0"/>
              <a:t>prolapse</a:t>
            </a:r>
            <a:r>
              <a:rPr lang="en-US" sz="2400" dirty="0" smtClean="0"/>
              <a:t> out of the rectum and bleed</a:t>
            </a:r>
          </a:p>
          <a:p>
            <a:r>
              <a:rPr lang="en-US" sz="2400" dirty="0" smtClean="0"/>
              <a:t>(3) Solitary polyp</a:t>
            </a:r>
          </a:p>
          <a:p>
            <a:pPr lvl="1"/>
            <a:r>
              <a:rPr lang="en-US" sz="2400" dirty="0" smtClean="0"/>
              <a:t>Smooth surface with enlarged cystic spaces on cut section</a:t>
            </a:r>
          </a:p>
          <a:p>
            <a:r>
              <a:rPr lang="en-US" sz="2400" dirty="0" smtClean="0"/>
              <a:t>(4) Juvenile </a:t>
            </a:r>
            <a:r>
              <a:rPr lang="en-US" sz="2400" dirty="0" err="1" smtClean="0"/>
              <a:t>polyposis</a:t>
            </a:r>
            <a:endParaRPr lang="en-US" sz="2400" dirty="0"/>
          </a:p>
        </p:txBody>
      </p:sp>
      <p:sp>
        <p:nvSpPr>
          <p:cNvPr id="8" name="TextBox 7"/>
          <p:cNvSpPr txBox="1"/>
          <p:nvPr/>
        </p:nvSpPr>
        <p:spPr>
          <a:xfrm>
            <a:off x="5105400" y="3352800"/>
            <a:ext cx="3519630" cy="2308324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lvl="1"/>
            <a:r>
              <a:rPr lang="en-US" sz="2400" dirty="0" smtClean="0"/>
              <a:t>(</a:t>
            </a:r>
            <a:r>
              <a:rPr lang="en-US" sz="2400" dirty="0" smtClean="0"/>
              <a:t>1) </a:t>
            </a:r>
            <a:r>
              <a:rPr lang="en-US" sz="2400" dirty="0" err="1" smtClean="0"/>
              <a:t>Autosomal</a:t>
            </a:r>
            <a:r>
              <a:rPr lang="en-US" sz="2400" dirty="0" smtClean="0"/>
              <a:t> dominant</a:t>
            </a:r>
          </a:p>
          <a:p>
            <a:pPr lvl="1"/>
            <a:r>
              <a:rPr lang="en-US" sz="2400" dirty="0" smtClean="0"/>
              <a:t>(2) predominance small intestine </a:t>
            </a:r>
            <a:r>
              <a:rPr lang="en-US" sz="2400" dirty="0" smtClean="0"/>
              <a:t>polyps. Less </a:t>
            </a:r>
            <a:r>
              <a:rPr lang="en-US" sz="2400" dirty="0" smtClean="0"/>
              <a:t>common in stomach and </a:t>
            </a:r>
            <a:r>
              <a:rPr lang="en-US" sz="2400" dirty="0" smtClean="0"/>
              <a:t>colon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ChangeArrowheads="1"/>
          </p:cNvSpPr>
          <p:nvPr/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l" rtl="0"/>
            <a:endParaRPr lang="ar-SA">
              <a:latin typeface="Calibri" pitchFamily="34" charset="0"/>
            </a:endParaRPr>
          </a:p>
        </p:txBody>
      </p:sp>
      <p:sp>
        <p:nvSpPr>
          <p:cNvPr id="6147" name="Rectangle 3"/>
          <p:cNvSpPr>
            <a:spLocks noChangeArrowheads="1"/>
          </p:cNvSpPr>
          <p:nvPr/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l" rtl="0"/>
            <a:endParaRPr lang="ar-SA">
              <a:latin typeface="Calibri" pitchFamily="34" charset="0"/>
            </a:endParaRPr>
          </a:p>
        </p:txBody>
      </p:sp>
      <p:sp>
        <p:nvSpPr>
          <p:cNvPr id="6148" name="Rectangle 4"/>
          <p:cNvSpPr>
            <a:spLocks noGrp="1" noChangeArrowheads="1"/>
          </p:cNvSpPr>
          <p:nvPr>
            <p:ph type="title"/>
          </p:nvPr>
        </p:nvSpPr>
        <p:spPr>
          <a:xfrm>
            <a:off x="685800" y="0"/>
            <a:ext cx="7772400" cy="685800"/>
          </a:xfrm>
        </p:spPr>
        <p:txBody>
          <a:bodyPr lIns="90488" tIns="44450" rIns="90488" bIns="44450"/>
          <a:lstStyle/>
          <a:p>
            <a:pPr eaLnBrk="1" hangingPunct="1"/>
            <a:r>
              <a:rPr lang="en-GB" sz="3600" b="1" u="sng" smtClean="0"/>
              <a:t>Non-Neoplastic Polyp</a:t>
            </a:r>
          </a:p>
        </p:txBody>
      </p:sp>
      <p:sp>
        <p:nvSpPr>
          <p:cNvPr id="6149" name="Rectangle 5"/>
          <p:cNvSpPr>
            <a:spLocks noGrp="1" noChangeArrowheads="1"/>
          </p:cNvSpPr>
          <p:nvPr>
            <p:ph idx="1"/>
          </p:nvPr>
        </p:nvSpPr>
        <p:spPr>
          <a:xfrm>
            <a:off x="1143000" y="762000"/>
            <a:ext cx="7010400" cy="5791200"/>
          </a:xfrm>
        </p:spPr>
        <p:txBody>
          <a:bodyPr lIns="90488" tIns="44450" rIns="90488" bIns="44450"/>
          <a:lstStyle/>
          <a:p>
            <a:pPr marL="609600" indent="-609600" algn="ctr" eaLnBrk="1" hangingPunct="1">
              <a:buFont typeface="Wingdings" pitchFamily="2" charset="2"/>
              <a:buNone/>
            </a:pPr>
            <a:r>
              <a:rPr lang="en-GB" sz="2000" dirty="0" smtClean="0"/>
              <a:t> </a:t>
            </a:r>
            <a:r>
              <a:rPr lang="en-GB" sz="2800" b="1" u="sng" dirty="0" err="1" smtClean="0">
                <a:solidFill>
                  <a:srgbClr val="FFFF66"/>
                </a:solidFill>
              </a:rPr>
              <a:t>Hamartomatous</a:t>
            </a:r>
            <a:r>
              <a:rPr lang="en-GB" sz="2800" b="1" u="sng" dirty="0" smtClean="0">
                <a:solidFill>
                  <a:srgbClr val="FFFF66"/>
                </a:solidFill>
              </a:rPr>
              <a:t> polyp</a:t>
            </a:r>
            <a:r>
              <a:rPr lang="en-GB" sz="2400" dirty="0" smtClean="0"/>
              <a:t> </a:t>
            </a:r>
          </a:p>
          <a:p>
            <a:pPr marL="609600" indent="-609600" eaLnBrk="1" hangingPunct="1">
              <a:buFont typeface="Wingdings" pitchFamily="2" charset="2"/>
              <a:buNone/>
            </a:pPr>
            <a:r>
              <a:rPr lang="en-GB" sz="2800" dirty="0" smtClean="0"/>
              <a:t>		</a:t>
            </a:r>
          </a:p>
          <a:p>
            <a:pPr marL="609600" indent="-609600" eaLnBrk="1" hangingPunct="1">
              <a:buFont typeface="Wingdings" pitchFamily="2" charset="2"/>
              <a:buNone/>
            </a:pPr>
            <a:r>
              <a:rPr lang="en-GB" dirty="0" smtClean="0">
                <a:solidFill>
                  <a:srgbClr val="99FF66"/>
                </a:solidFill>
              </a:rPr>
              <a:t>Juvenile Polyps (retention polyp)</a:t>
            </a:r>
          </a:p>
          <a:p>
            <a:pPr marL="609600" indent="-609600" eaLnBrk="1" hangingPunct="1"/>
            <a:endParaRPr lang="en-GB" sz="2400" dirty="0" smtClean="0">
              <a:latin typeface="Tahoma" pitchFamily="34" charset="0"/>
            </a:endParaRPr>
          </a:p>
          <a:p>
            <a:pPr marL="609600" indent="-609600" eaLnBrk="1" hangingPunct="1"/>
            <a:r>
              <a:rPr lang="en-GB" sz="2800" dirty="0" smtClean="0">
                <a:latin typeface="Tahoma" pitchFamily="34" charset="0"/>
              </a:rPr>
              <a:t>Developmental malformations affecting the glands and lamina </a:t>
            </a:r>
            <a:r>
              <a:rPr lang="en-GB" sz="2800" dirty="0" err="1" smtClean="0">
                <a:latin typeface="Tahoma" pitchFamily="34" charset="0"/>
              </a:rPr>
              <a:t>propria</a:t>
            </a:r>
            <a:endParaRPr lang="en-GB" sz="2800" dirty="0" smtClean="0">
              <a:latin typeface="Tahoma" pitchFamily="34" charset="0"/>
            </a:endParaRPr>
          </a:p>
          <a:p>
            <a:pPr marL="609600" indent="-609600" eaLnBrk="1" hangingPunct="1"/>
            <a:r>
              <a:rPr lang="en-GB" sz="2800" dirty="0" smtClean="0">
                <a:latin typeface="Tahoma" pitchFamily="34" charset="0"/>
              </a:rPr>
              <a:t>Commonly  occur in children under 5 years old in the rectum.  </a:t>
            </a:r>
          </a:p>
          <a:p>
            <a:pPr marL="609600" indent="-609600" eaLnBrk="1" hangingPunct="1"/>
            <a:r>
              <a:rPr lang="en-GB" sz="2800" dirty="0" smtClean="0">
                <a:latin typeface="Tahoma" pitchFamily="34" charset="0"/>
              </a:rPr>
              <a:t>In adult called retention polyp.</a:t>
            </a:r>
          </a:p>
          <a:p>
            <a:pPr marL="609600" indent="-609600" eaLnBrk="1" hangingPunct="1"/>
            <a:endParaRPr lang="en-GB" sz="2000" dirty="0" smtClean="0">
              <a:latin typeface="Tahoma" pitchFamily="34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676400" y="5638800"/>
            <a:ext cx="5849935" cy="52322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en-US" sz="2800" dirty="0" smtClean="0"/>
              <a:t>Juvenile </a:t>
            </a:r>
            <a:r>
              <a:rPr lang="en-US" sz="2800" dirty="0" smtClean="0"/>
              <a:t>polyps: no malignant potential</a:t>
            </a:r>
            <a:endParaRPr lang="en-US" sz="2800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 smtClean="0">
                <a:solidFill>
                  <a:srgbClr val="99FF66"/>
                </a:solidFill>
              </a:rPr>
              <a:t>Juvenile Polyps (retention polyp)</a:t>
            </a:r>
            <a:br>
              <a:rPr lang="en-GB" dirty="0" smtClean="0">
                <a:solidFill>
                  <a:srgbClr val="99FF66"/>
                </a:solidFill>
              </a:rPr>
            </a:br>
            <a:endParaRPr lang="en-US" dirty="0"/>
          </a:p>
        </p:txBody>
      </p:sp>
      <p:pic>
        <p:nvPicPr>
          <p:cNvPr id="86018" name="Picture 2" descr="http://www.pubcan.org/images/large/Fig_8-19_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38200" y="1219200"/>
            <a:ext cx="7620000" cy="507682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ChangeArrowheads="1"/>
          </p:cNvSpPr>
          <p:nvPr/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l" rtl="0"/>
            <a:endParaRPr lang="ar-SA">
              <a:latin typeface="Calibri" pitchFamily="34" charset="0"/>
            </a:endParaRPr>
          </a:p>
        </p:txBody>
      </p:sp>
      <p:sp>
        <p:nvSpPr>
          <p:cNvPr id="7171" name="Rectangle 3"/>
          <p:cNvSpPr>
            <a:spLocks noChangeArrowheads="1"/>
          </p:cNvSpPr>
          <p:nvPr/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l" rtl="0"/>
            <a:endParaRPr lang="ar-SA">
              <a:latin typeface="Calibri" pitchFamily="34" charset="0"/>
            </a:endParaRPr>
          </a:p>
        </p:txBody>
      </p:sp>
      <p:sp>
        <p:nvSpPr>
          <p:cNvPr id="7172" name="Rectangle 4"/>
          <p:cNvSpPr>
            <a:spLocks noGrp="1" noChangeArrowheads="1"/>
          </p:cNvSpPr>
          <p:nvPr>
            <p:ph type="title"/>
          </p:nvPr>
        </p:nvSpPr>
        <p:spPr>
          <a:xfrm>
            <a:off x="685800" y="0"/>
            <a:ext cx="7772400" cy="1143000"/>
          </a:xfrm>
        </p:spPr>
        <p:txBody>
          <a:bodyPr lIns="90488" tIns="44450" rIns="90488" bIns="44450"/>
          <a:lstStyle/>
          <a:p>
            <a:pPr eaLnBrk="1" hangingPunct="1"/>
            <a:r>
              <a:rPr lang="en-GB" sz="3600" b="1" u="sng" smtClean="0"/>
              <a:t>Non-Neoplatic Polyps</a:t>
            </a:r>
          </a:p>
        </p:txBody>
      </p:sp>
      <p:sp>
        <p:nvSpPr>
          <p:cNvPr id="7173" name="Rectangle 5"/>
          <p:cNvSpPr>
            <a:spLocks noGrp="1" noChangeArrowheads="1"/>
          </p:cNvSpPr>
          <p:nvPr>
            <p:ph idx="1"/>
          </p:nvPr>
        </p:nvSpPr>
        <p:spPr>
          <a:xfrm>
            <a:off x="304800" y="838200"/>
            <a:ext cx="8458200" cy="5181600"/>
          </a:xfrm>
        </p:spPr>
        <p:txBody>
          <a:bodyPr lIns="90488" tIns="44450" rIns="90488" bIns="44450"/>
          <a:lstStyle/>
          <a:p>
            <a:pPr algn="ctr" eaLnBrk="1" hangingPunct="1">
              <a:buFont typeface="Wingdings" pitchFamily="2" charset="2"/>
              <a:buNone/>
            </a:pPr>
            <a:r>
              <a:rPr lang="en-GB" sz="2800" dirty="0" smtClean="0">
                <a:solidFill>
                  <a:srgbClr val="FFFF00"/>
                </a:solidFill>
              </a:rPr>
              <a:t> </a:t>
            </a:r>
            <a:r>
              <a:rPr lang="en-GB" sz="2800" b="1" u="sng" dirty="0" err="1" smtClean="0">
                <a:solidFill>
                  <a:srgbClr val="FFFF66"/>
                </a:solidFill>
              </a:rPr>
              <a:t>Hamartomatous</a:t>
            </a:r>
            <a:r>
              <a:rPr lang="en-GB" sz="2800" b="1" u="sng" dirty="0" smtClean="0">
                <a:solidFill>
                  <a:srgbClr val="FFFF66"/>
                </a:solidFill>
              </a:rPr>
              <a:t> Polyps</a:t>
            </a:r>
            <a:endParaRPr lang="en-GB" sz="2800" dirty="0" smtClean="0"/>
          </a:p>
          <a:p>
            <a:pPr algn="ctr" eaLnBrk="1" hangingPunct="1">
              <a:buFont typeface="Wingdings" pitchFamily="2" charset="2"/>
              <a:buNone/>
            </a:pPr>
            <a:r>
              <a:rPr lang="en-GB" dirty="0" err="1" smtClean="0">
                <a:solidFill>
                  <a:srgbClr val="99FF66"/>
                </a:solidFill>
              </a:rPr>
              <a:t>Peutz-Jehgers</a:t>
            </a:r>
            <a:r>
              <a:rPr lang="en-GB" dirty="0" smtClean="0">
                <a:solidFill>
                  <a:srgbClr val="99FF66"/>
                </a:solidFill>
              </a:rPr>
              <a:t> syndrome</a:t>
            </a:r>
          </a:p>
          <a:p>
            <a:pPr eaLnBrk="1" hangingPunct="1"/>
            <a:r>
              <a:rPr lang="en-GB" sz="2400" dirty="0" smtClean="0">
                <a:latin typeface="Tahoma" pitchFamily="34" charset="0"/>
              </a:rPr>
              <a:t>Rare, </a:t>
            </a:r>
            <a:r>
              <a:rPr lang="en-GB" sz="2400" dirty="0" err="1" smtClean="0">
                <a:latin typeface="Tahoma" pitchFamily="34" charset="0"/>
              </a:rPr>
              <a:t>autosomal</a:t>
            </a:r>
            <a:r>
              <a:rPr lang="en-GB" sz="2400" dirty="0" smtClean="0">
                <a:latin typeface="Tahoma" pitchFamily="34" charset="0"/>
              </a:rPr>
              <a:t> dominant</a:t>
            </a:r>
            <a:endParaRPr lang="en-GB" sz="2400" dirty="0" smtClean="0">
              <a:solidFill>
                <a:srgbClr val="99FF66"/>
              </a:solidFill>
            </a:endParaRPr>
          </a:p>
          <a:p>
            <a:pPr eaLnBrk="1" hangingPunct="1"/>
            <a:r>
              <a:rPr lang="en-GB" sz="2400" dirty="0" err="1" smtClean="0">
                <a:latin typeface="Tahoma" pitchFamily="34" charset="0"/>
              </a:rPr>
              <a:t>hamartomatous</a:t>
            </a:r>
            <a:r>
              <a:rPr lang="en-GB" sz="2400" dirty="0" smtClean="0">
                <a:latin typeface="Tahoma" pitchFamily="34" charset="0"/>
              </a:rPr>
              <a:t> polyps accompanied by mucosal and </a:t>
            </a:r>
            <a:r>
              <a:rPr lang="en-GB" sz="2400" dirty="0" err="1" smtClean="0">
                <a:latin typeface="Tahoma" pitchFamily="34" charset="0"/>
              </a:rPr>
              <a:t>cutaneous</a:t>
            </a:r>
            <a:r>
              <a:rPr lang="en-GB" sz="2400" dirty="0" smtClean="0">
                <a:latin typeface="Tahoma" pitchFamily="34" charset="0"/>
              </a:rPr>
              <a:t> pigmentation around the lips, oral mucosa, face and genitalia.</a:t>
            </a:r>
          </a:p>
          <a:p>
            <a:pPr eaLnBrk="1" hangingPunct="1"/>
            <a:r>
              <a:rPr lang="en-GB" sz="2400" dirty="0" smtClean="0">
                <a:latin typeface="Tahoma" pitchFamily="34" charset="0"/>
              </a:rPr>
              <a:t>Polyps tend to be large and </a:t>
            </a:r>
            <a:r>
              <a:rPr lang="en-GB" sz="2400" dirty="0" err="1" smtClean="0">
                <a:latin typeface="Tahoma" pitchFamily="34" charset="0"/>
              </a:rPr>
              <a:t>pedunculated</a:t>
            </a:r>
            <a:r>
              <a:rPr lang="en-GB" sz="2400" dirty="0" smtClean="0">
                <a:latin typeface="Tahoma" pitchFamily="34" charset="0"/>
              </a:rPr>
              <a:t>.</a:t>
            </a:r>
          </a:p>
          <a:p>
            <a:pPr eaLnBrk="1" hangingPunct="1"/>
            <a:r>
              <a:rPr lang="en-GB" sz="2400" dirty="0" smtClean="0">
                <a:latin typeface="Tahoma" pitchFamily="34" charset="0"/>
              </a:rPr>
              <a:t>Increased  risk of developing carcinoma of the pancreas, breast, lung, ovary and uterus</a:t>
            </a:r>
            <a:r>
              <a:rPr lang="en-GB" sz="2000" dirty="0" smtClean="0">
                <a:latin typeface="Tahoma" pitchFamily="34" charset="0"/>
              </a:rPr>
              <a:t>.</a:t>
            </a:r>
          </a:p>
        </p:txBody>
      </p:sp>
      <p:pic>
        <p:nvPicPr>
          <p:cNvPr id="7174" name="Picture 17" descr="whiteSquar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34000" y="4572000"/>
            <a:ext cx="3378886" cy="2286000"/>
          </a:xfrm>
          <a:prstGeom prst="rect">
            <a:avLst/>
          </a:prstGeom>
          <a:noFill/>
          <a:ln w="9525">
            <a:solidFill>
              <a:schemeClr val="bg2"/>
            </a:solidFill>
            <a:miter lim="800000"/>
            <a:headEnd/>
            <a:tailEnd/>
          </a:ln>
        </p:spPr>
      </p:pic>
      <p:pic>
        <p:nvPicPr>
          <p:cNvPr id="7" name="Content Placeholder 9" descr="COW114B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143107" y="4876800"/>
            <a:ext cx="3031067" cy="19812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717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717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229</TotalTime>
  <Words>1363</Words>
  <Application>Microsoft Office PowerPoint</Application>
  <PresentationFormat>On-screen Show (4:3)</PresentationFormat>
  <Paragraphs>310</Paragraphs>
  <Slides>52</Slides>
  <Notes>21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52</vt:i4>
      </vt:variant>
    </vt:vector>
  </HeadingPairs>
  <TitlesOfParts>
    <vt:vector size="54" baseType="lpstr">
      <vt:lpstr>Office Theme</vt:lpstr>
      <vt:lpstr>QuickTime Picture</vt:lpstr>
      <vt:lpstr>Gastrointestinal Block  Pathology lecture Dec, 2012</vt:lpstr>
      <vt:lpstr>Tumors of the small and large intestines</vt:lpstr>
      <vt:lpstr>Polyps</vt:lpstr>
      <vt:lpstr>Slide 4</vt:lpstr>
      <vt:lpstr>Polyps</vt:lpstr>
      <vt:lpstr>Hamartomatous polyps  </vt:lpstr>
      <vt:lpstr>Non-Neoplastic Polyp</vt:lpstr>
      <vt:lpstr>Juvenile Polyps (retention polyp) </vt:lpstr>
      <vt:lpstr>Non-Neoplatic Polyps</vt:lpstr>
      <vt:lpstr>Peutz-Jehgers syndrome </vt:lpstr>
      <vt:lpstr>Non-Neoplastic Polyps</vt:lpstr>
      <vt:lpstr> 4]  Lymphoid polyps </vt:lpstr>
      <vt:lpstr>Neoplastic Polyps (Adenomas)  </vt:lpstr>
      <vt:lpstr>Neoplastic Polyps (Adenomas)  </vt:lpstr>
      <vt:lpstr>Neoplastic Polyps</vt:lpstr>
      <vt:lpstr>Neoplastic Polyps</vt:lpstr>
      <vt:lpstr>Slide 17</vt:lpstr>
      <vt:lpstr>Adenomatous Polyp</vt:lpstr>
      <vt:lpstr>Relationship of Neoplastic Polyps to Carcinoma</vt:lpstr>
      <vt:lpstr>Adenoma to Carcinoma Pathway</vt:lpstr>
      <vt:lpstr>Relationship of Neoplastic Polyps to Carcinoma</vt:lpstr>
      <vt:lpstr>Familial Polyposis Syndrome</vt:lpstr>
      <vt:lpstr>Familial Polyposis Syndrome</vt:lpstr>
      <vt:lpstr>Slide 24</vt:lpstr>
      <vt:lpstr>Slide 25</vt:lpstr>
      <vt:lpstr>Familial Polyposis Syndrome</vt:lpstr>
      <vt:lpstr>Slide 27</vt:lpstr>
      <vt:lpstr>Gastrointestinal Block  Pathology lecture Dec, 2012</vt:lpstr>
      <vt:lpstr>Malignant Tumors of Large Intestine </vt:lpstr>
      <vt:lpstr>Malignant Tumors of Large Intestine </vt:lpstr>
      <vt:lpstr>Adenocarcinoma  of Large Intestine </vt:lpstr>
      <vt:lpstr>Adenocarcinoma  of Large Intestine </vt:lpstr>
      <vt:lpstr>Familial Adenomatous Polyposis</vt:lpstr>
      <vt:lpstr>Malignant Tumors of Large Intestine Adenocarcinoma</vt:lpstr>
      <vt:lpstr>Colorectal Carcinoma  </vt:lpstr>
      <vt:lpstr>Colorectal Carcinoma   Morphology</vt:lpstr>
      <vt:lpstr>Signs and symptoms</vt:lpstr>
      <vt:lpstr>Colorectal Carcinoma </vt:lpstr>
      <vt:lpstr>Slide 39</vt:lpstr>
      <vt:lpstr>Slide 40</vt:lpstr>
      <vt:lpstr>Prevention</vt:lpstr>
      <vt:lpstr>Slide 42</vt:lpstr>
      <vt:lpstr>Malignant Small Intestinal Neoplasms</vt:lpstr>
      <vt:lpstr>Small Intestinal Neoplasms </vt:lpstr>
      <vt:lpstr>Carcinoid Tumors  Behavior </vt:lpstr>
      <vt:lpstr>Small Intestinal Neoplasms </vt:lpstr>
      <vt:lpstr>Small Intestinal Neoplasms</vt:lpstr>
      <vt:lpstr>Small Intestinal Neoplasms</vt:lpstr>
      <vt:lpstr>Small Intestinal Neoplasms</vt:lpstr>
      <vt:lpstr>Slide 50</vt:lpstr>
      <vt:lpstr>Slide 51</vt:lpstr>
      <vt:lpstr>Diverticulosis</vt:lpstr>
    </vt:vector>
  </TitlesOfParts>
  <Company>KKUH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Dr.AL-Humaidi</dc:creator>
  <cp:lastModifiedBy>Dr.Maha</cp:lastModifiedBy>
  <cp:revision>33</cp:revision>
  <dcterms:created xsi:type="dcterms:W3CDTF">2011-11-14T13:03:18Z</dcterms:created>
  <dcterms:modified xsi:type="dcterms:W3CDTF">2012-12-01T10:02:46Z</dcterms:modified>
</cp:coreProperties>
</file>