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94" r:id="rId2"/>
    <p:sldId id="258" r:id="rId3"/>
    <p:sldId id="259" r:id="rId4"/>
    <p:sldId id="303" r:id="rId5"/>
    <p:sldId id="260" r:id="rId6"/>
    <p:sldId id="261" r:id="rId7"/>
    <p:sldId id="262" r:id="rId8"/>
    <p:sldId id="309" r:id="rId9"/>
    <p:sldId id="263" r:id="rId10"/>
    <p:sldId id="310" r:id="rId11"/>
    <p:sldId id="264" r:id="rId12"/>
    <p:sldId id="265" r:id="rId13"/>
    <p:sldId id="266" r:id="rId14"/>
    <p:sldId id="295" r:id="rId15"/>
    <p:sldId id="267" r:id="rId16"/>
    <p:sldId id="268" r:id="rId17"/>
    <p:sldId id="269" r:id="rId18"/>
    <p:sldId id="304" r:id="rId19"/>
    <p:sldId id="270" r:id="rId20"/>
    <p:sldId id="271" r:id="rId21"/>
    <p:sldId id="287" r:id="rId22"/>
    <p:sldId id="272" r:id="rId23"/>
    <p:sldId id="289" r:id="rId24"/>
    <p:sldId id="273" r:id="rId25"/>
    <p:sldId id="311" r:id="rId26"/>
    <p:sldId id="288" r:id="rId27"/>
    <p:sldId id="290" r:id="rId28"/>
    <p:sldId id="293" r:id="rId29"/>
    <p:sldId id="274" r:id="rId30"/>
    <p:sldId id="291" r:id="rId31"/>
    <p:sldId id="296" r:id="rId32"/>
    <p:sldId id="275" r:id="rId33"/>
    <p:sldId id="277" r:id="rId34"/>
    <p:sldId id="276" r:id="rId35"/>
    <p:sldId id="278" r:id="rId36"/>
    <p:sldId id="297" r:id="rId37"/>
    <p:sldId id="279" r:id="rId38"/>
    <p:sldId id="280" r:id="rId39"/>
    <p:sldId id="301" r:id="rId40"/>
    <p:sldId id="302" r:id="rId41"/>
    <p:sldId id="312" r:id="rId42"/>
    <p:sldId id="300" r:id="rId43"/>
    <p:sldId id="281" r:id="rId44"/>
    <p:sldId id="282" r:id="rId45"/>
    <p:sldId id="299" r:id="rId46"/>
    <p:sldId id="298" r:id="rId47"/>
    <p:sldId id="283" r:id="rId48"/>
    <p:sldId id="284" r:id="rId49"/>
    <p:sldId id="28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28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16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AC77-CE6C-46AE-99BB-C9EC2973B93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49750"/>
            <a:ext cx="5011737" cy="4132263"/>
          </a:xfrm>
          <a:noFill/>
        </p:spPr>
        <p:txBody>
          <a:bodyPr wrap="none" anchor="ctr"/>
          <a:lstStyle/>
          <a:p>
            <a:r>
              <a:rPr lang="en-US" smtClean="0"/>
              <a:t>Polyp removal leads to CRC prevention</a:t>
            </a:r>
          </a:p>
          <a:p>
            <a:r>
              <a:rPr lang="en-US" smtClean="0"/>
              <a:t>Polyp is surrogate marker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Dec, 2012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Benign </a:t>
            </a:r>
            <a:r>
              <a:rPr lang="en-GB" sz="3200" b="1" dirty="0" err="1" smtClean="0">
                <a:solidFill>
                  <a:srgbClr val="FF0000"/>
                </a:solidFill>
              </a:rPr>
              <a:t>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99FF66"/>
                </a:solidFill>
              </a:rPr>
              <a:t>Peutz-Jehgers</a:t>
            </a:r>
            <a:r>
              <a:rPr lang="en-GB" dirty="0" smtClean="0">
                <a:solidFill>
                  <a:srgbClr val="99FF66"/>
                </a:solidFill>
              </a:rPr>
              <a:t> syndrome</a:t>
            </a:r>
            <a:br>
              <a:rPr lang="en-GB" dirty="0" smtClean="0">
                <a:solidFill>
                  <a:srgbClr val="99FF66"/>
                </a:solidFill>
              </a:rPr>
            </a:br>
            <a:endParaRPr lang="en-US" dirty="0"/>
          </a:p>
        </p:txBody>
      </p:sp>
      <p:pic>
        <p:nvPicPr>
          <p:cNvPr id="87042" name="Picture 2" descr="http://www.biomedsearch.com/attachments/00/21/70/79/21707968/1752-1947-5-240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553200" cy="5319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85344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b="1" u="sng" smtClean="0">
                <a:solidFill>
                  <a:srgbClr val="FFFF66"/>
                </a:solidFill>
              </a:rPr>
              <a:t>Inflammatory Polyps</a:t>
            </a:r>
          </a:p>
          <a:p>
            <a:pPr eaLnBrk="1" hangingPunct="1"/>
            <a:endParaRPr lang="en-GB" sz="2000" smtClean="0">
              <a:latin typeface="Tahoma" pitchFamily="34" charset="0"/>
            </a:endParaRPr>
          </a:p>
          <a:p>
            <a:pPr eaLnBrk="1" hangingPunct="1"/>
            <a:r>
              <a:rPr lang="en-GB" sz="2000" smtClean="0">
                <a:latin typeface="Tahoma" pitchFamily="34" charset="0"/>
              </a:rPr>
              <a:t>longstanding IBD, especially in chronic ulcerative colitis.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Represent an exuberant reparative response to longstanding mucosal injury called pseudopolyps</a:t>
            </a:r>
          </a:p>
          <a:p>
            <a:pPr eaLnBrk="1" hangingPunct="1"/>
            <a:endParaRPr lang="en-GB" sz="200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latin typeface="Tahoma" pitchFamily="34" charset="0"/>
              </a:rPr>
              <a:t>		</a:t>
            </a:r>
          </a:p>
        </p:txBody>
      </p:sp>
      <p:pic>
        <p:nvPicPr>
          <p:cNvPr id="8198" name="Picture 5" descr="a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492500"/>
            <a:ext cx="5016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>	</a:t>
            </a:r>
            <a:r>
              <a:rPr lang="en-GB" dirty="0" smtClean="0">
                <a:solidFill>
                  <a:srgbClr val="FFFF00"/>
                </a:solidFill>
                <a:cs typeface="+mj-cs"/>
              </a:rPr>
              <a:t>4]  </a:t>
            </a:r>
            <a:r>
              <a:rPr lang="en-US" b="1" u="sng" dirty="0" smtClean="0">
                <a:solidFill>
                  <a:srgbClr val="FFFF66"/>
                </a:solidFill>
                <a:cs typeface="+mj-cs"/>
              </a:rPr>
              <a:t>Lymphoid polyps</a:t>
            </a:r>
            <a:r>
              <a:rPr lang="en-GB" b="1" u="sng" dirty="0" smtClean="0">
                <a:solidFill>
                  <a:srgbClr val="FFFF66"/>
                </a:solidFill>
                <a:cs typeface="+mj-cs"/>
              </a:rPr>
              <a:t/>
            </a:r>
            <a:br>
              <a:rPr lang="en-GB" b="1" u="sng" dirty="0" smtClean="0">
                <a:solidFill>
                  <a:srgbClr val="FFFF66"/>
                </a:solidFill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9219" name="Content Placeholder 3" descr="a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049338"/>
            <a:ext cx="8215313" cy="5808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8382000" cy="4429125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FFFF66"/>
                </a:solidFill>
              </a:rPr>
              <a:t>Adenomatous</a:t>
            </a:r>
            <a:r>
              <a:rPr lang="en-GB" b="1" i="1" dirty="0" smtClean="0">
                <a:solidFill>
                  <a:srgbClr val="FFFF66"/>
                </a:solidFill>
              </a:rPr>
              <a:t> Polyp ( adenoma )</a:t>
            </a: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Occur mainly in large bowel.</a:t>
            </a: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Sporadic and familial </a:t>
            </a:r>
            <a:endParaRPr lang="en-GB" sz="2800" dirty="0" smtClean="0">
              <a:latin typeface="Tahoma" pitchFamily="34" charset="0"/>
            </a:endParaRP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Vary </a:t>
            </a:r>
            <a:r>
              <a:rPr lang="en-GB" sz="2800" dirty="0" smtClean="0">
                <a:latin typeface="Tahoma" pitchFamily="34" charset="0"/>
              </a:rPr>
              <a:t>from small </a:t>
            </a:r>
            <a:r>
              <a:rPr lang="en-GB" sz="2800" dirty="0" err="1" smtClean="0">
                <a:latin typeface="Tahoma" pitchFamily="34" charset="0"/>
              </a:rPr>
              <a:t>pedunculated</a:t>
            </a:r>
            <a:r>
              <a:rPr lang="en-GB" sz="2800" dirty="0" smtClean="0">
                <a:latin typeface="Tahoma" pitchFamily="34" charset="0"/>
              </a:rPr>
              <a:t> to large </a:t>
            </a:r>
            <a:r>
              <a:rPr lang="en-GB" sz="2800" dirty="0" smtClean="0">
                <a:latin typeface="Tahoma" pitchFamily="34" charset="0"/>
              </a:rPr>
              <a:t>sessile</a:t>
            </a:r>
          </a:p>
          <a:p>
            <a:r>
              <a:rPr lang="en-GB" sz="2800" dirty="0" smtClean="0">
                <a:latin typeface="Tahoma" pitchFamily="34" charset="0"/>
              </a:rPr>
              <a:t>Epithelium proliferation and  </a:t>
            </a:r>
            <a:r>
              <a:rPr lang="en-GB" sz="2800" b="1" u="sng" dirty="0" smtClean="0">
                <a:solidFill>
                  <a:srgbClr val="FF0000"/>
                </a:solidFill>
                <a:latin typeface="Tahoma" pitchFamily="34" charset="0"/>
              </a:rPr>
              <a:t>dysplasia</a:t>
            </a:r>
          </a:p>
          <a:p>
            <a:pPr eaLnBrk="1" hangingPunct="1"/>
            <a:endParaRPr lang="en-GB" sz="2800" dirty="0" smtClean="0">
              <a:latin typeface="Tahoma" pitchFamily="34" charset="0"/>
            </a:endParaRPr>
          </a:p>
        </p:txBody>
      </p:sp>
      <p:pic>
        <p:nvPicPr>
          <p:cNvPr id="13314" name="Picture 2" descr="http://classconnection.s3.amazonaws.com/580/flashcards/322580/jpg/polyp1321315196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19600"/>
            <a:ext cx="5181600" cy="2000251"/>
          </a:xfrm>
          <a:prstGeom prst="rect">
            <a:avLst/>
          </a:prstGeom>
          <a:noFill/>
        </p:spPr>
      </p:pic>
      <p:pic>
        <p:nvPicPr>
          <p:cNvPr id="13316" name="Picture 4" descr="http://farm3.staticflickr.com/2628/3984353527_e663fc8b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3985260"/>
            <a:ext cx="3809999" cy="2872740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FFFF66"/>
                </a:solidFill>
              </a:rPr>
              <a:t>Adenomatous</a:t>
            </a:r>
            <a:r>
              <a:rPr lang="en-GB" b="1" i="1" dirty="0" smtClean="0">
                <a:solidFill>
                  <a:srgbClr val="FFFF66"/>
                </a:solidFill>
              </a:rPr>
              <a:t> Polyp ( adenoma )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Divided into: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Tubular adenoma: less than 25% villous architecture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Villous adenoma: villous architecture over 50% 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err="1" smtClean="0">
                <a:latin typeface="Tahoma" pitchFamily="34" charset="0"/>
              </a:rPr>
              <a:t>Tubulovillous</a:t>
            </a:r>
            <a:r>
              <a:rPr lang="en-GB" sz="3200" dirty="0" smtClean="0">
                <a:latin typeface="Tahoma" pitchFamily="34" charset="0"/>
              </a:rPr>
              <a:t> adenoma: villous architecture between 25 and 50%.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</a:t>
            </a:r>
            <a:endParaRPr lang="en-GB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458200" cy="60960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1]  </a:t>
            </a:r>
            <a:r>
              <a:rPr lang="en-GB" sz="2800" b="1" i="1" dirty="0" smtClean="0">
                <a:solidFill>
                  <a:srgbClr val="FF0000"/>
                </a:solidFill>
              </a:rPr>
              <a:t>Tubular adenoma</a:t>
            </a: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Represents 75% of all </a:t>
            </a:r>
            <a:r>
              <a:rPr lang="en-GB" sz="2800" dirty="0" err="1" smtClean="0">
                <a:latin typeface="Tahoma" pitchFamily="34" charset="0"/>
              </a:rPr>
              <a:t>neoplastic</a:t>
            </a:r>
            <a:r>
              <a:rPr lang="en-GB" sz="2800" dirty="0" smtClean="0">
                <a:latin typeface="Tahoma" pitchFamily="34" charset="0"/>
              </a:rPr>
              <a:t> polyps.</a:t>
            </a: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75 % occur in the distal colon and rectum.</a:t>
            </a:r>
          </a:p>
        </p:txBody>
      </p:sp>
      <p:pic>
        <p:nvPicPr>
          <p:cNvPr id="11270" name="Picture 2" descr="G:\Cotran\Images\CH18\F01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00050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458200" cy="35814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i="1" u="sng" dirty="0" smtClean="0">
                <a:solidFill>
                  <a:srgbClr val="FF0000"/>
                </a:solidFill>
              </a:rPr>
              <a:t>Villous Adenoma</a:t>
            </a:r>
          </a:p>
          <a:p>
            <a:pPr eaLnBrk="1" hangingPunct="1"/>
            <a:r>
              <a:rPr lang="en-GB" sz="2400" dirty="0" smtClean="0"/>
              <a:t>The least common, largest and most ominous of epithelial polyps.</a:t>
            </a:r>
          </a:p>
          <a:p>
            <a:pPr eaLnBrk="1" hangingPunct="1"/>
            <a:r>
              <a:rPr lang="en-GB" sz="2400" dirty="0" smtClean="0"/>
              <a:t>Age: 60 to 65 years, </a:t>
            </a:r>
          </a:p>
          <a:p>
            <a:pPr eaLnBrk="1" hangingPunct="1"/>
            <a:r>
              <a:rPr lang="en-GB" sz="2400" dirty="0" smtClean="0"/>
              <a:t>Present with rectal bleeding or </a:t>
            </a:r>
            <a:r>
              <a:rPr lang="en-GB" sz="2400" dirty="0" err="1" smtClean="0"/>
              <a:t>anemia</a:t>
            </a:r>
            <a:r>
              <a:rPr lang="en-GB" sz="2400" dirty="0" smtClean="0"/>
              <a:t>, large ones may secrete copious amounts of </a:t>
            </a:r>
            <a:r>
              <a:rPr lang="en-GB" sz="2400" dirty="0" err="1" smtClean="0"/>
              <a:t>mucoid</a:t>
            </a:r>
            <a:r>
              <a:rPr lang="en-GB" sz="2400" dirty="0" smtClean="0"/>
              <a:t> material rich                                        in protein.</a:t>
            </a:r>
          </a:p>
          <a:p>
            <a:pPr eaLnBrk="1" hangingPunct="1"/>
            <a:r>
              <a:rPr lang="en-GB" sz="2400" dirty="0" smtClean="0"/>
              <a:t>75% located in </a:t>
            </a:r>
            <a:r>
              <a:rPr lang="en-GB" sz="2400" dirty="0" err="1" smtClean="0"/>
              <a:t>rectosigmoid</a:t>
            </a:r>
            <a:r>
              <a:rPr lang="en-GB" sz="2400" dirty="0" smtClean="0"/>
              <a:t> area.</a:t>
            </a:r>
          </a:p>
        </p:txBody>
      </p:sp>
      <p:pic>
        <p:nvPicPr>
          <p:cNvPr id="12294" name="Picture 2" descr="G:\Cotran\Images\CH18\F018050.jpg"/>
          <p:cNvPicPr>
            <a:picLocks noChangeAspect="1" noChangeArrowheads="1"/>
          </p:cNvPicPr>
          <p:nvPr/>
        </p:nvPicPr>
        <p:blipFill>
          <a:blip r:embed="rId3" cstate="print"/>
          <a:srcRect r="60001"/>
          <a:stretch>
            <a:fillRect/>
          </a:stretch>
        </p:blipFill>
        <p:spPr bwMode="auto">
          <a:xfrm>
            <a:off x="5943600" y="2857500"/>
            <a:ext cx="27574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114801"/>
            <a:ext cx="2895600" cy="189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5934670"/>
            <a:ext cx="45720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dirty="0" smtClean="0"/>
              <a:t>Secrete protein and potassium-rich </a:t>
            </a:r>
            <a:r>
              <a:rPr lang="en-US" sz="2000" dirty="0" err="1" smtClean="0"/>
              <a:t>mucusCan</a:t>
            </a:r>
            <a:r>
              <a:rPr lang="en-US" sz="2000" dirty="0" smtClean="0"/>
              <a:t> </a:t>
            </a:r>
            <a:r>
              <a:rPr lang="en-US" sz="2000" dirty="0" smtClean="0"/>
              <a:t>produce </a:t>
            </a:r>
            <a:r>
              <a:rPr lang="en-US" sz="2000" dirty="0" err="1" smtClean="0"/>
              <a:t>hypoalbuminemia</a:t>
            </a:r>
            <a:r>
              <a:rPr lang="en-US" sz="2000" dirty="0" smtClean="0"/>
              <a:t> and </a:t>
            </a:r>
            <a:r>
              <a:rPr lang="en-US" sz="2000" dirty="0" err="1" smtClean="0"/>
              <a:t>hypokalemia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>
                <a:solidFill>
                  <a:srgbClr val="FF0000"/>
                </a:solidFill>
              </a:rPr>
              <a:t>3]  </a:t>
            </a:r>
            <a:r>
              <a:rPr lang="en-GB" b="1" i="1" u="sng" smtClean="0">
                <a:solidFill>
                  <a:srgbClr val="FF0000"/>
                </a:solidFill>
              </a:rPr>
              <a:t>Tubulovillous adenoma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/>
            <a:r>
              <a:rPr lang="en-GB" smtClean="0"/>
              <a:t>Interm</a:t>
            </a:r>
            <a:r>
              <a:rPr lang="en-US" smtClean="0"/>
              <a:t>m</a:t>
            </a:r>
            <a:r>
              <a:rPr lang="en-GB" smtClean="0"/>
              <a:t>e</a:t>
            </a:r>
            <a:r>
              <a:rPr lang="en-US" smtClean="0">
                <a:ea typeface="Times New Roman (Arabic)"/>
                <a:cs typeface="Times New Roman (Arabic)"/>
              </a:rPr>
              <a:t>d</a:t>
            </a:r>
            <a:r>
              <a:rPr lang="en-GB" smtClean="0"/>
              <a:t>iate in size, degree of dysplasia and malignant potential between tubular and villous adenomas.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 smtClean="0">
                <a:solidFill>
                  <a:srgbClr val="FFFF66"/>
                </a:solidFill>
              </a:rPr>
              <a:t>Adenomatous</a:t>
            </a:r>
            <a:r>
              <a:rPr lang="en-GB" b="1" i="1" dirty="0" smtClean="0">
                <a:solidFill>
                  <a:srgbClr val="FFFF66"/>
                </a:solidFill>
              </a:rPr>
              <a:t> Polyp</a:t>
            </a:r>
            <a:endParaRPr lang="ar-SA" dirty="0"/>
          </a:p>
        </p:txBody>
      </p:sp>
      <p:pic>
        <p:nvPicPr>
          <p:cNvPr id="5" name="Picture 1" descr="D:\SCContent\9780723434443\graphics\fullsize\M9780723434443-013-f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931" y="1600200"/>
            <a:ext cx="3834137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848600" cy="762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36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36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458200" cy="50292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GB" sz="4000" dirty="0" smtClean="0"/>
              <a:t>Adenoma to carcinoma sequence is documented by several genetic alterations.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1688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FFFF66"/>
                </a:solidFill>
                <a:cs typeface="+mn-cs"/>
              </a:rPr>
              <a:t>Polyps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FFFF66"/>
                </a:solidFill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solidFill>
                  <a:srgbClr val="FFFF66"/>
                </a:solidFill>
                <a:cs typeface="+mn-cs"/>
              </a:rPr>
              <a:t>Carcinoid</a:t>
            </a:r>
            <a:r>
              <a:rPr lang="en-US" sz="4400" b="1" i="1" dirty="0" smtClean="0">
                <a:solidFill>
                  <a:srgbClr val="FFFF66"/>
                </a:solidFill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FFFF66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600" b="1" smtClean="0"/>
              <a:t>Adenoma to Carcinoma Pathway</a:t>
            </a:r>
            <a:endParaRPr lang="en-US" b="1" smtClean="0"/>
          </a:p>
        </p:txBody>
      </p:sp>
      <p:sp>
        <p:nvSpPr>
          <p:cNvPr id="1030" name="AutoShape 3"/>
          <p:cNvSpPr>
            <a:spLocks noChangeArrowheads="1"/>
          </p:cNvSpPr>
          <p:nvPr/>
        </p:nvSpPr>
        <p:spPr bwMode="auto">
          <a:xfrm>
            <a:off x="57150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 sz="3600">
              <a:latin typeface="Times New Roman" pitchFamily="18" charset="0"/>
            </a:endParaRPr>
          </a:p>
        </p:txBody>
      </p:sp>
      <p:sp>
        <p:nvSpPr>
          <p:cNvPr id="1031" name="AutoShape 4"/>
          <p:cNvSpPr>
            <a:spLocks noChangeArrowheads="1"/>
          </p:cNvSpPr>
          <p:nvPr/>
        </p:nvSpPr>
        <p:spPr bwMode="auto">
          <a:xfrm>
            <a:off x="23876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7000" y="1524000"/>
          <a:ext cx="2651125" cy="2589213"/>
        </p:xfrm>
        <a:graphic>
          <a:graphicData uri="http://schemas.openxmlformats.org/presentationml/2006/ole">
            <p:oleObj spid="_x0000_s1026" name="QuickTime Picture" r:id="rId4" imgW="4925112" imgH="481018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1524000"/>
          <a:ext cx="2559050" cy="2590800"/>
        </p:xfrm>
        <a:graphic>
          <a:graphicData uri="http://schemas.openxmlformats.org/presentationml/2006/ole">
            <p:oleObj spid="_x0000_s1027" name="QuickTime Picture" r:id="rId5" imgW="4823561" imgH="4882166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ph idx="1"/>
          </p:nvPr>
        </p:nvGraphicFramePr>
        <p:xfrm>
          <a:off x="203200" y="1662113"/>
          <a:ext cx="2155825" cy="2236787"/>
        </p:xfrm>
        <a:graphic>
          <a:graphicData uri="http://schemas.openxmlformats.org/presentationml/2006/ole">
            <p:oleObj spid="_x0000_s1028" name="QuickTime Picture" r:id="rId6" imgW="3484487" imgH="3614343" progId="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4343400"/>
            <a:ext cx="9493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APC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263" y="5486400"/>
            <a:ext cx="1422400" cy="838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Normal</a:t>
            </a:r>
          </a:p>
          <a:p>
            <a:r>
              <a:rPr lang="en-US" sz="2400">
                <a:latin typeface="Times New Roman" pitchFamily="18" charset="0"/>
              </a:rPr>
              <a:t>Epithelium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19463" y="54864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Early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856538" y="5486400"/>
            <a:ext cx="1084262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Cancer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25600" y="54864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Hyper-</a:t>
            </a:r>
          </a:p>
          <a:p>
            <a:r>
              <a:rPr lang="en-US" sz="2400">
                <a:latin typeface="Times New Roman" pitchFamily="18" charset="0"/>
              </a:rPr>
              <a:t>proliferation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741863" y="54864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Intermediate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flipH="1">
            <a:off x="6502400" y="54864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132263" y="4343400"/>
            <a:ext cx="12192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K-ras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mutation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651500" y="4343400"/>
            <a:ext cx="1392238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Chrom 18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450138" y="4343400"/>
            <a:ext cx="7461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p53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5573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673600" y="525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4341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7789863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083175" y="1447800"/>
            <a:ext cx="1083630" cy="3699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Adenoma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641475" y="1447800"/>
            <a:ext cx="958850" cy="39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Normal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8078788" y="1447800"/>
            <a:ext cx="903287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Cancer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5080000" y="1828800"/>
            <a:ext cx="338138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4906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184525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4605338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3674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721600" y="586740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8196263" y="1828800"/>
            <a:ext cx="269875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762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267200"/>
          </a:xfrm>
        </p:spPr>
        <p:txBody>
          <a:bodyPr lIns="90488" tIns="44450" rIns="90488" bIns="44450">
            <a:noAutofit/>
          </a:bodyPr>
          <a:lstStyle/>
          <a:p>
            <a:r>
              <a:rPr lang="en-US" dirty="0" smtClean="0"/>
              <a:t>Risk factors for malignancy in adenomas</a:t>
            </a:r>
          </a:p>
          <a:p>
            <a:pPr lvl="1">
              <a:buNone/>
            </a:pPr>
            <a:r>
              <a:rPr lang="en-US" dirty="0" smtClean="0"/>
              <a:t>(1) Adenoma &gt; 2 cm (40% risk of malignancy)</a:t>
            </a:r>
          </a:p>
          <a:p>
            <a:pPr lvl="1">
              <a:buNone/>
            </a:pPr>
            <a:r>
              <a:rPr lang="en-US" dirty="0" smtClean="0"/>
              <a:t>(2) Multiple </a:t>
            </a:r>
            <a:r>
              <a:rPr lang="en-US" dirty="0" smtClean="0"/>
              <a:t>polyps</a:t>
            </a:r>
          </a:p>
          <a:p>
            <a:pPr lvl="1">
              <a:buNone/>
            </a:pPr>
            <a:r>
              <a:rPr lang="en-US" dirty="0" smtClean="0"/>
              <a:t>(3) Polyps with increased villous </a:t>
            </a:r>
            <a:r>
              <a:rPr lang="en-US" dirty="0" err="1" smtClean="0"/>
              <a:t>componentVillous</a:t>
            </a:r>
            <a:r>
              <a:rPr lang="en-US" dirty="0" smtClean="0"/>
              <a:t> adenoma: greatest risk for developing colon cancer</a:t>
            </a:r>
          </a:p>
          <a:p>
            <a:pPr lvl="2"/>
            <a:r>
              <a:rPr lang="en-US" dirty="0" smtClean="0"/>
              <a:t>Villous adenomas have a 30% to 40% risk for malignancy.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smtClean="0"/>
              <a:t>4)</a:t>
            </a:r>
            <a:r>
              <a:rPr lang="en-GB" dirty="0" smtClean="0"/>
              <a:t> The presence of significant </a:t>
            </a:r>
            <a:r>
              <a:rPr lang="en-GB" dirty="0" err="1" smtClean="0"/>
              <a:t>cytologic</a:t>
            </a:r>
            <a:r>
              <a:rPr lang="en-GB" dirty="0" smtClean="0"/>
              <a:t> </a:t>
            </a:r>
            <a:r>
              <a:rPr lang="en-GB" dirty="0" err="1" smtClean="0"/>
              <a:t>atypia</a:t>
            </a:r>
            <a:r>
              <a:rPr lang="en-GB" dirty="0" smtClean="0"/>
              <a:t> (dysplasia) in the </a:t>
            </a:r>
            <a:r>
              <a:rPr lang="en-GB" dirty="0" err="1" smtClean="0"/>
              <a:t>neoplastic</a:t>
            </a:r>
            <a:r>
              <a:rPr lang="en-GB" dirty="0" smtClean="0"/>
              <a:t> cells.</a:t>
            </a:r>
            <a:endParaRPr lang="en-US" dirty="0" smtClean="0"/>
          </a:p>
          <a:p>
            <a:pPr eaLnBrk="1" hangingPunct="1">
              <a:buNone/>
            </a:pPr>
            <a:endParaRPr lang="en-GB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38601" y="2819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FFFF0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FFFF0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FFFF0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372600" cy="6019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sz="4000" dirty="0" smtClean="0"/>
              <a:t>Patients have genetic tendencies to develop </a:t>
            </a:r>
            <a:r>
              <a:rPr lang="en-GB" sz="4000" dirty="0" err="1" smtClean="0"/>
              <a:t>neoplastic</a:t>
            </a:r>
            <a:r>
              <a:rPr lang="en-GB" sz="4000" dirty="0" smtClean="0"/>
              <a:t> polyps.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3300"/>
                </a:solidFill>
              </a:rPr>
              <a:t>	Familial </a:t>
            </a:r>
            <a:r>
              <a:rPr lang="en-GB" sz="40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4000" b="1" i="1" dirty="0" smtClean="0">
                <a:solidFill>
                  <a:srgbClr val="FF3300"/>
                </a:solidFill>
              </a:rPr>
              <a:t> coli (FPC)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FFFF0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FFFF0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FFFF0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372600" cy="6019800"/>
          </a:xfrm>
        </p:spPr>
        <p:txBody>
          <a:bodyPr lIns="90488" tIns="44450" rIns="90488" bIns="44450"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4500" b="1" i="1" dirty="0" smtClean="0">
                <a:solidFill>
                  <a:srgbClr val="FF3300"/>
                </a:solidFill>
              </a:rPr>
              <a:t>	</a:t>
            </a:r>
            <a:r>
              <a:rPr lang="en-GB" sz="6400" b="1" i="1" dirty="0" smtClean="0">
                <a:solidFill>
                  <a:srgbClr val="FF3300"/>
                </a:solidFill>
              </a:rPr>
              <a:t>Familial </a:t>
            </a:r>
            <a:r>
              <a:rPr lang="en-GB" sz="64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6400" b="1" i="1" dirty="0" smtClean="0">
                <a:solidFill>
                  <a:srgbClr val="FF3300"/>
                </a:solidFill>
              </a:rPr>
              <a:t> coli (FPC)</a:t>
            </a:r>
            <a:endParaRPr lang="en-GB" sz="4500" b="1" i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GB" sz="4000" dirty="0" smtClean="0"/>
              <a:t>Genetic defect of </a:t>
            </a:r>
            <a:r>
              <a:rPr lang="en-US" sz="4000" dirty="0" err="1" smtClean="0"/>
              <a:t>Adenomatous</a:t>
            </a:r>
            <a:r>
              <a:rPr lang="en-US" sz="4000" dirty="0" smtClean="0"/>
              <a:t>  </a:t>
            </a:r>
            <a:r>
              <a:rPr lang="en-US" sz="4000" dirty="0" err="1" smtClean="0"/>
              <a:t>polyposis</a:t>
            </a:r>
            <a:r>
              <a:rPr lang="en-US" sz="4000" dirty="0" smtClean="0"/>
              <a:t> coli (</a:t>
            </a:r>
            <a:r>
              <a:rPr lang="en-US" sz="4000" i="1" dirty="0" smtClean="0"/>
              <a:t>APC</a:t>
            </a:r>
            <a:r>
              <a:rPr lang="en-US" sz="4000" dirty="0" smtClean="0"/>
              <a:t>)</a:t>
            </a:r>
            <a:r>
              <a:rPr lang="en-GB" sz="4000" dirty="0" smtClean="0"/>
              <a:t>.</a:t>
            </a:r>
          </a:p>
          <a:p>
            <a:r>
              <a:rPr lang="en-US" sz="4000" dirty="0" smtClean="0"/>
              <a:t>Inactivation of </a:t>
            </a:r>
            <a:r>
              <a:rPr lang="en-US" sz="4000" i="1" dirty="0" smtClean="0"/>
              <a:t>APC</a:t>
            </a:r>
            <a:r>
              <a:rPr lang="en-US" sz="4000" dirty="0" smtClean="0"/>
              <a:t> gene, </a:t>
            </a:r>
            <a:r>
              <a:rPr lang="en-US" sz="4000" dirty="0" smtClean="0"/>
              <a:t>located on the long arm of chromosome 5 (5q21). </a:t>
            </a:r>
          </a:p>
          <a:p>
            <a:pPr eaLnBrk="1" hangingPunct="1"/>
            <a:r>
              <a:rPr lang="en-US" sz="4000" i="1" dirty="0" smtClean="0"/>
              <a:t>APC </a:t>
            </a:r>
            <a:r>
              <a:rPr lang="en-US" sz="4000" dirty="0" smtClean="0"/>
              <a:t>gene is a tumor suppressor gene </a:t>
            </a:r>
            <a:endParaRPr lang="en-GB" sz="4000" dirty="0" smtClean="0"/>
          </a:p>
          <a:p>
            <a:pPr eaLnBrk="1" hangingPunct="1"/>
            <a:r>
              <a:rPr lang="en-GB" sz="4000" dirty="0" smtClean="0"/>
              <a:t>Innumerable </a:t>
            </a:r>
            <a:r>
              <a:rPr lang="en-GB" sz="4000" dirty="0" err="1" smtClean="0"/>
              <a:t>neoplastic</a:t>
            </a:r>
            <a:r>
              <a:rPr lang="en-GB" sz="4000" dirty="0" smtClean="0"/>
              <a:t> polyps in the colon (500 to 2500)</a:t>
            </a:r>
          </a:p>
          <a:p>
            <a:pPr eaLnBrk="1" hangingPunct="1"/>
            <a:r>
              <a:rPr lang="en-GB" sz="4000" dirty="0" smtClean="0"/>
              <a:t>Polyps are also found elsewhere in alimentary tract</a:t>
            </a:r>
          </a:p>
          <a:p>
            <a:pPr eaLnBrk="1" hangingPunct="1"/>
            <a:r>
              <a:rPr lang="en-GB" sz="4000" dirty="0" smtClean="0"/>
              <a:t>The risk of colorectal cancer is 100% by midlife.</a:t>
            </a:r>
          </a:p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tran\Images\CH18\F018051.jpg"/>
          <p:cNvPicPr>
            <a:picLocks noChangeAspect="1" noChangeArrowheads="1"/>
          </p:cNvPicPr>
          <p:nvPr/>
        </p:nvPicPr>
        <p:blipFill>
          <a:blip r:embed="rId2" cstate="print"/>
          <a:srcRect r="46571"/>
          <a:stretch>
            <a:fillRect/>
          </a:stretch>
        </p:blipFill>
        <p:spPr bwMode="auto">
          <a:xfrm>
            <a:off x="0" y="0"/>
            <a:ext cx="942975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مستطيل 2"/>
          <p:cNvSpPr>
            <a:spLocks noChangeArrowheads="1"/>
          </p:cNvSpPr>
          <p:nvPr/>
        </p:nvSpPr>
        <p:spPr bwMode="auto">
          <a:xfrm>
            <a:off x="2705100" y="3244850"/>
            <a:ext cx="373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GB" b="1" i="1">
                <a:latin typeface="Calibri" pitchFamily="34" charset="0"/>
              </a:rPr>
              <a:t>	Familial polyposis coli (FPC)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Familial </a:t>
            </a:r>
            <a:r>
              <a:rPr lang="en-US" sz="3600" dirty="0" err="1" smtClean="0">
                <a:solidFill>
                  <a:srgbClr val="FFFF00"/>
                </a:solidFill>
              </a:rPr>
              <a:t>polyposis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Coli(FPC)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1"/>
            <a:r>
              <a:rPr lang="en-US" sz="2800" dirty="0" smtClean="0"/>
              <a:t>(1)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dominant (AD)</a:t>
            </a:r>
          </a:p>
          <a:p>
            <a:pPr marL="1257300" lvl="2" indent="-342900">
              <a:buAutoNum type="alphaLcParenBoth"/>
            </a:pPr>
            <a:r>
              <a:rPr lang="en-US" sz="2800" dirty="0" smtClean="0"/>
              <a:t>All </a:t>
            </a:r>
            <a:r>
              <a:rPr lang="en-US" sz="2800" dirty="0" smtClean="0"/>
              <a:t>patients develop tubular adenomas and </a:t>
            </a:r>
            <a:r>
              <a:rPr lang="en-US" sz="2800" dirty="0" smtClean="0"/>
              <a:t>cancer.</a:t>
            </a:r>
          </a:p>
          <a:p>
            <a:pPr marL="1257300" lvl="2" indent="-342900"/>
            <a:r>
              <a:rPr lang="en-US" sz="2800" dirty="0" smtClean="0"/>
              <a:t>(b</a:t>
            </a:r>
            <a:r>
              <a:rPr lang="en-US" sz="2800" dirty="0" smtClean="0"/>
              <a:t>) Polyps begin to develop between 10 and 20 years of age.</a:t>
            </a:r>
          </a:p>
          <a:p>
            <a:pPr lvl="2"/>
            <a:r>
              <a:rPr lang="en-US" sz="2800" dirty="0" smtClean="0"/>
              <a:t>(c) </a:t>
            </a:r>
            <a:r>
              <a:rPr lang="en-US" sz="2800" dirty="0" smtClean="0"/>
              <a:t>Malignant transformation usually occurs between 35 and 40 years of age.</a:t>
            </a:r>
          </a:p>
          <a:p>
            <a:pPr lvl="3"/>
            <a:r>
              <a:rPr lang="en-US" sz="2800" dirty="0" smtClean="0"/>
              <a:t>Prophylactic </a:t>
            </a:r>
            <a:r>
              <a:rPr lang="en-US" sz="2800" dirty="0" err="1" smtClean="0"/>
              <a:t>colectomy</a:t>
            </a:r>
            <a:r>
              <a:rPr lang="en-US" sz="2800" dirty="0" smtClean="0"/>
              <a:t> is recommended.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FFFF0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FFFF0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FFFF0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372600" cy="6019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/>
            <a:r>
              <a:rPr lang="en-GB" sz="4000" dirty="0" err="1" smtClean="0"/>
              <a:t>Polyposis</a:t>
            </a:r>
            <a:r>
              <a:rPr lang="en-GB" sz="4000" dirty="0" smtClean="0"/>
              <a:t> coli, multiple </a:t>
            </a:r>
            <a:r>
              <a:rPr lang="en-GB" sz="4000" dirty="0" err="1" smtClean="0"/>
              <a:t>osteomas</a:t>
            </a:r>
            <a:r>
              <a:rPr lang="en-GB" sz="4000" dirty="0" smtClean="0"/>
              <a:t>, epidermal cysts, and </a:t>
            </a:r>
            <a:r>
              <a:rPr lang="en-GB" sz="4000" dirty="0" err="1" smtClean="0"/>
              <a:t>fibromatosis</a:t>
            </a:r>
            <a:r>
              <a:rPr lang="en-GB" sz="4000" dirty="0" smtClean="0"/>
              <a:t>.</a:t>
            </a:r>
          </a:p>
          <a:p>
            <a:pPr eaLnBrk="1" hangingPunct="1">
              <a:buFont typeface="Arial" pitchFamily="34" charset="0"/>
              <a:buNone/>
            </a:pPr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/>
            <a:r>
              <a:rPr lang="en-GB" sz="4000" i="1" dirty="0" smtClean="0">
                <a:solidFill>
                  <a:srgbClr val="FF3300"/>
                </a:solidFill>
              </a:rPr>
              <a:t> </a:t>
            </a:r>
            <a:r>
              <a:rPr lang="en-GB" sz="4000" dirty="0" err="1" smtClean="0"/>
              <a:t>Polyposis</a:t>
            </a:r>
            <a:r>
              <a:rPr lang="en-GB" sz="4000" dirty="0" smtClean="0"/>
              <a:t> coli, </a:t>
            </a:r>
            <a:r>
              <a:rPr lang="en-GB" sz="4000" dirty="0" err="1" smtClean="0"/>
              <a:t>glioma</a:t>
            </a:r>
            <a:r>
              <a:rPr lang="en-GB" sz="4000" dirty="0" smtClean="0"/>
              <a:t> and </a:t>
            </a:r>
            <a:r>
              <a:rPr lang="en-GB" sz="4000" dirty="0" err="1" smtClean="0"/>
              <a:t>fibromatosis</a:t>
            </a:r>
            <a:endParaRPr lang="en-GB" sz="4000" i="1" dirty="0" smtClean="0">
              <a:solidFill>
                <a:srgbClr val="FF3300"/>
              </a:solidFill>
            </a:endParaRP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7892" name="Picture 4" descr="http://www.swindon-birds.co.uk/Location%20pics/savernakefor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Dec, 2012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Malignant </a:t>
            </a:r>
            <a:r>
              <a:rPr lang="en-GB" sz="3200" b="1" dirty="0" err="1" smtClean="0">
                <a:solidFill>
                  <a:srgbClr val="FF0000"/>
                </a:solidFill>
              </a:rPr>
              <a:t>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543800" cy="4953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b="1" dirty="0" err="1" smtClean="0"/>
              <a:t>Adenocarcinoma</a:t>
            </a:r>
            <a:r>
              <a:rPr lang="en-GB" b="1" dirty="0" smtClean="0"/>
              <a:t> of the colon is the most common malignancy of the GI tract and is a major cause of morbidity and mortality worldwide.</a:t>
            </a:r>
            <a:endParaRPr lang="en-GB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 smtClean="0">
                <a:cs typeface="+mn-cs"/>
              </a:rPr>
              <a:t>Constitutes 98% of all cancers in the large intestine.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incidence peaks at 60 to 70 years of age</a:t>
            </a:r>
            <a:endParaRPr lang="en-GB" dirty="0" smtClean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971800" y="914400"/>
            <a:ext cx="3426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600" b="1" dirty="0" err="1">
                <a:solidFill>
                  <a:srgbClr val="FFFF00"/>
                </a:solidFill>
                <a:latin typeface="Calibri" pitchFamily="34" charset="0"/>
              </a:rPr>
              <a:t>Adenocarcinoma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FF66"/>
                </a:solidFill>
              </a:rPr>
              <a:t>Polyps</a:t>
            </a:r>
            <a:endParaRPr lang="en-US" dirty="0" smtClean="0"/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FF66"/>
                </a:solidFill>
              </a:rPr>
              <a:t>Non-</a:t>
            </a:r>
            <a:r>
              <a:rPr lang="en-US" b="1" i="1" dirty="0" err="1" smtClean="0">
                <a:solidFill>
                  <a:srgbClr val="FFFF66"/>
                </a:solidFill>
              </a:rPr>
              <a:t>neoplastic</a:t>
            </a:r>
            <a:r>
              <a:rPr lang="en-US" b="1" i="1" dirty="0" smtClean="0">
                <a:solidFill>
                  <a:srgbClr val="FFFF66"/>
                </a:solidFill>
              </a:rPr>
              <a:t> polyps    </a:t>
            </a:r>
            <a:r>
              <a:rPr lang="en-US" b="1" dirty="0" smtClean="0"/>
              <a:t>90%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Hyperplastic</a:t>
            </a:r>
            <a:r>
              <a:rPr lang="en-US" dirty="0" smtClean="0"/>
              <a:t>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Hamartomatous</a:t>
            </a:r>
            <a:r>
              <a:rPr lang="en-US" dirty="0" smtClean="0"/>
              <a:t> polyps (Juvenile &amp; </a:t>
            </a:r>
            <a:r>
              <a:rPr lang="en-US" dirty="0" err="1" smtClean="0"/>
              <a:t>Peutz-Jeghers</a:t>
            </a:r>
            <a:r>
              <a:rPr lang="en-US" dirty="0" smtClean="0"/>
              <a:t> polyps)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Inflammatory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Lymphoid polyps</a:t>
            </a:r>
          </a:p>
          <a:p>
            <a:pPr lvl="1" eaLnBrk="1" hangingPunct="1">
              <a:lnSpc>
                <a:spcPct val="90000"/>
              </a:lnSpc>
            </a:pPr>
            <a:endParaRPr lang="en-US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err="1" smtClean="0">
                <a:solidFill>
                  <a:srgbClr val="FFFF66"/>
                </a:solidFill>
              </a:rPr>
              <a:t>Neoplastic</a:t>
            </a:r>
            <a:r>
              <a:rPr lang="en-US" b="1" i="1" dirty="0" smtClean="0">
                <a:solidFill>
                  <a:srgbClr val="FFFF66"/>
                </a:solidFill>
              </a:rPr>
              <a:t>  polyps      </a:t>
            </a:r>
            <a:r>
              <a:rPr lang="en-US" b="1" dirty="0" smtClean="0"/>
              <a:t>10%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rgbClr val="FFFF00"/>
              </a:solidFill>
              <a:cs typeface="+mn-cs"/>
            </a:endParaRPr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) </a:t>
            </a:r>
            <a:r>
              <a:rPr lang="en-US" sz="2800" dirty="0" smtClean="0"/>
              <a:t>Age &gt; 50 years </a:t>
            </a:r>
            <a:r>
              <a:rPr lang="en-US" sz="2800" dirty="0" smtClean="0"/>
              <a:t>old                  (2</a:t>
            </a:r>
            <a:r>
              <a:rPr lang="en-US" sz="2800" dirty="0" smtClean="0"/>
              <a:t>) Cigarette smoking</a:t>
            </a:r>
          </a:p>
          <a:p>
            <a:pPr>
              <a:buNone/>
            </a:pPr>
            <a:r>
              <a:rPr lang="en-US" sz="2800" dirty="0" smtClean="0"/>
              <a:t>(3) Obesity, physical inactivity, heavy alcohol intake</a:t>
            </a:r>
          </a:p>
          <a:p>
            <a:pPr>
              <a:buNone/>
            </a:pPr>
            <a:r>
              <a:rPr lang="en-US" sz="2800" dirty="0" smtClean="0"/>
              <a:t>(4) Hereditary </a:t>
            </a:r>
            <a:r>
              <a:rPr lang="en-US" sz="2800" dirty="0" err="1" smtClean="0"/>
              <a:t>polyposis</a:t>
            </a:r>
            <a:r>
              <a:rPr lang="en-US" sz="2800" dirty="0" smtClean="0"/>
              <a:t> </a:t>
            </a:r>
            <a:r>
              <a:rPr lang="en-US" sz="2800" dirty="0" smtClean="0"/>
              <a:t>syndromes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(5) Hereditary </a:t>
            </a:r>
            <a:r>
              <a:rPr lang="en-US" sz="2800" dirty="0" err="1" smtClean="0"/>
              <a:t>nonpolyposis</a:t>
            </a:r>
            <a:r>
              <a:rPr lang="en-US" sz="2800" dirty="0" smtClean="0"/>
              <a:t> colon </a:t>
            </a:r>
            <a:r>
              <a:rPr lang="en-US" sz="2800" dirty="0" smtClean="0"/>
              <a:t>cancer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(6) Family cancer </a:t>
            </a:r>
            <a:r>
              <a:rPr lang="en-US" sz="2800" dirty="0" smtClean="0"/>
              <a:t>syndrome</a:t>
            </a:r>
            <a:r>
              <a:rPr lang="en-US" sz="2800" dirty="0" smtClean="0"/>
              <a:t> </a:t>
            </a:r>
          </a:p>
          <a:p>
            <a:pPr>
              <a:buNone/>
            </a:pPr>
            <a:r>
              <a:rPr lang="en-US" sz="2800" dirty="0" smtClean="0"/>
              <a:t>(7) First-degree relatives with colon cancer</a:t>
            </a:r>
          </a:p>
          <a:p>
            <a:pPr>
              <a:buNone/>
            </a:pPr>
            <a:r>
              <a:rPr lang="en-US" sz="2800" dirty="0" smtClean="0"/>
              <a:t>(8) Inflammatory bowel </a:t>
            </a:r>
            <a:r>
              <a:rPr lang="en-US" sz="2800" dirty="0" smtClean="0"/>
              <a:t>disease: </a:t>
            </a:r>
            <a:r>
              <a:rPr lang="en-US" sz="2400" dirty="0" smtClean="0"/>
              <a:t>Ulcerative </a:t>
            </a:r>
            <a:r>
              <a:rPr lang="en-US" sz="2400" dirty="0" smtClean="0"/>
              <a:t>colitis &gt; </a:t>
            </a:r>
            <a:r>
              <a:rPr lang="en-US" sz="2400" dirty="0" err="1" smtClean="0"/>
              <a:t>Crohn's</a:t>
            </a:r>
            <a:r>
              <a:rPr lang="en-US" sz="2400" dirty="0" smtClean="0"/>
              <a:t> </a:t>
            </a:r>
            <a:r>
              <a:rPr lang="en-US" sz="2400" dirty="0" err="1" smtClean="0"/>
              <a:t>dis</a:t>
            </a: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(9) Dietary </a:t>
            </a:r>
            <a:r>
              <a:rPr lang="en-US" sz="2800" dirty="0" smtClean="0"/>
              <a:t>factors: </a:t>
            </a:r>
            <a:r>
              <a:rPr lang="en-US" sz="2400" dirty="0" smtClean="0"/>
              <a:t>Low-fiber </a:t>
            </a:r>
            <a:r>
              <a:rPr lang="en-US" sz="2400" dirty="0" smtClean="0"/>
              <a:t>diet; increased saturated fats; reduced vegetable intake; </a:t>
            </a:r>
            <a:r>
              <a:rPr lang="en-GB" sz="2400" dirty="0" smtClean="0"/>
              <a:t>Reduced intake of </a:t>
            </a:r>
            <a:r>
              <a:rPr lang="en-GB" sz="2400" dirty="0" err="1" smtClean="0"/>
              <a:t>vit</a:t>
            </a:r>
            <a:r>
              <a:rPr lang="en-GB" sz="2400" dirty="0" smtClean="0"/>
              <a:t> A, C &amp; E.</a:t>
            </a:r>
            <a:endParaRPr lang="en-US" sz="2400" dirty="0" smtClean="0"/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GB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dirty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381000" y="9144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Predisposing </a:t>
            </a:r>
            <a:r>
              <a:rPr lang="en-GB" sz="3200" dirty="0" smtClean="0">
                <a:solidFill>
                  <a:srgbClr val="FFFF00"/>
                </a:solidFill>
              </a:rPr>
              <a:t>factors of </a:t>
            </a:r>
            <a:r>
              <a:rPr lang="en-GB" sz="3200" dirty="0" smtClean="0">
                <a:solidFill>
                  <a:srgbClr val="FFFF00"/>
                </a:solidFill>
              </a:rPr>
              <a:t>Colon </a:t>
            </a:r>
            <a:r>
              <a:rPr lang="en-GB" sz="3200" dirty="0" err="1" smtClean="0">
                <a:solidFill>
                  <a:srgbClr val="FFFF00"/>
                </a:solidFill>
              </a:rPr>
              <a:t>Adenocarcinoma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772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Two </a:t>
            </a:r>
            <a:r>
              <a:rPr lang="en-US" dirty="0" err="1" smtClean="0"/>
              <a:t>pathogenetically</a:t>
            </a:r>
            <a:r>
              <a:rPr lang="en-US" dirty="0" smtClean="0"/>
              <a:t> distinct pathways for the development of colon cancer, both seem to result from accumulation of multiple mutations: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200" dirty="0" smtClean="0">
                <a:solidFill>
                  <a:srgbClr val="FFFF66"/>
                </a:solidFill>
              </a:rPr>
              <a:t>1- The APC/B-</a:t>
            </a:r>
            <a:r>
              <a:rPr lang="en-US" sz="3200" i="1" dirty="0" err="1" smtClean="0">
                <a:solidFill>
                  <a:srgbClr val="FFFF66"/>
                </a:solidFill>
              </a:rPr>
              <a:t>catenin</a:t>
            </a:r>
            <a:r>
              <a:rPr lang="en-US" sz="3200" i="1" dirty="0" smtClean="0">
                <a:solidFill>
                  <a:srgbClr val="FFFF66"/>
                </a:solidFill>
              </a:rPr>
              <a:t> pathway ( 85 % )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66"/>
                </a:solidFill>
              </a:rPr>
              <a:t>2- The </a:t>
            </a:r>
            <a:r>
              <a:rPr lang="en-US" sz="3200" i="1" dirty="0" smtClean="0">
                <a:solidFill>
                  <a:srgbClr val="FFFF66"/>
                </a:solidFill>
              </a:rPr>
              <a:t>DNA mismatch repair genes pathway</a:t>
            </a:r>
            <a:r>
              <a:rPr lang="en-US" sz="3200" i="1" dirty="0" smtClean="0"/>
              <a:t>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7772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Carcinogenesis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200" dirty="0" smtClean="0">
                <a:solidFill>
                  <a:srgbClr val="FFFF66"/>
                </a:solidFill>
              </a:rPr>
              <a:t>1- The APC/B-</a:t>
            </a:r>
            <a:r>
              <a:rPr lang="en-US" sz="3200" i="1" dirty="0" err="1" smtClean="0">
                <a:solidFill>
                  <a:srgbClr val="FFFF66"/>
                </a:solidFill>
              </a:rPr>
              <a:t>catenin</a:t>
            </a:r>
            <a:r>
              <a:rPr lang="en-US" sz="3200" i="1" dirty="0" smtClean="0">
                <a:solidFill>
                  <a:srgbClr val="FFFF66"/>
                </a:solidFill>
              </a:rPr>
              <a:t> pathway ( 85 % 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chromosomal  instability that results in stepwise accumulation of mutations in a series of </a:t>
            </a:r>
            <a:r>
              <a:rPr lang="en-US" sz="2800" dirty="0" err="1" smtClean="0"/>
              <a:t>oncogenes</a:t>
            </a:r>
            <a:r>
              <a:rPr lang="en-US" sz="2800" dirty="0" smtClean="0"/>
              <a:t> and tumor suppressor genes.</a:t>
            </a:r>
          </a:p>
        </p:txBody>
      </p:sp>
      <p:pic>
        <p:nvPicPr>
          <p:cNvPr id="21508" name="Picture 2" descr="G:\Cotran\Images\CH18\f01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8001000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Familial </a:t>
            </a:r>
            <a:r>
              <a:rPr lang="en-US" dirty="0" err="1" smtClean="0">
                <a:solidFill>
                  <a:srgbClr val="FF0000"/>
                </a:solidFill>
              </a:rPr>
              <a:t>Adenomatous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Polyposis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2355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Hereditary mutation of the </a:t>
            </a:r>
            <a:r>
              <a:rPr lang="en-US" i="1" dirty="0" smtClean="0"/>
              <a:t>APC</a:t>
            </a:r>
            <a:r>
              <a:rPr lang="en-US" dirty="0" smtClean="0"/>
              <a:t> gene is the cause of 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(FAP), where affected individuals carry an almost 100% risk of developing colon cancer by age 40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/>
              <a:t>Malignant Tumors of Large Intestine</a:t>
            </a:r>
            <a:br>
              <a:rPr lang="en-GB" sz="2800" b="1" smtClean="0"/>
            </a:br>
            <a:r>
              <a:rPr lang="en-GB" sz="2800" b="1" smtClean="0"/>
              <a:t>Adenocarcinoma</a:t>
            </a:r>
            <a:endParaRPr lang="en-US" sz="2800" b="1" smtClean="0"/>
          </a:p>
        </p:txBody>
      </p:sp>
      <p:sp>
        <p:nvSpPr>
          <p:cNvPr id="95236" name="Rectangle 1028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72400" cy="41148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Carcinogenesis</a:t>
            </a: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cs typeface="+mn-cs"/>
              </a:rPr>
              <a:t>2- The </a:t>
            </a:r>
            <a:r>
              <a:rPr lang="en-US" sz="2800" i="1" dirty="0">
                <a:solidFill>
                  <a:srgbClr val="FFFF66"/>
                </a:solidFill>
                <a:cs typeface="+mn-cs"/>
              </a:rPr>
              <a:t>DNA mismatch repair genes pathway:</a:t>
            </a:r>
            <a:r>
              <a:rPr lang="en-US" sz="2800" i="1" dirty="0">
                <a:cs typeface="+mn-cs"/>
              </a:rPr>
              <a:t> 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10% to 15% of sporadic cases.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There is accumulation of mutations (as in the 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APC/B-</a:t>
            </a:r>
            <a:r>
              <a:rPr lang="en-US" sz="2800" i="1" dirty="0" err="1" smtClean="0">
                <a:cs typeface="+mn-cs"/>
              </a:rPr>
              <a:t>catenin</a:t>
            </a:r>
            <a:r>
              <a:rPr lang="en-US" sz="2800" i="1" dirty="0" smtClean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schema</a:t>
            </a:r>
            <a:r>
              <a:rPr lang="en-US" sz="2800" i="1" dirty="0" smtClean="0">
                <a:cs typeface="+mn-cs"/>
              </a:rPr>
              <a:t>)</a:t>
            </a:r>
            <a:endParaRPr lang="en-US" sz="28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Five  DNA mismatch repair genes (MSH2, MSH6, MLH1, PMS1, AND PMS2)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give rise to the </a:t>
            </a:r>
            <a:r>
              <a:rPr lang="en-US" sz="2800" i="1" u="sng" dirty="0" smtClean="0">
                <a:solidFill>
                  <a:srgbClr val="FFFF00"/>
                </a:solidFill>
                <a:cs typeface="+mn-cs"/>
              </a:rPr>
              <a:t>hereditary non </a:t>
            </a:r>
            <a:r>
              <a:rPr lang="en-US" sz="2800" i="1" u="sng" dirty="0" err="1" smtClean="0">
                <a:solidFill>
                  <a:srgbClr val="FFFF00"/>
                </a:solidFill>
                <a:cs typeface="+mn-cs"/>
              </a:rPr>
              <a:t>polyposis</a:t>
            </a:r>
            <a:r>
              <a:rPr lang="en-US" sz="2800" i="1" u="sng" dirty="0" smtClean="0">
                <a:solidFill>
                  <a:srgbClr val="FFFF00"/>
                </a:solidFill>
                <a:cs typeface="+mn-cs"/>
              </a:rPr>
              <a:t> colon carcinoma (HNPCC)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endParaRPr lang="en-US" sz="2800" dirty="0">
              <a:cs typeface="+mn-cs"/>
            </a:endParaRP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u="sng" dirty="0">
                <a:solidFill>
                  <a:srgbClr val="FF0000"/>
                </a:solidFill>
                <a:cs typeface="+mj-cs"/>
              </a:rPr>
              <a:t>Colorectal Carcinoma </a:t>
            </a:r>
            <a:br>
              <a:rPr lang="en-GB" sz="3600" b="1" u="sng" dirty="0">
                <a:solidFill>
                  <a:srgbClr val="FF0000"/>
                </a:solidFill>
                <a:cs typeface="+mj-cs"/>
              </a:rPr>
            </a:br>
            <a:endParaRPr lang="en-GB" sz="3600" b="1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610600" cy="6019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i="1" dirty="0" smtClean="0"/>
              <a:t>	</a:t>
            </a:r>
            <a:r>
              <a:rPr lang="en-GB" sz="2800" b="1" i="1" dirty="0" smtClean="0">
                <a:solidFill>
                  <a:srgbClr val="FFFF00"/>
                </a:solidFill>
              </a:rPr>
              <a:t>Morphology</a:t>
            </a:r>
          </a:p>
          <a:p>
            <a:pPr eaLnBrk="1" hangingPunct="1"/>
            <a:r>
              <a:rPr lang="en-GB" sz="2800" dirty="0" smtClean="0"/>
              <a:t>70% are in the rectum, </a:t>
            </a:r>
            <a:r>
              <a:rPr lang="en-GB" sz="2800" dirty="0" err="1" smtClean="0"/>
              <a:t>rectosigmoid</a:t>
            </a:r>
            <a:r>
              <a:rPr lang="en-GB" sz="2800" dirty="0" smtClean="0"/>
              <a:t> and sigmoid colon.</a:t>
            </a:r>
            <a:endParaRPr lang="en-US" sz="2800" dirty="0" smtClean="0"/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Left-sided carcinomas </a:t>
            </a:r>
            <a:r>
              <a:rPr lang="en-GB" sz="2800" dirty="0" smtClean="0"/>
              <a:t>tend to be annular, encircling lesions with early symptoms of obstruction.</a:t>
            </a:r>
            <a:endParaRPr lang="en-GB" sz="2800" b="1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Right-sided carcinomas </a:t>
            </a:r>
            <a:r>
              <a:rPr lang="en-GB" sz="2800" dirty="0" smtClean="0"/>
              <a:t>tend to grow as </a:t>
            </a:r>
            <a:r>
              <a:rPr lang="en-GB" sz="2800" dirty="0" err="1" smtClean="0"/>
              <a:t>polypoid</a:t>
            </a:r>
            <a:r>
              <a:rPr lang="en-GB" sz="2800" dirty="0" smtClean="0"/>
              <a:t>, </a:t>
            </a:r>
            <a:r>
              <a:rPr lang="en-GB" sz="2800" dirty="0" err="1" smtClean="0"/>
              <a:t>fungating</a:t>
            </a:r>
            <a:r>
              <a:rPr lang="en-GB" sz="2800" dirty="0" smtClean="0"/>
              <a:t> masses, obstruction is uncommon.</a:t>
            </a:r>
          </a:p>
        </p:txBody>
      </p:sp>
      <p:pic>
        <p:nvPicPr>
          <p:cNvPr id="24582" name="Picture 2" descr="G:\Cotran\Images\CH18\F018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786313"/>
            <a:ext cx="1304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G:\Cotran\Images\CH18\F018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857750"/>
            <a:ext cx="2384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مستطيل 7"/>
          <p:cNvSpPr>
            <a:spLocks noChangeArrowheads="1"/>
          </p:cNvSpPr>
          <p:nvPr/>
        </p:nvSpPr>
        <p:spPr bwMode="auto">
          <a:xfrm>
            <a:off x="2214563" y="4929188"/>
            <a:ext cx="1116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>
                <a:solidFill>
                  <a:srgbClr val="FF0000"/>
                </a:solidFill>
                <a:latin typeface="Calibri" pitchFamily="34" charset="0"/>
              </a:rPr>
              <a:t>Left-sided</a:t>
            </a:r>
            <a:endParaRPr lang="en-US">
              <a:latin typeface="Calibri" pitchFamily="34" charset="0"/>
            </a:endParaRPr>
          </a:p>
        </p:txBody>
      </p:sp>
      <p:sp>
        <p:nvSpPr>
          <p:cNvPr id="24585" name="مستطيل 8"/>
          <p:cNvSpPr>
            <a:spLocks noChangeArrowheads="1"/>
          </p:cNvSpPr>
          <p:nvPr/>
        </p:nvSpPr>
        <p:spPr bwMode="auto">
          <a:xfrm>
            <a:off x="7643813" y="5143500"/>
            <a:ext cx="1239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>
                <a:solidFill>
                  <a:srgbClr val="FF0000"/>
                </a:solidFill>
                <a:latin typeface="Calibri" pitchFamily="34" charset="0"/>
              </a:rPr>
              <a:t>Right-sided</a:t>
            </a:r>
            <a:endParaRPr lang="en-US">
              <a:latin typeface="Calibri" pitchFamily="34" charset="0"/>
            </a:endParaRPr>
          </a:p>
        </p:txBody>
      </p:sp>
      <p:pic>
        <p:nvPicPr>
          <p:cNvPr id="24586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635375" y="4868863"/>
            <a:ext cx="25987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Colorectal Carcinoma </a:t>
            </a:r>
            <a:br>
              <a:rPr lang="en-GB" b="1" u="sng" dirty="0" smtClean="0">
                <a:solidFill>
                  <a:srgbClr val="FF0000"/>
                </a:solidFill>
              </a:rPr>
            </a:br>
            <a:r>
              <a:rPr lang="en-GB" b="1" i="1" dirty="0" smtClean="0">
                <a:solidFill>
                  <a:srgbClr val="FFFF00"/>
                </a:solidFill>
              </a:rPr>
              <a:t> Morphology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Adenocarcinoma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Mucinous</a:t>
            </a:r>
            <a:r>
              <a:rPr lang="en-GB" dirty="0" smtClean="0"/>
              <a:t> </a:t>
            </a:r>
            <a:r>
              <a:rPr lang="en-GB" dirty="0" err="1" smtClean="0"/>
              <a:t>adenocarcinoma</a:t>
            </a:r>
            <a:r>
              <a:rPr lang="en-GB" dirty="0" smtClean="0"/>
              <a:t> secret abundant </a:t>
            </a:r>
            <a:r>
              <a:rPr lang="en-GB" dirty="0" err="1" smtClean="0"/>
              <a:t>mucin</a:t>
            </a:r>
            <a:r>
              <a:rPr lang="en-GB" dirty="0" smtClean="0"/>
              <a:t> that may dissect through cleavage planes in the wall.</a:t>
            </a:r>
          </a:p>
          <a:p>
            <a:endParaRPr lang="ar-SA" dirty="0"/>
          </a:p>
        </p:txBody>
      </p:sp>
      <p:pic>
        <p:nvPicPr>
          <p:cNvPr id="4" name="Picture 277" descr="D:\SCContent\9781437717815\graphics\fullsize\S9781437717815-014-f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95344"/>
            <a:ext cx="8229600" cy="2962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If located closer to the anus: change in bowel habit, feeling of incomplete defecation, PR bleeding</a:t>
            </a:r>
          </a:p>
          <a:p>
            <a:r>
              <a:rPr lang="en-US" smtClean="0"/>
              <a:t>A tumor that is large enough to fill the entire lumen of the bowel may cause bowel obstruction</a:t>
            </a:r>
          </a:p>
          <a:p>
            <a:r>
              <a:rPr lang="en-US" smtClean="0"/>
              <a:t>Right-sided lesions are more likely to bleed while left-sided tumors are usually detected later and could present with bowel obstruction.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1"/>
          <p:cNvSpPr>
            <a:spLocks noChangeArrowheads="1"/>
          </p:cNvSpPr>
          <p:nvPr/>
        </p:nvSpPr>
        <p:spPr bwMode="auto">
          <a:xfrm>
            <a:off x="714374" y="2071688"/>
            <a:ext cx="78200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GB" sz="2800" dirty="0">
                <a:latin typeface="Calibri" pitchFamily="34" charset="0"/>
              </a:rPr>
              <a:t>Serum levels of </a:t>
            </a:r>
            <a:r>
              <a:rPr lang="en-GB" sz="2800" dirty="0" err="1">
                <a:solidFill>
                  <a:srgbClr val="FFFF00"/>
                </a:solidFill>
                <a:latin typeface="Calibri" pitchFamily="34" charset="0"/>
              </a:rPr>
              <a:t>carcinoembryonic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antigen (CEA) </a:t>
            </a:r>
            <a:r>
              <a:rPr lang="en-GB" sz="2800" dirty="0">
                <a:latin typeface="Calibri" pitchFamily="34" charset="0"/>
              </a:rPr>
              <a:t>are related to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size and extent of spread.  They are helpful  in monitoring for recurrence of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after resection.</a:t>
            </a:r>
          </a:p>
          <a:p>
            <a:r>
              <a:rPr lang="en-US" sz="2800" b="1" dirty="0" smtClean="0"/>
              <a:t>TNM Staging of Colon Cancers </a:t>
            </a:r>
            <a:r>
              <a:rPr lang="en-GB" sz="2800" dirty="0" smtClean="0">
                <a:latin typeface="Calibri" pitchFamily="34" charset="0"/>
              </a:rPr>
              <a:t>is </a:t>
            </a:r>
            <a:r>
              <a:rPr lang="en-GB" sz="2800" dirty="0">
                <a:latin typeface="Calibri" pitchFamily="34" charset="0"/>
              </a:rPr>
              <a:t>used for </a:t>
            </a:r>
            <a:r>
              <a:rPr lang="en-GB" sz="2800" dirty="0" smtClean="0">
                <a:latin typeface="Calibri" pitchFamily="34" charset="0"/>
              </a:rPr>
              <a:t>staging</a:t>
            </a:r>
          </a:p>
          <a:p>
            <a:endParaRPr lang="en-GB" sz="2800" dirty="0" smtClean="0">
              <a:latin typeface="Calibri" pitchFamily="34" charset="0"/>
            </a:endParaRPr>
          </a:p>
          <a:p>
            <a:r>
              <a:rPr lang="en-GB" sz="2800" dirty="0" smtClean="0">
                <a:latin typeface="Calibri" pitchFamily="34" charset="0"/>
              </a:rPr>
              <a:t>Ref: Robbins Basic Pathology: 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Colorectal Carcinoma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583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D:\SCContent\9781416029731\graphics\fullsize\S9781416029731-015-f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085974"/>
            <a:ext cx="87677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Prevention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300" dirty="0" smtClean="0"/>
              <a:t>Aspirin </a:t>
            </a:r>
            <a:r>
              <a:rPr lang="en-US" sz="3300" dirty="0" smtClean="0"/>
              <a:t>and other NSAIDs</a:t>
            </a:r>
          </a:p>
          <a:p>
            <a:pPr lvl="2"/>
            <a:r>
              <a:rPr lang="en-US" sz="2800" dirty="0" smtClean="0"/>
              <a:t>Decreases incidence of colorectal adenomas</a:t>
            </a:r>
          </a:p>
          <a:p>
            <a:pPr lvl="1"/>
            <a:r>
              <a:rPr lang="en-US" sz="3300" dirty="0" smtClean="0"/>
              <a:t>Annual fecal occult blood testing</a:t>
            </a:r>
          </a:p>
          <a:p>
            <a:pPr lvl="1"/>
            <a:r>
              <a:rPr lang="en-US" sz="3300" dirty="0" smtClean="0"/>
              <a:t>Estrogens and </a:t>
            </a:r>
            <a:r>
              <a:rPr lang="en-US" sz="3300" dirty="0" err="1" smtClean="0"/>
              <a:t>progestins</a:t>
            </a:r>
            <a:endParaRPr lang="en-US" sz="3300" dirty="0" smtClean="0"/>
          </a:p>
          <a:p>
            <a:pPr lvl="2"/>
            <a:r>
              <a:rPr lang="en-US" sz="2800" dirty="0" smtClean="0"/>
              <a:t>May reduce colorectal cancer risk</a:t>
            </a:r>
          </a:p>
          <a:p>
            <a:pPr lvl="1"/>
            <a:r>
              <a:rPr lang="en-US" sz="3300" dirty="0" smtClean="0"/>
              <a:t>Dietary alterations</a:t>
            </a:r>
          </a:p>
          <a:p>
            <a:pPr lvl="2"/>
            <a:r>
              <a:rPr lang="en-US" sz="2800" dirty="0" smtClean="0"/>
              <a:t>(1) Decrease fat intake to 30% of total caloric intake</a:t>
            </a:r>
          </a:p>
          <a:p>
            <a:pPr lvl="2"/>
            <a:r>
              <a:rPr lang="en-US" sz="2800" dirty="0" smtClean="0"/>
              <a:t>(2) Increase fiber</a:t>
            </a:r>
          </a:p>
          <a:p>
            <a:pPr lvl="2"/>
            <a:r>
              <a:rPr lang="en-US" sz="2800" dirty="0" smtClean="0"/>
              <a:t>(3) Increase intake of fruits and vegetables</a:t>
            </a:r>
          </a:p>
          <a:p>
            <a:pPr lvl="1"/>
            <a:r>
              <a:rPr lang="en-US" sz="3300" dirty="0" smtClean="0"/>
              <a:t>? </a:t>
            </a:r>
            <a:r>
              <a:rPr lang="en-US" sz="3300" dirty="0" err="1" smtClean="0"/>
              <a:t>Statins</a:t>
            </a:r>
            <a:endParaRPr lang="en-US" sz="3300" dirty="0" smtClean="0"/>
          </a:p>
          <a:p>
            <a:pPr lvl="2"/>
            <a:r>
              <a:rPr lang="en-US" sz="2800" dirty="0" smtClean="0"/>
              <a:t>May inhibit growth of colon cancer lines</a:t>
            </a:r>
          </a:p>
          <a:p>
            <a:pPr lvl="1"/>
            <a:r>
              <a:rPr lang="en-US" sz="3300" dirty="0" smtClean="0"/>
              <a:t>Cessation of smoking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8382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dirty="0" smtClean="0"/>
              <a:t>Malignant Small Intestinal </a:t>
            </a:r>
            <a:r>
              <a:rPr lang="en-GB" sz="3600" b="1" u="sng" dirty="0" err="1" smtClean="0"/>
              <a:t>Neoplasms</a:t>
            </a:r>
            <a:endParaRPr lang="en-GB" sz="3600" b="1" u="sng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214313" y="1500188"/>
            <a:ext cx="8534400" cy="4900612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GB" sz="2400" b="1" i="1" dirty="0" smtClean="0"/>
          </a:p>
          <a:p>
            <a:pPr eaLnBrk="1" hangingPunct="1"/>
            <a:r>
              <a:rPr lang="en-GB" sz="3600" dirty="0" smtClean="0">
                <a:solidFill>
                  <a:srgbClr val="FFFF00"/>
                </a:solidFill>
              </a:rPr>
              <a:t>In descending order of frequency: </a:t>
            </a:r>
          </a:p>
          <a:p>
            <a:pPr lvl="1"/>
            <a:r>
              <a:rPr lang="en-GB" sz="3600" dirty="0" err="1" smtClean="0"/>
              <a:t>Carcinoid</a:t>
            </a:r>
            <a:endParaRPr lang="en-GB" sz="3600" dirty="0" smtClean="0"/>
          </a:p>
          <a:p>
            <a:pPr lvl="1"/>
            <a:r>
              <a:rPr lang="en-GB" sz="3600" dirty="0" err="1" smtClean="0"/>
              <a:t>Adenocarcinomas</a:t>
            </a:r>
            <a:endParaRPr lang="en-GB" sz="3600" dirty="0" smtClean="0"/>
          </a:p>
          <a:p>
            <a:pPr lvl="1"/>
            <a:r>
              <a:rPr lang="en-GB" sz="3600" dirty="0" smtClean="0"/>
              <a:t>Lymphomas</a:t>
            </a:r>
          </a:p>
          <a:p>
            <a:pPr lvl="1"/>
            <a:r>
              <a:rPr lang="en-GB" sz="3600" dirty="0" err="1" smtClean="0"/>
              <a:t>Leiomyosarcomas</a:t>
            </a:r>
            <a:r>
              <a:rPr lang="en-GB" sz="3600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382000" cy="5257800"/>
          </a:xfrm>
        </p:spPr>
        <p:txBody>
          <a:bodyPr lIns="90488" tIns="44450" rIns="90488" bIns="44450"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b="1" i="1" u="sng" dirty="0" err="1">
                <a:solidFill>
                  <a:srgbClr val="FFFF00"/>
                </a:solidFill>
                <a:cs typeface="+mn-cs"/>
              </a:rPr>
              <a:t>Carcinoid</a:t>
            </a:r>
            <a:r>
              <a:rPr lang="en-GB" sz="3600" b="1" i="1" u="sng" dirty="0">
                <a:solidFill>
                  <a:srgbClr val="FFFF00"/>
                </a:solidFill>
                <a:cs typeface="+mn-cs"/>
              </a:rPr>
              <a:t> </a:t>
            </a:r>
            <a:r>
              <a:rPr lang="en-GB" sz="3600" b="1" i="1" u="sng" dirty="0" err="1">
                <a:solidFill>
                  <a:srgbClr val="FFFF00"/>
                </a:solidFill>
                <a:cs typeface="+mn-cs"/>
              </a:rPr>
              <a:t>Tumors</a:t>
            </a:r>
            <a:endParaRPr lang="en-GB" sz="3600" b="1" i="1" u="sng" dirty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>
                <a:cs typeface="+mn-cs"/>
              </a:rPr>
              <a:t>Neoplasms</a:t>
            </a:r>
            <a:r>
              <a:rPr lang="en-GB" dirty="0">
                <a:cs typeface="+mn-cs"/>
              </a:rPr>
              <a:t> arising from endocrine cells </a:t>
            </a:r>
            <a:r>
              <a:rPr lang="en-GB" dirty="0" smtClean="0">
                <a:cs typeface="+mn-cs"/>
              </a:rPr>
              <a:t>found </a:t>
            </a:r>
            <a:r>
              <a:rPr lang="en-GB" dirty="0">
                <a:cs typeface="+mn-cs"/>
              </a:rPr>
              <a:t>along the length of GIT mucosa. </a:t>
            </a:r>
            <a:endParaRPr lang="en-GB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The peak incidence :sixth decade, but they may appear at any age.</a:t>
            </a:r>
          </a:p>
          <a:p>
            <a:pPr>
              <a:defRPr/>
            </a:pPr>
            <a:r>
              <a:rPr lang="en-US" dirty="0" smtClean="0"/>
              <a:t> </a:t>
            </a:r>
            <a:r>
              <a:rPr lang="en-US" i="1" dirty="0" smtClean="0"/>
              <a:t>They compose less than 2% of colorectal malignancies but almost half of small intestinal malignant tumors.</a:t>
            </a:r>
            <a:endParaRPr lang="en-GB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60 to 80% appendix and terminal ileum: 10 to 20% </a:t>
            </a:r>
            <a:r>
              <a:rPr lang="en-GB" dirty="0" smtClean="0"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u="sng" dirty="0" err="1" smtClean="0">
                <a:solidFill>
                  <a:srgbClr val="FFFF00"/>
                </a:solidFill>
              </a:rPr>
              <a:t>Carcinoid</a:t>
            </a:r>
            <a:r>
              <a:rPr lang="en-GB" b="1" i="1" u="sng" dirty="0" smtClean="0">
                <a:solidFill>
                  <a:srgbClr val="FFFF00"/>
                </a:solidFill>
              </a:rPr>
              <a:t> </a:t>
            </a:r>
            <a:r>
              <a:rPr lang="en-GB" b="1" i="1" u="sng" dirty="0" err="1" smtClean="0">
                <a:solidFill>
                  <a:srgbClr val="FFFF00"/>
                </a:solidFill>
              </a:rPr>
              <a:t>Tumors</a:t>
            </a:r>
            <a:r>
              <a:rPr lang="en-GB" b="1" i="1" u="sng" dirty="0" smtClean="0">
                <a:solidFill>
                  <a:srgbClr val="FFFF00"/>
                </a:solidFill>
              </a:rPr>
              <a:t/>
            </a:r>
            <a:br>
              <a:rPr lang="en-GB" b="1" i="1" u="sng" dirty="0" smtClean="0">
                <a:solidFill>
                  <a:srgbClr val="FFFF00"/>
                </a:solidFill>
              </a:rPr>
            </a:br>
            <a:r>
              <a:rPr lang="en-US" dirty="0" smtClean="0"/>
              <a:t> Behavior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Aggressive behavior correlates with: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Site of origin: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i="1" dirty="0" err="1" smtClean="0"/>
              <a:t>Appendiceal</a:t>
            </a:r>
            <a:r>
              <a:rPr lang="en-US" i="1" dirty="0" smtClean="0"/>
              <a:t> and rectal </a:t>
            </a:r>
            <a:r>
              <a:rPr lang="en-US" i="1" dirty="0" err="1" smtClean="0"/>
              <a:t>carcinoids</a:t>
            </a:r>
            <a:r>
              <a:rPr lang="en-US" i="1" dirty="0" smtClean="0"/>
              <a:t> infrequently metastasize</a:t>
            </a:r>
            <a:r>
              <a:rPr lang="en-US" dirty="0" smtClean="0"/>
              <a:t>, even though they may show extensive local spread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dirty="0" smtClean="0"/>
              <a:t>90% of </a:t>
            </a:r>
            <a:r>
              <a:rPr lang="en-US" dirty="0" err="1" smtClean="0"/>
              <a:t>ileal</a:t>
            </a:r>
            <a:r>
              <a:rPr lang="en-US" dirty="0" smtClean="0"/>
              <a:t>, gastric, and colonic </a:t>
            </a:r>
            <a:r>
              <a:rPr lang="en-US" dirty="0" err="1" smtClean="0"/>
              <a:t>carcinoids</a:t>
            </a:r>
            <a:r>
              <a:rPr lang="en-US" dirty="0" smtClean="0"/>
              <a:t> that have penetrated halfway through the muscle wall have spread to lymph nodes and distant sites at the time of diagnosis, especially those larger than 2 cm in diameter.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Depth of local penetration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Size of the tumor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u="sng" dirty="0" err="1">
                <a:solidFill>
                  <a:srgbClr val="FFFF00"/>
                </a:solidFill>
                <a:cs typeface="+mn-cs"/>
              </a:rPr>
              <a:t>Carcinoid</a:t>
            </a:r>
            <a:r>
              <a:rPr lang="en-GB" sz="2400" b="1" i="1" u="sng" dirty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b="1" i="1" u="sng" dirty="0" err="1" smtClean="0">
                <a:solidFill>
                  <a:srgbClr val="FFFF00"/>
                </a:solidFill>
                <a:cs typeface="+mn-cs"/>
              </a:rPr>
              <a:t>Tumors</a:t>
            </a:r>
            <a:endParaRPr lang="en-GB" sz="2400" b="1" i="1" u="sng" dirty="0" smtClean="0">
              <a:solidFill>
                <a:srgbClr val="FFFF00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u="sng" dirty="0" smtClean="0">
                <a:solidFill>
                  <a:srgbClr val="FFFF00"/>
                </a:solidFill>
              </a:rPr>
              <a:t>Morphology</a:t>
            </a:r>
            <a:endParaRPr lang="en-GB" sz="2400" b="1" i="1" u="sng" dirty="0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r>
              <a:rPr lang="en-US" sz="2400" dirty="0" smtClean="0"/>
              <a:t>A solid, yellow-tan appearance </a:t>
            </a:r>
          </a:p>
          <a:p>
            <a:pPr>
              <a:defRPr/>
            </a:pPr>
            <a:r>
              <a:rPr lang="en-US" sz="2400" dirty="0" smtClean="0"/>
              <a:t>The cells are monotonously similar, having a scant, pink granular cytoplasm and a round-to-oval stippled nucleus. </a:t>
            </a:r>
          </a:p>
          <a:p>
            <a:pPr>
              <a:defRPr/>
            </a:pP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Ultrastructral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features: </a:t>
            </a: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neurosecretory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electron dense bodies in the  cytoplasm</a:t>
            </a:r>
          </a:p>
          <a:p>
            <a:pPr>
              <a:defRPr/>
            </a:pP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  <p:pic>
        <p:nvPicPr>
          <p:cNvPr id="28678" name="Picture 1026" descr="G:\Cotran\Images\CH18\F018057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04800" y="3886200"/>
            <a:ext cx="857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3886200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886200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305800" cy="51816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u="sng" dirty="0" err="1" smtClean="0"/>
              <a:t>Carcinoid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Tumor</a:t>
            </a:r>
            <a:endParaRPr lang="en-GB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FFFF00"/>
                </a:solidFill>
              </a:rPr>
              <a:t>	Clinical features</a:t>
            </a:r>
          </a:p>
          <a:p>
            <a:pPr eaLnBrk="1" hangingPunct="1"/>
            <a:r>
              <a:rPr lang="en-GB" dirty="0" smtClean="0"/>
              <a:t>Asymptomatic</a:t>
            </a:r>
          </a:p>
          <a:p>
            <a:pPr eaLnBrk="1" hangingPunct="1"/>
            <a:r>
              <a:rPr lang="en-GB" dirty="0" smtClean="0"/>
              <a:t>May cause obstruction, </a:t>
            </a:r>
            <a:r>
              <a:rPr lang="en-GB" dirty="0" err="1" smtClean="0"/>
              <a:t>intussusception</a:t>
            </a:r>
            <a:r>
              <a:rPr lang="en-GB" dirty="0" smtClean="0"/>
              <a:t> or bleeding.</a:t>
            </a:r>
          </a:p>
          <a:p>
            <a:pPr eaLnBrk="1" hangingPunct="1"/>
            <a:r>
              <a:rPr lang="en-GB" dirty="0" smtClean="0"/>
              <a:t>May elaborate hormones: </a:t>
            </a:r>
            <a:r>
              <a:rPr lang="en-GB" dirty="0" err="1" smtClean="0"/>
              <a:t>Zollinger</a:t>
            </a:r>
            <a:r>
              <a:rPr lang="en-GB" dirty="0" smtClean="0"/>
              <a:t>-Ellison, Cushing’s </a:t>
            </a:r>
            <a:r>
              <a:rPr lang="en-GB" dirty="0" err="1" smtClean="0"/>
              <a:t>carcinoid</a:t>
            </a:r>
            <a:r>
              <a:rPr lang="en-GB" dirty="0" smtClean="0"/>
              <a:t> or other syndromes.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8382000" cy="5257800"/>
          </a:xfrm>
        </p:spPr>
        <p:txBody>
          <a:bodyPr lIns="90488" tIns="44450" rIns="90488" bIns="44450"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CC3300"/>
                </a:solidFill>
              </a:rPr>
              <a:t>			</a:t>
            </a:r>
            <a:r>
              <a:rPr lang="en-GB" sz="3200" b="1" i="1" dirty="0" smtClean="0">
                <a:solidFill>
                  <a:srgbClr val="CC3300"/>
                </a:solidFill>
              </a:rPr>
              <a:t>    </a:t>
            </a:r>
            <a:r>
              <a:rPr lang="en-GB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Carcinoid</a:t>
            </a:r>
            <a:r>
              <a:rPr lang="en-GB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syndrome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sz="2800" dirty="0" smtClean="0"/>
              <a:t>1% of </a:t>
            </a:r>
            <a:r>
              <a:rPr lang="en-GB" sz="2800" dirty="0" err="1" smtClean="0"/>
              <a:t>carcinoid</a:t>
            </a:r>
            <a:r>
              <a:rPr lang="en-GB" sz="2800" dirty="0" smtClean="0"/>
              <a:t>  </a:t>
            </a:r>
            <a:r>
              <a:rPr lang="en-GB" sz="2800" dirty="0" err="1" smtClean="0"/>
              <a:t>tumor</a:t>
            </a:r>
            <a:r>
              <a:rPr lang="en-GB" sz="2800" dirty="0" smtClean="0"/>
              <a:t> &amp; in 20% of those of widespread metastasis </a:t>
            </a:r>
          </a:p>
          <a:p>
            <a:pPr eaLnBrk="1" hangingPunct="1"/>
            <a:r>
              <a:rPr lang="en-GB" sz="2800" dirty="0" err="1" smtClean="0"/>
              <a:t>Paroxymal</a:t>
            </a:r>
            <a:r>
              <a:rPr lang="en-GB" sz="2800" dirty="0" smtClean="0"/>
              <a:t> flushing, episodes of asthma-like wheezing, right-sided heart failure, attacks of watery </a:t>
            </a:r>
            <a:r>
              <a:rPr lang="en-GB" sz="2800" dirty="0" err="1" smtClean="0"/>
              <a:t>diarrhea</a:t>
            </a:r>
            <a:r>
              <a:rPr lang="en-GB" sz="2800" dirty="0" smtClean="0"/>
              <a:t>, abdominal pain, </a:t>
            </a:r>
          </a:p>
          <a:p>
            <a:pPr eaLnBrk="1" hangingPunct="1"/>
            <a:r>
              <a:rPr lang="en-GB" sz="2800" dirty="0" smtClean="0"/>
              <a:t>The principal chemical mediator is </a:t>
            </a:r>
            <a:r>
              <a:rPr lang="en-GB" sz="2800" dirty="0" smtClean="0">
                <a:solidFill>
                  <a:srgbClr val="FFFF00"/>
                </a:solidFill>
              </a:rPr>
              <a:t>serotonin</a:t>
            </a:r>
          </a:p>
          <a:p>
            <a:pPr eaLnBrk="1" hangingPunct="1"/>
            <a:r>
              <a:rPr lang="en-GB" sz="2800" dirty="0" smtClean="0"/>
              <a:t>The syndrome is classically associated with </a:t>
            </a:r>
            <a:r>
              <a:rPr lang="en-GB" sz="2800" dirty="0" err="1" smtClean="0"/>
              <a:t>ileal</a:t>
            </a:r>
            <a:r>
              <a:rPr lang="en-GB" sz="2800" dirty="0" smtClean="0"/>
              <a:t> </a:t>
            </a:r>
            <a:r>
              <a:rPr lang="en-GB" sz="2800" dirty="0" err="1" smtClean="0"/>
              <a:t>carcinoids</a:t>
            </a:r>
            <a:r>
              <a:rPr lang="en-GB" sz="2800" dirty="0" smtClean="0"/>
              <a:t> with hepatic metastases.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u="sng" smtClean="0"/>
              <a:t>Small Intestinal Neoplasms</a:t>
            </a:r>
            <a:endParaRPr lang="en-US" sz="3600" b="1" u="sng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</a:t>
            </a:r>
            <a:r>
              <a:rPr lang="en-US" smtClean="0">
                <a:cs typeface="+mn-cs"/>
              </a:rPr>
              <a:t>he </a:t>
            </a:r>
            <a:r>
              <a:rPr lang="en-US" dirty="0" err="1" smtClean="0">
                <a:cs typeface="+mn-cs"/>
              </a:rPr>
              <a:t>ileocecal</a:t>
            </a:r>
            <a:r>
              <a:rPr lang="en-US" dirty="0" smtClean="0">
                <a:cs typeface="+mn-cs"/>
              </a:rPr>
              <a:t> region is a favored site for </a:t>
            </a:r>
            <a:r>
              <a:rPr lang="en-US" dirty="0" err="1" smtClean="0">
                <a:cs typeface="+mn-cs"/>
              </a:rPr>
              <a:t>Burkitt's</a:t>
            </a:r>
            <a:r>
              <a:rPr lang="en-US" dirty="0" smtClean="0">
                <a:cs typeface="+mn-cs"/>
              </a:rPr>
              <a:t> lymphoma.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1628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Polyps</a:t>
            </a:r>
            <a:endParaRPr lang="en-US" sz="3600" b="1" dirty="0" smtClean="0"/>
          </a:p>
        </p:txBody>
      </p:sp>
      <p:sp>
        <p:nvSpPr>
          <p:cNvPr id="5123" name="Rectangle 2051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5293221" cy="4024312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FF66"/>
                </a:solidFill>
              </a:rPr>
              <a:t> </a:t>
            </a:r>
            <a:r>
              <a:rPr lang="en-GB" sz="2800" b="1" u="sng" dirty="0" err="1" smtClean="0">
                <a:solidFill>
                  <a:srgbClr val="FFFF66"/>
                </a:solidFill>
              </a:rPr>
              <a:t>Hyperplastic</a:t>
            </a:r>
            <a:r>
              <a:rPr lang="en-GB" sz="2800" b="1" u="sng" dirty="0" smtClean="0">
                <a:solidFill>
                  <a:srgbClr val="FFFF66"/>
                </a:solidFill>
              </a:rPr>
              <a:t> Polyp</a:t>
            </a:r>
          </a:p>
          <a:p>
            <a:pPr eaLnBrk="1" hangingPunct="1"/>
            <a:r>
              <a:rPr lang="en-GB" sz="2800" dirty="0" err="1" smtClean="0"/>
              <a:t>Asymtomatic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 &gt; 50% are located in the </a:t>
            </a:r>
            <a:r>
              <a:rPr lang="en-GB" sz="2800" dirty="0" err="1" smtClean="0"/>
              <a:t>rectosigmoid</a:t>
            </a:r>
            <a:endParaRPr lang="en-GB" sz="2800" dirty="0" smtClean="0"/>
          </a:p>
          <a:p>
            <a:pPr eaLnBrk="1" hangingPunct="1"/>
            <a:r>
              <a:rPr lang="en-GB" sz="2800" dirty="0" err="1" smtClean="0"/>
              <a:t>Sawtooth</a:t>
            </a:r>
            <a:r>
              <a:rPr lang="en-GB" sz="2800" dirty="0" smtClean="0"/>
              <a:t> surface</a:t>
            </a:r>
          </a:p>
          <a:p>
            <a:pPr eaLnBrk="1" hangingPunct="1"/>
            <a:r>
              <a:rPr lang="en-GB" sz="2800" dirty="0" smtClean="0"/>
              <a:t>Star shaped crypts</a:t>
            </a:r>
          </a:p>
          <a:p>
            <a:pPr eaLnBrk="1" hangingPunct="1"/>
            <a:r>
              <a:rPr lang="en-GB" sz="2800" dirty="0" smtClean="0"/>
              <a:t>Composed of well-formed glands and crypts lined by differentiated goblet or absorptive cells</a:t>
            </a:r>
            <a:r>
              <a:rPr lang="en-GB" sz="2800" dirty="0" smtClean="0"/>
              <a:t>.</a:t>
            </a:r>
          </a:p>
        </p:txBody>
      </p:sp>
      <p:pic>
        <p:nvPicPr>
          <p:cNvPr id="4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52293"/>
          <a:stretch>
            <a:fillRect/>
          </a:stretch>
        </p:blipFill>
        <p:spPr bwMode="auto">
          <a:xfrm>
            <a:off x="4953000" y="4114800"/>
            <a:ext cx="38984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2753" r="51376"/>
          <a:stretch>
            <a:fillRect/>
          </a:stretch>
        </p:blipFill>
        <p:spPr bwMode="auto">
          <a:xfrm>
            <a:off x="5206999" y="1295400"/>
            <a:ext cx="39370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29200" y="762000"/>
            <a:ext cx="37629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Most common type in adults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6396335"/>
            <a:ext cx="606249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i="1" dirty="0" smtClean="0"/>
              <a:t>No</a:t>
            </a:r>
            <a:r>
              <a:rPr lang="en-US" sz="2400" dirty="0" smtClean="0"/>
              <a:t> malignant potential or </a:t>
            </a:r>
            <a:r>
              <a:rPr lang="en-US" sz="2400" dirty="0" err="1" smtClean="0"/>
              <a:t>polyposis</a:t>
            </a:r>
            <a:r>
              <a:rPr lang="en-US" sz="2400" dirty="0" smtClean="0"/>
              <a:t> syndromes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Diverticulosis</a:t>
            </a:r>
            <a:endParaRPr lang="ar-SA"/>
          </a:p>
        </p:txBody>
      </p:sp>
      <p:pic>
        <p:nvPicPr>
          <p:cNvPr id="4" name="Picture 1" descr="D:\SCContent\9781416029731\graphics\fullsize\S9781416029731-015-f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409" y="1600200"/>
            <a:ext cx="354318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 smtClean="0">
                <a:solidFill>
                  <a:srgbClr val="CCFF99"/>
                </a:solidFill>
              </a:rPr>
              <a:t>Hamartomatous</a:t>
            </a:r>
            <a:r>
              <a:rPr lang="en-US" sz="3600" b="1" dirty="0" smtClean="0">
                <a:solidFill>
                  <a:srgbClr val="CCFF99"/>
                </a:solidFill>
              </a:rPr>
              <a:t> polyps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None/>
            </a:pPr>
            <a:r>
              <a:rPr lang="en-US" sz="3200" dirty="0" smtClean="0"/>
              <a:t>Juvenile  polyps                    </a:t>
            </a:r>
            <a:r>
              <a:rPr lang="en-US" sz="3200" dirty="0" err="1" smtClean="0"/>
              <a:t>Peutz-Jeghers</a:t>
            </a:r>
            <a:r>
              <a:rPr lang="en-US" sz="3200" dirty="0" smtClean="0"/>
              <a:t> (PJP) </a:t>
            </a:r>
            <a:r>
              <a:rPr lang="en-US" sz="3200" dirty="0" smtClean="0"/>
              <a:t>(PJP)</a:t>
            </a:r>
            <a:r>
              <a:rPr lang="en-US" sz="3200" dirty="0" smtClean="0"/>
              <a:t>polyps</a:t>
            </a:r>
            <a:r>
              <a:rPr lang="en-US" sz="3200" dirty="0" smtClean="0"/>
              <a:t>(PJP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endParaRPr lang="en-US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39752" y="1124744"/>
            <a:ext cx="1944216" cy="13681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499992" y="1124744"/>
            <a:ext cx="2016224" cy="12961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3352800"/>
            <a:ext cx="45720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 smtClean="0"/>
              <a:t>(1) Most common polyp in children</a:t>
            </a:r>
          </a:p>
          <a:p>
            <a:r>
              <a:rPr lang="en-US" sz="2400" dirty="0" smtClean="0"/>
              <a:t>(2) Located in the rectum</a:t>
            </a:r>
          </a:p>
          <a:p>
            <a:pPr lvl="1"/>
            <a:r>
              <a:rPr lang="en-US" sz="2400" dirty="0" smtClean="0"/>
              <a:t>Sometimes </a:t>
            </a:r>
            <a:r>
              <a:rPr lang="en-US" sz="2400" dirty="0" err="1" smtClean="0"/>
              <a:t>prolapse</a:t>
            </a:r>
            <a:r>
              <a:rPr lang="en-US" sz="2400" dirty="0" smtClean="0"/>
              <a:t> out of the rectum and bleed</a:t>
            </a:r>
          </a:p>
          <a:p>
            <a:r>
              <a:rPr lang="en-US" sz="2400" dirty="0" smtClean="0"/>
              <a:t>(3) Solitary polyp</a:t>
            </a:r>
          </a:p>
          <a:p>
            <a:pPr lvl="1"/>
            <a:r>
              <a:rPr lang="en-US" sz="2400" dirty="0" smtClean="0"/>
              <a:t>Smooth surface with enlarged cystic spaces on cut section</a:t>
            </a:r>
          </a:p>
          <a:p>
            <a:r>
              <a:rPr lang="en-US" sz="2400" dirty="0" smtClean="0"/>
              <a:t>(4) Juvenile </a:t>
            </a:r>
            <a:r>
              <a:rPr lang="en-US" sz="2400" dirty="0" err="1" smtClean="0"/>
              <a:t>polyposis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352800"/>
            <a:ext cx="351963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(</a:t>
            </a:r>
            <a:r>
              <a:rPr lang="en-US" sz="2400" dirty="0" smtClean="0"/>
              <a:t>1) </a:t>
            </a:r>
            <a:r>
              <a:rPr lang="en-US" sz="2400" dirty="0" err="1" smtClean="0"/>
              <a:t>Autosomal</a:t>
            </a:r>
            <a:r>
              <a:rPr lang="en-US" sz="2400" dirty="0" smtClean="0"/>
              <a:t> dominant</a:t>
            </a:r>
          </a:p>
          <a:p>
            <a:pPr lvl="1"/>
            <a:r>
              <a:rPr lang="en-US" sz="2400" dirty="0" smtClean="0"/>
              <a:t>(2) predominance small intestine </a:t>
            </a:r>
            <a:r>
              <a:rPr lang="en-US" sz="2400" dirty="0" smtClean="0"/>
              <a:t>polyps. Less </a:t>
            </a:r>
            <a:r>
              <a:rPr lang="en-US" sz="2400" dirty="0" smtClean="0"/>
              <a:t>common in stomach and </a:t>
            </a:r>
            <a:r>
              <a:rPr lang="en-US" sz="2400" dirty="0" smtClean="0"/>
              <a:t>colon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762000"/>
            <a:ext cx="7010400" cy="5791200"/>
          </a:xfrm>
        </p:spPr>
        <p:txBody>
          <a:bodyPr lIns="90488" tIns="44450" rIns="90488" bIns="44450"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dirty="0" smtClean="0"/>
              <a:t> </a:t>
            </a:r>
            <a:r>
              <a:rPr lang="en-GB" sz="2800" b="1" u="sng" dirty="0" err="1" smtClean="0">
                <a:solidFill>
                  <a:srgbClr val="FFFF66"/>
                </a:solidFill>
              </a:rPr>
              <a:t>Hamartomatous</a:t>
            </a:r>
            <a:r>
              <a:rPr lang="en-GB" sz="2800" b="1" u="sng" dirty="0" smtClean="0">
                <a:solidFill>
                  <a:srgbClr val="FFFF66"/>
                </a:solidFill>
              </a:rPr>
              <a:t> polyp</a:t>
            </a:r>
            <a:r>
              <a:rPr lang="en-GB" sz="2400" dirty="0" smtClean="0"/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/>
              <a:t>		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99FF66"/>
                </a:solidFill>
              </a:rPr>
              <a:t>Juvenile Polyps (retention polyp)</a:t>
            </a:r>
          </a:p>
          <a:p>
            <a:pPr marL="609600" indent="-609600" eaLnBrk="1" hangingPunct="1"/>
            <a:endParaRPr lang="en-GB" sz="2400" dirty="0" smtClean="0">
              <a:latin typeface="Tahoma" pitchFamily="34" charset="0"/>
            </a:endParaRP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Developmental malformations affecting the glands and lamina </a:t>
            </a:r>
            <a:r>
              <a:rPr lang="en-GB" sz="2800" dirty="0" err="1" smtClean="0">
                <a:latin typeface="Tahoma" pitchFamily="34" charset="0"/>
              </a:rPr>
              <a:t>propria</a:t>
            </a:r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Commonly  occur in children under 5 years old in the rectum.  </a:t>
            </a: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In adult called retention polyp.</a:t>
            </a:r>
          </a:p>
          <a:p>
            <a:pPr marL="609600" indent="-609600" eaLnBrk="1" hangingPunct="1"/>
            <a:endParaRPr lang="en-GB" sz="2000" dirty="0" smtClean="0"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638800"/>
            <a:ext cx="58499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Juvenile </a:t>
            </a:r>
            <a:r>
              <a:rPr lang="en-US" sz="2800" dirty="0" smtClean="0"/>
              <a:t>polyps: no malignant potential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99FF66"/>
                </a:solidFill>
              </a:rPr>
              <a:t>Juvenile Polyps (retention polyp)</a:t>
            </a:r>
            <a:br>
              <a:rPr lang="en-GB" dirty="0" smtClean="0">
                <a:solidFill>
                  <a:srgbClr val="99FF66"/>
                </a:solidFill>
              </a:rPr>
            </a:br>
            <a:endParaRPr lang="en-US" dirty="0"/>
          </a:p>
        </p:txBody>
      </p:sp>
      <p:pic>
        <p:nvPicPr>
          <p:cNvPr id="86018" name="Picture 2" descr="http://www.pubcan.org/images/large/Fig_8-19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Non-Neoplatic Polyps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b="1" u="sng" dirty="0" err="1" smtClean="0">
                <a:solidFill>
                  <a:srgbClr val="FFFF66"/>
                </a:solidFill>
              </a:rPr>
              <a:t>Hamartomatous</a:t>
            </a:r>
            <a:r>
              <a:rPr lang="en-GB" sz="2800" b="1" u="sng" dirty="0" smtClean="0">
                <a:solidFill>
                  <a:srgbClr val="FFFF66"/>
                </a:solidFill>
              </a:rPr>
              <a:t> Polyps</a:t>
            </a:r>
            <a:endParaRPr lang="en-GB" sz="2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dirty="0" err="1" smtClean="0">
                <a:solidFill>
                  <a:srgbClr val="99FF66"/>
                </a:solidFill>
              </a:rPr>
              <a:t>Peutz-Jehgers</a:t>
            </a:r>
            <a:r>
              <a:rPr lang="en-GB" dirty="0" smtClean="0">
                <a:solidFill>
                  <a:srgbClr val="99FF66"/>
                </a:solidFill>
              </a:rPr>
              <a:t> syndrome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Rare, </a:t>
            </a:r>
            <a:r>
              <a:rPr lang="en-GB" sz="2400" dirty="0" err="1" smtClean="0">
                <a:latin typeface="Tahoma" pitchFamily="34" charset="0"/>
              </a:rPr>
              <a:t>autosomal</a:t>
            </a:r>
            <a:r>
              <a:rPr lang="en-GB" sz="2400" dirty="0" smtClean="0">
                <a:latin typeface="Tahoma" pitchFamily="34" charset="0"/>
              </a:rPr>
              <a:t> dominant</a:t>
            </a:r>
            <a:endParaRPr lang="en-GB" sz="2400" dirty="0" smtClean="0">
              <a:solidFill>
                <a:srgbClr val="99FF66"/>
              </a:solidFill>
            </a:endParaRPr>
          </a:p>
          <a:p>
            <a:pPr eaLnBrk="1" hangingPunct="1"/>
            <a:r>
              <a:rPr lang="en-GB" sz="2400" dirty="0" err="1" smtClean="0">
                <a:latin typeface="Tahoma" pitchFamily="34" charset="0"/>
              </a:rPr>
              <a:t>hamartomatous</a:t>
            </a:r>
            <a:r>
              <a:rPr lang="en-GB" sz="2400" dirty="0" smtClean="0">
                <a:latin typeface="Tahoma" pitchFamily="34" charset="0"/>
              </a:rPr>
              <a:t> polyps accompanied by mucosal and </a:t>
            </a:r>
            <a:r>
              <a:rPr lang="en-GB" sz="2400" dirty="0" err="1" smtClean="0">
                <a:latin typeface="Tahoma" pitchFamily="34" charset="0"/>
              </a:rPr>
              <a:t>cutaneous</a:t>
            </a:r>
            <a:r>
              <a:rPr lang="en-GB" sz="2400" dirty="0" smtClean="0">
                <a:latin typeface="Tahoma" pitchFamily="34" charset="0"/>
              </a:rPr>
              <a:t> pigmentation around the lips, oral mucosa, face and genitalia.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Polyps tend to be large and </a:t>
            </a:r>
            <a:r>
              <a:rPr lang="en-GB" sz="2400" dirty="0" err="1" smtClean="0">
                <a:latin typeface="Tahoma" pitchFamily="34" charset="0"/>
              </a:rPr>
              <a:t>pedunculated</a:t>
            </a:r>
            <a:r>
              <a:rPr lang="en-GB" sz="2400" dirty="0" smtClean="0">
                <a:latin typeface="Tahoma" pitchFamily="34" charset="0"/>
              </a:rPr>
              <a:t>.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Increased  risk of developing carcinoma of the pancreas, breast, lung, ovary and uterus</a:t>
            </a:r>
            <a:r>
              <a:rPr lang="en-GB" sz="2000" dirty="0" smtClean="0">
                <a:latin typeface="Tahoma" pitchFamily="34" charset="0"/>
              </a:rPr>
              <a:t>.</a:t>
            </a:r>
          </a:p>
        </p:txBody>
      </p:sp>
      <p:pic>
        <p:nvPicPr>
          <p:cNvPr id="7174" name="Picture 17" descr="white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0"/>
            <a:ext cx="3378886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Content Placeholder 9" descr="COW1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7" y="4876800"/>
            <a:ext cx="3031067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1363</Words>
  <Application>Microsoft Office PowerPoint</Application>
  <PresentationFormat>On-screen Show (4:3)</PresentationFormat>
  <Paragraphs>310</Paragraphs>
  <Slides>52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QuickTime Picture</vt:lpstr>
      <vt:lpstr>Gastrointestinal Block  Pathology lecture Dec, 2012</vt:lpstr>
      <vt:lpstr>Tumors of the small and large intestines</vt:lpstr>
      <vt:lpstr>Polyps</vt:lpstr>
      <vt:lpstr>Slide 4</vt:lpstr>
      <vt:lpstr>Polyps</vt:lpstr>
      <vt:lpstr>Hamartomatous polyps  </vt:lpstr>
      <vt:lpstr>Non-Neoplastic Polyp</vt:lpstr>
      <vt:lpstr>Juvenile Polyps (retention polyp) </vt:lpstr>
      <vt:lpstr>Non-Neoplatic Polyps</vt:lpstr>
      <vt:lpstr>Peutz-Jehgers syndrome </vt:lpstr>
      <vt:lpstr>Non-Neoplastic Polyps</vt:lpstr>
      <vt:lpstr> 4]  Lymphoid polyps </vt:lpstr>
      <vt:lpstr>Neoplastic Polyps (Adenomas)  </vt:lpstr>
      <vt:lpstr>Neoplastic Polyps (Adenomas)  </vt:lpstr>
      <vt:lpstr>Neoplastic Polyps</vt:lpstr>
      <vt:lpstr>Neoplastic Polyps</vt:lpstr>
      <vt:lpstr>Slide 17</vt:lpstr>
      <vt:lpstr>Adenomatous Polyp</vt:lpstr>
      <vt:lpstr>Relationship of Neoplastic Polyps to Carcinoma</vt:lpstr>
      <vt:lpstr>Adenoma to Carcinoma Pathway</vt:lpstr>
      <vt:lpstr>Relationship of Neoplastic Polyps to Carcinoma</vt:lpstr>
      <vt:lpstr>Familial Polyposis Syndrome</vt:lpstr>
      <vt:lpstr>Familial Polyposis Syndrome</vt:lpstr>
      <vt:lpstr>Slide 24</vt:lpstr>
      <vt:lpstr>Slide 25</vt:lpstr>
      <vt:lpstr>Familial Polyposis Syndrome</vt:lpstr>
      <vt:lpstr>Slide 27</vt:lpstr>
      <vt:lpstr>Gastrointestinal Block  Pathology lecture Dec, 2012</vt:lpstr>
      <vt:lpstr>Malignant Tumors of Large Intestine </vt:lpstr>
      <vt:lpstr>Malignant Tumors of Large Intestine </vt:lpstr>
      <vt:lpstr>Adenocarcinoma  of Large Intestine </vt:lpstr>
      <vt:lpstr>Adenocarcinoma  of Large Intestine </vt:lpstr>
      <vt:lpstr>Familial Adenomatous Polyposis</vt:lpstr>
      <vt:lpstr>Malignant Tumors of Large Intestine Adenocarcinoma</vt:lpstr>
      <vt:lpstr>Colorectal Carcinoma  </vt:lpstr>
      <vt:lpstr>Colorectal Carcinoma   Morphology</vt:lpstr>
      <vt:lpstr>Signs and symptoms</vt:lpstr>
      <vt:lpstr>Colorectal Carcinoma </vt:lpstr>
      <vt:lpstr>Slide 39</vt:lpstr>
      <vt:lpstr>Slide 40</vt:lpstr>
      <vt:lpstr>Prevention</vt:lpstr>
      <vt:lpstr>Slide 42</vt:lpstr>
      <vt:lpstr>Malignant Small Intestinal Neoplasms</vt:lpstr>
      <vt:lpstr>Small Intestinal Neoplasms </vt:lpstr>
      <vt:lpstr>Carcinoid Tumors  Behavior </vt:lpstr>
      <vt:lpstr>Small Intestinal Neoplasms </vt:lpstr>
      <vt:lpstr>Small Intestinal Neoplasms</vt:lpstr>
      <vt:lpstr>Small Intestinal Neoplasms</vt:lpstr>
      <vt:lpstr>Small Intestinal Neoplasms</vt:lpstr>
      <vt:lpstr>Slide 50</vt:lpstr>
      <vt:lpstr>Slide 51</vt:lpstr>
      <vt:lpstr>Diverticulosis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Dr.Maha</cp:lastModifiedBy>
  <cp:revision>33</cp:revision>
  <dcterms:created xsi:type="dcterms:W3CDTF">2011-11-14T13:03:18Z</dcterms:created>
  <dcterms:modified xsi:type="dcterms:W3CDTF">2012-12-01T10:02:46Z</dcterms:modified>
</cp:coreProperties>
</file>