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31" r:id="rId2"/>
    <p:sldId id="337" r:id="rId3"/>
    <p:sldId id="393" r:id="rId4"/>
    <p:sldId id="394" r:id="rId5"/>
    <p:sldId id="396" r:id="rId6"/>
    <p:sldId id="430" r:id="rId7"/>
    <p:sldId id="434" r:id="rId8"/>
    <p:sldId id="395" r:id="rId9"/>
    <p:sldId id="338" r:id="rId10"/>
    <p:sldId id="340" r:id="rId11"/>
    <p:sldId id="341" r:id="rId12"/>
    <p:sldId id="342" r:id="rId13"/>
    <p:sldId id="353" r:id="rId14"/>
    <p:sldId id="343" r:id="rId15"/>
    <p:sldId id="354" r:id="rId16"/>
    <p:sldId id="344" r:id="rId17"/>
    <p:sldId id="322" r:id="rId18"/>
    <p:sldId id="442" r:id="rId19"/>
    <p:sldId id="345" r:id="rId20"/>
    <p:sldId id="346" r:id="rId21"/>
    <p:sldId id="347" r:id="rId22"/>
    <p:sldId id="348" r:id="rId23"/>
    <p:sldId id="349" r:id="rId24"/>
    <p:sldId id="356" r:id="rId25"/>
    <p:sldId id="435" r:id="rId26"/>
    <p:sldId id="350" r:id="rId27"/>
    <p:sldId id="357" r:id="rId28"/>
    <p:sldId id="358" r:id="rId29"/>
    <p:sldId id="351" r:id="rId30"/>
    <p:sldId id="359" r:id="rId31"/>
    <p:sldId id="438" r:id="rId32"/>
    <p:sldId id="432" r:id="rId33"/>
    <p:sldId id="433" r:id="rId34"/>
    <p:sldId id="437" r:id="rId35"/>
    <p:sldId id="436" r:id="rId36"/>
    <p:sldId id="392" r:id="rId37"/>
    <p:sldId id="440" r:id="rId38"/>
    <p:sldId id="441" r:id="rId39"/>
    <p:sldId id="43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4"/>
    <a:srgbClr val="B1BA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0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Dec, 2012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Inflammatory bowel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Acute  phase</a:t>
            </a:r>
            <a:r>
              <a:rPr lang="en-US" dirty="0" smtClean="0"/>
              <a:t>:  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Chronic disease </a:t>
            </a:r>
            <a:r>
              <a:rPr lang="en-US" dirty="0" smtClean="0"/>
              <a:t>: 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FF00"/>
                </a:solidFill>
              </a:rPr>
              <a:t>segmental</a:t>
            </a:r>
            <a:r>
              <a:rPr lang="en-US" dirty="0" smtClean="0"/>
              <a:t>, 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FF00"/>
                </a:solidFill>
              </a:rPr>
              <a:t>luminal narrowing </a:t>
            </a:r>
            <a:r>
              <a:rPr lang="en-US" dirty="0" smtClean="0"/>
              <a:t>with intestinal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fistulas</a:t>
            </a:r>
            <a:r>
              <a:rPr lang="en-US" dirty="0" smtClean="0"/>
              <a:t> 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4786" y="571480"/>
            <a:ext cx="5257808" cy="6309360"/>
          </a:xfrm>
        </p:spPr>
      </p:pic>
      <p:sp>
        <p:nvSpPr>
          <p:cNvPr id="5" name="مستطيل 4"/>
          <p:cNvSpPr/>
          <p:nvPr/>
        </p:nvSpPr>
        <p:spPr>
          <a:xfrm>
            <a:off x="142876" y="1428736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Mucosa: </a:t>
            </a:r>
            <a:r>
              <a:rPr lang="en-US" dirty="0" smtClean="0"/>
              <a:t>longitudinal </a:t>
            </a:r>
            <a:r>
              <a:rPr lang="en-US" dirty="0" err="1" smtClean="0"/>
              <a:t>serpiginous</a:t>
            </a:r>
            <a:r>
              <a:rPr lang="en-US" dirty="0" smtClean="0"/>
              <a:t> ulcers separated by irregular islands of edematous mucosa. This results in the typical </a:t>
            </a:r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0" y="4586125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FAT</a:t>
            </a:r>
            <a:r>
              <a:rPr lang="en-US" dirty="0" smtClean="0"/>
              <a:t> : In involved </a:t>
            </a:r>
            <a:r>
              <a:rPr lang="en-US" dirty="0" err="1" smtClean="0"/>
              <a:t>ileal</a:t>
            </a:r>
            <a:r>
              <a:rPr lang="en-US" dirty="0" smtClean="0"/>
              <a:t> segments, the mesenteric fat creeps from the mesentery to surround the bowel wall (</a:t>
            </a:r>
            <a:r>
              <a:rPr lang="en-US" dirty="0" smtClean="0">
                <a:solidFill>
                  <a:srgbClr val="FFFF00"/>
                </a:solidFill>
              </a:rPr>
              <a:t>creeping fat</a:t>
            </a:r>
            <a:r>
              <a:rPr lang="en-US" dirty="0" smtClean="0"/>
              <a:t>)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17762" name="Picture 2" descr="http://www.pangea3d.com/thumb/Cobblestone1_1024_0129o07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18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architecture,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[60%]. </a:t>
            </a:r>
          </a:p>
          <a:p>
            <a:endParaRPr lang="en-US" dirty="0" smtClean="0"/>
          </a:p>
          <a:p>
            <a:r>
              <a:rPr lang="en-US" dirty="0" smtClean="0"/>
              <a:t>Fissure-ulcers and fistulas can be seen microscopically. </a:t>
            </a:r>
          </a:p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214951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357950" y="528638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Fistula 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between the ileum and the colon result in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Enterovesical</a:t>
            </a:r>
            <a:r>
              <a:rPr lang="en-US" dirty="0" smtClean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Enterovaginal</a:t>
            </a:r>
            <a:r>
              <a:rPr lang="en-US" dirty="0" smtClean="0"/>
              <a:t> fistulas produce a fecal vaginal discharge.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  <a:r>
              <a:rPr lang="en-US" dirty="0" smtClean="0"/>
              <a:t>(arthritis and </a:t>
            </a:r>
            <a:r>
              <a:rPr lang="en-US" dirty="0" err="1" smtClean="0"/>
              <a:t>uveitis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Slight</a:t>
            </a:r>
            <a:r>
              <a:rPr lang="en-US" dirty="0" smtClean="0"/>
              <a:t>  increased risk of development of </a:t>
            </a:r>
            <a:r>
              <a:rPr lang="en-US" dirty="0" smtClean="0">
                <a:solidFill>
                  <a:srgbClr val="FF0000"/>
                </a:solidFill>
              </a:rPr>
              <a:t>carcinoma</a:t>
            </a:r>
            <a:r>
              <a:rPr lang="en-US" dirty="0" smtClean="0"/>
              <a:t> 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Crohn's</a:t>
            </a:r>
            <a:r>
              <a:rPr lang="en-US" sz="2800" dirty="0" smtClean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2" name="Picture 4" descr="https://images.nga.gov/en/web_images/ceza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inflammatory disease of uncertain cause. </a:t>
            </a:r>
          </a:p>
          <a:p>
            <a:r>
              <a:rPr lang="en-US" dirty="0" smtClean="0"/>
              <a:t>It has a chronic course characterized by remissions and relapses.</a:t>
            </a:r>
          </a:p>
          <a:p>
            <a:r>
              <a:rPr lang="en-US" dirty="0" smtClean="0"/>
              <a:t>20- to 30-year age group but may occur at any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467544" y="1412776"/>
            <a:ext cx="83204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i="1" dirty="0" smtClean="0"/>
              <a:t>Inflammatory bowel disease</a:t>
            </a:r>
            <a:r>
              <a:rPr lang="en-US" sz="2800" dirty="0" smtClean="0"/>
              <a:t> (IBD) is a chronic condition resulting from inappropriate mucosal immune </a:t>
            </a:r>
            <a:r>
              <a:rPr lang="en-US" sz="2800" dirty="0" smtClean="0"/>
              <a:t>activation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err="1" smtClean="0"/>
              <a:t>Crohn's</a:t>
            </a:r>
            <a:r>
              <a:rPr lang="en-US" sz="2800" dirty="0" smtClean="0"/>
              <a:t> </a:t>
            </a:r>
            <a:r>
              <a:rPr lang="en-US" sz="2800" dirty="0" smtClean="0"/>
              <a:t>disease and ulcerative colitis.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Although their causes are still not clear, the two diseases probably have an immunologic hypersensitivity basis.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Etiology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cause is unknown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Antibodies</a:t>
            </a:r>
            <a:r>
              <a:rPr lang="en-US" dirty="0" smtClean="0"/>
              <a:t> that cross-react with intestinal epithelial cells and certain serotypes of </a:t>
            </a:r>
            <a:r>
              <a:rPr lang="en-US" i="1" dirty="0" smtClean="0"/>
              <a:t>Escherichia coli</a:t>
            </a:r>
            <a:r>
              <a:rPr lang="en-US" dirty="0" smtClean="0"/>
              <a:t> have been demonstrated in the </a:t>
            </a:r>
            <a:r>
              <a:rPr lang="en-US" dirty="0" smtClean="0">
                <a:solidFill>
                  <a:srgbClr val="FF0000"/>
                </a:solidFill>
              </a:rPr>
              <a:t>serum</a:t>
            </a:r>
            <a:r>
              <a:rPr lang="en-US" dirty="0" smtClean="0"/>
              <a:t> of some patients with ulcerative colitis.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Clinical Features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Sites of Involvement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diffuse</a:t>
            </a:r>
            <a:r>
              <a:rPr lang="en-US" dirty="0" smtClean="0">
                <a:solidFill>
                  <a:srgbClr val="FFFF00"/>
                </a:solidFill>
              </a:rPr>
              <a:t> hyperemia with numerous </a:t>
            </a:r>
            <a:r>
              <a:rPr lang="en-US" u="sng" dirty="0" smtClean="0">
                <a:solidFill>
                  <a:srgbClr val="FFFF00"/>
                </a:solidFill>
              </a:rPr>
              <a:t>superficial</a:t>
            </a:r>
            <a:r>
              <a:rPr lang="en-US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skip lesion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690563"/>
            <a:ext cx="76295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309320"/>
            <a:ext cx="622149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Appearance</a:t>
            </a:r>
            <a:endParaRPr lang="en-US" b="1" dirty="0" smtClean="0"/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3438" y="642918"/>
            <a:ext cx="1458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Crypt abscess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500562" y="1214422"/>
            <a:ext cx="642942" cy="35719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836712"/>
            <a:ext cx="8429684" cy="5760640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</a:rPr>
              <a:t>Complications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3800" dirty="0" smtClean="0">
                <a:solidFill>
                  <a:srgbClr val="FF0000"/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 smtClean="0"/>
              <a:t>Toxic </a:t>
            </a:r>
            <a:r>
              <a:rPr lang="en-US" sz="3800" dirty="0" err="1" smtClean="0"/>
              <a:t>megacolon</a:t>
            </a:r>
            <a:r>
              <a:rPr lang="en-US" sz="3800" dirty="0" smtClean="0"/>
              <a:t> ( dilation of the colon, with functional obstruction)</a:t>
            </a:r>
          </a:p>
          <a:p>
            <a:pPr lvl="0"/>
            <a:endParaRPr lang="en-US" sz="3800" dirty="0" smtClean="0"/>
          </a:p>
          <a:p>
            <a:pPr lvl="0"/>
            <a:r>
              <a:rPr lang="en-US" sz="3800" dirty="0" smtClean="0">
                <a:solidFill>
                  <a:srgbClr val="FF0000"/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sz="3800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sz="3800" dirty="0" smtClean="0"/>
              <a:t>The presence of high-grade dysplasia in a mucosal biopsy imposes a high risk of cancer and is an indication for </a:t>
            </a:r>
            <a:r>
              <a:rPr lang="en-US" sz="3800" dirty="0" err="1" smtClean="0"/>
              <a:t>colectomy</a:t>
            </a:r>
            <a:r>
              <a:rPr lang="en-US" sz="3800" dirty="0" smtClean="0"/>
              <a:t>.</a:t>
            </a:r>
          </a:p>
          <a:p>
            <a:pPr lvl="0"/>
            <a:endParaRPr lang="en-US" sz="3800" dirty="0" smtClean="0"/>
          </a:p>
          <a:p>
            <a:pPr lvl="0"/>
            <a:r>
              <a:rPr lang="en-US" sz="3800" dirty="0" err="1" smtClean="0">
                <a:solidFill>
                  <a:srgbClr val="FF0000"/>
                </a:solidFill>
              </a:rPr>
              <a:t>Extraintestinal</a:t>
            </a:r>
            <a:r>
              <a:rPr lang="en-US" sz="3800" dirty="0" smtClean="0">
                <a:solidFill>
                  <a:srgbClr val="FF0000"/>
                </a:solidFill>
              </a:rPr>
              <a:t> manifestations </a:t>
            </a:r>
          </a:p>
          <a:p>
            <a:pPr lvl="0">
              <a:buFont typeface="Wingdings" pitchFamily="2" charset="2"/>
              <a:buChar char="ü"/>
            </a:pPr>
            <a:r>
              <a:rPr lang="en-US" sz="3800" dirty="0" smtClean="0"/>
              <a:t>occur more commonly in ulcerative colitis than in </a:t>
            </a:r>
            <a:r>
              <a:rPr lang="en-US" sz="3800" dirty="0" err="1" smtClean="0"/>
              <a:t>Crohn's</a:t>
            </a:r>
            <a:r>
              <a:rPr lang="en-US" sz="3800" dirty="0" smtClean="0"/>
              <a:t> disease.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 err="1" smtClean="0"/>
              <a:t>Uveitis</a:t>
            </a:r>
            <a:r>
              <a:rPr lang="en-US" sz="3800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 smtClean="0"/>
              <a:t>skin lesions (</a:t>
            </a:r>
            <a:r>
              <a:rPr lang="en-US" sz="3800" dirty="0" err="1" smtClean="0"/>
              <a:t>pyoderma</a:t>
            </a:r>
            <a:r>
              <a:rPr lang="en-US" sz="3800" dirty="0" smtClean="0"/>
              <a:t> </a:t>
            </a:r>
            <a:r>
              <a:rPr lang="en-US" sz="3800" dirty="0" err="1" smtClean="0"/>
              <a:t>gangrenosum</a:t>
            </a:r>
            <a:r>
              <a:rPr lang="en-US" sz="3800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800" dirty="0" err="1" smtClean="0"/>
              <a:t>sclerosing</a:t>
            </a:r>
            <a:r>
              <a:rPr lang="en-US" sz="3800" dirty="0" smtClean="0"/>
              <a:t> </a:t>
            </a:r>
            <a:r>
              <a:rPr lang="en-US" sz="3800" dirty="0" err="1" smtClean="0"/>
              <a:t>pericholangitis</a:t>
            </a:r>
            <a:r>
              <a:rPr lang="en-US" sz="3800" dirty="0" smtClean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2071678"/>
            <a:ext cx="8429684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IBD is under active investigation.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Persons with IBD have a genetic predisposition for the disease.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2910" y="1500174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 </a:t>
            </a:r>
            <a:r>
              <a:rPr lang="en-US" b="1" i="1" dirty="0" smtClean="0"/>
              <a:t>idiopathic disorder</a:t>
            </a:r>
            <a:r>
              <a:rPr lang="en-US" b="1" dirty="0" smtClean="0"/>
              <a:t>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571472" y="4071942"/>
            <a:ext cx="764386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Most investigators believe that the two diseases result from a combination of </a:t>
            </a:r>
          </a:p>
          <a:p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71472" y="5657671"/>
            <a:ext cx="764386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unclear reasons, research suggests that smoking increases the risk of </a:t>
            </a:r>
            <a:r>
              <a:rPr lang="en-US" dirty="0" err="1" smtClean="0"/>
              <a:t>Crohn</a:t>
            </a:r>
            <a:r>
              <a:rPr lang="en-US" dirty="0" smtClean="0"/>
              <a:t> disease but reduces the likelihood of ulcerative colitis.  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5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HLA-DR2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HLA-DR1/DQw5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MHC Class II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8894" y="571480"/>
            <a:ext cx="6215106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143116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92893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928670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50030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28612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56" y="471488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56" y="5500702"/>
            <a:ext cx="6286544" cy="1200329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56" y="435769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56" y="5143512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5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HLA-DR2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HLA-DR1/DQw5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MHC Class II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1437717815\graphics\fullsize\S9781437717815-014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5"/>
            <a:ext cx="5789838" cy="6364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040188" cy="639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smtClean="0"/>
              <a:t>disease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4104456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More common in whites than blacks, in Jews than </a:t>
            </a:r>
            <a:r>
              <a:rPr lang="en-US" dirty="0" smtClean="0"/>
              <a:t>non-Jews</a:t>
            </a:r>
          </a:p>
          <a:p>
            <a:r>
              <a:rPr lang="en-US" dirty="0" smtClean="0"/>
              <a:t> </a:t>
            </a:r>
            <a:r>
              <a:rPr lang="en-US" dirty="0" smtClean="0"/>
              <a:t>No sex predilection</a:t>
            </a:r>
            <a:endParaRPr lang="en-US" dirty="0" smtClean="0"/>
          </a:p>
          <a:p>
            <a:r>
              <a:rPr lang="en-US" dirty="0" smtClean="0"/>
              <a:t>Majority (&gt;75%) of cases occur between 11 and 35 years of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Smoking is a risk </a:t>
            </a:r>
            <a:r>
              <a:rPr lang="en-US" dirty="0" smtClean="0"/>
              <a:t>factor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041775" cy="639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Ulcerative </a:t>
            </a:r>
            <a:r>
              <a:rPr lang="en-US" dirty="0" smtClean="0"/>
              <a:t>Colitis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43204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More common in whites than blacks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No </a:t>
            </a:r>
            <a:r>
              <a:rPr lang="en-US" dirty="0" smtClean="0"/>
              <a:t>sex </a:t>
            </a:r>
            <a:r>
              <a:rPr lang="en-US" dirty="0" smtClean="0"/>
              <a:t>predilection</a:t>
            </a:r>
          </a:p>
          <a:p>
            <a:r>
              <a:rPr lang="en-US" dirty="0" smtClean="0"/>
              <a:t>Occurs </a:t>
            </a:r>
            <a:r>
              <a:rPr lang="en-US" dirty="0" smtClean="0"/>
              <a:t>between 14 and 38 years of 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Lower incidence in smokers and other nicotine </a:t>
            </a:r>
            <a:r>
              <a:rPr lang="en-US" dirty="0" smtClean="0"/>
              <a:t>users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040188" cy="639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smtClean="0"/>
              <a:t>disease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4104456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Recurrent </a:t>
            </a:r>
            <a:r>
              <a:rPr lang="en-US" dirty="0" smtClean="0"/>
              <a:t>right lower quadrant colicky pain (obstruction) with diarrhea</a:t>
            </a:r>
            <a:br>
              <a:rPr lang="en-US" dirty="0" smtClean="0"/>
            </a:br>
            <a:r>
              <a:rPr lang="en-US" dirty="0" smtClean="0"/>
              <a:t>Bleeding occurs only with colon or anal involvement (fistulas; abscesses)</a:t>
            </a:r>
            <a:br>
              <a:rPr lang="en-US" dirty="0" smtClean="0"/>
            </a:br>
            <a:r>
              <a:rPr lang="en-US" dirty="0" err="1" smtClean="0"/>
              <a:t>Apthous</a:t>
            </a:r>
            <a:r>
              <a:rPr lang="en-US" dirty="0" smtClean="0"/>
              <a:t> ulcers in mouth</a:t>
            </a:r>
            <a:br>
              <a:rPr lang="en-US" dirty="0" smtClean="0"/>
            </a:br>
            <a:r>
              <a:rPr lang="en-US" dirty="0" err="1" smtClean="0"/>
              <a:t>Extragastrointestinal</a:t>
            </a:r>
            <a:r>
              <a:rPr lang="en-US" dirty="0" smtClean="0"/>
              <a:t>: 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r>
              <a:rPr lang="en-US" dirty="0" smtClean="0"/>
              <a:t>, </a:t>
            </a:r>
            <a:r>
              <a:rPr lang="en-US" dirty="0" err="1" smtClean="0"/>
              <a:t>sacroiliitis</a:t>
            </a:r>
            <a:r>
              <a:rPr lang="en-US" dirty="0" smtClean="0"/>
              <a:t> (HLA-B27 association), 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, </a:t>
            </a:r>
            <a:r>
              <a:rPr lang="en-US" dirty="0" err="1" smtClean="0"/>
              <a:t>iritis</a:t>
            </a:r>
            <a:r>
              <a:rPr lang="en-US" dirty="0" smtClean="0"/>
              <a:t> (CD &gt; UC), primary </a:t>
            </a: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en-US" dirty="0" smtClean="0"/>
              <a:t> (UC &gt; CD)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041775" cy="639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Ulcerative </a:t>
            </a:r>
            <a:r>
              <a:rPr lang="en-US" dirty="0" smtClean="0"/>
              <a:t>Colitis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43204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Recurrent </a:t>
            </a:r>
            <a:r>
              <a:rPr lang="en-US" dirty="0" smtClean="0"/>
              <a:t>left-sided abdominal cramping with bloody diarrhea and mucus</a:t>
            </a:r>
            <a:br>
              <a:rPr lang="en-US" dirty="0" smtClean="0"/>
            </a:br>
            <a:r>
              <a:rPr lang="en-US" dirty="0" smtClean="0"/>
              <a:t>Fever, </a:t>
            </a:r>
            <a:r>
              <a:rPr lang="en-US" dirty="0" err="1" smtClean="0"/>
              <a:t>tenesmus</a:t>
            </a:r>
            <a:r>
              <a:rPr lang="en-US" dirty="0" smtClean="0"/>
              <a:t>, weight loss</a:t>
            </a:r>
            <a:br>
              <a:rPr lang="en-US" dirty="0" smtClean="0"/>
            </a:br>
            <a:r>
              <a:rPr lang="en-US" dirty="0" err="1" smtClean="0"/>
              <a:t>Extragastrointestinal</a:t>
            </a:r>
            <a:r>
              <a:rPr lang="en-US" dirty="0" smtClean="0"/>
              <a:t>: primary </a:t>
            </a: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en-US" dirty="0" smtClean="0"/>
              <a:t> (UC &gt; CD), 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r>
              <a:rPr lang="en-US" dirty="0" smtClean="0"/>
              <a:t>, </a:t>
            </a:r>
            <a:r>
              <a:rPr lang="en-US" dirty="0" err="1" smtClean="0"/>
              <a:t>iritis</a:t>
            </a:r>
            <a:r>
              <a:rPr lang="en-US" dirty="0" smtClean="0"/>
              <a:t>/</a:t>
            </a:r>
            <a:r>
              <a:rPr lang="en-US" dirty="0" err="1" smtClean="0"/>
              <a:t>uveitis</a:t>
            </a:r>
            <a:r>
              <a:rPr lang="en-US" dirty="0" smtClean="0"/>
              <a:t> (CD &gt; UC), 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, HLA-B27 positive arthritis.</a:t>
            </a:r>
            <a:br>
              <a:rPr lang="en-US" dirty="0" smtClean="0"/>
            </a:br>
            <a:r>
              <a:rPr lang="en-US" dirty="0" smtClean="0"/>
              <a:t>p-ANCA antibodies &gt; 45% of cases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040188" cy="639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smtClean="0"/>
              <a:t>disease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4104456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Fistulas, </a:t>
            </a:r>
            <a:r>
              <a:rPr lang="en-US" dirty="0" smtClean="0"/>
              <a:t>obstruction</a:t>
            </a:r>
          </a:p>
          <a:p>
            <a:r>
              <a:rPr lang="en-US" dirty="0" smtClean="0"/>
              <a:t> Colon </a:t>
            </a:r>
            <a:r>
              <a:rPr lang="en-US" dirty="0" smtClean="0"/>
              <a:t>cancer (UC &gt; CD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Calcium </a:t>
            </a:r>
            <a:r>
              <a:rPr lang="en-US" dirty="0" smtClean="0"/>
              <a:t>oxalate renal calculi (increased </a:t>
            </a:r>
            <a:r>
              <a:rPr lang="en-US" dirty="0" err="1" smtClean="0"/>
              <a:t>reabsorption</a:t>
            </a:r>
            <a:r>
              <a:rPr lang="en-US" dirty="0" smtClean="0"/>
              <a:t> of oxalate through inflamed mucosa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Malabsorption</a:t>
            </a:r>
            <a:r>
              <a:rPr lang="en-US" dirty="0" smtClean="0"/>
              <a:t> due to bile salt </a:t>
            </a:r>
            <a:r>
              <a:rPr lang="en-US" dirty="0" smtClean="0"/>
              <a:t>deficiency</a:t>
            </a:r>
          </a:p>
          <a:p>
            <a:r>
              <a:rPr lang="en-US" dirty="0" err="1" smtClean="0"/>
              <a:t>Macrocytic</a:t>
            </a:r>
            <a:r>
              <a:rPr lang="en-US" dirty="0" smtClean="0"/>
              <a:t> anemia due to vitamin B</a:t>
            </a:r>
            <a:r>
              <a:rPr lang="en-US" baseline="-25000" dirty="0" smtClean="0"/>
              <a:t>12</a:t>
            </a:r>
            <a:r>
              <a:rPr lang="en-US" dirty="0" smtClean="0"/>
              <a:t> deficiency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041775" cy="639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Ulcerative </a:t>
            </a:r>
            <a:r>
              <a:rPr lang="en-US" dirty="0" smtClean="0"/>
              <a:t>Colitis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4320480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(hypotonic and distended bowel)</a:t>
            </a:r>
            <a:br>
              <a:rPr lang="en-US" dirty="0" smtClean="0"/>
            </a:br>
            <a:r>
              <a:rPr lang="en-US" dirty="0" err="1" smtClean="0"/>
              <a:t>Adenocarcinoma</a:t>
            </a:r>
            <a:r>
              <a:rPr lang="en-US" dirty="0" smtClean="0"/>
              <a:t>: greatest risks are </a:t>
            </a:r>
            <a:r>
              <a:rPr lang="en-US" dirty="0" err="1" smtClean="0"/>
              <a:t>pancolitis</a:t>
            </a:r>
            <a:r>
              <a:rPr lang="en-US" dirty="0" smtClean="0"/>
              <a:t>, early onset, duration of disease &gt; 10 years)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dirty="0" smtClean="0"/>
              <a:t>MATCH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Fistula  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ulcers ( fissure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890588"/>
            <a:ext cx="77057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899592" y="836712"/>
            <a:ext cx="77867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</a:p>
          <a:p>
            <a:r>
              <a:rPr lang="en-US" b="1" i="1" dirty="0" smtClean="0"/>
              <a:t>NOD2…….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142844" y="6500834"/>
            <a:ext cx="600076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i="1" dirty="0" smtClean="0"/>
              <a:t>NOD2</a:t>
            </a:r>
            <a:r>
              <a:rPr lang="en-US" sz="1200" b="1" dirty="0" smtClean="0"/>
              <a:t> encodes a protein that binds to intracellular bacterial </a:t>
            </a:r>
            <a:r>
              <a:rPr lang="en-US" sz="1200" b="1" dirty="0" err="1" smtClean="0"/>
              <a:t>peptidoglycans</a:t>
            </a:r>
            <a:r>
              <a:rPr lang="en-US" sz="1200" b="1" dirty="0" smtClean="0"/>
              <a:t> </a:t>
            </a:r>
            <a:endParaRPr lang="ar-SA" sz="1200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1097788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41784" y="-27384"/>
            <a:ext cx="552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Nucleotide-binding </a:t>
            </a:r>
            <a:r>
              <a:rPr lang="en-US" sz="1400" b="1" dirty="0" err="1" smtClean="0"/>
              <a:t>oligomerization</a:t>
            </a:r>
            <a:r>
              <a:rPr lang="en-US" sz="1400" b="1" dirty="0" smtClean="0"/>
              <a:t> domain-containing protein 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Nucleotide </a:t>
            </a:r>
            <a:r>
              <a:rPr lang="en-US" dirty="0" err="1" smtClean="0"/>
              <a:t>Oligomerization</a:t>
            </a:r>
            <a:r>
              <a:rPr lang="en-US" dirty="0" smtClean="0"/>
              <a:t> </a:t>
            </a:r>
            <a:r>
              <a:rPr lang="en-US" dirty="0" smtClean="0"/>
              <a:t>binding </a:t>
            </a:r>
            <a:r>
              <a:rPr lang="en-US" dirty="0" smtClean="0"/>
              <a:t>Domain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11560" y="4180344"/>
            <a:ext cx="7848872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Mutations in </a:t>
            </a:r>
            <a:r>
              <a:rPr lang="en-US" sz="2800" b="1" i="1" dirty="0" smtClean="0"/>
              <a:t>NOD2</a:t>
            </a:r>
            <a:r>
              <a:rPr lang="en-US" sz="2800" b="1" dirty="0" smtClean="0"/>
              <a:t> are seen in about 15% of </a:t>
            </a:r>
            <a:r>
              <a:rPr lang="en-US" sz="2800" b="1" dirty="0" err="1" smtClean="0"/>
              <a:t>Crohn's</a:t>
            </a:r>
            <a:r>
              <a:rPr lang="en-US" sz="2800" b="1" dirty="0" smtClean="0"/>
              <a:t> disease patients but are also seen in a smaller percentage of the general population,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so mutations in </a:t>
            </a:r>
            <a:r>
              <a:rPr lang="en-US" sz="2800" b="1" i="1" dirty="0" smtClean="0"/>
              <a:t>NOD2</a:t>
            </a:r>
            <a:r>
              <a:rPr lang="en-US" sz="2800" b="1" dirty="0" smtClean="0"/>
              <a:t> are neither necessary nor sufficient for the development of </a:t>
            </a:r>
            <a:r>
              <a:rPr lang="en-US" sz="2800" b="1" dirty="0" err="1" smtClean="0"/>
              <a:t>Crohn's</a:t>
            </a:r>
            <a:r>
              <a:rPr lang="en-US" sz="2800" b="1" dirty="0" smtClean="0"/>
              <a:t> disease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1484784"/>
            <a:ext cx="8352927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2400" b="1" i="1" dirty="0" smtClean="0"/>
              <a:t>NOD2</a:t>
            </a:r>
            <a:r>
              <a:rPr lang="en-US" sz="2400" b="1" dirty="0" smtClean="0"/>
              <a:t> encodes a protein that binds to intracellular bacterial </a:t>
            </a:r>
            <a:r>
              <a:rPr lang="en-US" sz="2400" b="1" dirty="0" err="1" smtClean="0"/>
              <a:t>peptidoglycans</a:t>
            </a:r>
            <a:r>
              <a:rPr lang="en-US" sz="2400" b="1" dirty="0" smtClean="0"/>
              <a:t> and subsequently activates NF-</a:t>
            </a:r>
            <a:r>
              <a:rPr lang="en-US" sz="2400" b="1" dirty="0" err="1" smtClean="0"/>
              <a:t>κB</a:t>
            </a:r>
            <a:r>
              <a:rPr lang="en-US" sz="2400" b="1" dirty="0" smtClean="0"/>
              <a:t>. </a:t>
            </a:r>
            <a:endParaRPr lang="en-US" sz="2400" b="1" dirty="0" smtClean="0"/>
          </a:p>
          <a:p>
            <a:r>
              <a:rPr lang="en-US" sz="2400" b="1" dirty="0" smtClean="0"/>
              <a:t>It </a:t>
            </a:r>
            <a:r>
              <a:rPr lang="en-US" sz="2400" b="1" dirty="0" smtClean="0"/>
              <a:t>has been postulated that disease-associated </a:t>
            </a:r>
            <a:r>
              <a:rPr lang="en-US" sz="2400" b="1" i="1" dirty="0" smtClean="0"/>
              <a:t>NOD2</a:t>
            </a:r>
            <a:r>
              <a:rPr lang="en-US" sz="2400" b="1" dirty="0" smtClean="0"/>
              <a:t> variants are less effective at recognizing and combating luminal microbes, which are then able to enter the lamina </a:t>
            </a:r>
            <a:r>
              <a:rPr lang="en-US" sz="2400" b="1" dirty="0" err="1" smtClean="0"/>
              <a:t>propria</a:t>
            </a:r>
            <a:r>
              <a:rPr lang="en-US" sz="2400" b="1" dirty="0" smtClean="0"/>
              <a:t> and trigger inflammatory reactions.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pic>
        <p:nvPicPr>
          <p:cNvPr id="3" name="Picture 1" descr="D:\SCContent\9781437717815\graphics\fullsize\S9781437717815-014-f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752528" cy="531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 </a:t>
            </a:r>
            <a:r>
              <a:rPr lang="en-US" u="sng" dirty="0" smtClean="0">
                <a:solidFill>
                  <a:srgbClr val="FFFF00"/>
                </a:solidFill>
              </a:rPr>
              <a:t>ileum</a:t>
            </a:r>
            <a:r>
              <a:rPr lang="en-US" dirty="0" smtClean="0"/>
              <a:t> and colon but has the potential to involve </a:t>
            </a:r>
            <a:r>
              <a:rPr lang="en-US" u="sng" dirty="0" smtClean="0">
                <a:solidFill>
                  <a:srgbClr val="FFFF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1331</Words>
  <Application>Microsoft Office PowerPoint</Application>
  <PresentationFormat>On-screen Show (4:3)</PresentationFormat>
  <Paragraphs>307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سمة Office</vt:lpstr>
      <vt:lpstr>Gastrointestinal Block  Pathology lecture Dec, 2012</vt:lpstr>
      <vt:lpstr>Inflammatory Bowel Diseases </vt:lpstr>
      <vt:lpstr>Pathophysiology</vt:lpstr>
      <vt:lpstr>Pathophysiology</vt:lpstr>
      <vt:lpstr>Nucleotide Oligomerization binding Domain 2</vt:lpstr>
      <vt:lpstr>Slide 6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Slide 13</vt:lpstr>
      <vt:lpstr>Crohn's disease</vt:lpstr>
      <vt:lpstr>Slide 15</vt:lpstr>
      <vt:lpstr>Crohn's disease</vt:lpstr>
      <vt:lpstr>Crohn's disease</vt:lpstr>
      <vt:lpstr>Slide 18</vt:lpstr>
      <vt:lpstr>Ulcerative Colitis</vt:lpstr>
      <vt:lpstr>Ulcerative Colitis </vt:lpstr>
      <vt:lpstr>Ulcerative Colitis</vt:lpstr>
      <vt:lpstr>Ulcerative Colitis</vt:lpstr>
      <vt:lpstr>Ulcerative Colitis</vt:lpstr>
      <vt:lpstr>Slide 24</vt:lpstr>
      <vt:lpstr>Slide 25</vt:lpstr>
      <vt:lpstr>Ulcerative Colitis</vt:lpstr>
      <vt:lpstr>Slide 27</vt:lpstr>
      <vt:lpstr>Slide 28</vt:lpstr>
      <vt:lpstr>Ulcerative Colitis</vt:lpstr>
      <vt:lpstr>Slide 30</vt:lpstr>
      <vt:lpstr>Slide 31</vt:lpstr>
      <vt:lpstr>Slide 32</vt:lpstr>
      <vt:lpstr>Slide 33</vt:lpstr>
      <vt:lpstr>Slide 34</vt:lpstr>
      <vt:lpstr>Slide 35</vt:lpstr>
      <vt:lpstr>Inflammatory bowel diseases MATCH 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Alosaimi</cp:lastModifiedBy>
  <cp:revision>277</cp:revision>
  <dcterms:created xsi:type="dcterms:W3CDTF">2010-02-22T15:24:12Z</dcterms:created>
  <dcterms:modified xsi:type="dcterms:W3CDTF">2012-12-03T06:53:35Z</dcterms:modified>
</cp:coreProperties>
</file>