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431" r:id="rId2"/>
    <p:sldId id="337" r:id="rId3"/>
    <p:sldId id="393" r:id="rId4"/>
    <p:sldId id="394" r:id="rId5"/>
    <p:sldId id="396" r:id="rId6"/>
    <p:sldId id="430" r:id="rId7"/>
    <p:sldId id="434" r:id="rId8"/>
    <p:sldId id="395" r:id="rId9"/>
    <p:sldId id="338" r:id="rId10"/>
    <p:sldId id="340" r:id="rId11"/>
    <p:sldId id="341" r:id="rId12"/>
    <p:sldId id="342" r:id="rId13"/>
    <p:sldId id="353" r:id="rId14"/>
    <p:sldId id="343" r:id="rId15"/>
    <p:sldId id="354" r:id="rId16"/>
    <p:sldId id="344" r:id="rId17"/>
    <p:sldId id="322" r:id="rId18"/>
    <p:sldId id="442" r:id="rId19"/>
    <p:sldId id="345" r:id="rId20"/>
    <p:sldId id="346" r:id="rId21"/>
    <p:sldId id="347" r:id="rId22"/>
    <p:sldId id="348" r:id="rId23"/>
    <p:sldId id="349" r:id="rId24"/>
    <p:sldId id="356" r:id="rId25"/>
    <p:sldId id="435" r:id="rId26"/>
    <p:sldId id="350" r:id="rId27"/>
    <p:sldId id="357" r:id="rId28"/>
    <p:sldId id="358" r:id="rId29"/>
    <p:sldId id="351" r:id="rId30"/>
    <p:sldId id="359" r:id="rId31"/>
    <p:sldId id="438" r:id="rId32"/>
    <p:sldId id="432" r:id="rId33"/>
    <p:sldId id="433" r:id="rId34"/>
    <p:sldId id="437" r:id="rId35"/>
    <p:sldId id="436" r:id="rId36"/>
    <p:sldId id="392" r:id="rId37"/>
    <p:sldId id="440" r:id="rId38"/>
    <p:sldId id="441" r:id="rId39"/>
    <p:sldId id="439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3F4"/>
    <a:srgbClr val="B1BAC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08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B8058-2893-48CC-80E5-58CE7AB669B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B9CDD-E498-4CA3-AF89-53950CEDD6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1FBAC-D218-40F5-9FBF-62A864B9B541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Gastrointestinal Block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800" dirty="0" smtClean="0"/>
              <a:t>Pathology lecture</a:t>
            </a:r>
            <a:br>
              <a:rPr lang="en-US" sz="2800" dirty="0" smtClean="0"/>
            </a:br>
            <a:r>
              <a:rPr lang="en-US" sz="2800" dirty="0" smtClean="0"/>
              <a:t>Dec, 2012</a:t>
            </a:r>
            <a:endParaRPr lang="ar-S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00200" y="4572000"/>
            <a:ext cx="6400800" cy="17526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Dr. Ahmed Al </a:t>
            </a:r>
            <a:r>
              <a:rPr lang="en-US" dirty="0" err="1" smtClean="0"/>
              <a:t>Humaidi</a:t>
            </a:r>
            <a:endParaRPr lang="ar-SA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371600" y="3657600"/>
            <a:ext cx="6629400" cy="6096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 smtClean="0"/>
              <a:t>Inflammatory bowel disease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Crohn's</a:t>
            </a:r>
            <a:r>
              <a:rPr lang="en-US" dirty="0" smtClean="0">
                <a:solidFill>
                  <a:srgbClr val="FFFF00"/>
                </a:solidFill>
              </a:rPr>
              <a:t> disease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FFFF00"/>
                </a:solidFill>
              </a:rPr>
              <a:t>Clinical Features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Any  age but has its highest incidence in young adults</a:t>
            </a:r>
            <a:endParaRPr lang="en-US" b="1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Extremely  variable clinical feature.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Acute  phase</a:t>
            </a:r>
            <a:r>
              <a:rPr lang="en-US" dirty="0" smtClean="0"/>
              <a:t>:  fever, diarrhea, and right lower quadrant pain may mimic acute appendicitis.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Chronic disease </a:t>
            </a:r>
            <a:r>
              <a:rPr lang="en-US" dirty="0" smtClean="0"/>
              <a:t>: remissions and relapses over a long period of time.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Thickening of the intestine may produce an ill-defined mass in the abdomen.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Crohn's</a:t>
            </a:r>
            <a:r>
              <a:rPr lang="en-US" dirty="0" smtClean="0">
                <a:solidFill>
                  <a:srgbClr val="FFFF00"/>
                </a:solidFill>
              </a:rPr>
              <a:t> disease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Sites of Involvement: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Any  part of the GIT from the mouth to the anus. 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ileum (30%) colon (20%).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most commonly terminal ileum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Commonly  (75%) have </a:t>
            </a:r>
            <a:r>
              <a:rPr lang="en-US" sz="2800" dirty="0" err="1" smtClean="0"/>
              <a:t>perianal</a:t>
            </a:r>
            <a:r>
              <a:rPr lang="en-US" sz="2800" dirty="0" smtClean="0"/>
              <a:t> lesions such as abscesses, fistulas, and skin tags.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Crohn's</a:t>
            </a:r>
            <a:r>
              <a:rPr lang="en-US" dirty="0" smtClean="0">
                <a:solidFill>
                  <a:srgbClr val="FFFF00"/>
                </a:solidFill>
              </a:rPr>
              <a:t> disease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Gross Appearance:</a:t>
            </a:r>
          </a:p>
          <a:p>
            <a:r>
              <a:rPr lang="en-US" dirty="0" smtClean="0"/>
              <a:t>Involvement is typically </a:t>
            </a:r>
            <a:r>
              <a:rPr lang="en-US" dirty="0" smtClean="0">
                <a:solidFill>
                  <a:srgbClr val="FFFF00"/>
                </a:solidFill>
              </a:rPr>
              <a:t>segmental</a:t>
            </a:r>
            <a:r>
              <a:rPr lang="en-US" dirty="0" smtClean="0"/>
              <a:t>, with skip areas of normal intestine between areas of involved bowel.</a:t>
            </a:r>
          </a:p>
          <a:p>
            <a:endParaRPr lang="en-US" dirty="0" smtClean="0"/>
          </a:p>
          <a:p>
            <a:r>
              <a:rPr lang="en-US" dirty="0" smtClean="0"/>
              <a:t>Marked fibrosis causing </a:t>
            </a:r>
            <a:r>
              <a:rPr lang="en-US" dirty="0" smtClean="0">
                <a:solidFill>
                  <a:srgbClr val="FFFF00"/>
                </a:solidFill>
              </a:rPr>
              <a:t>luminal narrowing </a:t>
            </a:r>
            <a:r>
              <a:rPr lang="en-US" dirty="0" smtClean="0"/>
              <a:t>with intestinal </a:t>
            </a:r>
            <a:r>
              <a:rPr lang="en-US" dirty="0" smtClean="0">
                <a:solidFill>
                  <a:srgbClr val="FFFF00"/>
                </a:solidFill>
              </a:rPr>
              <a:t>obstruction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Fissures</a:t>
            </a:r>
            <a:r>
              <a:rPr lang="en-US" dirty="0" smtClean="0"/>
              <a:t> (deep and narrow ulcers that look like stabs with a knife that penetrate deeply into the wall of the affected intestine)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fistulas</a:t>
            </a:r>
            <a:r>
              <a:rPr lang="en-US" dirty="0" smtClean="0"/>
              <a:t> (communications with other viscera).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rohn's disea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4786" y="571480"/>
            <a:ext cx="5257808" cy="6309360"/>
          </a:xfrm>
        </p:spPr>
      </p:pic>
      <p:sp>
        <p:nvSpPr>
          <p:cNvPr id="5" name="مستطيل 4"/>
          <p:cNvSpPr/>
          <p:nvPr/>
        </p:nvSpPr>
        <p:spPr>
          <a:xfrm>
            <a:off x="142876" y="1428736"/>
            <a:ext cx="35718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 smtClean="0">
                <a:solidFill>
                  <a:srgbClr val="FFFF00"/>
                </a:solidFill>
              </a:rPr>
              <a:t>Mucosa: </a:t>
            </a:r>
            <a:r>
              <a:rPr lang="en-US" dirty="0" smtClean="0"/>
              <a:t>longitudinal </a:t>
            </a:r>
            <a:r>
              <a:rPr lang="en-US" dirty="0" err="1" smtClean="0"/>
              <a:t>serpiginous</a:t>
            </a:r>
            <a:r>
              <a:rPr lang="en-US" dirty="0" smtClean="0"/>
              <a:t> ulcers separated by irregular islands of edematous mucosa. This results in the typical </a:t>
            </a:r>
            <a:r>
              <a:rPr lang="en-US" dirty="0" smtClean="0">
                <a:solidFill>
                  <a:srgbClr val="FFFF00"/>
                </a:solidFill>
              </a:rPr>
              <a:t>cobblestone effect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6" name="مستطيل 5"/>
          <p:cNvSpPr/>
          <p:nvPr/>
        </p:nvSpPr>
        <p:spPr>
          <a:xfrm>
            <a:off x="0" y="4586125"/>
            <a:ext cx="3714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 smtClean="0">
                <a:solidFill>
                  <a:srgbClr val="FFFF00"/>
                </a:solidFill>
              </a:rPr>
              <a:t>FAT</a:t>
            </a:r>
            <a:r>
              <a:rPr lang="en-US" dirty="0" smtClean="0"/>
              <a:t> : In involved </a:t>
            </a:r>
            <a:r>
              <a:rPr lang="en-US" dirty="0" err="1" smtClean="0"/>
              <a:t>ileal</a:t>
            </a:r>
            <a:r>
              <a:rPr lang="en-US" dirty="0" smtClean="0"/>
              <a:t> segments, the mesenteric fat creeps from the mesentery to surround the bowel wall (</a:t>
            </a:r>
            <a:r>
              <a:rPr lang="en-US" dirty="0" smtClean="0">
                <a:solidFill>
                  <a:srgbClr val="FFFF00"/>
                </a:solidFill>
              </a:rPr>
              <a:t>creeping fat</a:t>
            </a:r>
            <a:r>
              <a:rPr lang="en-US" dirty="0" smtClean="0"/>
              <a:t>)</a:t>
            </a:r>
            <a:endParaRPr lang="en-US" b="1" dirty="0" smtClean="0">
              <a:solidFill>
                <a:srgbClr val="FFFF00"/>
              </a:solidFill>
            </a:endParaRPr>
          </a:p>
        </p:txBody>
      </p:sp>
      <p:pic>
        <p:nvPicPr>
          <p:cNvPr id="117762" name="Picture 2" descr="http://www.pangea3d.com/thumb/Cobblestone1_1024_0129o0754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642918"/>
            <a:ext cx="1214446" cy="1214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Crohn's</a:t>
            </a:r>
            <a:r>
              <a:rPr lang="en-US" dirty="0" smtClean="0">
                <a:solidFill>
                  <a:srgbClr val="FFFF00"/>
                </a:solidFill>
              </a:rPr>
              <a:t> disease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Microscopic Features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Distortion  of mucosal crypt architecture,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Transmural</a:t>
            </a:r>
            <a:r>
              <a:rPr lang="en-US" dirty="0" smtClean="0"/>
              <a:t>  inflammation,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Epithelioid</a:t>
            </a:r>
            <a:r>
              <a:rPr lang="en-US" dirty="0" smtClean="0"/>
              <a:t>  </a:t>
            </a:r>
            <a:r>
              <a:rPr lang="en-US" dirty="0" err="1" smtClean="0"/>
              <a:t>granulomas</a:t>
            </a:r>
            <a:r>
              <a:rPr lang="en-US" dirty="0" smtClean="0"/>
              <a:t> [60%]. </a:t>
            </a:r>
          </a:p>
          <a:p>
            <a:endParaRPr lang="en-US" dirty="0" smtClean="0"/>
          </a:p>
          <a:p>
            <a:r>
              <a:rPr lang="en-US" dirty="0" smtClean="0"/>
              <a:t>Fissure-ulcers and fistulas can be seen microscopically. </a:t>
            </a:r>
          </a:p>
          <a:p>
            <a:endParaRPr lang="en-US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5214951"/>
            <a:ext cx="3071802" cy="163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6357950" y="5286388"/>
            <a:ext cx="936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Normal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G:\Cotran\Images\CH18\F018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2625" y="733425"/>
            <a:ext cx="4651375" cy="6124575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2438400"/>
            <a:ext cx="38266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u="sng" dirty="0" err="1">
                <a:solidFill>
                  <a:schemeClr val="tx2"/>
                </a:solidFill>
                <a:latin typeface="Arial" charset="0"/>
              </a:rPr>
              <a:t>Crohn</a:t>
            </a:r>
            <a:r>
              <a:rPr lang="en-US" sz="3600" b="1" u="sng" dirty="0" err="1">
                <a:solidFill>
                  <a:schemeClr val="tx2"/>
                </a:solidFill>
                <a:latin typeface="Times New Roman"/>
              </a:rPr>
              <a:t>’</a:t>
            </a:r>
            <a:r>
              <a:rPr lang="en-US" sz="3600" b="1" u="sng" dirty="0" err="1">
                <a:solidFill>
                  <a:schemeClr val="tx2"/>
                </a:solidFill>
                <a:latin typeface="Arial" charset="0"/>
              </a:rPr>
              <a:t>s</a:t>
            </a:r>
            <a:r>
              <a:rPr lang="en-US" sz="3600" b="1" u="sng" dirty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sz="3600" b="1" u="sng" dirty="0" smtClean="0">
                <a:solidFill>
                  <a:schemeClr val="tx2"/>
                </a:solidFill>
                <a:latin typeface="Arial" charset="0"/>
              </a:rPr>
              <a:t>Disease</a:t>
            </a:r>
            <a:endParaRPr lang="en-US" sz="3600" b="1" u="sng" dirty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4" name="Content Placeholder 3" descr="Crohn's diseas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76600"/>
            <a:ext cx="4648200" cy="381000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5929322" y="535782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Arial" charset="0"/>
              </a:rPr>
              <a:t>FISSURE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428860" y="6072206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Arial" charset="0"/>
              </a:rPr>
              <a:t>GRANULOMA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Crohn's</a:t>
            </a:r>
            <a:r>
              <a:rPr lang="en-US" dirty="0" smtClean="0">
                <a:solidFill>
                  <a:srgbClr val="FFFF00"/>
                </a:solidFill>
              </a:rPr>
              <a:t> disease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Complications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Intestinal obstruction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Fistula  formation 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between the ileum and the colon result in </a:t>
            </a:r>
            <a:r>
              <a:rPr lang="en-US" dirty="0" err="1" smtClean="0"/>
              <a:t>malabsorption</a:t>
            </a:r>
            <a:r>
              <a:rPr lang="en-US" dirty="0" smtClean="0"/>
              <a:t> 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err="1" smtClean="0"/>
              <a:t>Enterovesical</a:t>
            </a:r>
            <a:r>
              <a:rPr lang="en-US" dirty="0" smtClean="0"/>
              <a:t> fistulas lead to urinary infections and passage of gas and feces with urine. 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err="1" smtClean="0"/>
              <a:t>Enterovaginal</a:t>
            </a:r>
            <a:r>
              <a:rPr lang="en-US" dirty="0" smtClean="0"/>
              <a:t> fistulas produce a fecal vaginal discharge.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 err="1" smtClean="0">
                <a:solidFill>
                  <a:srgbClr val="FF0000"/>
                </a:solidFill>
              </a:rPr>
              <a:t>Extraintestinal</a:t>
            </a:r>
            <a:r>
              <a:rPr lang="en-US" dirty="0" smtClean="0">
                <a:solidFill>
                  <a:srgbClr val="FF0000"/>
                </a:solidFill>
              </a:rPr>
              <a:t> manifestations </a:t>
            </a:r>
            <a:r>
              <a:rPr lang="en-US" dirty="0" smtClean="0"/>
              <a:t>(arthritis and </a:t>
            </a:r>
            <a:r>
              <a:rPr lang="en-US" dirty="0" err="1" smtClean="0"/>
              <a:t>uveitis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 smtClean="0">
                <a:solidFill>
                  <a:srgbClr val="FF0000"/>
                </a:solidFill>
              </a:rPr>
              <a:t>Slight</a:t>
            </a:r>
            <a:r>
              <a:rPr lang="en-US" dirty="0" smtClean="0"/>
              <a:t>  increased risk of development of </a:t>
            </a:r>
            <a:r>
              <a:rPr lang="en-US" dirty="0" smtClean="0">
                <a:solidFill>
                  <a:srgbClr val="FF0000"/>
                </a:solidFill>
              </a:rPr>
              <a:t>carcinoma</a:t>
            </a:r>
            <a:r>
              <a:rPr lang="en-US" dirty="0" smtClean="0"/>
              <a:t> of the colon—much less than in ulcerative colitis.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 smtClean="0">
                <a:solidFill>
                  <a:srgbClr val="FFFF00"/>
                </a:solidFill>
              </a:rPr>
              <a:t>Crohn's</a:t>
            </a:r>
            <a:r>
              <a:rPr lang="en-US" sz="2800" dirty="0" smtClean="0">
                <a:solidFill>
                  <a:srgbClr val="FFFF00"/>
                </a:solidFill>
              </a:rPr>
              <a:t> disease</a:t>
            </a:r>
            <a:endParaRPr lang="en-US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Summary </a:t>
            </a:r>
          </a:p>
          <a:p>
            <a:r>
              <a:rPr lang="en-US" sz="2800" dirty="0" smtClean="0"/>
              <a:t>Involvement  of discontinuous segments of intestine (skip areas</a:t>
            </a:r>
          </a:p>
          <a:p>
            <a:endParaRPr lang="en-US" sz="2800" dirty="0" smtClean="0"/>
          </a:p>
          <a:p>
            <a:r>
              <a:rPr lang="en-US" sz="2800" dirty="0" smtClean="0"/>
              <a:t>Can involve any part of GIT.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err="1" smtClean="0"/>
              <a:t>Noncaseating</a:t>
            </a:r>
            <a:r>
              <a:rPr lang="en-US" sz="2800" dirty="0" smtClean="0"/>
              <a:t>  </a:t>
            </a:r>
            <a:r>
              <a:rPr lang="en-US" sz="2800" dirty="0" err="1" smtClean="0"/>
              <a:t>epithelioid</a:t>
            </a:r>
            <a:r>
              <a:rPr lang="en-US" sz="2800" dirty="0" smtClean="0"/>
              <a:t> cell </a:t>
            </a:r>
            <a:r>
              <a:rPr lang="en-US" sz="2800" dirty="0" err="1" smtClean="0"/>
              <a:t>granulomas</a:t>
            </a: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err="1" smtClean="0"/>
              <a:t>Transmural</a:t>
            </a:r>
            <a:r>
              <a:rPr lang="en-US" sz="2800" dirty="0" smtClean="0"/>
              <a:t>  (full-thickness) inflammation of the affected parts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8132" name="Picture 4" descr="https://images.nga.gov/en/web_images/cezan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Ulcerative Colitis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an inflammatory disease of uncertain cause. </a:t>
            </a:r>
          </a:p>
          <a:p>
            <a:r>
              <a:rPr lang="en-US" dirty="0" smtClean="0"/>
              <a:t>It has a chronic course characterized by remissions and relapses.</a:t>
            </a:r>
          </a:p>
          <a:p>
            <a:r>
              <a:rPr lang="en-US" dirty="0" smtClean="0"/>
              <a:t>20- to 30-year age group but may occur at any age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</a:rPr>
              <a:t>Inflammatory Bowel Diseases</a:t>
            </a:r>
            <a:br>
              <a:rPr lang="en-US" dirty="0" smtClean="0">
                <a:solidFill>
                  <a:srgbClr val="FFFF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3" name="مستطيل 2"/>
          <p:cNvSpPr/>
          <p:nvPr/>
        </p:nvSpPr>
        <p:spPr>
          <a:xfrm>
            <a:off x="467544" y="1412776"/>
            <a:ext cx="832043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q"/>
            </a:pPr>
            <a:endParaRPr lang="en-US" sz="2800" dirty="0" smtClean="0"/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800" i="1" dirty="0" smtClean="0"/>
              <a:t>Inflammatory bowel disease</a:t>
            </a:r>
            <a:r>
              <a:rPr lang="en-US" sz="2800" dirty="0" smtClean="0"/>
              <a:t> (IBD) is a chronic condition resulting from inappropriate mucosal immune </a:t>
            </a:r>
            <a:r>
              <a:rPr lang="en-US" sz="2800" dirty="0" smtClean="0"/>
              <a:t>activation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endParaRPr lang="en-US" sz="2800" dirty="0" smtClean="0"/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800" dirty="0" err="1" smtClean="0"/>
              <a:t>Crohn's</a:t>
            </a:r>
            <a:r>
              <a:rPr lang="en-US" sz="2800" dirty="0" smtClean="0"/>
              <a:t> </a:t>
            </a:r>
            <a:r>
              <a:rPr lang="en-US" sz="2800" dirty="0" smtClean="0"/>
              <a:t>disease and ulcerative colitis.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endParaRPr lang="en-US" sz="2800" dirty="0" smtClean="0"/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endParaRPr lang="en-US" sz="2800" dirty="0" smtClean="0"/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800" dirty="0" smtClean="0"/>
              <a:t>Although their causes are still not clear, the two diseases probably have an immunologic hypersensitivity basis.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Ulcerative Colitis</a:t>
            </a:r>
            <a:br>
              <a:rPr lang="en-US" dirty="0" smtClean="0">
                <a:solidFill>
                  <a:srgbClr val="FFFF00"/>
                </a:solidFill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Etiology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/>
              <a:t>The cause is unknown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Antibodies</a:t>
            </a:r>
            <a:r>
              <a:rPr lang="en-US" dirty="0" smtClean="0"/>
              <a:t> that cross-react with intestinal epithelial cells and certain serotypes of </a:t>
            </a:r>
            <a:r>
              <a:rPr lang="en-US" i="1" dirty="0" smtClean="0"/>
              <a:t>Escherichia coli</a:t>
            </a:r>
            <a:r>
              <a:rPr lang="en-US" dirty="0" smtClean="0"/>
              <a:t> have been demonstrated in the </a:t>
            </a:r>
            <a:r>
              <a:rPr lang="en-US" dirty="0" smtClean="0">
                <a:solidFill>
                  <a:srgbClr val="FF0000"/>
                </a:solidFill>
              </a:rPr>
              <a:t>serum</a:t>
            </a:r>
            <a:r>
              <a:rPr lang="en-US" dirty="0" smtClean="0"/>
              <a:t> of some patients with ulcerative colitis.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Ulcerative Colitis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Clinical Features</a:t>
            </a:r>
            <a:endParaRPr lang="en-US" dirty="0" smtClean="0">
              <a:solidFill>
                <a:srgbClr val="FFFF00"/>
              </a:solidFill>
            </a:endParaRPr>
          </a:p>
          <a:p>
            <a:pPr lvl="0"/>
            <a:r>
              <a:rPr lang="en-US" dirty="0" smtClean="0"/>
              <a:t>In the acute phase and during relapse, the patient has fever, </a:t>
            </a:r>
            <a:r>
              <a:rPr lang="en-US" dirty="0" err="1" smtClean="0"/>
              <a:t>leukocytosis</a:t>
            </a:r>
            <a:r>
              <a:rPr lang="en-US" dirty="0" smtClean="0"/>
              <a:t>, lower abdominal pain, bloody diarrhea and mucus in the stool. </a:t>
            </a:r>
          </a:p>
          <a:p>
            <a:pPr lvl="0"/>
            <a:r>
              <a:rPr lang="en-US" dirty="0" smtClean="0"/>
              <a:t>The disease usually has a chronic course, with remissions and exacerbations.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Ulcerative Colitis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Sites of Involvement</a:t>
            </a:r>
            <a:endParaRPr lang="en-US" dirty="0" smtClean="0">
              <a:solidFill>
                <a:srgbClr val="FFFF00"/>
              </a:solidFill>
            </a:endParaRPr>
          </a:p>
          <a:p>
            <a:pPr lvl="0"/>
            <a:r>
              <a:rPr lang="en-US" sz="2400" dirty="0" smtClean="0"/>
              <a:t>Ulcerative colitis is a disease of the </a:t>
            </a:r>
            <a:r>
              <a:rPr lang="en-US" sz="2400" u="sng" dirty="0" smtClean="0"/>
              <a:t>rectum</a:t>
            </a:r>
            <a:r>
              <a:rPr lang="en-US" sz="2400" dirty="0" smtClean="0"/>
              <a:t>, and the colon. </a:t>
            </a:r>
          </a:p>
          <a:p>
            <a:pPr lvl="0">
              <a:buNone/>
            </a:pPr>
            <a:endParaRPr lang="en-US" sz="2400" dirty="0" smtClean="0"/>
          </a:p>
          <a:p>
            <a:pPr lvl="0"/>
            <a:r>
              <a:rPr lang="en-US" sz="2400" u="sng" dirty="0" smtClean="0"/>
              <a:t>Rectum </a:t>
            </a:r>
            <a:r>
              <a:rPr lang="en-US" sz="2400" dirty="0" smtClean="0"/>
              <a:t>is involved in almost all cases</a:t>
            </a:r>
          </a:p>
          <a:p>
            <a:pPr lvl="0">
              <a:buNone/>
            </a:pPr>
            <a:endParaRPr lang="en-US" sz="2400" dirty="0" smtClean="0"/>
          </a:p>
          <a:p>
            <a:pPr lvl="0"/>
            <a:r>
              <a:rPr lang="en-US" sz="2400" dirty="0" smtClean="0"/>
              <a:t>The disease extends proximally from the rectum in a </a:t>
            </a:r>
            <a:r>
              <a:rPr lang="en-US" sz="2400" u="sng" dirty="0" smtClean="0"/>
              <a:t>continuous</a:t>
            </a:r>
            <a:r>
              <a:rPr lang="en-US" sz="2400" dirty="0" smtClean="0"/>
              <a:t> manner </a:t>
            </a:r>
            <a:r>
              <a:rPr lang="en-US" sz="2400" u="sng" dirty="0" smtClean="0"/>
              <a:t>without skip</a:t>
            </a:r>
            <a:r>
              <a:rPr lang="en-US" sz="2400" dirty="0" smtClean="0"/>
              <a:t> areas. </a:t>
            </a:r>
          </a:p>
          <a:p>
            <a:pPr lvl="0">
              <a:buNone/>
            </a:pPr>
            <a:endParaRPr lang="en-US" sz="2400" dirty="0" smtClean="0"/>
          </a:p>
          <a:p>
            <a:pPr lvl="0"/>
            <a:r>
              <a:rPr lang="en-US" sz="2400" dirty="0" smtClean="0"/>
              <a:t>The </a:t>
            </a:r>
            <a:r>
              <a:rPr lang="en-US" sz="2400" u="sng" dirty="0" smtClean="0"/>
              <a:t>ileum is not involved</a:t>
            </a:r>
            <a:r>
              <a:rPr lang="en-US" sz="2400" dirty="0" smtClean="0"/>
              <a:t> as a rule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Ulcerative Colitis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Gross Appearance</a:t>
            </a:r>
            <a:endParaRPr lang="en-US" dirty="0" smtClean="0">
              <a:solidFill>
                <a:srgbClr val="FFFF00"/>
              </a:solidFill>
            </a:endParaRPr>
          </a:p>
          <a:p>
            <a:pPr lvl="0"/>
            <a:r>
              <a:rPr lang="en-US" dirty="0" smtClean="0"/>
              <a:t>Involves  mainly the </a:t>
            </a:r>
            <a:r>
              <a:rPr lang="en-US" u="sng" dirty="0" smtClean="0"/>
              <a:t>mucosa</a:t>
            </a:r>
            <a:r>
              <a:rPr lang="en-US" dirty="0" smtClean="0"/>
              <a:t> (</a:t>
            </a:r>
            <a:r>
              <a:rPr lang="en-US" u="sng" dirty="0" smtClean="0"/>
              <a:t>diffuse</a:t>
            </a:r>
            <a:r>
              <a:rPr lang="en-US" dirty="0" smtClean="0"/>
              <a:t> hyperemia with numerous </a:t>
            </a:r>
            <a:r>
              <a:rPr lang="en-US" u="sng" dirty="0" smtClean="0"/>
              <a:t>superficial</a:t>
            </a:r>
            <a:r>
              <a:rPr lang="en-US" dirty="0" smtClean="0"/>
              <a:t> ulcerations in the acute phase. </a:t>
            </a:r>
          </a:p>
          <a:p>
            <a:pPr lvl="0"/>
            <a:r>
              <a:rPr lang="en-US" dirty="0" smtClean="0"/>
              <a:t>The regenerated or </a:t>
            </a:r>
            <a:r>
              <a:rPr lang="en-US" dirty="0" err="1" smtClean="0"/>
              <a:t>nonulcerated</a:t>
            </a:r>
            <a:r>
              <a:rPr lang="en-US" dirty="0" smtClean="0"/>
              <a:t> mucosa may appear </a:t>
            </a:r>
            <a:r>
              <a:rPr lang="en-US" dirty="0" err="1" smtClean="0"/>
              <a:t>polypoid</a:t>
            </a:r>
            <a:r>
              <a:rPr lang="en-US" dirty="0" smtClean="0"/>
              <a:t> (inflammatory </a:t>
            </a:r>
            <a:r>
              <a:rPr lang="en-US" dirty="0" err="1" smtClean="0"/>
              <a:t>pseudopolyps</a:t>
            </a:r>
            <a:r>
              <a:rPr lang="en-US" dirty="0" smtClean="0"/>
              <a:t>) in contrast with the atrophic areas or ulcers.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G:\Cotran\Images\CH18\F018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6375"/>
            <a:ext cx="9144000" cy="72898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428860" y="5214950"/>
            <a:ext cx="33575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smtClean="0">
                <a:solidFill>
                  <a:srgbClr val="FFFF00"/>
                </a:solidFill>
              </a:rPr>
              <a:t>diffuse</a:t>
            </a:r>
            <a:r>
              <a:rPr lang="en-US" dirty="0" smtClean="0">
                <a:solidFill>
                  <a:srgbClr val="FFFF00"/>
                </a:solidFill>
              </a:rPr>
              <a:t> hyperemia with numerous </a:t>
            </a:r>
            <a:r>
              <a:rPr lang="en-US" u="sng" dirty="0" smtClean="0">
                <a:solidFill>
                  <a:srgbClr val="FFFF00"/>
                </a:solidFill>
              </a:rPr>
              <a:t>superficial</a:t>
            </a:r>
            <a:r>
              <a:rPr lang="en-US" dirty="0" smtClean="0">
                <a:solidFill>
                  <a:srgbClr val="FFFF00"/>
                </a:solidFill>
              </a:rPr>
              <a:t> ulcerations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NO skip lesion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" y="690563"/>
            <a:ext cx="7629525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6309320"/>
            <a:ext cx="6221491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Ulcerative Colitis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Microscopic Appearance</a:t>
            </a:r>
            <a:endParaRPr lang="en-US" b="1" dirty="0" smtClean="0"/>
          </a:p>
          <a:p>
            <a:pPr lvl="0"/>
            <a:r>
              <a:rPr lang="en-US" sz="2800" dirty="0" smtClean="0"/>
              <a:t>The inflammation is usually restricted to the mucosa.</a:t>
            </a:r>
          </a:p>
          <a:p>
            <a:pPr lvl="0">
              <a:buNone/>
            </a:pPr>
            <a:endParaRPr lang="en-US" sz="2800" dirty="0" smtClean="0"/>
          </a:p>
          <a:p>
            <a:pPr lvl="0"/>
            <a:r>
              <a:rPr lang="en-US" sz="2800" u="sng" dirty="0" smtClean="0"/>
              <a:t>In the active phase</a:t>
            </a:r>
            <a:r>
              <a:rPr lang="en-US" sz="2800" dirty="0" smtClean="0"/>
              <a:t>….</a:t>
            </a:r>
            <a:r>
              <a:rPr lang="en-US" sz="2800" dirty="0" err="1" smtClean="0"/>
              <a:t>neutrophils</a:t>
            </a:r>
            <a:r>
              <a:rPr lang="en-US" sz="2800" dirty="0" smtClean="0"/>
              <a:t> (</a:t>
            </a:r>
            <a:r>
              <a:rPr lang="en-US" sz="2800" dirty="0" err="1" smtClean="0"/>
              <a:t>Cryptits</a:t>
            </a:r>
            <a:r>
              <a:rPr lang="en-US" sz="2800" dirty="0" smtClean="0"/>
              <a:t>, crypt abscess)</a:t>
            </a:r>
          </a:p>
          <a:p>
            <a:pPr lvl="0">
              <a:buNone/>
            </a:pPr>
            <a:endParaRPr lang="en-US" sz="2800" dirty="0" smtClean="0"/>
          </a:p>
          <a:p>
            <a:pPr lvl="0"/>
            <a:r>
              <a:rPr lang="en-US" sz="2800" u="sng" dirty="0" smtClean="0"/>
              <a:t>In the chronic phase</a:t>
            </a:r>
            <a:r>
              <a:rPr lang="en-US" sz="2800" dirty="0" smtClean="0"/>
              <a:t>…..crypt atrophy and distortion</a:t>
            </a:r>
          </a:p>
          <a:p>
            <a:pPr lvl="0">
              <a:buNone/>
            </a:pPr>
            <a:endParaRPr lang="en-US" sz="2800" dirty="0" smtClean="0"/>
          </a:p>
          <a:p>
            <a:pPr lvl="0"/>
            <a:r>
              <a:rPr lang="en-US" sz="2800" dirty="0" smtClean="0"/>
              <a:t>Active inflammation correlates well with the severity of symptoms.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G:\Cotran\Images\CH18\F018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83" y="285728"/>
            <a:ext cx="9239283" cy="6222374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1643042" y="1000108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 smtClean="0">
                <a:solidFill>
                  <a:schemeClr val="bg1"/>
                </a:solidFill>
              </a:rPr>
              <a:t>The inflammation is usually restricted only to the mucosa.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4214810" y="5000636"/>
            <a:ext cx="1805174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 inflammation</a:t>
            </a:r>
            <a:endParaRPr lang="en-US" dirty="0"/>
          </a:p>
        </p:txBody>
      </p:sp>
      <p:sp>
        <p:nvSpPr>
          <p:cNvPr id="5" name="مستطيل 4"/>
          <p:cNvSpPr/>
          <p:nvPr/>
        </p:nvSpPr>
        <p:spPr>
          <a:xfrm>
            <a:off x="3143240" y="2059536"/>
            <a:ext cx="1476558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inflammation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G:\Cotran\Images\CH18\F018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7985" y="285728"/>
            <a:ext cx="9861550" cy="6572271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4071934" y="5559998"/>
            <a:ext cx="1089850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dysplasia 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5" name="رابط كسهم مستقيم 4"/>
          <p:cNvCxnSpPr/>
          <p:nvPr/>
        </p:nvCxnSpPr>
        <p:spPr>
          <a:xfrm rot="5400000" flipH="1" flipV="1">
            <a:off x="4321967" y="5036355"/>
            <a:ext cx="1000132" cy="714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 flipH="1" flipV="1">
            <a:off x="4572000" y="3857628"/>
            <a:ext cx="1928826" cy="135732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6200000" flipV="1">
            <a:off x="3464711" y="4179099"/>
            <a:ext cx="1285884" cy="12144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43438" y="642918"/>
            <a:ext cx="145802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dirty="0" smtClean="0"/>
              <a:t>Crypt abscess</a:t>
            </a:r>
            <a:endParaRPr lang="ar-SA" dirty="0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4500562" y="1214422"/>
            <a:ext cx="642942" cy="35719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Ulcerative Colitis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836712"/>
            <a:ext cx="8429684" cy="5760640"/>
          </a:xfrm>
        </p:spPr>
        <p:txBody>
          <a:bodyPr>
            <a:normAutofit fontScale="55000" lnSpcReduction="20000"/>
          </a:bodyPr>
          <a:lstStyle/>
          <a:p>
            <a:r>
              <a:rPr lang="en-US" sz="5100" b="1" dirty="0" smtClean="0">
                <a:solidFill>
                  <a:srgbClr val="FFFF00"/>
                </a:solidFill>
              </a:rPr>
              <a:t>Complications</a:t>
            </a:r>
            <a:endParaRPr lang="en-US" b="1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lvl="0"/>
            <a:r>
              <a:rPr lang="en-US" sz="3800" dirty="0" smtClean="0">
                <a:solidFill>
                  <a:srgbClr val="FF0000"/>
                </a:solidFill>
              </a:rPr>
              <a:t>Acute phase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800" dirty="0" smtClean="0"/>
              <a:t>Severe bleeding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800" dirty="0" smtClean="0"/>
              <a:t>Toxic </a:t>
            </a:r>
            <a:r>
              <a:rPr lang="en-US" sz="3800" dirty="0" err="1" smtClean="0"/>
              <a:t>megacolon</a:t>
            </a:r>
            <a:r>
              <a:rPr lang="en-US" sz="3800" dirty="0" smtClean="0"/>
              <a:t> ( dilation of the colon, with functional obstruction)</a:t>
            </a:r>
          </a:p>
          <a:p>
            <a:pPr lvl="0"/>
            <a:endParaRPr lang="en-US" sz="3800" dirty="0" smtClean="0"/>
          </a:p>
          <a:p>
            <a:pPr lvl="0"/>
            <a:r>
              <a:rPr lang="en-US" sz="3800" dirty="0" smtClean="0">
                <a:solidFill>
                  <a:srgbClr val="FF0000"/>
                </a:solidFill>
              </a:rPr>
              <a:t>Chronic ulcerative colitis </a:t>
            </a:r>
          </a:p>
          <a:p>
            <a:pPr lvl="0">
              <a:buFont typeface="Wingdings" pitchFamily="2" charset="2"/>
              <a:buChar char="ü"/>
            </a:pPr>
            <a:r>
              <a:rPr lang="en-US" sz="3800" dirty="0" smtClean="0"/>
              <a:t>Increase risk of developing colon carcinoma. </a:t>
            </a:r>
          </a:p>
          <a:p>
            <a:pPr lvl="0">
              <a:buFont typeface="Wingdings" pitchFamily="2" charset="2"/>
              <a:buChar char="ü"/>
            </a:pPr>
            <a:r>
              <a:rPr lang="en-US" sz="3800" dirty="0" smtClean="0"/>
              <a:t>The presence of high-grade dysplasia in a mucosal biopsy imposes a high risk of cancer and is an indication for </a:t>
            </a:r>
            <a:r>
              <a:rPr lang="en-US" sz="3800" dirty="0" err="1" smtClean="0"/>
              <a:t>colectomy</a:t>
            </a:r>
            <a:r>
              <a:rPr lang="en-US" sz="3800" dirty="0" smtClean="0"/>
              <a:t>.</a:t>
            </a:r>
          </a:p>
          <a:p>
            <a:pPr lvl="0"/>
            <a:endParaRPr lang="en-US" sz="3800" dirty="0" smtClean="0"/>
          </a:p>
          <a:p>
            <a:pPr lvl="0"/>
            <a:r>
              <a:rPr lang="en-US" sz="3800" dirty="0" err="1" smtClean="0">
                <a:solidFill>
                  <a:srgbClr val="FF0000"/>
                </a:solidFill>
              </a:rPr>
              <a:t>Extraintestinal</a:t>
            </a:r>
            <a:r>
              <a:rPr lang="en-US" sz="3800" dirty="0" smtClean="0">
                <a:solidFill>
                  <a:srgbClr val="FF0000"/>
                </a:solidFill>
              </a:rPr>
              <a:t> manifestations </a:t>
            </a:r>
          </a:p>
          <a:p>
            <a:pPr lvl="0">
              <a:buFont typeface="Wingdings" pitchFamily="2" charset="2"/>
              <a:buChar char="ü"/>
            </a:pPr>
            <a:r>
              <a:rPr lang="en-US" sz="3800" dirty="0" smtClean="0"/>
              <a:t>occur more commonly in ulcerative colitis than in </a:t>
            </a:r>
            <a:r>
              <a:rPr lang="en-US" sz="3800" dirty="0" err="1" smtClean="0"/>
              <a:t>Crohn's</a:t>
            </a:r>
            <a:r>
              <a:rPr lang="en-US" sz="3800" dirty="0" smtClean="0"/>
              <a:t> disease.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800" dirty="0" smtClean="0"/>
              <a:t>Arthritis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800" dirty="0" err="1" smtClean="0"/>
              <a:t>Uveitis</a:t>
            </a:r>
            <a:r>
              <a:rPr lang="en-US" sz="3800" dirty="0" smtClean="0"/>
              <a:t>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800" dirty="0" smtClean="0"/>
              <a:t>skin lesions (</a:t>
            </a:r>
            <a:r>
              <a:rPr lang="en-US" sz="3800" dirty="0" err="1" smtClean="0"/>
              <a:t>pyoderma</a:t>
            </a:r>
            <a:r>
              <a:rPr lang="en-US" sz="3800" dirty="0" smtClean="0"/>
              <a:t> </a:t>
            </a:r>
            <a:r>
              <a:rPr lang="en-US" sz="3800" dirty="0" err="1" smtClean="0"/>
              <a:t>gangrenosum</a:t>
            </a:r>
            <a:r>
              <a:rPr lang="en-US" sz="3800" dirty="0" smtClean="0"/>
              <a:t>),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800" dirty="0" err="1" smtClean="0"/>
              <a:t>sclerosing</a:t>
            </a:r>
            <a:r>
              <a:rPr lang="en-US" sz="3800" dirty="0" smtClean="0"/>
              <a:t> </a:t>
            </a:r>
            <a:r>
              <a:rPr lang="en-US" sz="3800" dirty="0" err="1" smtClean="0"/>
              <a:t>pericholangitis</a:t>
            </a:r>
            <a:r>
              <a:rPr lang="en-US" sz="3800" dirty="0" smtClean="0"/>
              <a:t> (fibrosis around bile ducts), leading to obstructive jaundice.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Pathophysiology</a:t>
            </a:r>
            <a:endParaRPr lang="ar-SA" dirty="0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28596" y="2071678"/>
            <a:ext cx="8429684" cy="17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pathophysiology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 IBD is under active investigation.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Persons with IBD have a genetic predisposition for the disease.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42910" y="1500174"/>
            <a:ext cx="240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An </a:t>
            </a:r>
            <a:r>
              <a:rPr lang="en-US" b="1" i="1" dirty="0" smtClean="0"/>
              <a:t>idiopathic disorder</a:t>
            </a:r>
            <a:r>
              <a:rPr lang="en-US" b="1" dirty="0" smtClean="0"/>
              <a:t> </a:t>
            </a:r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571472" y="4071942"/>
            <a:ext cx="7643866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i="1" dirty="0" smtClean="0"/>
              <a:t>Most investigators believe that the two diseases result from a combination of </a:t>
            </a:r>
          </a:p>
          <a:p>
            <a:endParaRPr lang="en-US" b="1" i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i="1" dirty="0" smtClean="0"/>
              <a:t>Defects in host interactions with intestinal microbes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i="1" dirty="0" smtClean="0"/>
              <a:t>Intestinal epithelial dysfunction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i="1" dirty="0" smtClean="0"/>
              <a:t>Aberrant mucosal immune responses</a:t>
            </a:r>
            <a:r>
              <a:rPr lang="en-US" b="1" dirty="0" smtClean="0"/>
              <a:t>. </a:t>
            </a:r>
            <a:endParaRPr lang="ar-SA" dirty="0"/>
          </a:p>
        </p:txBody>
      </p:sp>
      <p:sp>
        <p:nvSpPr>
          <p:cNvPr id="6" name="مستطيل 5"/>
          <p:cNvSpPr/>
          <p:nvPr/>
        </p:nvSpPr>
        <p:spPr>
          <a:xfrm>
            <a:off x="571472" y="5657671"/>
            <a:ext cx="7643866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For unclear reasons, research suggests that smoking increases the risk of </a:t>
            </a:r>
            <a:r>
              <a:rPr lang="en-US" dirty="0" err="1" smtClean="0"/>
              <a:t>Crohn</a:t>
            </a:r>
            <a:r>
              <a:rPr lang="en-US" dirty="0" smtClean="0"/>
              <a:t> disease but reduces the likelihood of ulcerative colitis.  </a:t>
            </a:r>
            <a:br>
              <a:rPr lang="en-US" dirty="0" smtClean="0"/>
            </a:b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4281" y="142852"/>
          <a:ext cx="8929719" cy="652654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208573"/>
                <a:gridCol w="3101264"/>
                <a:gridCol w="2619882"/>
              </a:tblGrid>
              <a:tr h="385786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Ulcerative Colitis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solidFill>
                            <a:srgbClr val="FFFF00"/>
                          </a:solidFill>
                        </a:rPr>
                        <a:t>Crohn's</a:t>
                      </a:r>
                      <a:r>
                        <a:rPr lang="en-US" sz="2400" dirty="0" smtClean="0">
                          <a:solidFill>
                            <a:srgbClr val="FFFF00"/>
                          </a:solidFill>
                        </a:rPr>
                        <a:t> disease</a:t>
                      </a:r>
                      <a:endParaRPr lang="en-US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Colon only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Any  part of the GIT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dirty="0" smtClean="0"/>
                        <a:t>Site</a:t>
                      </a:r>
                      <a:endParaRPr lang="ar-SA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Diffuse involvement of mucosa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Skip  areas of normal mucosa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Pattern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Superficial ulcers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Deep ulcers ( fissure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Depth of the ulcer</a:t>
                      </a:r>
                      <a:endParaRPr lang="ar-SA" dirty="0"/>
                    </a:p>
                  </a:txBody>
                  <a:tcPr/>
                </a:tc>
              </a:tr>
              <a:tr h="405144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Mucosal inflammation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Transmural</a:t>
                      </a:r>
                      <a:r>
                        <a:rPr lang="en-US" dirty="0" smtClean="0"/>
                        <a:t>  inflammation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 </a:t>
                      </a:r>
                      <a:r>
                        <a:rPr lang="ar-SA" dirty="0" smtClean="0"/>
                        <a:t> </a:t>
                      </a:r>
                      <a:r>
                        <a:rPr lang="en-US" dirty="0" smtClean="0"/>
                        <a:t>Extent</a:t>
                      </a:r>
                      <a:r>
                        <a:rPr lang="en-US" baseline="0" dirty="0" smtClean="0"/>
                        <a:t> of inflammation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Fistula  formation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Creeping mesenteric fat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Fibrous thickening of wall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Granulomas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Common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rare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Dysplasia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more common (10%)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rare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Carcinoma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Pseudopolyps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Cobblestone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Mucosal appearances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Thin wall Dilated lumen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Thickened wall Narrow lumen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Bowel wall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HLA-DR2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HLA-DR1/DQw5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MHC Class II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Haemorrhage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Electrolyte loss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Toxic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megacolon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Systemic effects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 gut syndrome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Fistula formation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Bowel perforation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Stricture formation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Complications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928894" y="571480"/>
            <a:ext cx="6215106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1" name="TextBox 10"/>
          <p:cNvSpPr txBox="1"/>
          <p:nvPr/>
        </p:nvSpPr>
        <p:spPr>
          <a:xfrm>
            <a:off x="2857488" y="1357298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2" name="TextBox 11"/>
          <p:cNvSpPr txBox="1"/>
          <p:nvPr/>
        </p:nvSpPr>
        <p:spPr>
          <a:xfrm>
            <a:off x="2857488" y="2143116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TextBox 12"/>
          <p:cNvSpPr txBox="1"/>
          <p:nvPr/>
        </p:nvSpPr>
        <p:spPr>
          <a:xfrm>
            <a:off x="2857488" y="2928934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4" name="TextBox 13"/>
          <p:cNvSpPr txBox="1"/>
          <p:nvPr/>
        </p:nvSpPr>
        <p:spPr>
          <a:xfrm>
            <a:off x="2857488" y="3643314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5" name="TextBox 14"/>
          <p:cNvSpPr txBox="1"/>
          <p:nvPr/>
        </p:nvSpPr>
        <p:spPr>
          <a:xfrm>
            <a:off x="2857488" y="928670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6" name="TextBox 15"/>
          <p:cNvSpPr txBox="1"/>
          <p:nvPr/>
        </p:nvSpPr>
        <p:spPr>
          <a:xfrm>
            <a:off x="2857488" y="1785926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7" name="TextBox 16"/>
          <p:cNvSpPr txBox="1"/>
          <p:nvPr/>
        </p:nvSpPr>
        <p:spPr>
          <a:xfrm>
            <a:off x="2857488" y="2500306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8" name="TextBox 17"/>
          <p:cNvSpPr txBox="1"/>
          <p:nvPr/>
        </p:nvSpPr>
        <p:spPr>
          <a:xfrm>
            <a:off x="2857488" y="3286124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9" name="TextBox 18"/>
          <p:cNvSpPr txBox="1"/>
          <p:nvPr/>
        </p:nvSpPr>
        <p:spPr>
          <a:xfrm>
            <a:off x="2857456" y="4000504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20" name="TextBox 19"/>
          <p:cNvSpPr txBox="1"/>
          <p:nvPr/>
        </p:nvSpPr>
        <p:spPr>
          <a:xfrm>
            <a:off x="2857456" y="4714884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21" name="TextBox 20"/>
          <p:cNvSpPr txBox="1"/>
          <p:nvPr/>
        </p:nvSpPr>
        <p:spPr>
          <a:xfrm>
            <a:off x="2857456" y="5500702"/>
            <a:ext cx="6286544" cy="1200329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ar-SA" dirty="0"/>
          </a:p>
        </p:txBody>
      </p:sp>
      <p:sp>
        <p:nvSpPr>
          <p:cNvPr id="22" name="TextBox 21"/>
          <p:cNvSpPr txBox="1"/>
          <p:nvPr/>
        </p:nvSpPr>
        <p:spPr>
          <a:xfrm>
            <a:off x="2857456" y="4357694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23" name="TextBox 22"/>
          <p:cNvSpPr txBox="1"/>
          <p:nvPr/>
        </p:nvSpPr>
        <p:spPr>
          <a:xfrm>
            <a:off x="2857456" y="5143512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4281" y="142852"/>
          <a:ext cx="8929719" cy="652654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208573"/>
                <a:gridCol w="3101264"/>
                <a:gridCol w="2619882"/>
              </a:tblGrid>
              <a:tr h="385786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Ulcerative Colitis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solidFill>
                            <a:srgbClr val="FFFF00"/>
                          </a:solidFill>
                        </a:rPr>
                        <a:t>Crohn's</a:t>
                      </a:r>
                      <a:r>
                        <a:rPr lang="en-US" sz="2400" dirty="0" smtClean="0">
                          <a:solidFill>
                            <a:srgbClr val="FFFF00"/>
                          </a:solidFill>
                        </a:rPr>
                        <a:t> disease</a:t>
                      </a:r>
                      <a:endParaRPr lang="en-US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Colon only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Any  part of the GIT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dirty="0" smtClean="0"/>
                        <a:t>Site</a:t>
                      </a:r>
                      <a:endParaRPr lang="ar-SA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Diffuse involvement of mucosa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Skip  areas of normal mucosa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Pattern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Superficial ulcers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Deep ulcers ( fissure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Depth of the ulcer</a:t>
                      </a:r>
                      <a:endParaRPr lang="ar-SA" dirty="0"/>
                    </a:p>
                  </a:txBody>
                  <a:tcPr/>
                </a:tc>
              </a:tr>
              <a:tr h="405144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Mucosal inflammation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Transmural</a:t>
                      </a:r>
                      <a:r>
                        <a:rPr lang="en-US" dirty="0" smtClean="0"/>
                        <a:t>  inflammation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 </a:t>
                      </a:r>
                      <a:r>
                        <a:rPr lang="ar-SA" dirty="0" smtClean="0"/>
                        <a:t> </a:t>
                      </a:r>
                      <a:r>
                        <a:rPr lang="en-US" dirty="0" smtClean="0"/>
                        <a:t>Extent</a:t>
                      </a:r>
                      <a:r>
                        <a:rPr lang="en-US" baseline="0" dirty="0" smtClean="0"/>
                        <a:t> of inflammation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Fistula  formation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Creeping mesenteric fat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Fibrous thickening of wall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Granulomas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Common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rare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Dysplasia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more common (10%)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rare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Carcinoma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Pseudopolyps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Cobblestone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Mucosal appearances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Thin wall Dilated lumen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Thickened wall Narrow lumen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Bowel wall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HLA-DR2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HLA-DR1/DQw5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MHC Class II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Haemorrhage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Electrolyte loss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Toxic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megacolon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Systemic effects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 gut syndrome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Fistula formation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Bowel perforation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Stricture formation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Complications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857456" y="4000504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D:\SCContent\9781437717815\graphics\fullsize\S9781437717815-014-f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04665"/>
            <a:ext cx="5789838" cy="63647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60648"/>
            <a:ext cx="4040188" cy="63976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err="1" smtClean="0"/>
              <a:t>Crohn's</a:t>
            </a:r>
            <a:r>
              <a:rPr lang="en-US" dirty="0" smtClean="0"/>
              <a:t> </a:t>
            </a:r>
            <a:r>
              <a:rPr lang="en-US" dirty="0" smtClean="0"/>
              <a:t>disease</a:t>
            </a:r>
            <a:endParaRPr lang="ar-S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528" y="1052736"/>
            <a:ext cx="4104456" cy="54726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More common in whites than blacks, in Jews than </a:t>
            </a:r>
            <a:r>
              <a:rPr lang="en-US" dirty="0" smtClean="0"/>
              <a:t>non-Jews</a:t>
            </a:r>
          </a:p>
          <a:p>
            <a:r>
              <a:rPr lang="en-US" dirty="0" smtClean="0"/>
              <a:t> </a:t>
            </a:r>
            <a:r>
              <a:rPr lang="en-US" dirty="0" smtClean="0"/>
              <a:t>No sex predilection</a:t>
            </a:r>
            <a:endParaRPr lang="en-US" dirty="0" smtClean="0"/>
          </a:p>
          <a:p>
            <a:r>
              <a:rPr lang="en-US" dirty="0" smtClean="0"/>
              <a:t>Majority (&gt;75%) of cases occur between 11 and 35 years of </a:t>
            </a:r>
            <a:r>
              <a:rPr lang="en-US" dirty="0" smtClean="0"/>
              <a:t>age</a:t>
            </a:r>
          </a:p>
          <a:p>
            <a:r>
              <a:rPr lang="en-US" dirty="0" smtClean="0"/>
              <a:t>Smoking is a risk </a:t>
            </a:r>
            <a:r>
              <a:rPr lang="en-US" dirty="0" smtClean="0"/>
              <a:t>factor</a:t>
            </a:r>
          </a:p>
          <a:p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260648"/>
            <a:ext cx="4041775" cy="63976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Ulcerative </a:t>
            </a:r>
            <a:r>
              <a:rPr lang="en-US" dirty="0" smtClean="0"/>
              <a:t>Colitis</a:t>
            </a:r>
            <a:endParaRPr lang="ar-S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08" y="1052736"/>
            <a:ext cx="4320480" cy="55446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More common in whites than blacks</a:t>
            </a:r>
            <a:r>
              <a:rPr lang="en-US" smtClean="0"/>
              <a:t/>
            </a:r>
            <a:br>
              <a:rPr lang="en-US" smtClean="0"/>
            </a:br>
            <a:endParaRPr lang="en-US" smtClean="0"/>
          </a:p>
          <a:p>
            <a:r>
              <a:rPr lang="en-US" smtClean="0"/>
              <a:t>No </a:t>
            </a:r>
            <a:r>
              <a:rPr lang="en-US" dirty="0" smtClean="0"/>
              <a:t>sex </a:t>
            </a:r>
            <a:r>
              <a:rPr lang="en-US" dirty="0" smtClean="0"/>
              <a:t>predilection</a:t>
            </a:r>
          </a:p>
          <a:p>
            <a:r>
              <a:rPr lang="en-US" dirty="0" smtClean="0"/>
              <a:t>Occurs </a:t>
            </a:r>
            <a:r>
              <a:rPr lang="en-US" dirty="0" smtClean="0"/>
              <a:t>between 14 and 38 years of </a:t>
            </a:r>
            <a:r>
              <a:rPr lang="en-US" dirty="0" smtClean="0"/>
              <a:t>age</a:t>
            </a:r>
          </a:p>
          <a:p>
            <a:r>
              <a:rPr lang="en-US" dirty="0" smtClean="0"/>
              <a:t>Lower incidence in smokers and other nicotine </a:t>
            </a:r>
            <a:r>
              <a:rPr lang="en-US" dirty="0" smtClean="0"/>
              <a:t>users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60648"/>
            <a:ext cx="4040188" cy="63976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err="1" smtClean="0"/>
              <a:t>Crohn's</a:t>
            </a:r>
            <a:r>
              <a:rPr lang="en-US" dirty="0" smtClean="0"/>
              <a:t> </a:t>
            </a:r>
            <a:r>
              <a:rPr lang="en-US" dirty="0" smtClean="0"/>
              <a:t>disease</a:t>
            </a:r>
            <a:endParaRPr lang="ar-S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528" y="1052736"/>
            <a:ext cx="4104456" cy="54726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Recurrent </a:t>
            </a:r>
            <a:r>
              <a:rPr lang="en-US" dirty="0" smtClean="0"/>
              <a:t>right lower quadrant colicky pain (obstruction) with diarrhea</a:t>
            </a:r>
            <a:br>
              <a:rPr lang="en-US" dirty="0" smtClean="0"/>
            </a:br>
            <a:r>
              <a:rPr lang="en-US" dirty="0" smtClean="0"/>
              <a:t>Bleeding occurs only with colon or anal involvement (fistulas; abscesses)</a:t>
            </a:r>
            <a:br>
              <a:rPr lang="en-US" dirty="0" smtClean="0"/>
            </a:br>
            <a:r>
              <a:rPr lang="en-US" dirty="0" err="1" smtClean="0"/>
              <a:t>Apthous</a:t>
            </a:r>
            <a:r>
              <a:rPr lang="en-US" dirty="0" smtClean="0"/>
              <a:t> ulcers in mouth</a:t>
            </a:r>
            <a:br>
              <a:rPr lang="en-US" dirty="0" smtClean="0"/>
            </a:br>
            <a:r>
              <a:rPr lang="en-US" dirty="0" err="1" smtClean="0"/>
              <a:t>Extragastrointestinal</a:t>
            </a:r>
            <a:r>
              <a:rPr lang="en-US" dirty="0" smtClean="0"/>
              <a:t>: </a:t>
            </a:r>
            <a:r>
              <a:rPr lang="en-US" dirty="0" err="1" smtClean="0"/>
              <a:t>erythema</a:t>
            </a:r>
            <a:r>
              <a:rPr lang="en-US" dirty="0" smtClean="0"/>
              <a:t> </a:t>
            </a:r>
            <a:r>
              <a:rPr lang="en-US" dirty="0" err="1" smtClean="0"/>
              <a:t>nodosum</a:t>
            </a:r>
            <a:r>
              <a:rPr lang="en-US" dirty="0" smtClean="0"/>
              <a:t>, </a:t>
            </a:r>
            <a:r>
              <a:rPr lang="en-US" dirty="0" err="1" smtClean="0"/>
              <a:t>sacroiliitis</a:t>
            </a:r>
            <a:r>
              <a:rPr lang="en-US" dirty="0" smtClean="0"/>
              <a:t> (HLA-B27 association), </a:t>
            </a:r>
            <a:r>
              <a:rPr lang="en-US" dirty="0" err="1" smtClean="0"/>
              <a:t>pyoderma</a:t>
            </a:r>
            <a:r>
              <a:rPr lang="en-US" dirty="0" smtClean="0"/>
              <a:t> </a:t>
            </a:r>
            <a:r>
              <a:rPr lang="en-US" dirty="0" err="1" smtClean="0"/>
              <a:t>gangrenosum</a:t>
            </a:r>
            <a:r>
              <a:rPr lang="en-US" dirty="0" smtClean="0"/>
              <a:t>, </a:t>
            </a:r>
            <a:r>
              <a:rPr lang="en-US" dirty="0" err="1" smtClean="0"/>
              <a:t>iritis</a:t>
            </a:r>
            <a:r>
              <a:rPr lang="en-US" dirty="0" smtClean="0"/>
              <a:t> (CD &gt; UC), primary </a:t>
            </a:r>
            <a:r>
              <a:rPr lang="en-US" dirty="0" err="1" smtClean="0"/>
              <a:t>sclerosing</a:t>
            </a:r>
            <a:r>
              <a:rPr lang="en-US" dirty="0" smtClean="0"/>
              <a:t> </a:t>
            </a:r>
            <a:r>
              <a:rPr lang="en-US" dirty="0" err="1" smtClean="0"/>
              <a:t>cholangitis</a:t>
            </a:r>
            <a:r>
              <a:rPr lang="en-US" dirty="0" smtClean="0"/>
              <a:t> (UC &gt; CD)</a:t>
            </a:r>
            <a:endParaRPr lang="ar-S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260648"/>
            <a:ext cx="4041775" cy="63976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Ulcerative </a:t>
            </a:r>
            <a:r>
              <a:rPr lang="en-US" dirty="0" smtClean="0"/>
              <a:t>Colitis</a:t>
            </a:r>
            <a:endParaRPr lang="ar-S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08" y="1052736"/>
            <a:ext cx="4320480" cy="55446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Recurrent </a:t>
            </a:r>
            <a:r>
              <a:rPr lang="en-US" dirty="0" smtClean="0"/>
              <a:t>left-sided abdominal cramping with bloody diarrhea and mucus</a:t>
            </a:r>
            <a:br>
              <a:rPr lang="en-US" dirty="0" smtClean="0"/>
            </a:br>
            <a:r>
              <a:rPr lang="en-US" dirty="0" smtClean="0"/>
              <a:t>Fever, </a:t>
            </a:r>
            <a:r>
              <a:rPr lang="en-US" dirty="0" err="1" smtClean="0"/>
              <a:t>tenesmus</a:t>
            </a:r>
            <a:r>
              <a:rPr lang="en-US" dirty="0" smtClean="0"/>
              <a:t>, weight loss</a:t>
            </a:r>
            <a:br>
              <a:rPr lang="en-US" dirty="0" smtClean="0"/>
            </a:br>
            <a:r>
              <a:rPr lang="en-US" dirty="0" err="1" smtClean="0"/>
              <a:t>Extragastrointestinal</a:t>
            </a:r>
            <a:r>
              <a:rPr lang="en-US" dirty="0" smtClean="0"/>
              <a:t>: primary </a:t>
            </a:r>
            <a:r>
              <a:rPr lang="en-US" dirty="0" err="1" smtClean="0"/>
              <a:t>sclerosing</a:t>
            </a:r>
            <a:r>
              <a:rPr lang="en-US" dirty="0" smtClean="0"/>
              <a:t> </a:t>
            </a:r>
            <a:r>
              <a:rPr lang="en-US" dirty="0" err="1" smtClean="0"/>
              <a:t>cholangitis</a:t>
            </a:r>
            <a:r>
              <a:rPr lang="en-US" dirty="0" smtClean="0"/>
              <a:t> (UC &gt; CD), </a:t>
            </a:r>
            <a:r>
              <a:rPr lang="en-US" dirty="0" err="1" smtClean="0"/>
              <a:t>erythema</a:t>
            </a:r>
            <a:r>
              <a:rPr lang="en-US" dirty="0" smtClean="0"/>
              <a:t> </a:t>
            </a:r>
            <a:r>
              <a:rPr lang="en-US" dirty="0" err="1" smtClean="0"/>
              <a:t>nodosum</a:t>
            </a:r>
            <a:r>
              <a:rPr lang="en-US" dirty="0" smtClean="0"/>
              <a:t>, </a:t>
            </a:r>
            <a:r>
              <a:rPr lang="en-US" dirty="0" err="1" smtClean="0"/>
              <a:t>iritis</a:t>
            </a:r>
            <a:r>
              <a:rPr lang="en-US" dirty="0" smtClean="0"/>
              <a:t>/</a:t>
            </a:r>
            <a:r>
              <a:rPr lang="en-US" dirty="0" err="1" smtClean="0"/>
              <a:t>uveitis</a:t>
            </a:r>
            <a:r>
              <a:rPr lang="en-US" dirty="0" smtClean="0"/>
              <a:t> (CD &gt; UC), </a:t>
            </a:r>
            <a:r>
              <a:rPr lang="en-US" dirty="0" err="1" smtClean="0"/>
              <a:t>pyoderma</a:t>
            </a:r>
            <a:r>
              <a:rPr lang="en-US" dirty="0" smtClean="0"/>
              <a:t> </a:t>
            </a:r>
            <a:r>
              <a:rPr lang="en-US" dirty="0" err="1" smtClean="0"/>
              <a:t>gangrenosum</a:t>
            </a:r>
            <a:r>
              <a:rPr lang="en-US" dirty="0" smtClean="0"/>
              <a:t>, HLA-B27 positive arthritis.</a:t>
            </a:r>
            <a:br>
              <a:rPr lang="en-US" dirty="0" smtClean="0"/>
            </a:br>
            <a:r>
              <a:rPr lang="en-US" dirty="0" smtClean="0"/>
              <a:t>p-ANCA antibodies &gt; 45% of cases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60648"/>
            <a:ext cx="4040188" cy="63976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err="1" smtClean="0"/>
              <a:t>Crohn's</a:t>
            </a:r>
            <a:r>
              <a:rPr lang="en-US" dirty="0" smtClean="0"/>
              <a:t> </a:t>
            </a:r>
            <a:r>
              <a:rPr lang="en-US" dirty="0" smtClean="0"/>
              <a:t>disease</a:t>
            </a:r>
            <a:endParaRPr lang="ar-S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528" y="1052736"/>
            <a:ext cx="4104456" cy="54726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Fistulas, </a:t>
            </a:r>
            <a:r>
              <a:rPr lang="en-US" dirty="0" smtClean="0"/>
              <a:t>obstruction</a:t>
            </a:r>
          </a:p>
          <a:p>
            <a:r>
              <a:rPr lang="en-US" dirty="0" smtClean="0"/>
              <a:t> Colon </a:t>
            </a:r>
            <a:r>
              <a:rPr lang="en-US" dirty="0" smtClean="0"/>
              <a:t>cancer (UC &gt; CD</a:t>
            </a:r>
            <a:r>
              <a:rPr lang="en-US" dirty="0" smtClean="0"/>
              <a:t>)</a:t>
            </a:r>
          </a:p>
          <a:p>
            <a:r>
              <a:rPr lang="en-US" dirty="0" smtClean="0"/>
              <a:t>Calcium </a:t>
            </a:r>
            <a:r>
              <a:rPr lang="en-US" dirty="0" smtClean="0"/>
              <a:t>oxalate renal calculi (increased </a:t>
            </a:r>
            <a:r>
              <a:rPr lang="en-US" dirty="0" err="1" smtClean="0"/>
              <a:t>reabsorption</a:t>
            </a:r>
            <a:r>
              <a:rPr lang="en-US" dirty="0" smtClean="0"/>
              <a:t> of oxalate through inflamed mucosa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Malabsorption</a:t>
            </a:r>
            <a:r>
              <a:rPr lang="en-US" dirty="0" smtClean="0"/>
              <a:t> due to bile salt </a:t>
            </a:r>
            <a:r>
              <a:rPr lang="en-US" dirty="0" smtClean="0"/>
              <a:t>deficiency</a:t>
            </a:r>
          </a:p>
          <a:p>
            <a:r>
              <a:rPr lang="en-US" dirty="0" err="1" smtClean="0"/>
              <a:t>Macrocytic</a:t>
            </a:r>
            <a:r>
              <a:rPr lang="en-US" dirty="0" smtClean="0"/>
              <a:t> anemia due to vitamin B</a:t>
            </a:r>
            <a:r>
              <a:rPr lang="en-US" baseline="-25000" dirty="0" smtClean="0"/>
              <a:t>12</a:t>
            </a:r>
            <a:r>
              <a:rPr lang="en-US" dirty="0" smtClean="0"/>
              <a:t> deficiency</a:t>
            </a:r>
            <a:endParaRPr lang="ar-S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260648"/>
            <a:ext cx="4041775" cy="63976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Ulcerative </a:t>
            </a:r>
            <a:r>
              <a:rPr lang="en-US" dirty="0" smtClean="0"/>
              <a:t>Colitis</a:t>
            </a:r>
            <a:endParaRPr lang="ar-S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08" y="1052736"/>
            <a:ext cx="4320480" cy="55446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Toxic </a:t>
            </a:r>
            <a:r>
              <a:rPr lang="en-US" dirty="0" err="1" smtClean="0"/>
              <a:t>megacolon</a:t>
            </a:r>
            <a:r>
              <a:rPr lang="en-US" dirty="0" smtClean="0"/>
              <a:t> (hypotonic and distended bowel)</a:t>
            </a:r>
            <a:br>
              <a:rPr lang="en-US" dirty="0" smtClean="0"/>
            </a:br>
            <a:r>
              <a:rPr lang="en-US" dirty="0" err="1" smtClean="0"/>
              <a:t>Adenocarcinoma</a:t>
            </a:r>
            <a:r>
              <a:rPr lang="en-US" dirty="0" smtClean="0"/>
              <a:t>: greatest risks are </a:t>
            </a:r>
            <a:r>
              <a:rPr lang="en-US" dirty="0" err="1" smtClean="0"/>
              <a:t>pancolitis</a:t>
            </a:r>
            <a:r>
              <a:rPr lang="en-US" dirty="0" smtClean="0"/>
              <a:t>, early onset, duration of disease &gt; 10 years)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Inflammatory bowel diseases</a:t>
            </a:r>
            <a:br>
              <a:rPr lang="en-US" dirty="0" smtClean="0"/>
            </a:br>
            <a:r>
              <a:rPr lang="en-US" dirty="0" smtClean="0"/>
              <a:t>MATCH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17498" y="1428736"/>
            <a:ext cx="4040188" cy="639762"/>
          </a:xfrm>
          <a:ln>
            <a:solidFill>
              <a:schemeClr val="tx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285720" y="2174875"/>
            <a:ext cx="4071966" cy="3951288"/>
          </a:xfrm>
          <a:ln>
            <a:solidFill>
              <a:srgbClr val="FF0000"/>
            </a:solidFill>
          </a:ln>
        </p:spPr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Colon only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Diffuse involvement of mucosa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Superficial ulcers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Any  part of the GIT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Skip  areas of normal mucosa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Mucosal inflammation only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Fistula  formation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Transmural</a:t>
            </a:r>
            <a:r>
              <a:rPr lang="en-US" dirty="0" smtClean="0"/>
              <a:t>  inflammation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Granulomas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Deep ulcers ( fissure 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Dysplasia is common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Carcinoma is more common (10%)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429124" y="1428736"/>
            <a:ext cx="4429156" cy="639762"/>
          </a:xfrm>
          <a:ln>
            <a:solidFill>
              <a:schemeClr val="tx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429124" y="2174875"/>
            <a:ext cx="4429156" cy="3951288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endParaRPr lang="en-US" dirty="0" smtClean="0"/>
          </a:p>
          <a:p>
            <a:pPr marL="457200" indent="-457200">
              <a:buFont typeface="+mj-lt"/>
              <a:buAutoNum type="alphaUcPeriod"/>
            </a:pPr>
            <a:r>
              <a:rPr lang="en-US" dirty="0" err="1" smtClean="0">
                <a:solidFill>
                  <a:srgbClr val="FFFF00"/>
                </a:solidFill>
              </a:rPr>
              <a:t>Crohn's</a:t>
            </a:r>
            <a:r>
              <a:rPr lang="en-US" dirty="0" smtClean="0">
                <a:solidFill>
                  <a:srgbClr val="FFFF00"/>
                </a:solidFill>
              </a:rPr>
              <a:t> disease</a:t>
            </a:r>
          </a:p>
          <a:p>
            <a:pPr marL="457200" indent="-457200">
              <a:buFont typeface="+mj-lt"/>
              <a:buAutoNum type="alphaUcPeriod"/>
            </a:pPr>
            <a:endParaRPr lang="en-US" dirty="0" smtClean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lphaUcPeriod"/>
            </a:pPr>
            <a:endParaRPr lang="en-US" dirty="0" smtClean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lphaUcPeriod"/>
            </a:pPr>
            <a:r>
              <a:rPr lang="en-US" dirty="0" smtClean="0">
                <a:solidFill>
                  <a:srgbClr val="FFFF00"/>
                </a:solidFill>
              </a:rPr>
              <a:t>Ulcerative Colitis</a:t>
            </a:r>
            <a:endParaRPr lang="en-US" dirty="0" smtClean="0"/>
          </a:p>
          <a:p>
            <a:pPr marL="457200" indent="-457200">
              <a:buFont typeface="+mj-lt"/>
              <a:buAutoNum type="alphaU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890588"/>
            <a:ext cx="77057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229600" cy="1143000"/>
          </a:xfrm>
        </p:spPr>
        <p:txBody>
          <a:bodyPr/>
          <a:lstStyle/>
          <a:p>
            <a:r>
              <a:rPr lang="en-US" sz="3200" b="1" dirty="0" err="1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Pathophysiology</a:t>
            </a:r>
            <a:endParaRPr lang="ar-SA" sz="3200" dirty="0"/>
          </a:p>
        </p:txBody>
      </p:sp>
      <p:sp>
        <p:nvSpPr>
          <p:cNvPr id="3" name="مستطيل 2"/>
          <p:cNvSpPr/>
          <p:nvPr/>
        </p:nvSpPr>
        <p:spPr>
          <a:xfrm>
            <a:off x="899592" y="836712"/>
            <a:ext cx="7786742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u="sng" dirty="0" smtClean="0"/>
              <a:t>Genetics</a:t>
            </a:r>
            <a:r>
              <a:rPr lang="en-US" dirty="0" smtClean="0"/>
              <a:t>: mutation in </a:t>
            </a:r>
          </a:p>
          <a:p>
            <a:r>
              <a:rPr lang="en-US" b="1" i="1" dirty="0" smtClean="0"/>
              <a:t>NOD2…….</a:t>
            </a:r>
            <a:r>
              <a:rPr lang="en-US" dirty="0" smtClean="0"/>
              <a:t> susceptibility gene in </a:t>
            </a:r>
            <a:r>
              <a:rPr lang="en-US" dirty="0" err="1" smtClean="0"/>
              <a:t>Crohn</a:t>
            </a:r>
            <a:r>
              <a:rPr lang="en-US" dirty="0" smtClean="0"/>
              <a:t> disease. </a:t>
            </a:r>
          </a:p>
          <a:p>
            <a:r>
              <a:rPr lang="en-US" b="1" dirty="0" smtClean="0"/>
              <a:t>…………. Abnormal recognition and response to intracellular pathogens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2643174" y="3714752"/>
            <a:ext cx="2946128" cy="369332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i="1" dirty="0" smtClean="0"/>
              <a:t>Mucosal immune responses</a:t>
            </a:r>
            <a:r>
              <a:rPr lang="en-US" b="1" dirty="0" smtClean="0"/>
              <a:t>. </a:t>
            </a:r>
            <a:endParaRPr lang="ar-SA" dirty="0"/>
          </a:p>
        </p:txBody>
      </p:sp>
      <p:sp>
        <p:nvSpPr>
          <p:cNvPr id="7" name="سهم للأسفل 6"/>
          <p:cNvSpPr/>
          <p:nvPr/>
        </p:nvSpPr>
        <p:spPr>
          <a:xfrm>
            <a:off x="3786182" y="1785926"/>
            <a:ext cx="428628" cy="71438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 rot="1776614">
            <a:off x="5551172" y="4426491"/>
            <a:ext cx="2786066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 err="1" smtClean="0"/>
              <a:t>Immunosuppression</a:t>
            </a:r>
            <a:r>
              <a:rPr lang="en-US" b="1" dirty="0" smtClean="0"/>
              <a:t>  is the mainstay of IBD therapy.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0" y="4143380"/>
            <a:ext cx="2857488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Abnormal intestinal epithelial tight junction barrier function </a:t>
            </a:r>
            <a:endParaRPr lang="ar-SA" dirty="0"/>
          </a:p>
        </p:txBody>
      </p:sp>
      <p:sp>
        <p:nvSpPr>
          <p:cNvPr id="10" name="سهم للأسفل 9"/>
          <p:cNvSpPr/>
          <p:nvPr/>
        </p:nvSpPr>
        <p:spPr>
          <a:xfrm>
            <a:off x="928662" y="2000240"/>
            <a:ext cx="428628" cy="207170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3143240" y="5214950"/>
            <a:ext cx="342902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err="1" smtClean="0"/>
              <a:t>Transepithelial</a:t>
            </a:r>
            <a:r>
              <a:rPr lang="en-US" b="1" dirty="0" smtClean="0"/>
              <a:t>  flux of luminal bacterial components activates immune responses</a:t>
            </a:r>
            <a:endParaRPr lang="ar-SA" dirty="0"/>
          </a:p>
        </p:txBody>
      </p:sp>
      <p:sp>
        <p:nvSpPr>
          <p:cNvPr id="13" name="سهم للأسفل 12"/>
          <p:cNvSpPr/>
          <p:nvPr/>
        </p:nvSpPr>
        <p:spPr>
          <a:xfrm rot="17423963">
            <a:off x="2110863" y="4680026"/>
            <a:ext cx="428628" cy="16010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سهم للأسفل 11"/>
          <p:cNvSpPr/>
          <p:nvPr/>
        </p:nvSpPr>
        <p:spPr>
          <a:xfrm rot="10800000">
            <a:off x="3786182" y="4143380"/>
            <a:ext cx="428628" cy="10001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للأسفل 13"/>
          <p:cNvSpPr/>
          <p:nvPr/>
        </p:nvSpPr>
        <p:spPr>
          <a:xfrm rot="17991527">
            <a:off x="6415410" y="3481861"/>
            <a:ext cx="195043" cy="315501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7358082" y="5857892"/>
            <a:ext cx="1640064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 smtClean="0"/>
              <a:t>Inflammation  </a:t>
            </a:r>
            <a:endParaRPr lang="ar-SA" dirty="0"/>
          </a:p>
        </p:txBody>
      </p:sp>
      <p:sp>
        <p:nvSpPr>
          <p:cNvPr id="16" name="مستطيل 15"/>
          <p:cNvSpPr/>
          <p:nvPr/>
        </p:nvSpPr>
        <p:spPr>
          <a:xfrm>
            <a:off x="2357422" y="2496917"/>
            <a:ext cx="35719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Less effective at recognizing and combating luminal microbes</a:t>
            </a:r>
            <a:endParaRPr lang="ar-SA" dirty="0"/>
          </a:p>
        </p:txBody>
      </p:sp>
      <p:sp>
        <p:nvSpPr>
          <p:cNvPr id="17" name="مستطيل 16"/>
          <p:cNvSpPr/>
          <p:nvPr/>
        </p:nvSpPr>
        <p:spPr>
          <a:xfrm>
            <a:off x="142844" y="6500834"/>
            <a:ext cx="6000760" cy="27699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1200" b="1" i="1" dirty="0" smtClean="0"/>
              <a:t>NOD2</a:t>
            </a:r>
            <a:r>
              <a:rPr lang="en-US" sz="1200" b="1" dirty="0" smtClean="0"/>
              <a:t> encodes a protein that binds to intracellular bacterial </a:t>
            </a:r>
            <a:r>
              <a:rPr lang="en-US" sz="1200" b="1" dirty="0" err="1" smtClean="0"/>
              <a:t>peptidoglycans</a:t>
            </a:r>
            <a:r>
              <a:rPr lang="en-US" sz="1200" b="1" dirty="0" smtClean="0"/>
              <a:t> </a:t>
            </a:r>
            <a:endParaRPr lang="ar-SA" sz="1200" dirty="0"/>
          </a:p>
        </p:txBody>
      </p:sp>
      <p:sp>
        <p:nvSpPr>
          <p:cNvPr id="18" name="سهم للأسفل 17"/>
          <p:cNvSpPr/>
          <p:nvPr/>
        </p:nvSpPr>
        <p:spPr>
          <a:xfrm>
            <a:off x="3786182" y="3071810"/>
            <a:ext cx="428628" cy="64294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ستطيل 18"/>
          <p:cNvSpPr/>
          <p:nvPr/>
        </p:nvSpPr>
        <p:spPr>
          <a:xfrm rot="19712040">
            <a:off x="1097788" y="2166834"/>
            <a:ext cx="5814412" cy="156966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9600" b="1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THEORY</a:t>
            </a:r>
            <a:endParaRPr lang="en-US" dirty="0"/>
          </a:p>
        </p:txBody>
      </p:sp>
      <p:sp>
        <p:nvSpPr>
          <p:cNvPr id="20" name="مستطيل 19"/>
          <p:cNvSpPr/>
          <p:nvPr/>
        </p:nvSpPr>
        <p:spPr>
          <a:xfrm>
            <a:off x="341784" y="-27384"/>
            <a:ext cx="55263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Nucleotide-binding </a:t>
            </a:r>
            <a:r>
              <a:rPr lang="en-US" sz="1400" b="1" dirty="0" err="1" smtClean="0"/>
              <a:t>oligomerization</a:t>
            </a:r>
            <a:r>
              <a:rPr lang="en-US" sz="1400" b="1" dirty="0" smtClean="0"/>
              <a:t> domain-containing protein 1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9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Nucleotide </a:t>
            </a:r>
            <a:r>
              <a:rPr lang="en-US" dirty="0" err="1" smtClean="0"/>
              <a:t>Oligomerization</a:t>
            </a:r>
            <a:r>
              <a:rPr lang="en-US" dirty="0" smtClean="0"/>
              <a:t> </a:t>
            </a:r>
            <a:r>
              <a:rPr lang="en-US" dirty="0" smtClean="0"/>
              <a:t>binding </a:t>
            </a:r>
            <a:r>
              <a:rPr lang="en-US" dirty="0" smtClean="0"/>
              <a:t>Domain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مستطيل 2"/>
          <p:cNvSpPr/>
          <p:nvPr/>
        </p:nvSpPr>
        <p:spPr>
          <a:xfrm>
            <a:off x="611560" y="4180344"/>
            <a:ext cx="7848872" cy="267765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800" b="1" dirty="0" smtClean="0"/>
              <a:t>Mutations in </a:t>
            </a:r>
            <a:r>
              <a:rPr lang="en-US" sz="2800" b="1" i="1" dirty="0" smtClean="0"/>
              <a:t>NOD2</a:t>
            </a:r>
            <a:r>
              <a:rPr lang="en-US" sz="2800" b="1" dirty="0" smtClean="0"/>
              <a:t> are seen in about 15% of </a:t>
            </a:r>
            <a:r>
              <a:rPr lang="en-US" sz="2800" b="1" dirty="0" err="1" smtClean="0"/>
              <a:t>Crohn's</a:t>
            </a:r>
            <a:r>
              <a:rPr lang="en-US" sz="2800" b="1" dirty="0" smtClean="0"/>
              <a:t> disease patients but are also seen in a smaller percentage of the general population, 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so mutations in </a:t>
            </a:r>
            <a:r>
              <a:rPr lang="en-US" sz="2800" b="1" i="1" dirty="0" smtClean="0"/>
              <a:t>NOD2</a:t>
            </a:r>
            <a:r>
              <a:rPr lang="en-US" sz="2800" b="1" dirty="0" smtClean="0"/>
              <a:t> are neither necessary nor sufficient for the development of </a:t>
            </a:r>
            <a:r>
              <a:rPr lang="en-US" sz="2800" b="1" dirty="0" err="1" smtClean="0"/>
              <a:t>Crohn's</a:t>
            </a:r>
            <a:r>
              <a:rPr lang="en-US" sz="2800" b="1" dirty="0" smtClean="0"/>
              <a:t> disease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5" y="1484784"/>
            <a:ext cx="8352927" cy="23083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 </a:t>
            </a:r>
            <a:r>
              <a:rPr lang="en-US" sz="2400" b="1" i="1" dirty="0" smtClean="0"/>
              <a:t>NOD2</a:t>
            </a:r>
            <a:r>
              <a:rPr lang="en-US" sz="2400" b="1" dirty="0" smtClean="0"/>
              <a:t> encodes a protein that binds to intracellular bacterial </a:t>
            </a:r>
            <a:r>
              <a:rPr lang="en-US" sz="2400" b="1" dirty="0" err="1" smtClean="0"/>
              <a:t>peptidoglycans</a:t>
            </a:r>
            <a:r>
              <a:rPr lang="en-US" sz="2400" b="1" dirty="0" smtClean="0"/>
              <a:t> and subsequently activates NF-</a:t>
            </a:r>
            <a:r>
              <a:rPr lang="en-US" sz="2400" b="1" dirty="0" err="1" smtClean="0"/>
              <a:t>κB</a:t>
            </a:r>
            <a:r>
              <a:rPr lang="en-US" sz="2400" b="1" dirty="0" smtClean="0"/>
              <a:t>. </a:t>
            </a:r>
            <a:endParaRPr lang="en-US" sz="2400" b="1" dirty="0" smtClean="0"/>
          </a:p>
          <a:p>
            <a:r>
              <a:rPr lang="en-US" sz="2400" b="1" dirty="0" smtClean="0"/>
              <a:t>It </a:t>
            </a:r>
            <a:r>
              <a:rPr lang="en-US" sz="2400" b="1" dirty="0" smtClean="0"/>
              <a:t>has been postulated that disease-associated </a:t>
            </a:r>
            <a:r>
              <a:rPr lang="en-US" sz="2400" b="1" i="1" dirty="0" smtClean="0"/>
              <a:t>NOD2</a:t>
            </a:r>
            <a:r>
              <a:rPr lang="en-US" sz="2400" b="1" dirty="0" smtClean="0"/>
              <a:t> variants are less effective at recognizing and combating luminal microbes, which are then able to enter the lamina </a:t>
            </a:r>
            <a:r>
              <a:rPr lang="en-US" sz="2400" b="1" dirty="0" err="1" smtClean="0"/>
              <a:t>propria</a:t>
            </a:r>
            <a:r>
              <a:rPr lang="en-US" sz="2400" b="1" dirty="0" smtClean="0"/>
              <a:t> and trigger inflammatory reactions.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564904"/>
            <a:ext cx="6813063" cy="274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رابط كسهم مستقيم 4"/>
          <p:cNvCxnSpPr/>
          <p:nvPr/>
        </p:nvCxnSpPr>
        <p:spPr>
          <a:xfrm rot="5400000">
            <a:off x="3383074" y="3609020"/>
            <a:ext cx="1800200" cy="1588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ستطيل 5"/>
          <p:cNvSpPr/>
          <p:nvPr/>
        </p:nvSpPr>
        <p:spPr>
          <a:xfrm>
            <a:off x="3347864" y="2564904"/>
            <a:ext cx="1731949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 smtClean="0"/>
              <a:t>luminal bacteria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Pathophysiology</a:t>
            </a:r>
            <a:endParaRPr lang="ar-SA" dirty="0"/>
          </a:p>
        </p:txBody>
      </p:sp>
      <p:pic>
        <p:nvPicPr>
          <p:cNvPr id="3" name="Picture 1" descr="D:\SCContent\9781437717815\graphics\fullsize\S9781437717815-014-f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340768"/>
            <a:ext cx="4752528" cy="53160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Clinical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1366029"/>
            <a:ext cx="8143932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manifestations of IBD generally depend on the area of the intestinal tract involved.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79512" y="3573016"/>
            <a:ext cx="216024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Bloody diarrhea,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Tenesmus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2771800" y="3573016"/>
            <a:ext cx="2718048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Abdominal pain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Intestinal obstruction.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Steatorrhea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683568" y="2636912"/>
            <a:ext cx="85151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Colon </a:t>
            </a:r>
            <a:endParaRPr lang="en-US" dirty="0"/>
          </a:p>
        </p:txBody>
      </p:sp>
      <p:sp>
        <p:nvSpPr>
          <p:cNvPr id="8" name="مستطيل 7"/>
          <p:cNvSpPr/>
          <p:nvPr/>
        </p:nvSpPr>
        <p:spPr>
          <a:xfrm>
            <a:off x="2987824" y="2636912"/>
            <a:ext cx="174919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Small  intestine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5436096" y="2564904"/>
            <a:ext cx="331372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Extraintestinal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manifestations </a:t>
            </a:r>
            <a:endParaRPr lang="en-US" dirty="0"/>
          </a:p>
        </p:txBody>
      </p:sp>
      <p:sp>
        <p:nvSpPr>
          <p:cNvPr id="10" name="مستطيل 9"/>
          <p:cNvSpPr/>
          <p:nvPr/>
        </p:nvSpPr>
        <p:spPr>
          <a:xfrm>
            <a:off x="5724128" y="3501008"/>
            <a:ext cx="2718048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Arthritis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Eye manifestation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Skin manifestation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5" grpId="0" build="allAtOnce" animBg="1"/>
      <p:bldP spid="10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Crohn's</a:t>
            </a:r>
            <a:r>
              <a:rPr lang="en-US" dirty="0" smtClean="0">
                <a:solidFill>
                  <a:srgbClr val="FFFF00"/>
                </a:solidFill>
              </a:rPr>
              <a:t> disease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a chronic inflammatory disorder that most commonly affects the </a:t>
            </a:r>
            <a:r>
              <a:rPr lang="en-US" u="sng" dirty="0" smtClean="0">
                <a:solidFill>
                  <a:srgbClr val="FFFF00"/>
                </a:solidFill>
              </a:rPr>
              <a:t>ileum</a:t>
            </a:r>
            <a:r>
              <a:rPr lang="en-US" dirty="0" smtClean="0"/>
              <a:t> and colon but has the potential to involve </a:t>
            </a:r>
            <a:r>
              <a:rPr lang="en-US" u="sng" dirty="0" smtClean="0">
                <a:solidFill>
                  <a:srgbClr val="FFFF00"/>
                </a:solidFill>
              </a:rPr>
              <a:t>any part </a:t>
            </a:r>
            <a:r>
              <a:rPr lang="en-US" dirty="0" smtClean="0"/>
              <a:t>of the gastrointestinal tract from the mouth to the anus.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4266</TotalTime>
  <Words>1331</Words>
  <Application>Microsoft Office PowerPoint</Application>
  <PresentationFormat>On-screen Show (4:3)</PresentationFormat>
  <Paragraphs>307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سمة Office</vt:lpstr>
      <vt:lpstr>Gastrointestinal Block  Pathology lecture Dec, 2012</vt:lpstr>
      <vt:lpstr>Inflammatory Bowel Diseases </vt:lpstr>
      <vt:lpstr>Pathophysiology</vt:lpstr>
      <vt:lpstr>Pathophysiology</vt:lpstr>
      <vt:lpstr>Nucleotide Oligomerization binding Domain 2</vt:lpstr>
      <vt:lpstr>Slide 6</vt:lpstr>
      <vt:lpstr>Pathophysiology</vt:lpstr>
      <vt:lpstr>Clinical </vt:lpstr>
      <vt:lpstr>Crohn's disease</vt:lpstr>
      <vt:lpstr>Crohn's disease</vt:lpstr>
      <vt:lpstr>Crohn's disease</vt:lpstr>
      <vt:lpstr>Crohn's disease</vt:lpstr>
      <vt:lpstr>Slide 13</vt:lpstr>
      <vt:lpstr>Crohn's disease</vt:lpstr>
      <vt:lpstr>Slide 15</vt:lpstr>
      <vt:lpstr>Crohn's disease</vt:lpstr>
      <vt:lpstr>Crohn's disease</vt:lpstr>
      <vt:lpstr>Slide 18</vt:lpstr>
      <vt:lpstr>Ulcerative Colitis</vt:lpstr>
      <vt:lpstr>Ulcerative Colitis </vt:lpstr>
      <vt:lpstr>Ulcerative Colitis</vt:lpstr>
      <vt:lpstr>Ulcerative Colitis</vt:lpstr>
      <vt:lpstr>Ulcerative Colitis</vt:lpstr>
      <vt:lpstr>Slide 24</vt:lpstr>
      <vt:lpstr>Slide 25</vt:lpstr>
      <vt:lpstr>Ulcerative Colitis</vt:lpstr>
      <vt:lpstr>Slide 27</vt:lpstr>
      <vt:lpstr>Slide 28</vt:lpstr>
      <vt:lpstr>Ulcerative Colitis</vt:lpstr>
      <vt:lpstr>Slide 30</vt:lpstr>
      <vt:lpstr>Slide 31</vt:lpstr>
      <vt:lpstr>Slide 32</vt:lpstr>
      <vt:lpstr>Slide 33</vt:lpstr>
      <vt:lpstr>Slide 34</vt:lpstr>
      <vt:lpstr>Slide 35</vt:lpstr>
      <vt:lpstr>Inflammatory bowel diseases MATCH </vt:lpstr>
      <vt:lpstr>Slide 37</vt:lpstr>
      <vt:lpstr>Slide 38</vt:lpstr>
      <vt:lpstr>Slide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Diseases of Oral Cavity</dc:title>
  <dc:creator>Admin</dc:creator>
  <cp:lastModifiedBy>Alosaimi</cp:lastModifiedBy>
  <cp:revision>277</cp:revision>
  <dcterms:created xsi:type="dcterms:W3CDTF">2010-02-22T15:24:12Z</dcterms:created>
  <dcterms:modified xsi:type="dcterms:W3CDTF">2012-12-03T06:53:35Z</dcterms:modified>
</cp:coreProperties>
</file>