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268742-6D6E-4FFE-902A-F4465304127F}" type="datetimeFigureOut">
              <a:rPr lang="en-US" smtClean="0"/>
              <a:t>11/1/2010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22C4F9-83E3-4790-8950-B697BBBD389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3D6ED79C-D415-4165-8AB3-B7F731F6A468}" type="slidenum">
              <a:rPr lang="en-GB" smtClean="0">
                <a:cs typeface="Arial" charset="0"/>
              </a:rPr>
              <a:pPr/>
              <a:t>2</a:t>
            </a:fld>
            <a:endParaRPr lang="en-GB" smtClean="0">
              <a:cs typeface="Arial" charset="0"/>
            </a:endParaRPr>
          </a:p>
        </p:txBody>
      </p:sp>
      <p:sp>
        <p:nvSpPr>
          <p:cNvPr id="289795" name="Rectangle 2"/>
          <p:cNvSpPr>
            <a:spLocks noRo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78C77A0B-25CF-4869-82E9-CF418F3329DF}" type="slidenum">
              <a:rPr lang="en-GB" smtClean="0">
                <a:cs typeface="Arial" charset="0"/>
              </a:rPr>
              <a:pPr/>
              <a:t>11</a:t>
            </a:fld>
            <a:endParaRPr lang="en-GB" smtClean="0">
              <a:cs typeface="Arial" charset="0"/>
            </a:endParaRPr>
          </a:p>
        </p:txBody>
      </p:sp>
      <p:sp>
        <p:nvSpPr>
          <p:cNvPr id="299011" name="Rectangle 2"/>
          <p:cNvSpPr>
            <a:spLocks noRo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9AA7733A-79CF-495D-AEDC-EB2B1C72B5A9}" type="slidenum">
              <a:rPr lang="en-GB" smtClean="0">
                <a:cs typeface="Arial" charset="0"/>
              </a:rPr>
              <a:pPr/>
              <a:t>12</a:t>
            </a:fld>
            <a:endParaRPr lang="en-GB" smtClean="0">
              <a:cs typeface="Arial" charset="0"/>
            </a:endParaRPr>
          </a:p>
        </p:txBody>
      </p:sp>
      <p:sp>
        <p:nvSpPr>
          <p:cNvPr id="300035" name="Rectangle 2"/>
          <p:cNvSpPr>
            <a:spLocks noRo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46B3C94C-26D3-4245-A56A-1B95963C55AA}" type="slidenum">
              <a:rPr lang="en-GB" smtClean="0">
                <a:cs typeface="Arial" charset="0"/>
              </a:rPr>
              <a:pPr/>
              <a:t>13</a:t>
            </a:fld>
            <a:endParaRPr lang="en-GB" smtClean="0">
              <a:cs typeface="Arial" charset="0"/>
            </a:endParaRPr>
          </a:p>
        </p:txBody>
      </p:sp>
      <p:sp>
        <p:nvSpPr>
          <p:cNvPr id="301059" name="Rectangle 2"/>
          <p:cNvSpPr>
            <a:spLocks noRo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C8B05081-A0C4-45A8-9E88-960D934ACF16}" type="slidenum">
              <a:rPr lang="en-GB" smtClean="0">
                <a:cs typeface="Arial" charset="0"/>
              </a:rPr>
              <a:pPr/>
              <a:t>14</a:t>
            </a:fld>
            <a:endParaRPr lang="en-GB" smtClean="0">
              <a:cs typeface="Arial" charset="0"/>
            </a:endParaRPr>
          </a:p>
        </p:txBody>
      </p:sp>
      <p:sp>
        <p:nvSpPr>
          <p:cNvPr id="302083" name="Rectangle 2"/>
          <p:cNvSpPr>
            <a:spLocks noRo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398C2775-9486-4458-8567-D9CD22674048}" type="slidenum">
              <a:rPr lang="en-GB" smtClean="0">
                <a:cs typeface="Arial" charset="0"/>
              </a:rPr>
              <a:pPr/>
              <a:t>15</a:t>
            </a:fld>
            <a:endParaRPr lang="en-GB" smtClean="0">
              <a:cs typeface="Arial" charset="0"/>
            </a:endParaRPr>
          </a:p>
        </p:txBody>
      </p:sp>
      <p:sp>
        <p:nvSpPr>
          <p:cNvPr id="303107" name="Rectangle 2"/>
          <p:cNvSpPr>
            <a:spLocks noRot="1" noChangeArrowheads="1" noTextEdit="1"/>
          </p:cNvSpPr>
          <p:nvPr>
            <p:ph type="sldImg"/>
          </p:nvPr>
        </p:nvSpPr>
        <p:spPr>
          <a:ln>
            <a:noFill/>
          </a:ln>
        </p:spPr>
      </p:sp>
      <p:sp>
        <p:nvSpPr>
          <p:cNvPr id="30310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454431F1-A41A-403C-B6FC-FBC3DDD7D290}" type="slidenum">
              <a:rPr lang="en-GB" smtClean="0">
                <a:cs typeface="Arial" charset="0"/>
              </a:rPr>
              <a:pPr/>
              <a:t>16</a:t>
            </a:fld>
            <a:endParaRPr lang="en-GB" smtClean="0">
              <a:cs typeface="Arial" charset="0"/>
            </a:endParaRPr>
          </a:p>
        </p:txBody>
      </p:sp>
      <p:sp>
        <p:nvSpPr>
          <p:cNvPr id="304131" name="Rectangle 2"/>
          <p:cNvSpPr>
            <a:spLocks noRo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1763B285-A5BA-455C-95D7-01FCC2061B74}" type="slidenum">
              <a:rPr lang="en-GB" smtClean="0">
                <a:cs typeface="Arial" charset="0"/>
              </a:rPr>
              <a:pPr/>
              <a:t>17</a:t>
            </a:fld>
            <a:endParaRPr lang="en-GB" smtClean="0">
              <a:cs typeface="Arial" charset="0"/>
            </a:endParaRPr>
          </a:p>
        </p:txBody>
      </p:sp>
      <p:sp>
        <p:nvSpPr>
          <p:cNvPr id="305155" name="Rectangle 2"/>
          <p:cNvSpPr>
            <a:spLocks noRo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B7A4CCC0-A888-43A5-9174-25A0C0B793CF}" type="slidenum">
              <a:rPr lang="en-GB" smtClean="0">
                <a:cs typeface="Arial" charset="0"/>
              </a:rPr>
              <a:pPr/>
              <a:t>18</a:t>
            </a:fld>
            <a:endParaRPr lang="en-GB" smtClean="0">
              <a:cs typeface="Arial" charset="0"/>
            </a:endParaRPr>
          </a:p>
        </p:txBody>
      </p:sp>
      <p:sp>
        <p:nvSpPr>
          <p:cNvPr id="306179" name="Rectangle 2"/>
          <p:cNvSpPr>
            <a:spLocks noRo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D19B79AD-EC19-4C3F-8691-F33D2DA7CCCA}" type="slidenum">
              <a:rPr lang="en-GB" smtClean="0">
                <a:cs typeface="Arial" charset="0"/>
              </a:rPr>
              <a:pPr/>
              <a:t>19</a:t>
            </a:fld>
            <a:endParaRPr lang="en-GB" smtClean="0">
              <a:cs typeface="Arial" charset="0"/>
            </a:endParaRPr>
          </a:p>
        </p:txBody>
      </p:sp>
      <p:sp>
        <p:nvSpPr>
          <p:cNvPr id="364547" name="Rectangle 2"/>
          <p:cNvSpPr>
            <a:spLocks noRo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C21FE8FA-A4CA-4E83-9F81-2D8F1042D14E}" type="slidenum">
              <a:rPr lang="en-GB" smtClean="0">
                <a:cs typeface="Arial" charset="0"/>
              </a:rPr>
              <a:pPr/>
              <a:t>20</a:t>
            </a:fld>
            <a:endParaRPr lang="en-GB" smtClean="0">
              <a:cs typeface="Arial" charset="0"/>
            </a:endParaRPr>
          </a:p>
        </p:txBody>
      </p:sp>
      <p:sp>
        <p:nvSpPr>
          <p:cNvPr id="365571" name="Rectangle 2"/>
          <p:cNvSpPr>
            <a:spLocks noRot="1" noChangeArrowheads="1" noTextEdit="1"/>
          </p:cNvSpPr>
          <p:nvPr>
            <p:ph type="sldImg"/>
          </p:nvPr>
        </p:nvSpPr>
        <p:spPr>
          <a:ln>
            <a:noFill/>
          </a:ln>
        </p:spPr>
      </p:sp>
      <p:sp>
        <p:nvSpPr>
          <p:cNvPr id="36557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189A3D8C-0BC6-4BF5-99C1-9D9C5D23DBB2}" type="slidenum">
              <a:rPr lang="en-GB" smtClean="0">
                <a:cs typeface="Arial" charset="0"/>
              </a:rPr>
              <a:pPr/>
              <a:t>3</a:t>
            </a:fld>
            <a:endParaRPr lang="en-GB" smtClean="0">
              <a:cs typeface="Arial" charset="0"/>
            </a:endParaRPr>
          </a:p>
        </p:txBody>
      </p:sp>
      <p:sp>
        <p:nvSpPr>
          <p:cNvPr id="290819" name="Rectangle 2"/>
          <p:cNvSpPr>
            <a:spLocks noRo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1CD20B39-649A-46A5-9F63-0F9325E7D466}" type="slidenum">
              <a:rPr lang="en-GB" smtClean="0">
                <a:cs typeface="Arial" charset="0"/>
              </a:rPr>
              <a:pPr/>
              <a:t>21</a:t>
            </a:fld>
            <a:endParaRPr lang="en-GB" smtClean="0">
              <a:cs typeface="Arial" charset="0"/>
            </a:endParaRPr>
          </a:p>
        </p:txBody>
      </p:sp>
      <p:sp>
        <p:nvSpPr>
          <p:cNvPr id="366595" name="Rectangle 2"/>
          <p:cNvSpPr>
            <a:spLocks noRot="1" noChangeArrowheads="1" noTextEdit="1"/>
          </p:cNvSpPr>
          <p:nvPr>
            <p:ph type="sldImg"/>
          </p:nvPr>
        </p:nvSpPr>
        <p:spPr>
          <a:ln>
            <a:noFill/>
          </a:ln>
        </p:spPr>
      </p:sp>
      <p:sp>
        <p:nvSpPr>
          <p:cNvPr id="36659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7867A04F-F855-4A78-A142-AE9C449E0920}" type="slidenum">
              <a:rPr lang="en-GB" smtClean="0">
                <a:cs typeface="Arial" charset="0"/>
              </a:rPr>
              <a:pPr/>
              <a:t>22</a:t>
            </a:fld>
            <a:endParaRPr lang="en-GB" smtClean="0">
              <a:cs typeface="Arial" charset="0"/>
            </a:endParaRPr>
          </a:p>
        </p:txBody>
      </p:sp>
      <p:sp>
        <p:nvSpPr>
          <p:cNvPr id="367619" name="Rectangle 2"/>
          <p:cNvSpPr>
            <a:spLocks noRo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p:spPr>
        <p:txBody>
          <a:bodyPr/>
          <a:lstStyle/>
          <a:p>
            <a:fld id="{A312739A-2FE3-4D7A-B4D3-F4576E8775CC}" type="slidenum">
              <a:rPr lang="en-GB" smtClean="0">
                <a:cs typeface="Arial" charset="0"/>
              </a:rPr>
              <a:pPr/>
              <a:t>23</a:t>
            </a:fld>
            <a:endParaRPr lang="en-GB" smtClean="0">
              <a:cs typeface="Arial" charset="0"/>
            </a:endParaRPr>
          </a:p>
        </p:txBody>
      </p:sp>
      <p:sp>
        <p:nvSpPr>
          <p:cNvPr id="373763" name="Rectangle 2"/>
          <p:cNvSpPr>
            <a:spLocks noRot="1" noChangeArrowheads="1" noTextEdit="1"/>
          </p:cNvSpPr>
          <p:nvPr>
            <p:ph type="sldImg"/>
          </p:nvPr>
        </p:nvSpPr>
        <p:spPr>
          <a:ln/>
        </p:spPr>
      </p:sp>
      <p:sp>
        <p:nvSpPr>
          <p:cNvPr id="3737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834A6ED8-7D89-489E-B1D7-1D97281C6D61}" type="slidenum">
              <a:rPr lang="en-GB" smtClean="0">
                <a:cs typeface="Arial" charset="0"/>
              </a:rPr>
              <a:pPr/>
              <a:t>24</a:t>
            </a:fld>
            <a:endParaRPr lang="en-GB" smtClean="0">
              <a:cs typeface="Arial" charset="0"/>
            </a:endParaRPr>
          </a:p>
        </p:txBody>
      </p:sp>
      <p:sp>
        <p:nvSpPr>
          <p:cNvPr id="374787" name="Rectangle 2"/>
          <p:cNvSpPr>
            <a:spLocks noRo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75AB700A-A172-429B-AE0D-2BA43B8BC603}" type="slidenum">
              <a:rPr lang="en-GB" smtClean="0">
                <a:cs typeface="Arial" charset="0"/>
              </a:rPr>
              <a:pPr/>
              <a:t>25</a:t>
            </a:fld>
            <a:endParaRPr lang="en-GB" smtClean="0">
              <a:cs typeface="Arial" charset="0"/>
            </a:endParaRPr>
          </a:p>
        </p:txBody>
      </p:sp>
      <p:sp>
        <p:nvSpPr>
          <p:cNvPr id="375811" name="Rectangle 2"/>
          <p:cNvSpPr>
            <a:spLocks noRot="1"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F299954D-D184-4279-953B-F4593B8BD8C7}" type="slidenum">
              <a:rPr lang="en-GB" smtClean="0">
                <a:cs typeface="Arial" charset="0"/>
              </a:rPr>
              <a:pPr/>
              <a:t>26</a:t>
            </a:fld>
            <a:endParaRPr lang="en-GB" smtClean="0">
              <a:cs typeface="Arial" charset="0"/>
            </a:endParaRPr>
          </a:p>
        </p:txBody>
      </p:sp>
      <p:sp>
        <p:nvSpPr>
          <p:cNvPr id="376835" name="Rectangle 2"/>
          <p:cNvSpPr>
            <a:spLocks noRo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8AEC6538-36FB-47B0-8AB8-CB6B96EB413B}" type="slidenum">
              <a:rPr lang="en-GB" smtClean="0">
                <a:cs typeface="Arial" charset="0"/>
              </a:rPr>
              <a:pPr/>
              <a:t>27</a:t>
            </a:fld>
            <a:endParaRPr lang="en-GB" smtClean="0">
              <a:cs typeface="Arial" charset="0"/>
            </a:endParaRPr>
          </a:p>
        </p:txBody>
      </p:sp>
      <p:sp>
        <p:nvSpPr>
          <p:cNvPr id="377859" name="Rectangle 2"/>
          <p:cNvSpPr>
            <a:spLocks noRot="1"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ED72AD8C-436C-4239-ACBD-D41A44FC7B3A}" type="slidenum">
              <a:rPr lang="en-GB" smtClean="0">
                <a:cs typeface="Arial" charset="0"/>
              </a:rPr>
              <a:pPr/>
              <a:t>28</a:t>
            </a:fld>
            <a:endParaRPr lang="en-GB" smtClean="0">
              <a:cs typeface="Arial" charset="0"/>
            </a:endParaRPr>
          </a:p>
        </p:txBody>
      </p:sp>
      <p:sp>
        <p:nvSpPr>
          <p:cNvPr id="378883" name="Rectangle 2"/>
          <p:cNvSpPr>
            <a:spLocks noRo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580FDAE2-400C-44FB-A30F-86684C1ADAF2}" type="slidenum">
              <a:rPr lang="en-GB" smtClean="0">
                <a:cs typeface="Arial" charset="0"/>
              </a:rPr>
              <a:pPr/>
              <a:t>29</a:t>
            </a:fld>
            <a:endParaRPr lang="en-GB" smtClean="0">
              <a:cs typeface="Arial" charset="0"/>
            </a:endParaRPr>
          </a:p>
        </p:txBody>
      </p:sp>
      <p:sp>
        <p:nvSpPr>
          <p:cNvPr id="379907" name="Rectangle 2"/>
          <p:cNvSpPr>
            <a:spLocks noRot="1"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023E6377-E2B1-4EAA-9B4E-67E64918CFA0}" type="slidenum">
              <a:rPr lang="en-GB" smtClean="0">
                <a:cs typeface="Arial" charset="0"/>
              </a:rPr>
              <a:pPr/>
              <a:t>30</a:t>
            </a:fld>
            <a:endParaRPr lang="en-GB" smtClean="0">
              <a:cs typeface="Arial" charset="0"/>
            </a:endParaRPr>
          </a:p>
        </p:txBody>
      </p:sp>
      <p:sp>
        <p:nvSpPr>
          <p:cNvPr id="380931" name="Rectangle 2"/>
          <p:cNvSpPr>
            <a:spLocks noRo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5CD8F515-65D2-4E5C-9552-AB144D26E6CF}" type="slidenum">
              <a:rPr lang="en-GB" smtClean="0">
                <a:cs typeface="Arial" charset="0"/>
              </a:rPr>
              <a:pPr/>
              <a:t>4</a:t>
            </a:fld>
            <a:endParaRPr lang="en-GB" smtClean="0">
              <a:cs typeface="Arial" charset="0"/>
            </a:endParaRPr>
          </a:p>
        </p:txBody>
      </p:sp>
      <p:sp>
        <p:nvSpPr>
          <p:cNvPr id="291843" name="Rectangle 2"/>
          <p:cNvSpPr>
            <a:spLocks noRo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4B616C64-F3A8-4FA0-824A-B9C012574898}" type="slidenum">
              <a:rPr lang="en-GB" smtClean="0">
                <a:cs typeface="Arial" charset="0"/>
              </a:rPr>
              <a:pPr/>
              <a:t>31</a:t>
            </a:fld>
            <a:endParaRPr lang="en-GB" smtClean="0">
              <a:cs typeface="Arial" charset="0"/>
            </a:endParaRPr>
          </a:p>
        </p:txBody>
      </p:sp>
      <p:sp>
        <p:nvSpPr>
          <p:cNvPr id="381955" name="Rectangle 2"/>
          <p:cNvSpPr>
            <a:spLocks noRot="1"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077F8C7C-217C-4DA3-BEDB-5013B8E5602A}" type="slidenum">
              <a:rPr lang="en-GB" smtClean="0">
                <a:cs typeface="Arial" charset="0"/>
              </a:rPr>
              <a:pPr/>
              <a:t>32</a:t>
            </a:fld>
            <a:endParaRPr lang="en-GB" smtClean="0">
              <a:cs typeface="Arial" charset="0"/>
            </a:endParaRPr>
          </a:p>
        </p:txBody>
      </p:sp>
      <p:sp>
        <p:nvSpPr>
          <p:cNvPr id="382979" name="Rectangle 2"/>
          <p:cNvSpPr>
            <a:spLocks noRo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E15BFAFF-8E07-4696-AB11-B5A75E1270FC}" type="slidenum">
              <a:rPr lang="en-GB" smtClean="0">
                <a:cs typeface="Arial" charset="0"/>
              </a:rPr>
              <a:pPr/>
              <a:t>33</a:t>
            </a:fld>
            <a:endParaRPr lang="en-GB" smtClean="0">
              <a:cs typeface="Arial" charset="0"/>
            </a:endParaRPr>
          </a:p>
        </p:txBody>
      </p:sp>
      <p:sp>
        <p:nvSpPr>
          <p:cNvPr id="384003" name="Rectangle 2"/>
          <p:cNvSpPr>
            <a:spLocks noRot="1" noChangeArrowheads="1" noTextEdit="1"/>
          </p:cNvSpPr>
          <p:nvPr>
            <p:ph type="sldImg"/>
          </p:nvPr>
        </p:nvSpPr>
        <p:spPr>
          <a:ln/>
        </p:spPr>
      </p:sp>
      <p:sp>
        <p:nvSpPr>
          <p:cNvPr id="3840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DE8362B3-4DC2-4F24-9F57-8BA5FEAF8B4A}" type="slidenum">
              <a:rPr lang="en-GB" smtClean="0">
                <a:cs typeface="Arial" charset="0"/>
              </a:rPr>
              <a:pPr/>
              <a:t>34</a:t>
            </a:fld>
            <a:endParaRPr lang="en-GB" smtClean="0">
              <a:cs typeface="Arial" charset="0"/>
            </a:endParaRPr>
          </a:p>
        </p:txBody>
      </p:sp>
      <p:sp>
        <p:nvSpPr>
          <p:cNvPr id="385027" name="Rectangle 2"/>
          <p:cNvSpPr>
            <a:spLocks noRo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p:spPr>
        <p:txBody>
          <a:bodyPr/>
          <a:lstStyle/>
          <a:p>
            <a:fld id="{7A5CB92B-8F51-42CA-9B75-3DEEDC42EB9A}" type="slidenum">
              <a:rPr lang="en-GB" smtClean="0">
                <a:cs typeface="Arial" charset="0"/>
              </a:rPr>
              <a:pPr/>
              <a:t>35</a:t>
            </a:fld>
            <a:endParaRPr lang="en-GB" smtClean="0">
              <a:cs typeface="Arial" charset="0"/>
            </a:endParaRPr>
          </a:p>
        </p:txBody>
      </p:sp>
      <p:sp>
        <p:nvSpPr>
          <p:cNvPr id="386051" name="Rectangle 2"/>
          <p:cNvSpPr>
            <a:spLocks noRot="1" noChangeArrowheads="1" noTextEdit="1"/>
          </p:cNvSpPr>
          <p:nvPr>
            <p:ph type="sldImg"/>
          </p:nvPr>
        </p:nvSpPr>
        <p:spPr>
          <a:ln/>
        </p:spPr>
      </p:sp>
      <p:sp>
        <p:nvSpPr>
          <p:cNvPr id="3860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E3C54C3C-43FB-4108-9263-AA0363695847}" type="slidenum">
              <a:rPr lang="en-GB" smtClean="0">
                <a:cs typeface="Arial" charset="0"/>
              </a:rPr>
              <a:pPr/>
              <a:t>36</a:t>
            </a:fld>
            <a:endParaRPr lang="en-GB" smtClean="0">
              <a:cs typeface="Arial" charset="0"/>
            </a:endParaRPr>
          </a:p>
        </p:txBody>
      </p:sp>
      <p:sp>
        <p:nvSpPr>
          <p:cNvPr id="387075" name="Rectangle 2"/>
          <p:cNvSpPr>
            <a:spLocks noRo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p:spPr>
        <p:txBody>
          <a:bodyPr/>
          <a:lstStyle/>
          <a:p>
            <a:fld id="{881E0542-7C76-4D2A-B68D-6484D55646C5}" type="slidenum">
              <a:rPr lang="en-GB" smtClean="0">
                <a:cs typeface="Arial" charset="0"/>
              </a:rPr>
              <a:pPr/>
              <a:t>37</a:t>
            </a:fld>
            <a:endParaRPr lang="en-GB" smtClean="0">
              <a:cs typeface="Arial" charset="0"/>
            </a:endParaRPr>
          </a:p>
        </p:txBody>
      </p:sp>
      <p:sp>
        <p:nvSpPr>
          <p:cNvPr id="388099" name="Rectangle 2"/>
          <p:cNvSpPr>
            <a:spLocks noRot="1" noChangeArrowheads="1" noTextEdit="1"/>
          </p:cNvSpPr>
          <p:nvPr>
            <p:ph type="sldImg"/>
          </p:nvPr>
        </p:nvSpPr>
        <p:spPr>
          <a:ln/>
        </p:spPr>
      </p:sp>
      <p:sp>
        <p:nvSpPr>
          <p:cNvPr id="3881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noFill/>
          <a:ln/>
        </p:spPr>
        <p:txBody>
          <a:bodyPr/>
          <a:lstStyle/>
          <a:p>
            <a:r>
              <a:rPr lang="en-US" smtClean="0"/>
              <a:t>Alcoholic liver disease: macrovesicular steatosis, involving most regions of the hepatic lobule. The intracytoplasmic fat is seen as clear vacuoles. Some early fibrosis (stained blue) is present (Masson trichrome). </a:t>
            </a:r>
          </a:p>
        </p:txBody>
      </p:sp>
      <p:sp>
        <p:nvSpPr>
          <p:cNvPr id="4" name="Slide Number Placeholder 3"/>
          <p:cNvSpPr>
            <a:spLocks noGrp="1"/>
          </p:cNvSpPr>
          <p:nvPr>
            <p:ph type="sldNum" sz="quarter" idx="5"/>
          </p:nvPr>
        </p:nvSpPr>
        <p:spPr/>
        <p:txBody>
          <a:bodyPr/>
          <a:lstStyle/>
          <a:p>
            <a:pPr>
              <a:defRPr/>
            </a:pPr>
            <a:fld id="{393C4A27-D6D1-4990-8854-BCA8DE95E43E}" type="slidenum">
              <a:rPr lang="en-GB" smtClean="0"/>
              <a:pPr>
                <a:defRPr/>
              </a:pPr>
              <a:t>39</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a:ln/>
        </p:spPr>
      </p:sp>
      <p:sp>
        <p:nvSpPr>
          <p:cNvPr id="390147" name="Notes Placeholder 2"/>
          <p:cNvSpPr>
            <a:spLocks noGrp="1"/>
          </p:cNvSpPr>
          <p:nvPr>
            <p:ph type="body" idx="1"/>
          </p:nvPr>
        </p:nvSpPr>
        <p:spPr>
          <a:noFill/>
          <a:ln/>
        </p:spPr>
        <p:txBody>
          <a:bodyPr/>
          <a:lstStyle/>
          <a:p>
            <a:r>
              <a:rPr lang="en-US" smtClean="0"/>
              <a:t>Alcoholic hepatitis. </a:t>
            </a:r>
            <a:r>
              <a:rPr lang="en-US" i="1" smtClean="0"/>
              <a:t>A</a:t>
            </a:r>
            <a:r>
              <a:rPr lang="en-US" smtClean="0"/>
              <a:t>, The cluster of inflammatory cells marks the site of a necrotic hepatocyte. A Mallory body is present in a second hepatocyte (</a:t>
            </a:r>
            <a:r>
              <a:rPr lang="en-US" i="1" smtClean="0"/>
              <a:t>arrow</a:t>
            </a:r>
            <a:r>
              <a:rPr lang="en-US" smtClean="0"/>
              <a:t>). </a:t>
            </a:r>
            <a:r>
              <a:rPr lang="en-US" i="1" smtClean="0"/>
              <a:t>B</a:t>
            </a:r>
            <a:r>
              <a:rPr lang="en-US" smtClean="0"/>
              <a:t>, Eosinophilic Mallory bodies are seen in hepatocytes, which are surrounded by fibrous tissue (H&amp;E). </a:t>
            </a:r>
          </a:p>
        </p:txBody>
      </p:sp>
      <p:sp>
        <p:nvSpPr>
          <p:cNvPr id="4" name="Slide Number Placeholder 3"/>
          <p:cNvSpPr>
            <a:spLocks noGrp="1"/>
          </p:cNvSpPr>
          <p:nvPr>
            <p:ph type="sldNum" sz="quarter" idx="5"/>
          </p:nvPr>
        </p:nvSpPr>
        <p:spPr/>
        <p:txBody>
          <a:bodyPr/>
          <a:lstStyle/>
          <a:p>
            <a:pPr>
              <a:defRPr/>
            </a:pPr>
            <a:fld id="{2C7E80FA-1655-4980-9314-EAE8B446EE7E}" type="slidenum">
              <a:rPr lang="en-GB" smtClean="0"/>
              <a:pPr>
                <a:defRPr/>
              </a:pPr>
              <a:t>40</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a:ln/>
        </p:spPr>
      </p:sp>
      <p:sp>
        <p:nvSpPr>
          <p:cNvPr id="391171" name="Notes Placeholder 2"/>
          <p:cNvSpPr>
            <a:spLocks noGrp="1"/>
          </p:cNvSpPr>
          <p:nvPr>
            <p:ph type="body" idx="1"/>
          </p:nvPr>
        </p:nvSpPr>
        <p:spPr>
          <a:noFill/>
          <a:ln/>
        </p:spPr>
        <p:txBody>
          <a:bodyPr/>
          <a:lstStyle/>
          <a:p>
            <a:r>
              <a:rPr lang="en-US" smtClean="0"/>
              <a:t>Eosinophilic Mallory bodies are seen in hepatocytes, which are surrounded by fibrous tissue (H&amp;E). </a:t>
            </a:r>
          </a:p>
        </p:txBody>
      </p:sp>
      <p:sp>
        <p:nvSpPr>
          <p:cNvPr id="4" name="Slide Number Placeholder 3"/>
          <p:cNvSpPr>
            <a:spLocks noGrp="1"/>
          </p:cNvSpPr>
          <p:nvPr>
            <p:ph type="sldNum" sz="quarter" idx="5"/>
          </p:nvPr>
        </p:nvSpPr>
        <p:spPr/>
        <p:txBody>
          <a:bodyPr/>
          <a:lstStyle/>
          <a:p>
            <a:pPr>
              <a:defRPr/>
            </a:pPr>
            <a:fld id="{670A1767-C284-4AA3-9744-95EDD3918359}" type="slidenum">
              <a:rPr lang="en-GB" smtClean="0"/>
              <a:pPr>
                <a:defRPr/>
              </a:pPr>
              <a:t>41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A9F03B82-4F32-478C-8E1F-BF7A5261BEA6}" type="slidenum">
              <a:rPr lang="en-GB" smtClean="0">
                <a:cs typeface="Arial" charset="0"/>
              </a:rPr>
              <a:pPr/>
              <a:t>5</a:t>
            </a:fld>
            <a:endParaRPr lang="en-GB" smtClean="0">
              <a:cs typeface="Arial" charset="0"/>
            </a:endParaRPr>
          </a:p>
        </p:txBody>
      </p:sp>
      <p:sp>
        <p:nvSpPr>
          <p:cNvPr id="292867" name="Rectangle 2"/>
          <p:cNvSpPr>
            <a:spLocks noRo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a:ln/>
        </p:spPr>
      </p:sp>
      <p:sp>
        <p:nvSpPr>
          <p:cNvPr id="392195" name="Notes Placeholder 2"/>
          <p:cNvSpPr>
            <a:spLocks noGrp="1"/>
          </p:cNvSpPr>
          <p:nvPr>
            <p:ph type="body" idx="1"/>
          </p:nvPr>
        </p:nvSpPr>
        <p:spPr>
          <a:noFill/>
          <a:ln/>
        </p:spPr>
        <p:txBody>
          <a:bodyPr/>
          <a:lstStyle/>
          <a:p>
            <a:r>
              <a:rPr lang="en-US" smtClean="0"/>
              <a:t>Alcoholic cirrhosis. </a:t>
            </a:r>
            <a:r>
              <a:rPr lang="en-US" i="1" smtClean="0"/>
              <a:t>A</a:t>
            </a:r>
            <a:r>
              <a:rPr lang="en-US" smtClean="0"/>
              <a:t>, The characteristic diffuse nodularity of the surface reflects the interplay between nodular regeneration and scarring. The greenish tint of some nodules is due to bile stasis. A hepatocellular carcinoma is present as a budding mass at the lower edge of the right lobe (lower left of figure). </a:t>
            </a:r>
            <a:r>
              <a:rPr lang="en-US" i="1" smtClean="0"/>
              <a:t>B</a:t>
            </a:r>
            <a:r>
              <a:rPr lang="en-US" smtClean="0"/>
              <a:t>, The microscopic view shows nodules of varying sizes entrapped in blue-staining fibrous tissue. The liver capsule is at the top (Masson trichrome). </a:t>
            </a:r>
          </a:p>
        </p:txBody>
      </p:sp>
      <p:sp>
        <p:nvSpPr>
          <p:cNvPr id="4" name="Slide Number Placeholder 3"/>
          <p:cNvSpPr>
            <a:spLocks noGrp="1"/>
          </p:cNvSpPr>
          <p:nvPr>
            <p:ph type="sldNum" sz="quarter" idx="5"/>
          </p:nvPr>
        </p:nvSpPr>
        <p:spPr/>
        <p:txBody>
          <a:bodyPr/>
          <a:lstStyle/>
          <a:p>
            <a:pPr>
              <a:defRPr/>
            </a:pPr>
            <a:fld id="{A97127DB-EEA0-407D-B1E5-11ABD781E47C}" type="slidenum">
              <a:rPr lang="en-GB" smtClean="0"/>
              <a:pPr>
                <a:defRPr/>
              </a:pPr>
              <a:t>42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076DB729-F5F7-4085-8C15-294E6431EB39}" type="slidenum">
              <a:rPr lang="en-GB" smtClean="0">
                <a:cs typeface="Arial" charset="0"/>
              </a:rPr>
              <a:pPr/>
              <a:t>6</a:t>
            </a:fld>
            <a:endParaRPr lang="en-GB" smtClean="0">
              <a:cs typeface="Arial" charset="0"/>
            </a:endParaRPr>
          </a:p>
        </p:txBody>
      </p:sp>
      <p:sp>
        <p:nvSpPr>
          <p:cNvPr id="293891" name="Rectangle 2"/>
          <p:cNvSpPr>
            <a:spLocks noRo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CCE9737F-71E2-4F26-AFA9-598F32D5F63D}" type="slidenum">
              <a:rPr lang="en-GB" smtClean="0">
                <a:cs typeface="Arial" charset="0"/>
              </a:rPr>
              <a:pPr/>
              <a:t>7</a:t>
            </a:fld>
            <a:endParaRPr lang="en-GB" smtClean="0">
              <a:cs typeface="Arial" charset="0"/>
            </a:endParaRPr>
          </a:p>
        </p:txBody>
      </p:sp>
      <p:sp>
        <p:nvSpPr>
          <p:cNvPr id="294915" name="Rectangle 2"/>
          <p:cNvSpPr>
            <a:spLocks noRo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1E713C51-E87C-41D3-9A76-33E2FEEC77A2}" type="slidenum">
              <a:rPr lang="en-GB" smtClean="0">
                <a:cs typeface="Arial" charset="0"/>
              </a:rPr>
              <a:pPr/>
              <a:t>8</a:t>
            </a:fld>
            <a:endParaRPr lang="en-GB" smtClean="0">
              <a:cs typeface="Arial" charset="0"/>
            </a:endParaRPr>
          </a:p>
        </p:txBody>
      </p:sp>
      <p:sp>
        <p:nvSpPr>
          <p:cNvPr id="295939" name="Rectangle 2"/>
          <p:cNvSpPr>
            <a:spLocks noRo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B8F71C59-24AD-4652-B62C-6C6EED11BCA8}" type="slidenum">
              <a:rPr lang="en-GB" smtClean="0">
                <a:cs typeface="Arial" charset="0"/>
              </a:rPr>
              <a:pPr/>
              <a:t>9</a:t>
            </a:fld>
            <a:endParaRPr lang="en-GB" smtClean="0">
              <a:cs typeface="Arial" charset="0"/>
            </a:endParaRPr>
          </a:p>
        </p:txBody>
      </p:sp>
      <p:sp>
        <p:nvSpPr>
          <p:cNvPr id="296963" name="Rectangle 2"/>
          <p:cNvSpPr>
            <a:spLocks noRo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5236FC17-E40F-41DB-8112-36CED7A7E90B}" type="slidenum">
              <a:rPr lang="en-GB" smtClean="0">
                <a:cs typeface="Arial" charset="0"/>
              </a:rPr>
              <a:pPr/>
              <a:t>10</a:t>
            </a:fld>
            <a:endParaRPr lang="en-GB" smtClean="0">
              <a:cs typeface="Arial" charset="0"/>
            </a:endParaRPr>
          </a:p>
        </p:txBody>
      </p:sp>
      <p:sp>
        <p:nvSpPr>
          <p:cNvPr id="297987" name="Rectangle 2"/>
          <p:cNvSpPr>
            <a:spLocks noRo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52BFDB-12D3-4319-82AE-CAB10C917927}" type="datetimeFigureOut">
              <a:rPr lang="en-US" smtClean="0"/>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4F26-DB8F-4E34-A50A-2665EAF48DE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2BFDB-12D3-4319-82AE-CAB10C917927}" type="datetimeFigureOut">
              <a:rPr lang="en-US" smtClean="0"/>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4F26-DB8F-4E34-A50A-2665EAF48D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2BFDB-12D3-4319-82AE-CAB10C917927}" type="datetimeFigureOut">
              <a:rPr lang="en-US" smtClean="0"/>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4F26-DB8F-4E34-A50A-2665EAF48DE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2BFDB-12D3-4319-82AE-CAB10C917927}" type="datetimeFigureOut">
              <a:rPr lang="en-US" smtClean="0"/>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4F26-DB8F-4E34-A50A-2665EAF48DE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2BFDB-12D3-4319-82AE-CAB10C917927}" type="datetimeFigureOut">
              <a:rPr lang="en-US" smtClean="0"/>
              <a:t>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F4F26-DB8F-4E34-A50A-2665EAF48DE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52BFDB-12D3-4319-82AE-CAB10C917927}" type="datetimeFigureOut">
              <a:rPr lang="en-US" smtClean="0"/>
              <a:t>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F4F26-DB8F-4E34-A50A-2665EAF48DE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52BFDB-12D3-4319-82AE-CAB10C917927}" type="datetimeFigureOut">
              <a:rPr lang="en-US" smtClean="0"/>
              <a:t>11/1/2010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AF4F26-DB8F-4E34-A50A-2665EAF48DE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52BFDB-12D3-4319-82AE-CAB10C917927}" type="datetimeFigureOut">
              <a:rPr lang="en-US" smtClean="0"/>
              <a:t>11/1/2010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F4F26-DB8F-4E34-A50A-2665EAF48DE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2BFDB-12D3-4319-82AE-CAB10C917927}" type="datetimeFigureOut">
              <a:rPr lang="en-US" smtClean="0"/>
              <a:t>11/1/2010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F4F26-DB8F-4E34-A50A-2665EAF48DE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2BFDB-12D3-4319-82AE-CAB10C917927}" type="datetimeFigureOut">
              <a:rPr lang="en-US" smtClean="0"/>
              <a:t>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F4F26-DB8F-4E34-A50A-2665EAF48DE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2BFDB-12D3-4319-82AE-CAB10C917927}" type="datetimeFigureOut">
              <a:rPr lang="en-US" smtClean="0"/>
              <a:t>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F4F26-DB8F-4E34-A50A-2665EAF48DE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2BFDB-12D3-4319-82AE-CAB10C917927}" type="datetimeFigureOut">
              <a:rPr lang="en-US" smtClean="0"/>
              <a:t>11/1/2010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F4F26-DB8F-4E34-A50A-2665EAF48DE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1800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Liver Cirrhosis</a:t>
            </a:r>
            <a:endParaRPr lang="en-US" dirty="0"/>
          </a:p>
        </p:txBody>
      </p:sp>
      <p:sp>
        <p:nvSpPr>
          <p:cNvPr id="3" name="Subtitle 2"/>
          <p:cNvSpPr>
            <a:spLocks noGrp="1"/>
          </p:cNvSpPr>
          <p:nvPr>
            <p:ph type="subTitle" idx="1"/>
          </p:nvPr>
        </p:nvSpPr>
        <p:spPr/>
        <p:txBody>
          <a:bodyPr/>
          <a:lstStyle/>
          <a:p>
            <a:r>
              <a:rPr lang="en-US" dirty="0" smtClean="0"/>
              <a:t>pathology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10243" name="Rectangle 3"/>
          <p:cNvSpPr>
            <a:spLocks noGrp="1" noChangeArrowheads="1"/>
          </p:cNvSpPr>
          <p:nvPr>
            <p:ph type="body" idx="1"/>
          </p:nvPr>
        </p:nvSpPr>
        <p:spPr/>
        <p:txBody>
          <a:bodyPr/>
          <a:lstStyle/>
          <a:p>
            <a:pPr eaLnBrk="1" hangingPunct="1">
              <a:defRPr/>
            </a:pPr>
            <a:r>
              <a:rPr lang="en-US" smtClean="0"/>
              <a:t>The major source of excess collagen in cirrhosis is the perisinusoidal stellate cells ( Ito cells), which lie in the space of Disse. Although normally functioning as </a:t>
            </a:r>
            <a:r>
              <a:rPr lang="en-US" smtClean="0">
                <a:hlinkClick r:id="rId3" tooltip="View drug information"/>
              </a:rPr>
              <a:t>vitamin A </a:t>
            </a:r>
            <a:r>
              <a:rPr lang="en-US" smtClean="0"/>
              <a:t> fat-storing cells, during the development of cirrhosis they become activated and transform into myofibroblast-like cells.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11267" name="Rectangle 3"/>
          <p:cNvSpPr>
            <a:spLocks noGrp="1" noChangeArrowheads="1"/>
          </p:cNvSpPr>
          <p:nvPr>
            <p:ph type="body" idx="1"/>
          </p:nvPr>
        </p:nvSpPr>
        <p:spPr/>
        <p:txBody>
          <a:bodyPr/>
          <a:lstStyle/>
          <a:p>
            <a:pPr eaLnBrk="1" hangingPunct="1">
              <a:buFont typeface="Wingdings" pitchFamily="2" charset="2"/>
              <a:buNone/>
              <a:defRPr/>
            </a:pPr>
            <a:r>
              <a:rPr lang="en-US" smtClean="0"/>
              <a:t>Collagen synthesis is stimulated by</a:t>
            </a:r>
          </a:p>
          <a:p>
            <a:pPr eaLnBrk="1" hangingPunct="1">
              <a:defRPr/>
            </a:pPr>
            <a:r>
              <a:rPr lang="en-US" smtClean="0"/>
              <a:t>Chronic inflammation, with production of inflammatory cytokines. </a:t>
            </a:r>
          </a:p>
          <a:p>
            <a:pPr eaLnBrk="1" hangingPunct="1">
              <a:defRPr/>
            </a:pPr>
            <a:r>
              <a:rPr lang="en-US" smtClean="0"/>
              <a:t>Cytokine production by activated endogenous cells (Kupffer cells, endothelial cells, hepatocytes, and bile duct epithelial cells). </a:t>
            </a:r>
          </a:p>
          <a:p>
            <a:pPr eaLnBrk="1" hangingPunct="1">
              <a:defRPr/>
            </a:pPr>
            <a:r>
              <a:rPr lang="en-US" smtClean="0"/>
              <a:t>Disruption of the normal extracellular matrix. </a:t>
            </a:r>
          </a:p>
          <a:p>
            <a:pPr eaLnBrk="1" hangingPunct="1">
              <a:defRPr/>
            </a:pPr>
            <a:r>
              <a:rPr lang="en-US" smtClean="0"/>
              <a:t>Direct stimulation of stellate cells by toxins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endParaRPr lang="en-GB" smtClean="0"/>
          </a:p>
        </p:txBody>
      </p:sp>
      <p:sp>
        <p:nvSpPr>
          <p:cNvPr id="12291" name="Rectangle 3"/>
          <p:cNvSpPr>
            <a:spLocks noGrp="1" noChangeArrowheads="1"/>
          </p:cNvSpPr>
          <p:nvPr>
            <p:ph type="body" idx="1"/>
          </p:nvPr>
        </p:nvSpPr>
        <p:spPr/>
        <p:txBody>
          <a:bodyPr/>
          <a:lstStyle/>
          <a:p>
            <a:pPr eaLnBrk="1" hangingPunct="1">
              <a:lnSpc>
                <a:spcPct val="80000"/>
              </a:lnSpc>
              <a:defRPr/>
            </a:pPr>
            <a:r>
              <a:rPr lang="en-US" sz="2400" smtClean="0"/>
              <a:t> </a:t>
            </a:r>
            <a:r>
              <a:rPr lang="en-US" sz="4000" smtClean="0"/>
              <a:t>The cirrhotic patient may develop jaundice and even hepatic failure’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b="0" smtClean="0"/>
              <a:t>Clinical Features</a:t>
            </a:r>
            <a:endParaRPr lang="en-GB" b="0" smtClean="0"/>
          </a:p>
        </p:txBody>
      </p:sp>
      <p:sp>
        <p:nvSpPr>
          <p:cNvPr id="13315" name="Rectangle 3"/>
          <p:cNvSpPr>
            <a:spLocks noGrp="1" noChangeArrowheads="1"/>
          </p:cNvSpPr>
          <p:nvPr>
            <p:ph type="body" idx="1"/>
          </p:nvPr>
        </p:nvSpPr>
        <p:spPr/>
        <p:txBody>
          <a:bodyPr/>
          <a:lstStyle/>
          <a:p>
            <a:pPr eaLnBrk="1" hangingPunct="1">
              <a:defRPr/>
            </a:pPr>
            <a:r>
              <a:rPr lang="en-US" smtClean="0"/>
              <a:t> All forms of cirrhosis may be clinically silent.</a:t>
            </a:r>
          </a:p>
          <a:p>
            <a:pPr eaLnBrk="1" hangingPunct="1">
              <a:defRPr/>
            </a:pPr>
            <a:r>
              <a:rPr lang="en-US" smtClean="0"/>
              <a:t>When symptomatic they lead to nonspecific clinical manifestations: anorexia, weight loss, weakness, osteoporosis, and, in advanced disease, frank debilitation. </a:t>
            </a:r>
          </a:p>
          <a:p>
            <a:pPr eaLnBrk="1" hangingPunct="1">
              <a:defRPr/>
            </a:pPr>
            <a:r>
              <a:rPr lang="en-US" smtClean="0"/>
              <a:t>Incipient or overt hepatic failure may develop.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rrowheads="1"/>
          </p:cNvSpPr>
          <p:nvPr>
            <p:ph type="title"/>
          </p:nvPr>
        </p:nvSpPr>
        <p:spPr/>
        <p:txBody>
          <a:bodyPr/>
          <a:lstStyle/>
          <a:p>
            <a:pPr eaLnBrk="1" hangingPunct="1">
              <a:defRPr/>
            </a:pPr>
            <a:r>
              <a:rPr lang="en-US" b="0" smtClean="0"/>
              <a:t>Clinical Features</a:t>
            </a:r>
          </a:p>
        </p:txBody>
      </p:sp>
      <p:sp>
        <p:nvSpPr>
          <p:cNvPr id="261123" name="Rectangle 3"/>
          <p:cNvSpPr>
            <a:spLocks noGrp="1" noChangeArrowheads="1"/>
          </p:cNvSpPr>
          <p:nvPr>
            <p:ph type="body" idx="1"/>
          </p:nvPr>
        </p:nvSpPr>
        <p:spPr/>
        <p:txBody>
          <a:bodyPr/>
          <a:lstStyle/>
          <a:p>
            <a:pPr marL="609600" indent="-609600" eaLnBrk="1" hangingPunct="1">
              <a:buFont typeface="Wingdings" pitchFamily="2" charset="2"/>
              <a:buNone/>
              <a:defRPr/>
            </a:pPr>
            <a:r>
              <a:rPr lang="en-US" smtClean="0"/>
              <a:t>     </a:t>
            </a:r>
            <a:r>
              <a:rPr lang="en-US" sz="3600" smtClean="0"/>
              <a:t>The ultimate mechanism of most cirrhotic deaths is </a:t>
            </a:r>
          </a:p>
          <a:p>
            <a:pPr marL="609600" indent="-609600" eaLnBrk="1" hangingPunct="1">
              <a:buFont typeface="Wingdings" pitchFamily="2" charset="2"/>
              <a:buAutoNum type="arabicParenBoth"/>
              <a:defRPr/>
            </a:pPr>
            <a:r>
              <a:rPr lang="en-US" sz="3600" smtClean="0"/>
              <a:t>progressive liver failure , </a:t>
            </a:r>
          </a:p>
          <a:p>
            <a:pPr marL="609600" indent="-609600" eaLnBrk="1" hangingPunct="1">
              <a:buFont typeface="Wingdings" pitchFamily="2" charset="2"/>
              <a:buAutoNum type="arabicParenBoth"/>
              <a:defRPr/>
            </a:pPr>
            <a:r>
              <a:rPr lang="en-US" sz="3600" smtClean="0"/>
              <a:t>a complication related to portal hypertension, or </a:t>
            </a:r>
          </a:p>
          <a:p>
            <a:pPr marL="609600" indent="-609600" eaLnBrk="1" hangingPunct="1">
              <a:buFont typeface="Wingdings" pitchFamily="2" charset="2"/>
              <a:buAutoNum type="arabicParenBoth"/>
              <a:defRPr/>
            </a:pPr>
            <a:r>
              <a:rPr lang="en-US" sz="3600" smtClean="0"/>
              <a:t>the development of hepatocellular carcinoma</a:t>
            </a:r>
          </a:p>
          <a:p>
            <a:pPr marL="609600" indent="-609600" eaLnBrk="1" hangingPunct="1">
              <a:defRPr/>
            </a:pPr>
            <a:endParaRPr lang="en-US" sz="36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01871-018-f021"/>
          <p:cNvPicPr>
            <a:picLocks noChangeAspect="1" noChangeArrowheads="1"/>
          </p:cNvPicPr>
          <p:nvPr/>
        </p:nvPicPr>
        <p:blipFill>
          <a:blip r:embed="rId3"/>
          <a:srcRect/>
          <a:stretch>
            <a:fillRect/>
          </a:stretch>
        </p:blipFill>
        <p:spPr bwMode="auto">
          <a:xfrm>
            <a:off x="1404938" y="1544638"/>
            <a:ext cx="6350000" cy="3781425"/>
          </a:xfrm>
          <a:prstGeom prst="rect">
            <a:avLst/>
          </a:prstGeom>
          <a:noFill/>
          <a:ln w="9525">
            <a:solidFill>
              <a:schemeClr val="tx1"/>
            </a:solidFill>
            <a:miter lim="800000"/>
            <a:headEnd/>
            <a:tailEnd/>
          </a:ln>
        </p:spPr>
      </p:pic>
      <p:sp>
        <p:nvSpPr>
          <p:cNvPr id="29699"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29700"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01:41 PM)</a:t>
            </a:r>
          </a:p>
        </p:txBody>
      </p:sp>
      <p:sp>
        <p:nvSpPr>
          <p:cNvPr id="29701"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29702"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LIVER008"/>
          <p:cNvPicPr>
            <a:picLocks noChangeAspect="1" noChangeArrowheads="1"/>
          </p:cNvPicPr>
          <p:nvPr/>
        </p:nvPicPr>
        <p:blipFill>
          <a:blip r:embed="rId3"/>
          <a:srcRect/>
          <a:stretch>
            <a:fillRect/>
          </a:stretch>
        </p:blipFill>
        <p:spPr bwMode="auto">
          <a:xfrm>
            <a:off x="2171700" y="1852613"/>
            <a:ext cx="4800600" cy="3152775"/>
          </a:xfrm>
          <a:prstGeom prst="rect">
            <a:avLst/>
          </a:prstGeom>
          <a:noFill/>
          <a:ln w="9525">
            <a:noFill/>
            <a:miter lim="800000"/>
            <a:headEnd/>
            <a:tailEnd/>
          </a:ln>
        </p:spPr>
      </p:pic>
      <p:sp>
        <p:nvSpPr>
          <p:cNvPr id="270344" name="Rectangle 8"/>
          <p:cNvSpPr>
            <a:spLocks noGrp="1" noRot="1" noChangeArrowheads="1"/>
          </p:cNvSpPr>
          <p:nvPr>
            <p:ph type="title"/>
          </p:nvPr>
        </p:nvSpPr>
        <p:spPr/>
        <p:txBody>
          <a:bodyPr/>
          <a:lstStyle/>
          <a:p>
            <a:pPr eaLnBrk="1" hangingPunct="1">
              <a:defRPr/>
            </a:pPr>
            <a:r>
              <a:rPr lang="en-US" sz="2800" smtClean="0"/>
              <a:t>The nodules seen here are larger than 3 mm and, hence, this is an example of "macronodular" cirrhosis.</a:t>
            </a:r>
            <a:r>
              <a:rPr lang="en-US" sz="4000" smtClean="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LIVER011"/>
          <p:cNvPicPr>
            <a:picLocks noChangeAspect="1" noChangeArrowheads="1"/>
          </p:cNvPicPr>
          <p:nvPr/>
        </p:nvPicPr>
        <p:blipFill>
          <a:blip r:embed="rId3"/>
          <a:srcRect/>
          <a:stretch>
            <a:fillRect/>
          </a:stretch>
        </p:blipFill>
        <p:spPr bwMode="auto">
          <a:xfrm>
            <a:off x="2171700" y="1852613"/>
            <a:ext cx="4800600" cy="3152775"/>
          </a:xfrm>
          <a:prstGeom prst="rect">
            <a:avLst/>
          </a:prstGeom>
          <a:noFill/>
          <a:ln w="9525">
            <a:noFill/>
            <a:miter lim="800000"/>
            <a:headEnd/>
            <a:tailEnd/>
          </a:ln>
        </p:spPr>
      </p:pic>
      <p:sp>
        <p:nvSpPr>
          <p:cNvPr id="272390" name="Rectangle 6"/>
          <p:cNvSpPr>
            <a:spLocks noGrp="1" noRot="1" noChangeArrowheads="1"/>
          </p:cNvSpPr>
          <p:nvPr>
            <p:ph type="title"/>
          </p:nvPr>
        </p:nvSpPr>
        <p:spPr/>
        <p:txBody>
          <a:bodyPr>
            <a:normAutofit fontScale="90000"/>
          </a:bodyPr>
          <a:lstStyle/>
          <a:p>
            <a:pPr eaLnBrk="1" hangingPunct="1">
              <a:defRPr/>
            </a:pPr>
            <a:r>
              <a:rPr lang="en-US" sz="3200" smtClean="0"/>
              <a:t>Micronodular cirrhosis: The regenerative nodules are quite small, averaging less than 3 mm in size. The most common cause for this is chronic alcoholism.</a:t>
            </a:r>
            <a:r>
              <a:rPr lang="en-US" sz="400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LIVER014"/>
          <p:cNvPicPr>
            <a:picLocks noChangeAspect="1" noChangeArrowheads="1"/>
          </p:cNvPicPr>
          <p:nvPr/>
        </p:nvPicPr>
        <p:blipFill>
          <a:blip r:embed="rId3"/>
          <a:srcRect/>
          <a:stretch>
            <a:fillRect/>
          </a:stretch>
        </p:blipFill>
        <p:spPr bwMode="auto">
          <a:xfrm>
            <a:off x="2171700" y="1852613"/>
            <a:ext cx="4800600" cy="3152775"/>
          </a:xfrm>
          <a:prstGeom prst="rect">
            <a:avLst/>
          </a:prstGeom>
          <a:noFill/>
          <a:ln w="9525">
            <a:noFill/>
            <a:miter lim="800000"/>
            <a:headEnd/>
            <a:tailEnd/>
          </a:ln>
        </p:spPr>
      </p:pic>
      <p:sp>
        <p:nvSpPr>
          <p:cNvPr id="274438" name="Rectangle 6"/>
          <p:cNvSpPr>
            <a:spLocks noGrp="1" noRot="1" noChangeArrowheads="1"/>
          </p:cNvSpPr>
          <p:nvPr>
            <p:ph type="title"/>
          </p:nvPr>
        </p:nvSpPr>
        <p:spPr/>
        <p:txBody>
          <a:bodyPr>
            <a:normAutofit fontScale="90000"/>
          </a:bodyPr>
          <a:lstStyle/>
          <a:p>
            <a:pPr eaLnBrk="1" hangingPunct="1">
              <a:defRPr/>
            </a:pPr>
            <a:r>
              <a:rPr lang="en-US" sz="2400" smtClean="0"/>
              <a:t>Regenerative nodules of hepatocytes are surrounded by fibrous connective tissue that bridges between portal tracts. Within this collagenous tissue are scattered lymphocytes as well as a proliferation of bile ducts</a:t>
            </a:r>
            <a:r>
              <a:rPr lang="en-US" sz="2800" smtClean="0"/>
              <a:t>.</a:t>
            </a:r>
            <a:r>
              <a:rPr lang="en-US" sz="400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sz="4000" b="0" i="1" smtClean="0"/>
              <a:t>Chronic Hepatitis, morphology</a:t>
            </a:r>
          </a:p>
        </p:txBody>
      </p:sp>
      <p:sp>
        <p:nvSpPr>
          <p:cNvPr id="52227"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2000" smtClean="0"/>
              <a:t>Some changes are  shared with acute hepatitis.</a:t>
            </a:r>
          </a:p>
          <a:p>
            <a:pPr eaLnBrk="1" hangingPunct="1">
              <a:lnSpc>
                <a:spcPct val="80000"/>
              </a:lnSpc>
              <a:defRPr/>
            </a:pPr>
            <a:r>
              <a:rPr lang="en-US" sz="2000" smtClean="0"/>
              <a:t>Hepatocyte injury, necrosis, and regeneration</a:t>
            </a:r>
          </a:p>
          <a:p>
            <a:pPr eaLnBrk="1" hangingPunct="1">
              <a:lnSpc>
                <a:spcPct val="80000"/>
              </a:lnSpc>
              <a:defRPr/>
            </a:pPr>
            <a:r>
              <a:rPr lang="en-US" sz="2000" smtClean="0"/>
              <a:t>Sinusoidal cell reactive changes</a:t>
            </a:r>
            <a:endParaRPr lang="en-US" sz="2000" u="sng" smtClean="0"/>
          </a:p>
          <a:p>
            <a:pPr eaLnBrk="1" hangingPunct="1">
              <a:lnSpc>
                <a:spcPct val="80000"/>
              </a:lnSpc>
              <a:defRPr/>
            </a:pPr>
            <a:r>
              <a:rPr lang="en-US" sz="2000" smtClean="0"/>
              <a:t>Portal tract Inflammation:</a:t>
            </a:r>
          </a:p>
          <a:p>
            <a:pPr eaLnBrk="1" hangingPunct="1">
              <a:lnSpc>
                <a:spcPct val="80000"/>
              </a:lnSpc>
              <a:buFont typeface="Wingdings" pitchFamily="2" charset="2"/>
              <a:buNone/>
              <a:defRPr/>
            </a:pPr>
            <a:r>
              <a:rPr lang="en-US" sz="2000" smtClean="0"/>
              <a:t>    -Confined to portal tracts, </a:t>
            </a:r>
            <a:r>
              <a:rPr lang="en-US" sz="2000" i="1" smtClean="0"/>
              <a:t>or</a:t>
            </a:r>
          </a:p>
          <a:p>
            <a:pPr eaLnBrk="1" hangingPunct="1">
              <a:lnSpc>
                <a:spcPct val="80000"/>
              </a:lnSpc>
              <a:buFont typeface="Wingdings" pitchFamily="2" charset="2"/>
              <a:buNone/>
              <a:defRPr/>
            </a:pPr>
            <a:r>
              <a:rPr lang="en-US" sz="2000" smtClean="0"/>
              <a:t>    -Spillover into adjacent parenchyma, with necrosis of hepatocytes ("interface hepatitis"), </a:t>
            </a:r>
            <a:r>
              <a:rPr lang="en-US" sz="2000" i="1" smtClean="0"/>
              <a:t>or</a:t>
            </a:r>
          </a:p>
          <a:p>
            <a:pPr eaLnBrk="1" hangingPunct="1">
              <a:lnSpc>
                <a:spcPct val="80000"/>
              </a:lnSpc>
              <a:buFont typeface="Wingdings" pitchFamily="2" charset="2"/>
              <a:buNone/>
              <a:defRPr/>
            </a:pPr>
            <a:r>
              <a:rPr lang="en-US" sz="2000" smtClean="0"/>
              <a:t>    -Bridging inflammation and necrosis</a:t>
            </a:r>
          </a:p>
          <a:p>
            <a:pPr eaLnBrk="1" hangingPunct="1">
              <a:lnSpc>
                <a:spcPct val="80000"/>
              </a:lnSpc>
              <a:defRPr/>
            </a:pPr>
            <a:r>
              <a:rPr lang="en-US" sz="2000" smtClean="0"/>
              <a:t>Fibrosis: </a:t>
            </a:r>
          </a:p>
          <a:p>
            <a:pPr eaLnBrk="1" hangingPunct="1">
              <a:lnSpc>
                <a:spcPct val="80000"/>
              </a:lnSpc>
              <a:buFont typeface="Wingdings" pitchFamily="2" charset="2"/>
              <a:buNone/>
              <a:defRPr/>
            </a:pPr>
            <a:r>
              <a:rPr lang="en-US" sz="2000" smtClean="0"/>
              <a:t>    -continued loss of hepatocytes results in fibrous septa formation which ultimately leads to cirrhosis</a:t>
            </a:r>
          </a:p>
          <a:p>
            <a:pPr eaLnBrk="1" hangingPunct="1">
              <a:lnSpc>
                <a:spcPct val="80000"/>
              </a:lnSpc>
              <a:defRPr/>
            </a:pPr>
            <a:r>
              <a:rPr lang="en-US" sz="2000" smtClean="0"/>
              <a:t>HBV: "ground-glass" hepatocytes, "sanded" nuclei</a:t>
            </a:r>
          </a:p>
          <a:p>
            <a:pPr eaLnBrk="1" hangingPunct="1">
              <a:lnSpc>
                <a:spcPct val="80000"/>
              </a:lnSpc>
              <a:defRPr/>
            </a:pPr>
            <a:r>
              <a:rPr lang="en-US" sz="2000" smtClean="0"/>
              <a:t>HCV: bile duct damage, lymphoid aggregate formation</a:t>
            </a:r>
          </a:p>
          <a:p>
            <a:pPr eaLnBrk="1" hangingPunct="1">
              <a:lnSpc>
                <a:spcPct val="80000"/>
              </a:lnSpc>
              <a:defRPr/>
            </a:pPr>
            <a:r>
              <a:rPr lang="en-US" sz="2000" b="1" i="1" smtClean="0"/>
              <a:t>Cirrhosis: The end-stage outcome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smtClean="0"/>
              <a:t>Cirrhosis</a:t>
            </a:r>
            <a:endParaRPr lang="en-GB" smtClean="0"/>
          </a:p>
        </p:txBody>
      </p:sp>
      <p:sp>
        <p:nvSpPr>
          <p:cNvPr id="3075" name="Rectangle 3"/>
          <p:cNvSpPr>
            <a:spLocks noGrp="1" noChangeArrowheads="1"/>
          </p:cNvSpPr>
          <p:nvPr>
            <p:ph type="body" idx="1"/>
          </p:nvPr>
        </p:nvSpPr>
        <p:spPr/>
        <p:txBody>
          <a:bodyPr/>
          <a:lstStyle/>
          <a:p>
            <a:pPr eaLnBrk="1" hangingPunct="1">
              <a:defRPr/>
            </a:pPr>
            <a:r>
              <a:rPr lang="en-US" smtClean="0"/>
              <a:t>Cirrhosis is among the top 10 causes of death in the Western world. The chief worldwide contributors are alcohol abuse and viral hepatitis. Other causes include biliary disease, and iron overload. Cirrhosis is the end-stage of chronic liver disease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S01871-018-f017b"/>
          <p:cNvPicPr>
            <a:picLocks noChangeAspect="1" noChangeArrowheads="1"/>
          </p:cNvPicPr>
          <p:nvPr/>
        </p:nvPicPr>
        <p:blipFill>
          <a:blip r:embed="rId3"/>
          <a:srcRect/>
          <a:stretch>
            <a:fillRect/>
          </a:stretch>
        </p:blipFill>
        <p:spPr bwMode="auto">
          <a:xfrm>
            <a:off x="2803525" y="1055688"/>
            <a:ext cx="3552825" cy="4762500"/>
          </a:xfrm>
          <a:prstGeom prst="rect">
            <a:avLst/>
          </a:prstGeom>
          <a:noFill/>
          <a:ln w="9525">
            <a:solidFill>
              <a:schemeClr val="tx1"/>
            </a:solidFill>
            <a:miter lim="800000"/>
            <a:headEnd/>
            <a:tailEnd/>
          </a:ln>
        </p:spPr>
      </p:pic>
      <p:sp>
        <p:nvSpPr>
          <p:cNvPr id="9216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9216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01:41 PM)</a:t>
            </a:r>
          </a:p>
        </p:txBody>
      </p:sp>
      <p:sp>
        <p:nvSpPr>
          <p:cNvPr id="9216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92166"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S01871-018-f020"/>
          <p:cNvPicPr>
            <a:picLocks noChangeAspect="1" noChangeArrowheads="1"/>
          </p:cNvPicPr>
          <p:nvPr/>
        </p:nvPicPr>
        <p:blipFill>
          <a:blip r:embed="rId3"/>
          <a:srcRect/>
          <a:stretch>
            <a:fillRect/>
          </a:stretch>
        </p:blipFill>
        <p:spPr bwMode="auto">
          <a:xfrm>
            <a:off x="1404938" y="1173163"/>
            <a:ext cx="6350000" cy="4524375"/>
          </a:xfrm>
          <a:prstGeom prst="rect">
            <a:avLst/>
          </a:prstGeom>
          <a:noFill/>
          <a:ln w="9525">
            <a:solidFill>
              <a:schemeClr val="tx1"/>
            </a:solidFill>
            <a:miter lim="800000"/>
            <a:headEnd/>
            <a:tailEnd/>
          </a:ln>
        </p:spPr>
      </p:pic>
      <p:sp>
        <p:nvSpPr>
          <p:cNvPr id="93187"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93188"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01:41 PM)</a:t>
            </a:r>
          </a:p>
        </p:txBody>
      </p:sp>
      <p:sp>
        <p:nvSpPr>
          <p:cNvPr id="93189"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93190"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5" descr="LIVER079"/>
          <p:cNvPicPr>
            <a:picLocks noChangeAspect="1" noChangeArrowheads="1"/>
          </p:cNvPicPr>
          <p:nvPr/>
        </p:nvPicPr>
        <p:blipFill>
          <a:blip r:embed="rId3"/>
          <a:srcRect/>
          <a:stretch>
            <a:fillRect/>
          </a:stretch>
        </p:blipFill>
        <p:spPr bwMode="auto">
          <a:xfrm>
            <a:off x="2171700" y="1852613"/>
            <a:ext cx="4800600" cy="3152775"/>
          </a:xfrm>
          <a:prstGeom prst="rect">
            <a:avLst/>
          </a:prstGeom>
          <a:noFill/>
          <a:ln w="9525">
            <a:noFill/>
            <a:miter lim="800000"/>
            <a:headEnd/>
            <a:tailEnd/>
          </a:ln>
        </p:spPr>
      </p:pic>
      <p:sp>
        <p:nvSpPr>
          <p:cNvPr id="296966" name="Rectangle 6"/>
          <p:cNvSpPr>
            <a:spLocks noGrp="1" noRot="1" noChangeArrowheads="1"/>
          </p:cNvSpPr>
          <p:nvPr>
            <p:ph type="title"/>
          </p:nvPr>
        </p:nvSpPr>
        <p:spPr/>
        <p:txBody>
          <a:bodyPr>
            <a:normAutofit fontScale="90000"/>
          </a:bodyPr>
          <a:lstStyle/>
          <a:p>
            <a:pPr eaLnBrk="1" hangingPunct="1">
              <a:tabLst>
                <a:tab pos="796925" algn="l"/>
              </a:tabLst>
              <a:defRPr/>
            </a:pPr>
            <a:r>
              <a:rPr lang="en-US" sz="4000" smtClean="0"/>
              <a:t> </a:t>
            </a:r>
            <a:r>
              <a:rPr lang="en-US" sz="2800" smtClean="0"/>
              <a:t>Viral hepatitis C which is at a high stage with extensive fibrosis and progression to macronodular cirrhosis, as evidenced by the large regenerative nodule at the center right.</a:t>
            </a:r>
            <a:r>
              <a:rPr lang="en-US" sz="400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p:txBody>
          <a:bodyPr/>
          <a:lstStyle/>
          <a:p>
            <a:pPr eaLnBrk="1" hangingPunct="1">
              <a:defRPr/>
            </a:pPr>
            <a:r>
              <a:rPr lang="en-GB" smtClean="0"/>
              <a:t>Autoimmune hepatitis</a:t>
            </a:r>
          </a:p>
        </p:txBody>
      </p:sp>
      <p:sp>
        <p:nvSpPr>
          <p:cNvPr id="120835" name="Rectangle 3"/>
          <p:cNvSpPr>
            <a:spLocks noGrp="1" noChangeArrowheads="1"/>
          </p:cNvSpPr>
          <p:nvPr>
            <p:ph type="body" idx="1"/>
          </p:nvPr>
        </p:nvSpPr>
        <p:spPr/>
        <p:txBody>
          <a:bodyPr/>
          <a:lstStyle/>
          <a:p>
            <a:pPr eaLnBrk="1" hangingPunct="1">
              <a:lnSpc>
                <a:spcPct val="90000"/>
              </a:lnSpc>
              <a:defRPr/>
            </a:pPr>
            <a:r>
              <a:rPr lang="en-GB" sz="2400" smtClean="0"/>
              <a:t>is a chronic hepatitis with histologic features like that of chronic viral hepatitis. This disease may run an indolent or severe course; salient features include the following:</a:t>
            </a:r>
          </a:p>
          <a:p>
            <a:pPr eaLnBrk="1" hangingPunct="1">
              <a:lnSpc>
                <a:spcPct val="90000"/>
              </a:lnSpc>
              <a:defRPr/>
            </a:pPr>
            <a:r>
              <a:rPr lang="en-GB" sz="2400" smtClean="0"/>
              <a:t>Female predominance, particularly in young and perimenopausal women. </a:t>
            </a:r>
          </a:p>
          <a:p>
            <a:pPr eaLnBrk="1" hangingPunct="1">
              <a:lnSpc>
                <a:spcPct val="90000"/>
              </a:lnSpc>
              <a:defRPr/>
            </a:pPr>
            <a:r>
              <a:rPr lang="en-GB" sz="2400" smtClean="0"/>
              <a:t>The absence of viral serologic markers </a:t>
            </a:r>
          </a:p>
          <a:p>
            <a:pPr eaLnBrk="1" hangingPunct="1">
              <a:lnSpc>
                <a:spcPct val="90000"/>
              </a:lnSpc>
              <a:defRPr/>
            </a:pPr>
            <a:r>
              <a:rPr lang="en-GB" sz="2400" smtClean="0"/>
              <a:t>Elevated serum IgG and γ-globulin levels (&gt;1.5 times normal) </a:t>
            </a:r>
          </a:p>
          <a:p>
            <a:pPr eaLnBrk="1" hangingPunct="1">
              <a:lnSpc>
                <a:spcPct val="90000"/>
              </a:lnSpc>
              <a:defRPr/>
            </a:pPr>
            <a:r>
              <a:rPr lang="en-GB" sz="2400" smtClean="0"/>
              <a:t>High serum titers of autoantibodies in 80% of cases, including antinuclear (ANA), antismooth muscle (SMA) etc.</a:t>
            </a:r>
          </a:p>
          <a:p>
            <a:pPr eaLnBrk="1" hangingPunct="1">
              <a:lnSpc>
                <a:spcPct val="90000"/>
              </a:lnSpc>
              <a:defRPr/>
            </a:pPr>
            <a:r>
              <a:rPr lang="en-GB" sz="2400" smtClean="0"/>
              <a:t>Negative anti-mitochondrial antibodies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p:txBody>
          <a:bodyPr/>
          <a:lstStyle/>
          <a:p>
            <a:pPr eaLnBrk="1" hangingPunct="1">
              <a:defRPr/>
            </a:pPr>
            <a:r>
              <a:rPr lang="en-GB" smtClean="0"/>
              <a:t>Autoimmune hepatitis</a:t>
            </a:r>
          </a:p>
        </p:txBody>
      </p:sp>
      <p:sp>
        <p:nvSpPr>
          <p:cNvPr id="121859"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GB" sz="1600" smtClean="0"/>
              <a:t> </a:t>
            </a:r>
          </a:p>
          <a:p>
            <a:pPr eaLnBrk="1" hangingPunct="1">
              <a:lnSpc>
                <a:spcPct val="80000"/>
              </a:lnSpc>
              <a:defRPr/>
            </a:pPr>
            <a:r>
              <a:rPr lang="en-GB" sz="2800" smtClean="0"/>
              <a:t>In untreated severe disease, as many as 40% of patients die within 6 months of diagnosis, and cirrhosis develops in at least 40% of survivors.</a:t>
            </a:r>
          </a:p>
          <a:p>
            <a:pPr eaLnBrk="1" hangingPunct="1">
              <a:lnSpc>
                <a:spcPct val="80000"/>
              </a:lnSpc>
              <a:defRPr/>
            </a:pPr>
            <a:r>
              <a:rPr lang="en-GB" sz="2800" smtClean="0"/>
              <a:t>Treatment include immunosuppressive therapy, and liver transplantation. </a:t>
            </a:r>
          </a:p>
          <a:p>
            <a:pPr eaLnBrk="1" hangingPunct="1">
              <a:lnSpc>
                <a:spcPct val="80000"/>
              </a:lnSpc>
              <a:defRPr/>
            </a:pPr>
            <a:r>
              <a:rPr lang="en-GB" sz="2800" smtClean="0"/>
              <a:t>Associated with other autoimmune diseases eg. Rheumatoid arthritis, Sjogren’s syndrome etc.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Rot="1" noChangeArrowheads="1"/>
          </p:cNvSpPr>
          <p:nvPr>
            <p:ph type="title"/>
          </p:nvPr>
        </p:nvSpPr>
        <p:spPr/>
        <p:txBody>
          <a:bodyPr/>
          <a:lstStyle/>
          <a:p>
            <a:pPr eaLnBrk="1" hangingPunct="1">
              <a:defRPr/>
            </a:pPr>
            <a:r>
              <a:rPr lang="en-GB" smtClean="0"/>
              <a:t>Intrahepatic Biliary Tract Disease </a:t>
            </a:r>
          </a:p>
        </p:txBody>
      </p:sp>
      <p:sp>
        <p:nvSpPr>
          <p:cNvPr id="560131" name="Rectangle 3"/>
          <p:cNvSpPr>
            <a:spLocks noGrp="1" noChangeArrowheads="1"/>
          </p:cNvSpPr>
          <p:nvPr>
            <p:ph type="body" idx="1"/>
          </p:nvPr>
        </p:nvSpPr>
        <p:spPr/>
        <p:txBody>
          <a:bodyPr/>
          <a:lstStyle/>
          <a:p>
            <a:pPr eaLnBrk="1" hangingPunct="1">
              <a:buFont typeface="Wingdings" pitchFamily="2" charset="2"/>
              <a:buNone/>
              <a:defRPr/>
            </a:pPr>
            <a:r>
              <a:rPr lang="en-GB" smtClean="0"/>
              <a:t>   three disorders of intrahepatic bile ducts</a:t>
            </a:r>
          </a:p>
          <a:p>
            <a:pPr eaLnBrk="1" hangingPunct="1">
              <a:defRPr/>
            </a:pPr>
            <a:r>
              <a:rPr lang="en-GB" smtClean="0"/>
              <a:t>secondary biliary cirrhosis</a:t>
            </a:r>
          </a:p>
          <a:p>
            <a:pPr eaLnBrk="1" hangingPunct="1">
              <a:defRPr/>
            </a:pPr>
            <a:r>
              <a:rPr lang="en-GB" smtClean="0"/>
              <a:t>primary biliary cirrhosis</a:t>
            </a:r>
          </a:p>
          <a:p>
            <a:pPr eaLnBrk="1" hangingPunct="1">
              <a:defRPr/>
            </a:pPr>
            <a:r>
              <a:rPr lang="en-GB" smtClean="0"/>
              <a:t>primary sclerosing cholangitis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Rot="1" noChangeArrowheads="1"/>
          </p:cNvSpPr>
          <p:nvPr>
            <p:ph type="title"/>
          </p:nvPr>
        </p:nvSpPr>
        <p:spPr/>
        <p:txBody>
          <a:bodyPr/>
          <a:lstStyle/>
          <a:p>
            <a:pPr eaLnBrk="1" hangingPunct="1">
              <a:defRPr/>
            </a:pPr>
            <a:r>
              <a:rPr lang="en-GB" smtClean="0"/>
              <a:t>Secondary biliary cirrhosis</a:t>
            </a:r>
          </a:p>
        </p:txBody>
      </p:sp>
      <p:sp>
        <p:nvSpPr>
          <p:cNvPr id="572419" name="Rectangle 3"/>
          <p:cNvSpPr>
            <a:spLocks noGrp="1" noChangeArrowheads="1"/>
          </p:cNvSpPr>
          <p:nvPr>
            <p:ph type="body" idx="1"/>
          </p:nvPr>
        </p:nvSpPr>
        <p:spPr/>
        <p:txBody>
          <a:bodyPr/>
          <a:lstStyle/>
          <a:p>
            <a:pPr eaLnBrk="1" hangingPunct="1">
              <a:lnSpc>
                <a:spcPct val="90000"/>
              </a:lnSpc>
              <a:defRPr/>
            </a:pPr>
            <a:r>
              <a:rPr lang="en-GB" sz="2900" smtClean="0"/>
              <a:t>Prolonged obstruction of the extrahepatic biliary tree results in profound alteration of the liver itself. </a:t>
            </a:r>
          </a:p>
          <a:p>
            <a:pPr eaLnBrk="1" hangingPunct="1">
              <a:lnSpc>
                <a:spcPct val="90000"/>
              </a:lnSpc>
              <a:defRPr/>
            </a:pPr>
            <a:r>
              <a:rPr lang="en-GB" sz="2900" smtClean="0"/>
              <a:t>The most common cause of obstruction in adults is extrahepatic cholelithiasis (gallstones), followed by malignancies of the biliary tree or head of the pancreas and strictures resulting from previous surgical procedures. Obstructive conditions in children include biliary atresia, cystic fibrosis, choledochal cysts (a cystic anomaly of the extrahepatic biliary tree).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Rot="1" noChangeArrowheads="1"/>
          </p:cNvSpPr>
          <p:nvPr>
            <p:ph type="title"/>
          </p:nvPr>
        </p:nvSpPr>
        <p:spPr/>
        <p:txBody>
          <a:bodyPr>
            <a:normAutofit fontScale="90000"/>
          </a:bodyPr>
          <a:lstStyle/>
          <a:p>
            <a:pPr eaLnBrk="1" hangingPunct="1">
              <a:defRPr/>
            </a:pPr>
            <a:r>
              <a:rPr lang="en-GB" sz="4000" smtClean="0"/>
              <a:t>Secondary biliary cirrhosis: morphology</a:t>
            </a:r>
          </a:p>
        </p:txBody>
      </p:sp>
      <p:sp>
        <p:nvSpPr>
          <p:cNvPr id="573443" name="Rectangle 3"/>
          <p:cNvSpPr>
            <a:spLocks noGrp="1" noChangeArrowheads="1"/>
          </p:cNvSpPr>
          <p:nvPr>
            <p:ph type="body" idx="1"/>
          </p:nvPr>
        </p:nvSpPr>
        <p:spPr/>
        <p:txBody>
          <a:bodyPr>
            <a:normAutofit lnSpcReduction="10000"/>
          </a:bodyPr>
          <a:lstStyle/>
          <a:p>
            <a:pPr eaLnBrk="1" hangingPunct="1">
              <a:buFont typeface="Wingdings" pitchFamily="2" charset="2"/>
              <a:buNone/>
              <a:defRPr/>
            </a:pPr>
            <a:endParaRPr lang="en-GB" sz="2800" smtClean="0"/>
          </a:p>
          <a:p>
            <a:pPr eaLnBrk="1" hangingPunct="1">
              <a:defRPr/>
            </a:pPr>
            <a:r>
              <a:rPr lang="en-GB" sz="2800" smtClean="0"/>
              <a:t>Secondary inflammation resulting from biliary obstruction initiates periportal fibrosis, which eventually leads to hepatic scarring and nodule formation, generating secondary biliary cirrhosis. </a:t>
            </a:r>
          </a:p>
          <a:p>
            <a:pPr eaLnBrk="1" hangingPunct="1">
              <a:defRPr/>
            </a:pPr>
            <a:r>
              <a:rPr lang="en-GB" sz="2800" smtClean="0"/>
              <a:t>Subtotal obstruction may promote secondary bacterial infection of the biliary tree (</a:t>
            </a:r>
            <a:r>
              <a:rPr lang="en-GB" sz="2800" i="1" smtClean="0"/>
              <a:t>ascending cholangitis</a:t>
            </a:r>
            <a:r>
              <a:rPr lang="en-GB" sz="2800" smtClean="0"/>
              <a:t>), which aggravates the inflammatory injury. Enteric organisms such as coliforms and enterococci are common culprits. </a:t>
            </a:r>
          </a:p>
          <a:p>
            <a:pPr eaLnBrk="1" hangingPunct="1">
              <a:defRPr/>
            </a:pPr>
            <a:endParaRPr lang="en-GB" sz="2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1172" name="Group 20"/>
          <p:cNvGraphicFramePr>
            <a:graphicFrameLocks noGrp="1"/>
          </p:cNvGraphicFramePr>
          <p:nvPr/>
        </p:nvGraphicFramePr>
        <p:xfrm>
          <a:off x="1214438" y="1719263"/>
          <a:ext cx="6715125" cy="3678238"/>
        </p:xfrm>
        <a:graphic>
          <a:graphicData uri="http://schemas.openxmlformats.org/drawingml/2006/table">
            <a:tbl>
              <a:tblPr/>
              <a:tblGrid>
                <a:gridCol w="2528887"/>
                <a:gridCol w="4186238"/>
              </a:tblGrid>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Etiology</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Extrahepatic bile duct obstruction: biliary atresia, gallstones, stricture, carcinoma of pancreatic head</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Sex predilection Symptoms and signs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None.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Pruritus, jaundice, malaise, dark urine, light stools, hepatosplenomegaly</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935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Laboratory findings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Conjugated hyperbilirubinemia, increased serum alkaline phosphatase, bile acids, cholesterol</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Important pathologic findings before cirrhosis develops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Prominent bile stasis in bile ducts, bile ductular proliferation with surrounding neutrophils, portal tract edema</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bl>
          </a:graphicData>
        </a:graphic>
      </p:graphicFrame>
      <p:sp>
        <p:nvSpPr>
          <p:cNvPr id="561171" name="Rectangle 19"/>
          <p:cNvSpPr>
            <a:spLocks noGrp="1" noRot="1" noChangeArrowheads="1"/>
          </p:cNvSpPr>
          <p:nvPr>
            <p:ph type="title"/>
          </p:nvPr>
        </p:nvSpPr>
        <p:spPr/>
        <p:txBody>
          <a:bodyPr/>
          <a:lstStyle/>
          <a:p>
            <a:pPr eaLnBrk="1" hangingPunct="1">
              <a:defRPr/>
            </a:pPr>
            <a:r>
              <a:rPr lang="en-GB" smtClean="0"/>
              <a:t>Secondary biliary cirrhosis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Rot="1" noChangeArrowheads="1"/>
          </p:cNvSpPr>
          <p:nvPr>
            <p:ph type="title"/>
          </p:nvPr>
        </p:nvSpPr>
        <p:spPr/>
        <p:txBody>
          <a:bodyPr/>
          <a:lstStyle/>
          <a:p>
            <a:pPr eaLnBrk="1" hangingPunct="1">
              <a:defRPr/>
            </a:pPr>
            <a:r>
              <a:rPr lang="en-GB" smtClean="0"/>
              <a:t>Primary biliary cirrhosis</a:t>
            </a:r>
          </a:p>
        </p:txBody>
      </p:sp>
      <p:sp>
        <p:nvSpPr>
          <p:cNvPr id="565251" name="Rectangle 3"/>
          <p:cNvSpPr>
            <a:spLocks noGrp="1" noChangeArrowheads="1"/>
          </p:cNvSpPr>
          <p:nvPr>
            <p:ph type="body" idx="1"/>
          </p:nvPr>
        </p:nvSpPr>
        <p:spPr/>
        <p:txBody>
          <a:bodyPr/>
          <a:lstStyle/>
          <a:p>
            <a:pPr eaLnBrk="1" hangingPunct="1">
              <a:defRPr/>
            </a:pPr>
            <a:r>
              <a:rPr lang="en-GB" sz="2800" smtClean="0"/>
              <a:t>Primary biliary cirrhosis is a chronic, progressive, and often fatal cholestatic liver disease, characterized by the destruction of intrahepatic bile ducts, portal inflammation and scarring, and the eventual development of cirrhosis and liver failure. </a:t>
            </a:r>
          </a:p>
          <a:p>
            <a:pPr eaLnBrk="1" hangingPunct="1">
              <a:defRPr/>
            </a:pPr>
            <a:r>
              <a:rPr lang="en-GB" sz="2800" i="1" smtClean="0"/>
              <a:t>The primary feature of this disease is a nonsuppurative, inflammatory destruction of medium-sized intrahepatic bile ducts.</a:t>
            </a:r>
            <a:r>
              <a:rPr lang="en-GB" sz="2800" smtClean="0"/>
              <a:t> </a:t>
            </a:r>
          </a:p>
          <a:p>
            <a:pPr eaLnBrk="1" hangingPunct="1">
              <a:defRPr/>
            </a:pPr>
            <a:r>
              <a:rPr lang="en-GB" sz="2800" smtClean="0"/>
              <a:t>Cirrhosis develops only after many years.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smtClean="0"/>
              <a:t>Cirrhosis</a:t>
            </a:r>
            <a:endParaRPr lang="en-GB" smtClean="0"/>
          </a:p>
        </p:txBody>
      </p:sp>
      <p:sp>
        <p:nvSpPr>
          <p:cNvPr id="4099" name="Rectangle 3"/>
          <p:cNvSpPr>
            <a:spLocks noGrp="1" noChangeArrowheads="1"/>
          </p:cNvSpPr>
          <p:nvPr>
            <p:ph type="body" idx="1"/>
          </p:nvPr>
        </p:nvSpPr>
        <p:spPr/>
        <p:txBody>
          <a:bodyPr>
            <a:normAutofit lnSpcReduction="10000"/>
          </a:bodyPr>
          <a:lstStyle/>
          <a:p>
            <a:pPr eaLnBrk="1" hangingPunct="1">
              <a:buFont typeface="Wingdings" pitchFamily="2" charset="2"/>
              <a:buNone/>
              <a:defRPr/>
            </a:pPr>
            <a:r>
              <a:rPr lang="en-US" smtClean="0"/>
              <a:t>   Cirrhosis is defined by three characteristics</a:t>
            </a:r>
          </a:p>
          <a:p>
            <a:pPr eaLnBrk="1" hangingPunct="1">
              <a:buFont typeface="Wingdings" pitchFamily="2" charset="2"/>
              <a:buNone/>
              <a:defRPr/>
            </a:pPr>
            <a:r>
              <a:rPr lang="en-US" smtClean="0"/>
              <a:t>1</a:t>
            </a:r>
            <a:r>
              <a:rPr lang="en-US" i="1" smtClean="0"/>
              <a:t>)Fibrosis</a:t>
            </a:r>
            <a:r>
              <a:rPr lang="en-US" smtClean="0"/>
              <a:t>  in the form of delicate bands or broad scars/septa </a:t>
            </a:r>
          </a:p>
          <a:p>
            <a:pPr eaLnBrk="1" hangingPunct="1">
              <a:buFont typeface="Wingdings" pitchFamily="2" charset="2"/>
              <a:buNone/>
              <a:defRPr/>
            </a:pPr>
            <a:r>
              <a:rPr lang="en-US" i="1" smtClean="0"/>
              <a:t>2)Nodules</a:t>
            </a:r>
            <a:r>
              <a:rPr lang="en-US" smtClean="0"/>
              <a:t> containing regenerating hepatocytes encircled by fibrosis, with diameters varying from very small (&lt;3 mm, micronodules) to large (several centimeters, macronodules) </a:t>
            </a:r>
          </a:p>
          <a:p>
            <a:pPr eaLnBrk="1" hangingPunct="1">
              <a:buFont typeface="Wingdings" pitchFamily="2" charset="2"/>
              <a:buNone/>
              <a:defRPr/>
            </a:pPr>
            <a:r>
              <a:rPr lang="en-US" i="1" smtClean="0"/>
              <a:t>3)Disruption of the architecture of the entire liver</a:t>
            </a:r>
            <a:r>
              <a:rPr lang="en-US"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rrowheads="1"/>
          </p:cNvSpPr>
          <p:nvPr>
            <p:ph type="title"/>
          </p:nvPr>
        </p:nvSpPr>
        <p:spPr/>
        <p:txBody>
          <a:bodyPr/>
          <a:lstStyle/>
          <a:p>
            <a:pPr eaLnBrk="1" hangingPunct="1">
              <a:defRPr/>
            </a:pPr>
            <a:r>
              <a:rPr lang="en-GB" smtClean="0"/>
              <a:t>Primary biliary cirrhosis</a:t>
            </a:r>
          </a:p>
        </p:txBody>
      </p:sp>
      <p:sp>
        <p:nvSpPr>
          <p:cNvPr id="566275" name="Rectangle 3"/>
          <p:cNvSpPr>
            <a:spLocks noGrp="1" noChangeArrowheads="1"/>
          </p:cNvSpPr>
          <p:nvPr>
            <p:ph type="body" idx="1"/>
          </p:nvPr>
        </p:nvSpPr>
        <p:spPr/>
        <p:txBody>
          <a:bodyPr/>
          <a:lstStyle/>
          <a:p>
            <a:pPr eaLnBrk="1" hangingPunct="1">
              <a:defRPr/>
            </a:pPr>
            <a:r>
              <a:rPr lang="en-GB" smtClean="0"/>
              <a:t>middle-aged women, </a:t>
            </a:r>
          </a:p>
          <a:p>
            <a:pPr eaLnBrk="1" hangingPunct="1">
              <a:defRPr/>
            </a:pPr>
            <a:r>
              <a:rPr lang="en-GB" smtClean="0"/>
              <a:t>female:male predominance (6:1). </a:t>
            </a:r>
          </a:p>
          <a:p>
            <a:pPr eaLnBrk="1" hangingPunct="1">
              <a:defRPr/>
            </a:pPr>
            <a:r>
              <a:rPr lang="en-GB" b="1" smtClean="0"/>
              <a:t>Pathogenesis:</a:t>
            </a:r>
            <a:r>
              <a:rPr lang="en-GB" smtClean="0"/>
              <a:t> autoimmune etiology.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Rot="1" noChangeArrowheads="1"/>
          </p:cNvSpPr>
          <p:nvPr>
            <p:ph type="title"/>
          </p:nvPr>
        </p:nvSpPr>
        <p:spPr/>
        <p:txBody>
          <a:bodyPr/>
          <a:lstStyle/>
          <a:p>
            <a:pPr eaLnBrk="1" hangingPunct="1">
              <a:defRPr/>
            </a:pPr>
            <a:r>
              <a:rPr lang="en-GB" smtClean="0"/>
              <a:t>Primary biliary cirrhosis</a:t>
            </a:r>
          </a:p>
        </p:txBody>
      </p:sp>
      <p:sp>
        <p:nvSpPr>
          <p:cNvPr id="575491" name="Rectangle 3"/>
          <p:cNvSpPr>
            <a:spLocks noGrp="1" noChangeArrowheads="1"/>
          </p:cNvSpPr>
          <p:nvPr>
            <p:ph type="body" idx="1"/>
          </p:nvPr>
        </p:nvSpPr>
        <p:spPr/>
        <p:txBody>
          <a:bodyPr/>
          <a:lstStyle/>
          <a:p>
            <a:pPr eaLnBrk="1" hangingPunct="1">
              <a:defRPr/>
            </a:pPr>
            <a:r>
              <a:rPr lang="en-GB" smtClean="0"/>
              <a:t>Clinical features include pruritus, jaundice, hepatomegaly. Xanthomas and xanthelasmas arise owing to cholesterol retention. . Over a period of time patients develop portal hypertension and hepatic encephalopathy. Serum alkaline phosphatase and cholesterol are  elevated; hyperbilirubinemia is a late development . 90% of patients have circulating "antimitochrondrial antibodies."</a:t>
            </a:r>
          </a:p>
          <a:p>
            <a:pPr eaLnBrk="1" hangingPunct="1">
              <a:defRPr/>
            </a:pPr>
            <a:endParaRPr lang="en-GB"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Rot="1" noChangeArrowheads="1"/>
          </p:cNvSpPr>
          <p:nvPr>
            <p:ph type="title"/>
          </p:nvPr>
        </p:nvSpPr>
        <p:spPr/>
        <p:txBody>
          <a:bodyPr/>
          <a:lstStyle/>
          <a:p>
            <a:pPr eaLnBrk="1" hangingPunct="1">
              <a:defRPr/>
            </a:pPr>
            <a:r>
              <a:rPr lang="en-GB" smtClean="0"/>
              <a:t>Primary biliary cirrhosis</a:t>
            </a:r>
          </a:p>
        </p:txBody>
      </p:sp>
      <p:sp>
        <p:nvSpPr>
          <p:cNvPr id="567299"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GB" sz="2800" b="1" smtClean="0"/>
              <a:t>Morphology.</a:t>
            </a:r>
            <a:r>
              <a:rPr lang="en-GB" sz="2800" smtClean="0"/>
              <a:t> </a:t>
            </a:r>
          </a:p>
          <a:p>
            <a:pPr eaLnBrk="1" hangingPunct="1">
              <a:lnSpc>
                <a:spcPct val="90000"/>
              </a:lnSpc>
              <a:defRPr/>
            </a:pPr>
            <a:r>
              <a:rPr lang="en-GB" sz="2800" smtClean="0"/>
              <a:t>During the precirrhotic stage, portal tracts and bile ducts are infiltrated by lymphocytes and may exhibit noncaseating granulomatous inflammation. There is bile duct destruction. </a:t>
            </a:r>
          </a:p>
          <a:p>
            <a:pPr eaLnBrk="1" hangingPunct="1">
              <a:lnSpc>
                <a:spcPct val="90000"/>
              </a:lnSpc>
              <a:defRPr/>
            </a:pPr>
            <a:r>
              <a:rPr lang="en-GB" sz="2800" smtClean="0"/>
              <a:t>With time, there is bile ductular proliferation, inflammation, and necrosis of the adjacent periportal hepatic parenchyma.</a:t>
            </a:r>
          </a:p>
          <a:p>
            <a:pPr eaLnBrk="1" hangingPunct="1">
              <a:lnSpc>
                <a:spcPct val="90000"/>
              </a:lnSpc>
              <a:defRPr/>
            </a:pPr>
            <a:r>
              <a:rPr lang="en-GB" sz="2800" smtClean="0"/>
              <a:t>Over years to decades, relentless portal tract scarring and bridging fibrosis lead to cirrhosis.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rrowheads="1"/>
          </p:cNvSpPr>
          <p:nvPr>
            <p:ph type="title"/>
          </p:nvPr>
        </p:nvSpPr>
        <p:spPr/>
        <p:txBody>
          <a:bodyPr/>
          <a:lstStyle/>
          <a:p>
            <a:pPr eaLnBrk="1" hangingPunct="1">
              <a:defRPr/>
            </a:pPr>
            <a:r>
              <a:rPr lang="en-GB" smtClean="0"/>
              <a:t>Primary biliary cirrhosis</a:t>
            </a:r>
          </a:p>
        </p:txBody>
      </p:sp>
      <p:sp>
        <p:nvSpPr>
          <p:cNvPr id="568323" name="Rectangle 3"/>
          <p:cNvSpPr>
            <a:spLocks noGrp="1" noChangeArrowheads="1"/>
          </p:cNvSpPr>
          <p:nvPr>
            <p:ph type="body" idx="1"/>
          </p:nvPr>
        </p:nvSpPr>
        <p:spPr/>
        <p:txBody>
          <a:bodyPr/>
          <a:lstStyle/>
          <a:p>
            <a:pPr eaLnBrk="1" hangingPunct="1">
              <a:defRPr/>
            </a:pPr>
            <a:r>
              <a:rPr lang="en-GB" b="1" smtClean="0"/>
              <a:t>In most cases, the end-stage picture is indistinguishable from secondary biliary cirrhosis or the cirrhosis that follows chronic hepatitis from other causes</a:t>
            </a:r>
            <a:r>
              <a:rPr lang="en-GB" smtClean="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Rot="1" noChangeArrowheads="1"/>
          </p:cNvSpPr>
          <p:nvPr>
            <p:ph type="title"/>
          </p:nvPr>
        </p:nvSpPr>
        <p:spPr/>
        <p:txBody>
          <a:bodyPr/>
          <a:lstStyle/>
          <a:p>
            <a:pPr eaLnBrk="1" hangingPunct="1">
              <a:defRPr/>
            </a:pPr>
            <a:r>
              <a:rPr lang="en-GB" smtClean="0"/>
              <a:t>Primary biliary cirrhosis</a:t>
            </a:r>
          </a:p>
        </p:txBody>
      </p:sp>
      <p:graphicFrame>
        <p:nvGraphicFramePr>
          <p:cNvPr id="574467" name="Group 3"/>
          <p:cNvGraphicFramePr>
            <a:graphicFrameLocks noGrp="1"/>
          </p:cNvGraphicFramePr>
          <p:nvPr>
            <p:ph type="body" sz="half" idx="1"/>
          </p:nvPr>
        </p:nvGraphicFramePr>
        <p:xfrm>
          <a:off x="457200" y="1600200"/>
          <a:ext cx="4038600" cy="4525963"/>
        </p:xfrm>
        <a:graphic>
          <a:graphicData uri="http://schemas.openxmlformats.org/drawingml/2006/table">
            <a:tbl>
              <a:tblPr/>
              <a:tblGrid>
                <a:gridCol w="4038600"/>
              </a:tblGrid>
              <a:tr h="1133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Etiology</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Sex predilection Symptoms and signs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2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Laboratory findings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19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Important pathologic findings before cirrhosis develops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574492" name="Group 28"/>
          <p:cNvGraphicFramePr>
            <a:graphicFrameLocks noGrp="1"/>
          </p:cNvGraphicFramePr>
          <p:nvPr>
            <p:ph type="body" sz="half" idx="2"/>
          </p:nvPr>
        </p:nvGraphicFramePr>
        <p:xfrm>
          <a:off x="4613275" y="1600200"/>
          <a:ext cx="4073525" cy="4525964"/>
        </p:xfrm>
        <a:graphic>
          <a:graphicData uri="http://schemas.openxmlformats.org/drawingml/2006/table">
            <a:tbl>
              <a:tblPr/>
              <a:tblGrid>
                <a:gridCol w="4073525"/>
              </a:tblGrid>
              <a:tr h="1130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Possibly autoimmune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750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Female to male: 6:1 Same as secondary biliary cirrhosis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28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Same as secondary biliary cirrhosis, plus elevated serum autoantibodies (especially antimitochondrial antibody-AMA)</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16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Dense lymphocytic infiltrate in portal tracts with granulomatous destruction of bile ducts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Rot="1" noChangeArrowheads="1"/>
          </p:cNvSpPr>
          <p:nvPr>
            <p:ph type="title"/>
          </p:nvPr>
        </p:nvSpPr>
        <p:spPr/>
        <p:txBody>
          <a:bodyPr/>
          <a:lstStyle/>
          <a:p>
            <a:pPr eaLnBrk="1" hangingPunct="1">
              <a:defRPr/>
            </a:pPr>
            <a:r>
              <a:rPr lang="en-GB" smtClean="0"/>
              <a:t>Primary sclerosing cholangitis</a:t>
            </a:r>
          </a:p>
        </p:txBody>
      </p:sp>
      <p:sp>
        <p:nvSpPr>
          <p:cNvPr id="570371" name="Rectangle 3"/>
          <p:cNvSpPr>
            <a:spLocks noGrp="1" noChangeArrowheads="1"/>
          </p:cNvSpPr>
          <p:nvPr>
            <p:ph type="body" idx="1"/>
          </p:nvPr>
        </p:nvSpPr>
        <p:spPr/>
        <p:txBody>
          <a:bodyPr/>
          <a:lstStyle/>
          <a:p>
            <a:pPr eaLnBrk="1" hangingPunct="1">
              <a:lnSpc>
                <a:spcPct val="80000"/>
              </a:lnSpc>
              <a:defRPr/>
            </a:pPr>
            <a:r>
              <a:rPr lang="en-GB" sz="2800" i="1" smtClean="0"/>
              <a:t>Primary sclerosing cholangitis is characterized by inflammation and obliterative fibrosis of intrahepatic and extrahepatic bile ducts, with dilation of preserved segments.</a:t>
            </a:r>
            <a:r>
              <a:rPr lang="en-GB" sz="2800" smtClean="0"/>
              <a:t> </a:t>
            </a:r>
          </a:p>
          <a:p>
            <a:pPr eaLnBrk="1" hangingPunct="1">
              <a:lnSpc>
                <a:spcPct val="80000"/>
              </a:lnSpc>
              <a:defRPr/>
            </a:pPr>
            <a:r>
              <a:rPr lang="en-GB" sz="2800" smtClean="0"/>
              <a:t>Characteristic "beading" of a barium column in radiographs of the intrahepatic and extrahepatic biliary tree is attributable to the irregular strictures and dilations of affected bile ducts. </a:t>
            </a:r>
          </a:p>
          <a:p>
            <a:pPr eaLnBrk="1" hangingPunct="1">
              <a:lnSpc>
                <a:spcPct val="80000"/>
              </a:lnSpc>
              <a:defRPr/>
            </a:pPr>
            <a:r>
              <a:rPr lang="en-GB" sz="2800" i="1" smtClean="0"/>
              <a:t>It is commonly seen in association with inflammatory bowel disease</a:t>
            </a:r>
            <a:r>
              <a:rPr lang="en-GB" sz="2800" smtClean="0"/>
              <a:t> , particularly chronic ulcerative colitis,</a:t>
            </a:r>
          </a:p>
          <a:p>
            <a:pPr eaLnBrk="1" hangingPunct="1">
              <a:lnSpc>
                <a:spcPct val="80000"/>
              </a:lnSpc>
              <a:defRPr/>
            </a:pPr>
            <a:r>
              <a:rPr lang="en-GB" sz="2800" smtClean="0"/>
              <a:t>males predominate 2:1 </a:t>
            </a:r>
          </a:p>
          <a:p>
            <a:pPr eaLnBrk="1" hangingPunct="1">
              <a:lnSpc>
                <a:spcPct val="80000"/>
              </a:lnSpc>
              <a:defRPr/>
            </a:pPr>
            <a:r>
              <a:rPr lang="en-GB" sz="2800" b="1" smtClean="0"/>
              <a:t>Pathogenesis: </a:t>
            </a:r>
            <a:r>
              <a:rPr lang="en-GB" sz="2800" smtClean="0"/>
              <a:t>unknown.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Rot="1" noChangeArrowheads="1"/>
          </p:cNvSpPr>
          <p:nvPr>
            <p:ph type="title"/>
          </p:nvPr>
        </p:nvSpPr>
        <p:spPr/>
        <p:txBody>
          <a:bodyPr/>
          <a:lstStyle/>
          <a:p>
            <a:pPr eaLnBrk="1" hangingPunct="1">
              <a:defRPr/>
            </a:pPr>
            <a:r>
              <a:rPr lang="en-GB" sz="2800" smtClean="0"/>
              <a:t>Primary sclerosing cholangitis: </a:t>
            </a:r>
            <a:r>
              <a:rPr lang="en-GB" sz="2800" b="0" smtClean="0"/>
              <a:t>Morphology</a:t>
            </a:r>
            <a:endParaRPr lang="en-GB" sz="2800" smtClean="0"/>
          </a:p>
        </p:txBody>
      </p:sp>
      <p:sp>
        <p:nvSpPr>
          <p:cNvPr id="571395" name="Rectangle 3"/>
          <p:cNvSpPr>
            <a:spLocks noGrp="1" noChangeArrowheads="1"/>
          </p:cNvSpPr>
          <p:nvPr>
            <p:ph type="body" idx="1"/>
          </p:nvPr>
        </p:nvSpPr>
        <p:spPr/>
        <p:txBody>
          <a:bodyPr/>
          <a:lstStyle/>
          <a:p>
            <a:pPr eaLnBrk="1" hangingPunct="1">
              <a:lnSpc>
                <a:spcPct val="90000"/>
              </a:lnSpc>
              <a:defRPr/>
            </a:pPr>
            <a:r>
              <a:rPr lang="en-GB" sz="2800" b="1" smtClean="0"/>
              <a:t>Primary sclerosing cholangitis is a fibrosing cholangitis of bile ducts, with a lymphocytic infiltrate, progressive atrophy of the bile duct epithelium, and obliteration of the lumen</a:t>
            </a:r>
            <a:r>
              <a:rPr lang="en-GB" sz="2800" smtClean="0"/>
              <a:t>. </a:t>
            </a:r>
          </a:p>
          <a:p>
            <a:pPr eaLnBrk="1" hangingPunct="1">
              <a:lnSpc>
                <a:spcPct val="90000"/>
              </a:lnSpc>
              <a:defRPr/>
            </a:pPr>
            <a:r>
              <a:rPr lang="en-GB" sz="2800" smtClean="0"/>
              <a:t>The concentric periductal fibrosis around affected ducts ("onion-skin fibrosis") is followed by their disappearance, leaving behind a solid, cordlike fibrous scar. </a:t>
            </a:r>
          </a:p>
          <a:p>
            <a:pPr eaLnBrk="1" hangingPunct="1">
              <a:lnSpc>
                <a:spcPct val="90000"/>
              </a:lnSpc>
              <a:defRPr/>
            </a:pPr>
            <a:r>
              <a:rPr lang="en-GB" sz="2800" smtClean="0"/>
              <a:t>As the disease progresses, the liver becomes cirrhotic like that seen with primary and secondary biliary cirrhosis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Rot="1" noChangeArrowheads="1"/>
          </p:cNvSpPr>
          <p:nvPr>
            <p:ph type="title"/>
          </p:nvPr>
        </p:nvSpPr>
        <p:spPr/>
        <p:txBody>
          <a:bodyPr/>
          <a:lstStyle/>
          <a:p>
            <a:pPr eaLnBrk="1" hangingPunct="1">
              <a:defRPr/>
            </a:pPr>
            <a:r>
              <a:rPr lang="en-GB" smtClean="0"/>
              <a:t>Primary sclerosing cholangitis</a:t>
            </a:r>
          </a:p>
        </p:txBody>
      </p:sp>
      <p:graphicFrame>
        <p:nvGraphicFramePr>
          <p:cNvPr id="576515" name="Group 3"/>
          <p:cNvGraphicFramePr>
            <a:graphicFrameLocks noGrp="1"/>
          </p:cNvGraphicFramePr>
          <p:nvPr>
            <p:ph type="body" sz="half" idx="2"/>
          </p:nvPr>
        </p:nvGraphicFramePr>
        <p:xfrm>
          <a:off x="4648200" y="1600200"/>
          <a:ext cx="4038600" cy="4687888"/>
        </p:xfrm>
        <a:graphic>
          <a:graphicData uri="http://schemas.openxmlformats.org/drawingml/2006/table">
            <a:tbl>
              <a:tblPr/>
              <a:tblGrid>
                <a:gridCol w="4038600"/>
              </a:tblGrid>
              <a:tr h="1133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Unknown, possibly autoimmune; 50-70% associated with inflammatory bowel disease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Female to male: 1:2 Same as secondary biliary cirrhosis; insidious onset</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2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Same as secondary biliary cirrhosis, plus elevated serum IgM, hypergammaglobulinemia</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19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Periductal portal tract fibrosis, segmental stenosis of extrahepatic and intrahepatic bile ducts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576527" name="Group 15"/>
          <p:cNvGraphicFramePr>
            <a:graphicFrameLocks noGrp="1"/>
          </p:cNvGraphicFramePr>
          <p:nvPr>
            <p:ph type="body" sz="half" idx="1"/>
          </p:nvPr>
        </p:nvGraphicFramePr>
        <p:xfrm>
          <a:off x="457200" y="1600200"/>
          <a:ext cx="4038600" cy="4525963"/>
        </p:xfrm>
        <a:graphic>
          <a:graphicData uri="http://schemas.openxmlformats.org/drawingml/2006/table">
            <a:tbl>
              <a:tblPr/>
              <a:tblGrid>
                <a:gridCol w="4038600"/>
              </a:tblGrid>
              <a:tr h="1133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Etiology</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Sex predilection Symptoms and signs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20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Laboratory findings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19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Important pathologic findings before cirrhosis develops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5715" name="Content Placeholder 3" descr="untitled.bmp"/>
          <p:cNvPicPr>
            <a:picLocks noGrp="1" noChangeAspect="1"/>
          </p:cNvPicPr>
          <p:nvPr>
            <p:ph idx="1"/>
          </p:nvPr>
        </p:nvPicPr>
        <p:blipFill>
          <a:blip r:embed="rId2"/>
          <a:srcRect/>
          <a:stretch>
            <a:fillRect/>
          </a:stretch>
        </p:blipFill>
        <p:spPr>
          <a:xfrm>
            <a:off x="1090613" y="1639888"/>
            <a:ext cx="6962775" cy="4448175"/>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6739" name="Content Placeholder 3" descr="untitled.bmp"/>
          <p:cNvPicPr>
            <a:picLocks noGrp="1" noChangeAspect="1"/>
          </p:cNvPicPr>
          <p:nvPr>
            <p:ph idx="1"/>
          </p:nvPr>
        </p:nvPicPr>
        <p:blipFill>
          <a:blip r:embed="rId3"/>
          <a:srcRect/>
          <a:stretch>
            <a:fillRect/>
          </a:stretch>
        </p:blipFill>
        <p:spPr>
          <a:xfrm>
            <a:off x="2133600" y="2209800"/>
            <a:ext cx="5524500" cy="393858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en-US" smtClean="0"/>
              <a:t>features of cirrhosis</a:t>
            </a:r>
            <a:endParaRPr lang="en-GB" smtClean="0"/>
          </a:p>
        </p:txBody>
      </p:sp>
      <p:sp>
        <p:nvSpPr>
          <p:cNvPr id="5123"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mtClean="0"/>
              <a:t> </a:t>
            </a:r>
          </a:p>
          <a:p>
            <a:pPr eaLnBrk="1" hangingPunct="1">
              <a:lnSpc>
                <a:spcPct val="90000"/>
              </a:lnSpc>
              <a:defRPr/>
            </a:pPr>
            <a:r>
              <a:rPr lang="en-US" i="1" smtClean="0"/>
              <a:t>Vascular architecture is reorganized</a:t>
            </a:r>
            <a:r>
              <a:rPr lang="en-US" smtClean="0"/>
              <a:t> by the parenchymal damage and scarring, with the formation of abnormal interconnections between vascular inflow and hepatic vein outflow channels. </a:t>
            </a:r>
          </a:p>
          <a:p>
            <a:pPr eaLnBrk="1" hangingPunct="1">
              <a:lnSpc>
                <a:spcPct val="90000"/>
              </a:lnSpc>
              <a:defRPr/>
            </a:pPr>
            <a:r>
              <a:rPr lang="en-US" i="1" smtClean="0"/>
              <a:t>Fibrosis is the key feature of progressive damage to the liver.</a:t>
            </a:r>
            <a:r>
              <a:rPr lang="en-US" smtClean="0"/>
              <a:t> Once cirrhosis has developed, reversal is thought to be rare.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7763" name="Content Placeholder 3" descr="untitled.bmp"/>
          <p:cNvPicPr>
            <a:picLocks noGrp="1" noChangeAspect="1"/>
          </p:cNvPicPr>
          <p:nvPr>
            <p:ph idx="1"/>
          </p:nvPr>
        </p:nvPicPr>
        <p:blipFill>
          <a:blip r:embed="rId3"/>
          <a:srcRect/>
          <a:stretch>
            <a:fillRect/>
          </a:stretch>
        </p:blipFill>
        <p:spPr>
          <a:xfrm>
            <a:off x="2209800" y="2438400"/>
            <a:ext cx="3733800" cy="38100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8787" name="Content Placeholder 3" descr="untitled.bmp"/>
          <p:cNvPicPr>
            <a:picLocks noGrp="1" noChangeAspect="1"/>
          </p:cNvPicPr>
          <p:nvPr>
            <p:ph idx="1"/>
          </p:nvPr>
        </p:nvPicPr>
        <p:blipFill>
          <a:blip r:embed="rId3"/>
          <a:srcRect/>
          <a:stretch>
            <a:fillRect/>
          </a:stretch>
        </p:blipFill>
        <p:spPr>
          <a:xfrm>
            <a:off x="2133600" y="2438400"/>
            <a:ext cx="4953000" cy="39290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9811" name="Content Placeholder 3" descr="untitled.bmp"/>
          <p:cNvPicPr>
            <a:picLocks noGrp="1" noChangeAspect="1"/>
          </p:cNvPicPr>
          <p:nvPr>
            <p:ph idx="1"/>
          </p:nvPr>
        </p:nvPicPr>
        <p:blipFill>
          <a:blip r:embed="rId3"/>
          <a:srcRect/>
          <a:stretch>
            <a:fillRect/>
          </a:stretch>
        </p:blipFill>
        <p:spPr>
          <a:xfrm>
            <a:off x="1676400" y="2614613"/>
            <a:ext cx="6096000" cy="378618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GB" smtClean="0"/>
              <a:t>Classifiation of cirrhosis</a:t>
            </a:r>
          </a:p>
        </p:txBody>
      </p:sp>
      <p:sp>
        <p:nvSpPr>
          <p:cNvPr id="6147" name="Rectangle 3"/>
          <p:cNvSpPr>
            <a:spLocks noGrp="1" noChangeArrowheads="1"/>
          </p:cNvSpPr>
          <p:nvPr>
            <p:ph type="body" idx="1"/>
          </p:nvPr>
        </p:nvSpPr>
        <p:spPr/>
        <p:txBody>
          <a:bodyPr/>
          <a:lstStyle/>
          <a:p>
            <a:pPr eaLnBrk="1" hangingPunct="1">
              <a:defRPr/>
            </a:pPr>
            <a:endParaRPr lang="en-US" smtClean="0"/>
          </a:p>
          <a:p>
            <a:pPr eaLnBrk="1" hangingPunct="1">
              <a:defRPr/>
            </a:pPr>
            <a:r>
              <a:rPr lang="en-US" smtClean="0"/>
              <a:t>The classification is based on the underlying etiology.</a:t>
            </a:r>
          </a:p>
          <a:p>
            <a:pPr eaLnBrk="1" hangingPunct="1">
              <a:defRPr/>
            </a:pPr>
            <a:r>
              <a:rPr lang="en-US" smtClean="0"/>
              <a:t>Many forms of cirrhosis (particularly alcoholic cirrhosis) are initially micronodular, but there is a tendency for nodules to increase in size with time.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normAutofit fontScale="90000"/>
          </a:bodyPr>
          <a:lstStyle/>
          <a:p>
            <a:pPr eaLnBrk="1" hangingPunct="1">
              <a:defRPr/>
            </a:pPr>
            <a:r>
              <a:rPr lang="en-GB" sz="4000" smtClean="0"/>
              <a:t>Classifiation of cirrhosis based on  causes</a:t>
            </a:r>
          </a:p>
        </p:txBody>
      </p:sp>
      <p:sp>
        <p:nvSpPr>
          <p:cNvPr id="7171" name="Rectangle 3"/>
          <p:cNvSpPr>
            <a:spLocks noGrp="1" noChangeArrowheads="1"/>
          </p:cNvSpPr>
          <p:nvPr>
            <p:ph type="body" idx="1"/>
          </p:nvPr>
        </p:nvSpPr>
        <p:spPr/>
        <p:txBody>
          <a:bodyPr/>
          <a:lstStyle/>
          <a:p>
            <a:pPr eaLnBrk="1" hangingPunct="1">
              <a:defRPr/>
            </a:pPr>
            <a:r>
              <a:rPr lang="en-US" smtClean="0"/>
              <a:t>Alcoholic liver disease               60% to 70%</a:t>
            </a:r>
          </a:p>
          <a:p>
            <a:pPr eaLnBrk="1" hangingPunct="1">
              <a:defRPr/>
            </a:pPr>
            <a:r>
              <a:rPr lang="en-US" smtClean="0"/>
              <a:t>Viral hepatitis                            10%</a:t>
            </a:r>
          </a:p>
          <a:p>
            <a:pPr eaLnBrk="1" hangingPunct="1">
              <a:defRPr/>
            </a:pPr>
            <a:r>
              <a:rPr lang="en-US" smtClean="0"/>
              <a:t>Biliary diseases                           5% to 10%</a:t>
            </a:r>
          </a:p>
          <a:p>
            <a:pPr eaLnBrk="1" hangingPunct="1">
              <a:defRPr/>
            </a:pPr>
            <a:r>
              <a:rPr lang="en-US" smtClean="0"/>
              <a:t>Primary hemochromatosis         5%</a:t>
            </a:r>
          </a:p>
          <a:p>
            <a:pPr eaLnBrk="1" hangingPunct="1">
              <a:defRPr/>
            </a:pPr>
            <a:r>
              <a:rPr lang="en-US" smtClean="0"/>
              <a:t>Wilson disease                           Rare</a:t>
            </a:r>
          </a:p>
          <a:p>
            <a:pPr eaLnBrk="1" hangingPunct="1">
              <a:defRPr/>
            </a:pPr>
            <a:r>
              <a:rPr lang="en-US" smtClean="0"/>
              <a:t>α1-Antitrypsin deficiency          Rare</a:t>
            </a:r>
          </a:p>
          <a:p>
            <a:pPr eaLnBrk="1" hangingPunct="1">
              <a:defRPr/>
            </a:pPr>
            <a:r>
              <a:rPr lang="en-US" smtClean="0"/>
              <a:t>Cryptogenic cirrhosis                10% to 15%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GB" smtClean="0"/>
              <a:t>Classifiation of cirrhosis</a:t>
            </a:r>
          </a:p>
        </p:txBody>
      </p:sp>
      <p:sp>
        <p:nvSpPr>
          <p:cNvPr id="8195" name="Rectangle 3"/>
          <p:cNvSpPr>
            <a:spLocks noGrp="1" noChangeArrowheads="1"/>
          </p:cNvSpPr>
          <p:nvPr>
            <p:ph type="body" idx="1"/>
          </p:nvPr>
        </p:nvSpPr>
        <p:spPr/>
        <p:txBody>
          <a:bodyPr>
            <a:normAutofit lnSpcReduction="10000"/>
          </a:bodyPr>
          <a:lstStyle/>
          <a:p>
            <a:pPr eaLnBrk="1" hangingPunct="1">
              <a:lnSpc>
                <a:spcPct val="90000"/>
              </a:lnSpc>
              <a:buFont typeface="Wingdings" pitchFamily="2" charset="2"/>
              <a:buNone/>
              <a:defRPr/>
            </a:pPr>
            <a:r>
              <a:rPr lang="en-US" sz="2800" smtClean="0"/>
              <a:t>   Infrequent types of cirrhosis also include </a:t>
            </a:r>
          </a:p>
          <a:p>
            <a:pPr eaLnBrk="1" hangingPunct="1">
              <a:lnSpc>
                <a:spcPct val="90000"/>
              </a:lnSpc>
              <a:defRPr/>
            </a:pPr>
            <a:r>
              <a:rPr lang="en-US" sz="2800" smtClean="0"/>
              <a:t>the cirrhosis developing in infants and children with galactosemia and tyrosinosis</a:t>
            </a:r>
          </a:p>
          <a:p>
            <a:pPr eaLnBrk="1" hangingPunct="1">
              <a:lnSpc>
                <a:spcPct val="90000"/>
              </a:lnSpc>
              <a:defRPr/>
            </a:pPr>
            <a:r>
              <a:rPr lang="en-US" sz="2800" smtClean="0"/>
              <a:t>drug-induced cirrhosis. </a:t>
            </a:r>
          </a:p>
          <a:p>
            <a:pPr eaLnBrk="1" hangingPunct="1">
              <a:lnSpc>
                <a:spcPct val="90000"/>
              </a:lnSpc>
              <a:defRPr/>
            </a:pPr>
            <a:r>
              <a:rPr lang="en-US" sz="2800" smtClean="0"/>
              <a:t>Severe fibrosis can occur in the setting of cardiac disease (sometimes called "cardiac cirrhosis,"). </a:t>
            </a:r>
          </a:p>
          <a:p>
            <a:pPr eaLnBrk="1" hangingPunct="1">
              <a:lnSpc>
                <a:spcPct val="90000"/>
              </a:lnSpc>
              <a:defRPr/>
            </a:pPr>
            <a:r>
              <a:rPr lang="en-US" sz="2800" smtClean="0"/>
              <a:t>In some cases there is no cause and these are referred to as </a:t>
            </a:r>
            <a:r>
              <a:rPr lang="en-US" sz="2800" i="1" smtClean="0"/>
              <a:t>cryptogenic cirrhosis.</a:t>
            </a:r>
          </a:p>
          <a:p>
            <a:pPr eaLnBrk="1" hangingPunct="1">
              <a:lnSpc>
                <a:spcPct val="90000"/>
              </a:lnSpc>
              <a:defRPr/>
            </a:pPr>
            <a:r>
              <a:rPr lang="en-US" sz="2800" i="1" smtClean="0"/>
              <a:t>Once cirrhosis is established, it is usually impossible to establish an etiologic diagnosis on morphologic grounds alone</a:t>
            </a:r>
            <a:r>
              <a:rPr lang="en-US" sz="2800" smtClean="0"/>
              <a:t> </a:t>
            </a:r>
          </a:p>
          <a:p>
            <a:pPr eaLnBrk="1" hangingPunct="1">
              <a:lnSpc>
                <a:spcPct val="90000"/>
              </a:lnSpc>
              <a:defRPr/>
            </a:pPr>
            <a:endParaRPr lang="en-US" sz="2800" smtClean="0"/>
          </a:p>
          <a:p>
            <a:pPr eaLnBrk="1" hangingPunct="1">
              <a:lnSpc>
                <a:spcPct val="90000"/>
              </a:lnSpc>
              <a:defRPr/>
            </a:pPr>
            <a:endParaRPr lang="en-US" sz="2800" smtClean="0"/>
          </a:p>
          <a:p>
            <a:pPr eaLnBrk="1" hangingPunct="1">
              <a:lnSpc>
                <a:spcPct val="90000"/>
              </a:lnSpc>
              <a:defRPr/>
            </a:pPr>
            <a:endParaRPr lang="en-US" sz="28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9219" name="Rectangle 3"/>
          <p:cNvSpPr>
            <a:spLocks noGrp="1" noChangeArrowheads="1"/>
          </p:cNvSpPr>
          <p:nvPr>
            <p:ph type="body" idx="1"/>
          </p:nvPr>
        </p:nvSpPr>
        <p:spPr/>
        <p:txBody>
          <a:bodyPr/>
          <a:lstStyle/>
          <a:p>
            <a:pPr eaLnBrk="1" hangingPunct="1">
              <a:defRPr/>
            </a:pPr>
            <a:r>
              <a:rPr lang="en-US" smtClean="0"/>
              <a:t>The  pathogenetic processes in cirrhosis are progressive fibrosis and reorganization of the vascular microarchitecture of the liver</a:t>
            </a:r>
          </a:p>
          <a:p>
            <a:pPr eaLnBrk="1" hangingPunct="1">
              <a:defRPr/>
            </a:pPr>
            <a:r>
              <a:rPr lang="en-US" smtClean="0"/>
              <a:t> In the normal liver, interstitial collagens (types I and III) are concentrated in portal tracts and around central veins. The type IV collagen(reticulin) is in the space of Disse. </a:t>
            </a:r>
          </a:p>
          <a:p>
            <a:pPr eaLnBrk="1" hangingPunct="1">
              <a:defRPr/>
            </a:pPr>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rrowheads="1"/>
          </p:cNvSpPr>
          <p:nvPr>
            <p:ph type="title"/>
          </p:nvPr>
        </p:nvSpPr>
        <p:spPr/>
        <p:txBody>
          <a:bodyPr/>
          <a:lstStyle/>
          <a:p>
            <a:pPr eaLnBrk="1" hangingPunct="1">
              <a:defRPr/>
            </a:pPr>
            <a:r>
              <a:rPr lang="en-US" b="0" smtClean="0"/>
              <a:t>Pathogenesis of cirrhosis</a:t>
            </a:r>
          </a:p>
        </p:txBody>
      </p:sp>
      <p:sp>
        <p:nvSpPr>
          <p:cNvPr id="260099" name="Rectangle 3"/>
          <p:cNvSpPr>
            <a:spLocks noGrp="1" noChangeArrowheads="1"/>
          </p:cNvSpPr>
          <p:nvPr>
            <p:ph type="body" idx="1"/>
          </p:nvPr>
        </p:nvSpPr>
        <p:spPr/>
        <p:txBody>
          <a:bodyPr/>
          <a:lstStyle/>
          <a:p>
            <a:pPr eaLnBrk="1" hangingPunct="1">
              <a:defRPr/>
            </a:pPr>
            <a:r>
              <a:rPr lang="en-US" smtClean="0"/>
              <a:t>In cirrhosis, types I and III collagen are deposited in the lobule, creating delicate or broad septal tracts. </a:t>
            </a:r>
          </a:p>
          <a:p>
            <a:pPr eaLnBrk="1" hangingPunct="1">
              <a:defRPr/>
            </a:pPr>
            <a:r>
              <a:rPr lang="en-US" smtClean="0"/>
              <a:t>There is loss of  fenestrations in the sinusoidal endothelial cells (capillarization of sinusoids, that is the sinusoidal space comes to resemble a capillary rather than a channel for exchange of solutes between hepatocytes and plasma).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2031</Words>
  <Application>Microsoft Office PowerPoint</Application>
  <PresentationFormat>On-screen Show (4:3)</PresentationFormat>
  <Paragraphs>208</Paragraphs>
  <Slides>42</Slides>
  <Notes>40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Liver Cirrhosis</vt:lpstr>
      <vt:lpstr>Cirrhosis</vt:lpstr>
      <vt:lpstr>Cirrhosis</vt:lpstr>
      <vt:lpstr>features of cirrhosis</vt:lpstr>
      <vt:lpstr>Classifiation of cirrhosis</vt:lpstr>
      <vt:lpstr>Classifiation of cirrhosis based on  causes</vt:lpstr>
      <vt:lpstr>Classifiation of cirrhosis</vt:lpstr>
      <vt:lpstr>Pathogenesis of cirrhosis</vt:lpstr>
      <vt:lpstr>Pathogenesis of cirrhosis</vt:lpstr>
      <vt:lpstr>Pathogenesis of cirrhosis</vt:lpstr>
      <vt:lpstr>Pathogenesis of cirrhosis</vt:lpstr>
      <vt:lpstr>Slide 12</vt:lpstr>
      <vt:lpstr>Clinical Features</vt:lpstr>
      <vt:lpstr>Clinical Features</vt:lpstr>
      <vt:lpstr>Slide 15</vt:lpstr>
      <vt:lpstr>The nodules seen here are larger than 3 mm and, hence, this is an example of "macronodular" cirrhosis. </vt:lpstr>
      <vt:lpstr>Micronodular cirrhosis: The regenerative nodules are quite small, averaging less than 3 mm in size. The most common cause for this is chronic alcoholism. </vt:lpstr>
      <vt:lpstr>Regenerative nodules of hepatocytes are surrounded by fibrous connective tissue that bridges between portal tracts. Within this collagenous tissue are scattered lymphocytes as well as a proliferation of bile ducts. </vt:lpstr>
      <vt:lpstr>Chronic Hepatitis, morphology</vt:lpstr>
      <vt:lpstr>Slide 20</vt:lpstr>
      <vt:lpstr>Slide 21</vt:lpstr>
      <vt:lpstr> Viral hepatitis C which is at a high stage with extensive fibrosis and progression to macronodular cirrhosis, as evidenced by the large regenerative nodule at the center right. </vt:lpstr>
      <vt:lpstr>Autoimmune hepatitis</vt:lpstr>
      <vt:lpstr>Autoimmune hepatitis</vt:lpstr>
      <vt:lpstr>Intrahepatic Biliary Tract Disease </vt:lpstr>
      <vt:lpstr>Secondary biliary cirrhosis</vt:lpstr>
      <vt:lpstr>Secondary biliary cirrhosis: morphology</vt:lpstr>
      <vt:lpstr>Secondary biliary cirrhosis</vt:lpstr>
      <vt:lpstr>Primary biliary cirrhosis</vt:lpstr>
      <vt:lpstr>Primary biliary cirrhosis</vt:lpstr>
      <vt:lpstr>Primary biliary cirrhosis</vt:lpstr>
      <vt:lpstr>Primary biliary cirrhosis</vt:lpstr>
      <vt:lpstr>Primary biliary cirrhosis</vt:lpstr>
      <vt:lpstr>Primary biliary cirrhosis</vt:lpstr>
      <vt:lpstr>Primary sclerosing cholangitis</vt:lpstr>
      <vt:lpstr>Primary sclerosing cholangitis: Morphology</vt:lpstr>
      <vt:lpstr>Primary sclerosing cholangitis</vt:lpstr>
      <vt:lpstr>Alcoholic liver disease</vt:lpstr>
      <vt:lpstr>Alcoholic liver disease</vt:lpstr>
      <vt:lpstr>Alcoholic liver disease</vt:lpstr>
      <vt:lpstr>Alcoholic liver disease</vt:lpstr>
      <vt:lpstr>Alcoholic liver disease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Cirrhosis</dc:title>
  <dc:creator>Dr.Hala</dc:creator>
  <cp:lastModifiedBy>Dr.Hala</cp:lastModifiedBy>
  <cp:revision>2</cp:revision>
  <dcterms:created xsi:type="dcterms:W3CDTF">2010-11-01T06:03:17Z</dcterms:created>
  <dcterms:modified xsi:type="dcterms:W3CDTF">2010-11-01T06:22:46Z</dcterms:modified>
</cp:coreProperties>
</file>