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30" y="-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2</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11</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12</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13</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26339AA-1945-4F91-96A8-9FC1C068BDD9}" type="slidenum">
              <a:rPr lang="en-GB" smtClean="0">
                <a:cs typeface="Arial" charset="0"/>
              </a:rPr>
              <a:pPr/>
              <a:t>14</a:t>
            </a:fld>
            <a:endParaRPr lang="en-GB" smtClean="0">
              <a:cs typeface="Arial" charset="0"/>
            </a:endParaRPr>
          </a:p>
        </p:txBody>
      </p:sp>
      <p:sp>
        <p:nvSpPr>
          <p:cNvPr id="415747" name="Rectangle 2"/>
          <p:cNvSpPr>
            <a:spLocks noGrp="1" noRot="1" noChangeAspect="1" noChangeArrowheads="1" noTextEdit="1"/>
          </p:cNvSpPr>
          <p:nvPr>
            <p:ph type="sldImg"/>
          </p:nvPr>
        </p:nvSpPr>
        <p:spPr>
          <a:ln>
            <a:noFill/>
          </a:ln>
        </p:spPr>
      </p:sp>
      <p:sp>
        <p:nvSpPr>
          <p:cNvPr id="41574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15</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16</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17</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18</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19</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20</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3</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21</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22</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23</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24</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25</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28</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4</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5</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6</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7</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8</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9</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10</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F9-D7F9-48F2-9001-865C935E85A2}" type="datetimeFigureOut">
              <a:rPr lang="en-US" smtClean="0"/>
              <a:pPr/>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5542-F708-4349-BD91-ED5920719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smtClean="0"/>
              <a:t>fibrolamellar carcinoma</a:t>
            </a:r>
          </a:p>
        </p:txBody>
      </p:sp>
      <p:sp>
        <p:nvSpPr>
          <p:cNvPr id="398339" name="Rectangle 3"/>
          <p:cNvSpPr>
            <a:spLocks noGrp="1" noChangeArrowheads="1"/>
          </p:cNvSpPr>
          <p:nvPr>
            <p:ph type="body" idx="1"/>
          </p:nvPr>
        </p:nvSpPr>
        <p:spPr/>
        <p:txBody>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a:blip r:embed="rId3"/>
          <a:srcRect/>
          <a:stretch>
            <a:fillRect/>
          </a:stretch>
        </p:blipFill>
        <p:spPr bwMode="auto">
          <a:xfrm>
            <a:off x="1404938" y="1658938"/>
            <a:ext cx="6350000" cy="3552825"/>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029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LIVER026"/>
          <p:cNvPicPr>
            <a:picLocks noChangeAspect="1" noChangeArrowheads="1"/>
          </p:cNvPicPr>
          <p:nvPr/>
        </p:nvPicPr>
        <p:blipFill>
          <a:blip r:embed="rId3"/>
          <a:srcRect/>
          <a:stretch>
            <a:fillRect/>
          </a:stretch>
        </p:blipFill>
        <p:spPr bwMode="auto">
          <a:xfrm>
            <a:off x="1371600" y="1852613"/>
            <a:ext cx="6858000" cy="5005387"/>
          </a:xfrm>
          <a:prstGeom prst="rect">
            <a:avLst/>
          </a:prstGeom>
          <a:noFill/>
          <a:ln w="9525">
            <a:noFill/>
            <a:miter lim="800000"/>
            <a:headEnd/>
            <a:tailEnd/>
          </a:ln>
        </p:spPr>
      </p:pic>
      <p:sp>
        <p:nvSpPr>
          <p:cNvPr id="306182" name="Rectangle 6"/>
          <p:cNvSpPr>
            <a:spLocks noGrp="1" noRot="1" noChangeArrowheads="1"/>
          </p:cNvSpPr>
          <p:nvPr>
            <p:ph type="title"/>
          </p:nvPr>
        </p:nvSpPr>
        <p:spPr>
          <a:xfrm>
            <a:off x="457200" y="0"/>
            <a:ext cx="8229600" cy="1905000"/>
          </a:xfrm>
        </p:spPr>
        <p:txBody>
          <a:bodyPr>
            <a:normAutofit fontScale="90000"/>
          </a:bodyPr>
          <a:lstStyle/>
          <a:p>
            <a:pPr eaLnBrk="1" hangingPunct="1">
              <a:defRPr/>
            </a:pPr>
            <a:r>
              <a:rPr lang="en-US" sz="2000" dirty="0" err="1" smtClean="0"/>
              <a:t>Hepatocellular</a:t>
            </a:r>
            <a:r>
              <a:rPr lang="en-US" sz="2000" dirty="0" smtClean="0"/>
              <a:t>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a:t>
            </a:r>
            <a:r>
              <a:rPr lang="en-US" sz="40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a:srcRect/>
          <a:stretch>
            <a:fillRect/>
          </a:stretch>
        </p:blipFill>
        <p:spPr bwMode="auto">
          <a:xfrm>
            <a:off x="0" y="1600201"/>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p:txBody>
          <a:bodyPr/>
          <a:lstStyle/>
          <a:p>
            <a:pPr eaLnBrk="1" hangingPunct="1">
              <a:defRPr/>
            </a:pPr>
            <a:r>
              <a:rPr lang="en-US" sz="3200" smtClean="0"/>
              <a:t>The satellite nodules of this hepatocellular carcinoma.</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18-f044a"/>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336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43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43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43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439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54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54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54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541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fontScale="90000"/>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type="body"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type="body"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are carcinomas of bile duct origin, </a:t>
            </a:r>
            <a:r>
              <a:rPr lang="en-GB" i="1" dirty="0" err="1" smtClean="0"/>
              <a:t>cholangiocarcinomas</a:t>
            </a:r>
            <a:r>
              <a:rPr lang="en-GB" dirty="0" smtClean="0"/>
              <a:t>. </a:t>
            </a:r>
          </a:p>
          <a:p>
            <a:pPr eaLnBrk="1" hangingPunct="1">
              <a:lnSpc>
                <a:spcPct val="80000"/>
              </a:lnSpc>
              <a:defRPr/>
            </a:pPr>
            <a:r>
              <a:rPr lang="en-GB" dirty="0" smtClean="0"/>
              <a:t>The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smtClean="0"/>
              <a:t>Cholangiocarcinoma</a:t>
            </a:r>
          </a:p>
        </p:txBody>
      </p:sp>
      <p:sp>
        <p:nvSpPr>
          <p:cNvPr id="135171" name="Rectangle 3"/>
          <p:cNvSpPr>
            <a:spLocks noGrp="1" noChangeArrowheads="1"/>
          </p:cNvSpPr>
          <p:nvPr>
            <p:ph type="body" idx="1"/>
          </p:nvPr>
        </p:nvSpPr>
        <p:spPr/>
        <p:txBody>
          <a:bodyPr/>
          <a:lstStyle/>
          <a:p>
            <a:pPr eaLnBrk="1" hangingPunct="1">
              <a:defRPr/>
            </a:pPr>
            <a:r>
              <a:rPr lang="en-GB" smtClean="0"/>
              <a:t>Cholangiocarcinoma is a malignancy of the biliary tree, arising from bile ducts within and outside of the liver.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type="body"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type="body" idx="1"/>
          </p:nvPr>
        </p:nvSpPr>
        <p:spPr/>
        <p:txBody>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type="body"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a:blip r:embed="rId3"/>
          <a:srcRect/>
          <a:stretch>
            <a:fillRect/>
          </a:stretch>
        </p:blipFill>
        <p:spPr bwMode="auto">
          <a:xfrm>
            <a:off x="0" y="152400"/>
            <a:ext cx="9144000" cy="6705600"/>
          </a:xfrm>
          <a:prstGeom prst="rect">
            <a:avLst/>
          </a:prstGeom>
          <a:noFill/>
          <a:ln w="9525">
            <a:solidFill>
              <a:schemeClr val="tx1"/>
            </a:solidFill>
            <a:miter lim="800000"/>
            <a:headEnd/>
            <a:tailEnd/>
          </a:ln>
        </p:spPr>
      </p:pic>
      <p:sp>
        <p:nvSpPr>
          <p:cNvPr id="1536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36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36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360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fontScale="90000"/>
          </a:bodyPr>
          <a:lstStyle/>
          <a:p>
            <a:pPr eaLnBrk="1" hangingPunct="1">
              <a:defRPr/>
            </a:pPr>
            <a:r>
              <a:rPr lang="en-US" sz="2000" smtClean="0"/>
              <a:t>The carcinoma at the left has a glandular appearance. Cholangiocarcinomas do not make bile, but the cells do make mucin, and they can be almost impossible to distinguish from metastatic adenocarcinoma on biopsy or fine needle aspirate</a:t>
            </a:r>
            <a:r>
              <a:rPr lang="en-US" sz="40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type="body" idx="1"/>
          </p:nvPr>
        </p:nvSpPr>
        <p:spPr/>
        <p:txBody>
          <a:bodyPr/>
          <a:lstStyle/>
          <a:p>
            <a:pPr eaLnBrk="1" hangingPunct="1">
              <a:lnSpc>
                <a:spcPct val="90000"/>
              </a:lnSpc>
              <a:defRPr/>
            </a:pPr>
            <a:r>
              <a:rPr lang="en-GB" smtClean="0"/>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smtClean="0"/>
              <a:t>Prognosis is poor. The median time from diagnosis to death is 6 months. Aggressive surgery remains the only treatment offering hope for long-term survival.</a:t>
            </a:r>
          </a:p>
          <a:p>
            <a:pPr eaLnBrk="1" hangingPunct="1">
              <a:lnSpc>
                <a:spcPct val="90000"/>
              </a:lnSpc>
              <a:defRPr/>
            </a:pPr>
            <a:r>
              <a:rPr lang="en-GB" smtClean="0"/>
              <a:t>Alpha-fetoprorein is not elevated.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smtClean="0"/>
              <a:t>Metastatic tumors</a:t>
            </a:r>
          </a:p>
        </p:txBody>
      </p:sp>
      <p:sp>
        <p:nvSpPr>
          <p:cNvPr id="139267" name="Rectangle 3"/>
          <p:cNvSpPr>
            <a:spLocks noGrp="1" noChangeArrowheads="1"/>
          </p:cNvSpPr>
          <p:nvPr>
            <p:ph type="body" idx="1"/>
          </p:nvPr>
        </p:nvSpPr>
        <p:spPr/>
        <p:txBody>
          <a:bodyPr/>
          <a:lstStyle/>
          <a:p>
            <a:pPr eaLnBrk="1" hangingPunct="1">
              <a:lnSpc>
                <a:spcPct val="90000"/>
              </a:lnSpc>
              <a:defRPr/>
            </a:pPr>
            <a:r>
              <a:rPr lang="en-GB" sz="2800" smtClean="0"/>
              <a:t>Metastatic involvement of the liver is far more common than primary neoplasia. </a:t>
            </a:r>
          </a:p>
          <a:p>
            <a:pPr eaLnBrk="1" hangingPunct="1">
              <a:lnSpc>
                <a:spcPct val="90000"/>
              </a:lnSpc>
              <a:defRPr/>
            </a:pPr>
            <a:r>
              <a:rPr lang="en-GB" sz="2800" smtClean="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57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7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7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770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a:srcRect/>
          <a:stretch>
            <a:fillRect/>
          </a:stretch>
        </p:blipFill>
        <p:spPr bwMode="auto">
          <a:xfrm>
            <a:off x="0" y="1676401"/>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fontScale="90000"/>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126979" name="Rectangle 3"/>
          <p:cNvSpPr>
            <a:spLocks noGrp="1" noChangeArrowheads="1"/>
          </p:cNvSpPr>
          <p:nvPr>
            <p:ph type="body"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type="body" idx="1"/>
          </p:nvPr>
        </p:nvSpPr>
        <p:spPr/>
        <p:txBody>
          <a:bodyPr/>
          <a:lstStyle/>
          <a:p>
            <a:pPr eaLnBrk="1" hangingPunct="1">
              <a:defRPr/>
            </a:pPr>
            <a:r>
              <a:rPr lang="en-GB" smtClean="0"/>
              <a:t>This consists of pleomorphic endothelial cells with large hyperchromatic nuclei, giant cells in frequent mitosis and irregular anastomosing vascular channels. The cells may appear spindle shaped and cirrhosis is present in 20% to 40% of the cases. These have also been linked to vinyl chloride and thorostrast exposure.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i="1" smtClean="0"/>
              <a:t>PANCREATIC CARCINOMA</a:t>
            </a:r>
          </a:p>
        </p:txBody>
      </p:sp>
      <p:sp>
        <p:nvSpPr>
          <p:cNvPr id="495619" name="Rectangle 3"/>
          <p:cNvSpPr>
            <a:spLocks noGrp="1" noChangeArrowheads="1"/>
          </p:cNvSpPr>
          <p:nvPr>
            <p:ph type="body" idx="1"/>
          </p:nvPr>
        </p:nvSpPr>
        <p:spPr/>
        <p:txBody>
          <a:bodyPr/>
          <a:lstStyle/>
          <a:p>
            <a:pPr eaLnBrk="1" hangingPunct="1">
              <a:defRPr/>
            </a:pPr>
            <a:r>
              <a:rPr lang="en-GB" smtClean="0"/>
              <a:t>Pancreatic cancer has one of the highest mortality rates of any cancer. It is carcinoma of the exocrine pancreas. It arises from ductal epithelial cells.</a:t>
            </a:r>
          </a:p>
          <a:p>
            <a:pPr eaLnBrk="1" hangingPunct="1">
              <a:defRPr/>
            </a:pPr>
            <a:r>
              <a:rPr lang="en-GB" smtClean="0"/>
              <a:t>It occurs in the 6</a:t>
            </a:r>
            <a:r>
              <a:rPr lang="en-GB" baseline="30000" smtClean="0"/>
              <a:t>th</a:t>
            </a:r>
            <a:r>
              <a:rPr lang="en-GB" smtClean="0"/>
              <a:t> to 8</a:t>
            </a:r>
            <a:r>
              <a:rPr lang="en-GB" baseline="30000" smtClean="0"/>
              <a:t>th</a:t>
            </a:r>
            <a:r>
              <a:rPr lang="en-GB" smtClean="0"/>
              <a:t> decade, blacks more than whites, males more than females, diabetics more than non-diabetics.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type="body"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a:t>
            </a:r>
            <a:r>
              <a:rPr lang="en-GB" dirty="0" err="1" smtClean="0"/>
              <a:t>ductal</a:t>
            </a:r>
            <a:r>
              <a:rPr lang="en-GB" dirty="0" smtClean="0"/>
              <a:t> </a:t>
            </a:r>
            <a:r>
              <a:rPr lang="en-GB" dirty="0" err="1" smtClean="0"/>
              <a:t>adenocarcinomas</a:t>
            </a:r>
            <a:r>
              <a:rPr lang="en-GB" dirty="0" smtClean="0"/>
              <a:t>. Two features are characteristic: It is highly invasive, and it elicits an intense non-</a:t>
            </a:r>
            <a:r>
              <a:rPr lang="en-GB" dirty="0" err="1" smtClean="0"/>
              <a:t>neoplastic</a:t>
            </a:r>
            <a:r>
              <a:rPr lang="en-GB" dirty="0" smtClean="0"/>
              <a:t> host reaction called a "</a:t>
            </a:r>
            <a:r>
              <a:rPr lang="en-GB" dirty="0" err="1" smtClean="0"/>
              <a:t>desmoplastic</a:t>
            </a:r>
            <a:r>
              <a:rPr lang="en-GB" dirty="0" smtClean="0"/>
              <a:t> response".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8691" name="Rectangle 3"/>
          <p:cNvSpPr>
            <a:spLocks noGrp="1" noChangeArrowheads="1"/>
          </p:cNvSpPr>
          <p:nvPr>
            <p:ph type="body" idx="1"/>
          </p:nvPr>
        </p:nvSpPr>
        <p:spPr/>
        <p:txBody>
          <a:bodyPr/>
          <a:lstStyle/>
          <a:p>
            <a:pPr eaLnBrk="1" hangingPunct="1">
              <a:lnSpc>
                <a:spcPct val="90000"/>
              </a:lnSpc>
              <a:defRPr/>
            </a:pPr>
            <a:r>
              <a:rPr lang="en-GB" sz="2800" smtClean="0"/>
              <a:t>Peripancreatic, gastric, mesenteric, omental, and portahepatic lymph nodes are frequently involved. Distant metastases occur, principally to the lungs and bones.</a:t>
            </a:r>
          </a:p>
          <a:p>
            <a:pPr eaLnBrk="1" hangingPunct="1">
              <a:lnSpc>
                <a:spcPct val="90000"/>
              </a:lnSpc>
              <a:defRPr/>
            </a:pPr>
            <a:r>
              <a:rPr lang="en-GB" sz="2800" smtClean="0"/>
              <a:t>Less common variants of pancreatic cancer include </a:t>
            </a:r>
            <a:r>
              <a:rPr lang="en-GB" sz="2800" b="1" smtClean="0"/>
              <a:t>acinar cell carcinomas, adenosquamous carcinomas</a:t>
            </a:r>
            <a:r>
              <a:rPr lang="en-GB" sz="2800" smtClean="0"/>
              <a:t>, and </a:t>
            </a:r>
            <a:r>
              <a:rPr lang="en-GB" sz="2800" b="1" smtClean="0"/>
              <a:t>undifferentiated carcinomas with osteoclast-like giant cells</a:t>
            </a:r>
            <a:r>
              <a:rPr lang="en-GB" sz="280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fontScale="90000"/>
          </a:bodyPr>
          <a:lstStyle/>
          <a:p>
            <a:pPr eaLnBrk="1" hangingPunct="1">
              <a:defRPr/>
            </a:pPr>
            <a:r>
              <a:rPr lang="en-GB" sz="4000" b="0" i="1" smtClean="0"/>
              <a:t>PANCREATIC CARCINOMA: CLINICAL FEATURES</a:t>
            </a:r>
          </a:p>
        </p:txBody>
      </p:sp>
      <p:sp>
        <p:nvSpPr>
          <p:cNvPr id="646147" name="Rectangle 3"/>
          <p:cNvSpPr>
            <a:spLocks noGrp="1" noChangeArrowheads="1"/>
          </p:cNvSpPr>
          <p:nvPr>
            <p:ph type="body" idx="1"/>
          </p:nvPr>
        </p:nvSpPr>
        <p:spPr/>
        <p:txBody>
          <a:bodyPr/>
          <a:lstStyle/>
          <a:p>
            <a:pPr eaLnBrk="1" hangingPunct="1">
              <a:defRPr/>
            </a:pPr>
            <a:r>
              <a:rPr lang="en-GB" sz="3300" smtClean="0"/>
              <a:t>Jaundice, weight loss, pain ,massive metastasis to liver and migratory thrombophelebitis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CARCINOMA</a:t>
            </a:r>
            <a:endParaRPr lang="en-US" dirty="0"/>
          </a:p>
        </p:txBody>
      </p:sp>
      <p:pic>
        <p:nvPicPr>
          <p:cNvPr id="223235" name="Content Placeholder 3" descr="untitled.bmp"/>
          <p:cNvPicPr>
            <a:picLocks noGrp="1" noChangeAspect="1"/>
          </p:cNvPicPr>
          <p:nvPr>
            <p:ph idx="1"/>
          </p:nvPr>
        </p:nvPicPr>
        <p:blipFill>
          <a:blip r:embed="rId2"/>
          <a:srcRect/>
          <a:stretch>
            <a:fillRect/>
          </a:stretch>
        </p:blipFill>
        <p:spPr>
          <a:xfrm>
            <a:off x="0" y="1447800"/>
            <a:ext cx="9144000" cy="5410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type="body" idx="1"/>
          </p:nvPr>
        </p:nvSpPr>
        <p:spPr/>
        <p:txBody>
          <a:bodyPr/>
          <a:lstStyle/>
          <a:p>
            <a:pPr eaLnBrk="1" hangingPunct="1">
              <a:defRPr/>
            </a:pPr>
            <a:r>
              <a:rPr lang="en-GB" smtClean="0"/>
              <a:t>In the Western world where HBV is not prevalent, cirrhosis is present in 85% to 90% of cases of HCC, usually in the setting of other chronic liver diseases; </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GB" sz="2800" smtClean="0"/>
              <a:t>   The following have been implicated in human hepatocarcinogenesis: </a:t>
            </a:r>
          </a:p>
          <a:p>
            <a:pPr marL="609600" indent="-609600" eaLnBrk="1" hangingPunct="1">
              <a:buFont typeface="Wingdings" pitchFamily="2" charset="2"/>
              <a:buAutoNum type="arabicParenR"/>
              <a:defRPr/>
            </a:pPr>
            <a:r>
              <a:rPr lang="en-GB" sz="280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smtClean="0"/>
              <a:t>Chronic alcoholism.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smtClean="0"/>
              <a:t>4) Food contaminants (primarily aflatoxins from aspergillus). High exposure to dietary aflatoxins derived from the fungus </a:t>
            </a:r>
            <a:r>
              <a:rPr lang="en-GB" sz="3600" i="1" smtClean="0"/>
              <a:t>Aspergillus flavus</a:t>
            </a:r>
            <a:r>
              <a:rPr lang="en-GB" sz="3600" smtClean="0"/>
              <a:t>. These highly carcinogenic toxins are found in "moldy" grains and peanuts. </a:t>
            </a:r>
          </a:p>
          <a:p>
            <a:pPr eaLnBrk="1" hangingPunct="1">
              <a:buFont typeface="Wingdings" pitchFamily="2" charset="2"/>
              <a:buNone/>
              <a:defRPr/>
            </a:pPr>
            <a:r>
              <a:rPr lang="en-GB" sz="3600" smtClean="0"/>
              <a:t>5) Other conditions include tyrosinemia and hereditary hemochromatosis. </a:t>
            </a:r>
          </a:p>
          <a:p>
            <a:pPr eaLnBrk="1" hangingPunct="1">
              <a:defRPr/>
            </a:pPr>
            <a:endParaRPr lang="en-US" sz="3600" smtClean="0"/>
          </a:p>
          <a:p>
            <a:pPr eaLnBrk="1" hangingPunct="1">
              <a:defRPr/>
            </a:pPr>
            <a:endParaRPr lang="en-GB" sz="36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type="body" idx="1"/>
          </p:nvPr>
        </p:nvSpPr>
        <p:spPr/>
        <p:txBody>
          <a:bodyPr/>
          <a:lstStyle/>
          <a:p>
            <a:pPr eaLnBrk="1" hangingPunct="1">
              <a:defRPr/>
            </a:pPr>
            <a:r>
              <a:rPr lang="en-GB" dirty="0" smtClean="0"/>
              <a:t>Grossly it may be </a:t>
            </a:r>
          </a:p>
          <a:p>
            <a:pPr eaLnBrk="1" hangingPunct="1">
              <a:defRPr/>
            </a:pP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(2) </a:t>
            </a:r>
            <a:r>
              <a:rPr lang="en-GB" b="1" dirty="0" smtClean="0"/>
              <a:t>multifocal</a:t>
            </a:r>
            <a:r>
              <a:rPr lang="en-GB" dirty="0" smtClean="0"/>
              <a:t>, </a:t>
            </a:r>
            <a:r>
              <a:rPr lang="en-GB" dirty="0" err="1" smtClean="0"/>
              <a:t>multipe</a:t>
            </a:r>
            <a:r>
              <a:rPr lang="en-GB" dirty="0" smtClean="0"/>
              <a:t> nodules of variable size;</a:t>
            </a:r>
          </a:p>
          <a:p>
            <a:pPr eaLnBrk="1" hangingPunct="1">
              <a:buFont typeface="Wingdings" pitchFamily="2" charset="2"/>
              <a:buNone/>
              <a:defRPr/>
            </a:pPr>
            <a:r>
              <a:rPr lang="en-GB" dirty="0"/>
              <a:t> </a:t>
            </a:r>
            <a:r>
              <a:rPr lang="en-GB" dirty="0" smtClean="0"/>
              <a:t>  (3)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type="body" idx="1"/>
          </p:nvPr>
        </p:nvSpPr>
        <p:spPr/>
        <p:txBody>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type="body" idx="1"/>
          </p:nvPr>
        </p:nvSpPr>
        <p:spPr/>
        <p:txBody>
          <a:bodyPr/>
          <a:lstStyle/>
          <a:p>
            <a:pPr eaLnBrk="1" hangingPunct="1">
              <a:lnSpc>
                <a:spcPct val="90000"/>
              </a:lnSpc>
              <a:defRPr/>
            </a:pPr>
            <a:r>
              <a:rPr lang="en-GB" smtClean="0"/>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smtClean="0"/>
              <a:t>In poorly differentiated forms, tumor cells can take on a pleomorphic appearance with numerous anaplastic giant cells, can become small and completely undifferentiated cells.</a:t>
            </a: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1592</Words>
  <Application>Microsoft Office PowerPoint</Application>
  <PresentationFormat>On-screen Show (4:3)</PresentationFormat>
  <Paragraphs>127</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Cancers of the liver and pancreas</vt:lpstr>
      <vt:lpstr>Malignant tumors of the liver</vt:lpstr>
      <vt:lpstr>Hepatocellular Carcinomas</vt:lpstr>
      <vt:lpstr>Hepatocellular Carcinomas</vt:lpstr>
      <vt:lpstr>Pathogenesis of HCC</vt:lpstr>
      <vt:lpstr>Pathogenesis of HCC</vt:lpstr>
      <vt:lpstr>Morphology of HCC</vt:lpstr>
      <vt:lpstr>Morphology of HCC</vt:lpstr>
      <vt:lpstr>Morphology of HCC</vt:lpstr>
      <vt:lpstr>fibrolamellar carcinoma</vt:lpstr>
      <vt:lpstr>Slide 11</vt:lpstr>
      <vt:lpstr>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 </vt:lpstr>
      <vt:lpstr>The satellite nodules of this hepatocellular carcinoma.</vt:lpstr>
      <vt:lpstr>Slide 14</vt:lpstr>
      <vt:lpstr>Slide 15</vt:lpstr>
      <vt:lpstr>Slide 16</vt:lpstr>
      <vt:lpstr>Malignant cells of  HCC (seen mostly on right) are well differentiated and interdigitate with normal, larger hepatocytes (seen mostly at left). </vt:lpstr>
      <vt:lpstr>Clinical Features</vt:lpstr>
      <vt:lpstr>Hepatocellular Carcinoma</vt:lpstr>
      <vt:lpstr>Cholangiocarcinoma</vt:lpstr>
      <vt:lpstr>The risk conditions for development of cholangiocarcinoma include  </vt:lpstr>
      <vt:lpstr>Morphology</vt:lpstr>
      <vt:lpstr>Morphology</vt:lpstr>
      <vt:lpstr>Slide 24</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Slide 28</vt:lpstr>
      <vt:lpstr>Numerous mass lesions of variable size. Some of the larger ones demonstrate central necrosis. The masses are metastases to the liver. </vt:lpstr>
      <vt:lpstr>ANGIOSARCOMA</vt:lpstr>
      <vt:lpstr>PANCREATIC CARCINOMA</vt:lpstr>
      <vt:lpstr>PANCREATIC CARCINOMA Morphology</vt:lpstr>
      <vt:lpstr>PANCREATIC CARCINOMA Morphology</vt:lpstr>
      <vt:lpstr>PANCREATIC CARCINOMA Morphology</vt:lpstr>
      <vt:lpstr>PANCREATIC CARCINOMA: CLINICAL FEATURES</vt:lpstr>
      <vt:lpstr>PANCREATIC CARCINOMA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user</cp:lastModifiedBy>
  <cp:revision>4</cp:revision>
  <dcterms:created xsi:type="dcterms:W3CDTF">2011-01-05T09:20:18Z</dcterms:created>
  <dcterms:modified xsi:type="dcterms:W3CDTF">2012-12-19T06:48:47Z</dcterms:modified>
</cp:coreProperties>
</file>