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03" r:id="rId3"/>
    <p:sldId id="285" r:id="rId4"/>
    <p:sldId id="367" r:id="rId5"/>
    <p:sldId id="279" r:id="rId6"/>
    <p:sldId id="258" r:id="rId7"/>
    <p:sldId id="339" r:id="rId8"/>
    <p:sldId id="297" r:id="rId9"/>
    <p:sldId id="263" r:id="rId10"/>
    <p:sldId id="269" r:id="rId11"/>
    <p:sldId id="260" r:id="rId12"/>
    <p:sldId id="264" r:id="rId13"/>
    <p:sldId id="265" r:id="rId14"/>
    <p:sldId id="266" r:id="rId15"/>
    <p:sldId id="267" r:id="rId16"/>
    <p:sldId id="340" r:id="rId17"/>
    <p:sldId id="273" r:id="rId18"/>
    <p:sldId id="289" r:id="rId19"/>
    <p:sldId id="274" r:id="rId20"/>
    <p:sldId id="296" r:id="rId21"/>
    <p:sldId id="286" r:id="rId22"/>
    <p:sldId id="337" r:id="rId23"/>
    <p:sldId id="341" r:id="rId24"/>
    <p:sldId id="368" r:id="rId25"/>
    <p:sldId id="304" r:id="rId26"/>
    <p:sldId id="305" r:id="rId27"/>
    <p:sldId id="306" r:id="rId28"/>
    <p:sldId id="307" r:id="rId29"/>
    <p:sldId id="308" r:id="rId30"/>
    <p:sldId id="309" r:id="rId31"/>
    <p:sldId id="310" r:id="rId32"/>
    <p:sldId id="311" r:id="rId33"/>
    <p:sldId id="312" r:id="rId34"/>
    <p:sldId id="313" r:id="rId35"/>
    <p:sldId id="315" r:id="rId36"/>
    <p:sldId id="320" r:id="rId37"/>
    <p:sldId id="322" r:id="rId38"/>
    <p:sldId id="323" r:id="rId39"/>
    <p:sldId id="324" r:id="rId40"/>
    <p:sldId id="325" r:id="rId41"/>
    <p:sldId id="326" r:id="rId42"/>
    <p:sldId id="327" r:id="rId43"/>
    <p:sldId id="328" r:id="rId44"/>
    <p:sldId id="329" r:id="rId45"/>
    <p:sldId id="330" r:id="rId46"/>
    <p:sldId id="331" r:id="rId47"/>
    <p:sldId id="333" r:id="rId48"/>
    <p:sldId id="338" r:id="rId49"/>
    <p:sldId id="335" r:id="rId50"/>
    <p:sldId id="332" r:id="rId51"/>
    <p:sldId id="342" r:id="rId52"/>
    <p:sldId id="343" r:id="rId53"/>
    <p:sldId id="366" r:id="rId54"/>
    <p:sldId id="344" r:id="rId55"/>
    <p:sldId id="345" r:id="rId56"/>
    <p:sldId id="346" r:id="rId57"/>
    <p:sldId id="347" r:id="rId58"/>
    <p:sldId id="348" r:id="rId59"/>
    <p:sldId id="349" r:id="rId60"/>
    <p:sldId id="351" r:id="rId61"/>
    <p:sldId id="352" r:id="rId62"/>
    <p:sldId id="350" r:id="rId63"/>
    <p:sldId id="353" r:id="rId64"/>
    <p:sldId id="355" r:id="rId65"/>
    <p:sldId id="356" r:id="rId66"/>
    <p:sldId id="354" r:id="rId67"/>
    <p:sldId id="357" r:id="rId68"/>
    <p:sldId id="360" r:id="rId69"/>
    <p:sldId id="358" r:id="rId70"/>
    <p:sldId id="359" r:id="rId71"/>
    <p:sldId id="361" r:id="rId72"/>
    <p:sldId id="362" r:id="rId73"/>
    <p:sldId id="363" r:id="rId74"/>
    <p:sldId id="364"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5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11/25/2012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11/25/2012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11/25/2012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1722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1722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172200"/>
            <a:ext cx="1905000" cy="457200"/>
          </a:xfrm>
        </p:spPr>
        <p:txBody>
          <a:bodyPr/>
          <a:lstStyle>
            <a:lvl1pPr>
              <a:defRPr/>
            </a:lvl1pPr>
          </a:lstStyle>
          <a:p>
            <a:fld id="{FD9DDBAE-82CD-4693-BC0B-B089A67536C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11/25/2012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11/25/2012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BB6A52B-7B27-4376-ABFE-289B08595742}" type="datetimeFigureOut">
              <a:rPr lang="en-US" smtClean="0"/>
              <a:pPr/>
              <a:t>11/25/2012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BB6A52B-7B27-4376-ABFE-289B08595742}" type="datetimeFigureOut">
              <a:rPr lang="en-US" smtClean="0"/>
              <a:pPr/>
              <a:t>11/25/2012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BB6A52B-7B27-4376-ABFE-289B08595742}" type="datetimeFigureOut">
              <a:rPr lang="en-US" smtClean="0"/>
              <a:pPr/>
              <a:t>11/25/2012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BB6A52B-7B27-4376-ABFE-289B08595742}" type="datetimeFigureOut">
              <a:rPr lang="en-US" smtClean="0"/>
              <a:pPr/>
              <a:t>11/25/2012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BB6A52B-7B27-4376-ABFE-289B08595742}" type="datetimeFigureOut">
              <a:rPr lang="en-US" smtClean="0"/>
              <a:pPr/>
              <a:t>11/25/2012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BB6A52B-7B27-4376-ABFE-289B08595742}" type="datetimeFigureOut">
              <a:rPr lang="en-US" smtClean="0"/>
              <a:pPr/>
              <a:t>11/25/2012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6A52B-7B27-4376-ABFE-289B08595742}" type="datetimeFigureOut">
              <a:rPr lang="en-US" smtClean="0"/>
              <a:pPr/>
              <a:t>11/25/2012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595FE-C758-4F64-B9B0-30ED48F8F8F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ctrTitle"/>
          </p:nvPr>
        </p:nvSpPr>
        <p:spPr/>
        <p:txBody>
          <a:bodyPr/>
          <a:lstStyle/>
          <a:p>
            <a:endParaRPr lang="en-US" smtClean="0"/>
          </a:p>
        </p:txBody>
      </p:sp>
      <p:sp>
        <p:nvSpPr>
          <p:cNvPr id="4099" name="عنوان فرعي 2"/>
          <p:cNvSpPr>
            <a:spLocks noGrp="1"/>
          </p:cNvSpPr>
          <p:nvPr>
            <p:ph type="subTitle" idx="1"/>
          </p:nvPr>
        </p:nvSpPr>
        <p:spPr>
          <a:xfrm>
            <a:off x="1295400" y="381000"/>
            <a:ext cx="6400800" cy="685800"/>
          </a:xfrm>
        </p:spPr>
        <p:txBody>
          <a:bodyPr/>
          <a:lstStyle/>
          <a:p>
            <a:r>
              <a:rPr lang="en-US" b="1" smtClean="0">
                <a:solidFill>
                  <a:schemeClr val="tx1"/>
                </a:solidFill>
              </a:rPr>
              <a:t>8 LECTURES</a:t>
            </a:r>
          </a:p>
        </p:txBody>
      </p:sp>
      <p:sp>
        <p:nvSpPr>
          <p:cNvPr id="4" name="مستطيل 3"/>
          <p:cNvSpPr/>
          <p:nvPr/>
        </p:nvSpPr>
        <p:spPr>
          <a:xfrm>
            <a:off x="76200" y="1066800"/>
            <a:ext cx="5681663"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Gastro-esophageal reflux disease</a:t>
            </a:r>
          </a:p>
        </p:txBody>
      </p:sp>
      <p:sp>
        <p:nvSpPr>
          <p:cNvPr id="5" name="Title 1"/>
          <p:cNvSpPr txBox="1">
            <a:spLocks/>
          </p:cNvSpPr>
          <p:nvPr/>
        </p:nvSpPr>
        <p:spPr bwMode="auto">
          <a:xfrm>
            <a:off x="76200" y="1752600"/>
            <a:ext cx="3581400" cy="609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endParaRPr lang="en-US" sz="4400" b="1" dirty="0">
              <a:solidFill>
                <a:schemeClr val="tx1"/>
              </a:solidFill>
              <a:latin typeface="+mj-lt"/>
              <a:ea typeface="+mj-ea"/>
              <a:cs typeface="+mj-cs"/>
            </a:endParaRPr>
          </a:p>
          <a:p>
            <a:pPr eaLnBrk="0" hangingPunct="0">
              <a:defRPr/>
            </a:pPr>
            <a:r>
              <a:rPr lang="en-US" sz="3200" dirty="0">
                <a:solidFill>
                  <a:schemeClr val="tx1"/>
                </a:solidFill>
                <a:latin typeface="+mj-lt"/>
                <a:ea typeface="+mj-ea"/>
                <a:cs typeface="+mj-cs"/>
              </a:rPr>
              <a:t>Peptic Ulcer Disease</a:t>
            </a:r>
            <a:br>
              <a:rPr lang="en-US" sz="3200" dirty="0">
                <a:solidFill>
                  <a:schemeClr val="tx1"/>
                </a:solidFill>
                <a:latin typeface="+mj-lt"/>
                <a:ea typeface="+mj-ea"/>
                <a:cs typeface="+mj-cs"/>
              </a:rPr>
            </a:br>
            <a:endParaRPr lang="en-US" sz="3200" dirty="0">
              <a:solidFill>
                <a:schemeClr val="tx1"/>
              </a:solidFill>
              <a:latin typeface="+mj-lt"/>
              <a:ea typeface="+mj-ea"/>
              <a:cs typeface="+mj-cs"/>
            </a:endParaRPr>
          </a:p>
        </p:txBody>
      </p:sp>
      <p:sp>
        <p:nvSpPr>
          <p:cNvPr id="6" name="مستطيل 5"/>
          <p:cNvSpPr/>
          <p:nvPr/>
        </p:nvSpPr>
        <p:spPr>
          <a:xfrm>
            <a:off x="76200" y="3810000"/>
            <a:ext cx="5226050"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Inflammatory bowel disease-1</a:t>
            </a:r>
          </a:p>
        </p:txBody>
      </p:sp>
      <p:sp>
        <p:nvSpPr>
          <p:cNvPr id="7" name="مستطيل 6"/>
          <p:cNvSpPr/>
          <p:nvPr/>
        </p:nvSpPr>
        <p:spPr>
          <a:xfrm>
            <a:off x="100013" y="3124200"/>
            <a:ext cx="2643187"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err="1"/>
              <a:t>Malabsorption</a:t>
            </a:r>
            <a:r>
              <a:rPr lang="en-US" sz="3200" dirty="0"/>
              <a:t>                                         </a:t>
            </a:r>
          </a:p>
        </p:txBody>
      </p:sp>
      <p:sp>
        <p:nvSpPr>
          <p:cNvPr id="8" name="مستطيل 7"/>
          <p:cNvSpPr/>
          <p:nvPr/>
        </p:nvSpPr>
        <p:spPr>
          <a:xfrm>
            <a:off x="66675" y="2438400"/>
            <a:ext cx="2066925"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a:t>Diarrhea                                                   </a:t>
            </a:r>
            <a:endParaRPr lang="en-US" sz="4000" dirty="0"/>
          </a:p>
        </p:txBody>
      </p:sp>
      <p:sp>
        <p:nvSpPr>
          <p:cNvPr id="9" name="مستطيل 8"/>
          <p:cNvSpPr/>
          <p:nvPr/>
        </p:nvSpPr>
        <p:spPr>
          <a:xfrm>
            <a:off x="66675" y="5159375"/>
            <a:ext cx="5475288"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Colonic polyps and carcinoma-1</a:t>
            </a:r>
          </a:p>
        </p:txBody>
      </p:sp>
      <p:sp>
        <p:nvSpPr>
          <p:cNvPr id="10" name="مستطيل 9"/>
          <p:cNvSpPr/>
          <p:nvPr/>
        </p:nvSpPr>
        <p:spPr>
          <a:xfrm>
            <a:off x="76200" y="4495800"/>
            <a:ext cx="5226050"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Inflammatory bowel disease-2</a:t>
            </a:r>
          </a:p>
        </p:txBody>
      </p:sp>
      <p:sp>
        <p:nvSpPr>
          <p:cNvPr id="11" name="مستطيل 10"/>
          <p:cNvSpPr/>
          <p:nvPr/>
        </p:nvSpPr>
        <p:spPr>
          <a:xfrm>
            <a:off x="87313" y="5867400"/>
            <a:ext cx="5475287"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Colonic polyps and carcinoma-2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Why important?</a:t>
            </a:r>
            <a:endParaRPr lang="en-US" dirty="0"/>
          </a:p>
        </p:txBody>
      </p:sp>
      <p:sp>
        <p:nvSpPr>
          <p:cNvPr id="3" name="عنصر نائب للمحتوى 2"/>
          <p:cNvSpPr>
            <a:spLocks noGrp="1"/>
          </p:cNvSpPr>
          <p:nvPr>
            <p:ph idx="1"/>
          </p:nvPr>
        </p:nvSpPr>
        <p:spPr/>
        <p:txBody>
          <a:bodyPr>
            <a:normAutofit fontScale="92500" lnSpcReduction="10000"/>
          </a:bodyPr>
          <a:lstStyle/>
          <a:p>
            <a:pPr>
              <a:buNone/>
            </a:pPr>
            <a:r>
              <a:rPr lang="en-US" dirty="0" smtClean="0"/>
              <a:t>    More than 70 % of almost 11 million child deaths every year are attributable to </a:t>
            </a:r>
            <a:r>
              <a:rPr lang="en-US" dirty="0" smtClean="0">
                <a:solidFill>
                  <a:srgbClr val="FFFF00"/>
                </a:solidFill>
              </a:rPr>
              <a:t>6 causes</a:t>
            </a:r>
            <a:r>
              <a:rPr lang="en-US" dirty="0" smtClean="0"/>
              <a:t>: </a:t>
            </a:r>
          </a:p>
          <a:p>
            <a:pPr marL="514350" indent="-514350">
              <a:buFont typeface="+mj-lt"/>
              <a:buAutoNum type="arabicPeriod"/>
            </a:pPr>
            <a:r>
              <a:rPr lang="en-US" dirty="0" smtClean="0">
                <a:solidFill>
                  <a:srgbClr val="FFFF00"/>
                </a:solidFill>
              </a:rPr>
              <a:t>Diarrhea</a:t>
            </a:r>
          </a:p>
          <a:p>
            <a:pPr marL="514350" indent="-514350">
              <a:buFont typeface="+mj-lt"/>
              <a:buAutoNum type="arabicPeriod"/>
            </a:pPr>
            <a:r>
              <a:rPr lang="en-US" dirty="0" smtClean="0"/>
              <a:t>Malaria</a:t>
            </a:r>
          </a:p>
          <a:p>
            <a:pPr marL="514350" indent="-514350">
              <a:buFont typeface="+mj-lt"/>
              <a:buAutoNum type="arabicPeriod"/>
            </a:pPr>
            <a:r>
              <a:rPr lang="en-US" dirty="0" smtClean="0"/>
              <a:t>neonatal infection</a:t>
            </a:r>
          </a:p>
          <a:p>
            <a:pPr marL="514350" indent="-514350">
              <a:buFont typeface="+mj-lt"/>
              <a:buAutoNum type="arabicPeriod"/>
            </a:pPr>
            <a:r>
              <a:rPr lang="en-US" dirty="0" smtClean="0"/>
              <a:t>Pneumonia</a:t>
            </a:r>
          </a:p>
          <a:p>
            <a:pPr marL="514350" indent="-514350">
              <a:buFont typeface="+mj-lt"/>
              <a:buAutoNum type="arabicPeriod"/>
            </a:pPr>
            <a:r>
              <a:rPr lang="en-US" dirty="0" smtClean="0"/>
              <a:t>preterm delivery</a:t>
            </a:r>
          </a:p>
          <a:p>
            <a:pPr marL="514350" indent="-514350">
              <a:buFont typeface="+mj-lt"/>
              <a:buAutoNum type="arabicPeriod"/>
            </a:pPr>
            <a:r>
              <a:rPr lang="en-US" dirty="0" smtClean="0"/>
              <a:t>lack of oxygen at birth.</a:t>
            </a:r>
            <a:endParaRPr lang="en-US" b="1" dirty="0" smtClean="0"/>
          </a:p>
          <a:p>
            <a:pPr algn="r">
              <a:buNone/>
            </a:pPr>
            <a:r>
              <a:rPr lang="en-US" b="1" dirty="0" smtClean="0"/>
              <a:t>UNICEF</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285728"/>
            <a:ext cx="7772400" cy="1470025"/>
          </a:xfrm>
        </p:spPr>
        <p:txBody>
          <a:bodyPr/>
          <a:lstStyle/>
          <a:p>
            <a:r>
              <a:rPr lang="en-US" dirty="0" err="1" smtClean="0"/>
              <a:t>Pathophysiology</a:t>
            </a:r>
            <a:r>
              <a:rPr lang="en-US" dirty="0" smtClean="0"/>
              <a:t> </a:t>
            </a:r>
            <a:br>
              <a:rPr lang="en-US" dirty="0" smtClean="0"/>
            </a:br>
            <a:r>
              <a:rPr lang="en-US" dirty="0" smtClean="0"/>
              <a:t>Categories of diarrhea </a:t>
            </a:r>
            <a:endParaRPr lang="en-US" dirty="0"/>
          </a:p>
        </p:txBody>
      </p:sp>
      <p:sp>
        <p:nvSpPr>
          <p:cNvPr id="3" name="عنوان فرعي 2"/>
          <p:cNvSpPr>
            <a:spLocks noGrp="1"/>
          </p:cNvSpPr>
          <p:nvPr>
            <p:ph type="subTitle" idx="1"/>
          </p:nvPr>
        </p:nvSpPr>
        <p:spPr>
          <a:xfrm>
            <a:off x="285720" y="2147894"/>
            <a:ext cx="8215370" cy="3924312"/>
          </a:xfrm>
        </p:spPr>
        <p:txBody>
          <a:bodyPr>
            <a:normAutofit/>
          </a:bodyPr>
          <a:lstStyle/>
          <a:p>
            <a:pPr marL="514350" indent="-514350" algn="l">
              <a:buFont typeface="+mj-lt"/>
              <a:buAutoNum type="arabicPeriod"/>
            </a:pPr>
            <a:r>
              <a:rPr lang="en-US" b="1" dirty="0" err="1" smtClean="0">
                <a:solidFill>
                  <a:srgbClr val="FFFF00"/>
                </a:solidFill>
              </a:rPr>
              <a:t>Secretory</a:t>
            </a:r>
            <a:endParaRPr lang="en-US" b="1" dirty="0" smtClean="0">
              <a:solidFill>
                <a:srgbClr val="FFFF00"/>
              </a:solidFill>
            </a:endParaRPr>
          </a:p>
          <a:p>
            <a:pPr marL="514350" indent="-514350" algn="l">
              <a:buFont typeface="+mj-lt"/>
              <a:buAutoNum type="arabicPeriod"/>
            </a:pPr>
            <a:r>
              <a:rPr lang="en-US" b="1" dirty="0" smtClean="0">
                <a:solidFill>
                  <a:srgbClr val="FFFF00"/>
                </a:solidFill>
              </a:rPr>
              <a:t>Osmotic</a:t>
            </a:r>
          </a:p>
          <a:p>
            <a:pPr marL="514350" indent="-514350" algn="l">
              <a:buFont typeface="+mj-lt"/>
              <a:buAutoNum type="arabicPeriod"/>
            </a:pPr>
            <a:r>
              <a:rPr lang="en-US" b="1" dirty="0" err="1" smtClean="0">
                <a:solidFill>
                  <a:srgbClr val="FFFF00"/>
                </a:solidFill>
              </a:rPr>
              <a:t>Exudative</a:t>
            </a:r>
            <a:r>
              <a:rPr lang="en-US" b="1" dirty="0" smtClean="0">
                <a:solidFill>
                  <a:srgbClr val="FFFF00"/>
                </a:solidFill>
              </a:rPr>
              <a:t> (inflammatory )</a:t>
            </a:r>
          </a:p>
          <a:p>
            <a:pPr marL="514350" indent="-514350" algn="l">
              <a:buFont typeface="+mj-lt"/>
              <a:buAutoNum type="arabicPeriod"/>
            </a:pPr>
            <a:r>
              <a:rPr lang="en-US" b="1" dirty="0" smtClean="0">
                <a:solidFill>
                  <a:srgbClr val="FFFF00"/>
                </a:solidFill>
              </a:rPr>
              <a:t>Motility-related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FF0000"/>
                </a:solidFill>
              </a:rPr>
              <a:t>Secretory</a:t>
            </a:r>
            <a:endParaRPr lang="en-US"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r>
              <a:rPr lang="en-US" dirty="0" smtClean="0"/>
              <a:t>There  is an increase in the active secretion</a:t>
            </a:r>
          </a:p>
          <a:p>
            <a:r>
              <a:rPr lang="en-US" dirty="0" smtClean="0">
                <a:solidFill>
                  <a:srgbClr val="FFFF00"/>
                </a:solidFill>
              </a:rPr>
              <a:t>High stool output </a:t>
            </a:r>
          </a:p>
          <a:p>
            <a:r>
              <a:rPr lang="en-US" dirty="0" smtClean="0">
                <a:solidFill>
                  <a:srgbClr val="FFFF00"/>
                </a:solidFill>
              </a:rPr>
              <a:t>Lack  of response to fasting </a:t>
            </a:r>
          </a:p>
          <a:p>
            <a:r>
              <a:rPr lang="en-US" dirty="0" smtClean="0">
                <a:solidFill>
                  <a:srgbClr val="FFFF00"/>
                </a:solidFill>
              </a:rPr>
              <a:t>Normal stool osmotic gap     &lt; 100 </a:t>
            </a:r>
            <a:r>
              <a:rPr lang="en-US" dirty="0" err="1" smtClean="0">
                <a:solidFill>
                  <a:srgbClr val="FFFF00"/>
                </a:solidFill>
              </a:rPr>
              <a:t>mOsm</a:t>
            </a:r>
            <a:r>
              <a:rPr lang="en-US" dirty="0" smtClean="0">
                <a:solidFill>
                  <a:srgbClr val="FFFF00"/>
                </a:solidFill>
              </a:rPr>
              <a:t>/kg </a:t>
            </a:r>
          </a:p>
          <a:p>
            <a:r>
              <a:rPr lang="en-US" dirty="0" smtClean="0"/>
              <a:t>The most common cause of this type of diarrhea is a </a:t>
            </a:r>
            <a:r>
              <a:rPr lang="en-US" dirty="0" smtClean="0">
                <a:solidFill>
                  <a:srgbClr val="FF0000"/>
                </a:solidFill>
              </a:rPr>
              <a:t>bacterial toxin ( E. coli , cholera) </a:t>
            </a:r>
            <a:r>
              <a:rPr lang="en-US" dirty="0" smtClean="0"/>
              <a:t>that stimulates the secretion of anions.</a:t>
            </a:r>
          </a:p>
          <a:p>
            <a:pPr>
              <a:buNone/>
            </a:pPr>
            <a:r>
              <a:rPr lang="en-US" dirty="0" smtClean="0"/>
              <a:t> </a:t>
            </a:r>
          </a:p>
          <a:p>
            <a:pPr marL="342900" lvl="2" indent="-342900"/>
            <a:r>
              <a:rPr lang="en-US" sz="2800" dirty="0" smtClean="0"/>
              <a:t>Also seen in Endocrine </a:t>
            </a:r>
            <a:r>
              <a:rPr lang="en-US" sz="2800" dirty="0" err="1" smtClean="0"/>
              <a:t>tumours</a:t>
            </a:r>
            <a:endParaRPr lang="en-US" sz="28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Osmotic</a:t>
            </a:r>
            <a:endParaRPr lang="en-US" dirty="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r>
              <a:rPr lang="en-US" dirty="0" smtClean="0"/>
              <a:t>Excess amount of poorly absorbed substances that  exert osmotic effect………water is drawn into the bowels……diarrhea </a:t>
            </a:r>
          </a:p>
          <a:p>
            <a:r>
              <a:rPr lang="en-US" dirty="0" smtClean="0">
                <a:solidFill>
                  <a:srgbClr val="FFFF00"/>
                </a:solidFill>
              </a:rPr>
              <a:t>Stool output is usually not massive  </a:t>
            </a:r>
          </a:p>
          <a:p>
            <a:r>
              <a:rPr lang="en-US" dirty="0" smtClean="0">
                <a:solidFill>
                  <a:srgbClr val="FFFF00"/>
                </a:solidFill>
              </a:rPr>
              <a:t>Fasting improve the condition</a:t>
            </a:r>
          </a:p>
          <a:p>
            <a:r>
              <a:rPr lang="en-US" dirty="0" smtClean="0">
                <a:solidFill>
                  <a:srgbClr val="FFFF00"/>
                </a:solidFill>
              </a:rPr>
              <a:t>Stool osmotic gap is high, &gt; 125 </a:t>
            </a:r>
            <a:r>
              <a:rPr lang="en-US" dirty="0" err="1" smtClean="0">
                <a:solidFill>
                  <a:srgbClr val="FFFF00"/>
                </a:solidFill>
              </a:rPr>
              <a:t>mOsm</a:t>
            </a:r>
            <a:r>
              <a:rPr lang="en-US" dirty="0" smtClean="0">
                <a:solidFill>
                  <a:srgbClr val="FFFF00"/>
                </a:solidFill>
              </a:rPr>
              <a:t>/kg</a:t>
            </a:r>
          </a:p>
          <a:p>
            <a:r>
              <a:rPr lang="en-US" b="1" u="sng" dirty="0" smtClean="0">
                <a:solidFill>
                  <a:schemeClr val="accent6">
                    <a:lumMod val="75000"/>
                  </a:schemeClr>
                </a:solidFill>
              </a:rPr>
              <a:t>Can be the result of </a:t>
            </a:r>
          </a:p>
          <a:p>
            <a:pPr marL="514350" indent="-514350">
              <a:buFont typeface="+mj-lt"/>
              <a:buAutoNum type="arabicPeriod"/>
            </a:pPr>
            <a:r>
              <a:rPr lang="en-US" dirty="0" err="1" smtClean="0"/>
              <a:t>Malabsorption</a:t>
            </a:r>
            <a:r>
              <a:rPr lang="en-US" dirty="0" smtClean="0"/>
              <a:t>  in which the nutrients are left in the lumen to pull in water e.g. lactose intolerance</a:t>
            </a:r>
          </a:p>
          <a:p>
            <a:pPr marL="514350" indent="-514350">
              <a:buNone/>
            </a:pPr>
            <a:r>
              <a:rPr lang="en-US" dirty="0" smtClean="0"/>
              <a:t>2.  osmotic laxatives.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FF0000"/>
                </a:solidFill>
              </a:rPr>
              <a:t>Exudative</a:t>
            </a:r>
            <a:r>
              <a:rPr lang="en-US" b="1" dirty="0" smtClean="0">
                <a:solidFill>
                  <a:srgbClr val="FF0000"/>
                </a:solidFill>
              </a:rPr>
              <a:t> (inflammatory )</a:t>
            </a:r>
            <a:endParaRPr lang="en-US" dirty="0">
              <a:solidFill>
                <a:srgbClr val="FF0000"/>
              </a:solidFill>
            </a:endParaRPr>
          </a:p>
        </p:txBody>
      </p:sp>
      <p:sp>
        <p:nvSpPr>
          <p:cNvPr id="3" name="عنصر نائب للمحتوى 2"/>
          <p:cNvSpPr>
            <a:spLocks noGrp="1"/>
          </p:cNvSpPr>
          <p:nvPr>
            <p:ph idx="1"/>
          </p:nvPr>
        </p:nvSpPr>
        <p:spPr/>
        <p:txBody>
          <a:bodyPr/>
          <a:lstStyle/>
          <a:p>
            <a:r>
              <a:rPr lang="en-US" dirty="0" smtClean="0"/>
              <a:t>Results from the outpouring of blood protein, or mucus from an inflamed or ulcerated mucosa</a:t>
            </a:r>
          </a:p>
          <a:p>
            <a:r>
              <a:rPr lang="en-US" dirty="0" smtClean="0"/>
              <a:t>Presence of blood and pus in the stool.</a:t>
            </a:r>
          </a:p>
          <a:p>
            <a:r>
              <a:rPr lang="en-US" dirty="0" smtClean="0">
                <a:solidFill>
                  <a:srgbClr val="FFFF00"/>
                </a:solidFill>
              </a:rPr>
              <a:t>Persists on fasting</a:t>
            </a:r>
          </a:p>
          <a:p>
            <a:r>
              <a:rPr lang="en-US" dirty="0" smtClean="0"/>
              <a:t>Occurs  with inflammatory bowel diseases, and invasive  infections.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rPr>
              <a:t>Motility-related</a:t>
            </a:r>
            <a:br>
              <a:rPr lang="en-US" b="1" dirty="0" smtClean="0">
                <a:solidFill>
                  <a:srgbClr val="FF0000"/>
                </a:solidFill>
              </a:rPr>
            </a:b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r>
              <a:rPr lang="en-US" dirty="0" smtClean="0"/>
              <a:t>Caused by the rapid movement of food through the intestines (</a:t>
            </a:r>
            <a:r>
              <a:rPr lang="en-US" dirty="0" err="1" smtClean="0"/>
              <a:t>hypermotility</a:t>
            </a:r>
            <a:r>
              <a:rPr lang="en-US" dirty="0" smtClean="0"/>
              <a:t>).</a:t>
            </a:r>
          </a:p>
          <a:p>
            <a:r>
              <a:rPr lang="en-US" dirty="0" smtClean="0">
                <a:solidFill>
                  <a:srgbClr val="FFFF00"/>
                </a:solidFill>
              </a:rPr>
              <a:t>Irritable bowel syndrome (IBS) – </a:t>
            </a:r>
            <a:r>
              <a:rPr lang="en-US" dirty="0" smtClean="0"/>
              <a:t>a motor disorder that causes abdominal pain and altered bowel habits with diarrhea predominating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285728"/>
            <a:ext cx="7772400" cy="1470025"/>
          </a:xfrm>
        </p:spPr>
        <p:txBody>
          <a:bodyPr/>
          <a:lstStyle/>
          <a:p>
            <a:r>
              <a:rPr lang="en-US" dirty="0" err="1" smtClean="0"/>
              <a:t>Pathophysiology</a:t>
            </a:r>
            <a:r>
              <a:rPr lang="en-US" dirty="0" smtClean="0"/>
              <a:t> </a:t>
            </a:r>
            <a:br>
              <a:rPr lang="en-US" dirty="0" smtClean="0"/>
            </a:br>
            <a:r>
              <a:rPr lang="en-US" dirty="0" smtClean="0"/>
              <a:t>Categories of diarrhea </a:t>
            </a:r>
            <a:endParaRPr lang="en-US" dirty="0"/>
          </a:p>
        </p:txBody>
      </p:sp>
      <p:sp>
        <p:nvSpPr>
          <p:cNvPr id="3" name="عنوان فرعي 2"/>
          <p:cNvSpPr>
            <a:spLocks noGrp="1"/>
          </p:cNvSpPr>
          <p:nvPr>
            <p:ph type="subTitle" idx="1"/>
          </p:nvPr>
        </p:nvSpPr>
        <p:spPr>
          <a:xfrm>
            <a:off x="285720" y="2147894"/>
            <a:ext cx="8215370" cy="3924312"/>
          </a:xfrm>
        </p:spPr>
        <p:txBody>
          <a:bodyPr>
            <a:normAutofit/>
          </a:bodyPr>
          <a:lstStyle/>
          <a:p>
            <a:pPr marL="514350" indent="-514350" algn="l">
              <a:buFont typeface="+mj-lt"/>
              <a:buAutoNum type="arabicPeriod"/>
            </a:pPr>
            <a:r>
              <a:rPr lang="en-US" b="1" dirty="0" err="1" smtClean="0">
                <a:solidFill>
                  <a:srgbClr val="FFFF00"/>
                </a:solidFill>
              </a:rPr>
              <a:t>Secretory</a:t>
            </a:r>
            <a:endParaRPr lang="en-US" b="1" dirty="0" smtClean="0">
              <a:solidFill>
                <a:srgbClr val="FFFF00"/>
              </a:solidFill>
            </a:endParaRPr>
          </a:p>
          <a:p>
            <a:pPr marL="514350" indent="-514350" algn="l">
              <a:buFont typeface="+mj-lt"/>
              <a:buAutoNum type="arabicPeriod"/>
            </a:pPr>
            <a:r>
              <a:rPr lang="en-US" b="1" dirty="0" smtClean="0">
                <a:solidFill>
                  <a:srgbClr val="FFFF00"/>
                </a:solidFill>
              </a:rPr>
              <a:t>Osmotic</a:t>
            </a:r>
          </a:p>
          <a:p>
            <a:pPr marL="514350" indent="-514350" algn="l">
              <a:buFont typeface="+mj-lt"/>
              <a:buAutoNum type="arabicPeriod"/>
            </a:pPr>
            <a:r>
              <a:rPr lang="en-US" b="1" dirty="0" err="1" smtClean="0">
                <a:solidFill>
                  <a:srgbClr val="FFFF00"/>
                </a:solidFill>
              </a:rPr>
              <a:t>Exudative</a:t>
            </a:r>
            <a:r>
              <a:rPr lang="en-US" b="1" dirty="0" smtClean="0">
                <a:solidFill>
                  <a:srgbClr val="FFFF00"/>
                </a:solidFill>
              </a:rPr>
              <a:t> (inflammatory )</a:t>
            </a:r>
          </a:p>
          <a:p>
            <a:pPr marL="514350" indent="-514350" algn="l">
              <a:buFont typeface="+mj-lt"/>
              <a:buAutoNum type="arabicPeriod"/>
            </a:pPr>
            <a:r>
              <a:rPr lang="en-US" b="1" dirty="0" smtClean="0">
                <a:solidFill>
                  <a:srgbClr val="FFFF00"/>
                </a:solidFill>
              </a:rPr>
              <a:t>Motility-related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57808"/>
            <a:ext cx="8229600" cy="1143000"/>
          </a:xfrm>
        </p:spPr>
        <p:txBody>
          <a:bodyPr>
            <a:normAutofit fontScale="90000"/>
          </a:bodyPr>
          <a:lstStyle/>
          <a:p>
            <a:r>
              <a:rPr lang="en-US" dirty="0" err="1" smtClean="0"/>
              <a:t>Aetiology</a:t>
            </a:r>
            <a:r>
              <a:rPr lang="en-US" dirty="0" smtClean="0"/>
              <a:t/>
            </a:r>
            <a:br>
              <a:rPr lang="en-US" dirty="0" smtClean="0"/>
            </a:br>
            <a:r>
              <a:rPr lang="en-US" b="1" dirty="0" smtClean="0">
                <a:solidFill>
                  <a:srgbClr val="FF0000"/>
                </a:solidFill>
              </a:rPr>
              <a:t>Acute diarrhea?</a:t>
            </a:r>
            <a:br>
              <a:rPr lang="en-US" b="1" dirty="0" smtClean="0">
                <a:solidFill>
                  <a:srgbClr val="FF0000"/>
                </a:solidFill>
              </a:rPr>
            </a:br>
            <a:r>
              <a:rPr lang="en-US" dirty="0" smtClean="0"/>
              <a:t> </a:t>
            </a:r>
            <a:endParaRPr lang="en-US" dirty="0"/>
          </a:p>
        </p:txBody>
      </p:sp>
      <p:sp>
        <p:nvSpPr>
          <p:cNvPr id="3" name="عنصر نائب للمحتوى 2"/>
          <p:cNvSpPr>
            <a:spLocks noGrp="1"/>
          </p:cNvSpPr>
          <p:nvPr>
            <p:ph idx="1"/>
          </p:nvPr>
        </p:nvSpPr>
        <p:spPr>
          <a:xfrm>
            <a:off x="467544" y="1811957"/>
            <a:ext cx="4536504" cy="4713387"/>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US" dirty="0" smtClean="0">
                <a:cs typeface="Arial" pitchFamily="34" charset="0"/>
              </a:rPr>
              <a:t>Approximately 80% of acute diarrheas are due to </a:t>
            </a:r>
            <a:r>
              <a:rPr lang="en-US" b="1" i="1" u="sng" dirty="0" smtClean="0">
                <a:solidFill>
                  <a:srgbClr val="002060"/>
                </a:solidFill>
                <a:cs typeface="Arial" pitchFamily="34" charset="0"/>
              </a:rPr>
              <a:t>infections</a:t>
            </a:r>
            <a:r>
              <a:rPr lang="en-US" dirty="0" smtClean="0">
                <a:cs typeface="Arial" pitchFamily="34" charset="0"/>
              </a:rPr>
              <a:t> (viruses, bacteria, </a:t>
            </a:r>
            <a:r>
              <a:rPr lang="en-US" dirty="0" err="1" smtClean="0">
                <a:cs typeface="Arial" pitchFamily="34" charset="0"/>
              </a:rPr>
              <a:t>helminths</a:t>
            </a:r>
            <a:r>
              <a:rPr lang="en-US" dirty="0" smtClean="0">
                <a:cs typeface="Arial" pitchFamily="34" charset="0"/>
              </a:rPr>
              <a:t>, and protozoa). </a:t>
            </a:r>
          </a:p>
          <a:p>
            <a:r>
              <a:rPr lang="en-US" dirty="0" smtClean="0">
                <a:solidFill>
                  <a:srgbClr val="002060"/>
                </a:solidFill>
              </a:rPr>
              <a:t>Viral gastroenteritis </a:t>
            </a:r>
            <a:r>
              <a:rPr lang="en-US" dirty="0" smtClean="0"/>
              <a:t>(viral infection of the stomach and the small intestine) is the most common cause of acute diarrhea worldwide.</a:t>
            </a:r>
          </a:p>
          <a:p>
            <a:r>
              <a:rPr lang="en-US" b="1" dirty="0" smtClean="0"/>
              <a:t>Food poisoning</a:t>
            </a:r>
          </a:p>
          <a:p>
            <a:r>
              <a:rPr lang="en-US" b="1" dirty="0" smtClean="0"/>
              <a:t>Drugs</a:t>
            </a:r>
          </a:p>
          <a:p>
            <a:r>
              <a:rPr lang="en-US" b="1" dirty="0" smtClean="0"/>
              <a:t>Others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508104" y="1916832"/>
            <a:ext cx="3424281" cy="2368205"/>
          </a:xfrm>
          <a:prstGeom prst="rect">
            <a:avLst/>
          </a:prstGeom>
          <a:noFill/>
          <a:ln w="9525">
            <a:noFill/>
            <a:miter lim="800000"/>
            <a:headEnd/>
            <a:tailEnd/>
          </a:ln>
        </p:spPr>
      </p:pic>
      <p:sp>
        <p:nvSpPr>
          <p:cNvPr id="5" name="مستطيل 4"/>
          <p:cNvSpPr/>
          <p:nvPr/>
        </p:nvSpPr>
        <p:spPr>
          <a:xfrm>
            <a:off x="5724128" y="4581128"/>
            <a:ext cx="3024336" cy="923330"/>
          </a:xfrm>
          <a:prstGeom prst="rect">
            <a:avLst/>
          </a:prstGeom>
        </p:spPr>
        <p:txBody>
          <a:bodyPr wrap="square">
            <a:spAutoFit/>
          </a:bodyPr>
          <a:lstStyle/>
          <a:p>
            <a:r>
              <a:rPr lang="en-US" b="1" u="sng" dirty="0" smtClean="0">
                <a:solidFill>
                  <a:srgbClr val="FFFF00"/>
                </a:solidFill>
              </a:rPr>
              <a:t>Rotavirus</a:t>
            </a:r>
            <a:r>
              <a:rPr lang="en-US" dirty="0" smtClean="0"/>
              <a:t> the cause of nearly 40% of hospitalizations from diarrhea in children under 5</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Antibiotic-Associated Diarrheas</a:t>
            </a:r>
            <a:r>
              <a:rPr lang="en-US" dirty="0" smtClean="0"/>
              <a:t/>
            </a:r>
            <a:br>
              <a:rPr lang="en-US" dirty="0" smtClean="0"/>
            </a:br>
            <a:endParaRPr lang="en-US" dirty="0"/>
          </a:p>
        </p:txBody>
      </p:sp>
      <p:sp>
        <p:nvSpPr>
          <p:cNvPr id="3" name="عنصر نائب للمحتوى 2"/>
          <p:cNvSpPr>
            <a:spLocks noGrp="1"/>
          </p:cNvSpPr>
          <p:nvPr>
            <p:ph idx="1"/>
          </p:nvPr>
        </p:nvSpPr>
        <p:spPr/>
        <p:txBody>
          <a:bodyPr/>
          <a:lstStyle/>
          <a:p>
            <a:r>
              <a:rPr lang="en-US" b="1" dirty="0" smtClean="0"/>
              <a:t>Diarrhea occurs in 20% of patients receiving broad-spectrum antibiotics; about 20% of these diarrheas are due to </a:t>
            </a:r>
            <a:r>
              <a:rPr lang="en-US" b="1" i="1" dirty="0" smtClean="0">
                <a:solidFill>
                  <a:srgbClr val="FFFF00"/>
                </a:solidFill>
              </a:rPr>
              <a:t>Clostridium </a:t>
            </a:r>
            <a:r>
              <a:rPr lang="en-US" b="1" i="1" dirty="0" err="1" smtClean="0">
                <a:solidFill>
                  <a:srgbClr val="FFFF00"/>
                </a:solidFill>
              </a:rPr>
              <a:t>difficile</a:t>
            </a:r>
            <a:r>
              <a:rPr lang="en-US" b="1" dirty="0" smtClean="0">
                <a:solidFill>
                  <a:srgbClr val="FFFF00"/>
                </a:solid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Aetiology</a:t>
            </a:r>
            <a:endParaRPr lang="en-US" dirty="0"/>
          </a:p>
        </p:txBody>
      </p:sp>
      <p:sp>
        <p:nvSpPr>
          <p:cNvPr id="3" name="عنصر نائب للمحتوى 2"/>
          <p:cNvSpPr>
            <a:spLocks noGrp="1"/>
          </p:cNvSpPr>
          <p:nvPr>
            <p:ph idx="1"/>
          </p:nvPr>
        </p:nvSpPr>
        <p:spPr/>
        <p:txBody>
          <a:bodyPr>
            <a:normAutofit fontScale="85000" lnSpcReduction="20000"/>
          </a:bodyPr>
          <a:lstStyle/>
          <a:p>
            <a:r>
              <a:rPr lang="en-US" b="1" dirty="0" smtClean="0">
                <a:solidFill>
                  <a:srgbClr val="FF0000"/>
                </a:solidFill>
              </a:rPr>
              <a:t>Chronic diarrhea?</a:t>
            </a:r>
            <a:endParaRPr lang="en-US" b="1" dirty="0" smtClean="0">
              <a:solidFill>
                <a:srgbClr val="FFFF00"/>
              </a:solidFill>
            </a:endParaRPr>
          </a:p>
          <a:p>
            <a:pPr marL="514350" indent="-514350">
              <a:buFont typeface="+mj-lt"/>
              <a:buAutoNum type="arabicPeriod"/>
            </a:pPr>
            <a:r>
              <a:rPr lang="en-US" b="1" dirty="0" smtClean="0">
                <a:solidFill>
                  <a:srgbClr val="FFFF00"/>
                </a:solidFill>
              </a:rPr>
              <a:t>Infection       </a:t>
            </a:r>
            <a:r>
              <a:rPr lang="en-US" b="1" dirty="0" smtClean="0"/>
              <a:t>------------------   </a:t>
            </a:r>
            <a:r>
              <a:rPr lang="en-US" b="1" dirty="0" err="1" smtClean="0"/>
              <a:t>e.g.</a:t>
            </a:r>
            <a:r>
              <a:rPr lang="en-US" i="1" dirty="0" err="1" smtClean="0"/>
              <a:t>Giardia</a:t>
            </a:r>
            <a:r>
              <a:rPr lang="en-US" i="1" dirty="0" smtClean="0"/>
              <a:t> </a:t>
            </a:r>
            <a:r>
              <a:rPr lang="en-US" i="1" dirty="0" err="1" smtClean="0"/>
              <a:t>lamblia</a:t>
            </a:r>
            <a:r>
              <a:rPr lang="en-US" dirty="0" smtClean="0"/>
              <a:t> . AIDS often have chronic infections of their intestines that cause diarrhea.</a:t>
            </a:r>
          </a:p>
          <a:p>
            <a:pPr marL="514350" indent="-514350">
              <a:buFont typeface="+mj-lt"/>
              <a:buAutoNum type="arabicPeriod"/>
            </a:pPr>
            <a:r>
              <a:rPr lang="en-US" b="1" dirty="0" smtClean="0">
                <a:solidFill>
                  <a:srgbClr val="FFFF00"/>
                </a:solidFill>
              </a:rPr>
              <a:t>Post-infectious.</a:t>
            </a:r>
            <a:r>
              <a:rPr lang="en-US" dirty="0" smtClean="0"/>
              <a:t> Following acute viral, bacterial or parasitic infections</a:t>
            </a:r>
          </a:p>
          <a:p>
            <a:pPr marL="514350" indent="-514350">
              <a:buFont typeface="+mj-lt"/>
              <a:buAutoNum type="arabicPeriod"/>
            </a:pPr>
            <a:r>
              <a:rPr lang="en-US" b="1" dirty="0" err="1" smtClean="0">
                <a:solidFill>
                  <a:srgbClr val="FFFF00"/>
                </a:solidFill>
              </a:rPr>
              <a:t>Malabsorption</a:t>
            </a:r>
            <a:endParaRPr lang="en-US" dirty="0" smtClean="0">
              <a:solidFill>
                <a:srgbClr val="FFFF00"/>
              </a:solidFill>
            </a:endParaRPr>
          </a:p>
          <a:p>
            <a:pPr marL="514350" indent="-514350">
              <a:buFont typeface="+mj-lt"/>
              <a:buAutoNum type="arabicPeriod"/>
            </a:pPr>
            <a:r>
              <a:rPr lang="en-US" b="1" dirty="0" smtClean="0">
                <a:solidFill>
                  <a:srgbClr val="FFFF00"/>
                </a:solidFill>
              </a:rPr>
              <a:t>Inflammatory bowel disease (IBD)</a:t>
            </a:r>
          </a:p>
          <a:p>
            <a:pPr marL="514350" indent="-514350">
              <a:buFont typeface="+mj-lt"/>
              <a:buAutoNum type="arabicPeriod"/>
            </a:pPr>
            <a:r>
              <a:rPr lang="en-US" b="1" dirty="0" smtClean="0">
                <a:solidFill>
                  <a:srgbClr val="FFFF00"/>
                </a:solidFill>
              </a:rPr>
              <a:t>Endocrine diseases.</a:t>
            </a:r>
            <a:endParaRPr lang="en-US" dirty="0" smtClean="0">
              <a:solidFill>
                <a:srgbClr val="FFFF00"/>
              </a:solidFill>
            </a:endParaRPr>
          </a:p>
          <a:p>
            <a:pPr marL="514350" indent="-514350">
              <a:buFont typeface="+mj-lt"/>
              <a:buAutoNum type="arabicPeriod"/>
            </a:pPr>
            <a:r>
              <a:rPr lang="en-US" b="1" dirty="0" smtClean="0">
                <a:solidFill>
                  <a:srgbClr val="FFFF00"/>
                </a:solidFill>
              </a:rPr>
              <a:t>Colon cancer</a:t>
            </a:r>
          </a:p>
          <a:p>
            <a:pPr marL="514350" indent="-514350">
              <a:buFont typeface="+mj-lt"/>
              <a:buAutoNum type="arabicPeriod"/>
            </a:pPr>
            <a:r>
              <a:rPr lang="en-US" b="1" dirty="0" smtClean="0">
                <a:solidFill>
                  <a:srgbClr val="FFFF00"/>
                </a:solidFill>
              </a:rPr>
              <a:t>Irritable bowel syndrome.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ctrTitle"/>
          </p:nvPr>
        </p:nvSpPr>
        <p:spPr/>
        <p:txBody>
          <a:bodyPr/>
          <a:lstStyle/>
          <a:p>
            <a:endParaRPr lang="en-US" smtClean="0"/>
          </a:p>
        </p:txBody>
      </p:sp>
      <p:sp>
        <p:nvSpPr>
          <p:cNvPr id="4099" name="عنوان فرعي 2"/>
          <p:cNvSpPr>
            <a:spLocks noGrp="1"/>
          </p:cNvSpPr>
          <p:nvPr>
            <p:ph type="subTitle" idx="1"/>
          </p:nvPr>
        </p:nvSpPr>
        <p:spPr>
          <a:xfrm>
            <a:off x="1295400" y="381000"/>
            <a:ext cx="6400800" cy="685800"/>
          </a:xfrm>
        </p:spPr>
        <p:txBody>
          <a:bodyPr/>
          <a:lstStyle/>
          <a:p>
            <a:r>
              <a:rPr lang="en-US" b="1" smtClean="0">
                <a:solidFill>
                  <a:schemeClr val="tx1"/>
                </a:solidFill>
              </a:rPr>
              <a:t>8 LECTURES</a:t>
            </a:r>
          </a:p>
        </p:txBody>
      </p:sp>
      <p:sp>
        <p:nvSpPr>
          <p:cNvPr id="7" name="مستطيل 6"/>
          <p:cNvSpPr/>
          <p:nvPr/>
        </p:nvSpPr>
        <p:spPr>
          <a:xfrm>
            <a:off x="100013" y="3124200"/>
            <a:ext cx="2643187"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err="1"/>
              <a:t>Malabsorption</a:t>
            </a:r>
            <a:r>
              <a:rPr lang="en-US" sz="3200" dirty="0"/>
              <a:t>                                         </a:t>
            </a:r>
          </a:p>
        </p:txBody>
      </p:sp>
      <p:sp>
        <p:nvSpPr>
          <p:cNvPr id="8" name="مستطيل 7"/>
          <p:cNvSpPr/>
          <p:nvPr/>
        </p:nvSpPr>
        <p:spPr>
          <a:xfrm>
            <a:off x="66675" y="2438400"/>
            <a:ext cx="2066925"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a:t>Diarrhea                                                   </a:t>
            </a: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FF00"/>
                </a:solidFill>
              </a:rPr>
              <a:t>Complications</a:t>
            </a:r>
            <a:endParaRPr lang="en-US" dirty="0"/>
          </a:p>
        </p:txBody>
      </p:sp>
      <p:sp>
        <p:nvSpPr>
          <p:cNvPr id="3" name="عنصر نائب للمحتوى 2"/>
          <p:cNvSpPr>
            <a:spLocks noGrp="1"/>
          </p:cNvSpPr>
          <p:nvPr>
            <p:ph idx="1"/>
          </p:nvPr>
        </p:nvSpPr>
        <p:spPr>
          <a:xfrm>
            <a:off x="395536" y="2060848"/>
            <a:ext cx="8229600" cy="2692896"/>
          </a:xfrm>
        </p:spPr>
        <p:style>
          <a:lnRef idx="2">
            <a:schemeClr val="accent2">
              <a:shade val="50000"/>
            </a:schemeClr>
          </a:lnRef>
          <a:fillRef idx="1">
            <a:schemeClr val="accent2"/>
          </a:fillRef>
          <a:effectRef idx="0">
            <a:schemeClr val="accent2"/>
          </a:effectRef>
          <a:fontRef idx="minor">
            <a:schemeClr val="lt1"/>
          </a:fontRef>
        </p:style>
        <p:txBody>
          <a:bodyPr/>
          <a:lstStyle/>
          <a:p>
            <a:pPr marL="514350" indent="-514350">
              <a:buFont typeface="+mj-lt"/>
              <a:buAutoNum type="arabicPeriod"/>
            </a:pPr>
            <a:r>
              <a:rPr lang="en-US" dirty="0" smtClean="0"/>
              <a:t>Fluids ………………Dehydration</a:t>
            </a:r>
          </a:p>
          <a:p>
            <a:pPr marL="514350" indent="-514350">
              <a:buFont typeface="+mj-lt"/>
              <a:buAutoNum type="arabicPeriod"/>
            </a:pPr>
            <a:r>
              <a:rPr lang="en-US" dirty="0" smtClean="0"/>
              <a:t>Electrolytes …………….. Electrolytes imbalance</a:t>
            </a:r>
          </a:p>
          <a:p>
            <a:pPr marL="514350" indent="-514350">
              <a:buFont typeface="+mj-lt"/>
              <a:buAutoNum type="arabicPeriod"/>
            </a:pPr>
            <a:r>
              <a:rPr lang="en-US" i="1" dirty="0" smtClean="0"/>
              <a:t>Sodium bicarbonate…….</a:t>
            </a:r>
            <a:r>
              <a:rPr lang="en-US" dirty="0" smtClean="0"/>
              <a:t> Metabolic acidosis </a:t>
            </a:r>
          </a:p>
          <a:p>
            <a:pPr marL="514350" indent="-514350">
              <a:buFont typeface="+mj-lt"/>
              <a:buAutoNum type="arabicPeriod"/>
            </a:pPr>
            <a:r>
              <a:rPr lang="en-US" dirty="0" smtClean="0"/>
              <a:t> If persistent ……Malnutrition</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t>Tests useful in the evaluation of diarrhea</a:t>
            </a:r>
            <a:endParaRPr lang="en-US" sz="3600" dirty="0"/>
          </a:p>
        </p:txBody>
      </p:sp>
      <p:sp>
        <p:nvSpPr>
          <p:cNvPr id="3" name="عنصر نائب للمحتوى 2"/>
          <p:cNvSpPr>
            <a:spLocks noGrp="1"/>
          </p:cNvSpPr>
          <p:nvPr>
            <p:ph idx="1"/>
          </p:nvPr>
        </p:nvSpPr>
        <p:spPr>
          <a:xfrm>
            <a:off x="395536" y="2359421"/>
            <a:ext cx="8229600" cy="2869779"/>
          </a:xfrm>
        </p:spPr>
        <p:txBody>
          <a:bodyPr/>
          <a:lstStyle/>
          <a:p>
            <a:endParaRPr lang="en-US" dirty="0"/>
          </a:p>
        </p:txBody>
      </p:sp>
      <p:sp>
        <p:nvSpPr>
          <p:cNvPr id="4" name="مستطيل 3"/>
          <p:cNvSpPr/>
          <p:nvPr/>
        </p:nvSpPr>
        <p:spPr>
          <a:xfrm>
            <a:off x="3131840" y="1340768"/>
            <a:ext cx="2075633"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400" b="1" dirty="0" smtClean="0">
                <a:solidFill>
                  <a:srgbClr val="FF0000"/>
                </a:solidFill>
              </a:rPr>
              <a:t>Acute diarrhea</a:t>
            </a:r>
            <a:endParaRPr lang="en-US" sz="2400" dirty="0">
              <a:solidFill>
                <a:srgbClr val="FF0000"/>
              </a:solidFill>
            </a:endParaRPr>
          </a:p>
        </p:txBody>
      </p:sp>
      <p:cxnSp>
        <p:nvCxnSpPr>
          <p:cNvPr id="7" name="رابط كسهم مستقيم 6"/>
          <p:cNvCxnSpPr/>
          <p:nvPr/>
        </p:nvCxnSpPr>
        <p:spPr>
          <a:xfrm rot="10800000" flipV="1">
            <a:off x="2339752" y="2060848"/>
            <a:ext cx="1008112" cy="93610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مستطيل 7"/>
          <p:cNvSpPr/>
          <p:nvPr/>
        </p:nvSpPr>
        <p:spPr>
          <a:xfrm>
            <a:off x="251520" y="3068960"/>
            <a:ext cx="271125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err="1" smtClean="0"/>
              <a:t>Noninflammatory</a:t>
            </a:r>
            <a:r>
              <a:rPr lang="en-US" dirty="0" smtClean="0"/>
              <a:t> Diarrhea</a:t>
            </a:r>
            <a:endParaRPr lang="en-US" dirty="0"/>
          </a:p>
        </p:txBody>
      </p:sp>
      <p:sp>
        <p:nvSpPr>
          <p:cNvPr id="9" name="مستطيل 8"/>
          <p:cNvSpPr/>
          <p:nvPr/>
        </p:nvSpPr>
        <p:spPr>
          <a:xfrm>
            <a:off x="5868144" y="2924944"/>
            <a:ext cx="232332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smtClean="0"/>
              <a:t>Inflammatory Diarrhea</a:t>
            </a:r>
            <a:endParaRPr lang="en-US" dirty="0"/>
          </a:p>
        </p:txBody>
      </p:sp>
      <p:cxnSp>
        <p:nvCxnSpPr>
          <p:cNvPr id="12" name="رابط كسهم مستقيم 11"/>
          <p:cNvCxnSpPr/>
          <p:nvPr/>
        </p:nvCxnSpPr>
        <p:spPr>
          <a:xfrm>
            <a:off x="4932040" y="2060848"/>
            <a:ext cx="1584176" cy="72008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مستطيل 15"/>
          <p:cNvSpPr/>
          <p:nvPr/>
        </p:nvSpPr>
        <p:spPr>
          <a:xfrm>
            <a:off x="3275856" y="1844824"/>
            <a:ext cx="1811714" cy="369332"/>
          </a:xfrm>
          <a:prstGeom prst="rect">
            <a:avLst/>
          </a:prstGeom>
        </p:spPr>
        <p:txBody>
          <a:bodyPr wrap="none">
            <a:spAutoFit/>
          </a:bodyPr>
          <a:lstStyle/>
          <a:p>
            <a:r>
              <a:rPr lang="en-US" dirty="0" smtClean="0">
                <a:solidFill>
                  <a:srgbClr val="FFFF00"/>
                </a:solidFill>
              </a:rPr>
              <a:t>Fecal  leukocytes </a:t>
            </a:r>
            <a:endParaRPr lang="en-US" dirty="0">
              <a:solidFill>
                <a:srgbClr val="FFFF00"/>
              </a:solidFill>
            </a:endParaRPr>
          </a:p>
        </p:txBody>
      </p:sp>
      <p:sp>
        <p:nvSpPr>
          <p:cNvPr id="17" name="مستطيل 16"/>
          <p:cNvSpPr/>
          <p:nvPr/>
        </p:nvSpPr>
        <p:spPr>
          <a:xfrm>
            <a:off x="179512" y="4077072"/>
            <a:ext cx="36004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Suggests a </a:t>
            </a:r>
            <a:r>
              <a:rPr lang="en-US" dirty="0" smtClean="0">
                <a:solidFill>
                  <a:srgbClr val="FF0000"/>
                </a:solidFill>
              </a:rPr>
              <a:t>small bowel source</a:t>
            </a:r>
          </a:p>
          <a:p>
            <a:r>
              <a:rPr lang="en-US" dirty="0" smtClean="0">
                <a:solidFill>
                  <a:srgbClr val="FF0000"/>
                </a:solidFill>
              </a:rPr>
              <a:t>Or colon but without mucosal injury</a:t>
            </a:r>
            <a:endParaRPr lang="en-US" dirty="0"/>
          </a:p>
        </p:txBody>
      </p:sp>
      <p:sp>
        <p:nvSpPr>
          <p:cNvPr id="18" name="مستطيل 17"/>
          <p:cNvSpPr/>
          <p:nvPr/>
        </p:nvSpPr>
        <p:spPr>
          <a:xfrm>
            <a:off x="5004048" y="4221088"/>
            <a:ext cx="3870176"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Suggests colonic mucosa damage caused by invasion </a:t>
            </a:r>
          </a:p>
          <a:p>
            <a:endParaRPr lang="en-US" dirty="0" smtClean="0"/>
          </a:p>
          <a:p>
            <a:pPr>
              <a:buFont typeface="Wingdings" pitchFamily="2" charset="2"/>
              <a:buChar char="Ø"/>
            </a:pPr>
            <a:r>
              <a:rPr lang="en-US" dirty="0" smtClean="0"/>
              <a:t>shigellosis, </a:t>
            </a:r>
            <a:r>
              <a:rPr lang="en-US" dirty="0" err="1" smtClean="0"/>
              <a:t>salmonellosis</a:t>
            </a:r>
            <a:r>
              <a:rPr lang="en-US" dirty="0" smtClean="0"/>
              <a:t>, </a:t>
            </a:r>
            <a:r>
              <a:rPr lang="en-US" i="1" dirty="0" smtClean="0"/>
              <a:t>Campylobacter </a:t>
            </a:r>
            <a:r>
              <a:rPr lang="en-US" dirty="0" smtClean="0"/>
              <a:t>or </a:t>
            </a:r>
            <a:r>
              <a:rPr lang="en-US" i="1" dirty="0" err="1" smtClean="0"/>
              <a:t>Yersinia</a:t>
            </a:r>
            <a:r>
              <a:rPr lang="en-US" dirty="0" smtClean="0"/>
              <a:t> infection, </a:t>
            </a:r>
            <a:r>
              <a:rPr lang="en-US" dirty="0" err="1" smtClean="0"/>
              <a:t>amebiasis</a:t>
            </a:r>
            <a:r>
              <a:rPr lang="en-US" dirty="0" smtClean="0"/>
              <a:t>) </a:t>
            </a:r>
          </a:p>
          <a:p>
            <a:pPr>
              <a:buFont typeface="Wingdings" pitchFamily="2" charset="2"/>
              <a:buChar char="Ø"/>
            </a:pPr>
            <a:r>
              <a:rPr lang="en-US" dirty="0" smtClean="0"/>
              <a:t>toxin (</a:t>
            </a:r>
            <a:r>
              <a:rPr lang="en-US" i="1" dirty="0" smtClean="0"/>
              <a:t>C </a:t>
            </a:r>
            <a:r>
              <a:rPr lang="en-US" i="1" dirty="0" err="1" smtClean="0"/>
              <a:t>difficile</a:t>
            </a:r>
            <a:r>
              <a:rPr lang="en-US" i="1" dirty="0" smtClean="0"/>
              <a:t>, E coli</a:t>
            </a:r>
            <a:r>
              <a:rPr lang="en-US" dirty="0" smtClean="0"/>
              <a:t> O157:H7). </a:t>
            </a:r>
          </a:p>
          <a:p>
            <a:pPr>
              <a:buFont typeface="Wingdings" pitchFamily="2" charset="2"/>
              <a:buChar char="Ø"/>
            </a:pPr>
            <a:r>
              <a:rPr lang="en-US" dirty="0" smtClean="0"/>
              <a:t>Inflammatory bowel diseases</a:t>
            </a:r>
            <a:endParaRPr lang="en-US" dirty="0"/>
          </a:p>
        </p:txBody>
      </p:sp>
      <p:sp>
        <p:nvSpPr>
          <p:cNvPr id="14" name="مستطيل 13"/>
          <p:cNvSpPr/>
          <p:nvPr/>
        </p:nvSpPr>
        <p:spPr>
          <a:xfrm>
            <a:off x="2051720" y="2420888"/>
            <a:ext cx="127438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not present</a:t>
            </a:r>
            <a:endParaRPr lang="en-US" dirty="0"/>
          </a:p>
        </p:txBody>
      </p:sp>
      <p:sp>
        <p:nvSpPr>
          <p:cNvPr id="15" name="مستطيل 14"/>
          <p:cNvSpPr/>
          <p:nvPr/>
        </p:nvSpPr>
        <p:spPr>
          <a:xfrm>
            <a:off x="5292080" y="2276872"/>
            <a:ext cx="90088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present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endParaRPr lang="en-US" dirty="0"/>
          </a:p>
        </p:txBody>
      </p:sp>
      <p:sp>
        <p:nvSpPr>
          <p:cNvPr id="4" name="مستطيل 3"/>
          <p:cNvSpPr/>
          <p:nvPr/>
        </p:nvSpPr>
        <p:spPr>
          <a:xfrm>
            <a:off x="3419872" y="1052736"/>
            <a:ext cx="177042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b="1" dirty="0" smtClean="0">
                <a:solidFill>
                  <a:srgbClr val="FF0000"/>
                </a:solidFill>
              </a:rPr>
              <a:t>Chronic diarrhea</a:t>
            </a:r>
            <a:endParaRPr lang="en-US" dirty="0">
              <a:solidFill>
                <a:srgbClr val="FF0000"/>
              </a:solidFill>
            </a:endParaRPr>
          </a:p>
        </p:txBody>
      </p:sp>
      <p:cxnSp>
        <p:nvCxnSpPr>
          <p:cNvPr id="6" name="رابط كسهم مستقيم 5"/>
          <p:cNvCxnSpPr/>
          <p:nvPr/>
        </p:nvCxnSpPr>
        <p:spPr>
          <a:xfrm rot="5400000">
            <a:off x="3887924" y="1736812"/>
            <a:ext cx="504056"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3419872" y="2060848"/>
            <a:ext cx="1584023"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b="1" dirty="0" smtClean="0">
                <a:solidFill>
                  <a:srgbClr val="FF0000"/>
                </a:solidFill>
              </a:rPr>
              <a:t>Stool analysis</a:t>
            </a:r>
          </a:p>
          <a:p>
            <a:r>
              <a:rPr lang="en-US" b="1" dirty="0" smtClean="0">
                <a:solidFill>
                  <a:srgbClr val="FF0000"/>
                </a:solidFill>
              </a:rPr>
              <a:t>Ova, parasites </a:t>
            </a:r>
            <a:endParaRPr lang="en-US" dirty="0">
              <a:solidFill>
                <a:srgbClr val="FF0000"/>
              </a:solidFill>
            </a:endParaRPr>
          </a:p>
        </p:txBody>
      </p:sp>
      <p:cxnSp>
        <p:nvCxnSpPr>
          <p:cNvPr id="8" name="رابط كسهم مستقيم 7"/>
          <p:cNvCxnSpPr/>
          <p:nvPr/>
        </p:nvCxnSpPr>
        <p:spPr>
          <a:xfrm rot="10800000">
            <a:off x="2411760" y="2204864"/>
            <a:ext cx="865684"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5400000">
            <a:off x="3708698" y="3284190"/>
            <a:ext cx="864096"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مستطيل 11"/>
          <p:cNvSpPr/>
          <p:nvPr/>
        </p:nvSpPr>
        <p:spPr>
          <a:xfrm>
            <a:off x="2699792" y="1988840"/>
            <a:ext cx="30008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a:t>
            </a:r>
            <a:endParaRPr lang="en-US" dirty="0"/>
          </a:p>
        </p:txBody>
      </p:sp>
      <p:sp>
        <p:nvSpPr>
          <p:cNvPr id="13" name="مستطيل 12"/>
          <p:cNvSpPr/>
          <p:nvPr/>
        </p:nvSpPr>
        <p:spPr>
          <a:xfrm>
            <a:off x="3995936" y="3068960"/>
            <a:ext cx="25519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a:t>
            </a:r>
            <a:endParaRPr lang="en-US" dirty="0"/>
          </a:p>
        </p:txBody>
      </p:sp>
      <p:sp>
        <p:nvSpPr>
          <p:cNvPr id="15" name="مستطيل 14"/>
          <p:cNvSpPr/>
          <p:nvPr/>
        </p:nvSpPr>
        <p:spPr>
          <a:xfrm>
            <a:off x="1043608" y="1988840"/>
            <a:ext cx="106240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Infection </a:t>
            </a:r>
            <a:endParaRPr lang="en-US" dirty="0"/>
          </a:p>
        </p:txBody>
      </p:sp>
      <p:sp>
        <p:nvSpPr>
          <p:cNvPr id="16" name="مستطيل 15"/>
          <p:cNvSpPr/>
          <p:nvPr/>
        </p:nvSpPr>
        <p:spPr>
          <a:xfrm>
            <a:off x="3491880" y="3717032"/>
            <a:ext cx="137300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Stool fat test</a:t>
            </a:r>
            <a:endParaRPr lang="en-US" dirty="0"/>
          </a:p>
        </p:txBody>
      </p:sp>
      <p:sp>
        <p:nvSpPr>
          <p:cNvPr id="19" name="مستطيل 18"/>
          <p:cNvSpPr/>
          <p:nvPr/>
        </p:nvSpPr>
        <p:spPr>
          <a:xfrm>
            <a:off x="35496" y="3573016"/>
            <a:ext cx="2297680"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err="1" smtClean="0"/>
              <a:t>Secretory</a:t>
            </a:r>
            <a:r>
              <a:rPr lang="en-US" dirty="0" smtClean="0"/>
              <a:t> or </a:t>
            </a:r>
          </a:p>
          <a:p>
            <a:r>
              <a:rPr lang="en-US" dirty="0" smtClean="0"/>
              <a:t>Noninfectious </a:t>
            </a:r>
          </a:p>
          <a:p>
            <a:r>
              <a:rPr lang="en-US" dirty="0" smtClean="0"/>
              <a:t>inflammatory diarrhea</a:t>
            </a:r>
            <a:endParaRPr lang="en-US" dirty="0"/>
          </a:p>
        </p:txBody>
      </p:sp>
      <p:sp>
        <p:nvSpPr>
          <p:cNvPr id="20" name="مستطيل 19"/>
          <p:cNvSpPr/>
          <p:nvPr/>
        </p:nvSpPr>
        <p:spPr>
          <a:xfrm>
            <a:off x="3401302" y="4941168"/>
            <a:ext cx="160274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err="1" smtClean="0"/>
              <a:t>Malabsorption</a:t>
            </a:r>
            <a:r>
              <a:rPr lang="en-US" dirty="0" smtClean="0"/>
              <a:t> </a:t>
            </a:r>
            <a:endParaRPr lang="en-US" dirty="0"/>
          </a:p>
        </p:txBody>
      </p:sp>
      <p:cxnSp>
        <p:nvCxnSpPr>
          <p:cNvPr id="21" name="رابط كسهم مستقيم 20"/>
          <p:cNvCxnSpPr/>
          <p:nvPr/>
        </p:nvCxnSpPr>
        <p:spPr>
          <a:xfrm rot="10800000">
            <a:off x="2411760" y="3933056"/>
            <a:ext cx="865684"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a:stCxn id="16" idx="2"/>
            <a:endCxn id="20" idx="0"/>
          </p:cNvCxnSpPr>
          <p:nvPr/>
        </p:nvCxnSpPr>
        <p:spPr>
          <a:xfrm rot="16200000" flipH="1">
            <a:off x="3763127" y="4501620"/>
            <a:ext cx="854804" cy="2429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مستطيل 22"/>
          <p:cNvSpPr/>
          <p:nvPr/>
        </p:nvSpPr>
        <p:spPr>
          <a:xfrm>
            <a:off x="2771800" y="3789040"/>
            <a:ext cx="25519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a:t>
            </a:r>
            <a:endParaRPr lang="en-US" dirty="0"/>
          </a:p>
        </p:txBody>
      </p:sp>
      <p:sp>
        <p:nvSpPr>
          <p:cNvPr id="26" name="مستطيل 25"/>
          <p:cNvSpPr/>
          <p:nvPr/>
        </p:nvSpPr>
        <p:spPr>
          <a:xfrm>
            <a:off x="4067944" y="4293096"/>
            <a:ext cx="30008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a:t>
            </a:r>
            <a:endParaRPr lang="en-US" dirty="0"/>
          </a:p>
        </p:txBody>
      </p:sp>
      <p:sp>
        <p:nvSpPr>
          <p:cNvPr id="27" name="مستطيل 26"/>
          <p:cNvSpPr/>
          <p:nvPr/>
        </p:nvSpPr>
        <p:spPr>
          <a:xfrm>
            <a:off x="4932040" y="3717032"/>
            <a:ext cx="1585690" cy="369332"/>
          </a:xfrm>
          <a:prstGeom prst="rect">
            <a:avLst/>
          </a:prstGeom>
        </p:spPr>
        <p:txBody>
          <a:bodyPr wrap="none">
            <a:spAutoFit/>
          </a:bodyPr>
          <a:lstStyle/>
          <a:p>
            <a:r>
              <a:rPr lang="en-US" b="1" dirty="0" smtClean="0"/>
              <a:t>(normal &lt;20%)</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ctrTitle"/>
          </p:nvPr>
        </p:nvSpPr>
        <p:spPr/>
        <p:txBody>
          <a:bodyPr/>
          <a:lstStyle/>
          <a:p>
            <a:endParaRPr lang="en-US" smtClean="0"/>
          </a:p>
        </p:txBody>
      </p:sp>
      <p:sp>
        <p:nvSpPr>
          <p:cNvPr id="4099" name="عنوان فرعي 2"/>
          <p:cNvSpPr>
            <a:spLocks noGrp="1"/>
          </p:cNvSpPr>
          <p:nvPr>
            <p:ph type="subTitle" idx="1"/>
          </p:nvPr>
        </p:nvSpPr>
        <p:spPr>
          <a:xfrm>
            <a:off x="1295400" y="381000"/>
            <a:ext cx="6400800" cy="685800"/>
          </a:xfrm>
        </p:spPr>
        <p:txBody>
          <a:bodyPr/>
          <a:lstStyle/>
          <a:p>
            <a:r>
              <a:rPr lang="en-US" b="1" smtClean="0">
                <a:solidFill>
                  <a:schemeClr val="tx1"/>
                </a:solidFill>
              </a:rPr>
              <a:t>8 LECTURES</a:t>
            </a:r>
          </a:p>
        </p:txBody>
      </p:sp>
      <p:sp>
        <p:nvSpPr>
          <p:cNvPr id="7" name="مستطيل 6"/>
          <p:cNvSpPr/>
          <p:nvPr/>
        </p:nvSpPr>
        <p:spPr>
          <a:xfrm>
            <a:off x="100013" y="3124200"/>
            <a:ext cx="2643187"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err="1"/>
              <a:t>Malabsorption</a:t>
            </a:r>
            <a:r>
              <a:rPr lang="en-US" sz="3200" dirty="0"/>
              <a:t>                                         </a:t>
            </a:r>
          </a:p>
        </p:txBody>
      </p:sp>
      <p:sp>
        <p:nvSpPr>
          <p:cNvPr id="8" name="مستطيل 7"/>
          <p:cNvSpPr/>
          <p:nvPr/>
        </p:nvSpPr>
        <p:spPr>
          <a:xfrm>
            <a:off x="66675" y="2438400"/>
            <a:ext cx="2066925"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200" dirty="0">
                <a:solidFill>
                  <a:schemeClr val="bg2">
                    <a:lumMod val="40000"/>
                    <a:lumOff val="60000"/>
                  </a:schemeClr>
                </a:solidFill>
              </a:rPr>
              <a:t>Diarrhea                                                   </a:t>
            </a:r>
            <a:endParaRPr lang="en-US" sz="4000"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14"/>
            <a:ext cx="8229600" cy="1143000"/>
          </a:xfrm>
        </p:spPr>
        <p:txBody>
          <a:bodyPr/>
          <a:lstStyle/>
          <a:p>
            <a:r>
              <a:rPr lang="en-US" dirty="0" smtClean="0"/>
              <a:t>Objectives</a:t>
            </a:r>
            <a:endParaRPr lang="ar-SA" dirty="0"/>
          </a:p>
        </p:txBody>
      </p:sp>
      <p:sp>
        <p:nvSpPr>
          <p:cNvPr id="3" name="عنصر نائب للمحتوى 2"/>
          <p:cNvSpPr>
            <a:spLocks noGrp="1"/>
          </p:cNvSpPr>
          <p:nvPr>
            <p:ph idx="1"/>
          </p:nvPr>
        </p:nvSpPr>
        <p:spPr/>
        <p:txBody>
          <a:bodyPr/>
          <a:lstStyle/>
          <a:p>
            <a:endParaRPr lang="ar-SA"/>
          </a:p>
        </p:txBody>
      </p:sp>
      <p:sp>
        <p:nvSpPr>
          <p:cNvPr id="89089" name="Rectangle 1"/>
          <p:cNvSpPr>
            <a:spLocks noChangeArrowheads="1"/>
          </p:cNvSpPr>
          <p:nvPr/>
        </p:nvSpPr>
        <p:spPr bwMode="auto">
          <a:xfrm>
            <a:off x="142876" y="1214422"/>
            <a:ext cx="8715404" cy="353943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Upon completion of this lecture the students will :</a:t>
            </a:r>
            <a:endParaRPr kumimoji="0" lang="en-US" sz="1600"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r>
              <a:rPr kumimoji="0" lang="en-US" sz="28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Understand that the </a:t>
            </a:r>
            <a:r>
              <a:rPr kumimoji="0" lang="en-US" sz="2800" b="0" i="0" u="none" strike="noStrike" cap="none" normalizeH="0" baseline="0" dirty="0" err="1" smtClean="0">
                <a:ln>
                  <a:noFill/>
                </a:ln>
                <a:solidFill>
                  <a:schemeClr val="tx1"/>
                </a:solidFill>
                <a:effectLst/>
                <a:latin typeface="FreesiaUPC" pitchFamily="34" charset="-34"/>
                <a:ea typeface="Calibri" pitchFamily="34" charset="0"/>
                <a:cs typeface="FreesiaUPC" pitchFamily="34" charset="-34"/>
              </a:rPr>
              <a:t>malabsorption</a:t>
            </a:r>
            <a:r>
              <a:rPr kumimoji="0" lang="en-US" sz="28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 is caused by either abnormal digestion or small intestinal mucosa </a:t>
            </a:r>
            <a:endParaRPr kumimoji="0" lang="en-US" sz="1600"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r>
              <a:rPr kumimoji="0" lang="en-US" sz="28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Know that </a:t>
            </a:r>
            <a:r>
              <a:rPr kumimoji="0" lang="en-US" sz="2800" b="0" i="0" u="none" strike="noStrike" cap="none" normalizeH="0" baseline="0" dirty="0" err="1" smtClean="0">
                <a:ln>
                  <a:noFill/>
                </a:ln>
                <a:solidFill>
                  <a:schemeClr val="tx1"/>
                </a:solidFill>
                <a:effectLst/>
                <a:latin typeface="FreesiaUPC" pitchFamily="34" charset="-34"/>
                <a:ea typeface="Calibri" pitchFamily="34" charset="0"/>
                <a:cs typeface="FreesiaUPC" pitchFamily="34" charset="-34"/>
              </a:rPr>
              <a:t>malabsorption</a:t>
            </a:r>
            <a:r>
              <a:rPr kumimoji="0" lang="en-US" sz="28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 can affect many organ systems ( alimentary tract,  hematopoietic system,  musculoskeletal system,  endocrine system, epidermis,  nervous system)</a:t>
            </a:r>
            <a:endParaRPr kumimoji="0" lang="en-US" sz="1600"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r>
              <a:rPr kumimoji="0" lang="en-US" sz="28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Concentrate on celiac disease and  lactose intolerance as two examples of </a:t>
            </a:r>
            <a:r>
              <a:rPr kumimoji="0" lang="en-US" sz="2800" b="0" i="0" u="none" strike="noStrike" cap="none" normalizeH="0" baseline="0" dirty="0" err="1" smtClean="0">
                <a:ln>
                  <a:noFill/>
                </a:ln>
                <a:solidFill>
                  <a:schemeClr val="tx1"/>
                </a:solidFill>
                <a:effectLst/>
                <a:latin typeface="FreesiaUPC" pitchFamily="34" charset="-34"/>
                <a:ea typeface="Calibri" pitchFamily="34" charset="0"/>
                <a:cs typeface="FreesiaUPC" pitchFamily="34" charset="-34"/>
              </a:rPr>
              <a:t>malabsoption</a:t>
            </a:r>
            <a:r>
              <a:rPr kumimoji="0" lang="en-US" sz="28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 syndrome.</a:t>
            </a:r>
            <a:endParaRPr kumimoji="0" lang="en-US" sz="4000" b="0" i="0" u="none" strike="noStrike" cap="none" normalizeH="0" baseline="0" dirty="0" smtClean="0">
              <a:ln>
                <a:noFill/>
              </a:ln>
              <a:solidFill>
                <a:schemeClr val="tx1"/>
              </a:solidFill>
              <a:effectLst/>
              <a:latin typeface="FreesiaUPC" pitchFamily="34" charset="-34"/>
              <a:cs typeface="FreesiaUPC" pitchFamily="34" charset="-34"/>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143000" y="1905000"/>
            <a:ext cx="6892925" cy="762000"/>
          </a:xfrm>
          <a:prstGeom prst="rect">
            <a:avLst/>
          </a:prstGeom>
          <a:noFill/>
          <a:ln w="9525">
            <a:noFill/>
            <a:miter lim="800000"/>
            <a:headEnd/>
            <a:tailEnd/>
          </a:ln>
          <a:effectLst/>
        </p:spPr>
        <p:txBody>
          <a:bodyPr wrap="none">
            <a:spAutoFit/>
          </a:bodyPr>
          <a:lstStyle/>
          <a:p>
            <a:r>
              <a:rPr lang="en-US" sz="4400" b="1" u="sng" dirty="0" err="1">
                <a:solidFill>
                  <a:schemeClr val="tx2"/>
                </a:solidFill>
                <a:latin typeface="Arial" charset="0"/>
              </a:rPr>
              <a:t>Malabsorption</a:t>
            </a:r>
            <a:r>
              <a:rPr lang="en-US" sz="4400" b="1" u="sng" dirty="0">
                <a:solidFill>
                  <a:schemeClr val="tx2"/>
                </a:solidFill>
                <a:latin typeface="Arial" charset="0"/>
              </a:rPr>
              <a:t> Syndrome</a:t>
            </a:r>
          </a:p>
        </p:txBody>
      </p:sp>
      <p:sp>
        <p:nvSpPr>
          <p:cNvPr id="3" name="مستطيل 2"/>
          <p:cNvSpPr/>
          <p:nvPr/>
        </p:nvSpPr>
        <p:spPr>
          <a:xfrm>
            <a:off x="785786" y="3500438"/>
            <a:ext cx="778674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l"/>
            <a:r>
              <a:rPr lang="en-US" dirty="0" smtClean="0"/>
              <a:t>Inability of the intestine to absorb nutrients adequately into the bloodstream.</a:t>
            </a:r>
            <a:endParaRPr lang="ar-SA" dirty="0"/>
          </a:p>
        </p:txBody>
      </p:sp>
      <p:sp>
        <p:nvSpPr>
          <p:cNvPr id="4" name="مستطيل 3"/>
          <p:cNvSpPr/>
          <p:nvPr/>
        </p:nvSpPr>
        <p:spPr>
          <a:xfrm>
            <a:off x="785786" y="4286256"/>
            <a:ext cx="778674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dirty="0" smtClean="0"/>
              <a:t>Impairment can be of single or multiple nutrients depending on the abnormality. </a:t>
            </a:r>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FF00"/>
                </a:solidFill>
              </a:rPr>
              <a:t>Physiology </a:t>
            </a:r>
            <a:endParaRPr lang="ar-SA" dirty="0">
              <a:solidFill>
                <a:srgbClr val="FFFF00"/>
              </a:solidFill>
            </a:endParaRPr>
          </a:p>
        </p:txBody>
      </p:sp>
      <p:sp>
        <p:nvSpPr>
          <p:cNvPr id="3" name="عنصر نائب للمحتوى 2"/>
          <p:cNvSpPr>
            <a:spLocks noGrp="1"/>
          </p:cNvSpPr>
          <p:nvPr>
            <p:ph idx="1"/>
          </p:nvPr>
        </p:nvSpPr>
        <p:spPr/>
        <p:txBody>
          <a:bodyPr/>
          <a:lstStyle/>
          <a:p>
            <a:pPr lvl="1" algn="l"/>
            <a:r>
              <a:rPr lang="en-US" dirty="0" smtClean="0"/>
              <a:t>The main purpose of the gastrointestinal tract is to digests and absorbs nutrients (fat, carbohydrate, and protein), micronutrients (vitamins and trace minerals), water, and electrolytes. </a:t>
            </a:r>
            <a:endParaRPr lang="ar-SA" dirty="0"/>
          </a:p>
        </p:txBody>
      </p:sp>
      <p:sp>
        <p:nvSpPr>
          <p:cNvPr id="19457" name="Rectangle 1"/>
          <p:cNvSpPr>
            <a:spLocks noChangeArrowheads="1"/>
          </p:cNvSpPr>
          <p:nvPr/>
        </p:nvSpPr>
        <p:spPr bwMode="auto">
          <a:xfrm>
            <a:off x="0" y="-94565"/>
            <a:ext cx="24885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800" dirty="0" smtClean="0">
                <a:solidFill>
                  <a:srgbClr val="FFFF00"/>
                </a:solidFill>
              </a:rPr>
              <a:t>Mechanisms and Causes of </a:t>
            </a:r>
            <a:r>
              <a:rPr lang="en-US" sz="2800" dirty="0" err="1" smtClean="0">
                <a:solidFill>
                  <a:srgbClr val="FFFF00"/>
                </a:solidFill>
              </a:rPr>
              <a:t>Malabsorption</a:t>
            </a:r>
            <a:r>
              <a:rPr lang="en-US" sz="2800" dirty="0" smtClean="0">
                <a:solidFill>
                  <a:srgbClr val="FFFF00"/>
                </a:solidFill>
              </a:rPr>
              <a:t> Syndrome</a:t>
            </a:r>
            <a:endParaRPr lang="en-US" sz="2800" dirty="0">
              <a:solidFill>
                <a:srgbClr val="FFFF00"/>
              </a:solidFill>
            </a:endParaRPr>
          </a:p>
        </p:txBody>
      </p:sp>
      <p:sp>
        <p:nvSpPr>
          <p:cNvPr id="3" name="عنصر نائب للمحتوى 2"/>
          <p:cNvSpPr>
            <a:spLocks noGrp="1"/>
          </p:cNvSpPr>
          <p:nvPr>
            <p:ph sz="half" idx="1"/>
          </p:nvPr>
        </p:nvSpPr>
        <p:spPr>
          <a:ln>
            <a:solidFill>
              <a:srgbClr val="0070C0"/>
            </a:solidFill>
          </a:ln>
        </p:spPr>
        <p:txBody>
          <a:bodyPr>
            <a:normAutofit fontScale="55000" lnSpcReduction="20000"/>
          </a:bodyPr>
          <a:lstStyle/>
          <a:p>
            <a:pPr marL="571500" indent="-571500" algn="l">
              <a:buNone/>
            </a:pPr>
            <a:r>
              <a:rPr lang="en-US" b="1" dirty="0" smtClean="0">
                <a:solidFill>
                  <a:srgbClr val="FFFF00"/>
                </a:solidFill>
              </a:rPr>
              <a:t>Inadequate digestion</a:t>
            </a:r>
            <a:endParaRPr lang="en-US" dirty="0" smtClean="0">
              <a:solidFill>
                <a:srgbClr val="FFFF00"/>
              </a:solidFill>
            </a:endParaRPr>
          </a:p>
          <a:p>
            <a:pPr algn="l">
              <a:buNone/>
            </a:pPr>
            <a:r>
              <a:rPr lang="en-US" dirty="0" smtClean="0"/>
              <a:t>    </a:t>
            </a:r>
            <a:r>
              <a:rPr lang="en-US" dirty="0" err="1" smtClean="0"/>
              <a:t>Postgastrectomy</a:t>
            </a:r>
            <a:endParaRPr lang="en-US" dirty="0" smtClean="0"/>
          </a:p>
          <a:p>
            <a:pPr algn="l">
              <a:buNone/>
            </a:pPr>
            <a:r>
              <a:rPr lang="en-US" dirty="0" smtClean="0"/>
              <a:t>    Deficiency of pancreatic lipase</a:t>
            </a:r>
          </a:p>
          <a:p>
            <a:pPr algn="l">
              <a:buNone/>
            </a:pPr>
            <a:r>
              <a:rPr lang="en-US" dirty="0" smtClean="0"/>
              <a:t>    Chronic pancreatitis</a:t>
            </a:r>
          </a:p>
          <a:p>
            <a:pPr algn="l">
              <a:buNone/>
            </a:pPr>
            <a:r>
              <a:rPr lang="en-US" dirty="0" smtClean="0"/>
              <a:t>    Cystic fibrosis</a:t>
            </a:r>
          </a:p>
          <a:p>
            <a:pPr algn="l">
              <a:buNone/>
            </a:pPr>
            <a:r>
              <a:rPr lang="en-US" dirty="0" smtClean="0"/>
              <a:t>    Pancreatic resection</a:t>
            </a:r>
          </a:p>
          <a:p>
            <a:pPr algn="l">
              <a:buNone/>
            </a:pPr>
            <a:r>
              <a:rPr lang="en-US" dirty="0" smtClean="0"/>
              <a:t>    </a:t>
            </a:r>
            <a:r>
              <a:rPr lang="en-US" dirty="0" err="1" smtClean="0"/>
              <a:t>Zollinger</a:t>
            </a:r>
            <a:r>
              <a:rPr lang="en-US" dirty="0" smtClean="0"/>
              <a:t>-Ellison syndrome</a:t>
            </a:r>
          </a:p>
          <a:p>
            <a:pPr marL="571500" indent="-571500" algn="l">
              <a:buNone/>
            </a:pPr>
            <a:r>
              <a:rPr lang="en-US" b="1" dirty="0" smtClean="0"/>
              <a:t>Deficient bile salt</a:t>
            </a:r>
            <a:endParaRPr lang="en-US" dirty="0" smtClean="0"/>
          </a:p>
          <a:p>
            <a:pPr algn="l">
              <a:buNone/>
            </a:pPr>
            <a:r>
              <a:rPr lang="en-US" dirty="0" smtClean="0"/>
              <a:t>    Obstructive jaundice</a:t>
            </a:r>
          </a:p>
          <a:p>
            <a:pPr algn="l">
              <a:buNone/>
            </a:pPr>
            <a:r>
              <a:rPr lang="en-US" dirty="0" smtClean="0"/>
              <a:t>    Bacterial overgrowth</a:t>
            </a:r>
          </a:p>
          <a:p>
            <a:pPr algn="l">
              <a:buNone/>
            </a:pPr>
            <a:r>
              <a:rPr lang="en-US" dirty="0" smtClean="0"/>
              <a:t>    Stasis in blind loops, </a:t>
            </a:r>
            <a:r>
              <a:rPr lang="en-US" dirty="0" err="1" smtClean="0"/>
              <a:t>diverticula</a:t>
            </a:r>
            <a:endParaRPr lang="en-US" dirty="0" smtClean="0"/>
          </a:p>
          <a:p>
            <a:pPr algn="l">
              <a:buNone/>
            </a:pPr>
            <a:r>
              <a:rPr lang="en-US" dirty="0" smtClean="0"/>
              <a:t>    Fistulas</a:t>
            </a:r>
          </a:p>
          <a:p>
            <a:pPr algn="l">
              <a:buNone/>
            </a:pPr>
            <a:r>
              <a:rPr lang="en-US" dirty="0" smtClean="0"/>
              <a:t>    </a:t>
            </a:r>
            <a:r>
              <a:rPr lang="en-US" dirty="0" err="1" smtClean="0"/>
              <a:t>Hypomotility</a:t>
            </a:r>
            <a:r>
              <a:rPr lang="en-US" dirty="0" smtClean="0"/>
              <a:t> states (diabetes)</a:t>
            </a:r>
          </a:p>
          <a:p>
            <a:pPr algn="l">
              <a:buNone/>
            </a:pPr>
            <a:r>
              <a:rPr lang="en-US" dirty="0" smtClean="0"/>
              <a:t>    Terminal </a:t>
            </a:r>
            <a:r>
              <a:rPr lang="en-US" dirty="0" err="1" smtClean="0"/>
              <a:t>ileal</a:t>
            </a:r>
            <a:r>
              <a:rPr lang="en-US" dirty="0" smtClean="0"/>
              <a:t> resection</a:t>
            </a:r>
          </a:p>
          <a:p>
            <a:pPr algn="l">
              <a:buNone/>
            </a:pPr>
            <a:r>
              <a:rPr lang="en-US" dirty="0" smtClean="0"/>
              <a:t>    </a:t>
            </a:r>
            <a:r>
              <a:rPr lang="en-US" dirty="0" err="1" smtClean="0"/>
              <a:t>Crohns</a:t>
            </a:r>
            <a:r>
              <a:rPr lang="en-US" dirty="0" smtClean="0"/>
              <a:t>' disease</a:t>
            </a:r>
          </a:p>
          <a:p>
            <a:pPr algn="l">
              <a:buNone/>
            </a:pPr>
            <a:r>
              <a:rPr lang="en-US" dirty="0" smtClean="0"/>
              <a:t>    Precipitation of bile salts (neomycin)</a:t>
            </a:r>
          </a:p>
          <a:p>
            <a:pPr algn="l">
              <a:buNone/>
            </a:pPr>
            <a:endParaRPr lang="en-US" dirty="0"/>
          </a:p>
        </p:txBody>
      </p:sp>
      <p:sp>
        <p:nvSpPr>
          <p:cNvPr id="4" name="عنصر نائب للمحتوى 3"/>
          <p:cNvSpPr>
            <a:spLocks noGrp="1"/>
          </p:cNvSpPr>
          <p:nvPr>
            <p:ph sz="half" idx="2"/>
          </p:nvPr>
        </p:nvSpPr>
        <p:spPr>
          <a:ln>
            <a:solidFill>
              <a:srgbClr val="0070C0"/>
            </a:solidFill>
          </a:ln>
        </p:spPr>
        <p:txBody>
          <a:bodyPr>
            <a:normAutofit fontScale="55000" lnSpcReduction="20000"/>
          </a:bodyPr>
          <a:lstStyle/>
          <a:p>
            <a:pPr marL="571500" indent="-571500" algn="l">
              <a:buNone/>
            </a:pPr>
            <a:r>
              <a:rPr lang="en-US" b="1" dirty="0" smtClean="0">
                <a:solidFill>
                  <a:srgbClr val="FFFF00"/>
                </a:solidFill>
              </a:rPr>
              <a:t>Primary mucosal abnormalities</a:t>
            </a:r>
            <a:endParaRPr lang="en-US" dirty="0" smtClean="0">
              <a:solidFill>
                <a:srgbClr val="FFFF00"/>
              </a:solidFill>
            </a:endParaRPr>
          </a:p>
          <a:p>
            <a:pPr algn="l">
              <a:buNone/>
            </a:pPr>
            <a:r>
              <a:rPr lang="en-US" dirty="0" smtClean="0"/>
              <a:t>    Celiac disease</a:t>
            </a:r>
          </a:p>
          <a:p>
            <a:pPr algn="l">
              <a:buNone/>
            </a:pPr>
            <a:r>
              <a:rPr lang="en-US" dirty="0" smtClean="0"/>
              <a:t>    Tropical </a:t>
            </a:r>
            <a:r>
              <a:rPr lang="en-US" dirty="0" err="1" smtClean="0"/>
              <a:t>sprue</a:t>
            </a:r>
            <a:endParaRPr lang="en-US" dirty="0" smtClean="0"/>
          </a:p>
          <a:p>
            <a:pPr algn="l">
              <a:buNone/>
            </a:pPr>
            <a:r>
              <a:rPr lang="en-US" dirty="0" smtClean="0"/>
              <a:t>    Whipple's disease</a:t>
            </a:r>
          </a:p>
          <a:p>
            <a:pPr algn="l">
              <a:buNone/>
            </a:pPr>
            <a:r>
              <a:rPr lang="en-US" dirty="0" smtClean="0"/>
              <a:t>    </a:t>
            </a:r>
            <a:r>
              <a:rPr lang="en-US" dirty="0" err="1" smtClean="0"/>
              <a:t>Amyloidosis</a:t>
            </a:r>
            <a:endParaRPr lang="en-US" dirty="0" smtClean="0"/>
          </a:p>
          <a:p>
            <a:pPr algn="l">
              <a:buNone/>
            </a:pPr>
            <a:r>
              <a:rPr lang="en-US" dirty="0" smtClean="0"/>
              <a:t>    Radiation enteritis</a:t>
            </a:r>
          </a:p>
          <a:p>
            <a:pPr algn="l">
              <a:buNone/>
            </a:pPr>
            <a:r>
              <a:rPr lang="en-US" dirty="0" smtClean="0"/>
              <a:t>    </a:t>
            </a:r>
            <a:r>
              <a:rPr lang="en-US" dirty="0" err="1" smtClean="0"/>
              <a:t>Abetalipoproteinemia</a:t>
            </a:r>
            <a:endParaRPr lang="en-US" dirty="0" smtClean="0"/>
          </a:p>
          <a:p>
            <a:pPr algn="l">
              <a:buNone/>
            </a:pPr>
            <a:r>
              <a:rPr lang="en-US" dirty="0" smtClean="0"/>
              <a:t>    </a:t>
            </a:r>
            <a:r>
              <a:rPr lang="en-US" dirty="0" err="1" smtClean="0"/>
              <a:t>Giardiasis</a:t>
            </a:r>
            <a:endParaRPr lang="en-US" dirty="0" smtClean="0"/>
          </a:p>
          <a:p>
            <a:pPr marL="571500" indent="-571500" algn="l">
              <a:buNone/>
            </a:pPr>
            <a:r>
              <a:rPr lang="en-US" b="1" dirty="0" smtClean="0">
                <a:solidFill>
                  <a:srgbClr val="FFFF00"/>
                </a:solidFill>
              </a:rPr>
              <a:t>Inadequate small intestine</a:t>
            </a:r>
            <a:endParaRPr lang="en-US" dirty="0" smtClean="0">
              <a:solidFill>
                <a:srgbClr val="FFFF00"/>
              </a:solidFill>
            </a:endParaRPr>
          </a:p>
          <a:p>
            <a:pPr algn="l">
              <a:buNone/>
            </a:pPr>
            <a:r>
              <a:rPr lang="en-US" dirty="0" smtClean="0"/>
              <a:t>    Intestinal resection</a:t>
            </a:r>
          </a:p>
          <a:p>
            <a:pPr algn="l">
              <a:buNone/>
            </a:pPr>
            <a:r>
              <a:rPr lang="en-US" dirty="0" smtClean="0"/>
              <a:t>    </a:t>
            </a:r>
            <a:r>
              <a:rPr lang="en-US" dirty="0" err="1" smtClean="0"/>
              <a:t>Crohn's</a:t>
            </a:r>
            <a:r>
              <a:rPr lang="en-US" dirty="0" smtClean="0"/>
              <a:t> disease</a:t>
            </a:r>
          </a:p>
          <a:p>
            <a:pPr algn="l">
              <a:buNone/>
            </a:pPr>
            <a:r>
              <a:rPr lang="en-US" dirty="0" smtClean="0"/>
              <a:t>    Mesenteric vascular disease with infarction</a:t>
            </a:r>
          </a:p>
          <a:p>
            <a:pPr algn="l">
              <a:buNone/>
            </a:pPr>
            <a:r>
              <a:rPr lang="en-US" dirty="0" smtClean="0"/>
              <a:t>    </a:t>
            </a:r>
            <a:r>
              <a:rPr lang="en-US" dirty="0" err="1" smtClean="0"/>
              <a:t>Jejunoileal</a:t>
            </a:r>
            <a:r>
              <a:rPr lang="en-US" dirty="0" smtClean="0"/>
              <a:t> bypass</a:t>
            </a:r>
          </a:p>
          <a:p>
            <a:pPr marL="571500" indent="-571500" algn="l">
              <a:buNone/>
            </a:pPr>
            <a:r>
              <a:rPr lang="en-US" b="1" dirty="0" smtClean="0">
                <a:solidFill>
                  <a:srgbClr val="FFFF00"/>
                </a:solidFill>
              </a:rPr>
              <a:t>Lymphatic obstruction</a:t>
            </a:r>
            <a:endParaRPr lang="en-US" dirty="0" smtClean="0">
              <a:solidFill>
                <a:srgbClr val="FFFF00"/>
              </a:solidFill>
            </a:endParaRPr>
          </a:p>
          <a:p>
            <a:pPr algn="l">
              <a:buNone/>
            </a:pPr>
            <a:r>
              <a:rPr lang="en-US" dirty="0" smtClean="0"/>
              <a:t>    Intestinal </a:t>
            </a:r>
            <a:r>
              <a:rPr lang="en-US" dirty="0" err="1" smtClean="0"/>
              <a:t>lymphangiectasia</a:t>
            </a:r>
            <a:endParaRPr lang="en-US" dirty="0" smtClean="0"/>
          </a:p>
          <a:p>
            <a:pPr algn="l">
              <a:buNone/>
            </a:pPr>
            <a:r>
              <a:rPr lang="en-US" dirty="0" smtClean="0"/>
              <a:t>    Malignant lymphoma</a:t>
            </a:r>
          </a:p>
          <a:p>
            <a:pPr algn="l">
              <a:buNone/>
            </a:pPr>
            <a:r>
              <a:rPr lang="en-US" dirty="0" smtClean="0"/>
              <a:t>    </a:t>
            </a:r>
            <a:r>
              <a:rPr lang="en-US" dirty="0" err="1" smtClean="0"/>
              <a:t>Macroglobulinemia</a:t>
            </a:r>
            <a:endParaRPr lang="en-US" dirty="0" smtClean="0"/>
          </a:p>
          <a:p>
            <a:pPr algn="l">
              <a:buNone/>
            </a:pPr>
            <a:endParaRPr lang="en-US" dirty="0" smtClean="0"/>
          </a:p>
          <a:p>
            <a:pPr algn="l">
              <a:buNone/>
            </a:pPr>
            <a:endParaRPr lang="en-US" dirty="0"/>
          </a:p>
        </p:txBody>
      </p:sp>
      <p:sp>
        <p:nvSpPr>
          <p:cNvPr id="5" name="مستطيل 4"/>
          <p:cNvSpPr/>
          <p:nvPr/>
        </p:nvSpPr>
        <p:spPr>
          <a:xfrm rot="18829758">
            <a:off x="2074141" y="3179411"/>
            <a:ext cx="3893879"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5400" dirty="0" smtClean="0"/>
              <a:t>Many causes</a:t>
            </a:r>
            <a:endParaRPr lang="ar-SA"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FF00"/>
                </a:solidFill>
              </a:rPr>
              <a:t>Pathophysiology</a:t>
            </a:r>
            <a:endParaRPr lang="ar-SA" dirty="0"/>
          </a:p>
        </p:txBody>
      </p:sp>
      <p:sp>
        <p:nvSpPr>
          <p:cNvPr id="3" name="عنصر نائب للمحتوى 2"/>
          <p:cNvSpPr>
            <a:spLocks noGrp="1"/>
          </p:cNvSpPr>
          <p:nvPr>
            <p:ph idx="1"/>
          </p:nvPr>
        </p:nvSpPr>
        <p:spPr/>
        <p:txBody>
          <a:bodyPr/>
          <a:lstStyle/>
          <a:p>
            <a:endParaRPr lang="ar-SA" dirty="0"/>
          </a:p>
        </p:txBody>
      </p:sp>
      <p:sp>
        <p:nvSpPr>
          <p:cNvPr id="5" name="مستطيل 4"/>
          <p:cNvSpPr/>
          <p:nvPr/>
        </p:nvSpPr>
        <p:spPr>
          <a:xfrm>
            <a:off x="3131840" y="2564904"/>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251520" y="256490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7" name="مستطيل 6"/>
          <p:cNvSpPr/>
          <p:nvPr/>
        </p:nvSpPr>
        <p:spPr>
          <a:xfrm>
            <a:off x="2555776" y="2564904"/>
            <a:ext cx="4700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t>Or </a:t>
            </a:r>
            <a:endParaRPr lang="ar-SA" dirty="0"/>
          </a:p>
        </p:txBody>
      </p:sp>
      <p:sp>
        <p:nvSpPr>
          <p:cNvPr id="8" name="مستطيل 7"/>
          <p:cNvSpPr/>
          <p:nvPr/>
        </p:nvSpPr>
        <p:spPr>
          <a:xfrm>
            <a:off x="6804248" y="2627620"/>
            <a:ext cx="182614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b="1" u="sng" dirty="0" err="1" smtClean="0">
                <a:solidFill>
                  <a:schemeClr val="tx2"/>
                </a:solidFill>
                <a:latin typeface="Arial" charset="0"/>
              </a:rPr>
              <a:t>Malabsorption</a:t>
            </a:r>
            <a:r>
              <a:rPr lang="en-US" b="1" u="sng" dirty="0" smtClean="0">
                <a:solidFill>
                  <a:schemeClr val="tx2"/>
                </a:solidFill>
                <a:latin typeface="Arial" charset="0"/>
              </a:rPr>
              <a:t> </a:t>
            </a:r>
            <a:endParaRPr lang="ar-SA" dirty="0"/>
          </a:p>
        </p:txBody>
      </p:sp>
      <p:sp>
        <p:nvSpPr>
          <p:cNvPr id="9" name="مستطيل 8"/>
          <p:cNvSpPr/>
          <p:nvPr/>
        </p:nvSpPr>
        <p:spPr>
          <a:xfrm>
            <a:off x="6372200" y="2636912"/>
            <a:ext cx="300082"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a:t>
            </a:r>
            <a:endParaRPr lang="ar-S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214290"/>
            <a:ext cx="7772400" cy="1470025"/>
          </a:xfrm>
        </p:spPr>
        <p:txBody>
          <a:bodyPr/>
          <a:lstStyle/>
          <a:p>
            <a:r>
              <a:rPr lang="en-US" dirty="0" err="1" smtClean="0">
                <a:solidFill>
                  <a:srgbClr val="FFFF00"/>
                </a:solidFill>
              </a:rPr>
              <a:t>Pathophysiology</a:t>
            </a:r>
            <a:endParaRPr lang="ar-SA" dirty="0"/>
          </a:p>
        </p:txBody>
      </p:sp>
      <p:sp>
        <p:nvSpPr>
          <p:cNvPr id="3" name="عنوان فرعي 2"/>
          <p:cNvSpPr>
            <a:spLocks noGrp="1"/>
          </p:cNvSpPr>
          <p:nvPr>
            <p:ph type="subTitle" idx="1"/>
          </p:nvPr>
        </p:nvSpPr>
        <p:spPr/>
        <p:txBody>
          <a:bodyPr/>
          <a:lstStyle/>
          <a:p>
            <a:endParaRPr lang="ar-SA"/>
          </a:p>
        </p:txBody>
      </p:sp>
      <p:sp>
        <p:nvSpPr>
          <p:cNvPr id="4" name="مستطيل 3"/>
          <p:cNvSpPr/>
          <p:nvPr/>
        </p:nvSpPr>
        <p:spPr>
          <a:xfrm>
            <a:off x="1801240" y="221455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5" name="مستطيل 4"/>
          <p:cNvSpPr/>
          <p:nvPr/>
        </p:nvSpPr>
        <p:spPr>
          <a:xfrm>
            <a:off x="1714480" y="4286256"/>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2357422" y="3131106"/>
            <a:ext cx="1189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err="1" smtClean="0"/>
              <a:t>Pancrease</a:t>
            </a:r>
            <a:r>
              <a:rPr lang="en-US" dirty="0" smtClean="0"/>
              <a:t> </a:t>
            </a:r>
            <a:endParaRPr lang="ar-SA" dirty="0"/>
          </a:p>
        </p:txBody>
      </p:sp>
      <p:sp>
        <p:nvSpPr>
          <p:cNvPr id="7" name="مستطيل 6"/>
          <p:cNvSpPr/>
          <p:nvPr/>
        </p:nvSpPr>
        <p:spPr>
          <a:xfrm>
            <a:off x="2357422" y="3559734"/>
            <a:ext cx="583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Bile </a:t>
            </a:r>
            <a:endParaRPr lang="ar-SA" dirty="0"/>
          </a:p>
        </p:txBody>
      </p:sp>
      <p:sp>
        <p:nvSpPr>
          <p:cNvPr id="8" name="مستطيل 7"/>
          <p:cNvSpPr/>
          <p:nvPr/>
        </p:nvSpPr>
        <p:spPr>
          <a:xfrm>
            <a:off x="2357422" y="2714620"/>
            <a:ext cx="105445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Stomach </a:t>
            </a:r>
            <a:endParaRPr lang="ar-SA" dirty="0"/>
          </a:p>
        </p:txBody>
      </p:sp>
      <p:sp>
        <p:nvSpPr>
          <p:cNvPr id="9" name="مستطيل 8"/>
          <p:cNvSpPr/>
          <p:nvPr/>
        </p:nvSpPr>
        <p:spPr>
          <a:xfrm>
            <a:off x="2428860" y="4786322"/>
            <a:ext cx="91929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mucosa</a:t>
            </a:r>
            <a:endParaRPr lang="en-US" dirty="0" smtClean="0">
              <a:solidFill>
                <a:schemeClr val="tx1"/>
              </a:solidFill>
            </a:endParaRPr>
          </a:p>
        </p:txBody>
      </p:sp>
      <p:sp>
        <p:nvSpPr>
          <p:cNvPr id="10" name="مستطيل 9"/>
          <p:cNvSpPr/>
          <p:nvPr/>
        </p:nvSpPr>
        <p:spPr>
          <a:xfrm>
            <a:off x="2428860" y="5214950"/>
            <a:ext cx="271779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Inadequate small intestine</a:t>
            </a:r>
            <a:endParaRPr lang="en-US" dirty="0" smtClean="0">
              <a:solidFill>
                <a:schemeClr val="tx1"/>
              </a:solidFill>
            </a:endParaRPr>
          </a:p>
        </p:txBody>
      </p:sp>
      <p:sp>
        <p:nvSpPr>
          <p:cNvPr id="11" name="مستطيل 10"/>
          <p:cNvSpPr/>
          <p:nvPr/>
        </p:nvSpPr>
        <p:spPr>
          <a:xfrm>
            <a:off x="2428860" y="5643578"/>
            <a:ext cx="2312684"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Lymphatic obstruction</a:t>
            </a:r>
            <a:endParaRPr lang="en-US" dirty="0" smtClean="0">
              <a:solidFill>
                <a:schemeClr val="tx1"/>
              </a:solidFill>
            </a:endParaRPr>
          </a:p>
        </p:txBody>
      </p:sp>
      <p:sp>
        <p:nvSpPr>
          <p:cNvPr id="12" name="مستطيل 11"/>
          <p:cNvSpPr/>
          <p:nvPr/>
        </p:nvSpPr>
        <p:spPr>
          <a:xfrm>
            <a:off x="5715008" y="2714620"/>
            <a:ext cx="173521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err="1" smtClean="0"/>
              <a:t>Postgastrectomy</a:t>
            </a:r>
            <a:endParaRPr lang="ar-SA" dirty="0"/>
          </a:p>
        </p:txBody>
      </p:sp>
      <p:cxnSp>
        <p:nvCxnSpPr>
          <p:cNvPr id="14" name="رابط كسهم مستقيم 13"/>
          <p:cNvCxnSpPr/>
          <p:nvPr/>
        </p:nvCxnSpPr>
        <p:spPr>
          <a:xfrm>
            <a:off x="3643306" y="2857496"/>
            <a:ext cx="1928826" cy="15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5429256" y="3157365"/>
            <a:ext cx="350046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Deficiency of pancreatic lipase</a:t>
            </a:r>
          </a:p>
          <a:p>
            <a:pPr algn="l">
              <a:buNone/>
            </a:pPr>
            <a:r>
              <a:rPr lang="en-US" dirty="0" smtClean="0"/>
              <a:t>Chronic pancreatitis</a:t>
            </a:r>
          </a:p>
          <a:p>
            <a:pPr algn="l">
              <a:buNone/>
            </a:pPr>
            <a:r>
              <a:rPr lang="en-US" dirty="0" smtClean="0"/>
              <a:t>Cystic fibrosis</a:t>
            </a:r>
          </a:p>
          <a:p>
            <a:pPr algn="l">
              <a:buNone/>
            </a:pPr>
            <a:r>
              <a:rPr lang="en-US" dirty="0" smtClean="0"/>
              <a:t>Pancreatic resection</a:t>
            </a:r>
            <a:endParaRPr lang="ar-SA" dirty="0"/>
          </a:p>
        </p:txBody>
      </p:sp>
      <p:cxnSp>
        <p:nvCxnSpPr>
          <p:cNvPr id="16" name="رابط كسهم مستقيم 15"/>
          <p:cNvCxnSpPr/>
          <p:nvPr/>
        </p:nvCxnSpPr>
        <p:spPr>
          <a:xfrm>
            <a:off x="3643306" y="3286124"/>
            <a:ext cx="1714512" cy="35719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مستطيل 18"/>
          <p:cNvSpPr/>
          <p:nvPr/>
        </p:nvSpPr>
        <p:spPr>
          <a:xfrm>
            <a:off x="5286380" y="4429132"/>
            <a:ext cx="364333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Obstructive jaundice</a:t>
            </a:r>
          </a:p>
          <a:p>
            <a:pPr algn="l">
              <a:buNone/>
            </a:pPr>
            <a:r>
              <a:rPr lang="en-US" dirty="0" smtClean="0"/>
              <a:t>Terminal </a:t>
            </a:r>
            <a:r>
              <a:rPr lang="en-US" dirty="0" err="1" smtClean="0"/>
              <a:t>ileal</a:t>
            </a:r>
            <a:r>
              <a:rPr lang="en-US" dirty="0" smtClean="0"/>
              <a:t> resection</a:t>
            </a:r>
            <a:endParaRPr lang="ar-SA" dirty="0"/>
          </a:p>
        </p:txBody>
      </p:sp>
      <p:cxnSp>
        <p:nvCxnSpPr>
          <p:cNvPr id="20" name="رابط كسهم مستقيم 19"/>
          <p:cNvCxnSpPr/>
          <p:nvPr/>
        </p:nvCxnSpPr>
        <p:spPr>
          <a:xfrm>
            <a:off x="3071802" y="3786190"/>
            <a:ext cx="2214578" cy="78581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wipe(down)">
                                      <p:cBhvr>
                                        <p:cTn id="12" dur="500"/>
                                        <p:tgtEl>
                                          <p:spTgt spid="12">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down)">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bg/>
                                          </p:spTgt>
                                        </p:tgtEl>
                                        <p:attrNameLst>
                                          <p:attrName>style.visibility</p:attrName>
                                        </p:attrNameLst>
                                      </p:cBhvr>
                                      <p:to>
                                        <p:strVal val="visible"/>
                                      </p:to>
                                    </p:set>
                                    <p:animEffect transition="in" filter="wipe(down)">
                                      <p:cBhvr>
                                        <p:cTn id="25" dur="500"/>
                                        <p:tgtEl>
                                          <p:spTgt spid="15">
                                            <p:bg/>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wipe(down)">
                                      <p:cBhvr>
                                        <p:cTn id="28" dur="500"/>
                                        <p:tgtEl>
                                          <p:spTgt spid="15">
                                            <p:txEl>
                                              <p:pRg st="0" end="0"/>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wipe(down)">
                                      <p:cBhvr>
                                        <p:cTn id="31" dur="500"/>
                                        <p:tgtEl>
                                          <p:spTgt spid="15">
                                            <p:txEl>
                                              <p:pRg st="1" end="1"/>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wipe(down)">
                                      <p:cBhvr>
                                        <p:cTn id="34" dur="500"/>
                                        <p:tgtEl>
                                          <p:spTgt spid="15">
                                            <p:txEl>
                                              <p:pRg st="2" end="2"/>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wipe(down)">
                                      <p:cBhvr>
                                        <p:cTn id="37" dur="500"/>
                                        <p:tgtEl>
                                          <p:spTgt spid="1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bg/>
                                          </p:spTgt>
                                        </p:tgtEl>
                                        <p:attrNameLst>
                                          <p:attrName>style.visibility</p:attrName>
                                        </p:attrNameLst>
                                      </p:cBhvr>
                                      <p:to>
                                        <p:strVal val="visible"/>
                                      </p:to>
                                    </p:set>
                                    <p:animEffect transition="in" filter="wipe(down)">
                                      <p:cBhvr>
                                        <p:cTn id="47" dur="500"/>
                                        <p:tgtEl>
                                          <p:spTgt spid="19">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Effect transition="in" filter="wipe(down)">
                                      <p:cBhvr>
                                        <p:cTn id="50" dur="500"/>
                                        <p:tgtEl>
                                          <p:spTgt spid="19">
                                            <p:txEl>
                                              <p:pRg st="0" end="0"/>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9">
                                            <p:txEl>
                                              <p:pRg st="1" end="1"/>
                                            </p:txEl>
                                          </p:spTgt>
                                        </p:tgtEl>
                                        <p:attrNameLst>
                                          <p:attrName>style.visibility</p:attrName>
                                        </p:attrNameLst>
                                      </p:cBhvr>
                                      <p:to>
                                        <p:strVal val="visible"/>
                                      </p:to>
                                    </p:set>
                                    <p:animEffect transition="in" filter="wipe(down)">
                                      <p:cBhvr>
                                        <p:cTn id="53"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15" grpId="0" build="allAtOnce" animBg="1"/>
      <p:bldP spid="19"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636912"/>
            <a:ext cx="8229600" cy="1143000"/>
          </a:xfrm>
        </p:spPr>
        <p:txBody>
          <a:bodyPr/>
          <a:lstStyle/>
          <a:p>
            <a:r>
              <a:rPr lang="en-US" dirty="0" smtClean="0">
                <a:effectLst>
                  <a:outerShdw blurRad="38100" dist="38100" dir="2700000" algn="tl">
                    <a:srgbClr val="000000"/>
                  </a:outerShdw>
                </a:effectLst>
              </a:rPr>
              <a:t>DIARREAHA</a:t>
            </a:r>
            <a:endParaRPr lang="en-US" dirty="0"/>
          </a:p>
        </p:txBody>
      </p:sp>
      <p:sp>
        <p:nvSpPr>
          <p:cNvPr id="3" name="عنصر نائب للمحتوى 2"/>
          <p:cNvSpPr>
            <a:spLocks noGrp="1"/>
          </p:cNvSpPr>
          <p:nvPr>
            <p:ph idx="1"/>
          </p:nvPr>
        </p:nvSpPr>
        <p:spPr>
          <a:xfrm>
            <a:off x="457200" y="4231629"/>
            <a:ext cx="8229600" cy="4525963"/>
          </a:xfrm>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214290"/>
            <a:ext cx="7772400" cy="1470025"/>
          </a:xfrm>
        </p:spPr>
        <p:txBody>
          <a:bodyPr/>
          <a:lstStyle/>
          <a:p>
            <a:r>
              <a:rPr lang="en-US" dirty="0" err="1" smtClean="0">
                <a:solidFill>
                  <a:srgbClr val="FFFF00"/>
                </a:solidFill>
              </a:rPr>
              <a:t>Pathophysiology</a:t>
            </a:r>
            <a:endParaRPr lang="ar-SA" dirty="0"/>
          </a:p>
        </p:txBody>
      </p:sp>
      <p:sp>
        <p:nvSpPr>
          <p:cNvPr id="3" name="عنوان فرعي 2"/>
          <p:cNvSpPr>
            <a:spLocks noGrp="1"/>
          </p:cNvSpPr>
          <p:nvPr>
            <p:ph type="subTitle" idx="1"/>
          </p:nvPr>
        </p:nvSpPr>
        <p:spPr/>
        <p:txBody>
          <a:bodyPr/>
          <a:lstStyle/>
          <a:p>
            <a:endParaRPr lang="ar-SA" dirty="0"/>
          </a:p>
        </p:txBody>
      </p:sp>
      <p:sp>
        <p:nvSpPr>
          <p:cNvPr id="4" name="مستطيل 3"/>
          <p:cNvSpPr/>
          <p:nvPr/>
        </p:nvSpPr>
        <p:spPr>
          <a:xfrm>
            <a:off x="1801240" y="221455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5" name="مستطيل 4"/>
          <p:cNvSpPr/>
          <p:nvPr/>
        </p:nvSpPr>
        <p:spPr>
          <a:xfrm>
            <a:off x="1714480" y="4286256"/>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2357422" y="3131106"/>
            <a:ext cx="1189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err="1" smtClean="0"/>
              <a:t>Pancrease</a:t>
            </a:r>
            <a:r>
              <a:rPr lang="en-US" dirty="0" smtClean="0"/>
              <a:t> </a:t>
            </a:r>
            <a:endParaRPr lang="ar-SA" dirty="0"/>
          </a:p>
        </p:txBody>
      </p:sp>
      <p:sp>
        <p:nvSpPr>
          <p:cNvPr id="7" name="مستطيل 6"/>
          <p:cNvSpPr/>
          <p:nvPr/>
        </p:nvSpPr>
        <p:spPr>
          <a:xfrm>
            <a:off x="2357422" y="3559734"/>
            <a:ext cx="583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Bile </a:t>
            </a:r>
            <a:endParaRPr lang="ar-SA" dirty="0"/>
          </a:p>
        </p:txBody>
      </p:sp>
      <p:sp>
        <p:nvSpPr>
          <p:cNvPr id="8" name="مستطيل 7"/>
          <p:cNvSpPr/>
          <p:nvPr/>
        </p:nvSpPr>
        <p:spPr>
          <a:xfrm>
            <a:off x="2357422" y="2714620"/>
            <a:ext cx="105445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Stomach </a:t>
            </a:r>
            <a:endParaRPr lang="ar-SA" dirty="0"/>
          </a:p>
        </p:txBody>
      </p:sp>
      <p:sp>
        <p:nvSpPr>
          <p:cNvPr id="9" name="مستطيل 8"/>
          <p:cNvSpPr/>
          <p:nvPr/>
        </p:nvSpPr>
        <p:spPr>
          <a:xfrm>
            <a:off x="2428860" y="4786322"/>
            <a:ext cx="91929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mucosa</a:t>
            </a:r>
            <a:endParaRPr lang="en-US" dirty="0" smtClean="0">
              <a:solidFill>
                <a:schemeClr val="tx1"/>
              </a:solidFill>
            </a:endParaRPr>
          </a:p>
        </p:txBody>
      </p:sp>
      <p:sp>
        <p:nvSpPr>
          <p:cNvPr id="10" name="مستطيل 9"/>
          <p:cNvSpPr/>
          <p:nvPr/>
        </p:nvSpPr>
        <p:spPr>
          <a:xfrm>
            <a:off x="2428860" y="5214950"/>
            <a:ext cx="271779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Inadequate small intestine</a:t>
            </a:r>
            <a:endParaRPr lang="en-US" dirty="0" smtClean="0">
              <a:solidFill>
                <a:schemeClr val="tx1"/>
              </a:solidFill>
            </a:endParaRPr>
          </a:p>
        </p:txBody>
      </p:sp>
      <p:sp>
        <p:nvSpPr>
          <p:cNvPr id="11" name="مستطيل 10"/>
          <p:cNvSpPr/>
          <p:nvPr/>
        </p:nvSpPr>
        <p:spPr>
          <a:xfrm>
            <a:off x="2428860" y="5643578"/>
            <a:ext cx="2312684"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Lymphatic obstruction</a:t>
            </a:r>
            <a:endParaRPr lang="en-US" dirty="0" smtClean="0">
              <a:solidFill>
                <a:schemeClr val="tx1"/>
              </a:solidFill>
            </a:endParaRPr>
          </a:p>
        </p:txBody>
      </p:sp>
      <p:sp>
        <p:nvSpPr>
          <p:cNvPr id="12" name="مستطيل 11"/>
          <p:cNvSpPr/>
          <p:nvPr/>
        </p:nvSpPr>
        <p:spPr>
          <a:xfrm>
            <a:off x="6286512" y="3643314"/>
            <a:ext cx="250036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Celiac disease</a:t>
            </a:r>
          </a:p>
          <a:p>
            <a:pPr algn="l">
              <a:buNone/>
            </a:pPr>
            <a:r>
              <a:rPr lang="en-US" dirty="0" smtClean="0"/>
              <a:t>Tropical </a:t>
            </a:r>
            <a:r>
              <a:rPr lang="en-US" dirty="0" err="1" smtClean="0"/>
              <a:t>sprue</a:t>
            </a:r>
            <a:endParaRPr lang="en-US" dirty="0" smtClean="0"/>
          </a:p>
          <a:p>
            <a:pPr algn="l">
              <a:buNone/>
            </a:pPr>
            <a:r>
              <a:rPr lang="en-US" dirty="0" smtClean="0"/>
              <a:t>Whipple's disease</a:t>
            </a:r>
          </a:p>
          <a:p>
            <a:pPr algn="l">
              <a:buNone/>
            </a:pPr>
            <a:r>
              <a:rPr lang="en-US" dirty="0" err="1" smtClean="0"/>
              <a:t>Giardiasis</a:t>
            </a:r>
            <a:endParaRPr lang="en-US" dirty="0" smtClean="0"/>
          </a:p>
        </p:txBody>
      </p:sp>
      <p:cxnSp>
        <p:nvCxnSpPr>
          <p:cNvPr id="13" name="رابط كسهم مستقيم 12"/>
          <p:cNvCxnSpPr>
            <a:endCxn id="12" idx="1"/>
          </p:cNvCxnSpPr>
          <p:nvPr/>
        </p:nvCxnSpPr>
        <p:spPr>
          <a:xfrm flipV="1">
            <a:off x="3714744" y="4243479"/>
            <a:ext cx="2571768" cy="685719"/>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V="1">
            <a:off x="5214942" y="5357826"/>
            <a:ext cx="1000132" cy="7143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4857752" y="5857892"/>
            <a:ext cx="1357322" cy="28575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مستطيل 22"/>
          <p:cNvSpPr/>
          <p:nvPr/>
        </p:nvSpPr>
        <p:spPr>
          <a:xfrm>
            <a:off x="6286512" y="4929198"/>
            <a:ext cx="242889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Intestinal resection</a:t>
            </a:r>
          </a:p>
          <a:p>
            <a:pPr algn="l">
              <a:buNone/>
            </a:pPr>
            <a:r>
              <a:rPr lang="en-US" dirty="0" err="1" smtClean="0"/>
              <a:t>Crohn's</a:t>
            </a:r>
            <a:r>
              <a:rPr lang="en-US" dirty="0" smtClean="0"/>
              <a:t> disease</a:t>
            </a:r>
          </a:p>
        </p:txBody>
      </p:sp>
      <p:sp>
        <p:nvSpPr>
          <p:cNvPr id="24" name="مستطيل 23"/>
          <p:cNvSpPr/>
          <p:nvPr/>
        </p:nvSpPr>
        <p:spPr>
          <a:xfrm>
            <a:off x="6215074" y="6000768"/>
            <a:ext cx="2714644"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sz="1600" dirty="0" smtClean="0"/>
              <a:t> Intestinal </a:t>
            </a:r>
            <a:r>
              <a:rPr lang="en-US" sz="1600" dirty="0" err="1" smtClean="0"/>
              <a:t>lymphangiectasia</a:t>
            </a:r>
            <a:endParaRPr lang="en-US" sz="1600" dirty="0" smtClean="0"/>
          </a:p>
          <a:p>
            <a:pPr algn="l">
              <a:buNone/>
            </a:pPr>
            <a:r>
              <a:rPr lang="en-US" sz="1600" dirty="0" smtClean="0"/>
              <a:t> Malignant lymphoma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wipe(down)">
                                      <p:cBhvr>
                                        <p:cTn id="12" dur="500"/>
                                        <p:tgtEl>
                                          <p:spTgt spid="12">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down)">
                                      <p:cBhvr>
                                        <p:cTn id="15" dur="500"/>
                                        <p:tgtEl>
                                          <p:spTgt spid="12">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wipe(down)">
                                      <p:cBhvr>
                                        <p:cTn id="18" dur="500"/>
                                        <p:tgtEl>
                                          <p:spTgt spid="12">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down)">
                                      <p:cBhvr>
                                        <p:cTn id="21" dur="500"/>
                                        <p:tgtEl>
                                          <p:spTgt spid="12">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ipe(down)">
                                      <p:cBhvr>
                                        <p:cTn id="24" dur="500"/>
                                        <p:tgtEl>
                                          <p:spTgt spid="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3">
                                            <p:bg/>
                                          </p:spTgt>
                                        </p:tgtEl>
                                        <p:attrNameLst>
                                          <p:attrName>style.visibility</p:attrName>
                                        </p:attrNameLst>
                                      </p:cBhvr>
                                      <p:to>
                                        <p:strVal val="visible"/>
                                      </p:to>
                                    </p:set>
                                    <p:animEffect transition="in" filter="wipe(down)">
                                      <p:cBhvr>
                                        <p:cTn id="34" dur="500"/>
                                        <p:tgtEl>
                                          <p:spTgt spid="23">
                                            <p:bg/>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wipe(down)">
                                      <p:cBhvr>
                                        <p:cTn id="37" dur="500"/>
                                        <p:tgtEl>
                                          <p:spTgt spid="23">
                                            <p:txEl>
                                              <p:pRg st="0" end="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3">
                                            <p:txEl>
                                              <p:pRg st="1" end="1"/>
                                            </p:txEl>
                                          </p:spTgt>
                                        </p:tgtEl>
                                        <p:attrNameLst>
                                          <p:attrName>style.visibility</p:attrName>
                                        </p:attrNameLst>
                                      </p:cBhvr>
                                      <p:to>
                                        <p:strVal val="visible"/>
                                      </p:to>
                                    </p:set>
                                    <p:animEffect transition="in" filter="wipe(down)">
                                      <p:cBhvr>
                                        <p:cTn id="40" dur="500"/>
                                        <p:tgtEl>
                                          <p:spTgt spid="2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4">
                                            <p:bg/>
                                          </p:spTgt>
                                        </p:tgtEl>
                                        <p:attrNameLst>
                                          <p:attrName>style.visibility</p:attrName>
                                        </p:attrNameLst>
                                      </p:cBhvr>
                                      <p:to>
                                        <p:strVal val="visible"/>
                                      </p:to>
                                    </p:set>
                                    <p:animEffect transition="in" filter="wipe(down)">
                                      <p:cBhvr>
                                        <p:cTn id="50" dur="500"/>
                                        <p:tgtEl>
                                          <p:spTgt spid="24">
                                            <p:bg/>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animEffect transition="in" filter="wipe(down)">
                                      <p:cBhvr>
                                        <p:cTn id="53" dur="500"/>
                                        <p:tgtEl>
                                          <p:spTgt spid="24">
                                            <p:txEl>
                                              <p:pRg st="0" end="0"/>
                                            </p:tx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4">
                                            <p:txEl>
                                              <p:pRg st="1" end="1"/>
                                            </p:txEl>
                                          </p:spTgt>
                                        </p:tgtEl>
                                        <p:attrNameLst>
                                          <p:attrName>style.visibility</p:attrName>
                                        </p:attrNameLst>
                                      </p:cBhvr>
                                      <p:to>
                                        <p:strVal val="visible"/>
                                      </p:to>
                                    </p:set>
                                    <p:animEffect transition="in" filter="wipe(down)">
                                      <p:cBhvr>
                                        <p:cTn id="56"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23" grpId="0" build="allAtOnce" animBg="1"/>
      <p:bldP spid="24"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214290"/>
            <a:ext cx="7772400" cy="1470025"/>
          </a:xfrm>
        </p:spPr>
        <p:txBody>
          <a:bodyPr/>
          <a:lstStyle/>
          <a:p>
            <a:r>
              <a:rPr lang="en-US" dirty="0" err="1" smtClean="0">
                <a:solidFill>
                  <a:srgbClr val="FFFF00"/>
                </a:solidFill>
              </a:rPr>
              <a:t>Pathophysiology</a:t>
            </a:r>
            <a:endParaRPr lang="ar-SA" dirty="0"/>
          </a:p>
        </p:txBody>
      </p:sp>
      <p:sp>
        <p:nvSpPr>
          <p:cNvPr id="3" name="عنوان فرعي 2"/>
          <p:cNvSpPr>
            <a:spLocks noGrp="1"/>
          </p:cNvSpPr>
          <p:nvPr>
            <p:ph type="subTitle" idx="1"/>
          </p:nvPr>
        </p:nvSpPr>
        <p:spPr/>
        <p:txBody>
          <a:bodyPr/>
          <a:lstStyle/>
          <a:p>
            <a:endParaRPr lang="ar-SA"/>
          </a:p>
        </p:txBody>
      </p:sp>
      <p:sp>
        <p:nvSpPr>
          <p:cNvPr id="6" name="مستطيل 5"/>
          <p:cNvSpPr/>
          <p:nvPr/>
        </p:nvSpPr>
        <p:spPr>
          <a:xfrm>
            <a:off x="2357422" y="3131106"/>
            <a:ext cx="1189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err="1" smtClean="0"/>
              <a:t>Pancrease</a:t>
            </a:r>
            <a:r>
              <a:rPr lang="en-US" dirty="0" smtClean="0"/>
              <a:t> </a:t>
            </a:r>
            <a:endParaRPr lang="ar-SA" dirty="0"/>
          </a:p>
        </p:txBody>
      </p:sp>
      <p:sp>
        <p:nvSpPr>
          <p:cNvPr id="7" name="مستطيل 6"/>
          <p:cNvSpPr/>
          <p:nvPr/>
        </p:nvSpPr>
        <p:spPr>
          <a:xfrm>
            <a:off x="2357422" y="3559734"/>
            <a:ext cx="583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Bile </a:t>
            </a:r>
            <a:endParaRPr lang="ar-SA" dirty="0"/>
          </a:p>
        </p:txBody>
      </p:sp>
      <p:sp>
        <p:nvSpPr>
          <p:cNvPr id="9" name="مستطيل 8"/>
          <p:cNvSpPr/>
          <p:nvPr/>
        </p:nvSpPr>
        <p:spPr>
          <a:xfrm>
            <a:off x="2428860" y="4786322"/>
            <a:ext cx="91929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mucosa</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685800"/>
            <a:ext cx="7772400" cy="762000"/>
          </a:xfrm>
        </p:spPr>
        <p:txBody>
          <a:bodyPr>
            <a:normAutofit fontScale="90000"/>
          </a:bodyPr>
          <a:lstStyle/>
          <a:p>
            <a:r>
              <a:rPr lang="en-US" b="1" u="sng" dirty="0" err="1"/>
              <a:t>Malabsorption</a:t>
            </a:r>
            <a:r>
              <a:rPr lang="en-US" b="1" u="sng" dirty="0"/>
              <a:t> </a:t>
            </a:r>
            <a:r>
              <a:rPr lang="en-US" b="1" u="sng" dirty="0" smtClean="0"/>
              <a:t>Syndrome</a:t>
            </a:r>
            <a:br>
              <a:rPr lang="en-US" b="1" u="sng" dirty="0" smtClean="0"/>
            </a:br>
            <a:r>
              <a:rPr lang="en-US" dirty="0" smtClean="0"/>
              <a:t> Clinical features</a:t>
            </a:r>
            <a:endParaRPr lang="en-US" b="1" u="sng" dirty="0"/>
          </a:p>
        </p:txBody>
      </p:sp>
      <p:sp>
        <p:nvSpPr>
          <p:cNvPr id="20483" name="Rectangle 3"/>
          <p:cNvSpPr>
            <a:spLocks noGrp="1" noChangeArrowheads="1"/>
          </p:cNvSpPr>
          <p:nvPr>
            <p:ph idx="1"/>
          </p:nvPr>
        </p:nvSpPr>
        <p:spPr>
          <a:xfrm>
            <a:off x="228600" y="1898848"/>
            <a:ext cx="8610600" cy="5562600"/>
          </a:xfrm>
        </p:spPr>
        <p:txBody>
          <a:bodyPr/>
          <a:lstStyle/>
          <a:p>
            <a:pPr algn="l">
              <a:buNone/>
            </a:pPr>
            <a:r>
              <a:rPr lang="en-US" sz="2800" dirty="0" smtClean="0"/>
              <a:t>There is increased </a:t>
            </a:r>
            <a:r>
              <a:rPr lang="en-US" sz="2800" dirty="0"/>
              <a:t>fecal excretion of fat (</a:t>
            </a:r>
            <a:r>
              <a:rPr lang="en-US" sz="2800" dirty="0" err="1">
                <a:solidFill>
                  <a:srgbClr val="FFFF00"/>
                </a:solidFill>
              </a:rPr>
              <a:t>steatorrhea</a:t>
            </a:r>
            <a:r>
              <a:rPr lang="en-US" sz="2800" dirty="0"/>
              <a:t>) and the systemic effects of deficiency of vitamins, minerals, protein and carbohydrates.</a:t>
            </a:r>
          </a:p>
          <a:p>
            <a:pPr algn="l">
              <a:buNone/>
            </a:pPr>
            <a:r>
              <a:rPr lang="en-US" sz="2800" dirty="0" err="1">
                <a:solidFill>
                  <a:srgbClr val="FFFF00"/>
                </a:solidFill>
              </a:rPr>
              <a:t>Steatorrhea</a:t>
            </a:r>
            <a:r>
              <a:rPr lang="en-US" sz="2800" dirty="0"/>
              <a:t> is passage of soft, yellowish, greasy stools </a:t>
            </a:r>
            <a:r>
              <a:rPr lang="ar-SA" sz="2800" dirty="0" smtClean="0"/>
              <a:t>     </a:t>
            </a:r>
            <a:r>
              <a:rPr lang="en-US" sz="2800" dirty="0" smtClean="0"/>
              <a:t>containing </a:t>
            </a:r>
            <a:r>
              <a:rPr lang="en-US" sz="2800" dirty="0"/>
              <a:t>an increased amount of fat</a:t>
            </a:r>
            <a:r>
              <a:rPr lang="en-US" sz="2800" dirty="0" smtClean="0"/>
              <a:t>.</a:t>
            </a:r>
          </a:p>
          <a:p>
            <a:pPr algn="l">
              <a:buNone/>
            </a:pPr>
            <a:r>
              <a:rPr lang="en-US" sz="2800" dirty="0" smtClean="0"/>
              <a:t>Growth retardation, failure to thrive in children </a:t>
            </a:r>
          </a:p>
          <a:p>
            <a:pPr lvl="0" algn="l">
              <a:buNone/>
            </a:pPr>
            <a:r>
              <a:rPr lang="en-US" sz="2800" dirty="0" smtClean="0"/>
              <a:t>Weight loss despite increased oral intake of nutrients.</a:t>
            </a:r>
          </a:p>
          <a:p>
            <a:pPr algn="l">
              <a:buNone/>
            </a:pPr>
            <a:endParaRPr lang="en-US"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50254" y="260648"/>
            <a:ext cx="8642226" cy="6381328"/>
          </a:xfrm>
          <a:prstGeom prst="rect">
            <a:avLst/>
          </a:prstGeom>
          <a:noFill/>
          <a:ln w="9525">
            <a:noFill/>
            <a:miter lim="800000"/>
            <a:headEnd/>
            <a:tailEnd/>
          </a:ln>
        </p:spPr>
      </p:pic>
      <p:sp>
        <p:nvSpPr>
          <p:cNvPr id="5" name="مستطيل 4"/>
          <p:cNvSpPr/>
          <p:nvPr/>
        </p:nvSpPr>
        <p:spPr>
          <a:xfrm>
            <a:off x="3347864" y="1556792"/>
            <a:ext cx="167064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Clinical features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u="sng" dirty="0" err="1" smtClean="0"/>
              <a:t>Malabsorption</a:t>
            </a:r>
            <a:r>
              <a:rPr lang="en-US" b="1" u="sng" dirty="0" smtClean="0"/>
              <a:t> Syndrome</a:t>
            </a:r>
            <a:br>
              <a:rPr lang="en-US" b="1" u="sng" dirty="0" smtClean="0"/>
            </a:br>
            <a:r>
              <a:rPr lang="en-US" dirty="0" smtClean="0"/>
              <a:t> Clinical features</a:t>
            </a:r>
            <a:endParaRPr lang="ar-SA" dirty="0"/>
          </a:p>
        </p:txBody>
      </p:sp>
      <p:sp>
        <p:nvSpPr>
          <p:cNvPr id="4" name="مستطيل 3"/>
          <p:cNvSpPr/>
          <p:nvPr/>
        </p:nvSpPr>
        <p:spPr>
          <a:xfrm>
            <a:off x="702676" y="2345288"/>
            <a:ext cx="975139"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solidFill>
                  <a:schemeClr val="tx1"/>
                </a:solidFill>
              </a:rPr>
              <a:t>Protein  </a:t>
            </a:r>
            <a:endParaRPr lang="ar-SA" dirty="0">
              <a:solidFill>
                <a:schemeClr val="tx1"/>
              </a:solidFill>
            </a:endParaRPr>
          </a:p>
        </p:txBody>
      </p:sp>
      <p:sp>
        <p:nvSpPr>
          <p:cNvPr id="5" name="مستطيل 4"/>
          <p:cNvSpPr/>
          <p:nvPr/>
        </p:nvSpPr>
        <p:spPr>
          <a:xfrm>
            <a:off x="6372200" y="2345288"/>
            <a:ext cx="208666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Swelling or </a:t>
            </a:r>
            <a:r>
              <a:rPr lang="en-US" u="sng" dirty="0" err="1" smtClean="0"/>
              <a:t>oedema</a:t>
            </a:r>
            <a:r>
              <a:rPr lang="en-US" dirty="0" smtClean="0"/>
              <a:t> </a:t>
            </a:r>
            <a:endParaRPr lang="ar-SA" dirty="0"/>
          </a:p>
        </p:txBody>
      </p:sp>
      <p:sp>
        <p:nvSpPr>
          <p:cNvPr id="6" name="مستطيل 5"/>
          <p:cNvSpPr/>
          <p:nvPr/>
        </p:nvSpPr>
        <p:spPr>
          <a:xfrm>
            <a:off x="683568" y="3131106"/>
            <a:ext cx="323896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B</a:t>
            </a:r>
            <a:r>
              <a:rPr lang="en-US" baseline="-25000" dirty="0" smtClean="0"/>
              <a:t>12</a:t>
            </a:r>
            <a:r>
              <a:rPr lang="en-US" dirty="0" smtClean="0"/>
              <a:t>, folic acid and iron deficiency</a:t>
            </a:r>
            <a:endParaRPr lang="ar-SA" dirty="0"/>
          </a:p>
        </p:txBody>
      </p:sp>
      <p:sp>
        <p:nvSpPr>
          <p:cNvPr id="7" name="مستطيل 6"/>
          <p:cNvSpPr/>
          <p:nvPr/>
        </p:nvSpPr>
        <p:spPr>
          <a:xfrm>
            <a:off x="5773070" y="3059668"/>
            <a:ext cx="110318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err="1" smtClean="0"/>
              <a:t>Anaemias</a:t>
            </a:r>
            <a:endParaRPr lang="ar-SA" dirty="0"/>
          </a:p>
        </p:txBody>
      </p:sp>
      <p:sp>
        <p:nvSpPr>
          <p:cNvPr id="8" name="مستطيل 7"/>
          <p:cNvSpPr/>
          <p:nvPr/>
        </p:nvSpPr>
        <p:spPr>
          <a:xfrm>
            <a:off x="6715140" y="3059668"/>
            <a:ext cx="242886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US" dirty="0" smtClean="0"/>
              <a:t>(fatigue and weakness)</a:t>
            </a:r>
            <a:endParaRPr lang="en-US" dirty="0"/>
          </a:p>
        </p:txBody>
      </p:sp>
      <p:sp>
        <p:nvSpPr>
          <p:cNvPr id="9" name="مستطيل 8"/>
          <p:cNvSpPr/>
          <p:nvPr/>
        </p:nvSpPr>
        <p:spPr>
          <a:xfrm>
            <a:off x="755576" y="3916924"/>
            <a:ext cx="1901738"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vitamin D, calcium</a:t>
            </a:r>
            <a:endParaRPr lang="ar-SA" dirty="0"/>
          </a:p>
        </p:txBody>
      </p:sp>
      <p:sp>
        <p:nvSpPr>
          <p:cNvPr id="10" name="مستطيل 9"/>
          <p:cNvSpPr/>
          <p:nvPr/>
        </p:nvSpPr>
        <p:spPr>
          <a:xfrm>
            <a:off x="4293738" y="3916924"/>
            <a:ext cx="150239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Muscle cramp</a:t>
            </a:r>
            <a:endParaRPr lang="ar-SA" dirty="0"/>
          </a:p>
        </p:txBody>
      </p:sp>
      <p:sp>
        <p:nvSpPr>
          <p:cNvPr id="11" name="مستطيل 10"/>
          <p:cNvSpPr/>
          <p:nvPr/>
        </p:nvSpPr>
        <p:spPr>
          <a:xfrm>
            <a:off x="5903331" y="3916924"/>
            <a:ext cx="313316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en-US" dirty="0" err="1" smtClean="0"/>
              <a:t>Osteomalacia</a:t>
            </a:r>
            <a:r>
              <a:rPr lang="en-US" dirty="0" smtClean="0"/>
              <a:t> and osteoporosis</a:t>
            </a:r>
            <a:endParaRPr lang="en-US" dirty="0"/>
          </a:p>
        </p:txBody>
      </p:sp>
      <p:sp>
        <p:nvSpPr>
          <p:cNvPr id="12" name="مستطيل 11"/>
          <p:cNvSpPr/>
          <p:nvPr/>
        </p:nvSpPr>
        <p:spPr>
          <a:xfrm>
            <a:off x="755576" y="4917056"/>
            <a:ext cx="378584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vitamin K and other coagulation factor</a:t>
            </a:r>
            <a:endParaRPr lang="ar-SA" dirty="0"/>
          </a:p>
        </p:txBody>
      </p:sp>
      <p:sp>
        <p:nvSpPr>
          <p:cNvPr id="13" name="مستطيل 12"/>
          <p:cNvSpPr/>
          <p:nvPr/>
        </p:nvSpPr>
        <p:spPr>
          <a:xfrm>
            <a:off x="6715140" y="4917056"/>
            <a:ext cx="207851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Bleeding tendencies</a:t>
            </a:r>
            <a:endParaRPr lang="ar-SA" dirty="0"/>
          </a:p>
        </p:txBody>
      </p:sp>
      <p:cxnSp>
        <p:nvCxnSpPr>
          <p:cNvPr id="15" name="رابط كسهم مستقيم 14"/>
          <p:cNvCxnSpPr/>
          <p:nvPr/>
        </p:nvCxnSpPr>
        <p:spPr>
          <a:xfrm>
            <a:off x="2143108" y="2498718"/>
            <a:ext cx="3528392"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4644008" y="5143512"/>
            <a:ext cx="1856818"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2843808" y="4141792"/>
            <a:ext cx="1368152"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4139952" y="3286124"/>
            <a:ext cx="1575056"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2357422" y="1571612"/>
            <a:ext cx="4214842" cy="357190"/>
          </a:xfrm>
          <a:prstGeom prst="rect">
            <a:avLst/>
          </a:prstGeom>
        </p:spPr>
        <p:style>
          <a:lnRef idx="3">
            <a:schemeClr val="lt1"/>
          </a:lnRef>
          <a:fillRef idx="1">
            <a:schemeClr val="dk1"/>
          </a:fillRef>
          <a:effectRef idx="1">
            <a:schemeClr val="dk1"/>
          </a:effectRef>
          <a:fontRef idx="minor">
            <a:schemeClr val="lt1"/>
          </a:fontRef>
        </p:style>
        <p:txBody>
          <a:bodyPr rtlCol="1" anchor="ctr"/>
          <a:lstStyle/>
          <a:p>
            <a:pPr algn="ctr"/>
            <a:r>
              <a:rPr lang="en-US" dirty="0" smtClean="0"/>
              <a:t>Depend on the deficient nutrient </a:t>
            </a:r>
            <a:endParaRPr lang="ar-S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Diagnosis</a:t>
            </a:r>
            <a:endParaRPr lang="ar-SA" dirty="0"/>
          </a:p>
        </p:txBody>
      </p:sp>
      <p:sp>
        <p:nvSpPr>
          <p:cNvPr id="3" name="عنصر نائب للمحتوى 2"/>
          <p:cNvSpPr>
            <a:spLocks noGrp="1"/>
          </p:cNvSpPr>
          <p:nvPr>
            <p:ph idx="1"/>
          </p:nvPr>
        </p:nvSpPr>
        <p:spPr/>
        <p:txBody>
          <a:bodyPr/>
          <a:lstStyle/>
          <a:p>
            <a:pPr algn="l">
              <a:buNone/>
            </a:pPr>
            <a:r>
              <a:rPr lang="en-US" dirty="0" smtClean="0"/>
              <a:t>There is no specific test for </a:t>
            </a:r>
            <a:r>
              <a:rPr lang="en-US" dirty="0" err="1" smtClean="0"/>
              <a:t>malabsorption</a:t>
            </a:r>
            <a:r>
              <a:rPr lang="en-US" dirty="0" smtClean="0"/>
              <a:t>. </a:t>
            </a:r>
          </a:p>
          <a:p>
            <a:pPr algn="l">
              <a:buNone/>
            </a:pPr>
            <a:r>
              <a:rPr lang="en-US" dirty="0" smtClean="0"/>
              <a:t>Investigation  is guided by symptoms and signs.</a:t>
            </a:r>
          </a:p>
          <a:p>
            <a:pPr marL="514350" indent="-514350" algn="l">
              <a:buFont typeface="+mj-lt"/>
              <a:buAutoNum type="arabicPeriod"/>
            </a:pPr>
            <a:r>
              <a:rPr lang="en-US" dirty="0" smtClean="0"/>
              <a:t>Fecal fat study to diagnose </a:t>
            </a:r>
            <a:r>
              <a:rPr lang="en-US" dirty="0" err="1" smtClean="0"/>
              <a:t>steatorrhoea</a:t>
            </a:r>
            <a:endParaRPr lang="en-US" dirty="0" smtClean="0"/>
          </a:p>
          <a:p>
            <a:pPr marL="514350" indent="-514350" algn="l">
              <a:buFont typeface="+mj-lt"/>
              <a:buAutoNum type="arabicPeriod"/>
            </a:pPr>
            <a:r>
              <a:rPr lang="en-US" dirty="0" smtClean="0"/>
              <a:t>Blood tests</a:t>
            </a:r>
          </a:p>
          <a:p>
            <a:pPr marL="514350" indent="-514350" algn="l">
              <a:buFont typeface="+mj-lt"/>
              <a:buAutoNum type="arabicPeriod"/>
            </a:pPr>
            <a:r>
              <a:rPr lang="en-US" dirty="0" smtClean="0"/>
              <a:t>Stool studies</a:t>
            </a:r>
          </a:p>
          <a:p>
            <a:pPr algn="l">
              <a:buNone/>
            </a:pPr>
            <a:endParaRPr lang="en-US" b="1" dirty="0" smtClean="0"/>
          </a:p>
          <a:p>
            <a:pPr algn="l">
              <a:buNone/>
            </a:pPr>
            <a:r>
              <a:rPr lang="en-US" dirty="0" smtClean="0"/>
              <a:t> </a:t>
            </a:r>
            <a:endParaRPr lang="ar-SA" dirty="0"/>
          </a:p>
        </p:txBody>
      </p:sp>
      <p:sp>
        <p:nvSpPr>
          <p:cNvPr id="4" name="مستطيل 3"/>
          <p:cNvSpPr/>
          <p:nvPr/>
        </p:nvSpPr>
        <p:spPr>
          <a:xfrm>
            <a:off x="467544" y="4581128"/>
            <a:ext cx="2572564"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dirty="0" smtClean="0"/>
              <a:t>4.   Endoscopy</a:t>
            </a:r>
            <a:endParaRPr lang="ar-SA" sz="3200" dirty="0"/>
          </a:p>
        </p:txBody>
      </p:sp>
      <p:sp>
        <p:nvSpPr>
          <p:cNvPr id="5" name="مستطيل 4"/>
          <p:cNvSpPr/>
          <p:nvPr/>
        </p:nvSpPr>
        <p:spPr>
          <a:xfrm>
            <a:off x="3472823" y="4581128"/>
            <a:ext cx="3331425"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dirty="0" smtClean="0"/>
              <a:t>Biopsy of small bowel</a:t>
            </a:r>
            <a:endParaRPr lang="ar-SA"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533400"/>
            <a:ext cx="7772400" cy="1143000"/>
          </a:xfrm>
        </p:spPr>
        <p:txBody>
          <a:bodyPr>
            <a:normAutofit fontScale="90000"/>
          </a:bodyPr>
          <a:lstStyle/>
          <a:p>
            <a:r>
              <a:rPr lang="en-US" sz="3600" b="1" u="sng" dirty="0" err="1"/>
              <a:t>Malabsorption</a:t>
            </a:r>
            <a:r>
              <a:rPr lang="en-US" sz="3600" b="1" u="sng" dirty="0"/>
              <a:t> Syndrome</a:t>
            </a:r>
            <a:r>
              <a:rPr lang="en-US" sz="4000" b="1" i="1" u="sng" dirty="0"/>
              <a:t> </a:t>
            </a:r>
            <a:br>
              <a:rPr lang="en-US" sz="4000" b="1" i="1" u="sng" dirty="0"/>
            </a:br>
            <a:r>
              <a:rPr lang="en-US" sz="3600" b="1" i="1" u="sng" dirty="0">
                <a:solidFill>
                  <a:srgbClr val="FFFF00"/>
                </a:solidFill>
              </a:rPr>
              <a:t>Celiac disease</a:t>
            </a:r>
          </a:p>
        </p:txBody>
      </p:sp>
      <p:sp>
        <p:nvSpPr>
          <p:cNvPr id="59395" name="Rectangle 3"/>
          <p:cNvSpPr>
            <a:spLocks noGrp="1" noChangeArrowheads="1"/>
          </p:cNvSpPr>
          <p:nvPr>
            <p:ph idx="1"/>
          </p:nvPr>
        </p:nvSpPr>
        <p:spPr>
          <a:xfrm>
            <a:off x="179512" y="1844824"/>
            <a:ext cx="8712968" cy="4824536"/>
          </a:xfrm>
        </p:spPr>
        <p:txBody>
          <a:bodyPr>
            <a:normAutofit fontScale="70000" lnSpcReduction="20000"/>
          </a:bodyPr>
          <a:lstStyle/>
          <a:p>
            <a:pPr lvl="1" algn="l">
              <a:buNone/>
            </a:pPr>
            <a:r>
              <a:rPr lang="en-US" sz="3600" dirty="0" smtClean="0"/>
              <a:t>An  </a:t>
            </a:r>
            <a:r>
              <a:rPr lang="en-US" sz="3600" dirty="0"/>
              <a:t>immune reaction to </a:t>
            </a:r>
            <a:r>
              <a:rPr lang="en-US" sz="3600" dirty="0" err="1" smtClean="0">
                <a:solidFill>
                  <a:srgbClr val="FFFF00"/>
                </a:solidFill>
              </a:rPr>
              <a:t>gliadin</a:t>
            </a:r>
            <a:r>
              <a:rPr lang="en-US" sz="3600" dirty="0" smtClean="0"/>
              <a:t> fraction of the </a:t>
            </a:r>
            <a:r>
              <a:rPr lang="en-US" sz="3600" dirty="0" smtClean="0">
                <a:solidFill>
                  <a:srgbClr val="FFFF00"/>
                </a:solidFill>
              </a:rPr>
              <a:t>wheat</a:t>
            </a:r>
            <a:r>
              <a:rPr lang="en-US" sz="3600" dirty="0" smtClean="0"/>
              <a:t> protein </a:t>
            </a:r>
            <a:r>
              <a:rPr lang="en-US" sz="3600" dirty="0" smtClean="0">
                <a:solidFill>
                  <a:srgbClr val="FFFF00"/>
                </a:solidFill>
              </a:rPr>
              <a:t>gluten </a:t>
            </a:r>
          </a:p>
          <a:p>
            <a:pPr lvl="1" algn="l">
              <a:buNone/>
            </a:pPr>
            <a:endParaRPr lang="en-US" sz="3600" dirty="0">
              <a:solidFill>
                <a:srgbClr val="FFFF00"/>
              </a:solidFill>
            </a:endParaRPr>
          </a:p>
          <a:p>
            <a:pPr lvl="1" algn="l">
              <a:buNone/>
            </a:pPr>
            <a:r>
              <a:rPr lang="en-US" sz="3600" dirty="0" smtClean="0"/>
              <a:t>Usually </a:t>
            </a:r>
            <a:r>
              <a:rPr lang="en-US" sz="3600" dirty="0"/>
              <a:t>diagnosed in childhood </a:t>
            </a:r>
            <a:r>
              <a:rPr lang="en-US" sz="3600" dirty="0">
                <a:latin typeface="Times New Roman"/>
              </a:rPr>
              <a:t>–</a:t>
            </a:r>
            <a:r>
              <a:rPr lang="en-US" sz="3600" dirty="0"/>
              <a:t> mid adult</a:t>
            </a:r>
            <a:r>
              <a:rPr lang="en-US" sz="3600" dirty="0" smtClean="0"/>
              <a:t>.</a:t>
            </a:r>
          </a:p>
          <a:p>
            <a:pPr lvl="1" algn="l">
              <a:buNone/>
            </a:pPr>
            <a:endParaRPr lang="en-US" sz="3600" dirty="0" smtClean="0"/>
          </a:p>
          <a:p>
            <a:pPr lvl="1" algn="l">
              <a:buNone/>
            </a:pPr>
            <a:r>
              <a:rPr lang="en-US" sz="3600" dirty="0" smtClean="0"/>
              <a:t>Patients </a:t>
            </a:r>
            <a:r>
              <a:rPr lang="en-US" sz="3600" dirty="0"/>
              <a:t>have raised antibodies to gluten </a:t>
            </a:r>
            <a:r>
              <a:rPr lang="en-US" sz="3600" dirty="0" err="1" smtClean="0"/>
              <a:t>autoantibodies</a:t>
            </a:r>
            <a:endParaRPr lang="en-US" sz="3600" dirty="0" smtClean="0"/>
          </a:p>
          <a:p>
            <a:pPr lvl="1" algn="l">
              <a:buNone/>
            </a:pPr>
            <a:endParaRPr lang="en-US" sz="3600" dirty="0" smtClean="0"/>
          </a:p>
          <a:p>
            <a:pPr lvl="1" algn="l">
              <a:buNone/>
            </a:pPr>
            <a:r>
              <a:rPr lang="en-US" sz="3600" dirty="0" smtClean="0"/>
              <a:t>Highly  specific association with class II HLA DQ2 (</a:t>
            </a:r>
            <a:r>
              <a:rPr lang="en-US" sz="3600" dirty="0" err="1" smtClean="0"/>
              <a:t>haplotypes</a:t>
            </a:r>
            <a:r>
              <a:rPr lang="en-US" sz="3600" dirty="0" smtClean="0"/>
              <a:t> DR-17 or DR5/7) and, to a lesser extent, DQ8 (</a:t>
            </a:r>
            <a:r>
              <a:rPr lang="en-US" sz="3600" dirty="0" err="1" smtClean="0"/>
              <a:t>haplotype</a:t>
            </a:r>
            <a:r>
              <a:rPr lang="en-US" sz="3600" dirty="0" smtClean="0"/>
              <a:t> DR-4).</a:t>
            </a:r>
          </a:p>
          <a:p>
            <a:pPr lvl="1" algn="l">
              <a:buNone/>
            </a:pPr>
            <a:r>
              <a:rPr lang="en-US" sz="3600" dirty="0" smtClean="0"/>
              <a:t>  </a:t>
            </a:r>
          </a:p>
          <a:p>
            <a:pPr lvl="1" algn="l">
              <a:buNone/>
            </a:pPr>
            <a:r>
              <a:rPr lang="en-US" sz="2000" dirty="0" smtClean="0"/>
              <a:t> </a:t>
            </a:r>
            <a:endParaRPr lang="en-US" sz="2000" dirty="0"/>
          </a:p>
          <a:p>
            <a:pPr lvl="1" algn="l">
              <a:buNone/>
            </a:pPr>
            <a:endParaRPr lang="en-US" sz="1600" dirty="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u="sng" dirty="0" smtClean="0">
                <a:solidFill>
                  <a:srgbClr val="FFFF00"/>
                </a:solidFill>
              </a:rPr>
              <a:t>Clinical features</a:t>
            </a:r>
            <a:br>
              <a:rPr lang="en-US" b="1" i="1" u="sng" dirty="0" smtClean="0">
                <a:solidFill>
                  <a:srgbClr val="FFFF00"/>
                </a:solidFill>
              </a:rPr>
            </a:br>
            <a:r>
              <a:rPr lang="en-US" b="1" i="1" u="sng" dirty="0" smtClean="0">
                <a:solidFill>
                  <a:srgbClr val="FFFF00"/>
                </a:solidFill>
              </a:rPr>
              <a:t> </a:t>
            </a:r>
            <a:r>
              <a:rPr lang="en-US" sz="3100" b="1" i="1" u="sng" dirty="0" smtClean="0">
                <a:solidFill>
                  <a:srgbClr val="FFFF00"/>
                </a:solidFill>
              </a:rPr>
              <a:t>Celiac disease</a:t>
            </a:r>
            <a:endParaRPr lang="ar-SA" dirty="0"/>
          </a:p>
        </p:txBody>
      </p:sp>
      <p:sp>
        <p:nvSpPr>
          <p:cNvPr id="3" name="عنصر نائب للمحتوى 2"/>
          <p:cNvSpPr>
            <a:spLocks noGrp="1"/>
          </p:cNvSpPr>
          <p:nvPr>
            <p:ph idx="1"/>
          </p:nvPr>
        </p:nvSpPr>
        <p:spPr/>
        <p:txBody>
          <a:bodyPr/>
          <a:lstStyle/>
          <a:p>
            <a:endParaRPr lang="ar-SA" dirty="0"/>
          </a:p>
        </p:txBody>
      </p:sp>
      <p:sp>
        <p:nvSpPr>
          <p:cNvPr id="4" name="مستطيل 3"/>
          <p:cNvSpPr/>
          <p:nvPr/>
        </p:nvSpPr>
        <p:spPr>
          <a:xfrm>
            <a:off x="642910" y="1857364"/>
            <a:ext cx="8072494"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b="1" dirty="0" smtClean="0"/>
              <a:t>Typical presentation</a:t>
            </a:r>
            <a:br>
              <a:rPr lang="en-US" b="1" dirty="0" smtClean="0"/>
            </a:br>
            <a:r>
              <a:rPr lang="en-US" dirty="0" smtClean="0"/>
              <a:t/>
            </a:r>
            <a:br>
              <a:rPr lang="en-US" dirty="0" smtClean="0"/>
            </a:br>
            <a:r>
              <a:rPr lang="en-US" dirty="0" smtClean="0"/>
              <a:t>GI symptoms that characteristically appear at age 9-24 months.</a:t>
            </a:r>
          </a:p>
          <a:p>
            <a:pPr algn="l"/>
            <a:r>
              <a:rPr lang="en-US" dirty="0" smtClean="0"/>
              <a:t> </a:t>
            </a:r>
          </a:p>
          <a:p>
            <a:pPr algn="l"/>
            <a:r>
              <a:rPr lang="en-US" dirty="0" smtClean="0"/>
              <a:t>Symptoms begin at various times after the introduction of foods that contain gluten.</a:t>
            </a:r>
          </a:p>
          <a:p>
            <a:pPr algn="l"/>
            <a:r>
              <a:rPr lang="en-US" dirty="0" smtClean="0"/>
              <a:t> </a:t>
            </a:r>
          </a:p>
          <a:p>
            <a:pPr algn="l"/>
            <a:r>
              <a:rPr lang="en-US" b="1" u="sng" dirty="0" smtClean="0"/>
              <a:t>A relationship between the age of onset and the type of presentation; </a:t>
            </a:r>
          </a:p>
          <a:p>
            <a:pPr algn="l"/>
            <a:r>
              <a:rPr lang="en-US" dirty="0" smtClean="0">
                <a:solidFill>
                  <a:srgbClr val="FF0000"/>
                </a:solidFill>
              </a:rPr>
              <a:t>Infants and toddlers</a:t>
            </a:r>
            <a:r>
              <a:rPr lang="en-US" dirty="0" smtClean="0"/>
              <a:t>….GI symptoms and failure to thrive</a:t>
            </a:r>
          </a:p>
          <a:p>
            <a:pPr algn="l"/>
            <a:r>
              <a:rPr lang="en-US" dirty="0" smtClean="0">
                <a:solidFill>
                  <a:srgbClr val="FF0000"/>
                </a:solidFill>
              </a:rPr>
              <a:t>Childhood</a:t>
            </a:r>
            <a:r>
              <a:rPr lang="en-US" dirty="0" smtClean="0"/>
              <a:t>…………………minor GI symptoms, inadequate rate of weight gain, </a:t>
            </a:r>
          </a:p>
          <a:p>
            <a:pPr algn="l"/>
            <a:r>
              <a:rPr lang="en-US" dirty="0" smtClean="0">
                <a:solidFill>
                  <a:srgbClr val="FF0000"/>
                </a:solidFill>
              </a:rPr>
              <a:t>Young  adults</a:t>
            </a:r>
            <a:r>
              <a:rPr lang="en-US" dirty="0" smtClean="0"/>
              <a:t>……………anemia is the most common form of presentation. </a:t>
            </a:r>
          </a:p>
          <a:p>
            <a:pPr algn="l"/>
            <a:r>
              <a:rPr lang="en-US" dirty="0" smtClean="0">
                <a:solidFill>
                  <a:srgbClr val="FF0000"/>
                </a:solidFill>
              </a:rPr>
              <a:t>Adults  and elderly</a:t>
            </a:r>
            <a:r>
              <a:rPr lang="en-US" dirty="0" smtClean="0"/>
              <a:t>…...GI symptoms are more prevalent</a:t>
            </a:r>
          </a:p>
          <a:p>
            <a:pPr algn="l"/>
            <a:endParaRPr lang="ar-S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Endoscopy </a:t>
            </a:r>
            <a:endParaRPr lang="en-US" dirty="0"/>
          </a:p>
        </p:txBody>
      </p:sp>
      <p:pic>
        <p:nvPicPr>
          <p:cNvPr id="4" name="Content Placeholder 3" descr="celiac disease.jpg"/>
          <p:cNvPicPr>
            <a:picLocks noGrp="1" noChangeAspect="1"/>
          </p:cNvPicPr>
          <p:nvPr>
            <p:ph idx="1"/>
          </p:nvPr>
        </p:nvPicPr>
        <p:blipFill>
          <a:blip r:embed="rId2" cstate="print"/>
          <a:stretch>
            <a:fillRect/>
          </a:stretch>
        </p:blipFill>
        <p:spPr>
          <a:xfrm>
            <a:off x="2130066" y="933738"/>
            <a:ext cx="4299322" cy="5924262"/>
          </a:xfrm>
        </p:spPr>
      </p:pic>
      <p:sp>
        <p:nvSpPr>
          <p:cNvPr id="5" name="TextBox 4"/>
          <p:cNvSpPr txBox="1"/>
          <p:nvPr/>
        </p:nvSpPr>
        <p:spPr>
          <a:xfrm>
            <a:off x="3759863" y="1000108"/>
            <a:ext cx="883575" cy="369332"/>
          </a:xfrm>
          <a:prstGeom prst="rect">
            <a:avLst/>
          </a:prstGeom>
          <a:noFill/>
        </p:spPr>
        <p:txBody>
          <a:bodyPr wrap="none" rtlCol="0">
            <a:spAutoFit/>
          </a:bodyPr>
          <a:lstStyle/>
          <a:p>
            <a:r>
              <a:rPr lang="en-US" dirty="0" smtClean="0">
                <a:solidFill>
                  <a:schemeClr val="bg1"/>
                </a:solidFill>
              </a:rPr>
              <a:t>Normal</a:t>
            </a:r>
            <a:endParaRPr lang="en-US" dirty="0">
              <a:solidFill>
                <a:schemeClr val="bg1"/>
              </a:solidFill>
            </a:endParaRPr>
          </a:p>
        </p:txBody>
      </p:sp>
      <p:sp>
        <p:nvSpPr>
          <p:cNvPr id="6" name="TextBox 5"/>
          <p:cNvSpPr txBox="1"/>
          <p:nvPr/>
        </p:nvSpPr>
        <p:spPr>
          <a:xfrm>
            <a:off x="3514324" y="3857628"/>
            <a:ext cx="1486304" cy="369332"/>
          </a:xfrm>
          <a:prstGeom prst="rect">
            <a:avLst/>
          </a:prstGeom>
          <a:noFill/>
        </p:spPr>
        <p:txBody>
          <a:bodyPr wrap="none" rtlCol="0">
            <a:spAutoFit/>
          </a:bodyPr>
          <a:lstStyle/>
          <a:p>
            <a:r>
              <a:rPr lang="en-US" dirty="0" smtClean="0">
                <a:solidFill>
                  <a:schemeClr val="bg1"/>
                </a:solidFill>
              </a:rPr>
              <a:t>Celiac disease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Cotran\Images\CH18\F018030.jpg"/>
          <p:cNvPicPr>
            <a:picLocks noGrp="1" noChangeAspect="1" noChangeArrowheads="1"/>
          </p:cNvPicPr>
          <p:nvPr>
            <p:ph/>
          </p:nvPr>
        </p:nvPicPr>
        <p:blipFill>
          <a:blip r:embed="rId2" cstate="print"/>
          <a:stretch>
            <a:fillRect/>
          </a:stretch>
        </p:blipFill>
        <p:spPr>
          <a:xfrm>
            <a:off x="4929190" y="3864371"/>
            <a:ext cx="4038600" cy="2850777"/>
          </a:xfrm>
          <a:noFill/>
          <a:ln/>
        </p:spPr>
      </p:pic>
      <p:sp>
        <p:nvSpPr>
          <p:cNvPr id="24579" name="Rectangle 3"/>
          <p:cNvSpPr>
            <a:spLocks noChangeArrowheads="1"/>
          </p:cNvSpPr>
          <p:nvPr/>
        </p:nvSpPr>
        <p:spPr bwMode="auto">
          <a:xfrm>
            <a:off x="381000" y="2514600"/>
            <a:ext cx="7334272" cy="1354217"/>
          </a:xfrm>
          <a:prstGeom prst="rect">
            <a:avLst/>
          </a:prstGeom>
          <a:noFill/>
          <a:ln w="9525">
            <a:noFill/>
            <a:miter lim="800000"/>
            <a:headEnd/>
            <a:tailEnd/>
          </a:ln>
          <a:effectLst/>
        </p:spPr>
        <p:txBody>
          <a:bodyPr wrap="square">
            <a:spAutoFit/>
          </a:bodyPr>
          <a:lstStyle/>
          <a:p>
            <a:pPr algn="l">
              <a:spcBef>
                <a:spcPct val="50000"/>
              </a:spcBef>
              <a:buSzPct val="80000"/>
            </a:pPr>
            <a:r>
              <a:rPr lang="en-US" sz="2800" b="1" i="1" u="sng" dirty="0" smtClean="0">
                <a:latin typeface="Arial" charset="0"/>
              </a:rPr>
              <a:t>Histology </a:t>
            </a:r>
            <a:endParaRPr lang="en-US" sz="2800" b="1" i="1" u="sng" dirty="0">
              <a:latin typeface="Arial" charset="0"/>
            </a:endParaRPr>
          </a:p>
          <a:p>
            <a:pPr algn="l">
              <a:spcBef>
                <a:spcPct val="50000"/>
              </a:spcBef>
              <a:buSzPct val="80000"/>
              <a:buFontTx/>
              <a:buChar char="•"/>
            </a:pPr>
            <a:r>
              <a:rPr lang="en-US" dirty="0">
                <a:latin typeface="Arial" charset="0"/>
              </a:rPr>
              <a:t>Mucosa is flattened with marked villous atrophy.</a:t>
            </a:r>
          </a:p>
          <a:p>
            <a:pPr algn="l">
              <a:spcBef>
                <a:spcPct val="50000"/>
              </a:spcBef>
              <a:buSzPct val="80000"/>
              <a:buFontTx/>
              <a:buChar char="•"/>
            </a:pPr>
            <a:r>
              <a:rPr lang="en-US" dirty="0" smtClean="0">
                <a:latin typeface="Arial" charset="0"/>
              </a:rPr>
              <a:t>Increased intraepithelial </a:t>
            </a:r>
            <a:r>
              <a:rPr lang="en-US" dirty="0" err="1" smtClean="0">
                <a:latin typeface="Arial" charset="0"/>
              </a:rPr>
              <a:t>lymphocytosis</a:t>
            </a:r>
            <a:endParaRPr lang="en-US" dirty="0">
              <a:latin typeface="Arial" charset="0"/>
            </a:endParaRPr>
          </a:p>
        </p:txBody>
      </p:sp>
      <p:sp>
        <p:nvSpPr>
          <p:cNvPr id="24580" name="Rectangle 4"/>
          <p:cNvSpPr>
            <a:spLocks noChangeArrowheads="1"/>
          </p:cNvSpPr>
          <p:nvPr/>
        </p:nvSpPr>
        <p:spPr bwMode="auto">
          <a:xfrm>
            <a:off x="2071670" y="0"/>
            <a:ext cx="3416320" cy="1200329"/>
          </a:xfrm>
          <a:prstGeom prst="rect">
            <a:avLst/>
          </a:prstGeom>
          <a:noFill/>
          <a:ln w="9525">
            <a:noFill/>
            <a:miter lim="800000"/>
            <a:headEnd/>
            <a:tailEnd/>
          </a:ln>
          <a:effectLst/>
        </p:spPr>
        <p:txBody>
          <a:bodyPr wrap="none">
            <a:spAutoFit/>
          </a:bodyPr>
          <a:lstStyle/>
          <a:p>
            <a:r>
              <a:rPr lang="en-US" sz="3600" b="1" u="sng" dirty="0">
                <a:solidFill>
                  <a:srgbClr val="FFFF00"/>
                </a:solidFill>
                <a:latin typeface="Arial" charset="0"/>
              </a:rPr>
              <a:t/>
            </a:r>
            <a:br>
              <a:rPr lang="en-US" sz="3600" b="1" u="sng" dirty="0">
                <a:solidFill>
                  <a:srgbClr val="FFFF00"/>
                </a:solidFill>
                <a:latin typeface="Arial" charset="0"/>
              </a:rPr>
            </a:br>
            <a:r>
              <a:rPr lang="en-US" sz="3600" b="1" u="sng" dirty="0">
                <a:solidFill>
                  <a:srgbClr val="FFFF00"/>
                </a:solidFill>
                <a:latin typeface="Arial" charset="0"/>
              </a:rPr>
              <a:t>Celiac Disease</a:t>
            </a:r>
          </a:p>
        </p:txBody>
      </p:sp>
      <p:pic>
        <p:nvPicPr>
          <p:cNvPr id="57346" name="Picture 2"/>
          <p:cNvPicPr>
            <a:picLocks noChangeAspect="1" noChangeArrowheads="1"/>
          </p:cNvPicPr>
          <p:nvPr/>
        </p:nvPicPr>
        <p:blipFill>
          <a:blip r:embed="rId3" cstate="print"/>
          <a:srcRect/>
          <a:stretch>
            <a:fillRect/>
          </a:stretch>
        </p:blipFill>
        <p:spPr bwMode="auto">
          <a:xfrm>
            <a:off x="6084168" y="332656"/>
            <a:ext cx="3059832" cy="2198546"/>
          </a:xfrm>
          <a:prstGeom prst="rect">
            <a:avLst/>
          </a:prstGeom>
          <a:noFill/>
          <a:ln w="9525">
            <a:noFill/>
            <a:miter lim="800000"/>
            <a:headEnd/>
            <a:tailEnd/>
          </a:ln>
        </p:spPr>
      </p:pic>
      <p:sp>
        <p:nvSpPr>
          <p:cNvPr id="6" name="مستطيل 5"/>
          <p:cNvSpPr/>
          <p:nvPr/>
        </p:nvSpPr>
        <p:spPr>
          <a:xfrm>
            <a:off x="6588224" y="2060848"/>
            <a:ext cx="883575" cy="369332"/>
          </a:xfrm>
          <a:prstGeom prst="rect">
            <a:avLst/>
          </a:prstGeom>
        </p:spPr>
        <p:txBody>
          <a:bodyPr wrap="none">
            <a:spAutoFit/>
          </a:bodyPr>
          <a:lstStyle/>
          <a:p>
            <a:r>
              <a:rPr lang="en-US" dirty="0" smtClean="0">
                <a:solidFill>
                  <a:schemeClr val="bg1"/>
                </a:solidFill>
              </a:rPr>
              <a:t>Normal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sp>
        <p:nvSpPr>
          <p:cNvPr id="1025" name="Rectangle 1"/>
          <p:cNvSpPr>
            <a:spLocks noChangeArrowheads="1"/>
          </p:cNvSpPr>
          <p:nvPr/>
        </p:nvSpPr>
        <p:spPr bwMode="auto">
          <a:xfrm>
            <a:off x="285720" y="1142984"/>
            <a:ext cx="8429684" cy="33239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FreesiaUPC" pitchFamily="34" charset="-34"/>
                <a:ea typeface="Times New Roman" pitchFamily="18" charset="0"/>
                <a:cs typeface="FreesiaUPC" pitchFamily="34" charset="-34"/>
              </a:rPr>
              <a:t>Upon completion of this lecture the students should  :</a:t>
            </a:r>
            <a:endParaRPr kumimoji="0" lang="en-US"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200" b="0" i="1" u="none" strike="noStrike" cap="none" normalizeH="0" baseline="0" dirty="0" smtClean="0">
                <a:ln>
                  <a:noFill/>
                </a:ln>
                <a:solidFill>
                  <a:schemeClr val="tx1"/>
                </a:solidFill>
                <a:effectLst/>
                <a:latin typeface="FreesiaUPC" pitchFamily="34" charset="-34"/>
                <a:ea typeface="Times New Roman" pitchFamily="18" charset="0"/>
                <a:cs typeface="FreesiaUPC" pitchFamily="34" charset="-34"/>
              </a:rPr>
              <a:t>Understand the physiology of fluid in small intestine </a:t>
            </a:r>
            <a:endParaRPr kumimoji="0" lang="en-US"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200" b="0" i="1" u="none" strike="noStrike" cap="none" normalizeH="0" baseline="0" dirty="0" smtClean="0">
                <a:ln>
                  <a:noFill/>
                </a:ln>
                <a:solidFill>
                  <a:schemeClr val="tx1"/>
                </a:solidFill>
                <a:effectLst/>
                <a:latin typeface="FreesiaUPC" pitchFamily="34" charset="-34"/>
                <a:ea typeface="Times New Roman" pitchFamily="18" charset="0"/>
                <a:cs typeface="FreesiaUPC" pitchFamily="34" charset="-34"/>
              </a:rPr>
              <a:t>Describe the </a:t>
            </a:r>
            <a:r>
              <a:rPr kumimoji="0" lang="en-US" sz="3200" b="0" i="1" u="none" strike="noStrike" cap="none" normalizeH="0" baseline="0" dirty="0" err="1" smtClean="0">
                <a:ln>
                  <a:noFill/>
                </a:ln>
                <a:solidFill>
                  <a:schemeClr val="tx1"/>
                </a:solidFill>
                <a:effectLst/>
                <a:latin typeface="FreesiaUPC" pitchFamily="34" charset="-34"/>
                <a:ea typeface="Times New Roman" pitchFamily="18" charset="0"/>
                <a:cs typeface="FreesiaUPC" pitchFamily="34" charset="-34"/>
              </a:rPr>
              <a:t>pathophysiology</a:t>
            </a:r>
            <a:r>
              <a:rPr kumimoji="0" lang="en-US" sz="3200" b="0" i="1" u="none" strike="noStrike" cap="none" normalizeH="0" baseline="0" dirty="0" smtClean="0">
                <a:ln>
                  <a:noFill/>
                </a:ln>
                <a:solidFill>
                  <a:schemeClr val="tx1"/>
                </a:solidFill>
                <a:effectLst/>
                <a:latin typeface="FreesiaUPC" pitchFamily="34" charset="-34"/>
                <a:ea typeface="Times New Roman" pitchFamily="18" charset="0"/>
                <a:cs typeface="FreesiaUPC" pitchFamily="34" charset="-34"/>
              </a:rPr>
              <a:t> and causes of various types of diarrhea ( </a:t>
            </a:r>
            <a:r>
              <a:rPr kumimoji="0" lang="en-US" sz="3200" b="0" i="1" u="none" strike="noStrike" cap="none" normalizeH="0" baseline="0" dirty="0" err="1" smtClean="0">
                <a:ln>
                  <a:noFill/>
                </a:ln>
                <a:solidFill>
                  <a:schemeClr val="tx1"/>
                </a:solidFill>
                <a:effectLst/>
                <a:latin typeface="FreesiaUPC" pitchFamily="34" charset="-34"/>
                <a:ea typeface="Times New Roman" pitchFamily="18" charset="0"/>
                <a:cs typeface="FreesiaUPC" pitchFamily="34" charset="-34"/>
              </a:rPr>
              <a:t>Secretory</a:t>
            </a:r>
            <a:r>
              <a:rPr kumimoji="0" lang="en-US" sz="3200" b="0" i="1" u="none" strike="noStrike" cap="none" normalizeH="0" baseline="0" dirty="0" smtClean="0">
                <a:ln>
                  <a:noFill/>
                </a:ln>
                <a:solidFill>
                  <a:schemeClr val="tx1"/>
                </a:solidFill>
                <a:effectLst/>
                <a:latin typeface="FreesiaUPC" pitchFamily="34" charset="-34"/>
                <a:ea typeface="Times New Roman" pitchFamily="18" charset="0"/>
                <a:cs typeface="FreesiaUPC" pitchFamily="34" charset="-34"/>
              </a:rPr>
              <a:t>, osmotic, </a:t>
            </a:r>
            <a:r>
              <a:rPr kumimoji="0" lang="en-US" sz="3200" b="0" i="1" u="none" strike="noStrike" cap="none" normalizeH="0" baseline="0" dirty="0" err="1" smtClean="0">
                <a:ln>
                  <a:noFill/>
                </a:ln>
                <a:solidFill>
                  <a:schemeClr val="tx1"/>
                </a:solidFill>
                <a:effectLst/>
                <a:latin typeface="FreesiaUPC" pitchFamily="34" charset="-34"/>
                <a:ea typeface="Times New Roman" pitchFamily="18" charset="0"/>
                <a:cs typeface="FreesiaUPC" pitchFamily="34" charset="-34"/>
              </a:rPr>
              <a:t>Exudative</a:t>
            </a:r>
            <a:r>
              <a:rPr kumimoji="0" lang="en-US" sz="3200" b="0" i="1" u="none" strike="noStrike" cap="none" normalizeH="0" baseline="0" dirty="0" smtClean="0">
                <a:ln>
                  <a:noFill/>
                </a:ln>
                <a:solidFill>
                  <a:schemeClr val="tx1"/>
                </a:solidFill>
                <a:effectLst/>
                <a:latin typeface="FreesiaUPC" pitchFamily="34" charset="-34"/>
                <a:ea typeface="Times New Roman" pitchFamily="18" charset="0"/>
                <a:cs typeface="FreesiaUPC" pitchFamily="34" charset="-34"/>
              </a:rPr>
              <a:t>, Motility-related )</a:t>
            </a:r>
            <a:endParaRPr kumimoji="0" lang="en-US"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200" b="0" i="1" u="none" strike="noStrike" cap="none" normalizeH="0" baseline="0" dirty="0" smtClean="0">
                <a:ln>
                  <a:noFill/>
                </a:ln>
                <a:solidFill>
                  <a:schemeClr val="tx1"/>
                </a:solidFill>
                <a:effectLst/>
                <a:latin typeface="FreesiaUPC" pitchFamily="34" charset="-34"/>
                <a:ea typeface="Times New Roman" pitchFamily="18" charset="0"/>
                <a:cs typeface="FreesiaUPC" pitchFamily="34" charset="-34"/>
              </a:rPr>
              <a:t>Define acute diarrhea and enumerate its common causes </a:t>
            </a:r>
            <a:endParaRPr kumimoji="0" lang="en-US"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200" b="0" i="1" u="none" strike="noStrike" cap="none" normalizeH="0" baseline="0" dirty="0" smtClean="0">
                <a:ln>
                  <a:noFill/>
                </a:ln>
                <a:solidFill>
                  <a:schemeClr val="tx1"/>
                </a:solidFill>
                <a:effectLst/>
                <a:latin typeface="FreesiaUPC" pitchFamily="34" charset="-34"/>
                <a:ea typeface="Times New Roman" pitchFamily="18" charset="0"/>
                <a:cs typeface="FreesiaUPC" pitchFamily="34" charset="-34"/>
              </a:rPr>
              <a:t>Define chronic diarrhea and enumerate its common causes</a:t>
            </a:r>
            <a:r>
              <a:rPr kumimoji="0" lang="en-US" sz="3200" b="0"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ستطيل 4"/>
          <p:cNvSpPr/>
          <p:nvPr/>
        </p:nvSpPr>
        <p:spPr>
          <a:xfrm>
            <a:off x="3786182" y="214290"/>
            <a:ext cx="1691425" cy="52322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sz="2800" i="1" dirty="0" smtClean="0">
                <a:latin typeface="Cambria" pitchFamily="18" charset="0"/>
                <a:ea typeface="Times New Roman" pitchFamily="18" charset="0"/>
                <a:cs typeface="Times New Roman" pitchFamily="18" charset="0"/>
              </a:rPr>
              <a:t>Objectives</a:t>
            </a:r>
            <a:endParaRPr lang="ar-SA"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r>
              <a:rPr lang="en-US" sz="2800" b="1" u="sng" dirty="0">
                <a:solidFill>
                  <a:srgbClr val="FFFF00"/>
                </a:solidFill>
              </a:rPr>
              <a:t/>
            </a:r>
            <a:br>
              <a:rPr lang="en-US" sz="2800" b="1" u="sng" dirty="0">
                <a:solidFill>
                  <a:srgbClr val="FFFF00"/>
                </a:solidFill>
              </a:rPr>
            </a:br>
            <a:r>
              <a:rPr lang="en-US" sz="2800" b="1" u="sng" dirty="0">
                <a:solidFill>
                  <a:srgbClr val="FFFF00"/>
                </a:solidFill>
              </a:rPr>
              <a:t>Celiac Disease</a:t>
            </a:r>
          </a:p>
        </p:txBody>
      </p:sp>
      <p:sp>
        <p:nvSpPr>
          <p:cNvPr id="53251" name="Rectangle 1027"/>
          <p:cNvSpPr>
            <a:spLocks noGrp="1" noChangeArrowheads="1"/>
          </p:cNvSpPr>
          <p:nvPr>
            <p:ph idx="1"/>
          </p:nvPr>
        </p:nvSpPr>
        <p:spPr/>
        <p:txBody>
          <a:bodyPr/>
          <a:lstStyle/>
          <a:p>
            <a:pPr marL="609600" indent="-609600" algn="l">
              <a:buFontTx/>
              <a:buNone/>
            </a:pPr>
            <a:r>
              <a:rPr lang="en-US" sz="2400" b="1" dirty="0">
                <a:solidFill>
                  <a:srgbClr val="FFFF00"/>
                </a:solidFill>
              </a:rPr>
              <a:t>Diagnosis</a:t>
            </a:r>
          </a:p>
          <a:p>
            <a:pPr marL="609600" indent="-609600" algn="l">
              <a:buNone/>
            </a:pPr>
            <a:r>
              <a:rPr lang="en-US" sz="2400" dirty="0"/>
              <a:t>Clinical documentations of </a:t>
            </a:r>
            <a:r>
              <a:rPr lang="en-US" sz="2400" dirty="0" err="1"/>
              <a:t>malabsorption</a:t>
            </a:r>
            <a:r>
              <a:rPr lang="en-US" sz="2400" dirty="0" smtClean="0"/>
              <a:t>.</a:t>
            </a:r>
          </a:p>
          <a:p>
            <a:pPr marL="609600" indent="-609600" algn="l">
              <a:buNone/>
            </a:pPr>
            <a:r>
              <a:rPr lang="en-US" sz="2400" dirty="0" smtClean="0"/>
              <a:t>Stool ……….  fat</a:t>
            </a:r>
            <a:endParaRPr lang="en-US" sz="2400" dirty="0"/>
          </a:p>
          <a:p>
            <a:pPr marL="609600" indent="-609600" algn="l">
              <a:buNone/>
            </a:pPr>
            <a:r>
              <a:rPr lang="en-US" sz="2400" dirty="0"/>
              <a:t>Small intestine biopsy demonstrate </a:t>
            </a:r>
            <a:r>
              <a:rPr lang="en-US" sz="2400" dirty="0" smtClean="0"/>
              <a:t>villous atrophy.</a:t>
            </a:r>
            <a:endParaRPr lang="en-US" sz="2400" dirty="0"/>
          </a:p>
          <a:p>
            <a:pPr marL="609600" indent="-609600" algn="l">
              <a:buNone/>
            </a:pPr>
            <a:r>
              <a:rPr lang="en-US" sz="2400" dirty="0"/>
              <a:t>Improvement of symptom and mucosal histology on gluten withdrawal from diet.</a:t>
            </a:r>
          </a:p>
          <a:p>
            <a:pPr marL="609600" indent="-609600">
              <a:buNone/>
            </a:pPr>
            <a:endParaRPr lang="en-US" dirty="0"/>
          </a:p>
        </p:txBody>
      </p:sp>
      <p:sp>
        <p:nvSpPr>
          <p:cNvPr id="21505" name="Rectangle 1"/>
          <p:cNvSpPr>
            <a:spLocks noChangeArrowheads="1"/>
          </p:cNvSpPr>
          <p:nvPr/>
        </p:nvSpPr>
        <p:spPr bwMode="auto">
          <a:xfrm>
            <a:off x="2051720" y="5085184"/>
            <a:ext cx="6019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itchFamily="34" charset="0"/>
                <a:ea typeface="Times New Roman" pitchFamily="18" charset="0"/>
                <a:cs typeface="Arial" pitchFamily="34" charset="0"/>
              </a:rPr>
              <a:t>wheat, barley, flour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itchFamily="34" charset="0"/>
                <a:ea typeface="Times New Roman" pitchFamily="18" charset="0"/>
                <a:cs typeface="Arial" pitchFamily="34" charset="0"/>
              </a:rPr>
              <a:t>Other grains, such as rice and corn flour, do not have such an effect. </a:t>
            </a:r>
          </a:p>
        </p:txBody>
      </p:sp>
      <p:cxnSp>
        <p:nvCxnSpPr>
          <p:cNvPr id="6" name="رابط كسهم مستقيم 5"/>
          <p:cNvCxnSpPr/>
          <p:nvPr/>
        </p:nvCxnSpPr>
        <p:spPr>
          <a:xfrm rot="10800000" flipV="1">
            <a:off x="2555776" y="4226788"/>
            <a:ext cx="944654" cy="8583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rot="5400000">
            <a:off x="2777785" y="4443097"/>
            <a:ext cx="1008112" cy="4200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rot="16200000" flipH="1">
            <a:off x="3063822" y="4649146"/>
            <a:ext cx="936104" cy="799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rot="5400000" flipH="1" flipV="1">
            <a:off x="1872494" y="2672916"/>
            <a:ext cx="216024"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u="sng" dirty="0" smtClean="0">
                <a:solidFill>
                  <a:srgbClr val="FFFF00"/>
                </a:solidFill>
                <a:latin typeface="Arial" charset="0"/>
              </a:rPr>
              <a:t/>
            </a:r>
            <a:br>
              <a:rPr lang="en-US" b="1" u="sng" dirty="0" smtClean="0">
                <a:solidFill>
                  <a:srgbClr val="FFFF00"/>
                </a:solidFill>
                <a:latin typeface="Arial" charset="0"/>
              </a:rPr>
            </a:br>
            <a:r>
              <a:rPr lang="en-US" b="1" u="sng" dirty="0" smtClean="0">
                <a:solidFill>
                  <a:srgbClr val="FFFF00"/>
                </a:solidFill>
                <a:latin typeface="Arial" charset="0"/>
              </a:rPr>
              <a:t>Celiac Disease</a:t>
            </a:r>
            <a:br>
              <a:rPr lang="en-US" b="1" u="sng" dirty="0" smtClean="0">
                <a:solidFill>
                  <a:srgbClr val="FFFF00"/>
                </a:solidFill>
                <a:latin typeface="Arial" charset="0"/>
              </a:rPr>
            </a:br>
            <a:endParaRPr lang="en-US" dirty="0"/>
          </a:p>
        </p:txBody>
      </p:sp>
      <p:sp>
        <p:nvSpPr>
          <p:cNvPr id="3" name="عنصر نائب للمحتوى 2"/>
          <p:cNvSpPr>
            <a:spLocks noGrp="1"/>
          </p:cNvSpPr>
          <p:nvPr>
            <p:ph idx="1"/>
          </p:nvPr>
        </p:nvSpPr>
        <p:spPr/>
        <p:txBody>
          <a:bodyPr>
            <a:normAutofit/>
          </a:bodyPr>
          <a:lstStyle/>
          <a:p>
            <a:pPr algn="l">
              <a:buNone/>
            </a:pPr>
            <a:r>
              <a:rPr lang="en-US" dirty="0" smtClean="0">
                <a:solidFill>
                  <a:srgbClr val="FFFF00"/>
                </a:solidFill>
              </a:rPr>
              <a:t>Complications</a:t>
            </a:r>
          </a:p>
          <a:p>
            <a:pPr algn="l">
              <a:buNone/>
            </a:pPr>
            <a:r>
              <a:rPr lang="en-US" dirty="0" err="1" smtClean="0"/>
              <a:t>Osteopenia</a:t>
            </a:r>
            <a:r>
              <a:rPr lang="en-US" dirty="0" smtClean="0"/>
              <a:t> , osteoporosis</a:t>
            </a:r>
          </a:p>
          <a:p>
            <a:pPr algn="l">
              <a:buNone/>
            </a:pPr>
            <a:r>
              <a:rPr lang="en-US" dirty="0" smtClean="0"/>
              <a:t>Infertility in women </a:t>
            </a:r>
          </a:p>
          <a:p>
            <a:pPr algn="l">
              <a:buNone/>
            </a:pPr>
            <a:r>
              <a:rPr lang="en-US" dirty="0" smtClean="0"/>
              <a:t>Short stature, delayed puberty, anemia, </a:t>
            </a:r>
          </a:p>
          <a:p>
            <a:pPr algn="l">
              <a:buNone/>
            </a:pPr>
            <a:r>
              <a:rPr lang="en-US" dirty="0" smtClean="0"/>
              <a:t>Malignancies,[ intestinal T-cell </a:t>
            </a:r>
            <a:r>
              <a:rPr lang="en-US" u="sng" dirty="0" smtClean="0">
                <a:solidFill>
                  <a:srgbClr val="FFFF00"/>
                </a:solidFill>
              </a:rPr>
              <a:t>lymphoma</a:t>
            </a:r>
            <a:r>
              <a:rPr lang="en-US" dirty="0" smtClean="0"/>
              <a:t>]</a:t>
            </a:r>
            <a:endParaRPr lang="en-US" dirty="0" smtClean="0">
              <a:solidFill>
                <a:srgbClr val="FFFF00"/>
              </a:solidFill>
            </a:endParaRPr>
          </a:p>
          <a:p>
            <a:pPr algn="l">
              <a:buNone/>
            </a:pPr>
            <a:r>
              <a:rPr lang="en-US" dirty="0" smtClean="0"/>
              <a:t>10 to 15% risk of developing GI lymphoma.</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3116"/>
            <a:ext cx="8229600" cy="1143000"/>
          </a:xfrm>
        </p:spPr>
        <p:style>
          <a:lnRef idx="2">
            <a:schemeClr val="dk1"/>
          </a:lnRef>
          <a:fillRef idx="1">
            <a:schemeClr val="lt1"/>
          </a:fillRef>
          <a:effectRef idx="0">
            <a:schemeClr val="dk1"/>
          </a:effectRef>
          <a:fontRef idx="minor">
            <a:schemeClr val="dk1"/>
          </a:fontRef>
        </p:style>
        <p:txBody>
          <a:bodyPr>
            <a:normAutofit/>
          </a:bodyPr>
          <a:lstStyle/>
          <a:p>
            <a:r>
              <a:rPr lang="en-US" sz="5400" b="1" dirty="0" smtClean="0">
                <a:solidFill>
                  <a:srgbClr val="FF0000"/>
                </a:solidFill>
              </a:rPr>
              <a:t>Lactose Intolerance</a:t>
            </a:r>
            <a:endParaRPr lang="ar-SA" sz="5400" dirty="0">
              <a:solidFill>
                <a:srgbClr val="FF0000"/>
              </a:solidFill>
            </a:endParaRPr>
          </a:p>
        </p:txBody>
      </p:sp>
      <p:sp>
        <p:nvSpPr>
          <p:cNvPr id="3" name="عنصر نائب للمحتوى 2"/>
          <p:cNvSpPr>
            <a:spLocks noGrp="1"/>
          </p:cNvSpPr>
          <p:nvPr>
            <p:ph idx="1"/>
          </p:nvPr>
        </p:nvSpPr>
        <p:spPr>
          <a:xfrm>
            <a:off x="714348" y="3857628"/>
            <a:ext cx="8229600" cy="4525963"/>
          </a:xfrm>
        </p:spPr>
        <p:txBody>
          <a:bodyPr/>
          <a:lstStyle/>
          <a:p>
            <a:endParaRPr lang="ar-S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428604"/>
            <a:ext cx="8229600" cy="1143000"/>
          </a:xfrm>
        </p:spPr>
        <p:txBody>
          <a:bodyPr>
            <a:noAutofit/>
          </a:bodyPr>
          <a:lstStyle/>
          <a:p>
            <a:r>
              <a:rPr lang="en-US" sz="3200" b="1" dirty="0" smtClean="0"/>
              <a:t>Lactose Intolerance</a:t>
            </a:r>
            <a:r>
              <a:rPr lang="en-US" sz="3200" dirty="0" smtClean="0"/>
              <a:t/>
            </a:r>
            <a:br>
              <a:rPr lang="en-US" sz="3200" dirty="0" smtClean="0"/>
            </a:br>
            <a:r>
              <a:rPr lang="en-US" sz="3200" b="1" dirty="0" smtClean="0"/>
              <a:t> </a:t>
            </a:r>
            <a:r>
              <a:rPr lang="en-US" sz="3200" b="1" dirty="0" err="1" smtClean="0">
                <a:solidFill>
                  <a:srgbClr val="FF0000"/>
                </a:solidFill>
              </a:rPr>
              <a:t>Pathophysiology</a:t>
            </a:r>
            <a:r>
              <a:rPr lang="en-US" sz="3200" dirty="0" smtClean="0"/>
              <a:t/>
            </a:r>
            <a:br>
              <a:rPr lang="en-US" sz="3200" dirty="0" smtClean="0"/>
            </a:br>
            <a:endParaRPr lang="ar-SA" sz="3200" dirty="0"/>
          </a:p>
        </p:txBody>
      </p:sp>
      <p:sp>
        <p:nvSpPr>
          <p:cNvPr id="3" name="عنصر نائب للمحتوى 2"/>
          <p:cNvSpPr>
            <a:spLocks noGrp="1"/>
          </p:cNvSpPr>
          <p:nvPr>
            <p:ph idx="1"/>
          </p:nvPr>
        </p:nvSpPr>
        <p:spPr/>
        <p:txBody>
          <a:bodyPr/>
          <a:lstStyle/>
          <a:p>
            <a:pPr algn="l"/>
            <a:endParaRPr lang="ar-SA" dirty="0"/>
          </a:p>
        </p:txBody>
      </p:sp>
      <p:sp>
        <p:nvSpPr>
          <p:cNvPr id="4" name="مستطيل 3"/>
          <p:cNvSpPr/>
          <p:nvPr/>
        </p:nvSpPr>
        <p:spPr>
          <a:xfrm>
            <a:off x="395536" y="2276872"/>
            <a:ext cx="892552"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Lactose</a:t>
            </a:r>
            <a:endParaRPr lang="ar-SA" dirty="0"/>
          </a:p>
        </p:txBody>
      </p:sp>
      <p:sp>
        <p:nvSpPr>
          <p:cNvPr id="5" name="مستطيل 4"/>
          <p:cNvSpPr/>
          <p:nvPr/>
        </p:nvSpPr>
        <p:spPr>
          <a:xfrm>
            <a:off x="6372200" y="2339588"/>
            <a:ext cx="2043701"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glucose + </a:t>
            </a:r>
            <a:r>
              <a:rPr lang="en-US" dirty="0" err="1" smtClean="0"/>
              <a:t>galactose</a:t>
            </a:r>
            <a:r>
              <a:rPr lang="en-US" dirty="0" smtClean="0"/>
              <a:t> </a:t>
            </a:r>
            <a:endParaRPr lang="ar-SA" dirty="0"/>
          </a:p>
        </p:txBody>
      </p:sp>
      <p:cxnSp>
        <p:nvCxnSpPr>
          <p:cNvPr id="7" name="رابط كسهم مستقيم 6"/>
          <p:cNvCxnSpPr/>
          <p:nvPr/>
        </p:nvCxnSpPr>
        <p:spPr>
          <a:xfrm>
            <a:off x="1619672" y="2491308"/>
            <a:ext cx="4392488"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1926813" y="2555612"/>
            <a:ext cx="3473515" cy="369332"/>
          </a:xfrm>
          <a:prstGeom prst="rect">
            <a:avLst/>
          </a:prstGeom>
        </p:spPr>
        <p:txBody>
          <a:bodyPr wrap="none">
            <a:spAutoFit/>
          </a:bodyPr>
          <a:lstStyle/>
          <a:p>
            <a:r>
              <a:rPr lang="en-US" dirty="0" smtClean="0"/>
              <a:t>At the brush border of </a:t>
            </a:r>
            <a:r>
              <a:rPr lang="en-US" dirty="0" err="1" smtClean="0"/>
              <a:t>enterocytes</a:t>
            </a:r>
            <a:endParaRPr lang="ar-SA" dirty="0"/>
          </a:p>
        </p:txBody>
      </p:sp>
      <p:sp>
        <p:nvSpPr>
          <p:cNvPr id="12" name="مستطيل 11"/>
          <p:cNvSpPr/>
          <p:nvPr/>
        </p:nvSpPr>
        <p:spPr>
          <a:xfrm>
            <a:off x="3323192" y="1772816"/>
            <a:ext cx="888768"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lactase </a:t>
            </a:r>
            <a:endParaRPr lang="ar-SA" dirty="0"/>
          </a:p>
        </p:txBody>
      </p:sp>
      <p:sp>
        <p:nvSpPr>
          <p:cNvPr id="9" name="مستطيل 8"/>
          <p:cNvSpPr/>
          <p:nvPr/>
        </p:nvSpPr>
        <p:spPr>
          <a:xfrm>
            <a:off x="4286248" y="4000504"/>
            <a:ext cx="444442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Low  or absent activity of the enzyme lactase</a:t>
            </a:r>
            <a:endParaRPr lang="ar-SA" dirty="0"/>
          </a:p>
        </p:txBody>
      </p:sp>
      <p:sp>
        <p:nvSpPr>
          <p:cNvPr id="10" name="شكل بيضاوي 9"/>
          <p:cNvSpPr/>
          <p:nvPr/>
        </p:nvSpPr>
        <p:spPr>
          <a:xfrm>
            <a:off x="1142976" y="3714752"/>
            <a:ext cx="3286148" cy="92869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b="1" dirty="0" smtClean="0"/>
              <a:t>Lactose Intolerance</a:t>
            </a:r>
            <a:endParaRPr lang="ar-S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Lactose Intolerance</a:t>
            </a:r>
            <a:br>
              <a:rPr lang="en-US" b="1" dirty="0" smtClean="0"/>
            </a:br>
            <a:r>
              <a:rPr lang="en-US" b="1" dirty="0" smtClean="0"/>
              <a:t>causes </a:t>
            </a:r>
            <a:r>
              <a:rPr lang="en-US" dirty="0" smtClean="0"/>
              <a:t/>
            </a:r>
            <a:br>
              <a:rPr lang="en-US" dirty="0" smtClean="0"/>
            </a:br>
            <a:endParaRPr lang="ar-SA" dirty="0"/>
          </a:p>
        </p:txBody>
      </p:sp>
      <p:sp>
        <p:nvSpPr>
          <p:cNvPr id="3" name="عنصر نائب للمحتوى 2"/>
          <p:cNvSpPr>
            <a:spLocks noGrp="1"/>
          </p:cNvSpPr>
          <p:nvPr>
            <p:ph idx="1"/>
          </p:nvPr>
        </p:nvSpPr>
        <p:spPr/>
        <p:txBody>
          <a:bodyPr/>
          <a:lstStyle/>
          <a:p>
            <a:endParaRPr lang="ar-SA" dirty="0"/>
          </a:p>
        </p:txBody>
      </p:sp>
      <p:sp>
        <p:nvSpPr>
          <p:cNvPr id="4" name="مستطيل 3"/>
          <p:cNvSpPr/>
          <p:nvPr/>
        </p:nvSpPr>
        <p:spPr>
          <a:xfrm>
            <a:off x="357158" y="2780928"/>
            <a:ext cx="2955103"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GB" b="1" i="1" dirty="0" smtClean="0"/>
              <a:t>Congenital lactase deficiency</a:t>
            </a:r>
            <a:endParaRPr lang="ar-SA" dirty="0"/>
          </a:p>
        </p:txBody>
      </p:sp>
      <p:sp>
        <p:nvSpPr>
          <p:cNvPr id="5" name="مستطيل 4"/>
          <p:cNvSpPr/>
          <p:nvPr/>
        </p:nvSpPr>
        <p:spPr>
          <a:xfrm>
            <a:off x="4026048" y="2786058"/>
            <a:ext cx="504654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Childhood-onset and adult-onset lactase deficiency</a:t>
            </a:r>
            <a:endParaRPr lang="ar-SA" dirty="0"/>
          </a:p>
        </p:txBody>
      </p:sp>
      <p:sp>
        <p:nvSpPr>
          <p:cNvPr id="6" name="مستطيل 5"/>
          <p:cNvSpPr/>
          <p:nvPr/>
        </p:nvSpPr>
        <p:spPr>
          <a:xfrm>
            <a:off x="4071934" y="3711363"/>
            <a:ext cx="464347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Genetically programmed progressive loss of the activity of the small intestinal enzyme lactase.</a:t>
            </a:r>
            <a:endParaRPr lang="ar-SA" dirty="0"/>
          </a:p>
        </p:txBody>
      </p:sp>
      <p:sp>
        <p:nvSpPr>
          <p:cNvPr id="7" name="مستطيل 6"/>
          <p:cNvSpPr/>
          <p:nvPr/>
        </p:nvSpPr>
        <p:spPr>
          <a:xfrm>
            <a:off x="2857488" y="5786454"/>
            <a:ext cx="550072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Secondary lactase deficiency due to intestinal mucosal injury by an </a:t>
            </a:r>
            <a:r>
              <a:rPr lang="en-US" dirty="0" smtClean="0">
                <a:solidFill>
                  <a:srgbClr val="FF0000"/>
                </a:solidFill>
              </a:rPr>
              <a:t>infectious, allergic, or inflammatory process </a:t>
            </a:r>
            <a:endParaRPr lang="ar-SA" dirty="0">
              <a:solidFill>
                <a:srgbClr val="FF0000"/>
              </a:solidFill>
            </a:endParaRPr>
          </a:p>
        </p:txBody>
      </p:sp>
      <p:sp>
        <p:nvSpPr>
          <p:cNvPr id="8" name="مستطيل 7"/>
          <p:cNvSpPr/>
          <p:nvPr/>
        </p:nvSpPr>
        <p:spPr>
          <a:xfrm>
            <a:off x="2928926" y="4845618"/>
            <a:ext cx="273196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Acquired lactase deficiency</a:t>
            </a:r>
            <a:endParaRPr lang="ar-SA" dirty="0"/>
          </a:p>
        </p:txBody>
      </p:sp>
      <p:sp>
        <p:nvSpPr>
          <p:cNvPr id="9" name="مستطيل 8"/>
          <p:cNvSpPr/>
          <p:nvPr/>
        </p:nvSpPr>
        <p:spPr>
          <a:xfrm>
            <a:off x="2857488" y="1714488"/>
            <a:ext cx="274267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Inherited lactase deficiency</a:t>
            </a:r>
            <a:endParaRPr lang="ar-SA" dirty="0"/>
          </a:p>
        </p:txBody>
      </p:sp>
      <p:cxnSp>
        <p:nvCxnSpPr>
          <p:cNvPr id="11" name="رابط كسهم مستقيم 10"/>
          <p:cNvCxnSpPr/>
          <p:nvPr/>
        </p:nvCxnSpPr>
        <p:spPr>
          <a:xfrm rot="10800000" flipV="1">
            <a:off x="2500298" y="2143116"/>
            <a:ext cx="1285884" cy="57150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4500562" y="2143116"/>
            <a:ext cx="1071570" cy="64294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58" y="3214686"/>
            <a:ext cx="160742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extremely rare </a:t>
            </a:r>
            <a:endParaRPr lang="ar-SA" dirty="0"/>
          </a:p>
        </p:txBody>
      </p:sp>
      <p:sp>
        <p:nvSpPr>
          <p:cNvPr id="21" name="مستطيل 20"/>
          <p:cNvSpPr/>
          <p:nvPr/>
        </p:nvSpPr>
        <p:spPr>
          <a:xfrm>
            <a:off x="4064650" y="3244334"/>
            <a:ext cx="101470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common</a:t>
            </a:r>
            <a:endParaRPr lang="ar-SA" dirty="0"/>
          </a:p>
        </p:txBody>
      </p:sp>
      <p:sp>
        <p:nvSpPr>
          <p:cNvPr id="22" name="مستطيل 21"/>
          <p:cNvSpPr/>
          <p:nvPr/>
        </p:nvSpPr>
        <p:spPr>
          <a:xfrm>
            <a:off x="2902439" y="5357826"/>
            <a:ext cx="109805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Transient </a:t>
            </a:r>
            <a:endParaRPr lang="ar-SA" dirty="0"/>
          </a:p>
        </p:txBody>
      </p:sp>
      <p:sp>
        <p:nvSpPr>
          <p:cNvPr id="15" name="مستطيل 14"/>
          <p:cNvSpPr/>
          <p:nvPr/>
        </p:nvSpPr>
        <p:spPr>
          <a:xfrm>
            <a:off x="0" y="4429132"/>
            <a:ext cx="2786050" cy="2031325"/>
          </a:xfrm>
          <a:prstGeom prst="rect">
            <a:avLst/>
          </a:prstGeom>
        </p:spPr>
        <p:txBody>
          <a:bodyPr wrap="square">
            <a:spAutoFit/>
          </a:bodyPr>
          <a:lstStyle/>
          <a:p>
            <a:pPr algn="l"/>
            <a:r>
              <a:rPr lang="en-US" dirty="0" smtClean="0">
                <a:solidFill>
                  <a:srgbClr val="FFFF00"/>
                </a:solidFill>
              </a:rPr>
              <a:t>Gastroenteritis: Infectious diarrhea, particularly viral gastroenteritis in younger children, may damage the intestinal mucosa enough to reduce the quantity of the lactase enzyme. </a:t>
            </a:r>
            <a:endParaRPr lang="ar-SA"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wipe(down)">
                                      <p:cBhvr>
                                        <p:cTn id="7" dur="500"/>
                                        <p:tgtEl>
                                          <p:spTgt spid="20">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wipe(down)">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bg/>
                                          </p:spTgt>
                                        </p:tgtEl>
                                        <p:attrNameLst>
                                          <p:attrName>style.visibility</p:attrName>
                                        </p:attrNameLst>
                                      </p:cBhvr>
                                      <p:to>
                                        <p:strVal val="visible"/>
                                      </p:to>
                                    </p:set>
                                    <p:animEffect transition="in" filter="wipe(down)">
                                      <p:cBhvr>
                                        <p:cTn id="15" dur="500"/>
                                        <p:tgtEl>
                                          <p:spTgt spid="21">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wipe(down)">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bg/>
                                          </p:spTgt>
                                        </p:tgtEl>
                                        <p:attrNameLst>
                                          <p:attrName>style.visibility</p:attrName>
                                        </p:attrNameLst>
                                      </p:cBhvr>
                                      <p:to>
                                        <p:strVal val="visible"/>
                                      </p:to>
                                    </p:set>
                                    <p:animEffect transition="in" filter="wipe(down)">
                                      <p:cBhvr>
                                        <p:cTn id="31" dur="500"/>
                                        <p:tgtEl>
                                          <p:spTgt spid="22">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wipe(down)">
                                      <p:cBhvr>
                                        <p:cTn id="34" dur="500"/>
                                        <p:tgtEl>
                                          <p:spTgt spid="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wipe(down)">
                                      <p:cBhvr>
                                        <p:cTn id="39" dur="500"/>
                                        <p:tgtEl>
                                          <p:spTgt spid="7">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 calcmode="lin" valueType="num">
                                      <p:cBhvr additive="base">
                                        <p:cTn id="4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20" grpId="0" build="allAtOnce" animBg="1"/>
      <p:bldP spid="21" grpId="0" build="allAtOnce" animBg="1"/>
      <p:bldP spid="22" grpId="0" build="allAtOnce" animBg="1"/>
      <p:bldP spid="15"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Clinical</a:t>
            </a: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a:bodyPr>
          <a:lstStyle/>
          <a:p>
            <a:pPr algn="l">
              <a:buNone/>
            </a:pPr>
            <a:r>
              <a:rPr lang="en-US" sz="2400" dirty="0" smtClean="0">
                <a:solidFill>
                  <a:srgbClr val="FFFF00"/>
                </a:solidFill>
              </a:rPr>
              <a:t>Bloating, abdominal discomfort, and flatulence </a:t>
            </a:r>
            <a:endParaRPr lang="en-US" sz="2400" dirty="0" smtClean="0"/>
          </a:p>
          <a:p>
            <a:pPr algn="l">
              <a:buNone/>
            </a:pPr>
            <a:r>
              <a:rPr lang="en-US" sz="2400" dirty="0" smtClean="0"/>
              <a:t>……………1 hour to a few hours after ingestion of milk products</a:t>
            </a:r>
          </a:p>
          <a:p>
            <a:pPr algn="l">
              <a:buNone/>
            </a:pPr>
            <a:endParaRPr lang="en-US" sz="2400" dirty="0" smtClean="0"/>
          </a:p>
          <a:p>
            <a:pPr algn="l">
              <a:buNone/>
            </a:pPr>
            <a:endParaRPr lang="en-US" sz="2400" dirty="0" smtClean="0"/>
          </a:p>
          <a:p>
            <a:pPr algn="l">
              <a:buNone/>
            </a:pPr>
            <a:r>
              <a:rPr lang="en-US" sz="2800" dirty="0" smtClean="0"/>
              <a:t> </a:t>
            </a:r>
            <a:endParaRPr lang="ar-SA"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Lactose Intolerance </a:t>
            </a:r>
            <a:r>
              <a:rPr lang="en-US" b="1" dirty="0" smtClean="0"/>
              <a:t/>
            </a:r>
            <a:br>
              <a:rPr lang="en-US" b="1" dirty="0" smtClean="0"/>
            </a:br>
            <a:r>
              <a:rPr lang="en-US" b="1" dirty="0" smtClean="0">
                <a:solidFill>
                  <a:srgbClr val="FFFF00"/>
                </a:solidFill>
              </a:rPr>
              <a:t>Diagnosis </a:t>
            </a:r>
            <a:endParaRPr lang="en-US" dirty="0">
              <a:solidFill>
                <a:srgbClr val="FFFF00"/>
              </a:solidFill>
            </a:endParaRPr>
          </a:p>
        </p:txBody>
      </p:sp>
      <p:sp>
        <p:nvSpPr>
          <p:cNvPr id="3" name="عنصر نائب للمحتوى 2"/>
          <p:cNvSpPr>
            <a:spLocks noGrp="1"/>
          </p:cNvSpPr>
          <p:nvPr>
            <p:ph idx="1"/>
          </p:nvPr>
        </p:nvSpPr>
        <p:spPr/>
        <p:txBody>
          <a:bodyPr>
            <a:normAutofit/>
          </a:bodyPr>
          <a:lstStyle/>
          <a:p>
            <a:pPr algn="l">
              <a:buNone/>
            </a:pPr>
            <a:r>
              <a:rPr lang="en-US" dirty="0" smtClean="0"/>
              <a:t>Empirical treatment with a lactose-free diet, which results in resolution of symptoms; </a:t>
            </a:r>
          </a:p>
          <a:p>
            <a:pPr algn="l">
              <a:buNone/>
            </a:pPr>
            <a:r>
              <a:rPr lang="en-US" dirty="0" smtClean="0">
                <a:solidFill>
                  <a:srgbClr val="FFFF00"/>
                </a:solidFill>
              </a:rPr>
              <a:t>Hydrogen  breath test </a:t>
            </a:r>
          </a:p>
          <a:p>
            <a:pPr algn="l"/>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FF00"/>
                </a:solidFill>
              </a:rPr>
              <a:t>Hydrogen breath test </a:t>
            </a:r>
            <a:r>
              <a:rPr lang="en-US" dirty="0" smtClean="0"/>
              <a:t>.</a:t>
            </a:r>
            <a:br>
              <a:rPr lang="en-US" dirty="0" smtClean="0"/>
            </a:br>
            <a:endParaRPr lang="en-US" dirty="0"/>
          </a:p>
        </p:txBody>
      </p:sp>
      <p:sp>
        <p:nvSpPr>
          <p:cNvPr id="3" name="عنصر نائب للمحتوى 2"/>
          <p:cNvSpPr>
            <a:spLocks noGrp="1"/>
          </p:cNvSpPr>
          <p:nvPr>
            <p:ph idx="1"/>
          </p:nvPr>
        </p:nvSpPr>
        <p:spPr/>
        <p:txBody>
          <a:bodyPr>
            <a:normAutofit/>
          </a:bodyPr>
          <a:lstStyle/>
          <a:p>
            <a:r>
              <a:rPr lang="en-US" dirty="0" smtClean="0">
                <a:latin typeface="Arabic Typesetting" pitchFamily="66" charset="-78"/>
                <a:cs typeface="Arabic Typesetting" pitchFamily="66" charset="-78"/>
              </a:rPr>
              <a:t>An oral dose of lactose is administered </a:t>
            </a:r>
          </a:p>
          <a:p>
            <a:r>
              <a:rPr lang="en-US" dirty="0" smtClean="0">
                <a:latin typeface="Arabic Typesetting" pitchFamily="66" charset="-78"/>
                <a:cs typeface="Arabic Typesetting" pitchFamily="66" charset="-78"/>
              </a:rPr>
              <a:t>The sole source of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is bacterial fermentation; </a:t>
            </a:r>
          </a:p>
          <a:p>
            <a:r>
              <a:rPr lang="en-US" dirty="0" smtClean="0">
                <a:latin typeface="Arabic Typesetting" pitchFamily="66" charset="-78"/>
                <a:cs typeface="Arabic Typesetting" pitchFamily="66" charset="-78"/>
              </a:rPr>
              <a:t>Unabsorbed lactose makes its way to colonic bacteria, resulting in excess breath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a:t>
            </a:r>
          </a:p>
          <a:p>
            <a:r>
              <a:rPr lang="en-US" dirty="0" smtClean="0">
                <a:latin typeface="Arabic Typesetting" pitchFamily="66" charset="-78"/>
                <a:cs typeface="Arabic Typesetting" pitchFamily="66" charset="-78"/>
              </a:rPr>
              <a:t>Increased exhaled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after lactose ingestion suggests lactose </a:t>
            </a:r>
            <a:r>
              <a:rPr lang="en-US" dirty="0" err="1" smtClean="0">
                <a:latin typeface="Arabic Typesetting" pitchFamily="66" charset="-78"/>
                <a:cs typeface="Arabic Typesetting" pitchFamily="66" charset="-78"/>
              </a:rPr>
              <a:t>malabsorption</a:t>
            </a:r>
            <a:r>
              <a:rPr lang="en-US" dirty="0" smtClean="0">
                <a:latin typeface="Arabic Typesetting" pitchFamily="66" charset="-78"/>
                <a:cs typeface="Arabic Typesetting" pitchFamily="66" charset="-78"/>
              </a:rPr>
              <a:t>. </a:t>
            </a:r>
            <a:endParaRPr lang="en-US"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a:bodyPr>
          <a:lstStyle/>
          <a:p>
            <a:pPr algn="l">
              <a:buNone/>
            </a:pPr>
            <a:r>
              <a:rPr lang="en-US" dirty="0" smtClean="0"/>
              <a:t>A 3-week trial of a diet that is free of milk and milk products is a satisfactory trial to diagnose lactose intolerance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Physiology of Fluid and small intestine </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00462" y="2636913"/>
            <a:ext cx="9043538" cy="3920082"/>
          </a:xfrm>
          <a:prstGeom prst="rect">
            <a:avLst/>
          </a:prstGeom>
          <a:noFill/>
          <a:ln w="9525">
            <a:noFill/>
            <a:miter lim="800000"/>
            <a:headEnd/>
            <a:tailEnd/>
          </a:ln>
        </p:spPr>
      </p:pic>
      <p:sp>
        <p:nvSpPr>
          <p:cNvPr id="5" name="عنصر نائب للمحتوى 4"/>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1143000"/>
          </a:xfrm>
        </p:spPr>
        <p:txBody>
          <a:bodyPr>
            <a:normAutofit fontScale="90000"/>
          </a:bodyPr>
          <a:lstStyle/>
          <a:p>
            <a:r>
              <a:rPr lang="en-US" dirty="0" smtClean="0"/>
              <a:t>Lactose Intolerance</a:t>
            </a:r>
            <a:br>
              <a:rPr lang="en-US" dirty="0" smtClean="0"/>
            </a:br>
            <a:r>
              <a:rPr lang="en-US" dirty="0" smtClean="0"/>
              <a:t>summary </a:t>
            </a:r>
            <a:br>
              <a:rPr lang="en-US" dirty="0" smtClean="0"/>
            </a:br>
            <a:endParaRPr lang="en-US" dirty="0"/>
          </a:p>
        </p:txBody>
      </p:sp>
      <p:sp>
        <p:nvSpPr>
          <p:cNvPr id="3" name="عنصر نائب للمحتوى 2"/>
          <p:cNvSpPr>
            <a:spLocks noGrp="1"/>
          </p:cNvSpPr>
          <p:nvPr>
            <p:ph idx="1"/>
          </p:nvPr>
        </p:nvSpPr>
        <p:spPr/>
        <p:txBody>
          <a:bodyPr>
            <a:normAutofit/>
          </a:bodyPr>
          <a:lstStyle/>
          <a:p>
            <a:r>
              <a:rPr lang="en-US" dirty="0" smtClean="0">
                <a:latin typeface="Arabic Typesetting" pitchFamily="66" charset="-78"/>
                <a:cs typeface="Arabic Typesetting" pitchFamily="66" charset="-78"/>
              </a:rPr>
              <a:t>Deficiency/absence of the enzyme lactase in the brush border of the intestinal mucosa → </a:t>
            </a:r>
            <a:r>
              <a:rPr lang="en-US" dirty="0" err="1" smtClean="0">
                <a:latin typeface="Arabic Typesetting" pitchFamily="66" charset="-78"/>
                <a:cs typeface="Arabic Typesetting" pitchFamily="66" charset="-78"/>
              </a:rPr>
              <a:t>maldigestion</a:t>
            </a:r>
            <a:r>
              <a:rPr lang="en-US" dirty="0" smtClean="0">
                <a:latin typeface="Arabic Typesetting" pitchFamily="66" charset="-78"/>
                <a:cs typeface="Arabic Typesetting" pitchFamily="66" charset="-78"/>
              </a:rPr>
              <a:t> and </a:t>
            </a:r>
            <a:r>
              <a:rPr lang="en-US" dirty="0" err="1" smtClean="0">
                <a:latin typeface="Arabic Typesetting" pitchFamily="66" charset="-78"/>
                <a:cs typeface="Arabic Typesetting" pitchFamily="66" charset="-78"/>
              </a:rPr>
              <a:t>malabsorption</a:t>
            </a:r>
            <a:r>
              <a:rPr lang="en-US" dirty="0" smtClean="0">
                <a:latin typeface="Arabic Typesetting" pitchFamily="66" charset="-78"/>
                <a:cs typeface="Arabic Typesetting" pitchFamily="66" charset="-78"/>
              </a:rPr>
              <a:t> of lactose</a:t>
            </a:r>
          </a:p>
          <a:p>
            <a:r>
              <a:rPr lang="en-US" dirty="0" smtClean="0">
                <a:latin typeface="Arabic Typesetting" pitchFamily="66" charset="-78"/>
                <a:cs typeface="Arabic Typesetting" pitchFamily="66" charset="-78"/>
              </a:rPr>
              <a:t>Unabsorbed lactose draws water in the intestinal lumen</a:t>
            </a:r>
          </a:p>
          <a:p>
            <a:r>
              <a:rPr lang="en-US" dirty="0" smtClean="0">
                <a:latin typeface="Arabic Typesetting" pitchFamily="66" charset="-78"/>
                <a:cs typeface="Arabic Typesetting" pitchFamily="66" charset="-78"/>
              </a:rPr>
              <a:t>In the colon, lactose is metabolized by bacteria to organic acid, CO2 and H2; acid is an irritant and exerts an osmotic effect</a:t>
            </a:r>
          </a:p>
          <a:p>
            <a:r>
              <a:rPr lang="en-US" dirty="0" smtClean="0">
                <a:latin typeface="Arabic Typesetting" pitchFamily="66" charset="-78"/>
                <a:cs typeface="Arabic Typesetting" pitchFamily="66" charset="-78"/>
              </a:rPr>
              <a:t>Causes diarrhea, gaseousness, bloating and abdominal cramps</a:t>
            </a:r>
            <a:endParaRPr lang="en-US"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a:lstStyle/>
          <a:p>
            <a:pPr algn="ctr"/>
            <a:r>
              <a:rPr lang="en-US" sz="3200" dirty="0" smtClean="0"/>
              <a:t>A</a:t>
            </a:r>
            <a:endParaRPr lang="en-US" dirty="0"/>
          </a:p>
        </p:txBody>
      </p:sp>
      <p:sp>
        <p:nvSpPr>
          <p:cNvPr id="4" name="عنصر نائب للمحتوى 3"/>
          <p:cNvSpPr>
            <a:spLocks noGrp="1"/>
          </p:cNvSpPr>
          <p:nvPr>
            <p:ph sz="half" idx="2"/>
          </p:nvPr>
        </p:nvSpPr>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marL="457200" indent="-457200">
              <a:buFont typeface="+mj-lt"/>
              <a:buAutoNum type="arabicPeriod"/>
            </a:pPr>
            <a:r>
              <a:rPr lang="en-US" dirty="0" smtClean="0">
                <a:solidFill>
                  <a:srgbClr val="FFFF00"/>
                </a:solidFill>
              </a:rPr>
              <a:t>Fasting improve the condition</a:t>
            </a:r>
          </a:p>
          <a:p>
            <a:pPr marL="457200" indent="-457200">
              <a:buFont typeface="+mj-lt"/>
              <a:buAutoNum type="arabicPeriod"/>
            </a:pPr>
            <a:r>
              <a:rPr lang="en-US" dirty="0" smtClean="0">
                <a:solidFill>
                  <a:srgbClr val="FFFF00"/>
                </a:solidFill>
              </a:rPr>
              <a:t>inflammatory bowel diseases</a:t>
            </a:r>
          </a:p>
          <a:p>
            <a:pPr marL="457200" indent="-457200">
              <a:buFont typeface="+mj-lt"/>
              <a:buAutoNum type="arabicPeriod"/>
            </a:pPr>
            <a:r>
              <a:rPr lang="en-US" dirty="0" smtClean="0">
                <a:solidFill>
                  <a:srgbClr val="FFFF00"/>
                </a:solidFill>
              </a:rPr>
              <a:t>High stool output</a:t>
            </a:r>
          </a:p>
          <a:p>
            <a:pPr marL="457200" indent="-457200">
              <a:buFont typeface="+mj-lt"/>
              <a:buAutoNum type="arabicPeriod"/>
            </a:pPr>
            <a:r>
              <a:rPr lang="en-US" dirty="0" smtClean="0">
                <a:solidFill>
                  <a:srgbClr val="FFFF00"/>
                </a:solidFill>
              </a:rPr>
              <a:t>Presence of WBC in stool</a:t>
            </a:r>
          </a:p>
          <a:p>
            <a:pPr marL="457200" indent="-457200">
              <a:buFont typeface="+mj-lt"/>
              <a:buAutoNum type="arabicPeriod"/>
            </a:pPr>
            <a:r>
              <a:rPr lang="en-US" dirty="0" smtClean="0">
                <a:solidFill>
                  <a:srgbClr val="FFFF00"/>
                </a:solidFill>
              </a:rPr>
              <a:t>Irritable bowel syndrome </a:t>
            </a:r>
          </a:p>
          <a:p>
            <a:pPr marL="457200" indent="-457200">
              <a:buFont typeface="+mj-lt"/>
              <a:buAutoNum type="arabicPeriod"/>
            </a:pPr>
            <a:r>
              <a:rPr lang="en-US" dirty="0" smtClean="0">
                <a:solidFill>
                  <a:srgbClr val="FFFF00"/>
                </a:solidFill>
              </a:rPr>
              <a:t>bacterial toxin</a:t>
            </a:r>
          </a:p>
          <a:p>
            <a:pPr marL="457200" indent="-457200">
              <a:buFont typeface="+mj-lt"/>
              <a:buAutoNum type="arabicPeriod"/>
            </a:pPr>
            <a:r>
              <a:rPr lang="en-US" dirty="0" err="1" smtClean="0">
                <a:solidFill>
                  <a:srgbClr val="FFFF00"/>
                </a:solidFill>
              </a:rPr>
              <a:t>Malabsorption</a:t>
            </a:r>
            <a:endParaRPr lang="en-US" dirty="0" smtClean="0">
              <a:solidFill>
                <a:srgbClr val="FFFF00"/>
              </a:solidFill>
            </a:endParaRPr>
          </a:p>
          <a:p>
            <a:pPr marL="457200" indent="-457200">
              <a:buFont typeface="+mj-lt"/>
              <a:buAutoNum type="arabicPeriod"/>
            </a:pPr>
            <a:r>
              <a:rPr lang="en-US" dirty="0" smtClean="0">
                <a:solidFill>
                  <a:srgbClr val="FFFF00"/>
                </a:solidFill>
              </a:rPr>
              <a:t>High fecal osmotic gap</a:t>
            </a:r>
          </a:p>
          <a:p>
            <a:endParaRPr lang="en-US" dirty="0"/>
          </a:p>
        </p:txBody>
      </p:sp>
      <p:sp>
        <p:nvSpPr>
          <p:cNvPr id="5" name="عنصر نائب للنص 4"/>
          <p:cNvSpPr>
            <a:spLocks noGrp="1"/>
          </p:cNvSpPr>
          <p:nvPr>
            <p:ph type="body" sz="quarter" idx="3"/>
          </p:nvPr>
        </p:nvSpPr>
        <p:spPr/>
        <p:style>
          <a:lnRef idx="1">
            <a:schemeClr val="accent2"/>
          </a:lnRef>
          <a:fillRef idx="3">
            <a:schemeClr val="accent2"/>
          </a:fillRef>
          <a:effectRef idx="2">
            <a:schemeClr val="accent2"/>
          </a:effectRef>
          <a:fontRef idx="minor">
            <a:schemeClr val="lt1"/>
          </a:fontRef>
        </p:style>
        <p:txBody>
          <a:bodyPr/>
          <a:lstStyle/>
          <a:p>
            <a:pPr algn="ctr"/>
            <a:r>
              <a:rPr lang="en-US" dirty="0" smtClean="0"/>
              <a:t>B</a:t>
            </a:r>
            <a:endParaRPr lang="en-US" dirty="0"/>
          </a:p>
        </p:txBody>
      </p:sp>
      <p:sp>
        <p:nvSpPr>
          <p:cNvPr id="6" name="عنصر نائب للمحتوى 5"/>
          <p:cNvSpPr>
            <a:spLocks noGrp="1"/>
          </p:cNvSpPr>
          <p:nvPr>
            <p:ph sz="quarter" idx="4"/>
          </p:nvPr>
        </p:nvSpPr>
        <p:spPr/>
        <p:style>
          <a:lnRef idx="2">
            <a:schemeClr val="dk1">
              <a:shade val="50000"/>
            </a:schemeClr>
          </a:lnRef>
          <a:fillRef idx="1">
            <a:schemeClr val="dk1"/>
          </a:fillRef>
          <a:effectRef idx="0">
            <a:schemeClr val="dk1"/>
          </a:effectRef>
          <a:fontRef idx="minor">
            <a:schemeClr val="lt1"/>
          </a:fontRef>
        </p:style>
        <p:txBody>
          <a:bodyPr/>
          <a:lstStyle/>
          <a:p>
            <a:pPr marL="514350" indent="-514350">
              <a:buFont typeface="+mj-lt"/>
              <a:buAutoNum type="alphaLcParenR"/>
            </a:pPr>
            <a:r>
              <a:rPr lang="en-US" b="1" dirty="0" err="1" smtClean="0">
                <a:solidFill>
                  <a:srgbClr val="FFFF00"/>
                </a:solidFill>
              </a:rPr>
              <a:t>Secretory</a:t>
            </a:r>
            <a:endParaRPr lang="en-US" b="1" dirty="0" smtClean="0">
              <a:solidFill>
                <a:srgbClr val="FFFF00"/>
              </a:solidFill>
            </a:endParaRPr>
          </a:p>
          <a:p>
            <a:pPr marL="514350" indent="-514350">
              <a:buFont typeface="+mj-lt"/>
              <a:buAutoNum type="alphaLcParenR"/>
            </a:pPr>
            <a:r>
              <a:rPr lang="en-US" b="1" dirty="0" smtClean="0">
                <a:solidFill>
                  <a:srgbClr val="FFFF00"/>
                </a:solidFill>
              </a:rPr>
              <a:t>Osmotic</a:t>
            </a:r>
          </a:p>
          <a:p>
            <a:pPr marL="514350" indent="-514350">
              <a:buFont typeface="+mj-lt"/>
              <a:buAutoNum type="alphaLcParenR"/>
            </a:pPr>
            <a:r>
              <a:rPr lang="en-US" b="1" dirty="0" err="1" smtClean="0">
                <a:solidFill>
                  <a:srgbClr val="FFFF00"/>
                </a:solidFill>
              </a:rPr>
              <a:t>Exudative</a:t>
            </a:r>
            <a:r>
              <a:rPr lang="en-US" b="1" dirty="0" smtClean="0">
                <a:solidFill>
                  <a:srgbClr val="FFFF00"/>
                </a:solidFill>
              </a:rPr>
              <a:t> (inflammatory )</a:t>
            </a:r>
          </a:p>
          <a:p>
            <a:pPr marL="514350" indent="-514350">
              <a:buFont typeface="+mj-lt"/>
              <a:buAutoNum type="alphaLcParenR"/>
            </a:pPr>
            <a:r>
              <a:rPr lang="en-US" b="1" dirty="0" smtClean="0">
                <a:solidFill>
                  <a:srgbClr val="FFFF00"/>
                </a:solidFill>
              </a:rPr>
              <a:t>Motility-related</a:t>
            </a:r>
            <a:endParaRPr lang="en-US"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a:lstStyle/>
          <a:p>
            <a:pPr algn="ctr"/>
            <a:r>
              <a:rPr lang="en-US" dirty="0" smtClean="0"/>
              <a:t>A</a:t>
            </a:r>
            <a:endParaRPr lang="en-US" dirty="0"/>
          </a:p>
        </p:txBody>
      </p:sp>
      <p:sp>
        <p:nvSpPr>
          <p:cNvPr id="4" name="عنصر نائب للمحتوى 3"/>
          <p:cNvSpPr>
            <a:spLocks noGrp="1"/>
          </p:cNvSpPr>
          <p:nvPr>
            <p:ph sz="half" idx="2"/>
          </p:nvPr>
        </p:nvSpPr>
        <p:spPr/>
        <p:style>
          <a:lnRef idx="1">
            <a:schemeClr val="dk1"/>
          </a:lnRef>
          <a:fillRef idx="3">
            <a:schemeClr val="dk1"/>
          </a:fillRef>
          <a:effectRef idx="2">
            <a:schemeClr val="dk1"/>
          </a:effectRef>
          <a:fontRef idx="minor">
            <a:schemeClr val="lt1"/>
          </a:fontRef>
        </p:style>
        <p:txBody>
          <a:bodyPr>
            <a:normAutofit/>
          </a:bodyPr>
          <a:lstStyle/>
          <a:p>
            <a:pPr marL="457200" indent="-457200">
              <a:buFont typeface="+mj-lt"/>
              <a:buAutoNum type="arabicPeriod"/>
            </a:pPr>
            <a:r>
              <a:rPr lang="en-US" dirty="0" smtClean="0">
                <a:solidFill>
                  <a:srgbClr val="FFFF00"/>
                </a:solidFill>
              </a:rPr>
              <a:t>Irritable bowel syndrome</a:t>
            </a:r>
          </a:p>
          <a:p>
            <a:pPr marL="457200" indent="-457200">
              <a:buFont typeface="+mj-lt"/>
              <a:buAutoNum type="arabicPeriod"/>
            </a:pPr>
            <a:r>
              <a:rPr lang="en-US" dirty="0" err="1" smtClean="0">
                <a:solidFill>
                  <a:srgbClr val="FFFF00"/>
                </a:solidFill>
              </a:rPr>
              <a:t>Giardia</a:t>
            </a:r>
            <a:r>
              <a:rPr lang="en-US" dirty="0" smtClean="0">
                <a:solidFill>
                  <a:srgbClr val="FFFF00"/>
                </a:solidFill>
              </a:rPr>
              <a:t> </a:t>
            </a:r>
            <a:r>
              <a:rPr lang="en-US" dirty="0" err="1" smtClean="0">
                <a:solidFill>
                  <a:srgbClr val="FFFF00"/>
                </a:solidFill>
              </a:rPr>
              <a:t>lamblia</a:t>
            </a:r>
            <a:endParaRPr lang="en-US" dirty="0" smtClean="0">
              <a:solidFill>
                <a:srgbClr val="FFFF00"/>
              </a:solidFill>
            </a:endParaRPr>
          </a:p>
          <a:p>
            <a:pPr marL="457200" indent="-457200">
              <a:buFont typeface="+mj-lt"/>
              <a:buAutoNum type="arabicPeriod"/>
            </a:pPr>
            <a:r>
              <a:rPr lang="en-US" dirty="0" smtClean="0">
                <a:solidFill>
                  <a:srgbClr val="FFFF00"/>
                </a:solidFill>
              </a:rPr>
              <a:t>Viral gastroenteritis</a:t>
            </a:r>
          </a:p>
          <a:p>
            <a:pPr marL="457200" indent="-457200">
              <a:buFont typeface="+mj-lt"/>
              <a:buAutoNum type="arabicPeriod"/>
            </a:pPr>
            <a:r>
              <a:rPr lang="en-US" dirty="0" smtClean="0">
                <a:solidFill>
                  <a:srgbClr val="FFFF00"/>
                </a:solidFill>
              </a:rPr>
              <a:t>Inflammatory bowel disease</a:t>
            </a:r>
          </a:p>
          <a:p>
            <a:pPr marL="457200" indent="-457200">
              <a:buFont typeface="+mj-lt"/>
              <a:buAutoNum type="arabicPeriod"/>
            </a:pPr>
            <a:r>
              <a:rPr lang="en-US" dirty="0" smtClean="0">
                <a:solidFill>
                  <a:srgbClr val="FFFF00"/>
                </a:solidFill>
              </a:rPr>
              <a:t>Food poisoning</a:t>
            </a:r>
          </a:p>
          <a:p>
            <a:pPr marL="457200" indent="-457200">
              <a:buFont typeface="+mj-lt"/>
              <a:buAutoNum type="arabicPeriod"/>
            </a:pPr>
            <a:r>
              <a:rPr lang="en-US" dirty="0" smtClean="0">
                <a:solidFill>
                  <a:srgbClr val="FFFF00"/>
                </a:solidFill>
              </a:rPr>
              <a:t>Antibiotic-Associated Diarrheas</a:t>
            </a:r>
          </a:p>
          <a:p>
            <a:pPr marL="457200" indent="-457200">
              <a:buFont typeface="+mj-lt"/>
              <a:buAutoNum type="arabicPeriod"/>
            </a:pPr>
            <a:r>
              <a:rPr lang="en-US" dirty="0" err="1" smtClean="0">
                <a:solidFill>
                  <a:srgbClr val="FFFF00"/>
                </a:solidFill>
              </a:rPr>
              <a:t>Malabsorption</a:t>
            </a:r>
            <a:r>
              <a:rPr lang="en-US" dirty="0" smtClean="0">
                <a:solidFill>
                  <a:srgbClr val="FFFF00"/>
                </a:solidFill>
              </a:rPr>
              <a:t> </a:t>
            </a:r>
            <a:endParaRPr lang="en-US" dirty="0">
              <a:solidFill>
                <a:srgbClr val="FFFF00"/>
              </a:solidFill>
            </a:endParaRPr>
          </a:p>
        </p:txBody>
      </p:sp>
      <p:sp>
        <p:nvSpPr>
          <p:cNvPr id="5" name="عنصر نائب للنص 4"/>
          <p:cNvSpPr>
            <a:spLocks noGrp="1"/>
          </p:cNvSpPr>
          <p:nvPr>
            <p:ph type="body" sz="quarter" idx="3"/>
          </p:nvPr>
        </p:nvSpPr>
        <p:spPr/>
        <p:style>
          <a:lnRef idx="1">
            <a:schemeClr val="accent2"/>
          </a:lnRef>
          <a:fillRef idx="3">
            <a:schemeClr val="accent2"/>
          </a:fillRef>
          <a:effectRef idx="2">
            <a:schemeClr val="accent2"/>
          </a:effectRef>
          <a:fontRef idx="minor">
            <a:schemeClr val="lt1"/>
          </a:fontRef>
        </p:style>
        <p:txBody>
          <a:bodyPr/>
          <a:lstStyle/>
          <a:p>
            <a:pPr algn="ctr"/>
            <a:r>
              <a:rPr lang="en-US" dirty="0" smtClean="0"/>
              <a:t>B</a:t>
            </a:r>
            <a:endParaRPr lang="en-US" dirty="0"/>
          </a:p>
        </p:txBody>
      </p:sp>
      <p:sp>
        <p:nvSpPr>
          <p:cNvPr id="6" name="عنصر نائب للمحتوى 5"/>
          <p:cNvSpPr>
            <a:spLocks noGrp="1"/>
          </p:cNvSpPr>
          <p:nvPr>
            <p:ph sz="quarter" idx="4"/>
          </p:nvPr>
        </p:nvSpPr>
        <p:spPr/>
        <p:style>
          <a:lnRef idx="1">
            <a:schemeClr val="dk1"/>
          </a:lnRef>
          <a:fillRef idx="3">
            <a:schemeClr val="dk1"/>
          </a:fillRef>
          <a:effectRef idx="2">
            <a:schemeClr val="dk1"/>
          </a:effectRef>
          <a:fontRef idx="minor">
            <a:schemeClr val="lt1"/>
          </a:fontRef>
        </p:style>
        <p:txBody>
          <a:bodyPr/>
          <a:lstStyle/>
          <a:p>
            <a:pPr marL="457200" indent="-457200">
              <a:buFont typeface="+mj-lt"/>
              <a:buAutoNum type="alphaLcParenR"/>
            </a:pPr>
            <a:r>
              <a:rPr lang="en-US" b="1" dirty="0" smtClean="0">
                <a:solidFill>
                  <a:srgbClr val="FFFF00"/>
                </a:solidFill>
              </a:rPr>
              <a:t>Acute diarrhea</a:t>
            </a:r>
          </a:p>
          <a:p>
            <a:pPr marL="457200" indent="-457200">
              <a:buFont typeface="+mj-lt"/>
              <a:buAutoNum type="alphaLcParenR"/>
            </a:pPr>
            <a:r>
              <a:rPr lang="en-US" b="1" dirty="0" smtClean="0">
                <a:solidFill>
                  <a:srgbClr val="FFFF00"/>
                </a:solidFill>
              </a:rPr>
              <a:t>Chronic diarrhea</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CLASSIFICATION</a:t>
            </a:r>
            <a:br>
              <a:rPr lang="en-US" dirty="0" smtClean="0"/>
            </a:br>
            <a:r>
              <a:rPr lang="en-US" dirty="0" smtClean="0"/>
              <a:t>diarrhea </a:t>
            </a:r>
            <a:endParaRPr lang="en-US" dirty="0"/>
          </a:p>
        </p:txBody>
      </p:sp>
      <p:sp>
        <p:nvSpPr>
          <p:cNvPr id="3" name="عنصر نائب للمحتوى 2"/>
          <p:cNvSpPr>
            <a:spLocks noGrp="1"/>
          </p:cNvSpPr>
          <p:nvPr>
            <p:ph idx="1"/>
          </p:nvPr>
        </p:nvSpPr>
        <p:spPr/>
        <p:txBody>
          <a:bodyPr/>
          <a:lstStyle/>
          <a:p>
            <a:endParaRPr lang="en-US" dirty="0"/>
          </a:p>
        </p:txBody>
      </p:sp>
      <p:sp>
        <p:nvSpPr>
          <p:cNvPr id="4" name="مستطيل 3"/>
          <p:cNvSpPr/>
          <p:nvPr/>
        </p:nvSpPr>
        <p:spPr>
          <a:xfrm>
            <a:off x="611560" y="1582340"/>
            <a:ext cx="7128792" cy="3108543"/>
          </a:xfrm>
          <a:prstGeom prst="rect">
            <a:avLst/>
          </a:prstGeom>
        </p:spPr>
        <p:txBody>
          <a:bodyPr wrap="square">
            <a:spAutoFit/>
          </a:bodyPr>
          <a:lstStyle/>
          <a:p>
            <a:endParaRPr lang="en-US" b="1" dirty="0" smtClean="0"/>
          </a:p>
          <a:p>
            <a:endParaRPr lang="en-US" i="1" dirty="0" smtClean="0"/>
          </a:p>
          <a:p>
            <a:pPr marL="342900" indent="-342900">
              <a:buFont typeface="+mj-lt"/>
              <a:buAutoNum type="arabicPeriod"/>
            </a:pPr>
            <a:r>
              <a:rPr lang="en-US" sz="3200" b="1" i="1" dirty="0" smtClean="0">
                <a:solidFill>
                  <a:srgbClr val="FFFF00"/>
                </a:solidFill>
              </a:rPr>
              <a:t>Acute</a:t>
            </a:r>
            <a:endParaRPr lang="en-US" sz="3200" dirty="0" smtClean="0"/>
          </a:p>
          <a:p>
            <a:pPr marL="342900" indent="-342900">
              <a:buFont typeface="+mj-lt"/>
              <a:buAutoNum type="arabicPeriod"/>
            </a:pPr>
            <a:endParaRPr lang="en-US" sz="3200" i="1" dirty="0" smtClean="0"/>
          </a:p>
          <a:p>
            <a:pPr marL="342900" indent="-342900">
              <a:buFont typeface="+mj-lt"/>
              <a:buAutoNum type="arabicPeriod"/>
            </a:pPr>
            <a:r>
              <a:rPr lang="en-US" sz="3200" b="1" i="1" dirty="0" smtClean="0">
                <a:solidFill>
                  <a:srgbClr val="FFFF00"/>
                </a:solidFill>
              </a:rPr>
              <a:t>Persistent</a:t>
            </a:r>
            <a:endParaRPr lang="en-US" sz="3200" i="1" dirty="0" smtClean="0"/>
          </a:p>
          <a:p>
            <a:pPr marL="342900" indent="-342900">
              <a:buFont typeface="+mj-lt"/>
              <a:buAutoNum type="arabicPeriod"/>
            </a:pPr>
            <a:endParaRPr lang="en-US" sz="3200" i="1" dirty="0" smtClean="0"/>
          </a:p>
          <a:p>
            <a:pPr marL="342900" indent="-342900">
              <a:buFont typeface="+mj-lt"/>
              <a:buAutoNum type="arabicPeriod"/>
            </a:pPr>
            <a:r>
              <a:rPr lang="en-US" sz="3200" b="1" i="1" dirty="0" smtClean="0">
                <a:solidFill>
                  <a:srgbClr val="FFFF00"/>
                </a:solidFill>
              </a:rPr>
              <a:t>Chronic</a:t>
            </a:r>
            <a:endParaRPr lang="en-US" sz="3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836712"/>
            <a:ext cx="8229600" cy="114300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t>What are complications of diarrhea?</a:t>
            </a:r>
            <a:endParaRPr lang="en-US" dirty="0"/>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sp>
        <p:nvSpPr>
          <p:cNvPr id="6" name="عنصر نائب للمحتوى 5"/>
          <p:cNvSpPr>
            <a:spLocks noGrp="1"/>
          </p:cNvSpPr>
          <p:nvPr>
            <p:ph sz="quarter" idx="4"/>
          </p:nvPr>
        </p:nvSpPr>
        <p:spPr/>
        <p:txBody>
          <a:bodyPr/>
          <a:lstStyle/>
          <a:p>
            <a:endParaRPr lang="en-US"/>
          </a:p>
        </p:txBody>
      </p:sp>
      <p:sp>
        <p:nvSpPr>
          <p:cNvPr id="7" name="عنوان 1"/>
          <p:cNvSpPr txBox="1">
            <a:spLocks/>
          </p:cNvSpPr>
          <p:nvPr/>
        </p:nvSpPr>
        <p:spPr>
          <a:xfrm>
            <a:off x="467544" y="2852936"/>
            <a:ext cx="8229600" cy="11430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lt1"/>
                </a:solidFill>
                <a:effectLst/>
                <a:uLnTx/>
                <a:uFillTx/>
                <a:latin typeface="+mn-lt"/>
                <a:ea typeface="+mn-ea"/>
                <a:cs typeface="+mn-cs"/>
              </a:rPr>
              <a:t>What are complications of </a:t>
            </a:r>
            <a:r>
              <a:rPr kumimoji="0" lang="en-US" sz="3600" b="0" i="0" u="none" strike="noStrike" kern="1200" cap="none" spc="0" normalizeH="0" baseline="0" noProof="0" dirty="0" err="1" smtClean="0">
                <a:ln>
                  <a:noFill/>
                </a:ln>
                <a:solidFill>
                  <a:schemeClr val="lt1"/>
                </a:solidFill>
                <a:effectLst/>
                <a:uLnTx/>
                <a:uFillTx/>
                <a:latin typeface="+mn-lt"/>
                <a:ea typeface="+mn-ea"/>
                <a:cs typeface="+mn-cs"/>
              </a:rPr>
              <a:t>malabsorption</a:t>
            </a:r>
            <a:r>
              <a:rPr kumimoji="0" lang="en-US" sz="3600" b="0" i="0" u="none" strike="noStrike" kern="1200" cap="none" spc="0" normalizeH="0" baseline="0" noProof="0" dirty="0" smtClean="0">
                <a:ln>
                  <a:noFill/>
                </a:ln>
                <a:solidFill>
                  <a:schemeClr val="lt1"/>
                </a:solidFill>
                <a:effectLst/>
                <a:uLnTx/>
                <a:uFillTx/>
                <a:latin typeface="+mn-lt"/>
                <a:ea typeface="+mn-ea"/>
                <a:cs typeface="+mn-cs"/>
              </a:rPr>
              <a:t>?</a:t>
            </a:r>
            <a:endParaRPr kumimoji="0" lang="en-US" sz="36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sp>
        <p:nvSpPr>
          <p:cNvPr id="6" name="عنصر نائب للمحتوى 5"/>
          <p:cNvSpPr>
            <a:spLocks noGrp="1"/>
          </p:cNvSpPr>
          <p:nvPr>
            <p:ph sz="quarter" idx="4"/>
          </p:nvPr>
        </p:nvSpPr>
        <p:spPr/>
        <p:txBody>
          <a:bodyPr/>
          <a:lstStyle/>
          <a:p>
            <a:endParaRPr lang="en-US"/>
          </a:p>
        </p:txBody>
      </p:sp>
      <p:sp>
        <p:nvSpPr>
          <p:cNvPr id="7" name="مستطيل 6"/>
          <p:cNvSpPr/>
          <p:nvPr/>
        </p:nvSpPr>
        <p:spPr>
          <a:xfrm>
            <a:off x="1115616" y="2278613"/>
            <a:ext cx="6998070" cy="646331"/>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600" dirty="0" err="1" smtClean="0">
                <a:solidFill>
                  <a:srgbClr val="FFFF00"/>
                </a:solidFill>
              </a:rPr>
              <a:t>Pathophysiology</a:t>
            </a:r>
            <a:r>
              <a:rPr lang="en-US" sz="3600" dirty="0" smtClean="0">
                <a:solidFill>
                  <a:srgbClr val="FFFF00"/>
                </a:solidFill>
              </a:rPr>
              <a:t> of </a:t>
            </a:r>
            <a:r>
              <a:rPr lang="en-US" sz="3600" dirty="0" err="1" smtClean="0">
                <a:solidFill>
                  <a:srgbClr val="FFFF00"/>
                </a:solidFill>
              </a:rPr>
              <a:t>malabsorption</a:t>
            </a:r>
            <a:r>
              <a:rPr lang="en-US" sz="3600" dirty="0" smtClean="0">
                <a:solidFill>
                  <a:srgbClr val="FFFF00"/>
                </a:solidFill>
              </a:rPr>
              <a:t> ?</a:t>
            </a:r>
            <a:endParaRPr lang="en-US" sz="3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sp>
        <p:nvSpPr>
          <p:cNvPr id="6" name="عنصر نائب للمحتوى 5"/>
          <p:cNvSpPr>
            <a:spLocks noGrp="1"/>
          </p:cNvSpPr>
          <p:nvPr>
            <p:ph sz="quarter" idx="4"/>
          </p:nvPr>
        </p:nvSpPr>
        <p:spPr/>
        <p:txBody>
          <a:bodyPr/>
          <a:lstStyle/>
          <a:p>
            <a:endParaRPr lang="en-US"/>
          </a:p>
        </p:txBody>
      </p:sp>
      <p:sp>
        <p:nvSpPr>
          <p:cNvPr id="7" name="مستطيل 6"/>
          <p:cNvSpPr/>
          <p:nvPr/>
        </p:nvSpPr>
        <p:spPr>
          <a:xfrm>
            <a:off x="539552" y="2276872"/>
            <a:ext cx="7635808" cy="646331"/>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600" dirty="0" smtClean="0">
                <a:solidFill>
                  <a:srgbClr val="FFFF00"/>
                </a:solidFill>
              </a:rPr>
              <a:t>Clinical presentation of </a:t>
            </a:r>
            <a:r>
              <a:rPr lang="en-US" sz="3600" dirty="0" err="1" smtClean="0">
                <a:solidFill>
                  <a:srgbClr val="FFFF00"/>
                </a:solidFill>
              </a:rPr>
              <a:t>malabsorption</a:t>
            </a:r>
            <a:r>
              <a:rPr lang="en-US" sz="3600" dirty="0" smtClean="0">
                <a:solidFill>
                  <a:srgbClr val="FFFF00"/>
                </a:solidFill>
              </a:rPr>
              <a:t> ?</a:t>
            </a:r>
            <a:endParaRPr lang="en-US" sz="36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fontScale="90000"/>
          </a:bodyPr>
          <a:lstStyle/>
          <a:p>
            <a:r>
              <a:rPr lang="en-US" dirty="0" smtClean="0"/>
              <a:t>Endoscopy </a:t>
            </a:r>
            <a:br>
              <a:rPr lang="en-US" dirty="0" smtClean="0"/>
            </a:br>
            <a:r>
              <a:rPr lang="en-US" dirty="0" smtClean="0"/>
              <a:t>what is the finding? </a:t>
            </a:r>
            <a:endParaRPr lang="en-US" dirty="0"/>
          </a:p>
        </p:txBody>
      </p:sp>
      <p:pic>
        <p:nvPicPr>
          <p:cNvPr id="4" name="Content Placeholder 3" descr="celiac disease.jpg"/>
          <p:cNvPicPr>
            <a:picLocks noGrp="1" noChangeAspect="1"/>
          </p:cNvPicPr>
          <p:nvPr>
            <p:ph idx="1"/>
          </p:nvPr>
        </p:nvPicPr>
        <p:blipFill>
          <a:blip r:embed="rId2" cstate="print"/>
          <a:stretch>
            <a:fillRect/>
          </a:stretch>
        </p:blipFill>
        <p:spPr>
          <a:xfrm>
            <a:off x="2288902" y="1465178"/>
            <a:ext cx="4299322" cy="5924262"/>
          </a:xfrm>
        </p:spPr>
      </p:pic>
      <p:sp>
        <p:nvSpPr>
          <p:cNvPr id="7" name="مستطيل 6"/>
          <p:cNvSpPr/>
          <p:nvPr/>
        </p:nvSpPr>
        <p:spPr>
          <a:xfrm>
            <a:off x="4067944" y="1988840"/>
            <a:ext cx="909223"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normal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340768"/>
            <a:ext cx="8229600" cy="1143000"/>
          </a:xfrm>
        </p:spPr>
        <p:style>
          <a:lnRef idx="1">
            <a:schemeClr val="accent2"/>
          </a:lnRef>
          <a:fillRef idx="3">
            <a:schemeClr val="accent2"/>
          </a:fillRef>
          <a:effectRef idx="2">
            <a:schemeClr val="accent2"/>
          </a:effectRef>
          <a:fontRef idx="minor">
            <a:schemeClr val="lt1"/>
          </a:fontRef>
        </p:style>
        <p:txBody>
          <a:bodyPr/>
          <a:lstStyle/>
          <a:p>
            <a:r>
              <a:rPr lang="en-US" b="1" i="1" u="sng" dirty="0" smtClean="0">
                <a:solidFill>
                  <a:srgbClr val="FFFF00"/>
                </a:solidFill>
              </a:rPr>
              <a:t>What is Celiac disease?</a:t>
            </a:r>
            <a:endParaRPr lang="en-US" dirty="0"/>
          </a:p>
        </p:txBody>
      </p:sp>
      <p:sp>
        <p:nvSpPr>
          <p:cNvPr id="3" name="عنصر نائب للمحتوى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251520" y="1196751"/>
            <a:ext cx="8640960" cy="4937691"/>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28600" y="914400"/>
            <a:ext cx="8640960" cy="51845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533400"/>
            <a:ext cx="5867400" cy="1143000"/>
          </a:xfrm>
        </p:spPr>
        <p:txBody>
          <a:bodyPr>
            <a:normAutofit fontScale="90000"/>
          </a:bodyPr>
          <a:lstStyle/>
          <a:p>
            <a:r>
              <a:rPr lang="en-US" dirty="0" smtClean="0">
                <a:effectLst>
                  <a:outerShdw blurRad="38100" dist="38100" dir="2700000" algn="tl">
                    <a:srgbClr val="000000"/>
                  </a:outerShdw>
                </a:effectLst>
              </a:rPr>
              <a:t>DIARREAHA </a:t>
            </a:r>
            <a:r>
              <a:rPr lang="en-US" dirty="0" smtClean="0"/>
              <a:t/>
            </a:r>
            <a:br>
              <a:rPr lang="en-US" dirty="0" smtClean="0"/>
            </a:br>
            <a:r>
              <a:rPr lang="en-US" dirty="0" smtClean="0">
                <a:solidFill>
                  <a:srgbClr val="FFFF00"/>
                </a:solidFill>
              </a:rPr>
              <a:t>DEFINITION</a:t>
            </a:r>
            <a:endParaRPr lang="en-US" dirty="0">
              <a:solidFill>
                <a:srgbClr val="FFFF00"/>
              </a:solidFill>
            </a:endParaRPr>
          </a:p>
        </p:txBody>
      </p:sp>
      <p:sp>
        <p:nvSpPr>
          <p:cNvPr id="3075" name="Rectangle 3"/>
          <p:cNvSpPr>
            <a:spLocks noGrp="1" noChangeArrowheads="1"/>
          </p:cNvSpPr>
          <p:nvPr>
            <p:ph type="body" idx="1"/>
          </p:nvPr>
        </p:nvSpPr>
        <p:spPr>
          <a:xfrm>
            <a:off x="457200" y="1905000"/>
            <a:ext cx="8229600" cy="4953000"/>
          </a:xfrm>
        </p:spPr>
        <p:txBody>
          <a:bodyPr/>
          <a:lstStyle/>
          <a:p>
            <a:r>
              <a:rPr lang="en-US" dirty="0" smtClean="0">
                <a:solidFill>
                  <a:srgbClr val="FF0000"/>
                </a:solidFill>
              </a:rPr>
              <a:t>World Health Organization </a:t>
            </a:r>
          </a:p>
          <a:p>
            <a:pPr>
              <a:buFont typeface="Wingdings" pitchFamily="2" charset="2"/>
              <a:buChar char="Ø"/>
            </a:pPr>
            <a:r>
              <a:rPr lang="en-US" dirty="0" smtClean="0"/>
              <a:t>3 or more loose or liquid stools per day</a:t>
            </a:r>
          </a:p>
          <a:p>
            <a:endParaRPr lang="en-US" dirty="0" smtClean="0"/>
          </a:p>
          <a:p>
            <a:r>
              <a:rPr lang="en-US" dirty="0" smtClean="0"/>
              <a:t>Abnormally  high fluid content of stool </a:t>
            </a:r>
            <a:r>
              <a:rPr lang="en-US" dirty="0"/>
              <a:t>	</a:t>
            </a:r>
          </a:p>
          <a:p>
            <a:pPr lvl="1" algn="just">
              <a:buNone/>
            </a:pPr>
            <a:r>
              <a:rPr lang="en-US" dirty="0"/>
              <a:t>&gt; 200-300 </a:t>
            </a:r>
            <a:r>
              <a:rPr lang="en-US" dirty="0" smtClean="0"/>
              <a:t>gm/day</a:t>
            </a:r>
          </a:p>
          <a:p>
            <a:pPr lvl="1" algn="just"/>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10000"/>
          </a:bodyPr>
          <a:lstStyle/>
          <a:p>
            <a:r>
              <a:rPr lang="en-US" dirty="0" smtClean="0"/>
              <a:t>A 10-month-old, previously healthy male infant develops a severe, watery diarrhea 2 days after visiting the pediatrician for a routine checkup. The most likely diagnosis is</a:t>
            </a:r>
          </a:p>
          <a:p>
            <a:pPr>
              <a:buNone/>
            </a:pPr>
            <a:r>
              <a:rPr lang="en-US" dirty="0" smtClean="0"/>
              <a:t>a. Rotavirus infection</a:t>
            </a:r>
          </a:p>
          <a:p>
            <a:pPr>
              <a:buNone/>
            </a:pPr>
            <a:r>
              <a:rPr lang="en-US" dirty="0" smtClean="0"/>
              <a:t>b. </a:t>
            </a:r>
            <a:r>
              <a:rPr lang="en-US" dirty="0" err="1" smtClean="0"/>
              <a:t>Enterotoxigenic</a:t>
            </a:r>
            <a:r>
              <a:rPr lang="en-US" dirty="0" smtClean="0"/>
              <a:t> </a:t>
            </a:r>
            <a:r>
              <a:rPr lang="en-US" i="1" dirty="0" smtClean="0"/>
              <a:t>E. coli infection</a:t>
            </a:r>
          </a:p>
          <a:p>
            <a:pPr>
              <a:buNone/>
            </a:pPr>
            <a:r>
              <a:rPr lang="en-US" dirty="0" smtClean="0"/>
              <a:t>c. </a:t>
            </a:r>
            <a:r>
              <a:rPr lang="en-US" i="1" dirty="0" err="1" smtClean="0"/>
              <a:t>Entamoeba</a:t>
            </a:r>
            <a:r>
              <a:rPr lang="en-US" i="1" dirty="0" smtClean="0"/>
              <a:t> </a:t>
            </a:r>
            <a:r>
              <a:rPr lang="en-US" i="1" dirty="0" err="1" smtClean="0"/>
              <a:t>histolytica</a:t>
            </a:r>
            <a:r>
              <a:rPr lang="en-US" i="1" dirty="0" smtClean="0"/>
              <a:t> infection</a:t>
            </a:r>
          </a:p>
          <a:p>
            <a:pPr>
              <a:buNone/>
            </a:pPr>
            <a:r>
              <a:rPr lang="en-US" dirty="0" smtClean="0"/>
              <a:t>d. Lactase deficiency</a:t>
            </a:r>
          </a:p>
          <a:p>
            <a:pPr>
              <a:buNone/>
            </a:pPr>
            <a:r>
              <a:rPr lang="en-US" dirty="0" smtClean="0"/>
              <a:t>e. Ulcerative colitis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endParaRPr lang="en-US" dirty="0"/>
          </a:p>
        </p:txBody>
      </p:sp>
      <p:sp>
        <p:nvSpPr>
          <p:cNvPr id="3" name="Content Placeholder 2"/>
          <p:cNvSpPr>
            <a:spLocks noGrp="1"/>
          </p:cNvSpPr>
          <p:nvPr>
            <p:ph idx="1"/>
          </p:nvPr>
        </p:nvSpPr>
        <p:spPr>
          <a:xfrm>
            <a:off x="357158" y="1285860"/>
            <a:ext cx="8501122" cy="4525963"/>
          </a:xfrm>
        </p:spPr>
        <p:txBody>
          <a:bodyPr>
            <a:normAutofit/>
          </a:bodyPr>
          <a:lstStyle/>
          <a:p>
            <a:pPr algn="l">
              <a:buNone/>
            </a:pPr>
            <a:r>
              <a:rPr lang="en-US" sz="2200" dirty="0" smtClean="0">
                <a:solidFill>
                  <a:srgbClr val="FFFF00"/>
                </a:solidFill>
              </a:rPr>
              <a:t>A 44-year-old white male presented with a seven-month history of diarrhea. The frequency of his bowel movements had increased to 5-7 per day, and his stools were yellow and floated at the top of the water in the toilet. He had occasional abdominal cramping, but no </a:t>
            </a:r>
            <a:r>
              <a:rPr lang="en-US" sz="2200" dirty="0" err="1" smtClean="0">
                <a:solidFill>
                  <a:srgbClr val="FFFF00"/>
                </a:solidFill>
              </a:rPr>
              <a:t>tenesmus</a:t>
            </a:r>
            <a:r>
              <a:rPr lang="en-US" sz="2200" dirty="0" smtClean="0">
                <a:solidFill>
                  <a:srgbClr val="FFFF00"/>
                </a:solidFill>
              </a:rPr>
              <a:t>, </a:t>
            </a:r>
            <a:r>
              <a:rPr lang="en-US" sz="2200" dirty="0" err="1" smtClean="0">
                <a:solidFill>
                  <a:srgbClr val="FFFF00"/>
                </a:solidFill>
              </a:rPr>
              <a:t>melena</a:t>
            </a:r>
            <a:r>
              <a:rPr lang="en-US" sz="2200" dirty="0" smtClean="0">
                <a:solidFill>
                  <a:srgbClr val="FFFF00"/>
                </a:solidFill>
              </a:rPr>
              <a:t>, or bleeding. His appetite was good, but he had experienced gradual weight loss. His bowel movement frequency would decrease upon fasting and would increase with food intake.</a:t>
            </a:r>
          </a:p>
          <a:p>
            <a:pPr algn="l">
              <a:buNone/>
            </a:pPr>
            <a:endParaRPr lang="en-US" dirty="0" smtClean="0">
              <a:solidFill>
                <a:srgbClr val="FFFF00"/>
              </a:solidFill>
            </a:endParaRPr>
          </a:p>
          <a:p>
            <a:endParaRPr lang="en-US" dirty="0">
              <a:solidFill>
                <a:srgbClr val="FF0000"/>
              </a:solidFill>
            </a:endParaRPr>
          </a:p>
        </p:txBody>
      </p:sp>
      <p:sp>
        <p:nvSpPr>
          <p:cNvPr id="4" name="مستطيل 3"/>
          <p:cNvSpPr/>
          <p:nvPr/>
        </p:nvSpPr>
        <p:spPr>
          <a:xfrm>
            <a:off x="857224" y="3786190"/>
            <a:ext cx="71438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solidFill>
                  <a:schemeClr val="bg1"/>
                </a:solidFill>
              </a:rPr>
              <a:t>Stool tests revealed a stool output of 4128 g/d (</a:t>
            </a:r>
            <a:r>
              <a:rPr lang="en-US" dirty="0" err="1" smtClean="0">
                <a:solidFill>
                  <a:schemeClr val="bg1"/>
                </a:solidFill>
              </a:rPr>
              <a:t>nl</a:t>
            </a:r>
            <a:r>
              <a:rPr lang="en-US" dirty="0" smtClean="0">
                <a:solidFill>
                  <a:schemeClr val="bg1"/>
                </a:solidFill>
              </a:rPr>
              <a:t> 100-200 g/d) with fat excretion of 17 g/d (</a:t>
            </a:r>
            <a:r>
              <a:rPr lang="en-US" dirty="0" err="1" smtClean="0">
                <a:solidFill>
                  <a:schemeClr val="bg1"/>
                </a:solidFill>
              </a:rPr>
              <a:t>nl</a:t>
            </a:r>
            <a:r>
              <a:rPr lang="en-US" dirty="0" smtClean="0">
                <a:solidFill>
                  <a:schemeClr val="bg1"/>
                </a:solidFill>
              </a:rPr>
              <a:t> &lt;5 g/d). </a:t>
            </a:r>
          </a:p>
        </p:txBody>
      </p:sp>
      <p:sp>
        <p:nvSpPr>
          <p:cNvPr id="5" name="مستطيل 4"/>
          <p:cNvSpPr/>
          <p:nvPr/>
        </p:nvSpPr>
        <p:spPr>
          <a:xfrm>
            <a:off x="857224" y="4500570"/>
            <a:ext cx="71438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solidFill>
                  <a:schemeClr val="bg1"/>
                </a:solidFill>
              </a:rPr>
              <a:t>Microscopic examination for ova and parasites and cultures for bacterial pathogens and acid-fast bacilli were negative. </a:t>
            </a:r>
          </a:p>
        </p:txBody>
      </p:sp>
      <p:sp>
        <p:nvSpPr>
          <p:cNvPr id="6" name="مستطيل 5"/>
          <p:cNvSpPr/>
          <p:nvPr/>
        </p:nvSpPr>
        <p:spPr>
          <a:xfrm>
            <a:off x="857224" y="5214950"/>
            <a:ext cx="71438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solidFill>
                  <a:schemeClr val="bg1"/>
                </a:solidFill>
              </a:rPr>
              <a:t>Blood testing showed mild anemia , </a:t>
            </a:r>
            <a:r>
              <a:rPr lang="en-US" dirty="0" err="1" smtClean="0">
                <a:solidFill>
                  <a:schemeClr val="bg1"/>
                </a:solidFill>
              </a:rPr>
              <a:t>hypoproteinemia</a:t>
            </a:r>
            <a:r>
              <a:rPr lang="en-US" dirty="0" smtClean="0">
                <a:solidFill>
                  <a:schemeClr val="bg1"/>
                </a:solidFill>
              </a:rPr>
              <a:t> (4.9 mg/</a:t>
            </a:r>
            <a:r>
              <a:rPr lang="en-US" dirty="0" err="1" smtClean="0">
                <a:solidFill>
                  <a:schemeClr val="bg1"/>
                </a:solidFill>
              </a:rPr>
              <a:t>dL</a:t>
            </a:r>
            <a:r>
              <a:rPr lang="en-US" dirty="0" smtClean="0">
                <a:solidFill>
                  <a:schemeClr val="bg1"/>
                </a:solidFill>
              </a:rPr>
              <a:t>), and </a:t>
            </a:r>
            <a:r>
              <a:rPr lang="en-US" dirty="0" err="1" smtClean="0">
                <a:solidFill>
                  <a:schemeClr val="bg1"/>
                </a:solidFill>
              </a:rPr>
              <a:t>hypoalbuminemia</a:t>
            </a:r>
            <a:r>
              <a:rPr lang="en-US" dirty="0" smtClean="0">
                <a:solidFill>
                  <a:schemeClr val="bg1"/>
                </a:solidFill>
              </a:rPr>
              <a:t> (3.4 mg/</a:t>
            </a:r>
            <a:r>
              <a:rPr lang="en-US" dirty="0" err="1" smtClean="0">
                <a:solidFill>
                  <a:schemeClr val="bg1"/>
                </a:solidFill>
              </a:rPr>
              <a:t>dL</a:t>
            </a:r>
            <a:r>
              <a:rPr lang="en-US" dirty="0" smtClean="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Duodenal biopsy</a:t>
            </a:r>
            <a:endParaRPr lang="en-US" dirty="0"/>
          </a:p>
        </p:txBody>
      </p:sp>
      <p:pic>
        <p:nvPicPr>
          <p:cNvPr id="4" name="Picture 4" descr="http://www.studentconsult.com/content/9781416031215/Kumar_Cases_PBD8/gas4/gas430.jpg"/>
          <p:cNvPicPr>
            <a:picLocks noGrp="1" noChangeAspect="1" noChangeArrowheads="1"/>
          </p:cNvPicPr>
          <p:nvPr>
            <p:ph idx="1"/>
          </p:nvPr>
        </p:nvPicPr>
        <p:blipFill>
          <a:blip r:embed="rId2" cstate="print"/>
          <a:srcRect/>
          <a:stretch>
            <a:fillRect/>
          </a:stretch>
        </p:blipFill>
        <p:spPr bwMode="auto">
          <a:xfrm>
            <a:off x="971600" y="1556792"/>
            <a:ext cx="6912768" cy="4937691"/>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20000"/>
          </a:bodyPr>
          <a:lstStyle/>
          <a:p>
            <a:r>
              <a:rPr lang="en-US" dirty="0" smtClean="0"/>
              <a:t>Exposure to what dietary antigen is thought to be the cause of these changes?</a:t>
            </a:r>
          </a:p>
          <a:p>
            <a:pPr>
              <a:buNone/>
            </a:pPr>
            <a:endParaRPr lang="en-US" dirty="0" smtClean="0"/>
          </a:p>
          <a:p>
            <a:endParaRPr lang="en-US" dirty="0" smtClean="0"/>
          </a:p>
          <a:p>
            <a:r>
              <a:rPr lang="en-US" dirty="0" smtClean="0"/>
              <a:t>What food components contain this antigen?</a:t>
            </a:r>
          </a:p>
          <a:p>
            <a:endParaRPr lang="en-US" dirty="0" smtClean="0"/>
          </a:p>
          <a:p>
            <a:endParaRPr lang="en-US" dirty="0" smtClean="0"/>
          </a:p>
          <a:p>
            <a:r>
              <a:rPr lang="en-US" dirty="0" smtClean="0"/>
              <a:t>Would these </a:t>
            </a:r>
            <a:r>
              <a:rPr lang="en-US" dirty="0" err="1" smtClean="0"/>
              <a:t>histologic</a:t>
            </a:r>
            <a:r>
              <a:rPr lang="en-US" dirty="0" smtClean="0"/>
              <a:t> changes resolve with dietary modification? </a:t>
            </a:r>
            <a:br>
              <a:rPr lang="en-US" dirty="0" smtClean="0"/>
            </a:br>
            <a:endParaRPr lang="en-US" dirty="0"/>
          </a:p>
        </p:txBody>
      </p:sp>
      <p:sp>
        <p:nvSpPr>
          <p:cNvPr id="4" name="مستطيل 3"/>
          <p:cNvSpPr/>
          <p:nvPr/>
        </p:nvSpPr>
        <p:spPr>
          <a:xfrm>
            <a:off x="755576" y="2636912"/>
            <a:ext cx="6912768"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Exposure to gluten (specifically, the </a:t>
            </a:r>
            <a:r>
              <a:rPr lang="en-US" dirty="0" err="1" smtClean="0"/>
              <a:t>gliadin</a:t>
            </a:r>
            <a:r>
              <a:rPr lang="en-US" dirty="0" smtClean="0"/>
              <a:t> constituent of this protein)</a:t>
            </a:r>
            <a:endParaRPr lang="en-US" dirty="0"/>
          </a:p>
        </p:txBody>
      </p:sp>
      <p:sp>
        <p:nvSpPr>
          <p:cNvPr id="5" name="مستطيل 4"/>
          <p:cNvSpPr/>
          <p:nvPr/>
        </p:nvSpPr>
        <p:spPr>
          <a:xfrm>
            <a:off x="755576" y="4005064"/>
            <a:ext cx="610242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Wheat, barley, flour, and possibly oats contain gluten. </a:t>
            </a:r>
            <a:endParaRPr lang="en-US" dirty="0"/>
          </a:p>
        </p:txBody>
      </p:sp>
      <p:sp>
        <p:nvSpPr>
          <p:cNvPr id="6" name="مستطيل 5"/>
          <p:cNvSpPr/>
          <p:nvPr/>
        </p:nvSpPr>
        <p:spPr>
          <a:xfrm>
            <a:off x="971600" y="5733256"/>
            <a:ext cx="50405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yes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457200" y="838200"/>
            <a:ext cx="8229600" cy="3816429"/>
          </a:xfrm>
          <a:prstGeom prst="rect">
            <a:avLst/>
          </a:prstGeom>
        </p:spPr>
        <p:txBody>
          <a:bodyPr wrap="square">
            <a:spAutoFit/>
          </a:bodyPr>
          <a:lstStyle/>
          <a:p>
            <a:r>
              <a:rPr lang="en-US" sz="2800" dirty="0"/>
              <a:t>A 6-year-old boy has been brought to outpatients by his mother because he has abdominal pain after some meals. This has been getting increasingly frequent and it sounds, from his description, somewhat colicky in nature. You discover that he has always had very smelly, loose, pale bulky stools, which his parents have put down to the fact that he likes milk. On examination, he is pale, underweight, and of short stature. </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en-US" dirty="0" smtClean="0"/>
              <a:t>1. What are the important differential diagnoses on presentation? </a:t>
            </a:r>
          </a:p>
          <a:p>
            <a:endParaRPr lang="en-US" dirty="0"/>
          </a:p>
        </p:txBody>
      </p:sp>
      <p:sp>
        <p:nvSpPr>
          <p:cNvPr id="4" name="مستطيل 3"/>
          <p:cNvSpPr/>
          <p:nvPr/>
        </p:nvSpPr>
        <p:spPr>
          <a:xfrm>
            <a:off x="539552" y="2948751"/>
            <a:ext cx="7992888"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Celiac disease is the most likely diagnosis. Parasitic infection (e.g. </a:t>
            </a:r>
            <a:r>
              <a:rPr lang="en-US" dirty="0" err="1" smtClean="0"/>
              <a:t>giardiasis</a:t>
            </a:r>
            <a:r>
              <a:rPr lang="en-US" dirty="0" smtClean="0"/>
              <a:t>) and pancreatic insufficiency (e.g. due to chronic pancreatitis or cystic fibrosis) may give rise to a similar presentation, but these are not supported by the results of the investigations.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en-US" dirty="0" smtClean="0"/>
              <a:t>2. Blood tests reveal a mild </a:t>
            </a:r>
            <a:r>
              <a:rPr lang="en-US" dirty="0" err="1" smtClean="0"/>
              <a:t>macrocytic</a:t>
            </a:r>
            <a:r>
              <a:rPr lang="en-US" dirty="0" smtClean="0"/>
              <a:t> anemia. There is a low level of vitamin B12, and </a:t>
            </a:r>
            <a:r>
              <a:rPr lang="en-US" dirty="0" err="1" smtClean="0"/>
              <a:t>folate</a:t>
            </a:r>
            <a:r>
              <a:rPr lang="en-US" dirty="0" smtClean="0"/>
              <a:t> is at the lower end of normal. Autoantibody screens reveal a positive reaction to </a:t>
            </a:r>
            <a:r>
              <a:rPr lang="en-US" dirty="0" err="1" smtClean="0"/>
              <a:t>antigliadin</a:t>
            </a:r>
            <a:r>
              <a:rPr lang="en-US" dirty="0" smtClean="0"/>
              <a:t> antibodies. Do these tests help to narrow down the diagnosis?</a:t>
            </a:r>
          </a:p>
        </p:txBody>
      </p:sp>
      <p:sp>
        <p:nvSpPr>
          <p:cNvPr id="4" name="مستطيل 3"/>
          <p:cNvSpPr/>
          <p:nvPr/>
        </p:nvSpPr>
        <p:spPr>
          <a:xfrm>
            <a:off x="467544" y="4964975"/>
            <a:ext cx="8208912"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These results are very suggestive of celiac disease due to the low levels of vitamin B</a:t>
            </a:r>
            <a:r>
              <a:rPr lang="en-US" baseline="30000" dirty="0" smtClean="0"/>
              <a:t>12 </a:t>
            </a:r>
            <a:r>
              <a:rPr lang="en-US" dirty="0" smtClean="0"/>
              <a:t>and the hypersensitivity reaction to α-</a:t>
            </a:r>
            <a:r>
              <a:rPr lang="en-US" dirty="0" err="1" smtClean="0"/>
              <a:t>gliadin</a:t>
            </a:r>
            <a:r>
              <a:rPr lang="en-US" dirty="0" smtClean="0"/>
              <a:t>, a component of gluten. The finding of villous atrophy would support the diagnosis, and this is achieved by endoscopic biopsy of the first part of the duodenum.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3. A duodenal biopsy shows</a:t>
            </a:r>
          </a:p>
          <a:p>
            <a:endParaRPr lang="en-US" dirty="0"/>
          </a:p>
        </p:txBody>
      </p:sp>
      <p:pic>
        <p:nvPicPr>
          <p:cNvPr id="4" name="Picture 4" descr="http://www.studentconsult.com/content/9781416031215/Kumar_Cases_PBD8/gas4/gas430.jpg"/>
          <p:cNvPicPr>
            <a:picLocks noChangeAspect="1" noChangeArrowheads="1"/>
          </p:cNvPicPr>
          <p:nvPr/>
        </p:nvPicPr>
        <p:blipFill>
          <a:blip r:embed="rId2" cstate="print"/>
          <a:srcRect/>
          <a:stretch>
            <a:fillRect/>
          </a:stretch>
        </p:blipFill>
        <p:spPr bwMode="auto">
          <a:xfrm>
            <a:off x="611560" y="2492896"/>
            <a:ext cx="4810134" cy="3435810"/>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5724128" y="4221088"/>
            <a:ext cx="3059832" cy="2198546"/>
          </a:xfrm>
          <a:prstGeom prst="rect">
            <a:avLst/>
          </a:prstGeom>
          <a:noFill/>
          <a:ln w="9525">
            <a:noFill/>
            <a:miter lim="800000"/>
            <a:headEnd/>
            <a:tailEnd/>
          </a:ln>
        </p:spPr>
      </p:pic>
      <p:sp>
        <p:nvSpPr>
          <p:cNvPr id="6" name="مستطيل 5"/>
          <p:cNvSpPr/>
          <p:nvPr/>
        </p:nvSpPr>
        <p:spPr>
          <a:xfrm>
            <a:off x="6804248" y="3789040"/>
            <a:ext cx="936475"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Normal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The final diagnosis is celiac disease, provided the patient’s symptoms respond to a gluten-free diet and the histological changes relapse on re-challenge. Such criteria are necessary before confining a patient to a lifelong gluten-free diet.</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4. What treatment options are available?</a:t>
            </a:r>
          </a:p>
          <a:p>
            <a:endParaRPr lang="en-US" dirty="0"/>
          </a:p>
        </p:txBody>
      </p:sp>
      <p:sp>
        <p:nvSpPr>
          <p:cNvPr id="4" name="مستطيل 3"/>
          <p:cNvSpPr/>
          <p:nvPr/>
        </p:nvSpPr>
        <p:spPr>
          <a:xfrm>
            <a:off x="683568" y="2492896"/>
            <a:ext cx="617443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Treatment is by adhering to a strict gluten-free diet.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FF00"/>
                </a:solidFill>
              </a:rPr>
              <a:t>Fecal </a:t>
            </a:r>
            <a:r>
              <a:rPr lang="en-US" b="1" dirty="0" err="1" smtClean="0">
                <a:solidFill>
                  <a:srgbClr val="FFFF00"/>
                </a:solidFill>
              </a:rPr>
              <a:t>osmolarity</a:t>
            </a:r>
            <a:r>
              <a:rPr lang="en-US" b="1" dirty="0" smtClean="0">
                <a:solidFill>
                  <a:srgbClr val="FFFF00"/>
                </a:solidFill>
              </a:rPr>
              <a:t> </a:t>
            </a:r>
            <a:endParaRPr lang="en-US" dirty="0">
              <a:solidFill>
                <a:srgbClr val="FFFF00"/>
              </a:solidFill>
            </a:endParaRPr>
          </a:p>
        </p:txBody>
      </p:sp>
      <p:sp>
        <p:nvSpPr>
          <p:cNvPr id="3" name="عنصر نائب للمحتوى 2"/>
          <p:cNvSpPr>
            <a:spLocks noGrp="1"/>
          </p:cNvSpPr>
          <p:nvPr>
            <p:ph idx="1"/>
          </p:nvPr>
        </p:nvSpPr>
        <p:spPr>
          <a:xfrm>
            <a:off x="251520" y="1340768"/>
            <a:ext cx="8712968" cy="4525963"/>
          </a:xfrm>
        </p:spPr>
        <p:txBody>
          <a:bodyPr>
            <a:normAutofit/>
          </a:bodyPr>
          <a:lstStyle/>
          <a:p>
            <a:r>
              <a:rPr lang="en-US" dirty="0" smtClean="0"/>
              <a:t>As stool leaves the colon, fecal </a:t>
            </a:r>
            <a:r>
              <a:rPr lang="en-US" dirty="0" err="1" smtClean="0"/>
              <a:t>osmolality</a:t>
            </a:r>
            <a:r>
              <a:rPr lang="en-US" dirty="0" smtClean="0"/>
              <a:t> is equal to the serum </a:t>
            </a:r>
            <a:r>
              <a:rPr lang="en-US" dirty="0" err="1" smtClean="0"/>
              <a:t>osmolality</a:t>
            </a:r>
            <a:r>
              <a:rPr lang="en-US" dirty="0" smtClean="0"/>
              <a:t> i.e. 290 </a:t>
            </a:r>
            <a:r>
              <a:rPr lang="en-US" dirty="0" err="1" smtClean="0"/>
              <a:t>mosm</a:t>
            </a:r>
            <a:r>
              <a:rPr lang="en-US" dirty="0" smtClean="0"/>
              <a:t>/kg.</a:t>
            </a:r>
          </a:p>
          <a:p>
            <a:pPr>
              <a:buNone/>
            </a:pPr>
            <a:r>
              <a:rPr lang="en-US" dirty="0" smtClean="0"/>
              <a:t> </a:t>
            </a:r>
          </a:p>
          <a:p>
            <a:r>
              <a:rPr lang="en-US" dirty="0" smtClean="0"/>
              <a:t>Under normal circumstances, the major </a:t>
            </a:r>
            <a:r>
              <a:rPr lang="en-US" dirty="0" err="1" smtClean="0"/>
              <a:t>osmoles</a:t>
            </a:r>
            <a:r>
              <a:rPr lang="en-US" dirty="0" smtClean="0"/>
              <a:t> are Na</a:t>
            </a:r>
            <a:r>
              <a:rPr lang="en-US" baseline="30000" dirty="0" smtClean="0"/>
              <a:t>+</a:t>
            </a:r>
            <a:r>
              <a:rPr lang="en-US" dirty="0" smtClean="0"/>
              <a:t>, K</a:t>
            </a:r>
            <a:r>
              <a:rPr lang="en-US" baseline="30000" dirty="0" smtClean="0"/>
              <a:t>+</a:t>
            </a:r>
            <a:r>
              <a:rPr lang="en-US" dirty="0" smtClean="0"/>
              <a:t>, </a:t>
            </a:r>
            <a:r>
              <a:rPr lang="en-US" dirty="0" err="1" smtClean="0"/>
              <a:t>Cl</a:t>
            </a:r>
            <a:r>
              <a:rPr lang="en-US" baseline="30000" dirty="0" smtClean="0"/>
              <a:t>–</a:t>
            </a:r>
            <a:r>
              <a:rPr lang="en-US" dirty="0" smtClean="0"/>
              <a:t>, and HCO</a:t>
            </a:r>
            <a:r>
              <a:rPr lang="en-US" baseline="-25000" dirty="0" smtClean="0"/>
              <a:t>3</a:t>
            </a:r>
            <a:r>
              <a:rPr lang="en-US" baseline="30000" dirty="0" smtClean="0"/>
              <a:t>–</a:t>
            </a:r>
            <a:r>
              <a:rPr lang="en-US" dirty="0" smtClean="0"/>
              <a:t>. </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051720" y="4293096"/>
            <a:ext cx="4536504" cy="2407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2" descr="http://www.studentconsult.com/content/9781416031215/Kumar_Cases_PBD8/gas4/gas410.jpg"/>
          <p:cNvPicPr>
            <a:picLocks noGrp="1" noChangeAspect="1" noChangeArrowheads="1"/>
          </p:cNvPicPr>
          <p:nvPr>
            <p:ph idx="1"/>
          </p:nvPr>
        </p:nvPicPr>
        <p:blipFill>
          <a:blip r:embed="rId2" cstate="print"/>
          <a:srcRect/>
          <a:stretch>
            <a:fillRect/>
          </a:stretch>
        </p:blipFill>
        <p:spPr bwMode="auto">
          <a:xfrm>
            <a:off x="755576" y="1196751"/>
            <a:ext cx="7416824" cy="5297731"/>
          </a:xfrm>
          <a:prstGeom prst="rect">
            <a:avLst/>
          </a:prstGeom>
          <a:noFill/>
        </p:spPr>
      </p:pic>
      <p:pic>
        <p:nvPicPr>
          <p:cNvPr id="5" name="Picture 4" descr="http://www.studentconsult.com/content/9781416031215/Kumar_Cases_PBD8/gas4/gas430.jpg"/>
          <p:cNvPicPr>
            <a:picLocks noChangeAspect="1" noChangeArrowheads="1"/>
          </p:cNvPicPr>
          <p:nvPr/>
        </p:nvPicPr>
        <p:blipFill>
          <a:blip r:embed="rId3" cstate="print"/>
          <a:srcRect/>
          <a:stretch>
            <a:fillRect/>
          </a:stretch>
        </p:blipFill>
        <p:spPr bwMode="auto">
          <a:xfrm>
            <a:off x="899592" y="1844824"/>
            <a:ext cx="6624736" cy="4731954"/>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428604"/>
            <a:ext cx="8229600" cy="1143000"/>
          </a:xfrm>
        </p:spPr>
        <p:txBody>
          <a:bodyPr>
            <a:noAutofit/>
          </a:bodyPr>
          <a:lstStyle/>
          <a:p>
            <a:r>
              <a:rPr lang="en-US" sz="3200" b="1" dirty="0" smtClean="0"/>
              <a:t>Lactose Intolerance</a:t>
            </a:r>
            <a:r>
              <a:rPr lang="en-US" sz="3200" dirty="0" smtClean="0"/>
              <a:t/>
            </a:r>
            <a:br>
              <a:rPr lang="en-US" sz="3200" dirty="0" smtClean="0"/>
            </a:br>
            <a:r>
              <a:rPr lang="en-US" sz="3200" b="1" dirty="0" smtClean="0"/>
              <a:t> </a:t>
            </a:r>
            <a:r>
              <a:rPr lang="en-US" sz="3200" b="1" dirty="0" err="1" smtClean="0">
                <a:solidFill>
                  <a:srgbClr val="FF0000"/>
                </a:solidFill>
              </a:rPr>
              <a:t>Pathophysiology</a:t>
            </a:r>
            <a:r>
              <a:rPr lang="en-US" sz="3200" dirty="0" smtClean="0"/>
              <a:t/>
            </a:r>
            <a:br>
              <a:rPr lang="en-US" sz="3200" dirty="0" smtClean="0"/>
            </a:br>
            <a:endParaRPr lang="ar-SA" sz="3200" dirty="0"/>
          </a:p>
        </p:txBody>
      </p:sp>
      <p:sp>
        <p:nvSpPr>
          <p:cNvPr id="3" name="عنصر نائب للمحتوى 2"/>
          <p:cNvSpPr>
            <a:spLocks noGrp="1"/>
          </p:cNvSpPr>
          <p:nvPr>
            <p:ph idx="1"/>
          </p:nvPr>
        </p:nvSpPr>
        <p:spPr/>
        <p:txBody>
          <a:bodyPr/>
          <a:lstStyle/>
          <a:p>
            <a:pPr algn="l"/>
            <a:endParaRPr lang="ar-SA" dirty="0"/>
          </a:p>
        </p:txBody>
      </p:sp>
      <p:sp>
        <p:nvSpPr>
          <p:cNvPr id="4" name="مستطيل 3"/>
          <p:cNvSpPr/>
          <p:nvPr/>
        </p:nvSpPr>
        <p:spPr>
          <a:xfrm>
            <a:off x="395536" y="2276872"/>
            <a:ext cx="892552"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Lactose</a:t>
            </a:r>
            <a:endParaRPr lang="ar-SA" dirty="0"/>
          </a:p>
        </p:txBody>
      </p:sp>
      <p:sp>
        <p:nvSpPr>
          <p:cNvPr id="5" name="مستطيل 4"/>
          <p:cNvSpPr/>
          <p:nvPr/>
        </p:nvSpPr>
        <p:spPr>
          <a:xfrm>
            <a:off x="6372200" y="2339588"/>
            <a:ext cx="2043701"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glucose + </a:t>
            </a:r>
            <a:r>
              <a:rPr lang="en-US" dirty="0" err="1" smtClean="0"/>
              <a:t>galactose</a:t>
            </a:r>
            <a:r>
              <a:rPr lang="en-US" dirty="0" smtClean="0"/>
              <a:t> </a:t>
            </a:r>
            <a:endParaRPr lang="ar-SA" dirty="0"/>
          </a:p>
        </p:txBody>
      </p:sp>
      <p:cxnSp>
        <p:nvCxnSpPr>
          <p:cNvPr id="7" name="رابط كسهم مستقيم 6"/>
          <p:cNvCxnSpPr/>
          <p:nvPr/>
        </p:nvCxnSpPr>
        <p:spPr>
          <a:xfrm>
            <a:off x="1619672" y="2491308"/>
            <a:ext cx="4392488"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1926813" y="2555612"/>
            <a:ext cx="3473515" cy="369332"/>
          </a:xfrm>
          <a:prstGeom prst="rect">
            <a:avLst/>
          </a:prstGeom>
        </p:spPr>
        <p:txBody>
          <a:bodyPr wrap="none">
            <a:spAutoFit/>
          </a:bodyPr>
          <a:lstStyle/>
          <a:p>
            <a:r>
              <a:rPr lang="en-US" dirty="0" smtClean="0"/>
              <a:t>At the brush border of </a:t>
            </a:r>
            <a:r>
              <a:rPr lang="en-US" dirty="0" err="1" smtClean="0"/>
              <a:t>enterocytes</a:t>
            </a:r>
            <a:endParaRPr lang="ar-SA" dirty="0"/>
          </a:p>
        </p:txBody>
      </p:sp>
      <p:sp>
        <p:nvSpPr>
          <p:cNvPr id="12" name="مستطيل 11"/>
          <p:cNvSpPr/>
          <p:nvPr/>
        </p:nvSpPr>
        <p:spPr>
          <a:xfrm>
            <a:off x="3323192" y="1772816"/>
            <a:ext cx="888768"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lactase </a:t>
            </a:r>
            <a:endParaRPr lang="ar-SA" dirty="0"/>
          </a:p>
        </p:txBody>
      </p:sp>
      <p:sp>
        <p:nvSpPr>
          <p:cNvPr id="9" name="مستطيل 8"/>
          <p:cNvSpPr/>
          <p:nvPr/>
        </p:nvSpPr>
        <p:spPr>
          <a:xfrm>
            <a:off x="4286248" y="4000504"/>
            <a:ext cx="444442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Low  or absent activity of the enzyme lactase</a:t>
            </a:r>
            <a:endParaRPr lang="ar-SA" dirty="0"/>
          </a:p>
        </p:txBody>
      </p:sp>
      <p:sp>
        <p:nvSpPr>
          <p:cNvPr id="10" name="شكل بيضاوي 9"/>
          <p:cNvSpPr/>
          <p:nvPr/>
        </p:nvSpPr>
        <p:spPr>
          <a:xfrm>
            <a:off x="1142976" y="3714752"/>
            <a:ext cx="3286148" cy="92869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b="1" dirty="0" smtClean="0"/>
              <a:t>Lactose Intolerance</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wipe(down)">
                                      <p:cBhvr>
                                        <p:cTn id="7" dur="500"/>
                                        <p:tgtEl>
                                          <p:spTgt spid="1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down)">
                                      <p:cBhvr>
                                        <p:cTn id="1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Lactose Intolerance</a:t>
            </a:r>
            <a:br>
              <a:rPr lang="en-US" b="1" dirty="0" smtClean="0"/>
            </a:br>
            <a:r>
              <a:rPr lang="en-US" b="1" dirty="0" smtClean="0"/>
              <a:t>causes </a:t>
            </a:r>
            <a:r>
              <a:rPr lang="en-US" dirty="0" smtClean="0"/>
              <a:t/>
            </a:r>
            <a:br>
              <a:rPr lang="en-US" dirty="0" smtClean="0"/>
            </a:br>
            <a:endParaRPr lang="ar-SA" dirty="0"/>
          </a:p>
        </p:txBody>
      </p:sp>
      <p:sp>
        <p:nvSpPr>
          <p:cNvPr id="3" name="عنصر نائب للمحتوى 2"/>
          <p:cNvSpPr>
            <a:spLocks noGrp="1"/>
          </p:cNvSpPr>
          <p:nvPr>
            <p:ph idx="1"/>
          </p:nvPr>
        </p:nvSpPr>
        <p:spPr/>
        <p:txBody>
          <a:bodyPr/>
          <a:lstStyle/>
          <a:p>
            <a:endParaRPr lang="ar-SA" dirty="0"/>
          </a:p>
        </p:txBody>
      </p:sp>
      <p:sp>
        <p:nvSpPr>
          <p:cNvPr id="4" name="مستطيل 3"/>
          <p:cNvSpPr/>
          <p:nvPr/>
        </p:nvSpPr>
        <p:spPr>
          <a:xfrm>
            <a:off x="357158" y="2780928"/>
            <a:ext cx="2955103"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GB" b="1" i="1" dirty="0" smtClean="0"/>
              <a:t>Congenital lactase deficiency</a:t>
            </a:r>
            <a:endParaRPr lang="ar-SA" dirty="0"/>
          </a:p>
        </p:txBody>
      </p:sp>
      <p:sp>
        <p:nvSpPr>
          <p:cNvPr id="5" name="مستطيل 4"/>
          <p:cNvSpPr/>
          <p:nvPr/>
        </p:nvSpPr>
        <p:spPr>
          <a:xfrm>
            <a:off x="4026048" y="2786058"/>
            <a:ext cx="504654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Childhood-onset and adult-onset lactase deficiency</a:t>
            </a:r>
            <a:endParaRPr lang="ar-SA" dirty="0"/>
          </a:p>
        </p:txBody>
      </p:sp>
      <p:sp>
        <p:nvSpPr>
          <p:cNvPr id="6" name="مستطيل 5"/>
          <p:cNvSpPr/>
          <p:nvPr/>
        </p:nvSpPr>
        <p:spPr>
          <a:xfrm>
            <a:off x="4071934" y="3711363"/>
            <a:ext cx="464347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Genetically programmed progressive loss of the activity of the small intestinal enzyme lactase.</a:t>
            </a:r>
            <a:endParaRPr lang="ar-SA" dirty="0"/>
          </a:p>
        </p:txBody>
      </p:sp>
      <p:sp>
        <p:nvSpPr>
          <p:cNvPr id="7" name="مستطيل 6"/>
          <p:cNvSpPr/>
          <p:nvPr/>
        </p:nvSpPr>
        <p:spPr>
          <a:xfrm>
            <a:off x="2857488" y="5786454"/>
            <a:ext cx="550072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Secondary lactase deficiency due to intestinal mucosal injury by an </a:t>
            </a:r>
            <a:r>
              <a:rPr lang="en-US" dirty="0" smtClean="0">
                <a:solidFill>
                  <a:srgbClr val="FF0000"/>
                </a:solidFill>
              </a:rPr>
              <a:t>infectious, allergic, or inflammatory process </a:t>
            </a:r>
            <a:endParaRPr lang="ar-SA" dirty="0">
              <a:solidFill>
                <a:srgbClr val="FF0000"/>
              </a:solidFill>
            </a:endParaRPr>
          </a:p>
        </p:txBody>
      </p:sp>
      <p:sp>
        <p:nvSpPr>
          <p:cNvPr id="8" name="مستطيل 7"/>
          <p:cNvSpPr/>
          <p:nvPr/>
        </p:nvSpPr>
        <p:spPr>
          <a:xfrm>
            <a:off x="2928926" y="4845618"/>
            <a:ext cx="273196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Acquired lactase deficiency</a:t>
            </a:r>
            <a:endParaRPr lang="ar-SA" dirty="0"/>
          </a:p>
        </p:txBody>
      </p:sp>
      <p:sp>
        <p:nvSpPr>
          <p:cNvPr id="9" name="مستطيل 8"/>
          <p:cNvSpPr/>
          <p:nvPr/>
        </p:nvSpPr>
        <p:spPr>
          <a:xfrm>
            <a:off x="2857488" y="1714488"/>
            <a:ext cx="274267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Inherited lactase deficiency</a:t>
            </a:r>
            <a:endParaRPr lang="ar-SA" dirty="0"/>
          </a:p>
        </p:txBody>
      </p:sp>
      <p:cxnSp>
        <p:nvCxnSpPr>
          <p:cNvPr id="11" name="رابط كسهم مستقيم 10"/>
          <p:cNvCxnSpPr/>
          <p:nvPr/>
        </p:nvCxnSpPr>
        <p:spPr>
          <a:xfrm rot="10800000" flipV="1">
            <a:off x="2500298" y="2143116"/>
            <a:ext cx="1285884" cy="57150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4500562" y="2143116"/>
            <a:ext cx="1071570" cy="64294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58" y="3214686"/>
            <a:ext cx="160742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extremely rare </a:t>
            </a:r>
            <a:endParaRPr lang="ar-SA" dirty="0"/>
          </a:p>
        </p:txBody>
      </p:sp>
      <p:sp>
        <p:nvSpPr>
          <p:cNvPr id="21" name="مستطيل 20"/>
          <p:cNvSpPr/>
          <p:nvPr/>
        </p:nvSpPr>
        <p:spPr>
          <a:xfrm>
            <a:off x="4064650" y="3244334"/>
            <a:ext cx="101470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common</a:t>
            </a:r>
            <a:endParaRPr lang="ar-SA" dirty="0"/>
          </a:p>
        </p:txBody>
      </p:sp>
      <p:sp>
        <p:nvSpPr>
          <p:cNvPr id="22" name="مستطيل 21"/>
          <p:cNvSpPr/>
          <p:nvPr/>
        </p:nvSpPr>
        <p:spPr>
          <a:xfrm>
            <a:off x="2902439" y="5357826"/>
            <a:ext cx="109805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Transient </a:t>
            </a:r>
            <a:endParaRPr lang="ar-SA" dirty="0"/>
          </a:p>
        </p:txBody>
      </p:sp>
      <p:sp>
        <p:nvSpPr>
          <p:cNvPr id="15" name="مستطيل 14"/>
          <p:cNvSpPr/>
          <p:nvPr/>
        </p:nvSpPr>
        <p:spPr>
          <a:xfrm>
            <a:off x="0" y="4429132"/>
            <a:ext cx="2786050" cy="2031325"/>
          </a:xfrm>
          <a:prstGeom prst="rect">
            <a:avLst/>
          </a:prstGeom>
        </p:spPr>
        <p:txBody>
          <a:bodyPr wrap="square">
            <a:spAutoFit/>
          </a:bodyPr>
          <a:lstStyle/>
          <a:p>
            <a:pPr algn="l"/>
            <a:r>
              <a:rPr lang="en-US" dirty="0" smtClean="0">
                <a:solidFill>
                  <a:srgbClr val="FFFF00"/>
                </a:solidFill>
              </a:rPr>
              <a:t>Gastroenteritis: Infectious diarrhea, particularly viral gastroenteritis in younger children, may damage the intestinal mucosa enough to reduce the quantity of the lactase enzyme. </a:t>
            </a:r>
            <a:endParaRPr lang="ar-SA"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wipe(down)">
                                      <p:cBhvr>
                                        <p:cTn id="7" dur="500"/>
                                        <p:tgtEl>
                                          <p:spTgt spid="20">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wipe(down)">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bg/>
                                          </p:spTgt>
                                        </p:tgtEl>
                                        <p:attrNameLst>
                                          <p:attrName>style.visibility</p:attrName>
                                        </p:attrNameLst>
                                      </p:cBhvr>
                                      <p:to>
                                        <p:strVal val="visible"/>
                                      </p:to>
                                    </p:set>
                                    <p:animEffect transition="in" filter="wipe(down)">
                                      <p:cBhvr>
                                        <p:cTn id="15" dur="500"/>
                                        <p:tgtEl>
                                          <p:spTgt spid="21">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wipe(down)">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bg/>
                                          </p:spTgt>
                                        </p:tgtEl>
                                        <p:attrNameLst>
                                          <p:attrName>style.visibility</p:attrName>
                                        </p:attrNameLst>
                                      </p:cBhvr>
                                      <p:to>
                                        <p:strVal val="visible"/>
                                      </p:to>
                                    </p:set>
                                    <p:animEffect transition="in" filter="wipe(down)">
                                      <p:cBhvr>
                                        <p:cTn id="31" dur="500"/>
                                        <p:tgtEl>
                                          <p:spTgt spid="22">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wipe(down)">
                                      <p:cBhvr>
                                        <p:cTn id="34" dur="500"/>
                                        <p:tgtEl>
                                          <p:spTgt spid="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wipe(down)">
                                      <p:cBhvr>
                                        <p:cTn id="39" dur="500"/>
                                        <p:tgtEl>
                                          <p:spTgt spid="7">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 calcmode="lin" valueType="num">
                                      <p:cBhvr additive="base">
                                        <p:cTn id="4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20" grpId="0" build="allAtOnce" animBg="1"/>
      <p:bldP spid="21" grpId="0" build="allAtOnce" animBg="1"/>
      <p:bldP spid="22" grpId="0" build="allAtOnce" animBg="1"/>
      <p:bldP spid="15" grpId="0" build="allAtOnce"/>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467544" y="1484784"/>
            <a:ext cx="8229600" cy="4525963"/>
          </a:xfrm>
        </p:spPr>
        <p:txBody>
          <a:bodyPr/>
          <a:lstStyle/>
          <a:p>
            <a:r>
              <a:rPr lang="en-US" dirty="0" smtClean="0"/>
              <a:t>How to diagnose lactose </a:t>
            </a:r>
            <a:r>
              <a:rPr lang="en-US" dirty="0" err="1" smtClean="0"/>
              <a:t>intorelence</a:t>
            </a:r>
            <a:r>
              <a:rPr lang="en-US" dirty="0" smtClean="0"/>
              <a:t> ? </a:t>
            </a:r>
          </a:p>
          <a:p>
            <a:endParaRPr lang="en-US" dirty="0" smtClean="0"/>
          </a:p>
          <a:p>
            <a:endParaRPr lang="en-US" dirty="0" smtClean="0"/>
          </a:p>
          <a:p>
            <a:endParaRPr lang="en-US" dirty="0" smtClean="0"/>
          </a:p>
          <a:p>
            <a:r>
              <a:rPr lang="en-US" dirty="0" smtClean="0"/>
              <a:t>How to treat lactose </a:t>
            </a:r>
            <a:r>
              <a:rPr lang="en-US" dirty="0" err="1" smtClean="0"/>
              <a:t>intorelence</a:t>
            </a:r>
            <a:r>
              <a:rPr lang="en-US" dirty="0" smtClean="0"/>
              <a:t> ? </a:t>
            </a:r>
          </a:p>
          <a:p>
            <a:endParaRPr lang="en-US" dirty="0"/>
          </a:p>
        </p:txBody>
      </p:sp>
      <p:sp>
        <p:nvSpPr>
          <p:cNvPr id="4" name="مستطيل 3"/>
          <p:cNvSpPr/>
          <p:nvPr/>
        </p:nvSpPr>
        <p:spPr>
          <a:xfrm>
            <a:off x="467544" y="2348880"/>
            <a:ext cx="7128792"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Empirical treatment with a lactose-free diet, which results in resolution of symptoms; </a:t>
            </a:r>
          </a:p>
          <a:p>
            <a:r>
              <a:rPr lang="en-US" dirty="0" smtClean="0">
                <a:solidFill>
                  <a:srgbClr val="FFFF00"/>
                </a:solidFill>
              </a:rPr>
              <a:t>Hydrogen  breath test </a:t>
            </a:r>
          </a:p>
        </p:txBody>
      </p:sp>
      <p:sp>
        <p:nvSpPr>
          <p:cNvPr id="5" name="مستطيل 4"/>
          <p:cNvSpPr/>
          <p:nvPr/>
        </p:nvSpPr>
        <p:spPr>
          <a:xfrm>
            <a:off x="827584" y="4797152"/>
            <a:ext cx="1715470"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lactose-free diet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wipe(down)">
                                      <p:cBhvr>
                                        <p:cTn id="18" dur="500"/>
                                        <p:tgtEl>
                                          <p:spTgt spid="5">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CLASSIFICATION</a:t>
            </a:r>
            <a:endParaRPr lang="en-US" dirty="0"/>
          </a:p>
        </p:txBody>
      </p:sp>
      <p:sp>
        <p:nvSpPr>
          <p:cNvPr id="3" name="عنصر نائب للمحتوى 2"/>
          <p:cNvSpPr>
            <a:spLocks noGrp="1"/>
          </p:cNvSpPr>
          <p:nvPr>
            <p:ph idx="1"/>
          </p:nvPr>
        </p:nvSpPr>
        <p:spPr/>
        <p:txBody>
          <a:bodyPr/>
          <a:lstStyle/>
          <a:p>
            <a:endParaRPr lang="en-US" dirty="0"/>
          </a:p>
        </p:txBody>
      </p:sp>
      <p:sp>
        <p:nvSpPr>
          <p:cNvPr id="4" name="مستطيل 3"/>
          <p:cNvSpPr/>
          <p:nvPr/>
        </p:nvSpPr>
        <p:spPr>
          <a:xfrm>
            <a:off x="611560" y="1582340"/>
            <a:ext cx="7128792" cy="3108543"/>
          </a:xfrm>
          <a:prstGeom prst="rect">
            <a:avLst/>
          </a:prstGeom>
        </p:spPr>
        <p:txBody>
          <a:bodyPr wrap="square">
            <a:spAutoFit/>
          </a:bodyPr>
          <a:lstStyle/>
          <a:p>
            <a:endParaRPr lang="en-US" b="1" dirty="0" smtClean="0"/>
          </a:p>
          <a:p>
            <a:endParaRPr lang="en-US" i="1" dirty="0" smtClean="0"/>
          </a:p>
          <a:p>
            <a:pPr marL="342900" indent="-342900">
              <a:buFont typeface="+mj-lt"/>
              <a:buAutoNum type="arabicPeriod"/>
            </a:pPr>
            <a:r>
              <a:rPr lang="en-US" sz="3200" b="1" i="1" dirty="0" smtClean="0">
                <a:solidFill>
                  <a:srgbClr val="FFFF00"/>
                </a:solidFill>
              </a:rPr>
              <a:t>Acute</a:t>
            </a:r>
            <a:r>
              <a:rPr lang="en-US" sz="3200" i="1" dirty="0" smtClean="0"/>
              <a:t> …………….if </a:t>
            </a:r>
            <a:r>
              <a:rPr lang="en-US" sz="3200" dirty="0" smtClean="0"/>
              <a:t>2 weeks, </a:t>
            </a:r>
          </a:p>
          <a:p>
            <a:pPr marL="342900" indent="-342900">
              <a:buFont typeface="+mj-lt"/>
              <a:buAutoNum type="arabicPeriod"/>
            </a:pPr>
            <a:endParaRPr lang="en-US" sz="3200" i="1" dirty="0" smtClean="0"/>
          </a:p>
          <a:p>
            <a:pPr marL="342900" indent="-342900">
              <a:buFont typeface="+mj-lt"/>
              <a:buAutoNum type="arabicPeriod"/>
            </a:pPr>
            <a:r>
              <a:rPr lang="en-US" sz="3200" b="1" i="1" dirty="0" smtClean="0">
                <a:solidFill>
                  <a:srgbClr val="FFFF00"/>
                </a:solidFill>
              </a:rPr>
              <a:t>Persistent</a:t>
            </a:r>
            <a:r>
              <a:rPr lang="en-US" sz="3200" i="1" dirty="0" smtClean="0"/>
              <a:t> ……. if 2 to 4 weeks, </a:t>
            </a:r>
          </a:p>
          <a:p>
            <a:pPr marL="342900" indent="-342900">
              <a:buFont typeface="+mj-lt"/>
              <a:buAutoNum type="arabicPeriod"/>
            </a:pPr>
            <a:endParaRPr lang="en-US" sz="3200" i="1" dirty="0" smtClean="0"/>
          </a:p>
          <a:p>
            <a:pPr marL="342900" indent="-342900">
              <a:buFont typeface="+mj-lt"/>
              <a:buAutoNum type="arabicPeriod"/>
            </a:pPr>
            <a:r>
              <a:rPr lang="en-US" sz="3200" b="1" i="1" dirty="0" smtClean="0">
                <a:solidFill>
                  <a:srgbClr val="FFFF00"/>
                </a:solidFill>
              </a:rPr>
              <a:t>Chronic</a:t>
            </a:r>
            <a:r>
              <a:rPr lang="en-US" sz="3200" i="1" dirty="0" smtClean="0"/>
              <a:t>  ………..if 4 weeks in </a:t>
            </a:r>
            <a:r>
              <a:rPr lang="en-US" sz="3200" dirty="0" smtClean="0"/>
              <a:t>duration.</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Why important?</a:t>
            </a:r>
            <a:endParaRPr lang="en-US" dirty="0">
              <a:solidFill>
                <a:srgbClr val="FF0000"/>
              </a:solidFill>
            </a:endParaRPr>
          </a:p>
        </p:txBody>
      </p:sp>
      <p:sp>
        <p:nvSpPr>
          <p:cNvPr id="3" name="عنصر نائب للمحتوى 2"/>
          <p:cNvSpPr>
            <a:spLocks noGrp="1"/>
          </p:cNvSpPr>
          <p:nvPr>
            <p:ph idx="1"/>
          </p:nvPr>
        </p:nvSpPr>
        <p:spPr/>
        <p:txBody>
          <a:bodyPr/>
          <a:lstStyle/>
          <a:p>
            <a:r>
              <a:rPr lang="en-US" dirty="0" smtClean="0"/>
              <a:t>The loss of fluids through diarrhea can cause dehydration and electrolyte imbalances</a:t>
            </a:r>
          </a:p>
          <a:p>
            <a:r>
              <a:rPr lang="en-US" dirty="0" smtClean="0"/>
              <a:t>Easy to treat but if untreated, may lead to death especially in children</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1567</TotalTime>
  <Words>2260</Words>
  <Application>Microsoft Office PowerPoint</Application>
  <PresentationFormat>On-screen Show (4:3)</PresentationFormat>
  <Paragraphs>436</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سمة Office</vt:lpstr>
      <vt:lpstr>Slide 1</vt:lpstr>
      <vt:lpstr>Slide 2</vt:lpstr>
      <vt:lpstr>DIARREAHA</vt:lpstr>
      <vt:lpstr>Slide 4</vt:lpstr>
      <vt:lpstr>Physiology of Fluid and small intestine </vt:lpstr>
      <vt:lpstr>DIARREAHA  DEFINITION</vt:lpstr>
      <vt:lpstr>Fecal osmolarity </vt:lpstr>
      <vt:lpstr>CLASSIFICATION</vt:lpstr>
      <vt:lpstr>Why important?</vt:lpstr>
      <vt:lpstr>Why important?</vt:lpstr>
      <vt:lpstr>Pathophysiology  Categories of diarrhea </vt:lpstr>
      <vt:lpstr>Secretory</vt:lpstr>
      <vt:lpstr>Osmotic</vt:lpstr>
      <vt:lpstr>Exudative (inflammatory )</vt:lpstr>
      <vt:lpstr>Motility-related </vt:lpstr>
      <vt:lpstr>Pathophysiology  Categories of diarrhea </vt:lpstr>
      <vt:lpstr>Aetiology Acute diarrhea?  </vt:lpstr>
      <vt:lpstr>Antibiotic-Associated Diarrheas </vt:lpstr>
      <vt:lpstr>Aetiology</vt:lpstr>
      <vt:lpstr>Complications</vt:lpstr>
      <vt:lpstr>Tests useful in the evaluation of diarrhea</vt:lpstr>
      <vt:lpstr>Slide 22</vt:lpstr>
      <vt:lpstr>Slide 23</vt:lpstr>
      <vt:lpstr>Objectives</vt:lpstr>
      <vt:lpstr>Slide 25</vt:lpstr>
      <vt:lpstr>Physiology </vt:lpstr>
      <vt:lpstr>Mechanisms and Causes of Malabsorption Syndrome</vt:lpstr>
      <vt:lpstr>Pathophysiology</vt:lpstr>
      <vt:lpstr>Pathophysiology</vt:lpstr>
      <vt:lpstr>Pathophysiology</vt:lpstr>
      <vt:lpstr>Pathophysiology</vt:lpstr>
      <vt:lpstr>Malabsorption Syndrome  Clinical features</vt:lpstr>
      <vt:lpstr>Slide 33</vt:lpstr>
      <vt:lpstr>Malabsorption Syndrome  Clinical features</vt:lpstr>
      <vt:lpstr>Diagnosis</vt:lpstr>
      <vt:lpstr>Malabsorption Syndrome  Celiac disease</vt:lpstr>
      <vt:lpstr>Clinical features  Celiac disease</vt:lpstr>
      <vt:lpstr>Endoscopy </vt:lpstr>
      <vt:lpstr>Slide 39</vt:lpstr>
      <vt:lpstr> Celiac Disease</vt:lpstr>
      <vt:lpstr> Celiac Disease </vt:lpstr>
      <vt:lpstr>Lactose Intolerance</vt:lpstr>
      <vt:lpstr>Lactose Intolerance  Pathophysiology </vt:lpstr>
      <vt:lpstr>Lactose Intolerance causes  </vt:lpstr>
      <vt:lpstr>Clinical </vt:lpstr>
      <vt:lpstr>Slide 46</vt:lpstr>
      <vt:lpstr>Lactose Intolerance  Diagnosis </vt:lpstr>
      <vt:lpstr>Hydrogen breath test . </vt:lpstr>
      <vt:lpstr>Slide 49</vt:lpstr>
      <vt:lpstr>Lactose Intolerance summary  </vt:lpstr>
      <vt:lpstr>Slide 51</vt:lpstr>
      <vt:lpstr>Slide 52</vt:lpstr>
      <vt:lpstr>CLASSIFICATION diarrhea </vt:lpstr>
      <vt:lpstr>What are complications of diarrhea?</vt:lpstr>
      <vt:lpstr>Slide 55</vt:lpstr>
      <vt:lpstr>Slide 56</vt:lpstr>
      <vt:lpstr>Endoscopy  what is the finding? </vt:lpstr>
      <vt:lpstr>What is Celiac disease?</vt:lpstr>
      <vt:lpstr>Slide 59</vt:lpstr>
      <vt:lpstr>Slide 60</vt:lpstr>
      <vt:lpstr>Scenario </vt:lpstr>
      <vt:lpstr>Duodenal biopsy</vt:lpstr>
      <vt:lpstr>Slide 63</vt:lpstr>
      <vt:lpstr>Slide 64</vt:lpstr>
      <vt:lpstr>Slide 65</vt:lpstr>
      <vt:lpstr>Slide 66</vt:lpstr>
      <vt:lpstr>Slide 67</vt:lpstr>
      <vt:lpstr>Slide 68</vt:lpstr>
      <vt:lpstr>Slide 69</vt:lpstr>
      <vt:lpstr>Slide 70</vt:lpstr>
      <vt:lpstr>Lactose Intolerance  Pathophysiology </vt:lpstr>
      <vt:lpstr>Lactose Intolerance causes  </vt:lpstr>
      <vt:lpstr>Slide 73</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DIARREAHA</dc:title>
  <dc:creator>Admin</dc:creator>
  <cp:lastModifiedBy>431102315</cp:lastModifiedBy>
  <cp:revision>143</cp:revision>
  <dcterms:created xsi:type="dcterms:W3CDTF">2010-09-04T18:10:50Z</dcterms:created>
  <dcterms:modified xsi:type="dcterms:W3CDTF">2012-11-25T11:03:16Z</dcterms:modified>
</cp:coreProperties>
</file>