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77" r:id="rId4"/>
    <p:sldId id="259" r:id="rId5"/>
    <p:sldId id="278" r:id="rId6"/>
    <p:sldId id="261" r:id="rId7"/>
    <p:sldId id="262" r:id="rId8"/>
    <p:sldId id="260" r:id="rId9"/>
    <p:sldId id="280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9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7AD0C-D0E8-4FD9-B41F-FE88440E3C20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ED9C4-9A0B-44F3-AA9B-651FE51B1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2066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3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Chronic pancreatitis. </a:t>
            </a:r>
            <a:r>
              <a:rPr lang="en-US" i="1" smtClean="0"/>
              <a:t>A</a:t>
            </a:r>
            <a:r>
              <a:rPr lang="en-US" smtClean="0"/>
              <a:t>, Extensive fibrosis and atrophy has left only residual islets (</a:t>
            </a:r>
            <a:r>
              <a:rPr lang="en-US" i="1" smtClean="0"/>
              <a:t>left</a:t>
            </a:r>
            <a:r>
              <a:rPr lang="en-US" smtClean="0"/>
              <a:t>) and ducts (</a:t>
            </a:r>
            <a:r>
              <a:rPr lang="en-US" i="1" smtClean="0"/>
              <a:t>right</a:t>
            </a:r>
            <a:r>
              <a:rPr lang="en-US" smtClean="0"/>
              <a:t>), with a sprinkling of chronic inflammatory cells and acinar tissue. </a:t>
            </a:r>
            <a:r>
              <a:rPr lang="en-US" i="1" smtClean="0"/>
              <a:t>B</a:t>
            </a:r>
            <a:r>
              <a:rPr lang="en-US" smtClean="0"/>
              <a:t>, A higher-power view demonstrating dilated ducts with inspissated eosinophilic ductal concretions in a patient with alcoholic chronic pancreatitis.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1B9D94-064D-4F56-BACC-06BEB8BF798F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4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Pancreatic pseudocyst. </a:t>
            </a:r>
            <a:r>
              <a:rPr lang="en-US" i="1" smtClean="0"/>
              <a:t>A</a:t>
            </a:r>
            <a:r>
              <a:rPr lang="en-US" smtClean="0"/>
              <a:t>, Cross-section through this previously bisected lesion revealing a poorly defined cyst with a necrotic brown-black wall. </a:t>
            </a:r>
            <a:r>
              <a:rPr lang="en-US" i="1" smtClean="0"/>
              <a:t>B</a:t>
            </a:r>
            <a:r>
              <a:rPr lang="en-US" smtClean="0"/>
              <a:t>, Histologically, the cyst lacks a true epithelial lining and instead is lined by fibrin and granulation tissue.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90DCC8-2DB8-478C-B926-D340A6DA4FE5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B7830-0609-4EAB-A7BD-3E7E4EF800E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Pathology and pathogenesis of pancreatitis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smtClean="0"/>
              <a:t>Acute pancreatitis: </a:t>
            </a:r>
            <a:r>
              <a:rPr lang="en-GB" b="0" smtClean="0"/>
              <a:t>Morphology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The basic alterations are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 </a:t>
            </a:r>
            <a:r>
              <a:rPr lang="en-GB" sz="2400" b="1" dirty="0" smtClean="0"/>
              <a:t>(1) </a:t>
            </a:r>
            <a:r>
              <a:rPr lang="en-GB" sz="2400" b="1" dirty="0" err="1" smtClean="0"/>
              <a:t>microvascular</a:t>
            </a:r>
            <a:r>
              <a:rPr lang="en-GB" sz="2400" b="1" dirty="0" smtClean="0"/>
              <a:t> leakage causing </a:t>
            </a:r>
            <a:r>
              <a:rPr lang="en-GB" sz="2400" b="1" dirty="0" err="1" smtClean="0"/>
              <a:t>edema</a:t>
            </a:r>
            <a:endParaRPr lang="en-GB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/>
              <a:t> (2) necrosis of fat by </a:t>
            </a:r>
            <a:r>
              <a:rPr lang="en-GB" sz="2400" b="1" dirty="0" err="1" smtClean="0"/>
              <a:t>lipolytic</a:t>
            </a:r>
            <a:r>
              <a:rPr lang="en-GB" sz="2400" b="1" dirty="0" smtClean="0"/>
              <a:t> enzymes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/>
              <a:t>(3) an acute inflammatory reaction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/>
              <a:t> (4) </a:t>
            </a:r>
            <a:r>
              <a:rPr lang="en-GB" sz="2400" b="1" dirty="0" err="1" smtClean="0"/>
              <a:t>proteolytic</a:t>
            </a:r>
            <a:r>
              <a:rPr lang="en-GB" sz="2400" b="1" dirty="0" smtClean="0"/>
              <a:t> destruction of pancreatic parenchyma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/>
              <a:t> (5) destruction of blood vessels with subsequent interstitial </a:t>
            </a:r>
            <a:r>
              <a:rPr lang="en-GB" sz="2400" b="1" dirty="0" err="1" smtClean="0"/>
              <a:t>hemorrhage</a:t>
            </a:r>
            <a:endParaRPr lang="en-GB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 Fat necrosis results from enzymatic destruction of fat cells. The released fatty acids combine with calcium to form insoluble salts that precipitate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smtClean="0"/>
              <a:t>Acute pancreatitis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/>
              <a:t>Pathogenesis.</a:t>
            </a:r>
            <a:r>
              <a:rPr lang="en-GB" dirty="0" smtClean="0"/>
              <a:t>  </a:t>
            </a:r>
            <a:endParaRPr lang="en-GB" dirty="0" smtClean="0"/>
          </a:p>
          <a:p>
            <a:pPr>
              <a:defRPr/>
            </a:pPr>
            <a:r>
              <a:rPr lang="en-GB" i="1" dirty="0" err="1" smtClean="0"/>
              <a:t>autodigestion</a:t>
            </a:r>
            <a:r>
              <a:rPr lang="en-GB" i="1" dirty="0" smtClean="0"/>
              <a:t> </a:t>
            </a:r>
            <a:r>
              <a:rPr lang="en-GB" i="1" dirty="0" smtClean="0"/>
              <a:t>of the pancreatic substance by inappropriately activated pancreatic enzymes</a:t>
            </a:r>
            <a:r>
              <a:rPr lang="en-GB" dirty="0" smtClean="0"/>
              <a:t>.</a:t>
            </a:r>
          </a:p>
          <a:p>
            <a:pPr>
              <a:defRPr/>
            </a:pPr>
            <a:r>
              <a:rPr lang="en-GB" i="1" dirty="0" smtClean="0"/>
              <a:t>activation </a:t>
            </a:r>
            <a:r>
              <a:rPr lang="en-GB" i="1" dirty="0" smtClean="0"/>
              <a:t>of </a:t>
            </a:r>
            <a:r>
              <a:rPr lang="en-GB" i="1" dirty="0" err="1" smtClean="0"/>
              <a:t>trypsinogen</a:t>
            </a:r>
            <a:r>
              <a:rPr lang="en-GB" i="1" dirty="0" smtClean="0"/>
              <a:t> is an important triggering event in acute pancreatitis</a:t>
            </a:r>
            <a:r>
              <a:rPr lang="en-GB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i="1" dirty="0" smtClean="0"/>
              <a:t>Acute pancreatitis</a:t>
            </a:r>
            <a:r>
              <a:rPr lang="en-GB" sz="4000" b="0" dirty="0" smtClean="0"/>
              <a:t>: Clinical Features.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Abdominal pain is the cardinal manifestation of acute pancreatitis.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Full-blown acute pancreatitis is a </a:t>
            </a:r>
            <a:r>
              <a:rPr lang="en-GB" sz="2400" b="1" dirty="0" smtClean="0"/>
              <a:t>medical emergency 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 These patients usually have the sudden onset of an "acute abdomen“ 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Characteristically, the pain is constant and intense and is often referred to the upper back.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There is </a:t>
            </a:r>
            <a:r>
              <a:rPr lang="en-GB" sz="2400" i="1" dirty="0" err="1" smtClean="0"/>
              <a:t>leukocytosis</a:t>
            </a:r>
            <a:r>
              <a:rPr lang="en-GB" sz="2400" dirty="0" smtClean="0"/>
              <a:t>, </a:t>
            </a:r>
            <a:r>
              <a:rPr lang="en-GB" sz="2400" i="1" dirty="0" err="1" smtClean="0"/>
              <a:t>hemolysis</a:t>
            </a:r>
            <a:r>
              <a:rPr lang="en-GB" sz="2400" dirty="0" smtClean="0"/>
              <a:t>, </a:t>
            </a:r>
            <a:r>
              <a:rPr lang="en-GB" sz="2400" i="1" dirty="0" smtClean="0"/>
              <a:t>disseminated intravascular coagulation</a:t>
            </a:r>
            <a:r>
              <a:rPr lang="en-GB" sz="2400" dirty="0" smtClean="0"/>
              <a:t>, </a:t>
            </a:r>
            <a:r>
              <a:rPr lang="en-GB" sz="2400" i="1" dirty="0" smtClean="0"/>
              <a:t>fluid sequestration, acute respiratory distress syndrome</a:t>
            </a:r>
            <a:r>
              <a:rPr lang="en-GB" sz="2400" dirty="0" smtClean="0"/>
              <a:t>, </a:t>
            </a:r>
            <a:r>
              <a:rPr lang="en-GB" sz="2400" i="1" dirty="0" smtClean="0"/>
              <a:t>and diffuse fat necrosis</a:t>
            </a:r>
            <a:r>
              <a:rPr lang="en-GB" sz="2400" dirty="0" smtClean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i="1" dirty="0" smtClean="0"/>
              <a:t>Peripheral vascular collapse and shock with acute renal tubular necrosis may occur</a:t>
            </a:r>
            <a:r>
              <a:rPr lang="en-GB" sz="24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smtClean="0"/>
              <a:t>Acute pancreatitis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300" i="1" smtClean="0"/>
              <a:t>Laboratory findings: </a:t>
            </a:r>
            <a:r>
              <a:rPr lang="en-GB" sz="3300" smtClean="0"/>
              <a:t>marked elevation of serum amylase levels during the first 24 hours, followed within 72 to 96 hours by a rising serum lipase level.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smtClean="0"/>
              <a:t>Acute pancreatitis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smtClean="0"/>
              <a:t>The key to the management is "resting" the pancreas by total restriction of food and fluids and by supportive therapy. </a:t>
            </a:r>
          </a:p>
          <a:p>
            <a:pPr eaLnBrk="1" hangingPunct="1">
              <a:defRPr/>
            </a:pPr>
            <a:r>
              <a:rPr lang="en-GB" sz="2800" smtClean="0"/>
              <a:t>Most patients recover fully. About 5% die from shock during the first week of illness. Acute respiratory distress syndrome and acute renal failure are fatal complications. </a:t>
            </a:r>
          </a:p>
          <a:p>
            <a:pPr eaLnBrk="1" hangingPunct="1">
              <a:defRPr/>
            </a:pPr>
            <a:r>
              <a:rPr lang="en-GB" sz="2800" smtClean="0"/>
              <a:t>In surviving patients, sequelae include a sterile </a:t>
            </a:r>
            <a:r>
              <a:rPr lang="en-GB" sz="2800" i="1" smtClean="0"/>
              <a:t>pancreatic abscess</a:t>
            </a:r>
            <a:r>
              <a:rPr lang="en-GB" sz="2800" smtClean="0"/>
              <a:t> and a </a:t>
            </a:r>
            <a:r>
              <a:rPr lang="en-GB" sz="2800" i="1" smtClean="0"/>
              <a:t>pancreatic pseudocyst.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Chronic pancreatitis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Chronic pancreatitis is characterized by inflammation of the pancreas with destruction of exocrine parenchyma, fibrosis, and, in the late stages, the destruction of endocrine parenchyma.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The chief distinction between acute and chronic pancreatitis is the irreversible impairment in pancreatic function that is characteristic of chronic pancreatitis.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Chronic pancreatitis</a:t>
            </a:r>
            <a:endParaRPr lang="en-US" dirty="0"/>
          </a:p>
        </p:txBody>
      </p:sp>
      <p:pic>
        <p:nvPicPr>
          <p:cNvPr id="205827" name="Content Placeholder 3" descr="untitle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23950" y="1447800"/>
            <a:ext cx="68961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Chronic pancreatitis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300" smtClean="0"/>
              <a:t>There is significant overlap in the causes of acute and chronic pancreatitis. By far </a:t>
            </a:r>
            <a:r>
              <a:rPr lang="en-GB" sz="3300" i="1" smtClean="0"/>
              <a:t>the most common cause of chronic pancreatitis is long-term alcohol abuse and biliary tract disease</a:t>
            </a:r>
            <a:r>
              <a:rPr lang="en-GB" sz="3300" smtClean="0"/>
              <a:t>, and these patients are usually middle-aged males. </a:t>
            </a:r>
          </a:p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Chronic pancreatitis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smtClean="0"/>
              <a:t>      Less common causes of chronic pancreatitis include the following: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Hypercalcemia, hyperlipidemia.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Long-standing </a:t>
            </a:r>
            <a:r>
              <a:rPr lang="en-GB" sz="2800" i="1" smtClean="0"/>
              <a:t>obstruction</a:t>
            </a:r>
            <a:r>
              <a:rPr lang="en-GB" sz="2800" smtClean="0"/>
              <a:t> of the pancreatic duct by pseudocysts, calculi, trauma, neoplasms, or pancreas divisum.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i="1" smtClean="0"/>
              <a:t>Tropical pancreatitis</a:t>
            </a:r>
            <a:r>
              <a:rPr lang="en-GB" sz="2800" smtClean="0"/>
              <a:t>, which is a poorly characterized disease seen in Africa and Asia. It has been attributed to malnutrition.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i="1" smtClean="0"/>
              <a:t>Hereditary pancreatitis</a:t>
            </a:r>
            <a:r>
              <a:rPr lang="en-GB" sz="2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i="1" smtClean="0"/>
              <a:t>Idiopathic chronic pancreatitis</a:t>
            </a:r>
            <a:r>
              <a:rPr lang="en-GB" sz="2800" smtClean="0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Chronic pancreatitis: </a:t>
            </a:r>
            <a:r>
              <a:rPr lang="en-GB" b="0" smtClean="0"/>
              <a:t>Morphology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b="1" smtClean="0"/>
              <a:t>Chronic pancreatitis is characterized by parenchymal fibrosis, reduced number and size of acini with relative sparing of the islets of Langerhans, and variable dilation of the pancreatic ducts</a:t>
            </a:r>
            <a:r>
              <a:rPr lang="en-GB" sz="2800" smtClean="0"/>
              <a:t> </a:t>
            </a:r>
          </a:p>
          <a:p>
            <a:pPr eaLnBrk="1" hangingPunct="1">
              <a:defRPr/>
            </a:pPr>
            <a:r>
              <a:rPr lang="en-GB" sz="2800" smtClean="0"/>
              <a:t>These changes are usually accompanied by a chronic inflammatory infiltrate around lobules and ducts.</a:t>
            </a:r>
          </a:p>
          <a:p>
            <a:pPr eaLnBrk="1" hangingPunct="1">
              <a:defRPr/>
            </a:pPr>
            <a:r>
              <a:rPr lang="en-GB" sz="2800" smtClean="0"/>
              <a:t>Grossly: gland is hard, sometimes with extremely dilated ducts and visible calcification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Pancreatitis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Inflam</a:t>
            </a:r>
            <a:r>
              <a:rPr lang="en-GB" sz="2800" dirty="0" err="1" smtClean="0"/>
              <a:t>mation</a:t>
            </a:r>
            <a:r>
              <a:rPr lang="en-GB" sz="2800" dirty="0" smtClean="0"/>
              <a:t> of the pancreas.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The clinical manifestations can range in severity from a mild, self-limited disease to a </a:t>
            </a:r>
            <a:r>
              <a:rPr lang="en-GB" sz="2800" dirty="0" err="1" smtClean="0"/>
              <a:t>lifethreatening</a:t>
            </a:r>
            <a:r>
              <a:rPr lang="en-GB" sz="2800" dirty="0" smtClean="0"/>
              <a:t> acute inflammatory process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The duration of the disease can range from a transient attack to an irreversible loss of function.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Chronic pancreatitis</a:t>
            </a:r>
            <a:r>
              <a:rPr lang="en-GB" sz="4000" b="0" dirty="0" smtClean="0"/>
              <a:t>: Clinical Features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Silent or repeated attacks of  abdominal pain or persistent abdominal and back pain.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Attacks may be precipitated by alcohol abuse, overeating , or the use of opiates and other drugs.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During an attack of abdominal pain, there may be mild fever and mild-to-moderate elevations of serum amylase.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Calcifications can be seen within the pancreas by CT scan and </a:t>
            </a:r>
            <a:r>
              <a:rPr lang="en-GB" sz="2400" dirty="0" err="1" smtClean="0"/>
              <a:t>ultrasonography</a:t>
            </a:r>
            <a:r>
              <a:rPr lang="en-GB" sz="2400" dirty="0" smtClean="0"/>
              <a:t>.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GB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Chronic pancreatitis: Clinical Features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Complications: </a:t>
            </a:r>
          </a:p>
          <a:p>
            <a:pPr lvl="1"/>
            <a:r>
              <a:rPr lang="en-GB" dirty="0" smtClean="0"/>
              <a:t>Severe </a:t>
            </a:r>
            <a:r>
              <a:rPr lang="en-GB" i="1" dirty="0" smtClean="0"/>
              <a:t>pancreatic exocrine insufficiency</a:t>
            </a:r>
            <a:endParaRPr lang="en-GB" dirty="0" smtClean="0"/>
          </a:p>
          <a:p>
            <a:pPr lvl="1"/>
            <a:r>
              <a:rPr lang="en-GB" dirty="0" smtClean="0"/>
              <a:t>Chronic </a:t>
            </a:r>
            <a:r>
              <a:rPr lang="en-GB" dirty="0" err="1" smtClean="0"/>
              <a:t>malabsorption</a:t>
            </a:r>
            <a:endParaRPr lang="en-GB" dirty="0" smtClean="0"/>
          </a:p>
          <a:p>
            <a:pPr lvl="1"/>
            <a:r>
              <a:rPr lang="en-GB" i="1" dirty="0" smtClean="0"/>
              <a:t>Diabetes mellitus</a:t>
            </a:r>
            <a:r>
              <a:rPr lang="en-GB" dirty="0" smtClean="0"/>
              <a:t> (due to destruction of islets of </a:t>
            </a:r>
            <a:r>
              <a:rPr lang="en-GB" dirty="0" err="1" smtClean="0"/>
              <a:t>Langerhans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 </a:t>
            </a:r>
            <a:r>
              <a:rPr lang="en-GB" i="1" dirty="0" smtClean="0"/>
              <a:t>Severe chronic pain</a:t>
            </a:r>
            <a:endParaRPr lang="en-GB" dirty="0" smtClean="0"/>
          </a:p>
          <a:p>
            <a:pPr lvl="1"/>
            <a:r>
              <a:rPr lang="en-GB" i="1" dirty="0" smtClean="0"/>
              <a:t>Pancreatic </a:t>
            </a:r>
            <a:r>
              <a:rPr lang="en-GB" i="1" dirty="0" err="1" smtClean="0"/>
              <a:t>pseudocysts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0" i="1" smtClean="0"/>
              <a:t>PSEUDOCYSTS OF PANCREAS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dirty="0" err="1" smtClean="0"/>
              <a:t>Pseudocysts</a:t>
            </a:r>
            <a:r>
              <a:rPr lang="en-GB" sz="2800" dirty="0" smtClean="0"/>
              <a:t> are localized collections of necrotic-hemorrhagic material rich in pancreatic enzymes. Such cysts lack an epithelial lining (hence the prefix "pseudo"), and they account for majority of cysts in the pancreas. </a:t>
            </a:r>
          </a:p>
          <a:p>
            <a:pPr eaLnBrk="1" hangingPunct="1">
              <a:defRPr/>
            </a:pPr>
            <a:r>
              <a:rPr lang="en-GB" sz="2800" dirty="0" err="1" smtClean="0"/>
              <a:t>Pseudocysts</a:t>
            </a:r>
            <a:r>
              <a:rPr lang="en-GB" sz="2800" dirty="0" smtClean="0"/>
              <a:t> usually arise after an episode of acute pancreatitis, or of chronic alcoholic pancreatitis.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0" i="1" dirty="0" smtClean="0"/>
              <a:t>PSEUDOCYSTS OF PANCREAS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b="1" smtClean="0"/>
              <a:t>Morphology.</a:t>
            </a:r>
            <a:r>
              <a:rPr lang="en-GB" sz="2800" smtClean="0"/>
              <a:t> Pseudocysts are usually solitary. Pseudocysts can range in size from 2 to 30 cm in diameter. </a:t>
            </a:r>
          </a:p>
          <a:p>
            <a:pPr eaLnBrk="1" hangingPunct="1">
              <a:defRPr/>
            </a:pPr>
            <a:r>
              <a:rPr lang="en-GB" sz="2800" smtClean="0"/>
              <a:t>While many pseudocysts spontaneously resolve, they may become secondarily infected, and larger pseudocysts may compress or even perforate into adjacent structures.</a:t>
            </a:r>
          </a:p>
          <a:p>
            <a:pPr eaLnBrk="1" hangingPunct="1">
              <a:defRPr/>
            </a:pPr>
            <a:r>
              <a:rPr lang="en-GB" sz="2800" smtClean="0"/>
              <a:t>They can produce abdominal pain and predispose to intraperitoneal hemorrhage or peritonitis.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0" i="1" dirty="0" smtClean="0"/>
              <a:t>PSEUDOCYSTS OF PANCREAS</a:t>
            </a:r>
            <a:endParaRPr lang="en-US" dirty="0"/>
          </a:p>
        </p:txBody>
      </p:sp>
      <p:pic>
        <p:nvPicPr>
          <p:cNvPr id="212995" name="Content Placeholder 3" descr="untitle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23950" y="1371600"/>
            <a:ext cx="6896100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Pancreatitis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dirty="0" smtClean="0"/>
              <a:t>Acute  or  chronic</a:t>
            </a:r>
          </a:p>
          <a:p>
            <a:pPr>
              <a:lnSpc>
                <a:spcPct val="80000"/>
              </a:lnSpc>
              <a:buNone/>
              <a:defRPr/>
            </a:pPr>
            <a:endParaRPr lang="en-GB" dirty="0" smtClean="0"/>
          </a:p>
          <a:p>
            <a:pPr>
              <a:lnSpc>
                <a:spcPct val="80000"/>
              </a:lnSpc>
              <a:defRPr/>
            </a:pPr>
            <a:r>
              <a:rPr lang="en-GB" dirty="0" smtClean="0"/>
              <a:t>In </a:t>
            </a:r>
            <a:r>
              <a:rPr lang="en-GB" i="1" dirty="0" smtClean="0"/>
              <a:t>acute pancreatitis</a:t>
            </a:r>
            <a:r>
              <a:rPr lang="en-GB" dirty="0" smtClean="0"/>
              <a:t>, gland can return to normal if underlying cause of the pancreatitis is removed.</a:t>
            </a:r>
          </a:p>
          <a:p>
            <a:pPr>
              <a:lnSpc>
                <a:spcPct val="80000"/>
              </a:lnSpc>
              <a:defRPr/>
            </a:pPr>
            <a:r>
              <a:rPr lang="en-GB" dirty="0" smtClean="0"/>
              <a:t>By contrast, </a:t>
            </a:r>
            <a:r>
              <a:rPr lang="en-GB" i="1" dirty="0" smtClean="0"/>
              <a:t>chronic pancreatitis</a:t>
            </a:r>
            <a:r>
              <a:rPr lang="en-GB" dirty="0" smtClean="0"/>
              <a:t> is defined by  irreversible destruction of exocrine pancreatic parenchyma.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dirty="0" smtClean="0"/>
              <a:t>Acute pancreatitis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i="1" dirty="0" smtClean="0"/>
              <a:t>Acute pancreatitis is a group of reversible lesions characterized by inflammation of the pancreas ranging in severity from </a:t>
            </a:r>
            <a:r>
              <a:rPr lang="en-GB" i="1" dirty="0" err="1" smtClean="0"/>
              <a:t>edema</a:t>
            </a:r>
            <a:r>
              <a:rPr lang="en-GB" i="1" dirty="0" smtClean="0"/>
              <a:t> and fat necrosis to </a:t>
            </a:r>
            <a:r>
              <a:rPr lang="en-GB" i="1" dirty="0" err="1" smtClean="0"/>
              <a:t>parenchymal</a:t>
            </a:r>
            <a:r>
              <a:rPr lang="en-GB" i="1" dirty="0" smtClean="0"/>
              <a:t> necrosis with severe </a:t>
            </a:r>
            <a:r>
              <a:rPr lang="en-GB" i="1" dirty="0" err="1" smtClean="0"/>
              <a:t>hemorrhage</a:t>
            </a:r>
            <a:r>
              <a:rPr lang="en-GB" i="1" dirty="0" smtClean="0"/>
              <a:t>. </a:t>
            </a:r>
            <a:endParaRPr lang="en-GB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80% of cases in western countries are associated with one of two conditions: </a:t>
            </a:r>
            <a:r>
              <a:rPr lang="en-GB" dirty="0" err="1" smtClean="0"/>
              <a:t>biliary</a:t>
            </a:r>
            <a:r>
              <a:rPr lang="en-GB" dirty="0" smtClean="0"/>
              <a:t> tract disease or alcoholism.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Gallstones are present in 35% to 60% of cases of acute pancreatitis.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Acute pancreatitis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:</a:t>
            </a:r>
          </a:p>
          <a:p>
            <a:pPr lvl="1"/>
            <a:r>
              <a:rPr lang="en-US" dirty="0" smtClean="0"/>
              <a:t>Metabolic</a:t>
            </a:r>
          </a:p>
          <a:p>
            <a:pPr lvl="1"/>
            <a:r>
              <a:rPr lang="en-US" dirty="0" smtClean="0"/>
              <a:t>Mechanical</a:t>
            </a:r>
          </a:p>
          <a:p>
            <a:pPr lvl="1"/>
            <a:r>
              <a:rPr lang="en-US" dirty="0" smtClean="0"/>
              <a:t>Vascular</a:t>
            </a:r>
          </a:p>
          <a:p>
            <a:pPr lvl="1"/>
            <a:r>
              <a:rPr lang="en-US" dirty="0" smtClean="0"/>
              <a:t>Infectious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9344" name="Group 112"/>
          <p:cNvGraphicFramePr>
            <a:graphicFrameLocks noGrp="1"/>
          </p:cNvGraphicFramePr>
          <p:nvPr/>
        </p:nvGraphicFramePr>
        <p:xfrm>
          <a:off x="2476500" y="2209800"/>
          <a:ext cx="4838700" cy="4389120"/>
        </p:xfrm>
        <a:graphic>
          <a:graphicData uri="http://schemas.openxmlformats.org/drawingml/2006/table">
            <a:tbl>
              <a:tblPr/>
              <a:tblGrid>
                <a:gridCol w="48387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Metabolic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Alcoholism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Hyperlipoproteinemia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Hypercalcemia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Drugs (e.g., thiazide diuretics)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Genetic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Mechanical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Trauma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Gallstones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Iatrogenic injury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Perioperative injury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Endoscopic procedures with dye injection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79345" name="Rectangle 113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smtClean="0"/>
              <a:t>ETIOLOGIC FACTORS IN ACUTE PANCREATITIS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9623" name="Group 39"/>
          <p:cNvGraphicFramePr>
            <a:graphicFrameLocks noGrp="1"/>
          </p:cNvGraphicFramePr>
          <p:nvPr/>
        </p:nvGraphicFramePr>
        <p:xfrm>
          <a:off x="2476500" y="1968500"/>
          <a:ext cx="4191000" cy="2926080"/>
        </p:xfrm>
        <a:graphic>
          <a:graphicData uri="http://schemas.openxmlformats.org/drawingml/2006/table">
            <a:tbl>
              <a:tblPr/>
              <a:tblGrid>
                <a:gridCol w="41910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Vascular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Shock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Atheroembolism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Polyarteritis nodosa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Infectious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Mumps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Coxsackievirus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Mycoplasma pneumoniae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9624" name="Rectangle 40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smtClean="0"/>
              <a:t>ETIOLOGIC FACTORS IN ACUTE PANCREATITIS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smtClean="0"/>
              <a:t>Acute pancreatitis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Obstruction of the pancreatic duct system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err="1" smtClean="0"/>
              <a:t>eg</a:t>
            </a:r>
            <a:r>
              <a:rPr lang="en-GB" sz="1600" dirty="0" smtClean="0"/>
              <a:t>. </a:t>
            </a:r>
            <a:r>
              <a:rPr lang="en-GB" sz="1600" dirty="0" err="1" smtClean="0"/>
              <a:t>periampullary</a:t>
            </a:r>
            <a:r>
              <a:rPr lang="en-GB" sz="1600" dirty="0" smtClean="0"/>
              <a:t> </a:t>
            </a:r>
            <a:r>
              <a:rPr lang="en-GB" sz="1600" dirty="0" err="1" smtClean="0"/>
              <a:t>tumors</a:t>
            </a:r>
            <a:r>
              <a:rPr lang="en-GB" sz="1600" dirty="0" smtClean="0"/>
              <a:t>, congenital cystic dilatation of the common bile duct, </a:t>
            </a:r>
            <a:r>
              <a:rPr lang="en-GB" sz="1600" dirty="0" err="1" smtClean="0"/>
              <a:t>biliary</a:t>
            </a:r>
            <a:r>
              <a:rPr lang="en-GB" sz="1600" dirty="0" smtClean="0"/>
              <a:t> "sludge," and parasites (particularly </a:t>
            </a:r>
            <a:r>
              <a:rPr lang="en-GB" sz="1600" i="1" dirty="0" err="1" smtClean="0"/>
              <a:t>Ascariasis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lumbricoides</a:t>
            </a:r>
            <a:r>
              <a:rPr lang="en-GB" sz="1600" dirty="0" smtClean="0"/>
              <a:t> and </a:t>
            </a:r>
            <a:r>
              <a:rPr lang="en-GB" sz="1600" i="1" dirty="0" err="1" smtClean="0"/>
              <a:t>Clonorchis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sinensis</a:t>
            </a:r>
            <a:r>
              <a:rPr lang="en-GB" sz="1600" dirty="0" smtClean="0"/>
              <a:t> organisms)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Medication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smtClean="0"/>
              <a:t>More than 85 drugs have been reported to cause acute pancreatitis. </a:t>
            </a:r>
            <a:r>
              <a:rPr lang="en-GB" sz="1600" dirty="0" err="1" smtClean="0"/>
              <a:t>e.g</a:t>
            </a:r>
            <a:r>
              <a:rPr lang="en-GB" sz="1600" dirty="0" smtClean="0"/>
              <a:t> . </a:t>
            </a:r>
            <a:r>
              <a:rPr lang="en-GB" sz="1600" dirty="0" err="1" smtClean="0"/>
              <a:t>thiazide</a:t>
            </a:r>
            <a:r>
              <a:rPr lang="en-GB" sz="1600" dirty="0" smtClean="0"/>
              <a:t> diuretics, estrogens, etc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Metabolic disorders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smtClean="0"/>
              <a:t>Including </a:t>
            </a:r>
            <a:r>
              <a:rPr lang="en-GB" sz="1600" dirty="0" err="1" smtClean="0"/>
              <a:t>hypertriglyceridemia</a:t>
            </a:r>
            <a:r>
              <a:rPr lang="en-GB" sz="1600" dirty="0" smtClean="0"/>
              <a:t>, hyperparathyroidism, and other </a:t>
            </a:r>
            <a:r>
              <a:rPr lang="en-GB" sz="1600" dirty="0" err="1" smtClean="0"/>
              <a:t>hypercalcemic</a:t>
            </a:r>
            <a:r>
              <a:rPr lang="en-GB" sz="1600" dirty="0" smtClean="0"/>
              <a:t> states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Acute ischemia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smtClean="0"/>
              <a:t>Vascular thrombosis, embolism, </a:t>
            </a:r>
            <a:r>
              <a:rPr lang="en-GB" sz="1600" dirty="0" err="1" smtClean="0"/>
              <a:t>vasculitis</a:t>
            </a:r>
            <a:r>
              <a:rPr lang="en-GB" sz="1600" dirty="0" smtClean="0"/>
              <a:t> and shock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Trauma: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smtClean="0"/>
              <a:t>Blunt trauma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smtClean="0"/>
              <a:t>Iatrogenic injury during surgery or endoscopic retrograde </a:t>
            </a:r>
            <a:r>
              <a:rPr lang="en-GB" sz="1600" dirty="0" err="1" smtClean="0"/>
              <a:t>cholangiopancreatography</a:t>
            </a:r>
            <a:r>
              <a:rPr lang="en-GB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Acute pancreatitis: </a:t>
            </a:r>
            <a:r>
              <a:rPr lang="en-GB" dirty="0" smtClean="0"/>
              <a:t>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morphology of acute pancreatitis ranges from  inflammation and </a:t>
            </a:r>
            <a:r>
              <a:rPr lang="en-GB" dirty="0" err="1" smtClean="0"/>
              <a:t>edema</a:t>
            </a:r>
            <a:r>
              <a:rPr lang="en-GB" dirty="0" smtClean="0"/>
              <a:t> to severe extensive necrosis and </a:t>
            </a:r>
            <a:r>
              <a:rPr lang="en-GB" dirty="0" err="1" smtClean="0"/>
              <a:t>hemorrhage</a:t>
            </a:r>
            <a:r>
              <a:rPr lang="en-GB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653</TotalTime>
  <Words>1156</Words>
  <Application>Microsoft Office PowerPoint</Application>
  <PresentationFormat>On-screen Show (4:3)</PresentationFormat>
  <Paragraphs>124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Pathology and pathogenesis of pancreatitis </vt:lpstr>
      <vt:lpstr>Pancreatitis</vt:lpstr>
      <vt:lpstr>Pancreatitis</vt:lpstr>
      <vt:lpstr>Acute pancreatitis</vt:lpstr>
      <vt:lpstr>Acute pancreatitis</vt:lpstr>
      <vt:lpstr>ETIOLOGIC FACTORS IN ACUTE PANCREATITIS</vt:lpstr>
      <vt:lpstr>ETIOLOGIC FACTORS IN ACUTE PANCREATITIS</vt:lpstr>
      <vt:lpstr>Acute pancreatitis</vt:lpstr>
      <vt:lpstr>Acute pancreatitis: Morphology</vt:lpstr>
      <vt:lpstr>Acute pancreatitis: Morphology</vt:lpstr>
      <vt:lpstr>Acute pancreatitis</vt:lpstr>
      <vt:lpstr>Acute pancreatitis: Clinical Features.</vt:lpstr>
      <vt:lpstr>Acute pancreatitis</vt:lpstr>
      <vt:lpstr>Acute pancreatitis</vt:lpstr>
      <vt:lpstr>Chronic pancreatitis</vt:lpstr>
      <vt:lpstr>Chronic pancreatitis</vt:lpstr>
      <vt:lpstr>Chronic pancreatitis</vt:lpstr>
      <vt:lpstr>Chronic pancreatitis</vt:lpstr>
      <vt:lpstr>Chronic pancreatitis: Morphology</vt:lpstr>
      <vt:lpstr>Chronic pancreatitis: Clinical Features</vt:lpstr>
      <vt:lpstr>Chronic pancreatitis: Clinical Features</vt:lpstr>
      <vt:lpstr>PSEUDOCYSTS OF PANCREAS</vt:lpstr>
      <vt:lpstr>PSEUDOCYSTS OF PANCREAS</vt:lpstr>
      <vt:lpstr>PSEUDOCYSTS OF PANCREAS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Pathology and pathogenesis of pancreatitis </dc:title>
  <dc:creator>Dr.Hala</dc:creator>
  <cp:lastModifiedBy>Dr Abdulmalik</cp:lastModifiedBy>
  <cp:revision>13</cp:revision>
  <dcterms:created xsi:type="dcterms:W3CDTF">2010-11-01T06:23:58Z</dcterms:created>
  <dcterms:modified xsi:type="dcterms:W3CDTF">2012-11-27T05:57:20Z</dcterms:modified>
</cp:coreProperties>
</file>