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6"/>
  </p:notesMasterIdLst>
  <p:handoutMasterIdLst>
    <p:handoutMasterId r:id="rId27"/>
  </p:handoutMasterIdLst>
  <p:sldIdLst>
    <p:sldId id="283" r:id="rId2"/>
    <p:sldId id="303" r:id="rId3"/>
    <p:sldId id="307" r:id="rId4"/>
    <p:sldId id="277" r:id="rId5"/>
    <p:sldId id="284" r:id="rId6"/>
    <p:sldId id="279" r:id="rId7"/>
    <p:sldId id="286" r:id="rId8"/>
    <p:sldId id="293" r:id="rId9"/>
    <p:sldId id="287" r:id="rId10"/>
    <p:sldId id="288" r:id="rId11"/>
    <p:sldId id="299" r:id="rId12"/>
    <p:sldId id="302" r:id="rId13"/>
    <p:sldId id="294" r:id="rId14"/>
    <p:sldId id="295" r:id="rId15"/>
    <p:sldId id="297" r:id="rId16"/>
    <p:sldId id="305" r:id="rId17"/>
    <p:sldId id="296" r:id="rId18"/>
    <p:sldId id="300" r:id="rId19"/>
    <p:sldId id="298" r:id="rId20"/>
    <p:sldId id="273" r:id="rId21"/>
    <p:sldId id="281" r:id="rId22"/>
    <p:sldId id="271" r:id="rId23"/>
    <p:sldId id="272" r:id="rId24"/>
    <p:sldId id="292" r:id="rId25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66"/>
    <a:srgbClr val="FF66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37" autoAdjust="0"/>
    <p:restoredTop sz="94660"/>
  </p:normalViewPr>
  <p:slideViewPr>
    <p:cSldViewPr>
      <p:cViewPr>
        <p:scale>
          <a:sx n="100" d="100"/>
          <a:sy n="100" d="100"/>
        </p:scale>
        <p:origin x="-630" y="10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539F2C9B-659E-441B-93C9-3A55B562C8F3}" type="datetimeFigureOut">
              <a:rPr lang="ar-SA"/>
              <a:pPr>
                <a:defRPr/>
              </a:pPr>
              <a:t>05/01/34</a:t>
            </a:fld>
            <a:endParaRPr lang="en-U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9E30CC17-E7AF-489C-A05E-377BF5BFF72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0E48458B-33F8-4F07-BF68-43E1635C1424}" type="datetimeFigureOut">
              <a:rPr lang="ar-SA"/>
              <a:pPr>
                <a:defRPr/>
              </a:pPr>
              <a:t>05/01/34</a:t>
            </a:fld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4C41DF9C-638E-493E-B2BA-715A99D9B73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41DF9C-638E-493E-B2BA-715A99D9B731}" type="slidenum">
              <a:rPr lang="ar-SA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rtl="0"/>
            <a:fld id="{51590AE8-8967-47F0-945C-15800202AD2D}" type="slidenum">
              <a:rPr lang="ar-SA" sz="1200">
                <a:latin typeface="Arial" pitchFamily="34" charset="0"/>
              </a:rPr>
              <a:pPr rtl="0"/>
              <a:t>24</a:t>
            </a:fld>
            <a:endParaRPr lang="en-US" sz="1200">
              <a:latin typeface="Arial" pitchFamily="34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</p:grpSp>
      </p:grpSp>
      <p:sp>
        <p:nvSpPr>
          <p:cNvPr id="7184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85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A0416-35CE-404E-B20E-A1C26CF628D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DB484-237A-46E5-98D0-01F9E49045F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812539-914F-49AB-8D4E-0C046C44CF8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348D03-BB0A-41FC-A873-E51AA6646F1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8A6ED-94D2-4E20-98C2-B7714DD0423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E6D890-92B8-4CE2-8DA6-C09662ADA59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374237-C12B-4DAE-B123-294B412F4A7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3126EA-E4AF-4F2E-A006-E69ECED79BA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0B3747-A554-45D7-9377-A8B762509A6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5A33A-CCB7-444D-B7E4-B812AF2436E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D14F16-FBE0-4DCE-ABCC-2CD7C08825E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6147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6148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6150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6151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6152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6153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6154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6155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6156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6157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6158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</p:grpSp>
      </p:grpSp>
      <p:sp>
        <p:nvSpPr>
          <p:cNvPr id="6159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60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61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6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6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defRPr>
            </a:lvl1pPr>
          </a:lstStyle>
          <a:p>
            <a:pPr>
              <a:defRPr/>
            </a:pPr>
            <a:fld id="{998195BE-9734-478A-9BCF-5AD5F698209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6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1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2pPr>
      <a:lvl3pPr algn="l" rtl="1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3pPr>
      <a:lvl4pPr algn="l" rtl="1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4pPr>
      <a:lvl5pPr algn="l" rtl="1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Chemotherapy-induced_nausea_and_vomiting" TargetMode="External"/><Relationship Id="rId2" Type="http://schemas.openxmlformats.org/officeDocument/2006/relationships/hyperlink" Target="http://en.wikipedia.org/wiki/Substance_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n.wikipedia.org/wiki/Postoperative_nausea_and_vomiting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Opioid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468313" y="836613"/>
            <a:ext cx="7772400" cy="1470025"/>
          </a:xfrm>
          <a:noFill/>
        </p:spPr>
        <p:txBody>
          <a:bodyPr/>
          <a:lstStyle/>
          <a:p>
            <a:pPr algn="ctr"/>
            <a:r>
              <a:rPr lang="en-US" smtClean="0">
                <a:effectLst/>
              </a:rPr>
              <a:t>Antiemetics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187450" y="2565400"/>
            <a:ext cx="6729413" cy="1943100"/>
          </a:xfrm>
          <a:noFill/>
          <a:ln>
            <a:solidFill>
              <a:srgbClr val="FFFF00"/>
            </a:solidFill>
          </a:ln>
        </p:spPr>
        <p:txBody>
          <a:bodyPr/>
          <a:lstStyle/>
          <a:p>
            <a:pPr marL="0" indent="0" algn="ctr">
              <a:lnSpc>
                <a:spcPct val="90000"/>
              </a:lnSpc>
              <a:buFont typeface="Wingdings" pitchFamily="2" charset="2"/>
              <a:buNone/>
            </a:pPr>
            <a:r>
              <a:rPr lang="en-US" sz="3600" dirty="0" smtClean="0">
                <a:effectLst/>
              </a:rPr>
              <a:t>Prof. </a:t>
            </a:r>
            <a:r>
              <a:rPr lang="en-US" sz="3600" dirty="0" err="1" smtClean="0">
                <a:effectLst/>
              </a:rPr>
              <a:t>Alhaider</a:t>
            </a:r>
            <a:r>
              <a:rPr lang="en-US" sz="3600" dirty="0" smtClean="0">
                <a:effectLst/>
              </a:rPr>
              <a:t> </a:t>
            </a:r>
          </a:p>
          <a:p>
            <a:pPr marL="0" indent="0" algn="ctr">
              <a:lnSpc>
                <a:spcPct val="90000"/>
              </a:lnSpc>
              <a:buFont typeface="Wingdings" pitchFamily="2" charset="2"/>
              <a:buNone/>
            </a:pPr>
            <a:r>
              <a:rPr lang="en-US" sz="2400" smtClean="0">
                <a:effectLst/>
              </a:rPr>
              <a:t>1434 </a:t>
            </a:r>
            <a:r>
              <a:rPr lang="en-US" sz="2400" dirty="0" smtClean="0">
                <a:effectLst/>
              </a:rPr>
              <a:t>H</a:t>
            </a:r>
          </a:p>
          <a:p>
            <a:pPr marL="0" indent="0" algn="ctr">
              <a:lnSpc>
                <a:spcPct val="90000"/>
              </a:lnSpc>
              <a:buFont typeface="Wingdings" pitchFamily="2" charset="2"/>
              <a:buNone/>
            </a:pPr>
            <a:endParaRPr lang="en-US" sz="3600" dirty="0" smtClean="0">
              <a:effectLst/>
            </a:endParaRPr>
          </a:p>
          <a:p>
            <a:pPr marL="0" indent="0" algn="ctr">
              <a:lnSpc>
                <a:spcPct val="90000"/>
              </a:lnSpc>
              <a:buFont typeface="Wingdings" pitchFamily="2" charset="2"/>
              <a:buNone/>
            </a:pPr>
            <a:r>
              <a:rPr lang="en-US" sz="3600" dirty="0" smtClean="0">
                <a:effectLst/>
              </a:rPr>
              <a:t>Pharmacology  Department</a:t>
            </a:r>
          </a:p>
          <a:p>
            <a:pPr marL="0" indent="0" algn="ctr">
              <a:lnSpc>
                <a:spcPct val="90000"/>
              </a:lnSpc>
              <a:buFont typeface="Wingdings" pitchFamily="2" charset="2"/>
              <a:buNone/>
            </a:pPr>
            <a:r>
              <a:rPr lang="en-US" sz="3600" dirty="0" smtClean="0">
                <a:effectLst/>
              </a:rPr>
              <a:t>College of Medicine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88913"/>
            <a:ext cx="8785225" cy="6481762"/>
          </a:xfrm>
        </p:spPr>
        <p:txBody>
          <a:bodyPr/>
          <a:lstStyle/>
          <a:p>
            <a:pPr marL="609600" indent="-609600" algn="ctr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Classification of Antiemetic Drugs:</a:t>
            </a:r>
          </a:p>
          <a:p>
            <a:pPr marL="609600" indent="-6096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609600" indent="-6096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Which group of drugs can be used as </a:t>
            </a:r>
          </a:p>
          <a:p>
            <a:pPr marL="609600" indent="-6096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antiemetics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609600" indent="-6096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9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buFont typeface="Wingdings" pitchFamily="2" charset="2"/>
              <a:buAutoNum type="arabicPeriod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5-HT3 antagonists</a:t>
            </a:r>
          </a:p>
          <a:p>
            <a:pPr marL="609600" indent="-609600" algn="l" rtl="0" eaLnBrk="1" hangingPunct="1">
              <a:buFont typeface="Wingdings" pitchFamily="2" charset="2"/>
              <a:buAutoNum type="arabicPeriod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D2 receptor antagonists</a:t>
            </a:r>
          </a:p>
          <a:p>
            <a:pPr marL="609600" indent="-609600" algn="l" rtl="0" eaLnBrk="1" hangingPunct="1">
              <a:buFont typeface="Wingdings" pitchFamily="2" charset="2"/>
              <a:buAutoNum type="arabicPeriod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NK1 antagonists</a:t>
            </a:r>
          </a:p>
          <a:p>
            <a:pPr marL="609600" indent="-609600" algn="l" rtl="0" eaLnBrk="1" hangingPunct="1">
              <a:buFont typeface="Wingdings" pitchFamily="2" charset="2"/>
              <a:buAutoNum type="arabicPeriod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H1-receptor antagonists</a:t>
            </a:r>
          </a:p>
          <a:p>
            <a:pPr marL="609600" indent="-609600" algn="l" rtl="0" eaLnBrk="1" hangingPunct="1">
              <a:buFont typeface="Wingdings" pitchFamily="2" charset="2"/>
              <a:buAutoNum type="arabicPeriod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Muscarinic receptor antagonists</a:t>
            </a:r>
          </a:p>
          <a:p>
            <a:pPr marL="609600" indent="-609600" algn="l" rtl="0" eaLnBrk="1" hangingPunct="1">
              <a:buFont typeface="Wingdings" pitchFamily="2" charset="2"/>
              <a:buAutoNum type="arabicPeriod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Cannabinoids </a:t>
            </a:r>
          </a:p>
          <a:p>
            <a:pPr marL="609600" indent="-609600" algn="l" rtl="0" eaLnBrk="1" hangingPunct="1">
              <a:buFont typeface="Wingdings" pitchFamily="2" charset="2"/>
              <a:buAutoNum type="arabicPeriod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Glucocorticoids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24"/>
          <p:cNvPicPr>
            <a:picLocks noChangeAspect="1" noChangeArrowheads="1"/>
          </p:cNvPicPr>
          <p:nvPr/>
        </p:nvPicPr>
        <p:blipFill>
          <a:blip r:embed="rId2" cstate="print">
            <a:lum bright="-24000"/>
          </a:blip>
          <a:srcRect/>
          <a:stretch>
            <a:fillRect/>
          </a:stretch>
        </p:blipFill>
        <p:spPr bwMode="auto">
          <a:xfrm>
            <a:off x="34925" y="188913"/>
            <a:ext cx="8964613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53000" y="0"/>
            <a:ext cx="33602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lumMod val="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skerville Old Face" pitchFamily="18" charset="0"/>
              </a:rPr>
              <a:t>ANTIEMETICS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3962400" y="3200400"/>
            <a:ext cx="5181600" cy="3505200"/>
            <a:chOff x="3657600" y="2805141"/>
            <a:chExt cx="5181600" cy="3677954"/>
          </a:xfrm>
        </p:grpSpPr>
        <p:pic>
          <p:nvPicPr>
            <p:cNvPr id="4" name="Picture 4" descr="BCKLC13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57600" y="2805141"/>
              <a:ext cx="5035294" cy="3677954"/>
            </a:xfrm>
            <a:prstGeom prst="rect">
              <a:avLst/>
            </a:prstGeom>
            <a:solidFill>
              <a:srgbClr val="FFC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1"/>
            <p:cNvSpPr>
              <a:spLocks noChangeArrowheads="1"/>
            </p:cNvSpPr>
            <p:nvPr/>
          </p:nvSpPr>
          <p:spPr bwMode="auto">
            <a:xfrm>
              <a:off x="5029200" y="2956560"/>
              <a:ext cx="3810000" cy="3046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endParaRPr lang="en-US" sz="2400" b="1" dirty="0" smtClean="0">
                <a:solidFill>
                  <a:srgbClr val="FF0000"/>
                </a:solidFill>
                <a:latin typeface="Arial Narrow" pitchFamily="34" charset="0"/>
              </a:endParaRPr>
            </a:p>
            <a:p>
              <a:pPr>
                <a:defRPr/>
              </a:pPr>
              <a:r>
                <a:rPr lang="en-US" sz="2400" b="1" u="sng" dirty="0" smtClean="0">
                  <a:solidFill>
                    <a:srgbClr val="FF0000"/>
                  </a:solidFill>
                  <a:latin typeface="Arial Narrow" pitchFamily="34" charset="0"/>
                </a:rPr>
                <a:t>Indications of </a:t>
              </a:r>
              <a:r>
                <a:rPr lang="en-US" sz="2400" b="1" u="sng" dirty="0" err="1" smtClean="0">
                  <a:solidFill>
                    <a:srgbClr val="FF0000"/>
                  </a:solidFill>
                  <a:latin typeface="Arial Narrow" pitchFamily="34" charset="0"/>
                </a:rPr>
                <a:t>antiemet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Arial Narrow" pitchFamily="34" charset="0"/>
                </a:rPr>
                <a:t>ics</a:t>
              </a:r>
              <a:endParaRPr lang="en-U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Narrow" pitchFamily="34" charset="0"/>
              </a:endParaRPr>
            </a:p>
            <a:p>
              <a:r>
                <a:rPr lang="en-US" sz="2400" b="1" dirty="0" smtClean="0">
                  <a:solidFill>
                    <a:srgbClr val="002060"/>
                  </a:solidFill>
                  <a:latin typeface="Arial Narrow" pitchFamily="34" charset="0"/>
                </a:rPr>
                <a:t>1-  Chemotherapy-induced   </a:t>
              </a:r>
            </a:p>
            <a:p>
              <a:r>
                <a:rPr lang="en-US" sz="2400" b="1" dirty="0">
                  <a:solidFill>
                    <a:srgbClr val="002060"/>
                  </a:solidFill>
                  <a:latin typeface="Arial Narrow" pitchFamily="34" charset="0"/>
                </a:rPr>
                <a:t> </a:t>
              </a:r>
              <a:r>
                <a:rPr lang="en-US" sz="2400" b="1" dirty="0" smtClean="0">
                  <a:solidFill>
                    <a:srgbClr val="002060"/>
                  </a:solidFill>
                  <a:latin typeface="Arial Narrow" pitchFamily="34" charset="0"/>
                </a:rPr>
                <a:t>     vomiting</a:t>
              </a:r>
            </a:p>
            <a:p>
              <a:r>
                <a:rPr lang="en-US" sz="2400" b="1" dirty="0" smtClean="0">
                  <a:solidFill>
                    <a:srgbClr val="002060"/>
                  </a:solidFill>
                  <a:latin typeface="Arial Narrow" pitchFamily="34" charset="0"/>
                </a:rPr>
                <a:t>2- </a:t>
              </a:r>
              <a:r>
                <a:rPr lang="en-US" sz="2400" b="1" dirty="0" smtClean="0">
                  <a:solidFill>
                    <a:srgbClr val="00B0F0"/>
                  </a:solidFill>
                  <a:latin typeface="Arial Narrow" pitchFamily="34" charset="0"/>
                </a:rPr>
                <a:t>Post-irradiation vomiting</a:t>
              </a:r>
            </a:p>
            <a:p>
              <a:r>
                <a:rPr lang="en-US" sz="2400" b="1" dirty="0" smtClean="0">
                  <a:solidFill>
                    <a:srgbClr val="002060"/>
                  </a:solidFill>
                  <a:latin typeface="Arial Narrow" pitchFamily="34" charset="0"/>
                </a:rPr>
                <a:t>3- Postoperative vomiting</a:t>
              </a:r>
            </a:p>
            <a:p>
              <a:r>
                <a:rPr lang="en-US" sz="2400" b="1" dirty="0" smtClean="0">
                  <a:solidFill>
                    <a:srgbClr val="002060"/>
                  </a:solidFill>
                  <a:latin typeface="Arial Narrow" pitchFamily="34" charset="0"/>
                </a:rPr>
                <a:t>4- </a:t>
              </a:r>
              <a:r>
                <a:rPr lang="en-US" sz="2400" b="1" dirty="0">
                  <a:solidFill>
                    <a:srgbClr val="00B0F0"/>
                  </a:solidFill>
                  <a:latin typeface="Arial Narrow" pitchFamily="34" charset="0"/>
                </a:rPr>
                <a:t>Vomiting of pregnancy</a:t>
              </a:r>
            </a:p>
            <a:p>
              <a:r>
                <a:rPr lang="en-US" sz="2400" b="1" dirty="0" smtClean="0">
                  <a:solidFill>
                    <a:srgbClr val="002060"/>
                  </a:solidFill>
                  <a:latin typeface="Arial Narrow" pitchFamily="34" charset="0"/>
                </a:rPr>
                <a:t>5- Motion (travel) sickness</a:t>
              </a:r>
              <a:endPara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Narrow" pitchFamily="34" charset="0"/>
                <a:cs typeface="Arial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81000" y="914400"/>
            <a:ext cx="8763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ts val="2400"/>
              </a:lnSpc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Should only be used when the cause of nausea or vomiting is known </a:t>
            </a:r>
            <a:r>
              <a:rPr lang="en-US" sz="2400" b="1" dirty="0" err="1" smtClean="0">
                <a:latin typeface="Arial Narrow" pitchFamily="34" charset="0"/>
              </a:rPr>
              <a:t>i.e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cause of vomiting should be diagnosed</a:t>
            </a:r>
            <a:r>
              <a:rPr lang="en-US" sz="2400" b="1" dirty="0" smtClean="0">
                <a:latin typeface="Arial Narrow" pitchFamily="34" charset="0"/>
              </a:rPr>
              <a:t>.</a:t>
            </a:r>
          </a:p>
          <a:p>
            <a:pPr algn="l" rtl="0">
              <a:lnSpc>
                <a:spcPts val="2400"/>
              </a:lnSpc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Otherwise,  the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symptomatic relief produced could delay diagnosis </a:t>
            </a:r>
            <a:r>
              <a:rPr lang="en-US" sz="2400" b="1" dirty="0" smtClean="0">
                <a:latin typeface="Arial Narrow" pitchFamily="34" charset="0"/>
              </a:rPr>
              <a:t>of a remediable and serious cause. </a:t>
            </a:r>
          </a:p>
          <a:p>
            <a:pPr algn="l" rtl="0">
              <a:lnSpc>
                <a:spcPts val="24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Treat the cause </a:t>
            </a:r>
            <a:r>
              <a:rPr lang="en-US" sz="2400" b="1" dirty="0" smtClean="0">
                <a:latin typeface="Arial Narrow" pitchFamily="34" charset="0"/>
              </a:rPr>
              <a:t>(e.g. diabetic </a:t>
            </a:r>
            <a:r>
              <a:rPr lang="en-US" sz="2400" b="1" dirty="0" err="1" smtClean="0">
                <a:latin typeface="Arial Narrow" pitchFamily="34" charset="0"/>
              </a:rPr>
              <a:t>ketoacidosis</a:t>
            </a:r>
            <a:r>
              <a:rPr lang="en-US" sz="2400" b="1" dirty="0" smtClean="0">
                <a:latin typeface="Arial Narrow" pitchFamily="34" charset="0"/>
              </a:rPr>
              <a:t>, intestinal obstruction,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</a:t>
            </a:r>
            <a:r>
              <a:rPr lang="en-US" sz="2400" b="1" dirty="0" err="1" smtClean="0">
                <a:latin typeface="Arial Narrow" pitchFamily="34" charset="0"/>
              </a:rPr>
              <a:t>intracerebral</a:t>
            </a:r>
            <a:r>
              <a:rPr lang="en-US" sz="2400" b="1" dirty="0" smtClean="0">
                <a:latin typeface="Arial Narrow" pitchFamily="34" charset="0"/>
              </a:rPr>
              <a:t> space-occupying lesion) usually cures the vomiting.</a:t>
            </a:r>
          </a:p>
          <a:p>
            <a:pPr algn="l" rtl="0">
              <a:lnSpc>
                <a:spcPts val="2400"/>
              </a:lnSpc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The choice of drug depends on the </a:t>
            </a:r>
            <a:r>
              <a:rPr lang="en-US" sz="2400" b="1" dirty="0" err="1" smtClean="0">
                <a:latin typeface="Arial Narrow" pitchFamily="34" charset="0"/>
              </a:rPr>
              <a:t>aetiology</a:t>
            </a:r>
            <a:endParaRPr lang="en-US" sz="2400" b="1" dirty="0" smtClean="0">
              <a:latin typeface="Arial Narrow" pitchFamily="34" charset="0"/>
            </a:endParaRPr>
          </a:p>
          <a:p>
            <a:pPr>
              <a:lnSpc>
                <a:spcPts val="2400"/>
              </a:lnSpc>
              <a:buBlip>
                <a:blip r:embed="rId3"/>
              </a:buBlip>
            </a:pP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533400"/>
            <a:ext cx="4267200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erlin Sans FB Demi" pitchFamily="34" charset="0"/>
              </a:rPr>
              <a:t>General rules on use of </a:t>
            </a:r>
            <a:r>
              <a:rPr lang="en-US" sz="2000" dirty="0" err="1" smtClean="0">
                <a:latin typeface="Berlin Sans FB Demi" pitchFamily="34" charset="0"/>
              </a:rPr>
              <a:t>antiemetics</a:t>
            </a:r>
            <a:endParaRPr lang="en-US" sz="2000" dirty="0">
              <a:latin typeface="Berlin Sans FB Demi" pitchFamily="34" charset="0"/>
            </a:endParaRPr>
          </a:p>
        </p:txBody>
      </p:sp>
      <p:sp>
        <p:nvSpPr>
          <p:cNvPr id="8" name="Curved Right Arrow 7"/>
          <p:cNvSpPr/>
          <p:nvPr/>
        </p:nvSpPr>
        <p:spPr>
          <a:xfrm rot="19466925">
            <a:off x="3048000" y="3352800"/>
            <a:ext cx="609600" cy="1143000"/>
          </a:xfrm>
          <a:prstGeom prst="curved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9" name="Picture 8" descr="http://2.bp.blogspot.com/_WvNPdrffZKo/SMgCDJUXVLI/AAAAAAAAAHE/QiupkcC5v2U/s400/pumpkin-puking-fron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3378558"/>
            <a:ext cx="1905000" cy="301185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188913"/>
            <a:ext cx="8642350" cy="6408737"/>
          </a:xfrm>
        </p:spPr>
        <p:txBody>
          <a:bodyPr/>
          <a:lstStyle/>
          <a:p>
            <a:pPr marL="609600" indent="-609600" algn="ctr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F66FF"/>
                </a:solidFill>
                <a:latin typeface="Times New Roman" pitchFamily="18" charset="0"/>
                <a:cs typeface="Times New Roman" pitchFamily="18" charset="0"/>
              </a:rPr>
              <a:t>Antiemetics </a:t>
            </a:r>
          </a:p>
          <a:p>
            <a:pPr marL="609600" indent="-609600" algn="ctr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1200" b="1" dirty="0" smtClean="0">
              <a:solidFill>
                <a:srgbClr val="FF66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5-HT3 antagonists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609600" indent="-6096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e.g.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Ondan</a:t>
            </a:r>
            <a:r>
              <a:rPr lang="en-US" sz="2800" b="1" dirty="0" err="1" smtClean="0">
                <a:solidFill>
                  <a:srgbClr val="FF66FF"/>
                </a:solidFill>
                <a:latin typeface="Times New Roman" pitchFamily="18" charset="0"/>
                <a:cs typeface="Times New Roman" pitchFamily="18" charset="0"/>
              </a:rPr>
              <a:t>setron</a:t>
            </a:r>
            <a:r>
              <a:rPr lang="en-US" sz="2800" b="1" dirty="0" smtClean="0">
                <a:solidFill>
                  <a:srgbClr val="FF66FF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b="1" dirty="0" err="1" smtClean="0">
                <a:solidFill>
                  <a:srgbClr val="FF66FF"/>
                </a:solidFill>
                <a:latin typeface="Times New Roman" pitchFamily="18" charset="0"/>
                <a:cs typeface="Times New Roman" pitchFamily="18" charset="0"/>
              </a:rPr>
              <a:t>Zafron</a:t>
            </a:r>
            <a:r>
              <a:rPr lang="en-US" sz="2800" b="1" dirty="0" smtClean="0">
                <a:solidFill>
                  <a:srgbClr val="FF66FF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Grani</a:t>
            </a:r>
            <a:r>
              <a:rPr lang="en-US" sz="2800" b="1" dirty="0" err="1" smtClean="0">
                <a:solidFill>
                  <a:srgbClr val="FF66FF"/>
                </a:solidFill>
                <a:latin typeface="Times New Roman" pitchFamily="18" charset="0"/>
                <a:cs typeface="Times New Roman" pitchFamily="18" charset="0"/>
              </a:rPr>
              <a:t>setron</a:t>
            </a:r>
            <a:r>
              <a:rPr lang="en-US" sz="2800" b="1" dirty="0" smtClean="0">
                <a:solidFill>
                  <a:srgbClr val="FF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09600" indent="-609600" algn="l" rtl="0" eaLnBrk="1" hangingPunct="1">
              <a:lnSpc>
                <a:spcPct val="80000"/>
              </a:lnSpc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The most Potent antiemetic,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mediated through central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(vomiting center, chemoreceptor trigger zone)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and peripheral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(intestinal and spinal)      act  by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5-HT3 receptor blockade</a:t>
            </a: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09600" indent="-609600" algn="l" rtl="0" eaLnBrk="1" hangingPunct="1">
              <a:lnSpc>
                <a:spcPct val="80000"/>
              </a:lnSpc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Orally or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i.v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., long duration of action.</a:t>
            </a:r>
          </a:p>
          <a:p>
            <a:pPr marL="609600" indent="-609600" algn="l" rtl="0" eaLnBrk="1" hangingPunct="1">
              <a:lnSpc>
                <a:spcPct val="80000"/>
              </a:lnSpc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Has high first pass metabolism</a:t>
            </a:r>
          </a:p>
          <a:p>
            <a:pPr marL="609600" indent="-609600" algn="l" rtl="0" eaLnBrk="1" hangingPunct="1">
              <a:lnSpc>
                <a:spcPct val="80000"/>
              </a:lnSpc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Very effective in nausea &amp; vomiting due to :</a:t>
            </a:r>
          </a:p>
          <a:p>
            <a:pPr lvl="1" algn="l" rtl="0" eaLnBrk="1" hangingPunct="1">
              <a:lnSpc>
                <a:spcPct val="80000"/>
              </a:lnSpc>
              <a:defRPr/>
            </a:pPr>
            <a:r>
              <a:rPr lang="en-US" sz="3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Cytotoxic drugs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Cisplatin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1" algn="l" rtl="0" eaLnBrk="1" hangingPunct="1">
              <a:lnSpc>
                <a:spcPct val="80000"/>
              </a:lnSpc>
              <a:defRPr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Post-radiation and Post-operative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88913"/>
            <a:ext cx="8785225" cy="6480175"/>
          </a:xfrm>
        </p:spPr>
        <p:txBody>
          <a:bodyPr/>
          <a:lstStyle/>
          <a:p>
            <a:pPr marL="609600" indent="-609600" algn="ctr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D2 receptor antagonists</a:t>
            </a:r>
          </a:p>
          <a:p>
            <a:pPr marL="609600" indent="-609600" algn="l" rtl="0" eaLnBrk="1" hangingPunct="1">
              <a:lnSpc>
                <a:spcPct val="85000"/>
              </a:lnSpc>
              <a:spcBef>
                <a:spcPct val="50000"/>
              </a:spcBef>
              <a:buClr>
                <a:srgbClr val="FFFF00"/>
              </a:buClr>
              <a:buSzPct val="75000"/>
              <a:buFontTx/>
              <a:buChar char="o"/>
              <a:defRPr/>
            </a:pP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Antagonize D2 receptors in CTZ</a:t>
            </a:r>
          </a:p>
          <a:p>
            <a:pPr marL="609600" indent="-609600" algn="l" rtl="0" eaLnBrk="1" hangingPunct="1">
              <a:lnSpc>
                <a:spcPct val="85000"/>
              </a:lnSpc>
              <a:spcBef>
                <a:spcPct val="50000"/>
              </a:spcBef>
              <a:buClr>
                <a:srgbClr val="FFFF00"/>
              </a:buClr>
              <a:buSzPct val="75000"/>
              <a:buFontTx/>
              <a:buChar char="o"/>
              <a:defRPr/>
            </a:pP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Drugs such as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metoclopramide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1"/>
                </a:solidFill>
              </a:rPr>
              <a:t>Plasil</a:t>
            </a:r>
            <a:r>
              <a:rPr lang="en-US" sz="2800" b="1" baseline="30000" dirty="0" err="1" smtClean="0">
                <a:solidFill>
                  <a:schemeClr val="accent1"/>
                </a:solidFill>
              </a:rPr>
              <a:t>R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domperidone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Motilium</a:t>
            </a:r>
            <a:r>
              <a:rPr lang="en-US" sz="2800" b="1" baseline="30000" dirty="0" err="1" smtClean="0">
                <a:solidFill>
                  <a:schemeClr val="accent1"/>
                </a:solidFill>
              </a:rPr>
              <a:t>R</a:t>
            </a:r>
            <a:r>
              <a:rPr lang="en-US" sz="2800" b="1" baseline="30000" dirty="0" smtClean="0">
                <a:solidFill>
                  <a:schemeClr val="accent1"/>
                </a:solidFill>
              </a:rPr>
              <a:t> </a:t>
            </a:r>
            <a:endParaRPr lang="en-US" sz="3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lnSpc>
                <a:spcPct val="85000"/>
              </a:lnSpc>
              <a:spcBef>
                <a:spcPct val="50000"/>
              </a:spcBef>
              <a:buClr>
                <a:srgbClr val="FFFF00"/>
              </a:buClr>
              <a:buSzPct val="75000"/>
              <a:buFontTx/>
              <a:buChar char="o"/>
              <a:defRPr/>
            </a:pP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Both drugs are also </a:t>
            </a:r>
            <a:r>
              <a:rPr lang="en-US" sz="30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prokinetic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agents due to their </a:t>
            </a:r>
            <a:r>
              <a:rPr lang="en-US" sz="3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5 HT4 agonist activity </a:t>
            </a:r>
          </a:p>
          <a:p>
            <a:pPr marL="609600" indent="-609600" algn="l" rtl="0" eaLnBrk="1" hangingPunct="1">
              <a:lnSpc>
                <a:spcPct val="85000"/>
              </a:lnSpc>
              <a:spcBef>
                <a:spcPct val="50000"/>
              </a:spcBef>
              <a:buClr>
                <a:srgbClr val="FFFF00"/>
              </a:buClr>
              <a:buSzPct val="75000"/>
              <a:buFontTx/>
              <a:buChar char="o"/>
              <a:defRPr/>
            </a:pP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Domperidone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- oral; Metoclopramide-oral,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i.v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pPr marL="609600" indent="-609600" algn="l" rtl="0" eaLnBrk="1" hangingPunct="1">
              <a:lnSpc>
                <a:spcPct val="85000"/>
              </a:lnSpc>
              <a:spcBef>
                <a:spcPct val="50000"/>
              </a:spcBef>
              <a:buClr>
                <a:srgbClr val="FFFF00"/>
              </a:buClr>
              <a:buSzPct val="75000"/>
              <a:buFontTx/>
              <a:buChar char="o"/>
              <a:defRPr/>
            </a:pP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Metoclopramide </a:t>
            </a:r>
            <a:r>
              <a:rPr lang="en-US" sz="3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crosses BBB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but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domperidone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cannot.  So What?</a:t>
            </a:r>
          </a:p>
          <a:p>
            <a:pPr marL="609600" indent="-609600" algn="l" rtl="0" eaLnBrk="1" hangingPunct="1">
              <a:lnSpc>
                <a:spcPct val="85000"/>
              </a:lnSpc>
              <a:spcBef>
                <a:spcPct val="50000"/>
              </a:spcBef>
              <a:buClr>
                <a:srgbClr val="FFFF00"/>
              </a:buClr>
              <a:buSzPct val="75000"/>
              <a:buFontTx/>
              <a:buChar char="o"/>
              <a:defRPr/>
            </a:pP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Effective against vomiting due to drugs, 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gastroenteritis, surgery, toxins, uremia, radiation (90%)</a:t>
            </a:r>
          </a:p>
          <a:p>
            <a:pPr marL="609600" indent="-609600" algn="l" rtl="0" eaLnBrk="1" hangingPunct="1">
              <a:lnSpc>
                <a:spcPct val="85000"/>
              </a:lnSpc>
              <a:spcBef>
                <a:spcPct val="50000"/>
              </a:spcBef>
              <a:buClr>
                <a:srgbClr val="FFFF00"/>
              </a:buClr>
              <a:buSzPct val="75000"/>
              <a:buFontTx/>
              <a:buChar char="o"/>
              <a:defRPr/>
            </a:pP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Can be used in reflux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esophagitis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260350"/>
            <a:ext cx="8642350" cy="6337300"/>
          </a:xfrm>
        </p:spPr>
        <p:txBody>
          <a:bodyPr/>
          <a:lstStyle/>
          <a:p>
            <a:pPr marL="609600" indent="-609600" algn="l" rtl="0" eaLnBrk="1" hangingPunct="1">
              <a:buFont typeface="Wingdings" pitchFamily="2" charset="2"/>
              <a:buNone/>
              <a:defRPr/>
            </a:pPr>
            <a:r>
              <a:rPr lang="en-US" b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Which is a better antiemetic, metoclopramide or</a:t>
            </a: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r>
              <a:rPr lang="en-US" b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domperidone ?</a:t>
            </a:r>
          </a:p>
          <a:p>
            <a:pPr marL="609600" indent="-609600" algn="l" rtl="0" eaLnBrk="1" hangingPunct="1">
              <a:defRPr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As CTZ is outside BBB both have antiemetic effects.</a:t>
            </a:r>
          </a:p>
          <a:p>
            <a:pPr marL="609600" indent="-609600" algn="l" rtl="0" eaLnBrk="1" hangingPunct="1">
              <a:defRPr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But as metoclopramide crosses BBB it has adverse effects </a:t>
            </a:r>
            <a:r>
              <a:rPr lang="en-US" b="1" i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like extrapyramidal side effects.</a:t>
            </a:r>
          </a:p>
          <a:p>
            <a:pPr marL="609600" indent="-609600" algn="l" rtl="0" eaLnBrk="1" hangingPunct="1">
              <a:defRPr/>
            </a:pPr>
            <a:r>
              <a:rPr lang="en-US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Side effects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dyskinesia ,  galactorrhea, menstruation disorders, sedation </a:t>
            </a:r>
            <a:r>
              <a:rPr lang="en-US" b="1" i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(only for metoclopramide).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260350"/>
            <a:ext cx="8642350" cy="6337300"/>
          </a:xfrm>
        </p:spPr>
        <p:txBody>
          <a:bodyPr/>
          <a:lstStyle/>
          <a:p>
            <a:pPr algn="l"/>
            <a:r>
              <a:rPr lang="en-US" sz="4400" b="1" i="1" dirty="0" smtClean="0">
                <a:solidFill>
                  <a:srgbClr val="FFFF00"/>
                </a:solidFill>
                <a:latin typeface="Arial Narrow" pitchFamily="34" charset="0"/>
                <a:sym typeface="Wingdings 3"/>
              </a:rPr>
              <a:t>Other uses of Metoclopramide</a:t>
            </a:r>
            <a:endParaRPr lang="en-US" sz="4400" dirty="0" smtClean="0">
              <a:solidFill>
                <a:srgbClr val="FFFF00"/>
              </a:solidFill>
            </a:endParaRP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endParaRPr lang="en-US" b="1" dirty="0" smtClean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l" rtl="0">
              <a:buBlip>
                <a:blip r:embed="rId2"/>
              </a:buBlip>
            </a:pPr>
            <a:r>
              <a:rPr lang="en-US" b="1" dirty="0" smtClean="0">
                <a:latin typeface="Arial Narrow" pitchFamily="34" charset="0"/>
              </a:rPr>
              <a:t>Facilitate duodenal intubation &amp; endoscopy</a:t>
            </a:r>
          </a:p>
          <a:p>
            <a:pPr algn="l" rtl="0">
              <a:buBlip>
                <a:blip r:embed="rId2"/>
              </a:buBlip>
            </a:pPr>
            <a:r>
              <a:rPr lang="en-US" b="1" dirty="0" smtClean="0">
                <a:latin typeface="Arial Narrow" pitchFamily="34" charset="0"/>
                <a:sym typeface="Wingdings 3"/>
              </a:rPr>
              <a:t> Regurgitation &amp; reflux </a:t>
            </a:r>
            <a:r>
              <a:rPr lang="en-US" b="1" dirty="0" err="1" smtClean="0">
                <a:latin typeface="Arial Narrow" pitchFamily="34" charset="0"/>
                <a:sym typeface="Wingdings 3"/>
              </a:rPr>
              <a:t>oesophagitis</a:t>
            </a:r>
            <a:endParaRPr lang="en-US" b="1" dirty="0" smtClean="0">
              <a:latin typeface="Arial Narrow" pitchFamily="34" charset="0"/>
              <a:sym typeface="Wingdings 3"/>
            </a:endParaRPr>
          </a:p>
          <a:p>
            <a:pPr algn="l" rtl="0">
              <a:buBlip>
                <a:blip r:embed="rId2"/>
              </a:buBlip>
            </a:pPr>
            <a:r>
              <a:rPr lang="en-US" b="1" dirty="0" smtClean="0">
                <a:latin typeface="Arial Narrow" pitchFamily="34" charset="0"/>
              </a:rPr>
              <a:t>Diagnostic radiology of gut </a:t>
            </a:r>
            <a:r>
              <a:rPr lang="en-US" b="1" dirty="0" smtClean="0">
                <a:latin typeface="Arial Narrow" pitchFamily="34" charset="0"/>
                <a:sym typeface="Wingdings 3"/>
              </a:rPr>
              <a:t>  </a:t>
            </a:r>
            <a:r>
              <a:rPr lang="en-US" b="1" dirty="0" smtClean="0">
                <a:latin typeface="Arial Narrow" pitchFamily="34" charset="0"/>
              </a:rPr>
              <a:t>time required for barium to reach </a:t>
            </a:r>
            <a:r>
              <a:rPr lang="en-US" b="1" dirty="0" err="1" smtClean="0">
                <a:latin typeface="Arial Narrow" pitchFamily="34" charset="0"/>
              </a:rPr>
              <a:t>caecum</a:t>
            </a:r>
            <a:r>
              <a:rPr lang="en-US" b="1" dirty="0" smtClean="0">
                <a:latin typeface="Arial Narrow" pitchFamily="34" charset="0"/>
              </a:rPr>
              <a:t> </a:t>
            </a:r>
            <a:r>
              <a:rPr lang="en-US" b="1" dirty="0" smtClean="0">
                <a:latin typeface="Arial Narrow" pitchFamily="34" charset="0"/>
                <a:sym typeface="Wingdings 3"/>
              </a:rPr>
              <a:t>  No. of </a:t>
            </a:r>
            <a:r>
              <a:rPr lang="en-US" b="1" dirty="0" smtClean="0">
                <a:latin typeface="Arial Narrow" pitchFamily="34" charset="0"/>
              </a:rPr>
              <a:t>films required</a:t>
            </a:r>
          </a:p>
          <a:p>
            <a:pPr algn="l" rtl="0">
              <a:buBlip>
                <a:blip r:embed="rId2"/>
              </a:buBlip>
            </a:pPr>
            <a:r>
              <a:rPr lang="en-US" b="1" dirty="0" smtClean="0">
                <a:latin typeface="Arial Narrow" pitchFamily="34" charset="0"/>
                <a:sym typeface="Wingdings 3"/>
              </a:rPr>
              <a:t>Clears gastric contents in emergency </a:t>
            </a:r>
            <a:r>
              <a:rPr lang="en-US" b="1" dirty="0" err="1" smtClean="0">
                <a:latin typeface="Arial Narrow" pitchFamily="34" charset="0"/>
                <a:sym typeface="Wingdings 3"/>
              </a:rPr>
              <a:t>anaesthesia</a:t>
            </a:r>
            <a:endParaRPr lang="en-US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260350"/>
            <a:ext cx="8642350" cy="6337300"/>
          </a:xfrm>
        </p:spPr>
        <p:txBody>
          <a:bodyPr/>
          <a:lstStyle/>
          <a:p>
            <a:pPr marL="609600" indent="-609600" algn="ctr" rtl="0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Other D2 receptor antagonists</a:t>
            </a: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66FF"/>
                </a:solidFill>
                <a:latin typeface="Times New Roman" pitchFamily="18" charset="0"/>
                <a:cs typeface="Times New Roman" pitchFamily="18" charset="0"/>
              </a:rPr>
              <a:t>Neuroleptics: </a:t>
            </a:r>
          </a:p>
          <a:p>
            <a:pPr marL="609600" indent="-609600" algn="l" rtl="0" eaLnBrk="1" hangingPunct="1">
              <a:buClr>
                <a:srgbClr val="FFFF66"/>
              </a:buClr>
              <a:buSzPct val="60000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Antipsychotics with potent antiemetic property due to D2 antagonism</a:t>
            </a:r>
          </a:p>
          <a:p>
            <a:pPr marL="609600" indent="-609600" algn="l" rtl="0" eaLnBrk="1" hangingPunct="1">
              <a:buClr>
                <a:srgbClr val="FFFF66"/>
              </a:buClr>
              <a:buSzPct val="60000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Chlorpromazine,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droperidol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buClr>
                <a:srgbClr val="FFFF66"/>
              </a:buClr>
              <a:buSzPct val="60000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orally,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parentrally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, suppository</a:t>
            </a:r>
          </a:p>
          <a:p>
            <a:pPr marL="609600" indent="-609600" algn="l" rtl="0" eaLnBrk="1" hangingPunct="1">
              <a:buClr>
                <a:srgbClr val="FFFF66"/>
              </a:buClr>
              <a:buSzPct val="60000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used for vomiting due to chemotherapy- induced emesis but 5-HT3 antagonist replace them due to their side effects</a:t>
            </a:r>
          </a:p>
          <a:p>
            <a:pPr marL="609600" indent="-609600" algn="l" rtl="0" eaLnBrk="1" hangingPunct="1">
              <a:buClr>
                <a:srgbClr val="FFFF66"/>
              </a:buClr>
              <a:buSzPct val="60000"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Side effects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extrapyramidal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symptoms hypotension, sedation, restlessness</a:t>
            </a:r>
          </a:p>
          <a:p>
            <a:pPr marL="609600" indent="-609600" algn="l" rtl="0" eaLnBrk="1" hangingPunct="1"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42875"/>
            <a:ext cx="8642350" cy="6454775"/>
          </a:xfrm>
        </p:spPr>
        <p:txBody>
          <a:bodyPr/>
          <a:lstStyle/>
          <a:p>
            <a:pPr marL="609600" indent="-609600" algn="l" rtl="0" eaLnBrk="1" hangingPunct="1">
              <a:buFont typeface="Wingdings" pitchFamily="2" charset="2"/>
              <a:buNone/>
              <a:defRPr/>
            </a:pPr>
            <a:endParaRPr lang="en-US" sz="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ctr" rtl="0" eaLnBrk="1" hangingPunct="1">
              <a:buFont typeface="Wingdings" pitchFamily="2" charset="2"/>
              <a:buNone/>
              <a:defRPr/>
            </a:pP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Neurokinin1 (NK1) receptor antagonists</a:t>
            </a: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Aprepitant </a:t>
            </a:r>
          </a:p>
          <a:p>
            <a:pPr marL="609600" indent="-609600" algn="l" rtl="0" eaLnBrk="1" hangingPunct="1">
              <a:defRPr/>
            </a:pPr>
            <a:endParaRPr lang="en-US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Is a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hlinkClick r:id="rId2" action="ppaction://hlinkfile" tooltip="Substance P"/>
              </a:rPr>
              <a:t>substance P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antagonists that acts by blocking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neurokinin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1 receptors. </a:t>
            </a:r>
          </a:p>
          <a:p>
            <a:pPr marL="609600" indent="-609600" algn="l" rtl="0" eaLnBrk="1" hangingPunct="1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Used  in prevention of acute and delayed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hlinkClick r:id="rId3" action="ppaction://hlinkfile" tooltip="Chemotherapy-induced nausea and vomiting"/>
              </a:rPr>
              <a:t>chemotherapy-induced nausea and vomiting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(CINV) and for prevention of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hlinkClick r:id="rId4" action="ppaction://hlinkfile" tooltip="Postoperative nausea and vomiting"/>
              </a:rPr>
              <a:t>postoperative nausea and vomiting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 rtl="0">
              <a:buFont typeface="Wingdings" pitchFamily="2" charset="2"/>
              <a:buNone/>
              <a:defRPr/>
            </a:pP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ctr" rtl="0" eaLnBrk="1" hangingPunct="1">
              <a:buFont typeface="Wingdings" pitchFamily="2" charset="2"/>
              <a:buNone/>
              <a:defRPr/>
            </a:pPr>
            <a:endParaRPr lang="en-US" sz="3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188913"/>
            <a:ext cx="8642350" cy="6408737"/>
          </a:xfrm>
        </p:spPr>
        <p:txBody>
          <a:bodyPr/>
          <a:lstStyle/>
          <a:p>
            <a:pPr marL="609600" indent="-609600" algn="ctr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H1-receptor antagonists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09600" indent="-609600" algn="l" rtl="0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Effective for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motion sickness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, morning sickness in pregnancy, and to combat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hlinkClick r:id="rId2" action="ppaction://hlinkfile" tooltip="Opioid"/>
              </a:rPr>
              <a:t>opioid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nausea.</a:t>
            </a:r>
          </a:p>
          <a:p>
            <a:pPr marL="609600" indent="-609600" algn="l" rtl="0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Drugs as </a:t>
            </a:r>
          </a:p>
          <a:p>
            <a:pPr lvl="1" algn="l" rtl="0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Diphenhydramine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l" rtl="0">
              <a:defRPr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Cyclizine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l" rtl="0">
              <a:defRPr/>
            </a:pP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Meclizine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l" rtl="0">
              <a:defRPr/>
            </a:pP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Promethazine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: severe morning sickness of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pregnancy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(if only essential).</a:t>
            </a:r>
          </a:p>
          <a:p>
            <a:pPr marL="609600" indent="-609600" algn="l" rtl="0" eaLnBrk="1" hangingPunct="1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Not in chemotherapy-induced vomiting.</a:t>
            </a: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endParaRPr lang="en-US" b="1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Vomiting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sz="2800" b="1" spc="-40" dirty="0" smtClean="0"/>
              <a:t>Is a complex series of integrated events culminating in the forceful expulsion of gastric contents through the mouth. </a:t>
            </a:r>
          </a:p>
          <a:p>
            <a:pPr algn="l" rtl="0">
              <a:lnSpc>
                <a:spcPts val="2000"/>
              </a:lnSpc>
            </a:pPr>
            <a:r>
              <a:rPr lang="en-US" sz="2200" b="1" spc="-60" dirty="0" smtClean="0"/>
              <a:t>Such events are co-</a:t>
            </a:r>
            <a:r>
              <a:rPr lang="en-US" sz="2200" b="1" spc="-60" dirty="0" err="1" smtClean="0"/>
              <a:t>ordinated</a:t>
            </a:r>
            <a:r>
              <a:rPr lang="en-US" sz="2200" b="1" spc="-60" dirty="0" smtClean="0"/>
              <a:t> by the emetic (vomiting) center (VC), lying in reticular formation in medulla.</a:t>
            </a:r>
          </a:p>
          <a:p>
            <a:pPr algn="l" rtl="0">
              <a:lnSpc>
                <a:spcPts val="2000"/>
              </a:lnSpc>
            </a:pPr>
            <a:r>
              <a:rPr lang="en-US" sz="2200" b="1" spc="-60" dirty="0" smtClean="0"/>
              <a:t>Stimulation of this center occurs from peripheral sites, cortex, or chemoreceptor trigger zone (CTZ). </a:t>
            </a:r>
          </a:p>
          <a:p>
            <a:pPr algn="l" rtl="0">
              <a:lnSpc>
                <a:spcPts val="2000"/>
              </a:lnSpc>
            </a:pPr>
            <a:r>
              <a:rPr lang="en-US" sz="2200" b="1" dirty="0" smtClean="0"/>
              <a:t>Vomiting can be a </a:t>
            </a:r>
            <a:r>
              <a:rPr lang="en-US" sz="2200" b="1" dirty="0" smtClean="0">
                <a:solidFill>
                  <a:srgbClr val="FF0000"/>
                </a:solidFill>
              </a:rPr>
              <a:t>valuable, life-saving </a:t>
            </a:r>
            <a:r>
              <a:rPr lang="en-US" sz="2200" b="1" dirty="0" err="1" smtClean="0"/>
              <a:t>physiol-ogical</a:t>
            </a:r>
            <a:r>
              <a:rPr lang="en-US" sz="2200" b="1" dirty="0" smtClean="0"/>
              <a:t> response ‼‼ to rid stomach &amp; intestine of toxins &amp; prevent their further </a:t>
            </a:r>
            <a:r>
              <a:rPr lang="en-US" sz="2200" b="1" dirty="0" smtClean="0">
                <a:solidFill>
                  <a:srgbClr val="FFFF66"/>
                </a:solidFill>
              </a:rPr>
              <a:t>ingestion</a:t>
            </a:r>
          </a:p>
          <a:p>
            <a:pPr algn="l" rtl="0">
              <a:lnSpc>
                <a:spcPts val="2000"/>
              </a:lnSpc>
            </a:pPr>
            <a:r>
              <a:rPr lang="en-US" sz="2200" b="1" dirty="0" smtClean="0"/>
              <a:t>If severe</a:t>
            </a:r>
            <a:r>
              <a:rPr lang="en-US" sz="2200" b="1" dirty="0" smtClean="0">
                <a:sym typeface="Wingdings 3"/>
              </a:rPr>
              <a:t></a:t>
            </a:r>
            <a:r>
              <a:rPr lang="en-US" sz="2200" b="1" dirty="0" smtClean="0"/>
              <a:t> cause dehydration, acid-base imbalance, electrolyte depletion &amp; aspiration pneumonia</a:t>
            </a:r>
            <a:endParaRPr lang="en-US" sz="2200" b="1" spc="-60" dirty="0" smtClean="0"/>
          </a:p>
          <a:p>
            <a:pPr lvl="1" algn="l" rtl="0"/>
            <a:endParaRPr lang="en-US" b="1" spc="-40" dirty="0" smtClean="0"/>
          </a:p>
          <a:p>
            <a:pPr algn="l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260350"/>
            <a:ext cx="8642350" cy="6337300"/>
          </a:xfrm>
        </p:spPr>
        <p:txBody>
          <a:bodyPr/>
          <a:lstStyle/>
          <a:p>
            <a:pPr marL="609600" indent="-609600" algn="ctr" rtl="0" eaLnBrk="1" hangingPunct="1"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Muscarinic receptor antagonists</a:t>
            </a: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609600" indent="-609600" algn="l" rtl="0" eaLnBrk="1" hangingPunct="1">
              <a:lnSpc>
                <a:spcPct val="90000"/>
              </a:lnSpc>
              <a:defRPr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Hyoscine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(scopolamine)</a:t>
            </a:r>
          </a:p>
          <a:p>
            <a:pPr marL="609600" indent="-609600" algn="l" rtl="0" eaLnBrk="1" hangingPunct="1">
              <a:lnSpc>
                <a:spcPct val="90000"/>
              </a:lnSpc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Used as trans-dermal patches in motion sickness 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(applied behind the external ear)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609600" indent="-609600" algn="l" rtl="0" eaLnBrk="1" hangingPunct="1">
              <a:lnSpc>
                <a:spcPct val="90000"/>
              </a:lnSpc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Not in chemotherapy-induced vomiting</a:t>
            </a:r>
          </a:p>
          <a:p>
            <a:pPr marL="609600" indent="-609600" algn="ctr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3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ctr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3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Cannabinoids</a:t>
            </a:r>
          </a:p>
          <a:p>
            <a:pPr marL="609600" indent="-609600" algn="l" rtl="0" eaLnBrk="1" hangingPunct="1">
              <a:defRPr/>
            </a:pP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Nabilone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dronabinol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(psychoactive drugs)</a:t>
            </a:r>
          </a:p>
          <a:p>
            <a:pPr marL="609600" indent="-609600" algn="l" rtl="0" eaLnBrk="1" hangingPunct="1">
              <a:defRPr/>
            </a:pP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Used as adjuvant in chemotherapy induced vomiting. </a:t>
            </a:r>
          </a:p>
          <a:p>
            <a:pPr marL="609600" indent="-609600" algn="l" rtl="0" eaLnBrk="1" hangingPunct="1">
              <a:defRPr/>
            </a:pPr>
            <a:r>
              <a:rPr lang="en-US" sz="3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Side effects: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Sedation, hallucination and dysphoria.</a:t>
            </a: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42875"/>
            <a:ext cx="8642350" cy="6454775"/>
          </a:xfrm>
        </p:spPr>
        <p:txBody>
          <a:bodyPr/>
          <a:lstStyle/>
          <a:p>
            <a:pPr marL="609600" indent="-609600" algn="l" rtl="0" eaLnBrk="1" hangingPunct="1">
              <a:buFont typeface="Wingdings" pitchFamily="2" charset="2"/>
              <a:buNone/>
              <a:defRPr/>
            </a:pPr>
            <a:endParaRPr lang="en-US" sz="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ctr" rtl="0" eaLnBrk="1" hangingPunct="1">
              <a:buFont typeface="Wingdings" pitchFamily="2" charset="2"/>
              <a:buNone/>
              <a:defRPr/>
            </a:pP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Glucocorticoids</a:t>
            </a: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09600" indent="-609600" algn="l" rtl="0" eaLnBrk="1" hangingPunct="1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Dexamethasone and methylprednisolone </a:t>
            </a:r>
          </a:p>
          <a:p>
            <a:pPr marL="609600" indent="-609600" algn="l" rtl="0" eaLnBrk="1" hangingPunct="1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Highly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effective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in acute emesis </a:t>
            </a:r>
            <a:r>
              <a:rPr lang="en-US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alone or combined with </a:t>
            </a:r>
            <a:r>
              <a:rPr lang="en-US" sz="36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ondansetron</a:t>
            </a:r>
            <a:r>
              <a:rPr lang="en-US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09600" indent="-609600" algn="l" rtl="0" eaLnBrk="1" hangingPunct="1">
              <a:spcBef>
                <a:spcPts val="0"/>
              </a:spcBef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Used for vomiting by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cytotoxic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drugs. </a:t>
            </a:r>
          </a:p>
          <a:p>
            <a:pPr marL="609600" indent="-609600" algn="l" rtl="0" eaLnBrk="1" hangingPunct="1">
              <a:spcBef>
                <a:spcPts val="0"/>
              </a:spcBef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Side effects:?????????????</a:t>
            </a:r>
          </a:p>
          <a:p>
            <a:pPr marL="1009650" lvl="1" indent="-609600" algn="l" rtl="0" eaLnBrk="1" hangingPunct="1">
              <a:spcBef>
                <a:spcPts val="0"/>
              </a:spcBef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Hyperglycemia</a:t>
            </a:r>
          </a:p>
          <a:p>
            <a:pPr marL="1009650" lvl="1" indent="-609600" algn="l" rtl="0" eaLnBrk="1" hangingPunct="1">
              <a:spcBef>
                <a:spcPts val="0"/>
              </a:spcBef>
              <a:defRPr/>
            </a:pPr>
            <a:r>
              <a:rPr lang="en-US" b="1" dirty="0" smtClean="0">
                <a:effectLst/>
                <a:latin typeface="Times New Roman" pitchFamily="18" charset="0"/>
                <a:cs typeface="Times New Roman" pitchFamily="18" charset="0"/>
              </a:rPr>
              <a:t>Hypertension</a:t>
            </a:r>
          </a:p>
          <a:p>
            <a:pPr marL="1009650" lvl="1" indent="-609600" algn="l" rtl="0" eaLnBrk="1" hangingPunct="1">
              <a:spcBef>
                <a:spcPts val="0"/>
              </a:spcBef>
              <a:defRPr/>
            </a:pPr>
            <a:r>
              <a:rPr lang="en-US" b="1" dirty="0" smtClean="0">
                <a:effectLst/>
                <a:latin typeface="Times New Roman" pitchFamily="18" charset="0"/>
                <a:cs typeface="Times New Roman" pitchFamily="18" charset="0"/>
              </a:rPr>
              <a:t>Cataract</a:t>
            </a:r>
          </a:p>
          <a:p>
            <a:pPr marL="990600" lvl="1" indent="-533400" algn="l" rtl="0">
              <a:spcBef>
                <a:spcPts val="0"/>
              </a:spcBef>
              <a:defRPr/>
            </a:pPr>
            <a:r>
              <a:rPr lang="en-US" b="1" dirty="0" smtClean="0">
                <a:effectLst/>
                <a:latin typeface="Times New Roman" pitchFamily="18" charset="0"/>
                <a:cs typeface="Times New Roman" pitchFamily="18" charset="0"/>
              </a:rPr>
              <a:t>Osteoporosis</a:t>
            </a:r>
          </a:p>
          <a:p>
            <a:pPr marL="990600" lvl="1" indent="-533400" algn="l" rtl="0">
              <a:spcBef>
                <a:spcPts val="0"/>
              </a:spcBef>
              <a:defRPr/>
            </a:pPr>
            <a:r>
              <a:rPr lang="en-US" b="1" dirty="0" smtClean="0">
                <a:effectLst/>
                <a:latin typeface="Times New Roman" pitchFamily="18" charset="0"/>
                <a:cs typeface="Times New Roman" pitchFamily="18" charset="0"/>
              </a:rPr>
              <a:t>Increased intraocular pressure</a:t>
            </a:r>
          </a:p>
          <a:p>
            <a:pPr marL="990600" lvl="1" indent="-533400" algn="l" rtl="0">
              <a:spcBef>
                <a:spcPts val="0"/>
              </a:spcBef>
              <a:defRPr/>
            </a:pPr>
            <a:r>
              <a:rPr lang="en-US" b="1" dirty="0" smtClean="0">
                <a:effectLst/>
                <a:latin typeface="Times New Roman" pitchFamily="18" charset="0"/>
                <a:cs typeface="Times New Roman" pitchFamily="18" charset="0"/>
              </a:rPr>
              <a:t>Increased susceptibility to infection</a:t>
            </a:r>
          </a:p>
          <a:p>
            <a:pPr marL="990600" lvl="1" indent="-533400" algn="l" rtl="0">
              <a:spcBef>
                <a:spcPts val="0"/>
              </a:spcBef>
              <a:defRPr/>
            </a:pPr>
            <a:r>
              <a:rPr lang="en-US" b="1" dirty="0" smtClean="0">
                <a:effectLst/>
                <a:latin typeface="Times New Roman" pitchFamily="18" charset="0"/>
                <a:cs typeface="Times New Roman" pitchFamily="18" charset="0"/>
              </a:rPr>
              <a:t>Increased appetite &amp; obesity</a:t>
            </a:r>
          </a:p>
          <a:p>
            <a:pPr marL="990600" lvl="1" indent="-533400" algn="l" rtl="0">
              <a:spcBef>
                <a:spcPts val="0"/>
              </a:spcBef>
              <a:defRPr/>
            </a:pPr>
            <a:endParaRPr lang="en-US" b="1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l" rtl="0">
              <a:defRPr/>
            </a:pP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ctr" rtl="0" eaLnBrk="1" hangingPunct="1">
              <a:buFont typeface="Wingdings" pitchFamily="2" charset="2"/>
              <a:buNone/>
              <a:defRPr/>
            </a:pPr>
            <a:endParaRPr lang="en-US" sz="3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260350"/>
            <a:ext cx="8569325" cy="6337300"/>
          </a:xfrm>
        </p:spPr>
        <p:txBody>
          <a:bodyPr/>
          <a:lstStyle/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66FF"/>
                </a:solidFill>
                <a:latin typeface="Times New Roman" pitchFamily="18" charset="0"/>
                <a:cs typeface="Times New Roman" pitchFamily="18" charset="0"/>
              </a:rPr>
              <a:t>Summary for</a:t>
            </a:r>
          </a:p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66FF"/>
                </a:solidFill>
                <a:latin typeface="Times New Roman" pitchFamily="18" charset="0"/>
                <a:cs typeface="Times New Roman" pitchFamily="18" charset="0"/>
              </a:rPr>
              <a:t>Therapeutic Choice of Antiemetics</a:t>
            </a:r>
          </a:p>
          <a:p>
            <a:pPr marL="609600" indent="-609600"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b="1" dirty="0" smtClean="0">
              <a:solidFill>
                <a:srgbClr val="FF66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Motion sickness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Hyoscine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  For short Journey.</a:t>
            </a:r>
          </a:p>
          <a:p>
            <a:pPr marL="609600" indent="-609600"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Diphenhydramine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  For Long Journey.</a:t>
            </a:r>
          </a:p>
          <a:p>
            <a:pPr marL="609600" indent="-609600"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Vomiting with pregnancy (morning sickness)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09600" indent="-609600"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avoid all drugs in the first trimester </a:t>
            </a:r>
          </a:p>
          <a:p>
            <a:pPr marL="609600" indent="-609600"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Pyridoxine (B6)</a:t>
            </a:r>
          </a:p>
          <a:p>
            <a:pPr marL="609600" indent="-609600"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Promethazine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( late pregnancy).</a:t>
            </a:r>
          </a:p>
          <a:p>
            <a:pPr marL="609600" indent="-609600"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260350"/>
            <a:ext cx="8569325" cy="6337300"/>
          </a:xfrm>
        </p:spPr>
        <p:txBody>
          <a:bodyPr/>
          <a:lstStyle/>
          <a:p>
            <a:pPr marL="609600" indent="-609600"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Drug- induced vomiting (CTZ) uremia -</a:t>
            </a:r>
            <a:r>
              <a:rPr lang="en-US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gasteritis</a:t>
            </a:r>
            <a:endParaRPr lang="en-US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domperidone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metoclopramide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Vomiting due to </a:t>
            </a:r>
            <a:r>
              <a:rPr lang="en-US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cytotoxic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drugs.</a:t>
            </a:r>
            <a:endParaRPr lang="en-US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Ondansetron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09600" indent="-609600"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D2- antagonists.</a:t>
            </a:r>
          </a:p>
          <a:p>
            <a:pPr marL="609600" indent="-609600"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Dexamethazone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09600" indent="-609600"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Nabilone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 marL="609600" indent="-609600"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Post operative vomiting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Dopamine antagonists (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Metoclopromide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or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Domperidone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new_pa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231900"/>
            <a:ext cx="8893175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838200"/>
            <a:ext cx="8439150" cy="5562600"/>
          </a:xfrm>
          <a:noFill/>
        </p:spPr>
        <p:txBody>
          <a:bodyPr/>
          <a:lstStyle/>
          <a:p>
            <a:pPr algn="ctr"/>
            <a:r>
              <a:rPr lang="en-US" sz="7200" smtClean="0">
                <a:solidFill>
                  <a:schemeClr val="tx1"/>
                </a:solidFill>
                <a:effectLst/>
                <a:latin typeface="Bodoni MT Black" pitchFamily="18" charset="0"/>
              </a:rPr>
              <a:t>Thank you</a:t>
            </a:r>
            <a:br>
              <a:rPr lang="en-US" sz="7200" smtClean="0">
                <a:solidFill>
                  <a:schemeClr val="tx1"/>
                </a:solidFill>
                <a:effectLst/>
                <a:latin typeface="Bodoni MT Black" pitchFamily="18" charset="0"/>
              </a:rPr>
            </a:br>
            <a:r>
              <a:rPr lang="en-US" sz="7200" smtClean="0">
                <a:solidFill>
                  <a:schemeClr val="tx1"/>
                </a:solidFill>
                <a:effectLst/>
                <a:latin typeface="Bodoni MT Black" pitchFamily="18" charset="0"/>
              </a:rPr>
              <a:t/>
            </a:r>
            <a:br>
              <a:rPr lang="en-US" sz="7200" smtClean="0">
                <a:solidFill>
                  <a:schemeClr val="tx1"/>
                </a:solidFill>
                <a:effectLst/>
                <a:latin typeface="Bodoni MT Black" pitchFamily="18" charset="0"/>
              </a:rPr>
            </a:br>
            <a:r>
              <a:rPr lang="en-US" sz="7200" smtClean="0">
                <a:solidFill>
                  <a:schemeClr val="tx1"/>
                </a:solidFill>
                <a:effectLst/>
                <a:latin typeface="Bodoni MT Black" pitchFamily="18" charset="0"/>
              </a:rPr>
              <a:t/>
            </a:r>
            <a:br>
              <a:rPr lang="en-US" sz="7200" smtClean="0">
                <a:solidFill>
                  <a:schemeClr val="tx1"/>
                </a:solidFill>
                <a:effectLst/>
                <a:latin typeface="Bodoni MT Black" pitchFamily="18" charset="0"/>
              </a:rPr>
            </a:br>
            <a:r>
              <a:rPr lang="en-US" sz="7200" smtClean="0">
                <a:solidFill>
                  <a:schemeClr val="tx1"/>
                </a:solidFill>
                <a:effectLst/>
                <a:latin typeface="Bodoni MT Black" pitchFamily="18" charset="0"/>
              </a:rPr>
              <a:t/>
            </a:r>
            <a:br>
              <a:rPr lang="en-US" sz="7200" smtClean="0">
                <a:solidFill>
                  <a:schemeClr val="tx1"/>
                </a:solidFill>
                <a:effectLst/>
                <a:latin typeface="Bodoni MT Black" pitchFamily="18" charset="0"/>
              </a:rPr>
            </a:br>
            <a:r>
              <a:rPr lang="en-US" sz="7200" smtClean="0">
                <a:solidFill>
                  <a:schemeClr val="tx1"/>
                </a:solidFill>
                <a:effectLst/>
                <a:latin typeface="Bodoni MT Black" pitchFamily="18" charset="0"/>
              </a:rPr>
              <a:t>Questions ?</a:t>
            </a:r>
            <a:r>
              <a:rPr lang="en-US" sz="4000" smtClean="0">
                <a:solidFill>
                  <a:schemeClr val="tx1"/>
                </a:solidFill>
                <a:effectLst/>
                <a:latin typeface="Bodoni MT Black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333375"/>
            <a:ext cx="8424863" cy="6191250"/>
          </a:xfrm>
        </p:spPr>
        <p:txBody>
          <a:bodyPr/>
          <a:lstStyle/>
          <a:p>
            <a:pPr algn="l" rtl="0" eaLnBrk="1" hangingPunct="1"/>
            <a:r>
              <a:rPr lang="en-US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Causes of  Nausea and Vomiting</a:t>
            </a:r>
          </a:p>
          <a:p>
            <a:pPr algn="l" rtl="0" eaLnBrk="1" hangingPunct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Nausea  and vomiting may be manifestations of many conditions . However,  a useful abbreviation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remembering causes of nausea and vomiting is VOMIT.</a:t>
            </a:r>
          </a:p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endParaRPr lang="ar-SA" sz="1200" dirty="0" smtClean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l" rtl="0">
              <a:spcBef>
                <a:spcPct val="0"/>
              </a:spcBef>
              <a:buClrTx/>
              <a:buSzTx/>
              <a:buFont typeface="Symbol" pitchFamily="18" charset="2"/>
              <a:buNone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estibular </a:t>
            </a:r>
          </a:p>
          <a:p>
            <a:pPr algn="l" rtl="0">
              <a:spcBef>
                <a:spcPct val="0"/>
              </a:spcBef>
              <a:buClrTx/>
              <a:buSzTx/>
              <a:buFont typeface="Symbol" pitchFamily="18" charset="2"/>
              <a:buNone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bstruction or drugs like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piates) </a:t>
            </a:r>
          </a:p>
          <a:p>
            <a:pPr algn="l" rtl="0">
              <a:spcBef>
                <a:spcPct val="0"/>
              </a:spcBef>
              <a:buClrTx/>
              <a:buSzTx/>
              <a:buFont typeface="Symbol" pitchFamily="18" charset="2"/>
              <a:buNone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ind 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dysmotility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algn="l" rtl="0">
              <a:spcBef>
                <a:spcPct val="0"/>
              </a:spcBef>
              <a:buClrTx/>
              <a:buSzTx/>
              <a:buFont typeface="Symbol" pitchFamily="18" charset="2"/>
              <a:buNone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nfection (irritation of gut) </a:t>
            </a:r>
          </a:p>
          <a:p>
            <a:pPr algn="l" rtl="0">
              <a:spcBef>
                <a:spcPct val="0"/>
              </a:spcBef>
              <a:buClrTx/>
              <a:buSzTx/>
              <a:buFont typeface="Symbol" pitchFamily="18" charset="2"/>
              <a:buNone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oxins (taste and other senses) </a:t>
            </a:r>
            <a:endParaRPr lang="ar-SA" b="1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/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88913"/>
            <a:ext cx="8785225" cy="6408737"/>
          </a:xfrm>
        </p:spPr>
        <p:txBody>
          <a:bodyPr/>
          <a:lstStyle/>
          <a:p>
            <a:pPr marL="533400" indent="-533400" algn="ctr" rtl="0" eaLnBrk="1" hangingPunct="1"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Causes of Vomiting</a:t>
            </a:r>
          </a:p>
          <a:p>
            <a:pPr marL="533400" indent="-533400" algn="l" rtl="0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As from previous slide nausea  and vomiting may be manifestations of many conditions and may occur due to stimulation of  </a:t>
            </a:r>
            <a:r>
              <a:rPr lang="en-US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vomiting center that respond to inputs from:</a:t>
            </a:r>
          </a:p>
          <a:p>
            <a:pPr marL="533400" indent="-533400" algn="l" rtl="0" eaLnBrk="1" hangingPunct="1">
              <a:buFont typeface="Wingdings" pitchFamily="2" charset="2"/>
              <a:buNone/>
              <a:defRPr/>
            </a:pPr>
            <a:endParaRPr lang="en-US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533400" indent="-533400" algn="l" rtl="0" eaLnBrk="1" hangingPunct="1">
              <a:defRPr/>
            </a:pP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Chemoreceptor trigger zone (CTZ) stimulation</a:t>
            </a:r>
          </a:p>
          <a:p>
            <a:pPr marL="533400" indent="-533400" algn="l" rtl="0" eaLnBrk="1" hangingPunct="1">
              <a:defRPr/>
            </a:pP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Disturbance of vestibular system</a:t>
            </a:r>
          </a:p>
          <a:p>
            <a:pPr marL="533400" indent="-533400" algn="l" rtl="0" eaLnBrk="1" hangingPunct="1">
              <a:defRPr/>
            </a:pP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Higher cortical centers stimulation (CNS)</a:t>
            </a:r>
          </a:p>
          <a:p>
            <a:pPr marL="533400" indent="-533400" algn="l" rtl="0" eaLnBrk="1" hangingPunct="1">
              <a:defRPr/>
            </a:pP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The periphery via sensory nerves </a:t>
            </a:r>
          </a:p>
          <a:p>
            <a:pPr marL="533400" indent="-533400" algn="l" rtl="0" eaLnBrk="1" hangingPunct="1">
              <a:buFont typeface="Wingdings" pitchFamily="2" charset="2"/>
              <a:buNone/>
              <a:defRPr/>
            </a:pP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88913"/>
            <a:ext cx="8785225" cy="6335712"/>
          </a:xfrm>
        </p:spPr>
        <p:txBody>
          <a:bodyPr/>
          <a:lstStyle/>
          <a:p>
            <a:pPr marL="609600" indent="-609600" algn="l" rtl="0" eaLnBrk="1" hangingPunct="1">
              <a:lnSpc>
                <a:spcPct val="125000"/>
              </a:lnSpc>
              <a:buFont typeface="Wingdings" pitchFamily="2" charset="2"/>
              <a:buNone/>
              <a:defRPr/>
            </a:pPr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CTZ stimulation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09600" indent="-609600" algn="l" rtl="0" eaLnBrk="1" hangingPunct="1">
              <a:lnSpc>
                <a:spcPct val="125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CTZ is an area of medulla that communicate with vomiting center to initiate vomiting.</a:t>
            </a:r>
          </a:p>
          <a:p>
            <a:pPr marL="609600" indent="-609600" algn="l" rtl="0" eaLnBrk="1" hangingPunct="1">
              <a:lnSpc>
                <a:spcPct val="125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CTZ is physiologically outside BBB </a:t>
            </a:r>
          </a:p>
          <a:p>
            <a:pPr marL="609600" indent="-609600" algn="l" rtl="0" eaLnBrk="1" hangingPunct="1">
              <a:lnSpc>
                <a:spcPct val="125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CTZ Contains 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8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&amp;  5 HT</a:t>
            </a:r>
            <a:r>
              <a:rPr lang="en-US" sz="28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receptors.</a:t>
            </a:r>
          </a:p>
          <a:p>
            <a:pPr marL="533400" indent="-533400" algn="l" rtl="0" eaLnBrk="1" hangingPunct="1">
              <a:lnSpc>
                <a:spcPct val="90000"/>
              </a:lnSpc>
              <a:buNone/>
              <a:defRPr/>
            </a:pP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CTZ can be stimulated by </a:t>
            </a:r>
          </a:p>
          <a:p>
            <a:pPr marL="533400" indent="-533400" algn="l" rtl="0"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Drugs  such as morphine,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apomorphine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L-dopa,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bromocryptine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digitalis,  estrogen, </a:t>
            </a:r>
            <a:r>
              <a:rPr lang="en-US" sz="28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emetine.</a:t>
            </a:r>
          </a:p>
          <a:p>
            <a:pPr marL="533400" indent="-533400" algn="l" rtl="0"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Chemicals </a:t>
            </a:r>
          </a:p>
          <a:p>
            <a:pPr marL="533400" indent="-533400" algn="l" rtl="0"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Radiation. </a:t>
            </a:r>
          </a:p>
          <a:p>
            <a:pPr marL="533400" indent="-533400" algn="l" rtl="0"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Uremia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188913"/>
            <a:ext cx="8785225" cy="6408737"/>
          </a:xfrm>
        </p:spPr>
        <p:txBody>
          <a:bodyPr/>
          <a:lstStyle/>
          <a:p>
            <a:pPr marL="533400" indent="-533400" algn="l" rtl="0" eaLnBrk="1" hangingPunct="1">
              <a:lnSpc>
                <a:spcPct val="13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The periphery via sensory nerves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33400" indent="-533400" algn="l" rtl="0" eaLnBrk="1" hangingPunct="1">
              <a:lnSpc>
                <a:spcPct val="13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GIT irritation, myocardial infarction, renal or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biliay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stones.</a:t>
            </a:r>
          </a:p>
          <a:p>
            <a:pPr marL="533400" indent="-533400" algn="l" rtl="0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3. Disturbance of vestibular system</a:t>
            </a:r>
          </a:p>
          <a:p>
            <a:pPr marL="533400" indent="-533400" algn="l" rtl="0" eaLnBrk="1" hangingPunct="1">
              <a:lnSpc>
                <a:spcPct val="13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 Higher cortical centers stimulation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      emotional factors, nauseating smells or sights.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Diagram showing relationships between factors on the pathway for nausea.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765175"/>
            <a:ext cx="8748712" cy="5903913"/>
          </a:xfrm>
          <a:noFill/>
        </p:spPr>
      </p:pic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323850" y="260350"/>
            <a:ext cx="8459788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US" sz="28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Receptors Associated with Nausea and Vomiting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3352800" y="2819400"/>
            <a:ext cx="243840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400">
                <a:solidFill>
                  <a:srgbClr val="FFFF00"/>
                </a:solidFill>
                <a:latin typeface="Arial" pitchFamily="34" charset="0"/>
              </a:rPr>
              <a:t>Vomiting Centre </a:t>
            </a:r>
            <a:r>
              <a:rPr lang="en-US" sz="2400">
                <a:latin typeface="Arial" pitchFamily="34" charset="0"/>
              </a:rPr>
              <a:t>(medulla)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352800" y="990600"/>
            <a:ext cx="2438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 rtl="0"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400">
                <a:latin typeface="Arial" pitchFamily="34" charset="0"/>
              </a:rPr>
              <a:t>Cerebral cortex</a:t>
            </a:r>
          </a:p>
        </p:txBody>
      </p:sp>
      <p:sp>
        <p:nvSpPr>
          <p:cNvPr id="34820" name="Line 4"/>
          <p:cNvSpPr>
            <a:spLocks noChangeShapeType="1"/>
          </p:cNvSpPr>
          <p:nvPr/>
        </p:nvSpPr>
        <p:spPr bwMode="auto">
          <a:xfrm>
            <a:off x="4419600" y="16002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4419600" y="1905000"/>
            <a:ext cx="25908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000">
                <a:latin typeface="Arial" pitchFamily="34" charset="0"/>
              </a:rPr>
              <a:t>Anticipatory emesis</a:t>
            </a: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2819400" y="1676400"/>
            <a:ext cx="1371600" cy="944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rtl="0">
              <a:lnSpc>
                <a:spcPct val="60000"/>
              </a:lnSpc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000">
                <a:latin typeface="Arial" pitchFamily="34" charset="0"/>
              </a:rPr>
              <a:t>Smell</a:t>
            </a:r>
          </a:p>
          <a:p>
            <a:pPr marL="342900" indent="-342900" rtl="0">
              <a:lnSpc>
                <a:spcPct val="60000"/>
              </a:lnSpc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000">
                <a:latin typeface="Arial" pitchFamily="34" charset="0"/>
              </a:rPr>
              <a:t>Sight</a:t>
            </a:r>
          </a:p>
          <a:p>
            <a:pPr marL="342900" indent="-342900" rtl="0">
              <a:lnSpc>
                <a:spcPct val="60000"/>
              </a:lnSpc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000">
                <a:latin typeface="Arial" pitchFamily="34" charset="0"/>
              </a:rPr>
              <a:t>Thought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7696200" y="2743200"/>
            <a:ext cx="175260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400">
                <a:latin typeface="Arial" pitchFamily="34" charset="0"/>
              </a:rPr>
              <a:t>Vestibular nuclei</a:t>
            </a:r>
          </a:p>
        </p:txBody>
      </p:sp>
      <p:sp>
        <p:nvSpPr>
          <p:cNvPr id="34824" name="Line 8"/>
          <p:cNvSpPr>
            <a:spLocks noChangeShapeType="1"/>
          </p:cNvSpPr>
          <p:nvPr/>
        </p:nvSpPr>
        <p:spPr bwMode="auto">
          <a:xfrm flipH="1" flipV="1">
            <a:off x="5803900" y="3048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5943600" y="3048000"/>
            <a:ext cx="16764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 rtl="0"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000">
                <a:latin typeface="Arial" pitchFamily="34" charset="0"/>
              </a:rPr>
              <a:t>Motion sickness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3581400" y="5486400"/>
            <a:ext cx="22098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400">
                <a:latin typeface="Arial" pitchFamily="34" charset="0"/>
              </a:rPr>
              <a:t>Pharynx &amp; GIT</a:t>
            </a:r>
          </a:p>
        </p:txBody>
      </p:sp>
      <p:sp>
        <p:nvSpPr>
          <p:cNvPr id="34827" name="Line 11"/>
          <p:cNvSpPr>
            <a:spLocks noChangeShapeType="1"/>
          </p:cNvSpPr>
          <p:nvPr/>
        </p:nvSpPr>
        <p:spPr bwMode="auto">
          <a:xfrm flipV="1">
            <a:off x="4495800" y="42672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4495800" y="4572000"/>
            <a:ext cx="28194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000">
                <a:latin typeface="Arial" pitchFamily="34" charset="0"/>
              </a:rPr>
              <a:t>Chemo &amp; radio therapy Gastroenteritis</a:t>
            </a:r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-152400" y="2667000"/>
            <a:ext cx="2438400" cy="1187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 rtl="0"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400">
                <a:latin typeface="Arial" pitchFamily="34" charset="0"/>
              </a:rPr>
              <a:t>Chemoreceptor Trigger Zone (CTZ)</a:t>
            </a: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152400" y="3810000"/>
            <a:ext cx="21336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 rtl="0"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000">
                <a:solidFill>
                  <a:srgbClr val="66FF66"/>
                </a:solidFill>
                <a:latin typeface="Arial" pitchFamily="34" charset="0"/>
              </a:rPr>
              <a:t>(Outside BBB)</a:t>
            </a:r>
          </a:p>
        </p:txBody>
      </p:sp>
      <p:sp>
        <p:nvSpPr>
          <p:cNvPr id="34831" name="Line 15"/>
          <p:cNvSpPr>
            <a:spLocks noChangeShapeType="1"/>
          </p:cNvSpPr>
          <p:nvPr/>
        </p:nvSpPr>
        <p:spPr bwMode="auto">
          <a:xfrm>
            <a:off x="2209800" y="3089275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-76200" y="1295400"/>
            <a:ext cx="2819400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 rtl="0">
              <a:lnSpc>
                <a:spcPct val="60000"/>
              </a:lnSpc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000">
                <a:latin typeface="Arial" pitchFamily="34" charset="0"/>
              </a:rPr>
              <a:t>Cancer chemotherapy</a:t>
            </a:r>
          </a:p>
          <a:p>
            <a:pPr marL="342900" indent="-342900" algn="ctr" rtl="0">
              <a:lnSpc>
                <a:spcPct val="60000"/>
              </a:lnSpc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000">
                <a:latin typeface="Arial" pitchFamily="34" charset="0"/>
              </a:rPr>
              <a:t>Opioids</a:t>
            </a:r>
          </a:p>
        </p:txBody>
      </p:sp>
      <p:sp>
        <p:nvSpPr>
          <p:cNvPr id="34833" name="Line 17"/>
          <p:cNvSpPr>
            <a:spLocks noChangeShapeType="1"/>
          </p:cNvSpPr>
          <p:nvPr/>
        </p:nvSpPr>
        <p:spPr bwMode="auto">
          <a:xfrm>
            <a:off x="1066800" y="201295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34834" name="Text Box 18"/>
          <p:cNvSpPr txBox="1">
            <a:spLocks noChangeArrowheads="1"/>
          </p:cNvSpPr>
          <p:nvPr/>
        </p:nvSpPr>
        <p:spPr bwMode="auto">
          <a:xfrm>
            <a:off x="3429000" y="3581400"/>
            <a:ext cx="25146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000">
                <a:solidFill>
                  <a:srgbClr val="FF0000"/>
                </a:solidFill>
                <a:latin typeface="Arial" pitchFamily="34" charset="0"/>
              </a:rPr>
              <a:t>Muscarinic, 5 HT</a:t>
            </a:r>
            <a:r>
              <a:rPr lang="en-US" sz="2000" baseline="-25000">
                <a:solidFill>
                  <a:srgbClr val="FF0000"/>
                </a:solidFill>
                <a:latin typeface="Arial" pitchFamily="34" charset="0"/>
              </a:rPr>
              <a:t>3</a:t>
            </a:r>
            <a:r>
              <a:rPr lang="en-US" sz="2000">
                <a:solidFill>
                  <a:srgbClr val="FF0000"/>
                </a:solidFill>
                <a:latin typeface="Arial" pitchFamily="34" charset="0"/>
              </a:rPr>
              <a:t> &amp; Histaminic H</a:t>
            </a:r>
            <a:r>
              <a:rPr lang="en-US" sz="2000" baseline="-25000">
                <a:solidFill>
                  <a:srgbClr val="FF0000"/>
                </a:solidFill>
                <a:latin typeface="Arial" pitchFamily="34" charset="0"/>
              </a:rPr>
              <a:t>1</a:t>
            </a:r>
            <a:endParaRPr lang="en-US" sz="200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34835" name="Text Box 19"/>
          <p:cNvSpPr txBox="1">
            <a:spLocks noChangeArrowheads="1"/>
          </p:cNvSpPr>
          <p:nvPr/>
        </p:nvSpPr>
        <p:spPr bwMode="auto">
          <a:xfrm>
            <a:off x="3581400" y="5943600"/>
            <a:ext cx="20574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 rtl="0"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000">
                <a:solidFill>
                  <a:srgbClr val="FF0000"/>
                </a:solidFill>
                <a:latin typeface="Arial" pitchFamily="34" charset="0"/>
              </a:rPr>
              <a:t>5 HT</a:t>
            </a:r>
            <a:r>
              <a:rPr lang="en-US" sz="2000" baseline="-25000">
                <a:solidFill>
                  <a:srgbClr val="FF0000"/>
                </a:solidFill>
                <a:latin typeface="Arial" pitchFamily="34" charset="0"/>
              </a:rPr>
              <a:t>3</a:t>
            </a:r>
            <a:r>
              <a:rPr lang="en-US" sz="2000">
                <a:solidFill>
                  <a:srgbClr val="FF0000"/>
                </a:solidFill>
                <a:latin typeface="Arial" pitchFamily="34" charset="0"/>
              </a:rPr>
              <a:t>  receptors</a:t>
            </a:r>
          </a:p>
        </p:txBody>
      </p:sp>
      <p:sp>
        <p:nvSpPr>
          <p:cNvPr id="34836" name="Text Box 20"/>
          <p:cNvSpPr txBox="1">
            <a:spLocks noChangeArrowheads="1"/>
          </p:cNvSpPr>
          <p:nvPr/>
        </p:nvSpPr>
        <p:spPr bwMode="auto">
          <a:xfrm>
            <a:off x="304800" y="4191000"/>
            <a:ext cx="2133600" cy="94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50000"/>
              </a:lnSpc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000">
                <a:solidFill>
                  <a:srgbClr val="FF0000"/>
                </a:solidFill>
                <a:latin typeface="Arial" pitchFamily="34" charset="0"/>
              </a:rPr>
              <a:t>Dopamine D</a:t>
            </a:r>
            <a:r>
              <a:rPr lang="en-US" sz="2000" baseline="-25000">
                <a:solidFill>
                  <a:srgbClr val="FF0000"/>
                </a:solidFill>
                <a:latin typeface="Arial" pitchFamily="34" charset="0"/>
              </a:rPr>
              <a:t>2</a:t>
            </a:r>
            <a:r>
              <a:rPr lang="en-US" sz="2000">
                <a:solidFill>
                  <a:srgbClr val="FF0000"/>
                </a:solidFill>
                <a:latin typeface="Arial" pitchFamily="34" charset="0"/>
              </a:rPr>
              <a:t> </a:t>
            </a:r>
          </a:p>
          <a:p>
            <a:pPr algn="l" rtl="0"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000">
                <a:solidFill>
                  <a:srgbClr val="FF0000"/>
                </a:solidFill>
                <a:latin typeface="Arial" pitchFamily="34" charset="0"/>
              </a:rPr>
              <a:t>5 HT</a:t>
            </a:r>
            <a:r>
              <a:rPr lang="en-US" sz="2000" baseline="-25000">
                <a:solidFill>
                  <a:srgbClr val="FF0000"/>
                </a:solidFill>
                <a:latin typeface="Arial" pitchFamily="34" charset="0"/>
              </a:rPr>
              <a:t>3,</a:t>
            </a:r>
            <a:r>
              <a:rPr lang="en-US" sz="2000">
                <a:solidFill>
                  <a:srgbClr val="FF0000"/>
                </a:solidFill>
                <a:latin typeface="Arial" pitchFamily="34" charset="0"/>
              </a:rPr>
              <a:t>,Opioid Receptors</a:t>
            </a:r>
            <a:r>
              <a:rPr lang="en-US" sz="2000" baseline="-25000">
                <a:solidFill>
                  <a:srgbClr val="FF0000"/>
                </a:solidFill>
                <a:latin typeface="Arial" pitchFamily="34" charset="0"/>
              </a:rPr>
              <a:t> </a:t>
            </a:r>
            <a:endParaRPr lang="en-US" sz="200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34837" name="Text Box 21"/>
          <p:cNvSpPr txBox="1">
            <a:spLocks noChangeArrowheads="1"/>
          </p:cNvSpPr>
          <p:nvPr/>
        </p:nvSpPr>
        <p:spPr bwMode="auto">
          <a:xfrm>
            <a:off x="7543800" y="3505200"/>
            <a:ext cx="17526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2000">
                <a:solidFill>
                  <a:srgbClr val="FF0000"/>
                </a:solidFill>
                <a:latin typeface="Arial" pitchFamily="34" charset="0"/>
              </a:rPr>
              <a:t>Muscarinic Histaminic H</a:t>
            </a:r>
            <a:r>
              <a:rPr lang="en-US" sz="2000" baseline="-25000">
                <a:solidFill>
                  <a:srgbClr val="FF0000"/>
                </a:solidFill>
                <a:latin typeface="Arial" pitchFamily="34" charset="0"/>
              </a:rPr>
              <a:t>1</a:t>
            </a:r>
            <a:endParaRPr lang="en-US" sz="200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1219200" y="0"/>
            <a:ext cx="69342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 rtl="0">
              <a:spcBef>
                <a:spcPct val="50000"/>
              </a:spcBef>
              <a:buClr>
                <a:schemeClr val="tx1"/>
              </a:buClr>
              <a:buSzPct val="90000"/>
              <a:buFont typeface="Wingdings" pitchFamily="2" charset="2"/>
              <a:buNone/>
            </a:pPr>
            <a:r>
              <a:rPr lang="en-US" sz="3200">
                <a:latin typeface="Lucida Casual" pitchFamily="66" charset="0"/>
              </a:rPr>
              <a:t>Pathophysiology of Emesis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0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0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4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  <p:bldP spid="34820" grpId="0" animBg="1"/>
      <p:bldP spid="34821" grpId="0"/>
      <p:bldP spid="34822" grpId="0"/>
      <p:bldP spid="34823" grpId="0"/>
      <p:bldP spid="34824" grpId="0" animBg="1"/>
      <p:bldP spid="34825" grpId="0"/>
      <p:bldP spid="34826" grpId="0"/>
      <p:bldP spid="34827" grpId="0" animBg="1"/>
      <p:bldP spid="34828" grpId="0"/>
      <p:bldP spid="34829" grpId="0"/>
      <p:bldP spid="34830" grpId="0"/>
      <p:bldP spid="34831" grpId="0" animBg="1"/>
      <p:bldP spid="34832" grpId="0"/>
      <p:bldP spid="34833" grpId="0" animBg="1"/>
      <p:bldP spid="34834" grpId="0"/>
      <p:bldP spid="34836" grpId="0"/>
      <p:bldP spid="348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88913"/>
            <a:ext cx="8785225" cy="6408737"/>
          </a:xfrm>
        </p:spPr>
        <p:txBody>
          <a:bodyPr/>
          <a:lstStyle/>
          <a:p>
            <a:pPr marL="533400" indent="-533400" algn="l" rtl="0" eaLnBrk="1" hangingPunct="1">
              <a:lnSpc>
                <a:spcPct val="13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Based on the last figure,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what  are neurotransmitters  &amp; receptors involved in vomiting</a:t>
            </a:r>
          </a:p>
          <a:p>
            <a:pPr marL="533400" indent="-5334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533400" indent="-533400" algn="l" rtl="0" eaLnBrk="1" hangingPunct="1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Histamine (Histaminergic receptors H 1)</a:t>
            </a:r>
          </a:p>
          <a:p>
            <a:pPr marL="533400" indent="-533400" algn="l" rtl="0" eaLnBrk="1" hangingPunct="1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Serotonin  (5 -HT3) </a:t>
            </a:r>
          </a:p>
          <a:p>
            <a:pPr marL="533400" indent="-533400" algn="l" rtl="0" eaLnBrk="1" hangingPunct="1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Ach (Muscarinic)</a:t>
            </a:r>
          </a:p>
          <a:p>
            <a:pPr marL="533400" indent="-533400" algn="l" rtl="0" eaLnBrk="1" hangingPunct="1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Dopamine (D2)</a:t>
            </a:r>
          </a:p>
          <a:p>
            <a:pPr marL="533400" indent="-533400" algn="l" rtl="0" eaLnBrk="1" hangingPunct="1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Substance P (Neurokinin receptors)</a:t>
            </a:r>
          </a:p>
          <a:p>
            <a:pPr marL="533400" indent="-533400" algn="l" rtl="0" eaLnBrk="1" hangingPunct="1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Opioid Receptors</a:t>
            </a:r>
          </a:p>
          <a:p>
            <a:pPr marL="533400" indent="-533400" algn="l" rtl="0" eaLnBrk="1" hangingPunct="1">
              <a:buFont typeface="Wingdings" pitchFamily="2" charset="2"/>
              <a:buNone/>
              <a:defRPr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533400" indent="-5334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immer">
  <a:themeElements>
    <a:clrScheme name="Shimmer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Shimmer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himmer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Shimmer</Template>
  <TotalTime>859</TotalTime>
  <Words>888</Words>
  <Application>Microsoft Office PowerPoint</Application>
  <PresentationFormat>On-screen Show (4:3)</PresentationFormat>
  <Paragraphs>199</Paragraphs>
  <Slides>24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Shimmer</vt:lpstr>
      <vt:lpstr>Antiemetics</vt:lpstr>
      <vt:lpstr>Vomiting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Thank you    Questions ?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karem</dc:creator>
  <cp:lastModifiedBy>DR.ALHAIDER</cp:lastModifiedBy>
  <cp:revision>58</cp:revision>
  <dcterms:created xsi:type="dcterms:W3CDTF">1601-01-01T00:00:00Z</dcterms:created>
  <dcterms:modified xsi:type="dcterms:W3CDTF">2012-11-18T20:03:50Z</dcterms:modified>
</cp:coreProperties>
</file>