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322" r:id="rId2"/>
    <p:sldId id="257" r:id="rId3"/>
    <p:sldId id="311" r:id="rId4"/>
    <p:sldId id="258" r:id="rId5"/>
    <p:sldId id="260" r:id="rId6"/>
    <p:sldId id="261" r:id="rId7"/>
    <p:sldId id="323" r:id="rId8"/>
    <p:sldId id="312" r:id="rId9"/>
    <p:sldId id="313" r:id="rId10"/>
    <p:sldId id="315" r:id="rId11"/>
    <p:sldId id="314" r:id="rId12"/>
    <p:sldId id="262" r:id="rId13"/>
    <p:sldId id="318" r:id="rId14"/>
    <p:sldId id="316" r:id="rId15"/>
    <p:sldId id="277" r:id="rId16"/>
    <p:sldId id="319" r:id="rId17"/>
    <p:sldId id="320" r:id="rId18"/>
    <p:sldId id="321" r:id="rId19"/>
    <p:sldId id="32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33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38" autoAdjust="0"/>
    <p:restoredTop sz="95667" autoAdjust="0"/>
  </p:normalViewPr>
  <p:slideViewPr>
    <p:cSldViewPr>
      <p:cViewPr varScale="1">
        <p:scale>
          <a:sx n="70" d="100"/>
          <a:sy n="7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1756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6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42E5EAC5-5228-426F-AF2E-F7266A0580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8DC3-1666-40FF-86D6-12FCF4037B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C669B-8B22-46C2-87DC-0238D4898A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F648D-8342-48E4-AE2D-42402294D4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B7E6D-6C14-4EFD-BC24-A06B0C3E3F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929C-6F07-49BB-BB12-5F38C588EC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190E-B12F-466C-A6CB-758B4D0CD9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A9922-C7C4-4FA4-887E-5AD8CE8D32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7D56-1711-4C35-A98C-DFE77F33A8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E5FC-B1C0-4B47-8179-0B129E4F31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7052-B171-4D3D-9680-CC1AF90F75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E014-789B-465C-B8DF-DF2EEA7FE4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638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8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20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64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4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53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1653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53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3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4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8387CC69-ADB9-4629-9DBB-4578D910F2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54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Drugs Used For Peptic Ulcer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Blockers and Proton Pump Inhibitors)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Abdulqader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Alhaider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1434 H.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Adverse Effects of H2 blockers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2200" b="1" dirty="0" smtClean="0">
                <a:solidFill>
                  <a:srgbClr val="FF0000"/>
                </a:solidFill>
              </a:rPr>
              <a:t>safe drug, adverse effects occur in less than 3% of patients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91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1.CNS effects: </a:t>
            </a:r>
          </a:p>
          <a:p>
            <a:pPr>
              <a:buNone/>
            </a:pPr>
            <a:r>
              <a:rPr lang="en-US" sz="2400" b="1" dirty="0" smtClean="0"/>
              <a:t>Headache, confusion, hallucination &amp; agitation due to IV H2 antagonists (more with </a:t>
            </a:r>
            <a:r>
              <a:rPr lang="en-US" sz="2400" b="1" dirty="0" err="1" smtClean="0">
                <a:solidFill>
                  <a:srgbClr val="FF0000"/>
                </a:solidFill>
              </a:rPr>
              <a:t>cimetidine</a:t>
            </a:r>
            <a:r>
              <a:rPr lang="en-US" sz="2400" b="1" dirty="0" smtClean="0"/>
              <a:t>) but not with Ranitidine.</a:t>
            </a:r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r>
              <a:rPr lang="en-US" sz="2400" b="1" dirty="0" smtClean="0"/>
              <a:t>2. Endocrine effects (For Only </a:t>
            </a:r>
            <a:r>
              <a:rPr lang="en-US" sz="2400" b="1" dirty="0" err="1" smtClean="0">
                <a:solidFill>
                  <a:srgbClr val="FF0000"/>
                </a:solidFill>
              </a:rPr>
              <a:t>Cimetidine</a:t>
            </a:r>
            <a:r>
              <a:rPr lang="en-US" sz="2400" b="1" dirty="0" smtClean="0"/>
              <a:t> )</a:t>
            </a:r>
          </a:p>
          <a:p>
            <a:pPr>
              <a:buNone/>
            </a:pPr>
            <a:r>
              <a:rPr lang="en-US" sz="2400" dirty="0" smtClean="0"/>
              <a:t> </a:t>
            </a:r>
            <a:r>
              <a:rPr lang="en-US" sz="2400" b="1" dirty="0" smtClean="0"/>
              <a:t>Increases in serum </a:t>
            </a:r>
            <a:r>
              <a:rPr lang="en-US" sz="2400" b="1" dirty="0" err="1" smtClean="0"/>
              <a:t>prolactin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Galactorrhea</a:t>
            </a:r>
            <a:r>
              <a:rPr lang="en-US" sz="2400" b="1" dirty="0" smtClean="0"/>
              <a:t> in women)</a:t>
            </a:r>
          </a:p>
          <a:p>
            <a:pPr>
              <a:buNone/>
            </a:pPr>
            <a:r>
              <a:rPr lang="en-US" sz="2400" dirty="0" smtClean="0"/>
              <a:t> </a:t>
            </a:r>
            <a:r>
              <a:rPr lang="en-US" sz="2400" b="1" dirty="0" smtClean="0"/>
              <a:t>Inhibits binding of </a:t>
            </a:r>
            <a:r>
              <a:rPr lang="en-US" sz="2400" b="1" dirty="0" err="1" smtClean="0"/>
              <a:t>dihydro</a:t>
            </a:r>
            <a:r>
              <a:rPr lang="en-US" sz="2400" b="1" dirty="0" smtClean="0"/>
              <a:t>-testosterone to androgen receptors (</a:t>
            </a:r>
            <a:r>
              <a:rPr lang="en-US" sz="2400" b="1" dirty="0" err="1" smtClean="0"/>
              <a:t>gynecomasteia</a:t>
            </a:r>
            <a:r>
              <a:rPr lang="en-US" sz="2400" b="1" dirty="0" smtClean="0"/>
              <a:t> –impotence).</a:t>
            </a:r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r>
              <a:rPr lang="en-US" sz="2400" b="1" dirty="0" smtClean="0"/>
              <a:t>3. All cross placenta &amp; breast milk, should not be given in pregnancy unless it is necessary (not </a:t>
            </a:r>
            <a:r>
              <a:rPr lang="en-US" sz="2400" b="1" dirty="0" err="1" smtClean="0"/>
              <a:t>teratogenic</a:t>
            </a:r>
            <a:r>
              <a:rPr lang="en-US" sz="2400" b="1" dirty="0" smtClean="0"/>
              <a:t>) . </a:t>
            </a:r>
          </a:p>
          <a:p>
            <a:pPr>
              <a:buNone/>
            </a:pPr>
            <a:r>
              <a:rPr lang="en-US" sz="2400" b="1" dirty="0" smtClean="0"/>
              <a:t>4. </a:t>
            </a:r>
            <a:r>
              <a:rPr lang="en-US" sz="2400" b="1" dirty="0" err="1" smtClean="0"/>
              <a:t>Inhbition</a:t>
            </a:r>
            <a:r>
              <a:rPr lang="en-US" sz="2400" b="1" dirty="0" smtClean="0"/>
              <a:t> of Ctyp450 by </a:t>
            </a:r>
            <a:r>
              <a:rPr lang="en-US" sz="2400" b="1" dirty="0" err="1" smtClean="0"/>
              <a:t>Cimetidine</a:t>
            </a:r>
            <a:r>
              <a:rPr lang="en-US" sz="2400" b="1" dirty="0" smtClean="0"/>
              <a:t>.</a:t>
            </a:r>
          </a:p>
          <a:p>
            <a:pPr>
              <a:buNone/>
            </a:pPr>
            <a:r>
              <a:rPr lang="en-US" sz="2400" b="1" dirty="0" smtClean="0"/>
              <a:t>5.. </a:t>
            </a:r>
            <a:r>
              <a:rPr lang="en-US" sz="2400" b="1" dirty="0" err="1" smtClean="0"/>
              <a:t>Leukopenea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thrombocytobenia</a:t>
            </a:r>
            <a:r>
              <a:rPr lang="en-US" sz="2400" b="1" dirty="0" smtClean="0"/>
              <a:t> and headache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Clinical USES of H2 blockers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79755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GERD (heartburn/ dyspepsia).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PUD: effective in nocturnal acid suppression &amp; ulcer healing in moderate cases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en-US" sz="2800" b="1" dirty="0" smtClean="0"/>
              <a:t>Prevention of bleeding from stress-related gastritis.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Decrease the heartburn by NSAIDs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3250" y="0"/>
            <a:ext cx="8540750" cy="6858000"/>
          </a:xfrm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buFontTx/>
              <a:buAutoNum type="romanLcParenR" startAt="2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AutoNum type="romanLcParenR" startAt="2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Proton pump inhibitors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prazole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Lanso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prazole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Pento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prazole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prazole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MOA :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Irreversible inhibition </a:t>
            </a:r>
            <a:r>
              <a:rPr lang="en-US" sz="1800" b="1" dirty="0" smtClean="0"/>
              <a:t>of proton pump (H</a:t>
            </a:r>
            <a:r>
              <a:rPr lang="en-US" sz="1800" b="1" baseline="30000" dirty="0" smtClean="0"/>
              <a:t>+</a:t>
            </a:r>
            <a:r>
              <a:rPr lang="en-US" sz="1800" b="1" dirty="0" smtClean="0"/>
              <a:t>/ K</a:t>
            </a:r>
            <a:r>
              <a:rPr lang="en-US" sz="1800" b="1" baseline="30000" dirty="0" smtClean="0"/>
              <a:t>+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ATPase</a:t>
            </a:r>
            <a:r>
              <a:rPr lang="en-US" sz="1800" b="1" dirty="0" smtClean="0"/>
              <a:t>) that is responsible for final step in gastric acid secretion from the parietal cells.</a:t>
            </a:r>
          </a:p>
          <a:p>
            <a:pPr>
              <a:buNone/>
            </a:pPr>
            <a:r>
              <a:rPr lang="en-US" sz="1800" b="1" dirty="0" smtClean="0"/>
              <a:t>	24 hr inhibition of basal &amp; meal stimulated-acid secretion (90-98%). </a:t>
            </a:r>
            <a:endParaRPr lang="en-US" sz="1800" dirty="0" smtClean="0"/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Why PPIs should not be used together with H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-antagonists or antacids?.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Efficacy &amp; potency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potent than H2-blockers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Uses: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1) Gastric and duodenal  ulcer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H.pylori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Eradication)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2)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Zolinger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Elison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syndrome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3) GERD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4) NSAIDs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540750" cy="4498975"/>
          </a:xfrm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+mj-cs"/>
              </a:rPr>
              <a:t>Side Effects:</a:t>
            </a:r>
            <a:r>
              <a:rPr lang="en-US" sz="2400" dirty="0" smtClean="0">
                <a:latin typeface="Times New Roman" pitchFamily="18" charset="0"/>
                <a:cs typeface="+mj-cs"/>
              </a:rPr>
              <a:t> Headache; </a:t>
            </a:r>
            <a:r>
              <a:rPr lang="en-US" sz="2800" b="1" dirty="0" smtClean="0">
                <a:latin typeface="Times New Roman" pitchFamily="18" charset="0"/>
                <a:cs typeface="+mj-cs"/>
              </a:rPr>
              <a:t>diarrhea</a:t>
            </a:r>
            <a:r>
              <a:rPr lang="en-US" sz="2400" dirty="0" smtClean="0">
                <a:latin typeface="Times New Roman" pitchFamily="18" charset="0"/>
                <a:cs typeface="+mj-cs"/>
              </a:rPr>
              <a:t>; nausea; decrease gastric acid secretion lead to </a:t>
            </a:r>
            <a:r>
              <a:rPr lang="en-US" sz="2400" dirty="0" err="1" smtClean="0">
                <a:latin typeface="Times New Roman" pitchFamily="18" charset="0"/>
                <a:cs typeface="+mj-cs"/>
              </a:rPr>
              <a:t>hypergastermeia</a:t>
            </a:r>
            <a:r>
              <a:rPr lang="en-US" sz="2400" dirty="0" smtClean="0">
                <a:latin typeface="Times New Roman" pitchFamily="18" charset="0"/>
                <a:cs typeface="+mj-cs"/>
              </a:rPr>
              <a:t> (How?), and mucosal hyperplasia.</a:t>
            </a:r>
          </a:p>
          <a:p>
            <a:r>
              <a:rPr lang="en-US" sz="2400" b="1" dirty="0" smtClean="0">
                <a:cs typeface="+mj-cs"/>
              </a:rPr>
              <a:t>Prolonged acid suppression leads to:</a:t>
            </a:r>
          </a:p>
          <a:p>
            <a:pPr>
              <a:buNone/>
            </a:pPr>
            <a:r>
              <a:rPr lang="en-US" sz="2400" b="1" dirty="0" smtClean="0">
                <a:cs typeface="+mj-cs"/>
              </a:rPr>
              <a:t>   - subnormal B12 levels</a:t>
            </a:r>
          </a:p>
          <a:p>
            <a:pPr>
              <a:buNone/>
            </a:pPr>
            <a:r>
              <a:rPr lang="en-US" sz="2400" b="1" dirty="0" smtClean="0">
                <a:cs typeface="+mj-cs"/>
              </a:rPr>
              <a:t>   - risk of hip fracture if taking PPIs over a long </a:t>
            </a:r>
          </a:p>
          <a:p>
            <a:pPr>
              <a:buNone/>
            </a:pPr>
            <a:r>
              <a:rPr lang="en-US" sz="2400" b="1" dirty="0" smtClean="0">
                <a:cs typeface="+mj-cs"/>
              </a:rPr>
              <a:t>      period </a:t>
            </a:r>
          </a:p>
          <a:p>
            <a:pPr>
              <a:buNone/>
            </a:pPr>
            <a:r>
              <a:rPr lang="en-US" sz="2400" b="1" dirty="0" smtClean="0">
                <a:cs typeface="+mj-cs"/>
              </a:rPr>
              <a:t>   - colonization &amp; infection of the stomach &amp; intestine from ingested bacteria; increased risk of both community-acquired respiratory infections &amp; </a:t>
            </a:r>
            <a:r>
              <a:rPr lang="en-US" sz="2400" b="1" dirty="0" err="1" smtClean="0">
                <a:cs typeface="+mj-cs"/>
              </a:rPr>
              <a:t>nosocomial</a:t>
            </a:r>
            <a:r>
              <a:rPr lang="en-US" sz="2400" b="1" dirty="0" smtClean="0">
                <a:cs typeface="+mj-cs"/>
              </a:rPr>
              <a:t> pneumonia.</a:t>
            </a:r>
            <a:r>
              <a:rPr lang="en-US" sz="2400" dirty="0" smtClean="0">
                <a:latin typeface="Times New Roman" pitchFamily="18" charset="0"/>
                <a:cs typeface="+mj-cs"/>
              </a:rPr>
              <a:t> 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+mj-cs"/>
              </a:rPr>
              <a:t>Note: Despite all the above PPIs are very save drugs.  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+mj-cs"/>
              </a:rPr>
              <a:t>	</a:t>
            </a:r>
            <a:endParaRPr lang="en-US" dirty="0" smtClean="0">
              <a:latin typeface="Times New Roman" pitchFamily="18" charset="0"/>
              <a:cs typeface="+mj-cs"/>
            </a:endParaRPr>
          </a:p>
          <a:p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Pharmacokinetics of PPIs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US" sz="3900" b="1" dirty="0" smtClean="0"/>
              <a:t>They are </a:t>
            </a:r>
            <a:r>
              <a:rPr lang="en-US" sz="3900" b="1" dirty="0" smtClean="0"/>
              <a:t>pro-drugs</a:t>
            </a:r>
            <a:endParaRPr lang="en-US" sz="3900" b="1" dirty="0" smtClean="0"/>
          </a:p>
          <a:p>
            <a:r>
              <a:rPr lang="en-US" sz="3900" b="1" dirty="0" smtClean="0"/>
              <a:t>All are taken orally</a:t>
            </a:r>
          </a:p>
          <a:p>
            <a:endParaRPr lang="en-US" sz="1000" b="1" dirty="0" smtClean="0"/>
          </a:p>
          <a:p>
            <a:r>
              <a:rPr lang="en-US" sz="3900" b="1" dirty="0" err="1" smtClean="0"/>
              <a:t>Esomeprazole</a:t>
            </a:r>
            <a:r>
              <a:rPr lang="en-US" sz="3900" b="1" dirty="0" smtClean="0"/>
              <a:t> &amp; </a:t>
            </a:r>
            <a:r>
              <a:rPr lang="en-US" sz="3900" b="1" dirty="0" err="1" smtClean="0"/>
              <a:t>pantoprazole</a:t>
            </a:r>
            <a:r>
              <a:rPr lang="en-US" sz="3900" b="1" dirty="0" smtClean="0"/>
              <a:t> are also available in IV formulation.</a:t>
            </a:r>
          </a:p>
          <a:p>
            <a:endParaRPr lang="en-US" sz="1000" b="1" dirty="0" smtClean="0"/>
          </a:p>
          <a:p>
            <a:pPr>
              <a:buNone/>
            </a:pPr>
            <a:endParaRPr lang="en-US" sz="3900" b="1" dirty="0" smtClean="0"/>
          </a:p>
          <a:p>
            <a:pPr>
              <a:buNone/>
            </a:pPr>
            <a:endParaRPr lang="en-US" sz="1000" b="1" dirty="0" smtClean="0"/>
          </a:p>
          <a:p>
            <a:r>
              <a:rPr lang="en-US" sz="3900" b="1" dirty="0" smtClean="0"/>
              <a:t>They are rapidly absorbed from the intestine &amp; converted to active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8580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Gastrooesophageal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Reflux could be managed?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- Treatment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371600" lvl="2" indent="-457200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Decrease gastric acidity (H2 blockers or PPIs (Best).)</a:t>
            </a:r>
          </a:p>
          <a:p>
            <a:pPr marL="1371600" lvl="2" indent="-457200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Increase tone of LOS and increase gastric emptying by Metoclopramide.</a:t>
            </a:r>
          </a:p>
          <a:p>
            <a:pPr marL="1371600" lvl="2" indent="-457200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Avoid drugs or foods that trigger GEPR.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Avoid sleeping after meal and try to use two to three pillows.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Eradication Of H. Pylori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9352" y="1527048"/>
            <a:ext cx="8842248" cy="4572000"/>
          </a:xfrm>
        </p:spPr>
        <p:txBody>
          <a:bodyPr/>
          <a:lstStyle/>
          <a:p>
            <a:r>
              <a:rPr lang="en-US" b="1" dirty="0" smtClean="0"/>
              <a:t>Is a bacteria that causes chronic inflammation of the inner lining of the stomach.</a:t>
            </a:r>
          </a:p>
          <a:p>
            <a:endParaRPr lang="en-US" sz="800" b="1" dirty="0" smtClean="0"/>
          </a:p>
          <a:p>
            <a:r>
              <a:rPr lang="en-US" b="1" dirty="0" smtClean="0"/>
              <a:t>Duodenal ulcer -Gastric ulcer</a:t>
            </a:r>
          </a:p>
          <a:p>
            <a:endParaRPr lang="en-US" sz="800" b="1" dirty="0" smtClean="0"/>
          </a:p>
          <a:p>
            <a:r>
              <a:rPr lang="en-US" b="1" dirty="0" smtClean="0"/>
              <a:t> Produces enzymes (tissue damage)</a:t>
            </a:r>
          </a:p>
          <a:p>
            <a:pPr>
              <a:buNone/>
            </a:pPr>
            <a:r>
              <a:rPr lang="en-US" sz="800" b="1" dirty="0" smtClean="0"/>
              <a:t> </a:t>
            </a:r>
          </a:p>
          <a:p>
            <a:r>
              <a:rPr lang="en-US" b="1" dirty="0" smtClean="0"/>
              <a:t>Risk factor for gastric cancer.</a:t>
            </a:r>
          </a:p>
          <a:p>
            <a:endParaRPr lang="en-US" sz="800" b="1" dirty="0" smtClean="0"/>
          </a:p>
          <a:p>
            <a:r>
              <a:rPr lang="en-US" b="1" dirty="0" smtClean="0"/>
              <a:t>Eradication is important to prevent recurrence of ulcer.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5101431" cy="44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Helicobacter pylori in association with gastric mucosa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Eradication Of H Pylori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best treatment regimen: Triple therapy (7-10 days)</a:t>
            </a:r>
          </a:p>
          <a:p>
            <a:endParaRPr lang="en-US" b="1" dirty="0" smtClean="0"/>
          </a:p>
          <a:p>
            <a:r>
              <a:rPr lang="en-US" b="1" dirty="0" smtClean="0"/>
              <a:t>PPIs bid</a:t>
            </a:r>
          </a:p>
          <a:p>
            <a:r>
              <a:rPr lang="en-US" b="1" dirty="0" err="1" smtClean="0"/>
              <a:t>Clarithromycin</a:t>
            </a:r>
            <a:r>
              <a:rPr lang="en-US" b="1" dirty="0" smtClean="0"/>
              <a:t>, 500 mg bid </a:t>
            </a:r>
            <a:r>
              <a:rPr lang="en-US" sz="2400" b="1" dirty="0" smtClean="0"/>
              <a:t>(Protein synthesis inhibitor)</a:t>
            </a:r>
            <a:endParaRPr lang="en-US" b="1" dirty="0" smtClean="0"/>
          </a:p>
          <a:p>
            <a:r>
              <a:rPr lang="en-US" b="1" dirty="0" smtClean="0"/>
              <a:t>Amoxicillin, 1 g bid </a:t>
            </a:r>
            <a:r>
              <a:rPr lang="en-US" sz="2400" b="1" dirty="0" smtClean="0"/>
              <a:t>(Cell wall synthesis inhibitor)</a:t>
            </a:r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Almighty Allah </a:t>
            </a:r>
            <a:r>
              <a:rPr lang="en-US" dirty="0" smtClean="0"/>
              <a:t>guide </a:t>
            </a:r>
            <a:r>
              <a:rPr lang="en-US" dirty="0" smtClean="0"/>
              <a:t>all of </a:t>
            </a:r>
            <a:r>
              <a:rPr lang="en-US" dirty="0" smtClean="0"/>
              <a:t>us to</a:t>
            </a:r>
          </a:p>
          <a:p>
            <a:pPr>
              <a:buNone/>
            </a:pPr>
            <a:r>
              <a:rPr lang="en-US" dirty="0" smtClean="0"/>
              <a:t>  the right </a:t>
            </a:r>
            <a:r>
              <a:rPr lang="en-US" dirty="0" smtClean="0"/>
              <a:t>way.  Good </a:t>
            </a:r>
            <a:r>
              <a:rPr lang="en-US" dirty="0" smtClean="0"/>
              <a:t>luck</a:t>
            </a: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Drugs Used For Peptic Ulcer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indent="-7429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(Classify as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gastric, duodenal and gastro esophageal reflex disease or stress related ulcer).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Etiology: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Smoking, Caffeine; Heredity; Diet;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Hypersecretory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states;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H. pylori infection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Drugs (e.g.)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(see figure 1): Simply it is imbalance between Aggressive factors (Acid &amp; Pepsin)  and Defensive Factors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e.g.Prostaglandins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However, nowadays,  it seems that H. pylori theory is very important.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1395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348" y="0"/>
            <a:ext cx="6985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685800"/>
            <a:ext cx="304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505200"/>
            <a:ext cx="304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105400" y="3962400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2678668"/>
            <a:ext cx="22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52400"/>
            <a:ext cx="8540750" cy="6324600"/>
          </a:xfrm>
        </p:spPr>
        <p:txBody>
          <a:bodyPr/>
          <a:lstStyle/>
          <a:p>
            <a:pPr marL="806450" indent="-533400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the role of gastric emptying on the formation of  ulcers?</a:t>
            </a:r>
          </a:p>
          <a:p>
            <a:pPr marL="806450" indent="-533400" eaLnBrk="1" hangingPunct="1">
              <a:lnSpc>
                <a:spcPct val="80000"/>
              </a:lnSpc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06450" indent="-533400" eaLnBrk="1" hangingPunct="1">
              <a:lnSpc>
                <a:spcPct val="80000"/>
              </a:lnSpc>
              <a:buFontTx/>
              <a:buAutoNum type="arabicPeriod" startAt="4"/>
              <a:defRPr/>
            </a:pP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 marL="80645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Objectives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(Relieve pain; healing of ulcer ;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 of further ulcer recurring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645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How the above objectives could be accomplished?</a:t>
            </a:r>
          </a:p>
          <a:p>
            <a:pPr marL="806450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645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1)   Inhibiting the aggressive factors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 and pepsin</a:t>
            </a:r>
          </a:p>
          <a:p>
            <a:pPr marL="806450" indent="-533400" eaLnBrk="1" hangingPunct="1">
              <a:lnSpc>
                <a:spcPct val="80000"/>
              </a:lnSpc>
              <a:buFontTx/>
              <a:buAutoNum type="arabicParenR" startAt="2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Enhancing mucosal resistance</a:t>
            </a:r>
          </a:p>
          <a:p>
            <a:pPr marL="806450" indent="-533400" eaLnBrk="1" hangingPunct="1">
              <a:lnSpc>
                <a:spcPct val="80000"/>
              </a:lnSpc>
              <a:buFontTx/>
              <a:buAutoNum type="arabicParenR" startAt="2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Eradication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H.pylori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(Best).90%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858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Classification of  Drugs used in the treatment of peptic ulcers?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Antacids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These drugs are mainly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inorganic salts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(e.g.: NaHCO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Ca 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Mechanism of Action:</a:t>
            </a:r>
          </a:p>
          <a:p>
            <a:pPr marL="1009650" lvl="1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Antagonize acid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Also,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Indirectly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may decrease pepsin activity)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are their side effects 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Which one (s) produce (s) constipation?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Which one (s) produce (s) diarrhea?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What is the milk-alkali syndrome?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Why their uses have been declined?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77825"/>
            <a:ext cx="8540750" cy="60991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Antisecretory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Drugs (see figure)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–receptor antagonists (considered the most important discovery in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seventies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Cimetidine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Ranitidine (Zantac)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Famotidine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Nizatidine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066800"/>
            <a:ext cx="8540750" cy="5791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MOA</a:t>
            </a:r>
          </a:p>
          <a:p>
            <a:pPr>
              <a:buNone/>
            </a:pPr>
            <a:r>
              <a:rPr lang="en-US" sz="2400" b="1" dirty="0" smtClean="0"/>
              <a:t>They </a:t>
            </a:r>
            <a:r>
              <a:rPr lang="en-US" sz="2400" b="1" dirty="0" smtClean="0">
                <a:solidFill>
                  <a:srgbClr val="FFFF00"/>
                </a:solidFill>
              </a:rPr>
              <a:t>competitively &amp; reversibly </a:t>
            </a:r>
            <a:r>
              <a:rPr lang="en-US" sz="2400" b="1" dirty="0" smtClean="0"/>
              <a:t>bind to H2-receptors on the parietal cells, thus decreasing the production of acid by these cells.</a:t>
            </a:r>
          </a:p>
          <a:p>
            <a:pPr marL="990600" lvl="1" indent="-533400" eaLnBrk="1" hangingPunct="1">
              <a:lnSpc>
                <a:spcPct val="80000"/>
              </a:lnSpc>
              <a:buNone/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Potency VS efficacy  (see Table  )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Side effects and drug interactions.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are the differences between 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cimetidine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and Ranitidine?.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99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Pharmacological actions of H2 blockers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483816"/>
            <a:ext cx="8763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1. Reduce basal &amp; food-stimulated gastric acid  secretion.</a:t>
            </a:r>
          </a:p>
          <a:p>
            <a:endParaRPr lang="en-US" sz="2400" b="1" dirty="0" smtClean="0"/>
          </a:p>
          <a:p>
            <a:r>
              <a:rPr lang="en-US" sz="2800" b="1" dirty="0" smtClean="0">
                <a:solidFill>
                  <a:srgbClr val="FFFF00"/>
                </a:solidFill>
              </a:rPr>
              <a:t>2. Reduce acid secretion stimulated by histamine, as </a:t>
            </a:r>
            <a:r>
              <a:rPr lang="en-US" sz="2800" b="1" dirty="0" smtClean="0">
                <a:solidFill>
                  <a:srgbClr val="FFFF00"/>
                </a:solidFill>
              </a:rPr>
              <a:t>well </a:t>
            </a:r>
            <a:r>
              <a:rPr lang="en-US" sz="2800" b="1" dirty="0" smtClean="0">
                <a:solidFill>
                  <a:srgbClr val="FFFF00"/>
                </a:solidFill>
              </a:rPr>
              <a:t>as by </a:t>
            </a:r>
            <a:r>
              <a:rPr lang="en-US" sz="2800" b="1" dirty="0" err="1" smtClean="0">
                <a:solidFill>
                  <a:srgbClr val="FFFF00"/>
                </a:solidFill>
              </a:rPr>
              <a:t>gastrin</a:t>
            </a:r>
            <a:r>
              <a:rPr lang="en-US" sz="2800" b="1" dirty="0" smtClean="0">
                <a:solidFill>
                  <a:srgbClr val="FFFF00"/>
                </a:solidFill>
              </a:rPr>
              <a:t> &amp; cholinergic drugs.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3. Reduce pepsin activity.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4. Block 90%  of  </a:t>
            </a:r>
            <a:r>
              <a:rPr lang="en-US" sz="2400" b="1" dirty="0" smtClean="0">
                <a:solidFill>
                  <a:srgbClr val="FF0000"/>
                </a:solidFill>
              </a:rPr>
              <a:t>nocturnal acid </a:t>
            </a:r>
            <a:r>
              <a:rPr lang="en-US" sz="2400" b="1" dirty="0" smtClean="0"/>
              <a:t>secretion  (which     </a:t>
            </a:r>
          </a:p>
          <a:p>
            <a:r>
              <a:rPr lang="en-US" sz="2400" b="1" dirty="0" smtClean="0"/>
              <a:t>     depend largely on histamine) &amp; 60-70% of total 24       	hr acid secretion.  </a:t>
            </a:r>
            <a:r>
              <a:rPr lang="en-US" sz="2800" b="1" dirty="0" smtClean="0">
                <a:solidFill>
                  <a:srgbClr val="FFFF00"/>
                </a:solidFill>
              </a:rPr>
              <a:t>Therefore, it is better to be 	given before night sleep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1547</TotalTime>
  <Words>559</Words>
  <Application>Microsoft Office PowerPoint</Application>
  <PresentationFormat>On-screen Show (4:3)</PresentationFormat>
  <Paragraphs>151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Compass</vt:lpstr>
      <vt:lpstr>Slide 1</vt:lpstr>
      <vt:lpstr>Drugs Used For Peptic Ulcer</vt:lpstr>
      <vt:lpstr>Slide 3</vt:lpstr>
      <vt:lpstr>Slide 4</vt:lpstr>
      <vt:lpstr>Slide 5</vt:lpstr>
      <vt:lpstr>Slide 6</vt:lpstr>
      <vt:lpstr>Slide 7</vt:lpstr>
      <vt:lpstr>PK</vt:lpstr>
      <vt:lpstr>Pharmacological actions of H2 blockers</vt:lpstr>
      <vt:lpstr>Adverse Effects of H2 blockers safe drug, adverse effects occur in less than 3% of patients</vt:lpstr>
      <vt:lpstr>Clinical USES of H2 blockers</vt:lpstr>
      <vt:lpstr>Slide 12</vt:lpstr>
      <vt:lpstr>Slide 13</vt:lpstr>
      <vt:lpstr>Pharmacokinetics of PPIs</vt:lpstr>
      <vt:lpstr>Slide 15</vt:lpstr>
      <vt:lpstr>Eradication Of H. Pylori</vt:lpstr>
      <vt:lpstr>Slide 17</vt:lpstr>
      <vt:lpstr>Eradication Of H Pylori</vt:lpstr>
      <vt:lpstr>Slide 19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USED IN PEPTIC ULCER</dc:title>
  <dc:creator>Abdul Latif</dc:creator>
  <cp:lastModifiedBy>DR.ALHAIDER</cp:lastModifiedBy>
  <cp:revision>118</cp:revision>
  <dcterms:created xsi:type="dcterms:W3CDTF">2005-04-26T07:40:31Z</dcterms:created>
  <dcterms:modified xsi:type="dcterms:W3CDTF">2012-11-19T19:43:05Z</dcterms:modified>
</cp:coreProperties>
</file>