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4" r:id="rId1"/>
  </p:sldMasterIdLst>
  <p:notesMasterIdLst>
    <p:notesMasterId r:id="rId27"/>
  </p:notesMasterIdLst>
  <p:sldIdLst>
    <p:sldId id="257" r:id="rId2"/>
    <p:sldId id="283" r:id="rId3"/>
    <p:sldId id="282" r:id="rId4"/>
    <p:sldId id="258" r:id="rId5"/>
    <p:sldId id="259" r:id="rId6"/>
    <p:sldId id="284" r:id="rId7"/>
    <p:sldId id="260" r:id="rId8"/>
    <p:sldId id="293" r:id="rId9"/>
    <p:sldId id="261" r:id="rId10"/>
    <p:sldId id="268" r:id="rId11"/>
    <p:sldId id="272" r:id="rId12"/>
    <p:sldId id="280" r:id="rId13"/>
    <p:sldId id="285" r:id="rId14"/>
    <p:sldId id="269" r:id="rId15"/>
    <p:sldId id="286" r:id="rId16"/>
    <p:sldId id="263" r:id="rId17"/>
    <p:sldId id="270" r:id="rId18"/>
    <p:sldId id="287" r:id="rId19"/>
    <p:sldId id="274" r:id="rId20"/>
    <p:sldId id="288" r:id="rId21"/>
    <p:sldId id="289" r:id="rId22"/>
    <p:sldId id="290" r:id="rId23"/>
    <p:sldId id="291" r:id="rId24"/>
    <p:sldId id="292" r:id="rId25"/>
    <p:sldId id="281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88" autoAdjust="0"/>
    <p:restoredTop sz="94660"/>
  </p:normalViewPr>
  <p:slideViewPr>
    <p:cSldViewPr>
      <p:cViewPr varScale="1">
        <p:scale>
          <a:sx n="66" d="100"/>
          <a:sy n="66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FC92585-76DF-4B95-80A5-D6A1BF26E9BC}" type="datetimeFigureOut">
              <a:rPr lang="ar-SA" smtClean="0"/>
              <a:pPr/>
              <a:t>21/01/34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A3C1728-5CB2-4885-B077-D487D042294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E3CE5-D59C-4846-81FA-253D7BB6F7EE}" type="slidenum">
              <a:rPr lang="en-US"/>
              <a:pPr/>
              <a:t>12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343400"/>
            <a:ext cx="5029200" cy="4114800"/>
          </a:xfrm>
        </p:spPr>
        <p:txBody>
          <a:bodyPr/>
          <a:lstStyle/>
          <a:p>
            <a:r>
              <a:rPr lang="en-US" sz="1400" b="1"/>
              <a:t>Slide 12</a:t>
            </a:r>
          </a:p>
          <a:p>
            <a:r>
              <a:rPr lang="en-US" sz="1400" b="1"/>
              <a:t>Release Site:</a:t>
            </a:r>
          </a:p>
          <a:p>
            <a:r>
              <a:rPr lang="en-US" sz="1400" b="1"/>
              <a:t>Mesalamine </a:t>
            </a:r>
            <a:r>
              <a:rPr lang="en-US" sz="1400"/>
              <a:t>5-ASA (Ethylcellulose granules) in the proximal jejunum to colon (Pentasa).  </a:t>
            </a:r>
            <a:r>
              <a:rPr lang="en-US" sz="1400" b="1"/>
              <a:t>Timed release</a:t>
            </a:r>
          </a:p>
          <a:p>
            <a:endParaRPr lang="en-US" sz="1400" b="1"/>
          </a:p>
          <a:p>
            <a:r>
              <a:rPr lang="en-US" sz="1400" b="1"/>
              <a:t>Mesalamine </a:t>
            </a:r>
            <a:r>
              <a:rPr lang="en-US" sz="1400"/>
              <a:t>5-ASA (Eudragit-S coating) in the distal ileum to the colon (Asacol).  </a:t>
            </a:r>
            <a:r>
              <a:rPr lang="en-US" sz="1400" b="1"/>
              <a:t>pH dependent release</a:t>
            </a:r>
          </a:p>
          <a:p>
            <a:r>
              <a:rPr lang="en-US" sz="1400"/>
              <a:t>	</a:t>
            </a:r>
          </a:p>
          <a:p>
            <a:r>
              <a:rPr lang="en-US" sz="1400" b="1"/>
              <a:t>Balsalazide </a:t>
            </a:r>
            <a:r>
              <a:rPr lang="en-US" sz="1400"/>
              <a:t>5-ASA + 4-aminobenzoyl-beta-alanine  in the colon (COLAZAL).  </a:t>
            </a:r>
            <a:r>
              <a:rPr lang="en-US" sz="1400" b="1"/>
              <a:t>Azo bond cleavage by bacterial azoreductase in the colon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21/01/34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21/01/34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21/01/34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7972-B5A9-435E-AF62-AA89EA26947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21/01/34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21/01/34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21/01/34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21/01/34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21/01/34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21/01/34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21/01/34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5A31-B228-4011-B71C-C01ECB8707A5}" type="datetimeFigureOut">
              <a:rPr lang="ar-SA" smtClean="0"/>
              <a:pPr/>
              <a:t>21/01/34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3C5A31-B228-4011-B71C-C01ECB8707A5}" type="datetimeFigureOut">
              <a:rPr lang="ar-SA" smtClean="0"/>
              <a:pPr/>
              <a:t>21/01/34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9DC954-6E34-42B1-95D0-A215A463ADAE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lcerative_colitis" TargetMode="External"/><Relationship Id="rId2" Type="http://schemas.openxmlformats.org/officeDocument/2006/relationships/hyperlink" Target="http://en.wikipedia.org/wiki/Crohn's_diseas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jection_(medicine)" TargetMode="External"/><Relationship Id="rId2" Type="http://schemas.openxmlformats.org/officeDocument/2006/relationships/hyperlink" Target="http://en.wikipedia.org/wiki/Tumor_necrosis_factor-alpha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n.wikipedia.org/wiki/Crohn%E2%80%99s_disease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olyethylene_glycol" TargetMode="External"/><Relationship Id="rId2" Type="http://schemas.openxmlformats.org/officeDocument/2006/relationships/hyperlink" Target="http://en.wikipedia.org/wiki/TNF_alph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Rheumatoid_arthritis" TargetMode="External"/><Relationship Id="rId5" Type="http://schemas.openxmlformats.org/officeDocument/2006/relationships/hyperlink" Target="http://en.wikipedia.org/wiki/Crohn's_disease" TargetMode="External"/><Relationship Id="rId4" Type="http://schemas.openxmlformats.org/officeDocument/2006/relationships/hyperlink" Target="http://en.wikipedia.org/wiki/Half-life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us" TargetMode="External"/><Relationship Id="rId2" Type="http://schemas.openxmlformats.org/officeDocument/2006/relationships/hyperlink" Target="http://en.wikipedia.org/wiki/Mout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9050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FF00"/>
                </a:solidFill>
              </a:rPr>
              <a:t>Chronic inflammatory Bowel Diseases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endParaRPr lang="en-US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US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US" dirty="0" smtClean="0"/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en-US" dirty="0" smtClean="0"/>
              <a:t>By	</a:t>
            </a:r>
          </a:p>
          <a:p>
            <a:pPr algn="ctr" rtl="0" eaLnBrk="1" hangingPunct="1">
              <a:buFont typeface="Arial" pitchFamily="34" charset="0"/>
              <a:buNone/>
              <a:defRPr/>
            </a:pPr>
            <a:r>
              <a:rPr lang="en-US" dirty="0" smtClean="0"/>
              <a:t>	Prof. </a:t>
            </a:r>
            <a:r>
              <a:rPr lang="en-US" dirty="0" err="1" smtClean="0"/>
              <a:t>Abdulqader</a:t>
            </a:r>
            <a:r>
              <a:rPr lang="en-US" dirty="0" smtClean="0"/>
              <a:t> </a:t>
            </a:r>
            <a:r>
              <a:rPr lang="en-US" dirty="0" err="1" smtClean="0"/>
              <a:t>Alhaider</a:t>
            </a:r>
            <a:endParaRPr lang="en-US" dirty="0" smtClean="0"/>
          </a:p>
          <a:p>
            <a:pPr algn="ctr" rtl="0" eaLnBrk="1" hangingPunct="1">
              <a:buFont typeface="Arial" pitchFamily="34" charset="0"/>
              <a:buNone/>
              <a:defRPr/>
            </a:pPr>
            <a:r>
              <a:rPr lang="en-US" dirty="0" smtClean="0"/>
              <a:t>1434H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idx="1"/>
          </p:nvPr>
        </p:nvSpPr>
        <p:spPr>
          <a:xfrm>
            <a:off x="269875" y="285750"/>
            <a:ext cx="8682038" cy="6281738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Non-</a:t>
            </a:r>
            <a:r>
              <a:rPr lang="en-US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sulpha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containing 5-Aminosalicylic 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Acid</a:t>
            </a:r>
            <a:endParaRPr lang="en-US" sz="4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Mesalamines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Compounds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Formulations that have been designed to deliver 5-ASA in small &amp; large colon.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43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pentasa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(orally): time release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microgranules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that release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5-ASA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through the small intestine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Asacol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5-ASA coated in pH sensitive resin that dissolved at pH 7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Rowasa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(enema) or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Canasa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(suppositories)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Treat and maintain remission in mild to moderate ulcerative colitis.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Well tolerated, less side effects (sulfa free).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20663"/>
            <a:ext cx="8709025" cy="6345237"/>
          </a:xfrm>
          <a:noFill/>
          <a:ln/>
        </p:spPr>
        <p:txBody>
          <a:bodyPr>
            <a:normAutofit lnSpcReduction="10000"/>
          </a:bodyPr>
          <a:lstStyle/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Azo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compounds</a:t>
            </a:r>
          </a:p>
          <a:p>
            <a:pPr marL="609600" indent="-609600" algn="l"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Compounds contain 5-ASA and connected by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azo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bond to another molecule of 5-ASA or to inert compound</a:t>
            </a:r>
          </a:p>
          <a:p>
            <a:pPr marL="609600" indent="-609600" algn="l" eaLnBrk="1" hangingPunct="1">
              <a:buFont typeface="Wingdings" pitchFamily="2" charset="2"/>
              <a:buNone/>
            </a:pP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Azo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structure (N=N)</a:t>
            </a: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reduces absorption in small intestine</a:t>
            </a:r>
          </a:p>
          <a:p>
            <a:pPr marL="609600" indent="-609600" algn="l" rtl="0" eaLnBrk="1" hangingPunct="1">
              <a:buFont typeface="Wingdings" pitchFamily="2" charset="2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Bacteria cleave the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azo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dye and release 5-ASA in terminal ileum and colon</a:t>
            </a:r>
          </a:p>
          <a:p>
            <a:pPr marL="609600" indent="-609600" algn="l" eaLnBrk="1" hangingPunct="1"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609600" indent="-609600" algn="l">
              <a:buNone/>
            </a:pP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Olsalazine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(Two molecules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dimer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of  5-ASA linked together by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diazo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bond which pass small intestine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colon)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Balsalazide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5-ASA + inert carrier </a:t>
            </a:r>
            <a:r>
              <a:rPr lang="en-US" sz="28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Colazal</a:t>
            </a:r>
            <a:r>
              <a:rPr lang="en-US" sz="28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2"/>
          <p:cNvGrpSpPr/>
          <p:nvPr/>
        </p:nvGrpSpPr>
        <p:grpSpPr>
          <a:xfrm>
            <a:off x="1861120" y="620688"/>
            <a:ext cx="7391400" cy="4176464"/>
            <a:chOff x="838200" y="1844824"/>
            <a:chExt cx="7391400" cy="4536504"/>
          </a:xfrm>
        </p:grpSpPr>
        <p:sp>
          <p:nvSpPr>
            <p:cNvPr id="139" name="Rectangle 138"/>
            <p:cNvSpPr/>
            <p:nvPr/>
          </p:nvSpPr>
          <p:spPr>
            <a:xfrm>
              <a:off x="2483768" y="1844824"/>
              <a:ext cx="1728192" cy="4536504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355976" y="1844824"/>
              <a:ext cx="1728192" cy="4536504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228184" y="1844824"/>
              <a:ext cx="1728192" cy="4536504"/>
            </a:xfrm>
            <a:prstGeom prst="rect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838200" y="2438400"/>
              <a:ext cx="7391400" cy="2486025"/>
              <a:chOff x="528" y="1536"/>
              <a:chExt cx="4656" cy="1566"/>
            </a:xfrm>
          </p:grpSpPr>
          <p:sp>
            <p:nvSpPr>
              <p:cNvPr id="138244" name="Line 4"/>
              <p:cNvSpPr>
                <a:spLocks noChangeShapeType="1"/>
              </p:cNvSpPr>
              <p:nvPr/>
            </p:nvSpPr>
            <p:spPr bwMode="auto">
              <a:xfrm>
                <a:off x="624" y="1872"/>
                <a:ext cx="4560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45" name="Line 5"/>
              <p:cNvSpPr>
                <a:spLocks noChangeShapeType="1"/>
              </p:cNvSpPr>
              <p:nvPr/>
            </p:nvSpPr>
            <p:spPr bwMode="auto">
              <a:xfrm>
                <a:off x="624" y="2448"/>
                <a:ext cx="4560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46" name="Text Box 6"/>
              <p:cNvSpPr txBox="1">
                <a:spLocks noChangeArrowheads="1"/>
              </p:cNvSpPr>
              <p:nvPr/>
            </p:nvSpPr>
            <p:spPr bwMode="auto">
              <a:xfrm>
                <a:off x="528" y="1536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Stomach</a:t>
                </a:r>
              </a:p>
            </p:txBody>
          </p:sp>
          <p:sp>
            <p:nvSpPr>
              <p:cNvPr id="138247" name="Text Box 7"/>
              <p:cNvSpPr txBox="1">
                <a:spLocks noChangeArrowheads="1"/>
              </p:cNvSpPr>
              <p:nvPr/>
            </p:nvSpPr>
            <p:spPr bwMode="auto">
              <a:xfrm>
                <a:off x="576" y="2064"/>
                <a:ext cx="576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Small Intestine</a:t>
                </a:r>
              </a:p>
            </p:txBody>
          </p:sp>
          <p:sp>
            <p:nvSpPr>
              <p:cNvPr id="138248" name="Text Box 8"/>
              <p:cNvSpPr txBox="1">
                <a:spLocks noChangeArrowheads="1"/>
              </p:cNvSpPr>
              <p:nvPr/>
            </p:nvSpPr>
            <p:spPr bwMode="auto">
              <a:xfrm>
                <a:off x="576" y="2736"/>
                <a:ext cx="576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Large Intestine</a:t>
                </a: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6400800" y="2101850"/>
              <a:ext cx="1266825" cy="4165600"/>
              <a:chOff x="4032" y="1344"/>
              <a:chExt cx="798" cy="2624"/>
            </a:xfrm>
          </p:grpSpPr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4176" y="1344"/>
                <a:ext cx="610" cy="2112"/>
                <a:chOff x="4080" y="1344"/>
                <a:chExt cx="610" cy="2112"/>
              </a:xfrm>
            </p:grpSpPr>
            <p:grpSp>
              <p:nvGrpSpPr>
                <p:cNvPr id="6" name="Group 12"/>
                <p:cNvGrpSpPr>
                  <a:grpSpLocks/>
                </p:cNvGrpSpPr>
                <p:nvPr/>
              </p:nvGrpSpPr>
              <p:grpSpPr bwMode="auto">
                <a:xfrm>
                  <a:off x="4080" y="1344"/>
                  <a:ext cx="610" cy="2004"/>
                  <a:chOff x="4080" y="1344"/>
                  <a:chExt cx="610" cy="2004"/>
                </a:xfrm>
              </p:grpSpPr>
              <p:sp>
                <p:nvSpPr>
                  <p:cNvPr id="138253" name="Arc 13"/>
                  <p:cNvSpPr>
                    <a:spLocks/>
                  </p:cNvSpPr>
                  <p:nvPr/>
                </p:nvSpPr>
                <p:spPr bwMode="auto">
                  <a:xfrm flipH="1">
                    <a:off x="4145" y="1738"/>
                    <a:ext cx="261" cy="215"/>
                  </a:xfrm>
                  <a:custGeom>
                    <a:avLst/>
                    <a:gdLst>
                      <a:gd name="G0" fmla="+- 0 0 0"/>
                      <a:gd name="G1" fmla="+- 20616 0 0"/>
                      <a:gd name="G2" fmla="+- 21600 0 0"/>
                      <a:gd name="T0" fmla="*/ 6444 w 21600"/>
                      <a:gd name="T1" fmla="*/ 0 h 42169"/>
                      <a:gd name="T2" fmla="*/ 1428 w 21600"/>
                      <a:gd name="T3" fmla="*/ 42169 h 42169"/>
                      <a:gd name="T4" fmla="*/ 0 w 21600"/>
                      <a:gd name="T5" fmla="*/ 20616 h 421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169" fill="none" extrusionOk="0">
                        <a:moveTo>
                          <a:pt x="6444" y="-1"/>
                        </a:moveTo>
                        <a:cubicBezTo>
                          <a:pt x="15460" y="2818"/>
                          <a:pt x="21600" y="11169"/>
                          <a:pt x="21600" y="20616"/>
                        </a:cubicBezTo>
                        <a:cubicBezTo>
                          <a:pt x="21600" y="31991"/>
                          <a:pt x="12778" y="41416"/>
                          <a:pt x="1427" y="42168"/>
                        </a:cubicBezTo>
                      </a:path>
                      <a:path w="21600" h="42169" stroke="0" extrusionOk="0">
                        <a:moveTo>
                          <a:pt x="6444" y="-1"/>
                        </a:moveTo>
                        <a:cubicBezTo>
                          <a:pt x="15460" y="2818"/>
                          <a:pt x="21600" y="11169"/>
                          <a:pt x="21600" y="20616"/>
                        </a:cubicBezTo>
                        <a:cubicBezTo>
                          <a:pt x="21600" y="31991"/>
                          <a:pt x="12778" y="41416"/>
                          <a:pt x="1427" y="42168"/>
                        </a:cubicBezTo>
                        <a:lnTo>
                          <a:pt x="0" y="20616"/>
                        </a:lnTo>
                        <a:close/>
                      </a:path>
                    </a:pathLst>
                  </a:custGeom>
                  <a:noFill/>
                  <a:ln w="190500">
                    <a:solidFill>
                      <a:srgbClr val="FED3A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54" name="Arc 14"/>
                  <p:cNvSpPr>
                    <a:spLocks/>
                  </p:cNvSpPr>
                  <p:nvPr/>
                </p:nvSpPr>
                <p:spPr bwMode="auto">
                  <a:xfrm flipH="1">
                    <a:off x="4210" y="2561"/>
                    <a:ext cx="163" cy="28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153"/>
                      <a:gd name="T2" fmla="*/ 1428 w 21600"/>
                      <a:gd name="T3" fmla="*/ 43153 h 43153"/>
                      <a:gd name="T4" fmla="*/ 0 w 21600"/>
                      <a:gd name="T5" fmla="*/ 21600 h 43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153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975"/>
                          <a:pt x="12778" y="42400"/>
                          <a:pt x="1427" y="43152"/>
                        </a:cubicBezTo>
                      </a:path>
                      <a:path w="21600" h="43153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975"/>
                          <a:pt x="12778" y="42400"/>
                          <a:pt x="1427" y="43152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6600"/>
                  </a:solidFill>
                  <a:ln w="2540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55" name="Arc 15"/>
                  <p:cNvSpPr>
                    <a:spLocks/>
                  </p:cNvSpPr>
                  <p:nvPr/>
                </p:nvSpPr>
                <p:spPr bwMode="auto">
                  <a:xfrm flipH="1">
                    <a:off x="4113" y="2131"/>
                    <a:ext cx="293" cy="179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153"/>
                      <a:gd name="T2" fmla="*/ 1428 w 21600"/>
                      <a:gd name="T3" fmla="*/ 43153 h 43153"/>
                      <a:gd name="T4" fmla="*/ 0 w 21600"/>
                      <a:gd name="T5" fmla="*/ 21600 h 43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153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975"/>
                          <a:pt x="12778" y="42400"/>
                          <a:pt x="1427" y="43152"/>
                        </a:cubicBezTo>
                      </a:path>
                      <a:path w="21600" h="43153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975"/>
                          <a:pt x="12778" y="42400"/>
                          <a:pt x="1427" y="43152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90500">
                    <a:solidFill>
                      <a:srgbClr val="FED3A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56" name="Arc 16"/>
                  <p:cNvSpPr>
                    <a:spLocks/>
                  </p:cNvSpPr>
                  <p:nvPr/>
                </p:nvSpPr>
                <p:spPr bwMode="auto">
                  <a:xfrm>
                    <a:off x="4373" y="1952"/>
                    <a:ext cx="163" cy="179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153"/>
                      <a:gd name="T2" fmla="*/ 1428 w 21600"/>
                      <a:gd name="T3" fmla="*/ 43153 h 43153"/>
                      <a:gd name="T4" fmla="*/ 0 w 21600"/>
                      <a:gd name="T5" fmla="*/ 21600 h 43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153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975"/>
                          <a:pt x="12778" y="42400"/>
                          <a:pt x="1427" y="43152"/>
                        </a:cubicBezTo>
                      </a:path>
                      <a:path w="21600" h="43153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2975"/>
                          <a:pt x="12778" y="42400"/>
                          <a:pt x="1427" y="43152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190500">
                    <a:solidFill>
                      <a:srgbClr val="FED3A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57" name="Arc 17"/>
                  <p:cNvSpPr>
                    <a:spLocks/>
                  </p:cNvSpPr>
                  <p:nvPr/>
                </p:nvSpPr>
                <p:spPr bwMode="auto">
                  <a:xfrm>
                    <a:off x="4369" y="2311"/>
                    <a:ext cx="233" cy="250"/>
                  </a:xfrm>
                  <a:custGeom>
                    <a:avLst/>
                    <a:gdLst>
                      <a:gd name="G0" fmla="+- 306 0 0"/>
                      <a:gd name="G1" fmla="+- 21600 0 0"/>
                      <a:gd name="G2" fmla="+- 21600 0 0"/>
                      <a:gd name="T0" fmla="*/ 0 w 21906"/>
                      <a:gd name="T1" fmla="*/ 2 h 43200"/>
                      <a:gd name="T2" fmla="*/ 383 w 21906"/>
                      <a:gd name="T3" fmla="*/ 43200 h 43200"/>
                      <a:gd name="T4" fmla="*/ 306 w 21906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906" h="43200" fill="none" extrusionOk="0">
                        <a:moveTo>
                          <a:pt x="0" y="2"/>
                        </a:moveTo>
                        <a:cubicBezTo>
                          <a:pt x="101" y="0"/>
                          <a:pt x="203" y="-1"/>
                          <a:pt x="306" y="0"/>
                        </a:cubicBezTo>
                        <a:cubicBezTo>
                          <a:pt x="12235" y="0"/>
                          <a:pt x="21906" y="9670"/>
                          <a:pt x="21906" y="21600"/>
                        </a:cubicBezTo>
                        <a:cubicBezTo>
                          <a:pt x="21906" y="33499"/>
                          <a:pt x="12282" y="43157"/>
                          <a:pt x="382" y="43199"/>
                        </a:cubicBezTo>
                      </a:path>
                      <a:path w="21906" h="43200" stroke="0" extrusionOk="0">
                        <a:moveTo>
                          <a:pt x="0" y="2"/>
                        </a:moveTo>
                        <a:cubicBezTo>
                          <a:pt x="101" y="0"/>
                          <a:pt x="203" y="-1"/>
                          <a:pt x="306" y="0"/>
                        </a:cubicBezTo>
                        <a:cubicBezTo>
                          <a:pt x="12235" y="0"/>
                          <a:pt x="21906" y="9670"/>
                          <a:pt x="21906" y="21600"/>
                        </a:cubicBezTo>
                        <a:cubicBezTo>
                          <a:pt x="21906" y="33499"/>
                          <a:pt x="12282" y="43157"/>
                          <a:pt x="382" y="43199"/>
                        </a:cubicBezTo>
                        <a:lnTo>
                          <a:pt x="306" y="21600"/>
                        </a:lnTo>
                        <a:close/>
                      </a:path>
                    </a:pathLst>
                  </a:custGeom>
                  <a:noFill/>
                  <a:ln w="190500">
                    <a:solidFill>
                      <a:srgbClr val="FED3A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58" name="Arc 18"/>
                  <p:cNvSpPr>
                    <a:spLocks/>
                  </p:cNvSpPr>
                  <p:nvPr/>
                </p:nvSpPr>
                <p:spPr bwMode="auto">
                  <a:xfrm>
                    <a:off x="4341" y="2847"/>
                    <a:ext cx="195" cy="322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189"/>
                      <a:gd name="T2" fmla="*/ 703 w 21600"/>
                      <a:gd name="T3" fmla="*/ 43189 h 43189"/>
                      <a:gd name="T4" fmla="*/ 0 w 21600"/>
                      <a:gd name="T5" fmla="*/ 21600 h 431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189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3255"/>
                          <a:pt x="12352" y="42809"/>
                          <a:pt x="702" y="43188"/>
                        </a:cubicBezTo>
                      </a:path>
                      <a:path w="21600" h="43189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3255"/>
                          <a:pt x="12352" y="42809"/>
                          <a:pt x="702" y="43188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6600"/>
                  </a:solidFill>
                  <a:ln w="2540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59" name="Arc 19"/>
                  <p:cNvSpPr>
                    <a:spLocks/>
                  </p:cNvSpPr>
                  <p:nvPr/>
                </p:nvSpPr>
                <p:spPr bwMode="auto">
                  <a:xfrm flipH="1">
                    <a:off x="4210" y="3169"/>
                    <a:ext cx="163" cy="143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78"/>
                      <a:gd name="T2" fmla="*/ 21600 w 21600"/>
                      <a:gd name="T3" fmla="*/ 21678 h 21678"/>
                      <a:gd name="T4" fmla="*/ 0 w 21600"/>
                      <a:gd name="T5" fmla="*/ 21600 h 216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78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1625"/>
                          <a:pt x="21599" y="21651"/>
                          <a:pt x="21599" y="21677"/>
                        </a:cubicBezTo>
                      </a:path>
                      <a:path w="21600" h="21678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21625"/>
                          <a:pt x="21599" y="21651"/>
                          <a:pt x="21599" y="21677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6600"/>
                  </a:solidFill>
                  <a:ln w="254000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0" name="Arc 20"/>
                  <p:cNvSpPr>
                    <a:spLocks/>
                  </p:cNvSpPr>
                  <p:nvPr/>
                </p:nvSpPr>
                <p:spPr bwMode="auto">
                  <a:xfrm>
                    <a:off x="4308" y="1344"/>
                    <a:ext cx="228" cy="391"/>
                  </a:xfrm>
                  <a:custGeom>
                    <a:avLst/>
                    <a:gdLst>
                      <a:gd name="G0" fmla="+- 0 0 0"/>
                      <a:gd name="G1" fmla="+- 4067 0 0"/>
                      <a:gd name="G2" fmla="+- 21600 0 0"/>
                      <a:gd name="T0" fmla="*/ 21214 w 21600"/>
                      <a:gd name="T1" fmla="*/ 0 h 25620"/>
                      <a:gd name="T2" fmla="*/ 1428 w 21600"/>
                      <a:gd name="T3" fmla="*/ 25620 h 25620"/>
                      <a:gd name="T4" fmla="*/ 0 w 21600"/>
                      <a:gd name="T5" fmla="*/ 4067 h 256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5620" fill="none" extrusionOk="0">
                        <a:moveTo>
                          <a:pt x="21213" y="0"/>
                        </a:moveTo>
                        <a:cubicBezTo>
                          <a:pt x="21470" y="1340"/>
                          <a:pt x="21600" y="2702"/>
                          <a:pt x="21600" y="4067"/>
                        </a:cubicBezTo>
                        <a:cubicBezTo>
                          <a:pt x="21600" y="15442"/>
                          <a:pt x="12778" y="24867"/>
                          <a:pt x="1427" y="25619"/>
                        </a:cubicBezTo>
                      </a:path>
                      <a:path w="21600" h="25620" stroke="0" extrusionOk="0">
                        <a:moveTo>
                          <a:pt x="21213" y="0"/>
                        </a:moveTo>
                        <a:cubicBezTo>
                          <a:pt x="21470" y="1340"/>
                          <a:pt x="21600" y="2702"/>
                          <a:pt x="21600" y="4067"/>
                        </a:cubicBezTo>
                        <a:cubicBezTo>
                          <a:pt x="21600" y="15442"/>
                          <a:pt x="12778" y="24867"/>
                          <a:pt x="1427" y="25619"/>
                        </a:cubicBezTo>
                        <a:lnTo>
                          <a:pt x="0" y="4067"/>
                        </a:lnTo>
                        <a:close/>
                      </a:path>
                    </a:pathLst>
                  </a:custGeom>
                  <a:noFill/>
                  <a:ln w="190500">
                    <a:solidFill>
                      <a:srgbClr val="FED3A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3120"/>
                    <a:ext cx="131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072"/>
                    <a:ext cx="131" cy="14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210" y="3205"/>
                    <a:ext cx="131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4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308" y="3133"/>
                    <a:ext cx="131" cy="14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5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406" y="3098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6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024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7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4471" y="3026"/>
                    <a:ext cx="131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4341" y="2990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69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4504" y="2954"/>
                    <a:ext cx="130" cy="14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0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4373" y="2919"/>
                    <a:ext cx="131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1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4504" y="2847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2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4308" y="2883"/>
                    <a:ext cx="131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3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4341" y="2740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4439" y="2776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276" y="2704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243" y="2847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7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243" y="2632"/>
                    <a:ext cx="130" cy="14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8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178" y="2811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79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668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0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113" y="2740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4276" y="2561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2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4145" y="2489"/>
                    <a:ext cx="131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3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561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4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4243" y="2453"/>
                    <a:ext cx="130" cy="14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5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4341" y="2525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6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4308" y="2453"/>
                    <a:ext cx="131" cy="14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7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4373" y="2453"/>
                    <a:ext cx="131" cy="14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8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406" y="2489"/>
                    <a:ext cx="130" cy="143"/>
                  </a:xfrm>
                  <a:prstGeom prst="ellipse">
                    <a:avLst/>
                  </a:prstGeom>
                  <a:solidFill>
                    <a:srgbClr val="FF6600"/>
                  </a:solidFill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8289" name="AutoShape 49"/>
                  <p:cNvSpPr>
                    <a:spLocks noChangeArrowheads="1"/>
                  </p:cNvSpPr>
                  <p:nvPr/>
                </p:nvSpPr>
                <p:spPr bwMode="auto">
                  <a:xfrm rot="12931453">
                    <a:off x="4397" y="1448"/>
                    <a:ext cx="293" cy="465"/>
                  </a:xfrm>
                  <a:prstGeom prst="moon">
                    <a:avLst>
                      <a:gd name="adj" fmla="val 71514"/>
                    </a:avLst>
                  </a:prstGeom>
                  <a:solidFill>
                    <a:srgbClr val="FED3A8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8290" name="AutoShape 50"/>
                <p:cNvSpPr>
                  <a:spLocks noChangeArrowheads="1"/>
                </p:cNvSpPr>
                <p:nvPr/>
              </p:nvSpPr>
              <p:spPr bwMode="auto">
                <a:xfrm>
                  <a:off x="4128" y="3312"/>
                  <a:ext cx="161" cy="144"/>
                </a:xfrm>
                <a:custGeom>
                  <a:avLst/>
                  <a:gdLst>
                    <a:gd name="G0" fmla="+- 8720 0 0"/>
                    <a:gd name="G1" fmla="+- 21600 0 8720"/>
                    <a:gd name="G2" fmla="*/ 8720 1 2"/>
                    <a:gd name="G3" fmla="+- 21600 0 G2"/>
                    <a:gd name="G4" fmla="+/ 8720 21600 2"/>
                    <a:gd name="G5" fmla="+/ G1 0 2"/>
                    <a:gd name="G6" fmla="*/ 21600 21600 8720"/>
                    <a:gd name="G7" fmla="*/ G6 1 2"/>
                    <a:gd name="G8" fmla="+- 21600 0 G7"/>
                    <a:gd name="G9" fmla="*/ 21600 1 2"/>
                    <a:gd name="G10" fmla="+- 8720 0 G9"/>
                    <a:gd name="G11" fmla="?: G10 G8 0"/>
                    <a:gd name="G12" fmla="?: G10 G7 21600"/>
                    <a:gd name="T0" fmla="*/ 17240 w 21600"/>
                    <a:gd name="T1" fmla="*/ 10800 h 21600"/>
                    <a:gd name="T2" fmla="*/ 10800 w 21600"/>
                    <a:gd name="T3" fmla="*/ 21600 h 21600"/>
                    <a:gd name="T4" fmla="*/ 4360 w 21600"/>
                    <a:gd name="T5" fmla="*/ 10800 h 21600"/>
                    <a:gd name="T6" fmla="*/ 10800 w 21600"/>
                    <a:gd name="T7" fmla="*/ 0 h 21600"/>
                    <a:gd name="T8" fmla="*/ 6160 w 21600"/>
                    <a:gd name="T9" fmla="*/ 6160 h 21600"/>
                    <a:gd name="T10" fmla="*/ 15440 w 21600"/>
                    <a:gd name="T11" fmla="*/ 1544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8720" y="21600"/>
                      </a:lnTo>
                      <a:lnTo>
                        <a:pt x="1288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8291" name="Text Box 51"/>
              <p:cNvSpPr txBox="1">
                <a:spLocks noChangeArrowheads="1"/>
              </p:cNvSpPr>
              <p:nvPr/>
            </p:nvSpPr>
            <p:spPr bwMode="auto">
              <a:xfrm>
                <a:off x="4032" y="3600"/>
                <a:ext cx="79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 dirty="0" err="1">
                    <a:solidFill>
                      <a:srgbClr val="E5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Azo</a:t>
                </a:r>
                <a:r>
                  <a:rPr lang="en-US" sz="1600" b="1" dirty="0">
                    <a:solidFill>
                      <a:srgbClr val="E5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 </a:t>
                </a:r>
                <a:r>
                  <a:rPr lang="en-US" sz="1600" b="1" dirty="0" smtClean="0">
                    <a:solidFill>
                      <a:srgbClr val="E5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Compounds</a:t>
                </a:r>
                <a:endParaRPr lang="en-US" sz="1600" b="1" dirty="0">
                  <a:solidFill>
                    <a:srgbClr val="E5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endParaRPr>
              </a:p>
            </p:txBody>
          </p:sp>
        </p:grpSp>
        <p:sp>
          <p:nvSpPr>
            <p:cNvPr id="138293" name="AutoShape 53"/>
            <p:cNvSpPr>
              <a:spLocks noChangeArrowheads="1"/>
            </p:cNvSpPr>
            <p:nvPr/>
          </p:nvSpPr>
          <p:spPr bwMode="auto">
            <a:xfrm rot="12931453">
              <a:off x="3246438" y="2374900"/>
              <a:ext cx="465137" cy="738188"/>
            </a:xfrm>
            <a:prstGeom prst="moon">
              <a:avLst>
                <a:gd name="adj" fmla="val 71514"/>
              </a:avLst>
            </a:prstGeom>
            <a:solidFill>
              <a:srgbClr val="FED3A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4" name="Arc 54"/>
            <p:cNvSpPr>
              <a:spLocks/>
            </p:cNvSpPr>
            <p:nvPr/>
          </p:nvSpPr>
          <p:spPr bwMode="auto">
            <a:xfrm flipH="1">
              <a:off x="2846388" y="2835275"/>
              <a:ext cx="414337" cy="341313"/>
            </a:xfrm>
            <a:custGeom>
              <a:avLst/>
              <a:gdLst>
                <a:gd name="G0" fmla="+- 0 0 0"/>
                <a:gd name="G1" fmla="+- 20616 0 0"/>
                <a:gd name="G2" fmla="+- 21600 0 0"/>
                <a:gd name="T0" fmla="*/ 6444 w 21600"/>
                <a:gd name="T1" fmla="*/ 0 h 42169"/>
                <a:gd name="T2" fmla="*/ 1428 w 21600"/>
                <a:gd name="T3" fmla="*/ 42169 h 42169"/>
                <a:gd name="T4" fmla="*/ 0 w 21600"/>
                <a:gd name="T5" fmla="*/ 20616 h 42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169" fill="none" extrusionOk="0">
                  <a:moveTo>
                    <a:pt x="6444" y="-1"/>
                  </a:moveTo>
                  <a:cubicBezTo>
                    <a:pt x="15460" y="2818"/>
                    <a:pt x="21600" y="11169"/>
                    <a:pt x="21600" y="20616"/>
                  </a:cubicBezTo>
                  <a:cubicBezTo>
                    <a:pt x="21600" y="31991"/>
                    <a:pt x="12778" y="41416"/>
                    <a:pt x="1427" y="42168"/>
                  </a:cubicBezTo>
                </a:path>
                <a:path w="21600" h="42169" stroke="0" extrusionOk="0">
                  <a:moveTo>
                    <a:pt x="6444" y="-1"/>
                  </a:moveTo>
                  <a:cubicBezTo>
                    <a:pt x="15460" y="2818"/>
                    <a:pt x="21600" y="11169"/>
                    <a:pt x="21600" y="20616"/>
                  </a:cubicBezTo>
                  <a:cubicBezTo>
                    <a:pt x="21600" y="31991"/>
                    <a:pt x="12778" y="41416"/>
                    <a:pt x="1427" y="42168"/>
                  </a:cubicBezTo>
                  <a:lnTo>
                    <a:pt x="0" y="20616"/>
                  </a:lnTo>
                  <a:close/>
                </a:path>
              </a:pathLst>
            </a:custGeom>
            <a:noFill/>
            <a:ln w="1905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5" name="Arc 55"/>
            <p:cNvSpPr>
              <a:spLocks/>
            </p:cNvSpPr>
            <p:nvPr/>
          </p:nvSpPr>
          <p:spPr bwMode="auto">
            <a:xfrm flipH="1">
              <a:off x="2949575" y="4141788"/>
              <a:ext cx="258763" cy="4540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53"/>
                <a:gd name="T2" fmla="*/ 1428 w 21600"/>
                <a:gd name="T3" fmla="*/ 43153 h 43153"/>
                <a:gd name="T4" fmla="*/ 0 w 21600"/>
                <a:gd name="T5" fmla="*/ 21600 h 43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975"/>
                    <a:pt x="12778" y="42400"/>
                    <a:pt x="1427" y="43152"/>
                  </a:cubicBezTo>
                </a:path>
                <a:path w="21600" h="431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975"/>
                    <a:pt x="12778" y="42400"/>
                    <a:pt x="1427" y="4315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6600"/>
            </a:solidFill>
            <a:ln w="2540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6" name="Arc 56"/>
            <p:cNvSpPr>
              <a:spLocks/>
            </p:cNvSpPr>
            <p:nvPr/>
          </p:nvSpPr>
          <p:spPr bwMode="auto">
            <a:xfrm flipH="1">
              <a:off x="2795588" y="3459163"/>
              <a:ext cx="465137" cy="28416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53"/>
                <a:gd name="T2" fmla="*/ 1428 w 21600"/>
                <a:gd name="T3" fmla="*/ 43153 h 43153"/>
                <a:gd name="T4" fmla="*/ 0 w 21600"/>
                <a:gd name="T5" fmla="*/ 21600 h 43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975"/>
                    <a:pt x="12778" y="42400"/>
                    <a:pt x="1427" y="43152"/>
                  </a:cubicBezTo>
                </a:path>
                <a:path w="21600" h="431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975"/>
                    <a:pt x="12778" y="42400"/>
                    <a:pt x="1427" y="4315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7" name="Arc 57"/>
            <p:cNvSpPr>
              <a:spLocks/>
            </p:cNvSpPr>
            <p:nvPr/>
          </p:nvSpPr>
          <p:spPr bwMode="auto">
            <a:xfrm>
              <a:off x="3208338" y="3175000"/>
              <a:ext cx="258762" cy="2841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53"/>
                <a:gd name="T2" fmla="*/ 1428 w 21600"/>
                <a:gd name="T3" fmla="*/ 43153 h 43153"/>
                <a:gd name="T4" fmla="*/ 0 w 21600"/>
                <a:gd name="T5" fmla="*/ 21600 h 43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5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975"/>
                    <a:pt x="12778" y="42400"/>
                    <a:pt x="1427" y="43152"/>
                  </a:cubicBezTo>
                </a:path>
                <a:path w="21600" h="4315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975"/>
                    <a:pt x="12778" y="42400"/>
                    <a:pt x="1427" y="4315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8" name="Arc 58"/>
            <p:cNvSpPr>
              <a:spLocks/>
            </p:cNvSpPr>
            <p:nvPr/>
          </p:nvSpPr>
          <p:spPr bwMode="auto">
            <a:xfrm>
              <a:off x="3201988" y="3744913"/>
              <a:ext cx="369887" cy="396875"/>
            </a:xfrm>
            <a:custGeom>
              <a:avLst/>
              <a:gdLst>
                <a:gd name="G0" fmla="+- 306 0 0"/>
                <a:gd name="G1" fmla="+- 21600 0 0"/>
                <a:gd name="G2" fmla="+- 21600 0 0"/>
                <a:gd name="T0" fmla="*/ 0 w 21906"/>
                <a:gd name="T1" fmla="*/ 2 h 43200"/>
                <a:gd name="T2" fmla="*/ 383 w 21906"/>
                <a:gd name="T3" fmla="*/ 43200 h 43200"/>
                <a:gd name="T4" fmla="*/ 306 w 21906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06" h="43200" fill="none" extrusionOk="0">
                  <a:moveTo>
                    <a:pt x="0" y="2"/>
                  </a:moveTo>
                  <a:cubicBezTo>
                    <a:pt x="101" y="0"/>
                    <a:pt x="203" y="-1"/>
                    <a:pt x="306" y="0"/>
                  </a:cubicBezTo>
                  <a:cubicBezTo>
                    <a:pt x="12235" y="0"/>
                    <a:pt x="21906" y="9670"/>
                    <a:pt x="21906" y="21600"/>
                  </a:cubicBezTo>
                  <a:cubicBezTo>
                    <a:pt x="21906" y="33499"/>
                    <a:pt x="12282" y="43157"/>
                    <a:pt x="382" y="43199"/>
                  </a:cubicBezTo>
                </a:path>
                <a:path w="21906" h="43200" stroke="0" extrusionOk="0">
                  <a:moveTo>
                    <a:pt x="0" y="2"/>
                  </a:moveTo>
                  <a:cubicBezTo>
                    <a:pt x="101" y="0"/>
                    <a:pt x="203" y="-1"/>
                    <a:pt x="306" y="0"/>
                  </a:cubicBezTo>
                  <a:cubicBezTo>
                    <a:pt x="12235" y="0"/>
                    <a:pt x="21906" y="9670"/>
                    <a:pt x="21906" y="21600"/>
                  </a:cubicBezTo>
                  <a:cubicBezTo>
                    <a:pt x="21906" y="33499"/>
                    <a:pt x="12282" y="43157"/>
                    <a:pt x="382" y="43199"/>
                  </a:cubicBezTo>
                  <a:lnTo>
                    <a:pt x="306" y="21600"/>
                  </a:lnTo>
                  <a:close/>
                </a:path>
              </a:pathLst>
            </a:custGeom>
            <a:noFill/>
            <a:ln w="1905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9" name="Arc 59"/>
            <p:cNvSpPr>
              <a:spLocks/>
            </p:cNvSpPr>
            <p:nvPr/>
          </p:nvSpPr>
          <p:spPr bwMode="auto">
            <a:xfrm>
              <a:off x="3157538" y="4595813"/>
              <a:ext cx="309562" cy="5111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89"/>
                <a:gd name="T2" fmla="*/ 703 w 21600"/>
                <a:gd name="T3" fmla="*/ 43189 h 43189"/>
                <a:gd name="T4" fmla="*/ 0 w 21600"/>
                <a:gd name="T5" fmla="*/ 21600 h 43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8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255"/>
                    <a:pt x="12352" y="42809"/>
                    <a:pt x="702" y="43188"/>
                  </a:cubicBezTo>
                </a:path>
                <a:path w="21600" h="4318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255"/>
                    <a:pt x="12352" y="42809"/>
                    <a:pt x="702" y="43188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6600"/>
            </a:solidFill>
            <a:ln w="2540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0" name="Arc 60"/>
            <p:cNvSpPr>
              <a:spLocks/>
            </p:cNvSpPr>
            <p:nvPr/>
          </p:nvSpPr>
          <p:spPr bwMode="auto">
            <a:xfrm flipH="1">
              <a:off x="3048000" y="5105400"/>
              <a:ext cx="258763" cy="2254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99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8" y="0"/>
                    <a:pt x="21599" y="9670"/>
                    <a:pt x="21599" y="21599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8" y="0"/>
                    <a:pt x="21599" y="9670"/>
                    <a:pt x="21599" y="21599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6600"/>
            </a:solidFill>
            <a:ln w="254000">
              <a:solidFill>
                <a:srgbClr val="FFD9B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1" name="Arc 61"/>
            <p:cNvSpPr>
              <a:spLocks/>
            </p:cNvSpPr>
            <p:nvPr/>
          </p:nvSpPr>
          <p:spPr bwMode="auto">
            <a:xfrm>
              <a:off x="3105150" y="2209800"/>
              <a:ext cx="361950" cy="620713"/>
            </a:xfrm>
            <a:custGeom>
              <a:avLst/>
              <a:gdLst>
                <a:gd name="G0" fmla="+- 0 0 0"/>
                <a:gd name="G1" fmla="+- 4067 0 0"/>
                <a:gd name="G2" fmla="+- 21600 0 0"/>
                <a:gd name="T0" fmla="*/ 21214 w 21600"/>
                <a:gd name="T1" fmla="*/ 0 h 25620"/>
                <a:gd name="T2" fmla="*/ 1428 w 21600"/>
                <a:gd name="T3" fmla="*/ 25620 h 25620"/>
                <a:gd name="T4" fmla="*/ 0 w 21600"/>
                <a:gd name="T5" fmla="*/ 4067 h 25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5620" fill="none" extrusionOk="0">
                  <a:moveTo>
                    <a:pt x="21213" y="0"/>
                  </a:moveTo>
                  <a:cubicBezTo>
                    <a:pt x="21470" y="1340"/>
                    <a:pt x="21600" y="2702"/>
                    <a:pt x="21600" y="4067"/>
                  </a:cubicBezTo>
                  <a:cubicBezTo>
                    <a:pt x="21600" y="15442"/>
                    <a:pt x="12778" y="24867"/>
                    <a:pt x="1427" y="25619"/>
                  </a:cubicBezTo>
                </a:path>
                <a:path w="21600" h="25620" stroke="0" extrusionOk="0">
                  <a:moveTo>
                    <a:pt x="21213" y="0"/>
                  </a:moveTo>
                  <a:cubicBezTo>
                    <a:pt x="21470" y="1340"/>
                    <a:pt x="21600" y="2702"/>
                    <a:pt x="21600" y="4067"/>
                  </a:cubicBezTo>
                  <a:cubicBezTo>
                    <a:pt x="21600" y="15442"/>
                    <a:pt x="12778" y="24867"/>
                    <a:pt x="1427" y="25619"/>
                  </a:cubicBezTo>
                  <a:lnTo>
                    <a:pt x="0" y="4067"/>
                  </a:lnTo>
                  <a:close/>
                </a:path>
              </a:pathLst>
            </a:custGeom>
            <a:noFill/>
            <a:ln w="190500">
              <a:solidFill>
                <a:srgbClr val="FED3A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2" name="Oval 62"/>
            <p:cNvSpPr>
              <a:spLocks noChangeArrowheads="1"/>
            </p:cNvSpPr>
            <p:nvPr/>
          </p:nvSpPr>
          <p:spPr bwMode="auto">
            <a:xfrm>
              <a:off x="2895600" y="5029200"/>
              <a:ext cx="207963" cy="227013"/>
            </a:xfrm>
            <a:prstGeom prst="ellipse">
              <a:avLst/>
            </a:prstGeom>
            <a:gradFill rotWithShape="0">
              <a:gsLst>
                <a:gs pos="0">
                  <a:srgbClr val="FFD9B3"/>
                </a:gs>
                <a:gs pos="100000">
                  <a:srgbClr val="FF6600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3" name="Oval 63"/>
            <p:cNvSpPr>
              <a:spLocks noChangeArrowheads="1"/>
            </p:cNvSpPr>
            <p:nvPr/>
          </p:nvSpPr>
          <p:spPr bwMode="auto">
            <a:xfrm>
              <a:off x="2971800" y="4953000"/>
              <a:ext cx="207963" cy="2286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4" name="Oval 64"/>
            <p:cNvSpPr>
              <a:spLocks noChangeArrowheads="1"/>
            </p:cNvSpPr>
            <p:nvPr/>
          </p:nvSpPr>
          <p:spPr bwMode="auto">
            <a:xfrm>
              <a:off x="2949575" y="5164138"/>
              <a:ext cx="250825" cy="227012"/>
            </a:xfrm>
            <a:prstGeom prst="ellipse">
              <a:avLst/>
            </a:prstGeom>
            <a:solidFill>
              <a:srgbClr val="FFD9B3"/>
            </a:solidFill>
            <a:ln w="9525">
              <a:solidFill>
                <a:srgbClr val="FFD9B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5" name="Oval 65"/>
            <p:cNvSpPr>
              <a:spLocks noChangeArrowheads="1"/>
            </p:cNvSpPr>
            <p:nvPr/>
          </p:nvSpPr>
          <p:spPr bwMode="auto">
            <a:xfrm>
              <a:off x="3260725" y="4994275"/>
              <a:ext cx="206375" cy="2270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6" name="Oval 66"/>
            <p:cNvSpPr>
              <a:spLocks noChangeArrowheads="1"/>
            </p:cNvSpPr>
            <p:nvPr/>
          </p:nvSpPr>
          <p:spPr bwMode="auto">
            <a:xfrm>
              <a:off x="3048000" y="4876800"/>
              <a:ext cx="206375" cy="2270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7" name="Oval 67"/>
            <p:cNvSpPr>
              <a:spLocks noChangeArrowheads="1"/>
            </p:cNvSpPr>
            <p:nvPr/>
          </p:nvSpPr>
          <p:spPr bwMode="auto">
            <a:xfrm>
              <a:off x="3363913" y="4879975"/>
              <a:ext cx="207962" cy="2270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8" name="Oval 68"/>
            <p:cNvSpPr>
              <a:spLocks noChangeArrowheads="1"/>
            </p:cNvSpPr>
            <p:nvPr/>
          </p:nvSpPr>
          <p:spPr bwMode="auto">
            <a:xfrm>
              <a:off x="3157538" y="4822825"/>
              <a:ext cx="206375" cy="2270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9" name="Oval 69"/>
            <p:cNvSpPr>
              <a:spLocks noChangeArrowheads="1"/>
            </p:cNvSpPr>
            <p:nvPr/>
          </p:nvSpPr>
          <p:spPr bwMode="auto">
            <a:xfrm>
              <a:off x="3416300" y="4765675"/>
              <a:ext cx="206375" cy="2286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0" name="Oval 70"/>
            <p:cNvSpPr>
              <a:spLocks noChangeArrowheads="1"/>
            </p:cNvSpPr>
            <p:nvPr/>
          </p:nvSpPr>
          <p:spPr bwMode="auto">
            <a:xfrm>
              <a:off x="3208338" y="4710113"/>
              <a:ext cx="207962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1" name="Oval 71"/>
            <p:cNvSpPr>
              <a:spLocks noChangeArrowheads="1"/>
            </p:cNvSpPr>
            <p:nvPr/>
          </p:nvSpPr>
          <p:spPr bwMode="auto">
            <a:xfrm>
              <a:off x="3416300" y="4595813"/>
              <a:ext cx="206375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2" name="Oval 72"/>
            <p:cNvSpPr>
              <a:spLocks noChangeArrowheads="1"/>
            </p:cNvSpPr>
            <p:nvPr/>
          </p:nvSpPr>
          <p:spPr bwMode="auto">
            <a:xfrm>
              <a:off x="3105150" y="4652963"/>
              <a:ext cx="207963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3" name="Oval 73"/>
            <p:cNvSpPr>
              <a:spLocks noChangeArrowheads="1"/>
            </p:cNvSpPr>
            <p:nvPr/>
          </p:nvSpPr>
          <p:spPr bwMode="auto">
            <a:xfrm>
              <a:off x="3157538" y="4425950"/>
              <a:ext cx="206375" cy="2270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4" name="Oval 74"/>
            <p:cNvSpPr>
              <a:spLocks noChangeArrowheads="1"/>
            </p:cNvSpPr>
            <p:nvPr/>
          </p:nvSpPr>
          <p:spPr bwMode="auto">
            <a:xfrm>
              <a:off x="3313113" y="4483100"/>
              <a:ext cx="206375" cy="2270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5" name="Oval 75"/>
            <p:cNvSpPr>
              <a:spLocks noChangeArrowheads="1"/>
            </p:cNvSpPr>
            <p:nvPr/>
          </p:nvSpPr>
          <p:spPr bwMode="auto">
            <a:xfrm>
              <a:off x="3054350" y="4368800"/>
              <a:ext cx="206375" cy="2270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6" name="Oval 76"/>
            <p:cNvSpPr>
              <a:spLocks noChangeArrowheads="1"/>
            </p:cNvSpPr>
            <p:nvPr/>
          </p:nvSpPr>
          <p:spPr bwMode="auto">
            <a:xfrm>
              <a:off x="3001963" y="4595813"/>
              <a:ext cx="206375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7" name="Oval 77"/>
            <p:cNvSpPr>
              <a:spLocks noChangeArrowheads="1"/>
            </p:cNvSpPr>
            <p:nvPr/>
          </p:nvSpPr>
          <p:spPr bwMode="auto">
            <a:xfrm>
              <a:off x="3001963" y="4254500"/>
              <a:ext cx="206375" cy="2286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8" name="Oval 78"/>
            <p:cNvSpPr>
              <a:spLocks noChangeArrowheads="1"/>
            </p:cNvSpPr>
            <p:nvPr/>
          </p:nvSpPr>
          <p:spPr bwMode="auto">
            <a:xfrm>
              <a:off x="2898775" y="4538663"/>
              <a:ext cx="206375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9" name="Oval 79"/>
            <p:cNvSpPr>
              <a:spLocks noChangeArrowheads="1"/>
            </p:cNvSpPr>
            <p:nvPr/>
          </p:nvSpPr>
          <p:spPr bwMode="auto">
            <a:xfrm>
              <a:off x="2743200" y="4311650"/>
              <a:ext cx="206375" cy="2270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0" name="Oval 80"/>
            <p:cNvSpPr>
              <a:spLocks noChangeArrowheads="1"/>
            </p:cNvSpPr>
            <p:nvPr/>
          </p:nvSpPr>
          <p:spPr bwMode="auto">
            <a:xfrm>
              <a:off x="2795588" y="4425950"/>
              <a:ext cx="206375" cy="22701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1" name="Oval 81"/>
            <p:cNvSpPr>
              <a:spLocks noChangeArrowheads="1"/>
            </p:cNvSpPr>
            <p:nvPr/>
          </p:nvSpPr>
          <p:spPr bwMode="auto">
            <a:xfrm>
              <a:off x="3054350" y="4141788"/>
              <a:ext cx="206375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2" name="Oval 82"/>
            <p:cNvSpPr>
              <a:spLocks noChangeArrowheads="1"/>
            </p:cNvSpPr>
            <p:nvPr/>
          </p:nvSpPr>
          <p:spPr bwMode="auto">
            <a:xfrm>
              <a:off x="2846388" y="4027488"/>
              <a:ext cx="207962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3" name="Oval 83"/>
            <p:cNvSpPr>
              <a:spLocks noChangeArrowheads="1"/>
            </p:cNvSpPr>
            <p:nvPr/>
          </p:nvSpPr>
          <p:spPr bwMode="auto">
            <a:xfrm>
              <a:off x="2743200" y="4141788"/>
              <a:ext cx="206375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4" name="Oval 84"/>
            <p:cNvSpPr>
              <a:spLocks noChangeArrowheads="1"/>
            </p:cNvSpPr>
            <p:nvPr/>
          </p:nvSpPr>
          <p:spPr bwMode="auto">
            <a:xfrm>
              <a:off x="3001963" y="3970338"/>
              <a:ext cx="206375" cy="2286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5" name="Oval 85"/>
            <p:cNvSpPr>
              <a:spLocks noChangeArrowheads="1"/>
            </p:cNvSpPr>
            <p:nvPr/>
          </p:nvSpPr>
          <p:spPr bwMode="auto">
            <a:xfrm>
              <a:off x="3157538" y="4084638"/>
              <a:ext cx="206375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6" name="Oval 86"/>
            <p:cNvSpPr>
              <a:spLocks noChangeArrowheads="1"/>
            </p:cNvSpPr>
            <p:nvPr/>
          </p:nvSpPr>
          <p:spPr bwMode="auto">
            <a:xfrm>
              <a:off x="3105150" y="3970338"/>
              <a:ext cx="207963" cy="2286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7" name="Oval 87"/>
            <p:cNvSpPr>
              <a:spLocks noChangeArrowheads="1"/>
            </p:cNvSpPr>
            <p:nvPr/>
          </p:nvSpPr>
          <p:spPr bwMode="auto">
            <a:xfrm>
              <a:off x="3208338" y="3970338"/>
              <a:ext cx="207962" cy="2286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8" name="Oval 88"/>
            <p:cNvSpPr>
              <a:spLocks noChangeArrowheads="1"/>
            </p:cNvSpPr>
            <p:nvPr/>
          </p:nvSpPr>
          <p:spPr bwMode="auto">
            <a:xfrm>
              <a:off x="3260725" y="4027488"/>
              <a:ext cx="206375" cy="22701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9" name="AutoShape 89"/>
            <p:cNvSpPr>
              <a:spLocks noChangeArrowheads="1"/>
            </p:cNvSpPr>
            <p:nvPr/>
          </p:nvSpPr>
          <p:spPr bwMode="auto">
            <a:xfrm>
              <a:off x="2895600" y="5181600"/>
              <a:ext cx="381000" cy="381000"/>
            </a:xfrm>
            <a:custGeom>
              <a:avLst/>
              <a:gdLst>
                <a:gd name="G0" fmla="+- 8720 0 0"/>
                <a:gd name="G1" fmla="+- 21600 0 8720"/>
                <a:gd name="G2" fmla="*/ 8720 1 2"/>
                <a:gd name="G3" fmla="+- 21600 0 G2"/>
                <a:gd name="G4" fmla="+/ 8720 21600 2"/>
                <a:gd name="G5" fmla="+/ G1 0 2"/>
                <a:gd name="G6" fmla="*/ 21600 21600 8720"/>
                <a:gd name="G7" fmla="*/ G6 1 2"/>
                <a:gd name="G8" fmla="+- 21600 0 G7"/>
                <a:gd name="G9" fmla="*/ 21600 1 2"/>
                <a:gd name="G10" fmla="+- 8720 0 G9"/>
                <a:gd name="G11" fmla="?: G10 G8 0"/>
                <a:gd name="G12" fmla="?: G10 G7 21600"/>
                <a:gd name="T0" fmla="*/ 17240 w 21600"/>
                <a:gd name="T1" fmla="*/ 10800 h 21600"/>
                <a:gd name="T2" fmla="*/ 10800 w 21600"/>
                <a:gd name="T3" fmla="*/ 21600 h 21600"/>
                <a:gd name="T4" fmla="*/ 4360 w 21600"/>
                <a:gd name="T5" fmla="*/ 10800 h 21600"/>
                <a:gd name="T6" fmla="*/ 10800 w 21600"/>
                <a:gd name="T7" fmla="*/ 0 h 21600"/>
                <a:gd name="T8" fmla="*/ 6160 w 21600"/>
                <a:gd name="T9" fmla="*/ 6160 h 21600"/>
                <a:gd name="T10" fmla="*/ 15440 w 21600"/>
                <a:gd name="T11" fmla="*/ 1544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8720" y="21600"/>
                  </a:lnTo>
                  <a:lnTo>
                    <a:pt x="1288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30" name="Text Box 90"/>
            <p:cNvSpPr txBox="1">
              <a:spLocks noChangeArrowheads="1"/>
            </p:cNvSpPr>
            <p:nvPr/>
          </p:nvSpPr>
          <p:spPr bwMode="auto">
            <a:xfrm>
              <a:off x="2438400" y="5715000"/>
              <a:ext cx="152400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E5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Mesalamine in microgranules</a:t>
              </a:r>
            </a:p>
          </p:txBody>
        </p:sp>
        <p:sp>
          <p:nvSpPr>
            <p:cNvPr id="138332" name="Oval 92"/>
            <p:cNvSpPr>
              <a:spLocks noChangeArrowheads="1"/>
            </p:cNvSpPr>
            <p:nvPr/>
          </p:nvSpPr>
          <p:spPr bwMode="auto">
            <a:xfrm>
              <a:off x="2895600" y="4953000"/>
              <a:ext cx="533400" cy="381000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93"/>
            <p:cNvGrpSpPr>
              <a:grpSpLocks/>
            </p:cNvGrpSpPr>
            <p:nvPr/>
          </p:nvGrpSpPr>
          <p:grpSpPr bwMode="auto">
            <a:xfrm>
              <a:off x="4432301" y="2151087"/>
              <a:ext cx="1371600" cy="4086225"/>
              <a:chOff x="2888" y="1344"/>
              <a:chExt cx="864" cy="2574"/>
            </a:xfrm>
          </p:grpSpPr>
          <p:grpSp>
            <p:nvGrpSpPr>
              <p:cNvPr id="8" name="Group 95"/>
              <p:cNvGrpSpPr>
                <a:grpSpLocks/>
              </p:cNvGrpSpPr>
              <p:nvPr/>
            </p:nvGrpSpPr>
            <p:grpSpPr bwMode="auto">
              <a:xfrm>
                <a:off x="2888" y="1344"/>
                <a:ext cx="864" cy="2574"/>
                <a:chOff x="2888" y="1344"/>
                <a:chExt cx="864" cy="2574"/>
              </a:xfrm>
            </p:grpSpPr>
            <p:grpSp>
              <p:nvGrpSpPr>
                <p:cNvPr id="9" name="Group 96"/>
                <p:cNvGrpSpPr>
                  <a:grpSpLocks/>
                </p:cNvGrpSpPr>
                <p:nvPr/>
              </p:nvGrpSpPr>
              <p:grpSpPr bwMode="auto">
                <a:xfrm>
                  <a:off x="3024" y="1344"/>
                  <a:ext cx="610" cy="2112"/>
                  <a:chOff x="3024" y="1344"/>
                  <a:chExt cx="610" cy="2112"/>
                </a:xfrm>
              </p:grpSpPr>
              <p:grpSp>
                <p:nvGrpSpPr>
                  <p:cNvPr id="10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024" y="1344"/>
                    <a:ext cx="610" cy="2004"/>
                    <a:chOff x="3024" y="1344"/>
                    <a:chExt cx="610" cy="2004"/>
                  </a:xfrm>
                </p:grpSpPr>
                <p:sp>
                  <p:nvSpPr>
                    <p:cNvPr id="138338" name="Arc 98"/>
                    <p:cNvSpPr>
                      <a:spLocks/>
                    </p:cNvSpPr>
                    <p:nvPr/>
                  </p:nvSpPr>
                  <p:spPr bwMode="auto">
                    <a:xfrm flipH="1">
                      <a:off x="3089" y="1738"/>
                      <a:ext cx="261" cy="215"/>
                    </a:xfrm>
                    <a:custGeom>
                      <a:avLst/>
                      <a:gdLst>
                        <a:gd name="G0" fmla="+- 0 0 0"/>
                        <a:gd name="G1" fmla="+- 20616 0 0"/>
                        <a:gd name="G2" fmla="+- 21600 0 0"/>
                        <a:gd name="T0" fmla="*/ 6444 w 21600"/>
                        <a:gd name="T1" fmla="*/ 0 h 42169"/>
                        <a:gd name="T2" fmla="*/ 1428 w 21600"/>
                        <a:gd name="T3" fmla="*/ 42169 h 42169"/>
                        <a:gd name="T4" fmla="*/ 0 w 21600"/>
                        <a:gd name="T5" fmla="*/ 20616 h 4216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2169" fill="none" extrusionOk="0">
                          <a:moveTo>
                            <a:pt x="6444" y="-1"/>
                          </a:moveTo>
                          <a:cubicBezTo>
                            <a:pt x="15460" y="2818"/>
                            <a:pt x="21600" y="11169"/>
                            <a:pt x="21600" y="20616"/>
                          </a:cubicBezTo>
                          <a:cubicBezTo>
                            <a:pt x="21600" y="31991"/>
                            <a:pt x="12778" y="41416"/>
                            <a:pt x="1427" y="42168"/>
                          </a:cubicBezTo>
                        </a:path>
                        <a:path w="21600" h="42169" stroke="0" extrusionOk="0">
                          <a:moveTo>
                            <a:pt x="6444" y="-1"/>
                          </a:moveTo>
                          <a:cubicBezTo>
                            <a:pt x="15460" y="2818"/>
                            <a:pt x="21600" y="11169"/>
                            <a:pt x="21600" y="20616"/>
                          </a:cubicBezTo>
                          <a:cubicBezTo>
                            <a:pt x="21600" y="31991"/>
                            <a:pt x="12778" y="41416"/>
                            <a:pt x="1427" y="42168"/>
                          </a:cubicBezTo>
                          <a:lnTo>
                            <a:pt x="0" y="20616"/>
                          </a:lnTo>
                          <a:close/>
                        </a:path>
                      </a:pathLst>
                    </a:custGeom>
                    <a:noFill/>
                    <a:ln w="190500">
                      <a:solidFill>
                        <a:srgbClr val="FED3A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39" name="Arc 99"/>
                    <p:cNvSpPr>
                      <a:spLocks/>
                    </p:cNvSpPr>
                    <p:nvPr/>
                  </p:nvSpPr>
                  <p:spPr bwMode="auto">
                    <a:xfrm flipH="1">
                      <a:off x="3154" y="2561"/>
                      <a:ext cx="163" cy="286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153"/>
                        <a:gd name="T2" fmla="*/ 1428 w 21600"/>
                        <a:gd name="T3" fmla="*/ 43153 h 43153"/>
                        <a:gd name="T4" fmla="*/ 0 w 21600"/>
                        <a:gd name="T5" fmla="*/ 21600 h 43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153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975"/>
                            <a:pt x="12778" y="42400"/>
                            <a:pt x="1427" y="43152"/>
                          </a:cubicBezTo>
                        </a:path>
                        <a:path w="21600" h="43153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975"/>
                            <a:pt x="12778" y="42400"/>
                            <a:pt x="1427" y="43152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FF6600"/>
                    </a:solidFill>
                    <a:ln w="254000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0" name="Arc 100"/>
                    <p:cNvSpPr>
                      <a:spLocks/>
                    </p:cNvSpPr>
                    <p:nvPr/>
                  </p:nvSpPr>
                  <p:spPr bwMode="auto">
                    <a:xfrm flipH="1">
                      <a:off x="3057" y="2131"/>
                      <a:ext cx="293" cy="179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153"/>
                        <a:gd name="T2" fmla="*/ 1428 w 21600"/>
                        <a:gd name="T3" fmla="*/ 43153 h 43153"/>
                        <a:gd name="T4" fmla="*/ 0 w 21600"/>
                        <a:gd name="T5" fmla="*/ 21600 h 43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153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975"/>
                            <a:pt x="12778" y="42400"/>
                            <a:pt x="1427" y="43152"/>
                          </a:cubicBezTo>
                        </a:path>
                        <a:path w="21600" h="43153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975"/>
                            <a:pt x="12778" y="42400"/>
                            <a:pt x="1427" y="43152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190500">
                      <a:solidFill>
                        <a:srgbClr val="FED3A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1" name="Arc 101"/>
                    <p:cNvSpPr>
                      <a:spLocks/>
                    </p:cNvSpPr>
                    <p:nvPr/>
                  </p:nvSpPr>
                  <p:spPr bwMode="auto">
                    <a:xfrm>
                      <a:off x="3317" y="1952"/>
                      <a:ext cx="163" cy="179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153"/>
                        <a:gd name="T2" fmla="*/ 1428 w 21600"/>
                        <a:gd name="T3" fmla="*/ 43153 h 43153"/>
                        <a:gd name="T4" fmla="*/ 0 w 21600"/>
                        <a:gd name="T5" fmla="*/ 21600 h 431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153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975"/>
                            <a:pt x="12778" y="42400"/>
                            <a:pt x="1427" y="43152"/>
                          </a:cubicBezTo>
                        </a:path>
                        <a:path w="21600" h="43153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2975"/>
                            <a:pt x="12778" y="42400"/>
                            <a:pt x="1427" y="43152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190500">
                      <a:solidFill>
                        <a:srgbClr val="FED3A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2" name="Arc 102"/>
                    <p:cNvSpPr>
                      <a:spLocks/>
                    </p:cNvSpPr>
                    <p:nvPr/>
                  </p:nvSpPr>
                  <p:spPr bwMode="auto">
                    <a:xfrm>
                      <a:off x="3313" y="2311"/>
                      <a:ext cx="233" cy="250"/>
                    </a:xfrm>
                    <a:custGeom>
                      <a:avLst/>
                      <a:gdLst>
                        <a:gd name="G0" fmla="+- 306 0 0"/>
                        <a:gd name="G1" fmla="+- 21600 0 0"/>
                        <a:gd name="G2" fmla="+- 21600 0 0"/>
                        <a:gd name="T0" fmla="*/ 0 w 21906"/>
                        <a:gd name="T1" fmla="*/ 2 h 43200"/>
                        <a:gd name="T2" fmla="*/ 383 w 21906"/>
                        <a:gd name="T3" fmla="*/ 43200 h 43200"/>
                        <a:gd name="T4" fmla="*/ 306 w 21906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906" h="43200" fill="none" extrusionOk="0">
                          <a:moveTo>
                            <a:pt x="0" y="2"/>
                          </a:moveTo>
                          <a:cubicBezTo>
                            <a:pt x="101" y="0"/>
                            <a:pt x="203" y="-1"/>
                            <a:pt x="306" y="0"/>
                          </a:cubicBezTo>
                          <a:cubicBezTo>
                            <a:pt x="12235" y="0"/>
                            <a:pt x="21906" y="9670"/>
                            <a:pt x="21906" y="21600"/>
                          </a:cubicBezTo>
                          <a:cubicBezTo>
                            <a:pt x="21906" y="33499"/>
                            <a:pt x="12282" y="43157"/>
                            <a:pt x="382" y="43199"/>
                          </a:cubicBezTo>
                        </a:path>
                        <a:path w="21906" h="43200" stroke="0" extrusionOk="0">
                          <a:moveTo>
                            <a:pt x="0" y="2"/>
                          </a:moveTo>
                          <a:cubicBezTo>
                            <a:pt x="101" y="0"/>
                            <a:pt x="203" y="-1"/>
                            <a:pt x="306" y="0"/>
                          </a:cubicBezTo>
                          <a:cubicBezTo>
                            <a:pt x="12235" y="0"/>
                            <a:pt x="21906" y="9670"/>
                            <a:pt x="21906" y="21600"/>
                          </a:cubicBezTo>
                          <a:cubicBezTo>
                            <a:pt x="21906" y="33499"/>
                            <a:pt x="12282" y="43157"/>
                            <a:pt x="382" y="43199"/>
                          </a:cubicBezTo>
                          <a:lnTo>
                            <a:pt x="306" y="21600"/>
                          </a:lnTo>
                          <a:close/>
                        </a:path>
                      </a:pathLst>
                    </a:custGeom>
                    <a:noFill/>
                    <a:ln w="190500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3" name="Arc 103"/>
                    <p:cNvSpPr>
                      <a:spLocks/>
                    </p:cNvSpPr>
                    <p:nvPr/>
                  </p:nvSpPr>
                  <p:spPr bwMode="auto">
                    <a:xfrm>
                      <a:off x="3285" y="2847"/>
                      <a:ext cx="195" cy="322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43189"/>
                        <a:gd name="T2" fmla="*/ 703 w 21600"/>
                        <a:gd name="T3" fmla="*/ 43189 h 43189"/>
                        <a:gd name="T4" fmla="*/ 0 w 21600"/>
                        <a:gd name="T5" fmla="*/ 21600 h 431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43189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3255"/>
                            <a:pt x="12352" y="42809"/>
                            <a:pt x="702" y="43188"/>
                          </a:cubicBezTo>
                        </a:path>
                        <a:path w="21600" h="43189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33255"/>
                            <a:pt x="12352" y="42809"/>
                            <a:pt x="702" y="43188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FF6600"/>
                    </a:solidFill>
                    <a:ln w="254000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4" name="Arc 104"/>
                    <p:cNvSpPr>
                      <a:spLocks/>
                    </p:cNvSpPr>
                    <p:nvPr/>
                  </p:nvSpPr>
                  <p:spPr bwMode="auto">
                    <a:xfrm flipH="1">
                      <a:off x="3154" y="3169"/>
                      <a:ext cx="163" cy="143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78"/>
                        <a:gd name="T2" fmla="*/ 21600 w 21600"/>
                        <a:gd name="T3" fmla="*/ 21678 h 21678"/>
                        <a:gd name="T4" fmla="*/ 0 w 21600"/>
                        <a:gd name="T5" fmla="*/ 21600 h 2167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78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21625"/>
                            <a:pt x="21599" y="21651"/>
                            <a:pt x="21599" y="21677"/>
                          </a:cubicBezTo>
                        </a:path>
                        <a:path w="21600" h="21678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cubicBezTo>
                            <a:pt x="21600" y="21625"/>
                            <a:pt x="21599" y="21651"/>
                            <a:pt x="21599" y="21677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solidFill>
                      <a:srgbClr val="FF6600"/>
                    </a:solidFill>
                    <a:ln w="254000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5" name="Arc 105"/>
                    <p:cNvSpPr>
                      <a:spLocks/>
                    </p:cNvSpPr>
                    <p:nvPr/>
                  </p:nvSpPr>
                  <p:spPr bwMode="auto">
                    <a:xfrm>
                      <a:off x="3252" y="1344"/>
                      <a:ext cx="228" cy="391"/>
                    </a:xfrm>
                    <a:custGeom>
                      <a:avLst/>
                      <a:gdLst>
                        <a:gd name="G0" fmla="+- 0 0 0"/>
                        <a:gd name="G1" fmla="+- 4067 0 0"/>
                        <a:gd name="G2" fmla="+- 21600 0 0"/>
                        <a:gd name="T0" fmla="*/ 21214 w 21600"/>
                        <a:gd name="T1" fmla="*/ 0 h 25620"/>
                        <a:gd name="T2" fmla="*/ 1428 w 21600"/>
                        <a:gd name="T3" fmla="*/ 25620 h 25620"/>
                        <a:gd name="T4" fmla="*/ 0 w 21600"/>
                        <a:gd name="T5" fmla="*/ 4067 h 256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5620" fill="none" extrusionOk="0">
                          <a:moveTo>
                            <a:pt x="21213" y="0"/>
                          </a:moveTo>
                          <a:cubicBezTo>
                            <a:pt x="21470" y="1340"/>
                            <a:pt x="21600" y="2702"/>
                            <a:pt x="21600" y="4067"/>
                          </a:cubicBezTo>
                          <a:cubicBezTo>
                            <a:pt x="21600" y="15442"/>
                            <a:pt x="12778" y="24867"/>
                            <a:pt x="1427" y="25619"/>
                          </a:cubicBezTo>
                        </a:path>
                        <a:path w="21600" h="25620" stroke="0" extrusionOk="0">
                          <a:moveTo>
                            <a:pt x="21213" y="0"/>
                          </a:moveTo>
                          <a:cubicBezTo>
                            <a:pt x="21470" y="1340"/>
                            <a:pt x="21600" y="2702"/>
                            <a:pt x="21600" y="4067"/>
                          </a:cubicBezTo>
                          <a:cubicBezTo>
                            <a:pt x="21600" y="15442"/>
                            <a:pt x="12778" y="24867"/>
                            <a:pt x="1427" y="25619"/>
                          </a:cubicBezTo>
                          <a:lnTo>
                            <a:pt x="0" y="4067"/>
                          </a:lnTo>
                          <a:close/>
                        </a:path>
                      </a:pathLst>
                    </a:custGeom>
                    <a:noFill/>
                    <a:ln w="190500">
                      <a:solidFill>
                        <a:srgbClr val="FED3A8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6" name="Oval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3072"/>
                      <a:ext cx="131" cy="144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7" name="Oval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54" y="3205"/>
                      <a:ext cx="158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D9B3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8" name="Oval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52" y="3133"/>
                      <a:ext cx="131" cy="144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49" name="Oval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50" y="3098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0" name="Oval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16" y="3024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1" name="Oval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15" y="3026"/>
                      <a:ext cx="131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2" name="Oval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990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3" name="Oval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8" y="2954"/>
                      <a:ext cx="130" cy="144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4" name="Oval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7" y="2919"/>
                      <a:ext cx="131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5" name="Oval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48" y="2847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6" name="Oval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52" y="2883"/>
                      <a:ext cx="131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7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740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8" name="Oval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83" y="2776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59" name="Oval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20" y="2704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0" name="Oval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87" y="2847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1" name="Oval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87" y="2632"/>
                      <a:ext cx="130" cy="144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2" name="Oval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2" y="2811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3" name="Oval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2668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4" name="Oval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57" y="2740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5" name="Oval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20" y="2561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6" name="Oval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89" y="2489"/>
                      <a:ext cx="131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7" name="Oval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2561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8" name="Oval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87" y="2453"/>
                      <a:ext cx="130" cy="144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69" name="Oval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5" y="2525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70" name="Oval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52" y="2453"/>
                      <a:ext cx="131" cy="144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71" name="Oval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7" y="2453"/>
                      <a:ext cx="131" cy="144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72" name="Oval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50" y="2489"/>
                      <a:ext cx="130" cy="143"/>
                    </a:xfrm>
                    <a:prstGeom prst="ellipse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rgbClr val="FF66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  <p:sp>
                  <p:nvSpPr>
                    <p:cNvPr id="138373" name="AutoShape 133"/>
                    <p:cNvSpPr>
                      <a:spLocks noChangeArrowheads="1"/>
                    </p:cNvSpPr>
                    <p:nvPr/>
                  </p:nvSpPr>
                  <p:spPr bwMode="auto">
                    <a:xfrm rot="12931453">
                      <a:off x="3341" y="1448"/>
                      <a:ext cx="293" cy="465"/>
                    </a:xfrm>
                    <a:prstGeom prst="moon">
                      <a:avLst>
                        <a:gd name="adj" fmla="val 71514"/>
                      </a:avLst>
                    </a:prstGeom>
                    <a:solidFill>
                      <a:srgbClr val="FED3A8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>
                        <a:solidFill>
                          <a:srgbClr val="E5FFFF"/>
                        </a:solidFill>
                      </a:endParaRPr>
                    </a:p>
                  </p:txBody>
                </p:sp>
              </p:grpSp>
              <p:sp>
                <p:nvSpPr>
                  <p:cNvPr id="138374" name="AutoShape 134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312"/>
                    <a:ext cx="161" cy="144"/>
                  </a:xfrm>
                  <a:custGeom>
                    <a:avLst/>
                    <a:gdLst>
                      <a:gd name="G0" fmla="+- 8720 0 0"/>
                      <a:gd name="G1" fmla="+- 21600 0 8720"/>
                      <a:gd name="G2" fmla="*/ 8720 1 2"/>
                      <a:gd name="G3" fmla="+- 21600 0 G2"/>
                      <a:gd name="G4" fmla="+/ 8720 21600 2"/>
                      <a:gd name="G5" fmla="+/ G1 0 2"/>
                      <a:gd name="G6" fmla="*/ 21600 21600 8720"/>
                      <a:gd name="G7" fmla="*/ G6 1 2"/>
                      <a:gd name="G8" fmla="+- 21600 0 G7"/>
                      <a:gd name="G9" fmla="*/ 21600 1 2"/>
                      <a:gd name="G10" fmla="+- 8720 0 G9"/>
                      <a:gd name="G11" fmla="?: G10 G8 0"/>
                      <a:gd name="G12" fmla="?: G10 G7 21600"/>
                      <a:gd name="T0" fmla="*/ 17240 w 21600"/>
                      <a:gd name="T1" fmla="*/ 10800 h 21600"/>
                      <a:gd name="T2" fmla="*/ 10800 w 21600"/>
                      <a:gd name="T3" fmla="*/ 21600 h 21600"/>
                      <a:gd name="T4" fmla="*/ 4360 w 21600"/>
                      <a:gd name="T5" fmla="*/ 10800 h 21600"/>
                      <a:gd name="T6" fmla="*/ 10800 w 21600"/>
                      <a:gd name="T7" fmla="*/ 0 h 21600"/>
                      <a:gd name="T8" fmla="*/ 6160 w 21600"/>
                      <a:gd name="T9" fmla="*/ 6160 h 21600"/>
                      <a:gd name="T10" fmla="*/ 15440 w 21600"/>
                      <a:gd name="T11" fmla="*/ 1544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8720" y="21600"/>
                        </a:lnTo>
                        <a:lnTo>
                          <a:pt x="1288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FF66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solidFill>
                        <a:srgbClr val="E5FFFF"/>
                      </a:solidFill>
                    </a:endParaRPr>
                  </a:p>
                </p:txBody>
              </p:sp>
            </p:grpSp>
            <p:sp>
              <p:nvSpPr>
                <p:cNvPr id="138375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2888" y="3552"/>
                  <a:ext cx="864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1600" b="1" dirty="0" err="1">
                      <a:solidFill>
                        <a:srgbClr val="E5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Narrow" pitchFamily="34" charset="0"/>
                    </a:rPr>
                    <a:t>Mesalamine</a:t>
                  </a:r>
                  <a:endParaRPr lang="en-US" sz="1600" b="1" dirty="0">
                    <a:solidFill>
                      <a:srgbClr val="E5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endParaRPr>
                </a:p>
                <a:p>
                  <a:pPr algn="ctr"/>
                  <a:r>
                    <a:rPr lang="en-US" sz="1600" b="1" dirty="0">
                      <a:solidFill>
                        <a:srgbClr val="E5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Narrow" pitchFamily="34" charset="0"/>
                    </a:rPr>
                    <a:t>w/ </a:t>
                  </a:r>
                  <a:r>
                    <a:rPr lang="en-US" sz="1600" b="1" dirty="0" err="1">
                      <a:solidFill>
                        <a:srgbClr val="E5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Narrow" pitchFamily="34" charset="0"/>
                    </a:rPr>
                    <a:t>eudragit</a:t>
                  </a:r>
                  <a:r>
                    <a:rPr lang="en-US" sz="1600" b="1" dirty="0">
                      <a:solidFill>
                        <a:srgbClr val="E5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Narrow" pitchFamily="34" charset="0"/>
                    </a:rPr>
                    <a:t>-S</a:t>
                  </a:r>
                </a:p>
              </p:txBody>
            </p:sp>
          </p:grpSp>
          <p:sp>
            <p:nvSpPr>
              <p:cNvPr id="138377" name="Oval 137"/>
              <p:cNvSpPr>
                <a:spLocks noChangeArrowheads="1"/>
              </p:cNvSpPr>
              <p:nvPr/>
            </p:nvSpPr>
            <p:spPr bwMode="auto">
              <a:xfrm>
                <a:off x="3120" y="3072"/>
                <a:ext cx="336" cy="240"/>
              </a:xfrm>
              <a:prstGeom prst="ellipse">
                <a:avLst/>
              </a:prstGeom>
              <a:solidFill>
                <a:srgbClr val="FF66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E5FFFF"/>
                  </a:solidFill>
                </a:endParaRPr>
              </a:p>
            </p:txBody>
          </p:sp>
        </p:grpSp>
      </p:grpSp>
      <p:sp>
        <p:nvSpPr>
          <p:cNvPr id="142" name="Rectangle 141"/>
          <p:cNvSpPr/>
          <p:nvPr/>
        </p:nvSpPr>
        <p:spPr>
          <a:xfrm>
            <a:off x="827584" y="620688"/>
            <a:ext cx="27017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8080"/>
                </a:solidFill>
                <a:latin typeface="Arial Narrow" pitchFamily="34" charset="0"/>
              </a:rPr>
              <a:t>Oral 5-ASA Release Sites</a:t>
            </a:r>
            <a:endParaRPr lang="en-US" sz="2000" b="1" i="1" dirty="0">
              <a:solidFill>
                <a:srgbClr val="008080"/>
              </a:solidFill>
              <a:latin typeface="Arial Narrow" pitchFamily="34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428596" y="5253201"/>
            <a:ext cx="8715404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algn="l" rtl="0" eaLnBrk="1" hangingPunct="1">
              <a:lnSpc>
                <a:spcPts val="2300"/>
              </a:lnSpc>
              <a:spcBef>
                <a:spcPts val="0"/>
              </a:spcBef>
              <a:buBlip>
                <a:blip r:embed="rId3"/>
              </a:buBlip>
              <a:defRPr/>
            </a:pP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 Block PGs, LTs &amp; cytokine production / NF-</a:t>
            </a:r>
            <a:r>
              <a:rPr lang="en-US" sz="24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kB</a:t>
            </a: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 activation   </a:t>
            </a:r>
          </a:p>
          <a:p>
            <a:pPr marL="0" lvl="1" algn="l" rtl="0" eaLnBrk="1" hangingPunct="1">
              <a:lnSpc>
                <a:spcPts val="2300"/>
              </a:lnSpc>
              <a:spcBef>
                <a:spcPts val="0"/>
              </a:spcBef>
              <a:buBlip>
                <a:blip r:embed="rId3"/>
              </a:buBlip>
              <a:defRPr/>
            </a:pP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 Inhibit bacterial peptide–induced </a:t>
            </a:r>
            <a:r>
              <a:rPr lang="en-US" sz="24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neutrophil</a:t>
            </a: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 </a:t>
            </a:r>
            <a:r>
              <a:rPr lang="en-US" sz="24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chemotaxis</a:t>
            </a: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 &amp; </a:t>
            </a:r>
            <a:b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</a:b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    adenosine-induced secretion, </a:t>
            </a:r>
          </a:p>
          <a:p>
            <a:pPr marL="0" lvl="1" algn="l" rtl="0" eaLnBrk="1" hangingPunct="1">
              <a:lnSpc>
                <a:spcPts val="2300"/>
              </a:lnSpc>
              <a:spcBef>
                <a:spcPts val="0"/>
              </a:spcBef>
              <a:buBlip>
                <a:blip r:embed="rId3"/>
              </a:buBlip>
              <a:defRPr/>
            </a:pP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 Scavenge reactive oxygen metabolites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85720" y="4869160"/>
            <a:ext cx="328614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6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Harlow Solid Italic" pitchFamily="82" charset="0"/>
                <a:sym typeface="Wingdings 3"/>
              </a:rPr>
              <a:t>Mechanism of action</a:t>
            </a:r>
            <a:endParaRPr lang="en-US" sz="2800" b="1" dirty="0">
              <a:solidFill>
                <a:srgbClr val="0070C0"/>
              </a:solidFill>
              <a:latin typeface="Harlow Solid Italic" pitchFamily="82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6524461" y="142852"/>
            <a:ext cx="2440027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99CC"/>
            </a:solidFill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chemeClr val="hlink"/>
                </a:solidFill>
                <a:latin typeface="Bernard MT Condensed" pitchFamily="18" charset="0"/>
              </a:rPr>
              <a:t>AMINOSALICYLATES [5-ASA]</a:t>
            </a:r>
            <a:endParaRPr lang="en-US" dirty="0">
              <a:solidFill>
                <a:schemeClr val="hlink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  <p:bldP spid="1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87325" y="188913"/>
            <a:ext cx="8632825" cy="6378575"/>
          </a:xfrm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Clinical uses of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5-amino salicylic acid compounds </a:t>
            </a:r>
            <a:endParaRPr lang="en-US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Induction and maintenance of remission </a:t>
            </a:r>
          </a:p>
          <a:p>
            <a:pPr marL="609600" indent="-609600" algn="l" rtl="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in mild to moderate ulcerative colitis &amp;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Crohn’s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disease (First line of treatment).</a:t>
            </a:r>
          </a:p>
          <a:p>
            <a:pPr marL="609600" indent="-609600" algn="l" rtl="0" eaLnBrk="1" hangingPunct="1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NOT USEFUL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in actual attack or severe forms of IBD. </a:t>
            </a:r>
          </a:p>
          <a:p>
            <a:pPr marL="609600" indent="-609600" algn="l" rtl="0" eaLnBrk="1" hangingPunct="1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Rheumatoid arthritis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Sulfasalazine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only)</a:t>
            </a:r>
          </a:p>
          <a:p>
            <a:pPr marL="609600" indent="-609600" algn="l" rtl="0" eaLnBrk="1" hangingPunct="1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Rectal formulations are used in 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ulcerative </a:t>
            </a:r>
            <a:r>
              <a:rPr lang="en-US" b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proctitis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proctosigmoiditis</a:t>
            </a:r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95263" y="381000"/>
            <a:ext cx="8520141" cy="6477000"/>
          </a:xfrm>
        </p:spPr>
        <p:txBody>
          <a:bodyPr>
            <a:normAutofit fontScale="25000" lnSpcReduction="20000"/>
          </a:bodyPr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Corticosteroid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MOA: </a:t>
            </a:r>
          </a:p>
          <a:p>
            <a:pPr marL="990600" lvl="1" indent="-533400" algn="l" rtl="0" eaLnBrk="1" hangingPunct="1">
              <a:lnSpc>
                <a:spcPct val="220000"/>
              </a:lnSpc>
              <a:defRPr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Inhibits </a:t>
            </a: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phospholipase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A2, inhibit gene expression of NO </a:t>
            </a: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synthase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, COX-2</a:t>
            </a:r>
          </a:p>
          <a:p>
            <a:pPr marL="990600" lvl="1" indent="-533400" algn="l" rtl="0" eaLnBrk="1" hangingPunct="1">
              <a:lnSpc>
                <a:spcPct val="220000"/>
              </a:lnSpc>
              <a:defRPr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Inhibit inflammatory cytokines </a:t>
            </a:r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(TNF-a)</a:t>
            </a:r>
          </a:p>
          <a:p>
            <a:pPr marL="990600" lvl="1" indent="-533400" algn="l" rtl="0" eaLnBrk="1" hangingPunct="1">
              <a:lnSpc>
                <a:spcPct val="220000"/>
              </a:lnSpc>
              <a:buNone/>
              <a:defRPr/>
            </a:pP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Indications:</a:t>
            </a:r>
          </a:p>
          <a:p>
            <a:pPr marL="990600" lvl="1" indent="-533400" algn="l" rtl="0" eaLnBrk="1" hangingPunct="1">
              <a:lnSpc>
                <a:spcPct val="220000"/>
              </a:lnSpc>
              <a:defRPr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Treat moderate – severe ulcerative colitis</a:t>
            </a:r>
          </a:p>
          <a:p>
            <a:pPr marL="990600" lvl="1" indent="-533400" algn="l" rtl="0">
              <a:lnSpc>
                <a:spcPct val="220000"/>
              </a:lnSpc>
              <a:buNone/>
              <a:defRPr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	(prednisone P.O. 40-60 mg/day for 2 weeks </a:t>
            </a:r>
          </a:p>
          <a:p>
            <a:pPr marL="990600" lvl="1" indent="-533400" algn="l" rtl="0" eaLnBrk="1" hangingPunct="1">
              <a:lnSpc>
                <a:spcPct val="220000"/>
              </a:lnSpc>
              <a:defRPr/>
            </a:pPr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 effective as prophylactic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(maintaining remission).</a:t>
            </a:r>
          </a:p>
          <a:p>
            <a:pPr marL="990600" lvl="1" indent="-533400" algn="l" rtl="0" eaLnBrk="1" hangingPunct="1">
              <a:lnSpc>
                <a:spcPct val="220000"/>
              </a:lnSpc>
              <a:defRPr/>
            </a:pP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Budesonide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as controlled release oral (9 mg/day) formulation (</a:t>
            </a:r>
            <a:r>
              <a:rPr lang="en-US" sz="7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Entocort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990600" lvl="1" indent="-533400" algn="l" rtl="0" eaLnBrk="1" hangingPunct="1">
              <a:lnSpc>
                <a:spcPct val="220000"/>
              </a:lnSpc>
              <a:defRPr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Hydrocortisone enema or suppository for rectum or </a:t>
            </a: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sigmiod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colon</a:t>
            </a:r>
          </a:p>
          <a:p>
            <a:pPr marL="990600" lvl="1" indent="-533400" algn="l" rtl="0">
              <a:lnSpc>
                <a:spcPct val="220000"/>
              </a:lnSpc>
              <a:defRPr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used also for </a:t>
            </a: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extracolonic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manifestations such as ocular lesion, skin disease and peripheral arthritis</a:t>
            </a:r>
          </a:p>
          <a:p>
            <a:pPr marL="990600" lvl="1" indent="-533400" algn="l" rtl="0" eaLnBrk="1" hangingPunct="1">
              <a:lnSpc>
                <a:spcPct val="220000"/>
              </a:lnSpc>
              <a:defRPr/>
            </a:pPr>
            <a:endParaRPr lang="en-US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l" rtl="0">
              <a:lnSpc>
                <a:spcPct val="220000"/>
              </a:lnSpc>
              <a:buNone/>
              <a:defRPr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7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7325" y="285750"/>
            <a:ext cx="8824913" cy="6281738"/>
          </a:xfrm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Immunomodulators</a:t>
            </a:r>
            <a:r>
              <a:rPr lang="en-US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Are used to induce remission in IBD in </a:t>
            </a:r>
            <a:r>
              <a:rPr lang="en-US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 severe conditions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or steroid dependent  or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steroid resistant patients.</a:t>
            </a:r>
            <a:endParaRPr lang="en-US" sz="3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Immunomodulators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include:</a:t>
            </a:r>
          </a:p>
          <a:p>
            <a:pPr marL="609600" indent="-609600" algn="l" rtl="0" eaLnBrk="1" hangingPunct="1">
              <a:defRPr/>
            </a:pP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Methotrexate</a:t>
            </a:r>
            <a:endParaRPr lang="en-US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defRPr/>
            </a:pP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Purine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analogs: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azathioprine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&amp; 6-mercaptopurine).</a:t>
            </a:r>
          </a:p>
          <a:p>
            <a:pPr marL="990600" lvl="1" indent="-533400" algn="l" rtl="0" eaLnBrk="1" hangingPunct="1">
              <a:lnSpc>
                <a:spcPct val="115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3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0"/>
            <a:ext cx="8540750" cy="6858000"/>
          </a:xfrm>
        </p:spPr>
        <p:txBody>
          <a:bodyPr>
            <a:normAutofit fontScale="92500" lnSpcReduction="10000"/>
          </a:bodyPr>
          <a:lstStyle/>
          <a:p>
            <a:pPr marL="609600" indent="-60960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II)  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Immunomosuppressive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Agents 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09650" lvl="1" indent="-609600" algn="l" rtl="0">
              <a:lnSpc>
                <a:spcPct val="120000"/>
              </a:lnSpc>
              <a:spcBef>
                <a:spcPct val="0"/>
              </a:spcBef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Azathioprine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is pro-drug of 6-mercaptopurine that Inhibit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purine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synthesis</a:t>
            </a:r>
          </a:p>
          <a:p>
            <a:pPr marL="609600" indent="-60960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M.O.A.: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Suppress the body’s immune system</a:t>
            </a:r>
          </a:p>
          <a:p>
            <a:pPr marL="609600" indent="-60960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Clinical indications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for Rx and maintenance of remission of severe conditions and steroids dependent or resistant (ulcerative and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Cronn’s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disease)</a:t>
            </a:r>
          </a:p>
          <a:p>
            <a:pPr marL="609600" indent="-60960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9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Effects:</a:t>
            </a:r>
            <a:endParaRPr lang="en-US" sz="3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- N/V and bone marrow depression; 			LFT changes</a:t>
            </a:r>
          </a:p>
          <a:p>
            <a:pPr marL="609600" indent="-609600" algn="l" rtl="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- Hypersensitivity reactions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Methotrexate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/>
            <a:r>
              <a:rPr lang="en-US" sz="3600" dirty="0" smtClean="0">
                <a:solidFill>
                  <a:srgbClr val="FFFF00"/>
                </a:solidFill>
              </a:rPr>
              <a:t>MOA:</a:t>
            </a:r>
            <a:r>
              <a:rPr lang="en-US" sz="3600" dirty="0" smtClean="0"/>
              <a:t> </a:t>
            </a:r>
            <a:r>
              <a:rPr lang="en-US" sz="3600" dirty="0" err="1" smtClean="0"/>
              <a:t>dihydrofolate</a:t>
            </a:r>
            <a:r>
              <a:rPr lang="en-US" sz="3600" dirty="0" smtClean="0"/>
              <a:t> </a:t>
            </a:r>
            <a:r>
              <a:rPr lang="en-US" sz="3600" dirty="0" err="1" smtClean="0"/>
              <a:t>reductase</a:t>
            </a:r>
            <a:r>
              <a:rPr lang="en-US" sz="3600" dirty="0" smtClean="0"/>
              <a:t> inhibitor works as </a:t>
            </a:r>
            <a:r>
              <a:rPr lang="en-US" sz="3600" dirty="0" err="1" smtClean="0"/>
              <a:t>antimetabolite</a:t>
            </a:r>
            <a:r>
              <a:rPr lang="en-US" sz="3600" dirty="0" smtClean="0"/>
              <a:t>.</a:t>
            </a:r>
          </a:p>
          <a:p>
            <a:pPr marL="1009650" lvl="1" indent="-609600" algn="l" rtl="0">
              <a:spcBef>
                <a:spcPct val="0"/>
              </a:spcBef>
              <a:buClr>
                <a:srgbClr val="FFFF00"/>
              </a:buClr>
              <a:buSzTx/>
              <a:buFont typeface="Wingdings" pitchFamily="2" charset="2"/>
              <a:buChar char="§"/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Uses: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Cronn’s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disease (to induce and maintain remission); Rheumatoid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Arthratis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and cancer.</a:t>
            </a:r>
          </a:p>
          <a:p>
            <a:pPr algn="l" rtl="0"/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effects:</a:t>
            </a:r>
          </a:p>
          <a:p>
            <a:pPr lvl="1" algn="l" rt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Bone marrow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suppresion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dirty="0" smtClean="0"/>
          </a:p>
          <a:p>
            <a:pPr algn="l" rtl="0"/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z="3800" b="1" smtClean="0">
                <a:effectLst/>
                <a:latin typeface="Times New Roman" pitchFamily="18" charset="0"/>
                <a:cs typeface="Times New Roman" pitchFamily="18" charset="0"/>
              </a:rPr>
              <a:t>Monoclonal antibodies used in IBD</a:t>
            </a:r>
            <a:br>
              <a:rPr lang="en-US" sz="3800" b="1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800" b="1" smtClean="0">
                <a:effectLst/>
                <a:latin typeface="Times New Roman" pitchFamily="18" charset="0"/>
                <a:cs typeface="Times New Roman" pitchFamily="18" charset="0"/>
              </a:rPr>
              <a:t>(TNF-</a:t>
            </a:r>
            <a:r>
              <a:rPr lang="el-GR" sz="3800" b="1" smtClean="0">
                <a:effectLst/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800" b="1" smtClean="0">
                <a:effectLst/>
                <a:latin typeface="Times New Roman" pitchFamily="18" charset="0"/>
                <a:cs typeface="Times New Roman" pitchFamily="18" charset="0"/>
              </a:rPr>
              <a:t> inhibitors)</a:t>
            </a:r>
            <a:endParaRPr lang="el-GR" sz="3800" b="1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l" rtl="0"/>
            <a:endParaRPr lang="en-US" b="1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</a:rPr>
              <a:t>Infliximab</a:t>
            </a:r>
          </a:p>
          <a:p>
            <a:pPr algn="l" rtl="0"/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</a:rPr>
              <a:t>Adalimumab </a:t>
            </a:r>
          </a:p>
          <a:p>
            <a:pPr algn="l" rtl="0"/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</a:rPr>
              <a:t>Certolizumab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320675"/>
            <a:ext cx="8604250" cy="6276975"/>
          </a:xfrm>
        </p:spPr>
        <p:txBody>
          <a:bodyPr>
            <a:normAutofit fontScale="700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4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Infliximab</a:t>
            </a:r>
            <a:endParaRPr lang="en-US" sz="4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§"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Is a monoclonal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antibodies.</a:t>
            </a:r>
          </a:p>
          <a:p>
            <a:pPr algn="l" rtl="0" eaLnBrk="1" hangingPunct="1">
              <a:buFont typeface="Wingdings" pitchFamily="2" charset="2"/>
              <a:buChar char="§"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25%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murine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– 75% human.</a:t>
            </a:r>
          </a:p>
          <a:p>
            <a:pPr algn="l" rtl="0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Anti-TNF-</a:t>
            </a:r>
            <a:r>
              <a:rPr lang="el-GR" sz="34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Inhibits soluble or membrane –bound  TNF-α located on activated T lymphocytes and </a:t>
            </a:r>
          </a:p>
          <a:p>
            <a:pPr algn="l" rtl="0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Given as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infusion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(5-10 mg/kg).</a:t>
            </a:r>
          </a:p>
          <a:p>
            <a:pPr algn="l" rtl="0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has long half life (8-10 days) </a:t>
            </a:r>
          </a:p>
          <a:p>
            <a:pPr algn="l" rtl="0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 weeks to give clinical response</a:t>
            </a:r>
            <a:endParaRPr lang="en-US" sz="4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§"/>
            </a:pPr>
            <a:endParaRPr lang="en-US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Uses</a:t>
            </a:r>
          </a:p>
          <a:p>
            <a:pPr algn="l" rtl="0" eaLnBrk="1" hangingPunct="1">
              <a:buFont typeface="Wingdings" pitchFamily="2" charset="2"/>
              <a:buChar char="§"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Severe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crohn’s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disease.</a:t>
            </a:r>
          </a:p>
          <a:p>
            <a:pPr algn="l" rtl="0" eaLnBrk="1" hangingPunct="1">
              <a:buFont typeface="Wingdings" pitchFamily="2" charset="2"/>
              <a:buChar char="§"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Patients not responding to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Immunomodulators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glucocorticoids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Treatment of rheumatoid arthritis</a:t>
            </a:r>
          </a:p>
          <a:p>
            <a:pPr algn="l" rtl="0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Psoriasis</a:t>
            </a:r>
          </a:p>
          <a:p>
            <a:pPr algn="l" rtl="0" eaLnBrk="1" hangingPunct="1">
              <a:buFont typeface="Wingdings" pitchFamily="2" charset="2"/>
              <a:buChar char="§"/>
            </a:pPr>
            <a:endParaRPr lang="en-US" sz="3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9875" y="285750"/>
            <a:ext cx="8550275" cy="6281738"/>
          </a:xfrm>
        </p:spPr>
        <p:txBody>
          <a:bodyPr>
            <a:normAutofit lnSpcReduction="10000"/>
          </a:bodyPr>
          <a:lstStyle/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Chronic inflammatory bowel diseases</a:t>
            </a:r>
          </a:p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(IBD)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1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110000"/>
              </a:lnSpc>
              <a:defRPr/>
            </a:pPr>
            <a:r>
              <a:rPr lang="en-US" sz="3600" dirty="0" smtClean="0"/>
              <a:t>IBD </a:t>
            </a:r>
            <a:r>
              <a:rPr lang="en-US" sz="3600" dirty="0" smtClean="0"/>
              <a:t>is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 group of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auto-immune disorders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 which the intestines become inflamed. </a:t>
            </a:r>
          </a:p>
          <a:p>
            <a:pPr marL="609600" indent="-609600" algn="l" rtl="0" eaLnBrk="1" hangingPunct="1">
              <a:lnSpc>
                <a:spcPct val="110000"/>
              </a:lnSpc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are chronic inflammatory bowel disease which have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relapsing and limiting course.</a:t>
            </a:r>
          </a:p>
          <a:p>
            <a:pPr marL="609600" indent="-609600" algn="l" rtl="0" eaLnBrk="1" hangingPunct="1">
              <a:lnSpc>
                <a:spcPct val="110000"/>
              </a:lnSpc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major types of IBD are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  <a:hlinkClick r:id="rId2" tooltip="Crohn's disease"/>
              </a:rPr>
              <a:t>Crohn's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  <a:hlinkClick r:id="rId2" tooltip="Crohn's disease"/>
              </a:rPr>
              <a:t> disease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  <a:hlinkClick r:id="rId3" tooltip="Ulcerative colitis"/>
              </a:rPr>
              <a:t>ulcerative colitis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(UC).</a:t>
            </a: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95275" y="320675"/>
            <a:ext cx="8604250" cy="6276975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</a:p>
          <a:p>
            <a:pPr algn="l" rtl="0" eaLnBrk="1" hangingPunct="1">
              <a:lnSpc>
                <a:spcPct val="95000"/>
              </a:lnSpc>
              <a:buFont typeface="Wingdings" pitchFamily="2" charset="2"/>
              <a:buChar char="§"/>
              <a:defRPr/>
            </a:pP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Acute or early adverse infusion reactions </a:t>
            </a:r>
            <a:r>
              <a:rPr lang="en-US" sz="34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(Allergic reactions or anaphylaxis in 10% of patients).</a:t>
            </a:r>
          </a:p>
          <a:p>
            <a:pPr algn="l" rtl="0" eaLnBrk="1" hangingPunct="1">
              <a:lnSpc>
                <a:spcPct val="95000"/>
              </a:lnSpc>
              <a:buFont typeface="Wingdings" pitchFamily="2" charset="2"/>
              <a:buChar char="§"/>
              <a:defRPr/>
            </a:pP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Delayed infusion reaction </a:t>
            </a:r>
            <a:r>
              <a:rPr lang="en-US" sz="34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(serum sickness-like reaction,  in 5% of patients).</a:t>
            </a:r>
          </a:p>
          <a:p>
            <a:pPr algn="l" rtl="0" eaLnBrk="1" hangingPunct="1">
              <a:lnSpc>
                <a:spcPct val="95000"/>
              </a:lnSpc>
              <a:buFont typeface="Wingdings" pitchFamily="2" charset="2"/>
              <a:buChar char="§"/>
              <a:defRPr/>
            </a:pP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Pretreatment with diphenhydramine, acetaminophen, corticosteroids is recommended.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7013" y="198438"/>
            <a:ext cx="8672512" cy="6399212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 (Cont.)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12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§"/>
              <a:defRPr/>
            </a:pP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Infection complication </a:t>
            </a:r>
            <a:r>
              <a:rPr lang="en-US" sz="34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(Latent tuberculosis, sepsis, hepatitis B).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1000" b="1" i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§"/>
              <a:defRPr/>
            </a:pP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Loss of response to infliximab over time </a:t>
            </a:r>
            <a:r>
              <a:rPr lang="en-US" sz="3400" b="1" i="1" smtClean="0">
                <a:latin typeface="Times New Roman" pitchFamily="18" charset="0"/>
                <a:cs typeface="Times New Roman" pitchFamily="18" charset="0"/>
              </a:rPr>
              <a:t>due to the development of antibodies to infliximab</a:t>
            </a:r>
            <a:endParaRPr lang="en-US" sz="34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10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Char char="§"/>
              <a:defRPr/>
            </a:pP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Severe hepatic failure.</a:t>
            </a:r>
          </a:p>
          <a:p>
            <a:pPr algn="l" rtl="0" eaLnBrk="1" hangingPunct="1">
              <a:buFont typeface="Wingdings" pitchFamily="2" charset="2"/>
              <a:buChar char="§"/>
              <a:defRPr/>
            </a:pPr>
            <a:r>
              <a:rPr lang="en-US" sz="3400" b="1" smtClean="0">
                <a:latin typeface="Times New Roman" pitchFamily="18" charset="0"/>
                <a:cs typeface="Times New Roman" pitchFamily="18" charset="0"/>
              </a:rPr>
              <a:t>Rare risk of lymphoma. </a:t>
            </a:r>
            <a:endParaRPr lang="el-GR" sz="34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204788"/>
            <a:ext cx="8229600" cy="727075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Adalimumab (HUMIRA)</a:t>
            </a:r>
            <a:r>
              <a:rPr lang="en-US" sz="400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663" y="1127125"/>
            <a:ext cx="8674100" cy="5505450"/>
          </a:xfrm>
        </p:spPr>
        <p:txBody>
          <a:bodyPr/>
          <a:lstStyle/>
          <a:p>
            <a:pPr algn="l" rtl="0">
              <a:defRPr/>
            </a:pPr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</a:rPr>
              <a:t>Fully humanized IgG antibody to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TNF-α</a:t>
            </a:r>
            <a:endParaRPr lang="en-US" b="1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</a:rPr>
              <a:t>Adalimumab is </a:t>
            </a:r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  <a:hlinkClick r:id="rId2" tooltip="Tumor necrosis factor-alpha"/>
              </a:rPr>
              <a:t>TNFα</a:t>
            </a:r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</a:rPr>
              <a:t> inhibitor</a:t>
            </a:r>
          </a:p>
          <a:p>
            <a:pPr algn="l" rtl="0">
              <a:defRPr/>
            </a:pPr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</a:rPr>
              <a:t>It binds to </a:t>
            </a:r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  <a:hlinkClick r:id="rId2" tooltip="Tumor necrosis factor-alpha"/>
              </a:rPr>
              <a:t>TNFα</a:t>
            </a:r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</a:rPr>
              <a:t>, preventing it from activating TNF receptors </a:t>
            </a:r>
          </a:p>
          <a:p>
            <a:pPr algn="l" rtl="0">
              <a:defRPr/>
            </a:pPr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</a:rPr>
              <a:t>Has an advantage that it is given by </a:t>
            </a:r>
            <a:r>
              <a:rPr lang="en-US" b="1" u="sng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subcutaneous </a:t>
            </a:r>
            <a:r>
              <a:rPr lang="en-US" b="1" u="sng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  <a:hlinkClick r:id="rId3" tooltip="Injection (medicine)"/>
              </a:rPr>
              <a:t>injection</a:t>
            </a:r>
            <a:r>
              <a:rPr lang="en-US" b="1" u="sng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defRPr/>
            </a:pPr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</a:rPr>
              <a:t>is approved for treatment of, moderate to severe </a:t>
            </a:r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  <a:hlinkClick r:id="rId4" tooltip="Crohn’s disease"/>
              </a:rPr>
              <a:t>Crohn’s disease</a:t>
            </a:r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</a:rPr>
              <a:t>, rheumatoid arthritis, psoriasis.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5191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Certolizumab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pegol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Cimzia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6375" y="1055688"/>
            <a:ext cx="8480425" cy="5075237"/>
          </a:xfrm>
        </p:spPr>
        <p:txBody>
          <a:bodyPr/>
          <a:lstStyle/>
          <a:p>
            <a:pPr lvl="1" algn="l" rtl="0">
              <a:defRPr/>
            </a:pP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/>
                <a:latin typeface="Times New Roman" pitchFamily="18" charset="0"/>
                <a:cs typeface="Times New Roman" pitchFamily="18" charset="0"/>
              </a:rPr>
              <a:t>Fab</a:t>
            </a: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 fragment of a humanized antibody directed against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TNF-α</a:t>
            </a: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  <a:hlinkClick r:id="rId2" tooltip="TNF alpha"/>
              </a:rPr>
              <a:t> </a:t>
            </a:r>
            <a:endParaRPr lang="en-US" sz="32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defRPr/>
            </a:pP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/>
                <a:latin typeface="Times New Roman" pitchFamily="18" charset="0"/>
                <a:cs typeface="Times New Roman" pitchFamily="18" charset="0"/>
              </a:rPr>
              <a:t>Certolizumab</a:t>
            </a: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 is attached to </a:t>
            </a: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  <a:hlinkClick r:id="rId3" tooltip="Polyethylene glycol"/>
              </a:rPr>
              <a:t>polyethylene glycol</a:t>
            </a: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 to increase its </a:t>
            </a: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  <a:hlinkClick r:id="rId4" tooltip="Half-life"/>
              </a:rPr>
              <a:t>half-life</a:t>
            </a: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 in circulation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l" rtl="0">
              <a:defRPr/>
            </a:pP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 Given subcutaneously for the treatment of </a:t>
            </a:r>
            <a:r>
              <a:rPr lang="en-US" sz="3200" b="1" dirty="0" err="1" smtClean="0">
                <a:effectLst/>
                <a:latin typeface="Times New Roman" pitchFamily="18" charset="0"/>
                <a:cs typeface="Times New Roman" pitchFamily="18" charset="0"/>
                <a:hlinkClick r:id="rId5" tooltip="Crohn's disease"/>
              </a:rPr>
              <a:t>Crohn's</a:t>
            </a: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  <a:hlinkClick r:id="rId5" tooltip="Crohn's disease"/>
              </a:rPr>
              <a:t> disease</a:t>
            </a: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  <a:hlinkClick r:id="rId6" tooltip="Rheumatoid arthritis"/>
              </a:rPr>
              <a:t>rheumatoid arthritis</a:t>
            </a:r>
            <a:r>
              <a:rPr lang="en-US" sz="32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l" rtl="0">
              <a:buFont typeface="Wingdings" pitchFamily="2" charset="2"/>
              <a:buNone/>
              <a:defRPr/>
            </a:pPr>
            <a:endParaRPr lang="en-US" sz="32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buFont typeface="Wingdings" pitchFamily="2" charset="2"/>
              <a:buNone/>
              <a:defRPr/>
            </a:pPr>
            <a:endParaRPr lang="en-US" sz="32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6213" y="273050"/>
            <a:ext cx="8747125" cy="6270625"/>
          </a:xfrm>
          <a:noFill/>
        </p:spPr>
        <p:txBody>
          <a:bodyPr/>
          <a:lstStyle/>
          <a:p>
            <a:pPr algn="ctr" rtl="0">
              <a:lnSpc>
                <a:spcPct val="110000"/>
              </a:lnSpc>
              <a:buFont typeface="Wingdings" pitchFamily="2" charset="2"/>
              <a:buNone/>
            </a:pPr>
            <a:r>
              <a:rPr lang="en-US" sz="4400" b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Summary for drugs used in IBD</a:t>
            </a:r>
          </a:p>
          <a:p>
            <a:pPr algn="l" rtl="0"/>
            <a:r>
              <a:rPr lang="en-US" sz="2800" b="1" u="sng" smtClean="0">
                <a:effectLst/>
                <a:latin typeface="Times New Roman" pitchFamily="18" charset="0"/>
                <a:cs typeface="Times New Roman" pitchFamily="18" charset="0"/>
              </a:rPr>
              <a:t>5-aminosalicylic acid compounds</a:t>
            </a:r>
          </a:p>
          <a:p>
            <a:pPr lvl="1" algn="l" rtl="0">
              <a:spcBef>
                <a:spcPct val="0"/>
              </a:spcBef>
            </a:pPr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</a:rPr>
              <a:t>Azo compounds:</a:t>
            </a:r>
          </a:p>
          <a:p>
            <a:pPr lvl="1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b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sulfasalazine, olsalazine, balsalazide</a:t>
            </a:r>
            <a:endParaRPr lang="en-US" b="1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spcBef>
                <a:spcPct val="0"/>
              </a:spcBef>
            </a:pPr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</a:rPr>
              <a:t>Mesalamines: </a:t>
            </a:r>
          </a:p>
          <a:p>
            <a:pPr lvl="1"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b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Pentasa, Asacol, Rowasa, Canasa</a:t>
            </a:r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spcBef>
                <a:spcPct val="0"/>
              </a:spcBef>
            </a:pPr>
            <a:r>
              <a:rPr lang="en-US" sz="2800" b="1" u="sng" smtClean="0">
                <a:effectLst/>
                <a:latin typeface="Times New Roman" pitchFamily="18" charset="0"/>
                <a:cs typeface="Times New Roman" pitchFamily="18" charset="0"/>
              </a:rPr>
              <a:t>Glucocorticoids</a:t>
            </a:r>
          </a:p>
          <a:p>
            <a:pPr algn="l" rtl="0">
              <a:spcBef>
                <a:spcPct val="0"/>
              </a:spcBef>
              <a:buFont typeface="Wingdings" pitchFamily="2" charset="2"/>
              <a:buNone/>
            </a:pPr>
            <a:r>
              <a:rPr lang="en-US" sz="2800" b="1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prednisone, prednisolone, hydrocortisone, budesonide</a:t>
            </a:r>
          </a:p>
          <a:p>
            <a:pPr algn="l" rtl="0">
              <a:spcBef>
                <a:spcPct val="0"/>
              </a:spcBef>
            </a:pPr>
            <a:r>
              <a:rPr lang="en-US" sz="2800" b="1" u="sng" smtClean="0">
                <a:effectLst/>
                <a:latin typeface="Times New Roman" pitchFamily="18" charset="0"/>
                <a:cs typeface="Times New Roman" pitchFamily="18" charset="0"/>
              </a:rPr>
              <a:t>Immunomodulators</a:t>
            </a:r>
          </a:p>
          <a:p>
            <a:pPr lvl="1" algn="l" rtl="0">
              <a:spcBef>
                <a:spcPct val="0"/>
              </a:spcBef>
            </a:pPr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</a:rPr>
              <a:t>Methotrexate</a:t>
            </a:r>
          </a:p>
          <a:p>
            <a:pPr lvl="1" algn="l" rtl="0">
              <a:spcBef>
                <a:spcPct val="0"/>
              </a:spcBef>
            </a:pPr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</a:rPr>
              <a:t>Purine analogues: Azathioprine&amp;6mercaptopurine</a:t>
            </a:r>
          </a:p>
          <a:p>
            <a:pPr algn="l" rtl="0">
              <a:spcBef>
                <a:spcPct val="0"/>
              </a:spcBef>
            </a:pPr>
            <a:r>
              <a:rPr lang="en-US" sz="2800" b="1" u="sng" smtClean="0">
                <a:effectLst/>
                <a:latin typeface="Times New Roman" pitchFamily="18" charset="0"/>
                <a:cs typeface="Times New Roman" pitchFamily="18" charset="0"/>
              </a:rPr>
              <a:t>TNF-alpha inhibitors (monoclonal antibodies)</a:t>
            </a:r>
          </a:p>
          <a:p>
            <a:pPr lvl="1" algn="l" rtl="0">
              <a:spcBef>
                <a:spcPct val="0"/>
              </a:spcBef>
            </a:pPr>
            <a:r>
              <a:rPr lang="en-US" sz="2400" b="1" smtClean="0">
                <a:effectLst/>
                <a:latin typeface="Times New Roman" pitchFamily="18" charset="0"/>
                <a:cs typeface="Times New Roman" pitchFamily="18" charset="0"/>
              </a:rPr>
              <a:t>Infliximab – Adalimumab - Cetrolizumab</a:t>
            </a:r>
          </a:p>
          <a:p>
            <a:pPr lvl="1" algn="l" rtl="0">
              <a:spcBef>
                <a:spcPct val="0"/>
              </a:spcBef>
              <a:buFont typeface="Wingdings" pitchFamily="2" charset="2"/>
              <a:buNone/>
            </a:pPr>
            <a:endParaRPr lang="en-US" sz="2400" b="1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829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829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829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829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829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829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829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829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829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829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829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829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0"/>
                                        <p:tgtEl>
                                          <p:spTgt spid="829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829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829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335840"/>
            <a:ext cx="2510624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99CC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solidFill>
                  <a:schemeClr val="hlink"/>
                </a:solidFill>
                <a:latin typeface="Bernard MT Condensed" pitchFamily="18" charset="0"/>
              </a:rPr>
              <a:t>Inductive Therapies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0958" y="760394"/>
            <a:ext cx="3214710" cy="37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1" indent="-342900" algn="l" defTabSz="914400" rtl="0" eaLnBrk="0" latinLnBrk="0" hangingPunct="0">
              <a:lnSpc>
                <a:spcPts val="2600"/>
              </a:lnSpc>
              <a:spcBef>
                <a:spcPts val="0"/>
              </a:spcBef>
              <a:buClrTx/>
              <a:buSzTx/>
              <a:tabLst/>
              <a:defRPr/>
            </a:pPr>
            <a:r>
              <a:rPr lang="en-US" sz="2400" b="1" u="heavy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For UC</a:t>
            </a:r>
          </a:p>
          <a:p>
            <a:pPr marL="0" marR="0" lvl="1" indent="-285750" algn="l" defTabSz="914400" rtl="0" eaLnBrk="0" latinLnBrk="0" hangingPunct="0">
              <a:lnSpc>
                <a:spcPts val="2600"/>
              </a:lnSpc>
              <a:spcBef>
                <a:spcPts val="600"/>
              </a:spcBef>
              <a:buClrTx/>
              <a:buSzTx/>
              <a:buBlip>
                <a:blip r:embed="rId2"/>
              </a:buBlip>
              <a:tabLst/>
              <a:defRPr/>
            </a:pPr>
            <a:r>
              <a:rPr lang="en-US" sz="24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Aminosalicylates</a:t>
            </a:r>
            <a:endParaRPr lang="en-US" sz="2400" b="1" kern="0" dirty="0" smtClean="0">
              <a:uFill>
                <a:solidFill>
                  <a:srgbClr val="FF5BC8"/>
                </a:solidFill>
              </a:uFill>
              <a:latin typeface="Arial Narrow" pitchFamily="34" charset="0"/>
              <a:cs typeface="+mn-cs"/>
            </a:endParaRPr>
          </a:p>
          <a:p>
            <a:pPr marL="0" marR="0" lvl="1" indent="-285750" algn="l" defTabSz="914400" rtl="0" eaLnBrk="0" latinLnBrk="0" hangingPunct="0">
              <a:lnSpc>
                <a:spcPts val="2600"/>
              </a:lnSpc>
              <a:spcBef>
                <a:spcPts val="0"/>
              </a:spcBef>
              <a:buClrTx/>
              <a:buSzTx/>
              <a:buBlip>
                <a:blip r:embed="rId2"/>
              </a:buBlip>
              <a:tabLst/>
              <a:defRPr/>
            </a:pP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Corticosteroids</a:t>
            </a:r>
          </a:p>
          <a:p>
            <a:pPr marL="0" marR="0" lvl="1" indent="-285750" algn="l" defTabSz="914400" rtl="0" eaLnBrk="0" latinLnBrk="0" hangingPunct="0">
              <a:lnSpc>
                <a:spcPts val="2600"/>
              </a:lnSpc>
              <a:spcBef>
                <a:spcPts val="0"/>
              </a:spcBef>
              <a:buClrTx/>
              <a:buSzTx/>
              <a:buBlip>
                <a:blip r:embed="rId2"/>
              </a:buBlip>
              <a:tabLst/>
              <a:defRPr/>
            </a:pPr>
            <a:r>
              <a:rPr lang="en-US" sz="24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Cyclosporin</a:t>
            </a: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 &gt;</a:t>
            </a:r>
          </a:p>
          <a:p>
            <a:pPr marL="0" marR="0" lvl="1" indent="-342900" algn="l" defTabSz="914400" rtl="0" eaLnBrk="0" latinLnBrk="0" hangingPunct="0">
              <a:lnSpc>
                <a:spcPts val="2600"/>
              </a:lnSpc>
              <a:spcBef>
                <a:spcPts val="900"/>
              </a:spcBef>
              <a:buClrTx/>
              <a:buSzTx/>
              <a:tabLst/>
              <a:defRPr/>
            </a:pPr>
            <a:r>
              <a:rPr lang="en-US" sz="2400" b="1" u="heavy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For CD</a:t>
            </a:r>
          </a:p>
          <a:p>
            <a:pPr marL="0" marR="0" lvl="1" indent="-285750" algn="l" defTabSz="914400" rtl="0" eaLnBrk="0" latinLnBrk="0" hangingPunct="0">
              <a:lnSpc>
                <a:spcPts val="2600"/>
              </a:lnSpc>
              <a:spcBef>
                <a:spcPts val="600"/>
              </a:spcBef>
              <a:buClrTx/>
              <a:buSzTx/>
              <a:buBlip>
                <a:blip r:embed="rId2"/>
              </a:buBlip>
              <a:tabLst/>
              <a:defRPr/>
            </a:pPr>
            <a:r>
              <a:rPr lang="en-US" sz="24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Aminosalicylates</a:t>
            </a:r>
            <a:endParaRPr lang="en-US" sz="2400" b="1" kern="0" dirty="0" smtClean="0">
              <a:uFill>
                <a:solidFill>
                  <a:srgbClr val="FF5BC8"/>
                </a:solidFill>
              </a:uFill>
              <a:latin typeface="Arial Narrow" pitchFamily="34" charset="0"/>
              <a:cs typeface="+mn-cs"/>
            </a:endParaRPr>
          </a:p>
          <a:p>
            <a:pPr marL="0" marR="0" lvl="1" indent="-285750" algn="l" defTabSz="914400" rtl="0" eaLnBrk="0" latinLnBrk="0" hangingPunct="0">
              <a:lnSpc>
                <a:spcPts val="2600"/>
              </a:lnSpc>
              <a:spcBef>
                <a:spcPts val="0"/>
              </a:spcBef>
              <a:buClrTx/>
              <a:buSzTx/>
              <a:buBlip>
                <a:blip r:embed="rId2"/>
              </a:buBlip>
              <a:tabLst/>
              <a:defRPr/>
            </a:pP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Corticosteroids</a:t>
            </a:r>
          </a:p>
          <a:p>
            <a:pPr marL="0" marR="0" lvl="1" indent="-285750" algn="l" defTabSz="914400" rtl="0" eaLnBrk="0" latinLnBrk="0" hangingPunct="0">
              <a:lnSpc>
                <a:spcPts val="2600"/>
              </a:lnSpc>
              <a:spcBef>
                <a:spcPts val="0"/>
              </a:spcBef>
              <a:buClrTx/>
              <a:buSzTx/>
              <a:buBlip>
                <a:blip r:embed="rId2"/>
              </a:buBlip>
              <a:tabLst/>
              <a:defRPr/>
            </a:pP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Antibiotics</a:t>
            </a:r>
          </a:p>
          <a:p>
            <a:pPr marL="0" marR="0" lvl="1" indent="-342900" algn="l" defTabSz="914400" rtl="0" eaLnBrk="0" latinLnBrk="0" hangingPunct="0">
              <a:lnSpc>
                <a:spcPts val="2600"/>
              </a:lnSpc>
              <a:spcBef>
                <a:spcPts val="0"/>
              </a:spcBef>
              <a:buClrTx/>
              <a:buSzTx/>
              <a:buBlip>
                <a:blip r:embed="rId2"/>
              </a:buBlip>
              <a:tabLst/>
              <a:defRPr/>
            </a:pPr>
            <a:r>
              <a:rPr lang="en-US" sz="24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Infliximab</a:t>
            </a: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 &gt;</a:t>
            </a:r>
            <a:endParaRPr lang="en-US" sz="2400" b="1" kern="0" dirty="0">
              <a:uFill>
                <a:solidFill>
                  <a:srgbClr val="FF5BC8"/>
                </a:solidFill>
              </a:uFill>
              <a:latin typeface="Arial Narrow" pitchFamily="34" charset="0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143240" y="785794"/>
            <a:ext cx="3143272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indent="-342900" algn="l" rtl="0" eaLnBrk="0" hangingPunct="0">
              <a:lnSpc>
                <a:spcPts val="25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4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Immunosupressors</a:t>
            </a:r>
            <a:endParaRPr lang="en-US" sz="2400" b="1" kern="0" dirty="0" smtClean="0">
              <a:uFill>
                <a:solidFill>
                  <a:srgbClr val="FF5BC8"/>
                </a:solidFill>
              </a:uFill>
              <a:latin typeface="Arial Narrow" pitchFamily="34" charset="0"/>
              <a:cs typeface="+mn-cs"/>
            </a:endParaRPr>
          </a:p>
          <a:p>
            <a:pPr marL="274320" lvl="1" algn="l" rtl="0" eaLnBrk="0" hangingPunct="0">
              <a:lnSpc>
                <a:spcPts val="2500"/>
              </a:lnSpc>
              <a:spcBef>
                <a:spcPts val="0"/>
              </a:spcBef>
              <a:defRPr/>
            </a:pPr>
            <a:r>
              <a:rPr lang="en-US" sz="24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Azathioprine</a:t>
            </a:r>
            <a:endParaRPr lang="en-US" sz="2400" b="1" kern="0" dirty="0" smtClean="0">
              <a:uFill>
                <a:solidFill>
                  <a:srgbClr val="FF5BC8"/>
                </a:solidFill>
              </a:uFill>
              <a:latin typeface="Arial Narrow" pitchFamily="34" charset="0"/>
              <a:cs typeface="+mn-cs"/>
            </a:endParaRPr>
          </a:p>
          <a:p>
            <a:pPr marL="274320" lvl="1" algn="l" rtl="0" eaLnBrk="0" hangingPunct="0">
              <a:lnSpc>
                <a:spcPts val="2500"/>
              </a:lnSpc>
              <a:spcBef>
                <a:spcPts val="0"/>
              </a:spcBef>
              <a:defRPr/>
            </a:pP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6-MP</a:t>
            </a:r>
          </a:p>
          <a:p>
            <a:pPr marL="274320" lvl="1" algn="l" rtl="0" eaLnBrk="0" hangingPunct="0">
              <a:lnSpc>
                <a:spcPts val="2500"/>
              </a:lnSpc>
              <a:spcBef>
                <a:spcPts val="0"/>
              </a:spcBef>
              <a:defRPr/>
            </a:pPr>
            <a:r>
              <a:rPr lang="en-US" sz="24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Methotrexate</a:t>
            </a:r>
            <a:endParaRPr lang="en-US" sz="2400" b="1" kern="0" dirty="0" smtClean="0">
              <a:uFill>
                <a:solidFill>
                  <a:srgbClr val="FF5BC8"/>
                </a:solidFill>
              </a:uFill>
              <a:latin typeface="Arial Narrow" pitchFamily="34" charset="0"/>
              <a:cs typeface="+mn-cs"/>
            </a:endParaRPr>
          </a:p>
          <a:p>
            <a:pPr marL="0" lvl="1" indent="-342900" algn="l" rtl="0" eaLnBrk="0" hangingPunct="0">
              <a:lnSpc>
                <a:spcPts val="25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4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Aminosalicylates</a:t>
            </a:r>
            <a:endParaRPr lang="en-US" sz="2400" b="1" kern="0" dirty="0" smtClean="0">
              <a:uFill>
                <a:solidFill>
                  <a:srgbClr val="FF5BC8"/>
                </a:solidFill>
              </a:uFill>
              <a:latin typeface="Arial Narrow" pitchFamily="34" charset="0"/>
              <a:cs typeface="+mn-cs"/>
            </a:endParaRPr>
          </a:p>
          <a:p>
            <a:pPr marL="0" lvl="1" indent="-342900" algn="l" rtl="0" eaLnBrk="0" hangingPunct="0">
              <a:lnSpc>
                <a:spcPts val="25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400" b="1" kern="0" dirty="0" err="1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Infliximab</a:t>
            </a:r>
            <a:endParaRPr lang="en-US" sz="2400" b="1" kern="0" dirty="0" smtClean="0">
              <a:uFill>
                <a:solidFill>
                  <a:srgbClr val="FF5BC8"/>
                </a:solidFill>
              </a:uFill>
              <a:latin typeface="Arial Narrow" pitchFamily="34" charset="0"/>
              <a:cs typeface="+mn-cs"/>
            </a:endParaRPr>
          </a:p>
          <a:p>
            <a:pPr marL="0" lvl="1" indent="-285750" algn="l" rtl="0" eaLnBrk="0" hangingPunct="0">
              <a:lnSpc>
                <a:spcPts val="25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400" b="1" kern="0" dirty="0" smtClean="0">
                <a:uFill>
                  <a:solidFill>
                    <a:srgbClr val="FF5BC8"/>
                  </a:solidFill>
                </a:uFill>
                <a:latin typeface="Arial Narrow" pitchFamily="34" charset="0"/>
                <a:cs typeface="+mn-cs"/>
              </a:rPr>
              <a:t> NO corticosteroids</a:t>
            </a:r>
          </a:p>
          <a:p>
            <a:pPr marL="0" lvl="1" indent="-342900" algn="l" rtl="0" eaLnBrk="0" hangingPunct="0">
              <a:lnSpc>
                <a:spcPts val="2500"/>
              </a:lnSpc>
              <a:spcBef>
                <a:spcPct val="20000"/>
              </a:spcBef>
              <a:buBlip>
                <a:blip r:embed="rId2"/>
              </a:buBlip>
              <a:defRPr/>
            </a:pPr>
            <a:endParaRPr lang="en-US" sz="2400" b="1" kern="0" dirty="0">
              <a:uFill>
                <a:solidFill>
                  <a:srgbClr val="FF5BC8"/>
                </a:solidFill>
              </a:uFill>
              <a:latin typeface="Arial Narrow" pitchFamily="34" charset="0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14678" y="335840"/>
            <a:ext cx="2928958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99CC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solidFill>
                  <a:schemeClr val="hlink"/>
                </a:solidFill>
                <a:latin typeface="Bernard MT Condensed" pitchFamily="18" charset="0"/>
              </a:rPr>
              <a:t>Maintenance Therapies</a:t>
            </a:r>
          </a:p>
        </p:txBody>
      </p:sp>
      <p:grpSp>
        <p:nvGrpSpPr>
          <p:cNvPr id="2" name="Group 39"/>
          <p:cNvGrpSpPr/>
          <p:nvPr/>
        </p:nvGrpSpPr>
        <p:grpSpPr>
          <a:xfrm>
            <a:off x="2339752" y="3501008"/>
            <a:ext cx="6624736" cy="3240360"/>
            <a:chOff x="2339752" y="3501008"/>
            <a:chExt cx="6624736" cy="3240360"/>
          </a:xfrm>
        </p:grpSpPr>
        <p:sp>
          <p:nvSpPr>
            <p:cNvPr id="39" name="Rectangle 38"/>
            <p:cNvSpPr/>
            <p:nvPr/>
          </p:nvSpPr>
          <p:spPr>
            <a:xfrm>
              <a:off x="2339752" y="3501008"/>
              <a:ext cx="6624736" cy="3240360"/>
            </a:xfrm>
            <a:prstGeom prst="rect">
              <a:avLst/>
            </a:prstGeom>
            <a:noFill/>
            <a:ln>
              <a:solidFill>
                <a:srgbClr val="FF5B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 noChangeAspect="1"/>
            </p:cNvGrpSpPr>
            <p:nvPr/>
          </p:nvGrpSpPr>
          <p:grpSpPr bwMode="auto">
            <a:xfrm>
              <a:off x="2859088" y="3571875"/>
              <a:ext cx="6065837" cy="3008313"/>
              <a:chOff x="1801" y="2250"/>
              <a:chExt cx="3821" cy="1895"/>
            </a:xfrm>
          </p:grpSpPr>
          <p:sp>
            <p:nvSpPr>
              <p:cNvPr id="128003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1801" y="2250"/>
                <a:ext cx="3821" cy="18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005" name="Freeform 5"/>
              <p:cNvSpPr>
                <a:spLocks/>
              </p:cNvSpPr>
              <p:nvPr/>
            </p:nvSpPr>
            <p:spPr bwMode="auto">
              <a:xfrm>
                <a:off x="1802" y="2251"/>
                <a:ext cx="3823" cy="1897"/>
              </a:xfrm>
              <a:custGeom>
                <a:avLst/>
                <a:gdLst/>
                <a:ahLst/>
                <a:cxnLst>
                  <a:cxn ang="0">
                    <a:pos x="1912" y="0"/>
                  </a:cxn>
                  <a:cxn ang="0">
                    <a:pos x="0" y="1897"/>
                  </a:cxn>
                  <a:cxn ang="0">
                    <a:pos x="3823" y="1897"/>
                  </a:cxn>
                  <a:cxn ang="0">
                    <a:pos x="1912" y="0"/>
                  </a:cxn>
                </a:cxnLst>
                <a:rect l="0" t="0" r="r" b="b"/>
                <a:pathLst>
                  <a:path w="3823" h="1897">
                    <a:moveTo>
                      <a:pt x="1912" y="0"/>
                    </a:moveTo>
                    <a:lnTo>
                      <a:pt x="0" y="1897"/>
                    </a:lnTo>
                    <a:lnTo>
                      <a:pt x="3823" y="1897"/>
                    </a:lnTo>
                    <a:lnTo>
                      <a:pt x="1912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3"/>
            <p:cNvGrpSpPr/>
            <p:nvPr/>
          </p:nvGrpSpPr>
          <p:grpSpPr>
            <a:xfrm>
              <a:off x="2449498" y="3749444"/>
              <a:ext cx="1143008" cy="2833929"/>
              <a:chOff x="606425" y="2055813"/>
              <a:chExt cx="1252538" cy="3560762"/>
            </a:xfrm>
          </p:grpSpPr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730250" y="2335744"/>
                <a:ext cx="833438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 dirty="0">
                    <a:solidFill>
                      <a:srgbClr val="3399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Severe</a:t>
                </a:r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730250" y="3682146"/>
                <a:ext cx="112871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 dirty="0">
                    <a:solidFill>
                      <a:srgbClr val="3399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Moderate</a:t>
                </a:r>
              </a:p>
            </p:txBody>
          </p:sp>
          <p:sp>
            <p:nvSpPr>
              <p:cNvPr id="17" name="Rectangle 9"/>
              <p:cNvSpPr>
                <a:spLocks noChangeArrowheads="1"/>
              </p:cNvSpPr>
              <p:nvPr/>
            </p:nvSpPr>
            <p:spPr bwMode="auto">
              <a:xfrm>
                <a:off x="730250" y="4884546"/>
                <a:ext cx="506413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 dirty="0">
                    <a:solidFill>
                      <a:srgbClr val="339933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Mild</a:t>
                </a:r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V="1">
                <a:off x="606425" y="2055813"/>
                <a:ext cx="0" cy="35607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82550" tIns="41275" rIns="82550" bIns="41275" anchor="ctr">
                <a:spAutoFit/>
              </a:bodyPr>
              <a:lstStyle/>
              <a:p>
                <a:endParaRPr lang="en-US">
                  <a:solidFill>
                    <a:srgbClr val="339933"/>
                  </a:solidFill>
                </a:endParaRPr>
              </a:p>
            </p:txBody>
          </p:sp>
        </p:grpSp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t="42628"/>
            <a:stretch>
              <a:fillRect/>
            </a:stretch>
          </p:blipFill>
          <p:spPr bwMode="ltGray">
            <a:xfrm>
              <a:off x="2857488" y="4854011"/>
              <a:ext cx="6066253" cy="17255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22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t="75951"/>
            <a:stretch>
              <a:fillRect/>
            </a:stretch>
          </p:blipFill>
          <p:spPr bwMode="ltGray">
            <a:xfrm>
              <a:off x="2858674" y="5867966"/>
              <a:ext cx="6066253" cy="723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3" name="Rectangle 10"/>
            <p:cNvSpPr>
              <a:spLocks noChangeArrowheads="1"/>
            </p:cNvSpPr>
            <p:nvPr/>
          </p:nvSpPr>
          <p:spPr bwMode="black">
            <a:xfrm>
              <a:off x="5858612" y="5076248"/>
              <a:ext cx="6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endParaRPr lang="en-US" b="1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black">
            <a:xfrm>
              <a:off x="4714876" y="5000636"/>
              <a:ext cx="228588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r>
                <a:rPr lang="en-US" b="1" dirty="0">
                  <a:solidFill>
                    <a:srgbClr val="FFFFFF"/>
                  </a:solidFill>
                  <a:latin typeface="Arial Narrow" pitchFamily="34" charset="0"/>
                </a:rPr>
                <a:t>Systemic Corticosteroids</a:t>
              </a:r>
              <a:endParaRPr lang="en-US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25" name="Rectangle 12"/>
            <p:cNvSpPr>
              <a:spLocks noChangeArrowheads="1"/>
            </p:cNvSpPr>
            <p:nvPr/>
          </p:nvSpPr>
          <p:spPr bwMode="black">
            <a:xfrm>
              <a:off x="5895356" y="6168199"/>
              <a:ext cx="6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endParaRPr lang="en-US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26" name="Rectangle 13"/>
            <p:cNvSpPr>
              <a:spLocks noChangeArrowheads="1"/>
            </p:cNvSpPr>
            <p:nvPr/>
          </p:nvSpPr>
          <p:spPr bwMode="black">
            <a:xfrm>
              <a:off x="5201968" y="6138882"/>
              <a:ext cx="1550103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r>
                <a:rPr lang="en-US" b="1" dirty="0" err="1">
                  <a:latin typeface="Arial Narrow" pitchFamily="34" charset="0"/>
                </a:rPr>
                <a:t>Aminosalicylates</a:t>
              </a:r>
              <a:endParaRPr lang="en-US" b="1" dirty="0">
                <a:latin typeface="Arial Narrow" pitchFamily="34" charset="0"/>
              </a:endParaRPr>
            </a:p>
          </p:txBody>
        </p:sp>
        <p:sp>
          <p:nvSpPr>
            <p:cNvPr id="27" name="Rectangle 14"/>
            <p:cNvSpPr>
              <a:spLocks noChangeArrowheads="1"/>
            </p:cNvSpPr>
            <p:nvPr/>
          </p:nvSpPr>
          <p:spPr bwMode="black">
            <a:xfrm>
              <a:off x="5895356" y="5968400"/>
              <a:ext cx="6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endParaRPr lang="en-US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black">
            <a:xfrm>
              <a:off x="5509461" y="3864630"/>
              <a:ext cx="716542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r>
                <a:rPr lang="en-US" b="1" dirty="0">
                  <a:solidFill>
                    <a:srgbClr val="FFFFFF"/>
                  </a:solidFill>
                  <a:latin typeface="Arial Narrow" pitchFamily="34" charset="0"/>
                </a:rPr>
                <a:t>Surgery</a:t>
              </a:r>
              <a:endParaRPr lang="en-US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29" name="Rectangle 17"/>
            <p:cNvSpPr>
              <a:spLocks noChangeArrowheads="1"/>
            </p:cNvSpPr>
            <p:nvPr/>
          </p:nvSpPr>
          <p:spPr bwMode="black">
            <a:xfrm>
              <a:off x="5895356" y="4153111"/>
              <a:ext cx="6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endParaRPr lang="en-US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0" name="Rectangle 18"/>
            <p:cNvSpPr>
              <a:spLocks noChangeArrowheads="1"/>
            </p:cNvSpPr>
            <p:nvPr/>
          </p:nvSpPr>
          <p:spPr bwMode="black">
            <a:xfrm>
              <a:off x="5895356" y="4730071"/>
              <a:ext cx="6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endParaRPr lang="en-US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1" name="Rectangle 19"/>
            <p:cNvSpPr>
              <a:spLocks noChangeArrowheads="1"/>
            </p:cNvSpPr>
            <p:nvPr/>
          </p:nvSpPr>
          <p:spPr bwMode="black">
            <a:xfrm>
              <a:off x="5895356" y="4441591"/>
              <a:ext cx="6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endParaRPr lang="en-US" b="1">
                <a:solidFill>
                  <a:srgbClr val="FFFFFF"/>
                </a:solidFill>
                <a:latin typeface="Arial Narrow" pitchFamily="34" charset="0"/>
              </a:endParaRPr>
            </a:p>
          </p:txBody>
        </p:sp>
        <p:sp>
          <p:nvSpPr>
            <p:cNvPr id="32" name="Rectangle 20"/>
            <p:cNvSpPr>
              <a:spLocks noChangeArrowheads="1"/>
            </p:cNvSpPr>
            <p:nvPr/>
          </p:nvSpPr>
          <p:spPr bwMode="black">
            <a:xfrm>
              <a:off x="5895356" y="5769669"/>
              <a:ext cx="6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  <a:spcBef>
                  <a:spcPts val="0"/>
                </a:spcBef>
              </a:pPr>
              <a:endParaRPr lang="en-US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5286380" y="5534727"/>
              <a:ext cx="2857520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ts val="1800"/>
                </a:lnSpc>
                <a:spcBef>
                  <a:spcPts val="0"/>
                </a:spcBef>
              </a:pPr>
              <a:r>
                <a:rPr lang="en-US" b="1" dirty="0">
                  <a:latin typeface="Arial Narrow" pitchFamily="34" charset="0"/>
                </a:rPr>
                <a:t>Oral Steroids</a:t>
              </a:r>
            </a:p>
          </p:txBody>
        </p:sp>
        <p:sp>
          <p:nvSpPr>
            <p:cNvPr id="34" name="Text Box 22"/>
            <p:cNvSpPr txBox="1">
              <a:spLocks noChangeArrowheads="1"/>
            </p:cNvSpPr>
            <p:nvPr/>
          </p:nvSpPr>
          <p:spPr bwMode="auto">
            <a:xfrm>
              <a:off x="5286380" y="5214950"/>
              <a:ext cx="1194760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ts val="1800"/>
                </a:lnSpc>
                <a:spcBef>
                  <a:spcPts val="0"/>
                </a:spcBef>
              </a:pPr>
              <a:r>
                <a:rPr lang="en-US" b="1" dirty="0">
                  <a:latin typeface="Arial Narrow" pitchFamily="34" charset="0"/>
                </a:rPr>
                <a:t>AZA/6-MP</a:t>
              </a:r>
            </a:p>
          </p:txBody>
        </p:sp>
        <p:sp>
          <p:nvSpPr>
            <p:cNvPr id="35" name="Text Box 23"/>
            <p:cNvSpPr txBox="1">
              <a:spLocks noChangeArrowheads="1"/>
            </p:cNvSpPr>
            <p:nvPr/>
          </p:nvSpPr>
          <p:spPr bwMode="auto">
            <a:xfrm>
              <a:off x="5143505" y="4463157"/>
              <a:ext cx="1428760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ts val="1800"/>
                </a:lnSpc>
                <a:spcBef>
                  <a:spcPts val="0"/>
                </a:spcBef>
              </a:pPr>
              <a:r>
                <a:rPr lang="en-US" b="1" dirty="0">
                  <a:latin typeface="Arial Narrow" pitchFamily="34" charset="0"/>
                </a:rPr>
                <a:t> Cyclosporine</a:t>
              </a:r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>
              <a:off x="3598287" y="5863692"/>
              <a:ext cx="45905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ts val="1800"/>
                </a:lnSpc>
                <a:spcBef>
                  <a:spcPts val="0"/>
                </a:spcBef>
              </a:pPr>
              <a:endParaRPr lang="en-US">
                <a:latin typeface="Arial Narrow" pitchFamily="34" charset="0"/>
              </a:endParaRPr>
            </a:p>
          </p:txBody>
        </p:sp>
        <p:sp>
          <p:nvSpPr>
            <p:cNvPr id="37" name="Line 25"/>
            <p:cNvSpPr>
              <a:spLocks noChangeShapeType="1"/>
            </p:cNvSpPr>
            <p:nvPr/>
          </p:nvSpPr>
          <p:spPr bwMode="auto">
            <a:xfrm>
              <a:off x="4616441" y="4867900"/>
              <a:ext cx="25625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ts val="1800"/>
                </a:lnSpc>
                <a:spcBef>
                  <a:spcPts val="0"/>
                </a:spcBef>
              </a:pPr>
              <a:endParaRPr lang="en-US">
                <a:latin typeface="Arial Narrow" pitchFamily="34" charset="0"/>
              </a:endParaRPr>
            </a:p>
          </p:txBody>
        </p:sp>
        <p:sp>
          <p:nvSpPr>
            <p:cNvPr id="38" name="Text Box 26"/>
            <p:cNvSpPr txBox="1">
              <a:spLocks noChangeArrowheads="1"/>
            </p:cNvSpPr>
            <p:nvPr/>
          </p:nvSpPr>
          <p:spPr bwMode="auto">
            <a:xfrm>
              <a:off x="5357818" y="4143380"/>
              <a:ext cx="1122423" cy="323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ts val="1800"/>
                </a:lnSpc>
                <a:spcBef>
                  <a:spcPts val="0"/>
                </a:spcBef>
              </a:pPr>
              <a:r>
                <a:rPr lang="en-US" b="1" dirty="0" err="1">
                  <a:latin typeface="Arial Narrow" pitchFamily="34" charset="0"/>
                </a:rPr>
                <a:t>Infliximab</a:t>
              </a:r>
              <a:r>
                <a:rPr lang="en-US" b="1" dirty="0">
                  <a:latin typeface="Arial Narrow" pitchFamily="34" charset="0"/>
                </a:rPr>
                <a:t>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22250" y="193675"/>
            <a:ext cx="861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0" eaLnBrk="0" hangingPunct="0"/>
            <a:r>
              <a:rPr lang="en-US" sz="3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Differences</a:t>
            </a:r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between Crohn's disease and UC </a:t>
            </a:r>
          </a:p>
        </p:txBody>
      </p:sp>
      <p:graphicFrame>
        <p:nvGraphicFramePr>
          <p:cNvPr id="4161" name="Group 65"/>
          <p:cNvGraphicFramePr>
            <a:graphicFrameLocks noGrp="1"/>
          </p:cNvGraphicFramePr>
          <p:nvPr/>
        </p:nvGraphicFramePr>
        <p:xfrm>
          <a:off x="176213" y="908050"/>
          <a:ext cx="8810625" cy="5553456"/>
        </p:xfrm>
        <a:graphic>
          <a:graphicData uri="http://schemas.openxmlformats.org/drawingml/2006/table">
            <a:tbl>
              <a:tblPr rtl="1"/>
              <a:tblGrid>
                <a:gridCol w="2844800"/>
                <a:gridCol w="3808413"/>
                <a:gridCol w="2157412"/>
              </a:tblGrid>
              <a:tr h="81597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Ulcerative colitis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Crohn's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Restricted to colon &amp; rectum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affect any part of the GIT, from 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 tooltip="Mouth"/>
                        </a:rPr>
                        <a:t>mouth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to 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 tooltip="Anus"/>
                        </a:rPr>
                        <a:t>anus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Location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Continuous area of inflammation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Patchy areas of inflammation </a:t>
                      </a:r>
                      <a:r>
                        <a:rPr kumimoji="0" lang="en-US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(Skip lesions)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Distribution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Shallow, mucosal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May be transmural, deep into tissues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Depth of </a:t>
                      </a: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inflammation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Toxic megacolon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Strictures, Obstruction</a:t>
                      </a: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Abscess, Fistula</a:t>
                      </a:r>
                    </a:p>
                    <a:p>
                      <a:pPr marL="0" marR="0" lvl="0" indent="0" algn="l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Complications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75" name="Group 19"/>
          <p:cNvGraphicFramePr>
            <a:graphicFrameLocks noGrp="1"/>
          </p:cNvGraphicFramePr>
          <p:nvPr>
            <p:ph type="tbl" idx="1"/>
          </p:nvPr>
        </p:nvGraphicFramePr>
        <p:xfrm>
          <a:off x="301625" y="1600200"/>
          <a:ext cx="8540750" cy="3011488"/>
        </p:xfrm>
        <a:graphic>
          <a:graphicData uri="http://schemas.openxmlformats.org/drawingml/2006/table">
            <a:tbl>
              <a:tblPr/>
              <a:tblGrid>
                <a:gridCol w="4270375"/>
                <a:gridCol w="4270375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Ulcerative colitis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Crohn’s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4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Limited to colonic mucosa and may reach proximal part of the colon.Bloody diarrhea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itchFamily="34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Effect the entire thickness of the wall and involve any part of GIT. No blood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3250" y="0"/>
            <a:ext cx="8540750" cy="6858000"/>
          </a:xfrm>
        </p:spPr>
        <p:txBody>
          <a:bodyPr/>
          <a:lstStyle/>
          <a:p>
            <a:pPr marL="609600" indent="-609600" algn="l" eaLnBrk="1" hangingPunct="1">
              <a:defRPr/>
            </a:pPr>
            <a:r>
              <a:rPr lang="en-US" dirty="0" smtClean="0"/>
              <a:t> 	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Symptoms of UC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90600" lvl="1" indent="-533400"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Abdominal pain; Diarrhea and bleeding.</a:t>
            </a:r>
          </a:p>
          <a:p>
            <a:pPr marL="990600" lvl="1" indent="-533400" algn="l"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Complications: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Anemia ;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megacolon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fever, abdominal pain, dehydration, colon cancer.</a:t>
            </a:r>
          </a:p>
          <a:p>
            <a:pPr marL="990600" lvl="1" indent="-533400" algn="l" eaLnBrk="1" hangingPunct="1">
              <a:buFont typeface="Wingdings" pitchFamily="2" charset="2"/>
              <a:buNone/>
              <a:defRPr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Line 6"/>
          <p:cNvSpPr>
            <a:spLocks noChangeShapeType="1"/>
          </p:cNvSpPr>
          <p:nvPr/>
        </p:nvSpPr>
        <p:spPr bwMode="auto">
          <a:xfrm>
            <a:off x="5943600" y="5867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9875" y="285750"/>
            <a:ext cx="8550275" cy="6281738"/>
          </a:xfrm>
        </p:spPr>
        <p:txBody>
          <a:bodyPr>
            <a:noAutofit/>
          </a:bodyPr>
          <a:lstStyle/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Treatment of IBD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AutoNum type="arabicPeriod"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5-amino salicylic acid compounds (5-ASA).</a:t>
            </a:r>
          </a:p>
          <a:p>
            <a:pPr marL="609600" indent="-609600" algn="l" rtl="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AutoNum type="arabicPeriod"/>
              <a:defRPr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Glucocorticoids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AutoNum type="arabicPeriod"/>
              <a:defRPr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Immunomodulators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rtl="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AutoNum type="arabicPeriod"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Biological therapy (TNF-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inhibitors).</a:t>
            </a:r>
          </a:p>
          <a:p>
            <a:pPr marL="609600" indent="-609600" algn="l" rtl="0"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AutoNum type="arabicPeriod"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Surgery in severe condition</a:t>
            </a:r>
          </a:p>
          <a:p>
            <a:pPr marL="609600" indent="-609600" algn="l" rtl="0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03250" y="0"/>
            <a:ext cx="8540750" cy="6858000"/>
          </a:xfrm>
        </p:spPr>
        <p:txBody>
          <a:bodyPr>
            <a:normAutofit/>
          </a:bodyPr>
          <a:lstStyle/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Drugs Used for Rx and maintenance of I.B.D</a:t>
            </a: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I) Anti-inflammatory  Drugs</a:t>
            </a:r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A. 5-Aminosalicylic Acid:</a:t>
            </a:r>
          </a:p>
          <a:p>
            <a:pPr marL="990600" lvl="1" indent="-533400" algn="l" rtl="0">
              <a:lnSpc>
                <a:spcPct val="80000"/>
              </a:lnSpc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MOA: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inhibit prostaglandins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leukotriens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synthesis; decreases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neutrophil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chemotaxis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decreases free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radicles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production.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scavenging free radical production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Note: since it is irritant to GIT, this drug should not be given orally as such.</a:t>
            </a: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Formulations: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Sulpha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containing 5-Aminosalicylic Acid</a:t>
            </a: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Sulphasalazine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Sulphasalazine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Prodrug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(20-30 %) absorbed by intestine, secreted in the bile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hydrolysed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ileum and colon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isoreductase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Sulfapyridine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+ 5- ASA 		 	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Hydrolysed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</a:t>
            </a: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					 bacteria in ileum </a:t>
            </a: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Linked by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Azo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group		                and colon</a:t>
            </a: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Which part is active and is it absorbed?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4932040" y="4797152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5943600" y="5867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1619672" y="471256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flipV="1">
            <a:off x="1619672" y="4869160"/>
            <a:ext cx="2607568" cy="72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4211960" y="465313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Sulphasalazine</a:t>
            </a:r>
            <a:r>
              <a:rPr lang="en-US" dirty="0" smtClean="0"/>
              <a:t> (Continue…)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600" lvl="1" indent="-533400" algn="l" rtl="0">
              <a:lnSpc>
                <a:spcPct val="80000"/>
              </a:lnSpc>
              <a:buNone/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Prodrug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used in maintenance therapy less effective in acute attack; </a:t>
            </a:r>
          </a:p>
          <a:p>
            <a:pPr marL="990600" lvl="1" indent="-533400" algn="l" rtl="0">
              <a:lnSpc>
                <a:spcPct val="80000"/>
              </a:lnSpc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Use for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U.colitis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Crohn’s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colitis but not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Crohn’s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of small intestine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Why?. </a:t>
            </a:r>
          </a:p>
          <a:p>
            <a:pPr marL="990600" lvl="1" indent="-533400" algn="l" rtl="0">
              <a:lnSpc>
                <a:spcPct val="80000"/>
              </a:lnSpc>
              <a:buNone/>
              <a:defRPr/>
            </a:pPr>
            <a:endParaRPr lang="en-US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algn="l" rtl="0">
              <a:lnSpc>
                <a:spcPct val="80000"/>
              </a:lnSpc>
              <a:buNone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Nowadays it is seldom to be used for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Crohn’s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disease (new 5-ASA are preferred but still use for UC).	</a:t>
            </a:r>
          </a:p>
          <a:p>
            <a:pPr algn="l"/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/>
          </a:bodyPr>
          <a:lstStyle/>
          <a:p>
            <a:pPr algn="l" rtl="0" eaLnBrk="1" hangingPunct="1">
              <a:buFontTx/>
              <a:buChar char="-"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 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algn="l" rtl="0">
              <a:buFontTx/>
              <a:buChar char="-"/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Muscular pain 29% , N/V, 				 Diarrhea </a:t>
            </a:r>
          </a:p>
          <a:p>
            <a:pPr lvl="2" algn="l" rtl="0">
              <a:buFontTx/>
              <a:buChar char="-"/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Crystalluria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interstitial nephritis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Hypersensitivity reactions as:  				skin rash, fever,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aplastic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anemia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Why?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Inhibit absorption  of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folic acid `			(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megaloplastic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anemia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l" rtl="0"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Infertility in man (decrease sperm counts). 	However, it is save in pregnancy.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	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292</TotalTime>
  <Words>1000</Words>
  <Application>Microsoft Office PowerPoint</Application>
  <PresentationFormat>On-screen Show (4:3)</PresentationFormat>
  <Paragraphs>235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تدفق</vt:lpstr>
      <vt:lpstr>Chronic inflammatory Bowel Diseases</vt:lpstr>
      <vt:lpstr>Slide 2</vt:lpstr>
      <vt:lpstr>Slide 3</vt:lpstr>
      <vt:lpstr>Slide 4</vt:lpstr>
      <vt:lpstr>Slide 5</vt:lpstr>
      <vt:lpstr>Slide 6</vt:lpstr>
      <vt:lpstr>Slide 7</vt:lpstr>
      <vt:lpstr>Sulphasalazine (Continue…)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Monoclonal antibodies used in IBD (TNF-α inhibitors)</vt:lpstr>
      <vt:lpstr>Slide 19</vt:lpstr>
      <vt:lpstr>Slide 20</vt:lpstr>
      <vt:lpstr>Slide 21</vt:lpstr>
      <vt:lpstr>Adalimumab (HUMIRA) </vt:lpstr>
      <vt:lpstr>Certolizumab pegol (Cimzia)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xp2</dc:creator>
  <cp:lastModifiedBy>DR.ALHAIDER</cp:lastModifiedBy>
  <cp:revision>40</cp:revision>
  <dcterms:created xsi:type="dcterms:W3CDTF">2010-12-24T06:49:11Z</dcterms:created>
  <dcterms:modified xsi:type="dcterms:W3CDTF">2012-12-04T03:17:02Z</dcterms:modified>
</cp:coreProperties>
</file>