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8"/>
  </p:handoutMasterIdLst>
  <p:sldIdLst>
    <p:sldId id="387" r:id="rId2"/>
    <p:sldId id="256" r:id="rId3"/>
    <p:sldId id="385" r:id="rId4"/>
    <p:sldId id="358" r:id="rId5"/>
    <p:sldId id="341" r:id="rId6"/>
    <p:sldId id="360" r:id="rId7"/>
    <p:sldId id="317" r:id="rId8"/>
    <p:sldId id="362" r:id="rId9"/>
    <p:sldId id="381" r:id="rId10"/>
    <p:sldId id="361" r:id="rId11"/>
    <p:sldId id="365" r:id="rId12"/>
    <p:sldId id="386" r:id="rId13"/>
    <p:sldId id="366" r:id="rId14"/>
    <p:sldId id="383" r:id="rId15"/>
    <p:sldId id="363" r:id="rId16"/>
    <p:sldId id="384" r:id="rId17"/>
    <p:sldId id="364" r:id="rId18"/>
    <p:sldId id="369" r:id="rId19"/>
    <p:sldId id="368" r:id="rId20"/>
    <p:sldId id="367" r:id="rId21"/>
    <p:sldId id="370" r:id="rId22"/>
    <p:sldId id="371" r:id="rId23"/>
    <p:sldId id="388" r:id="rId24"/>
    <p:sldId id="389" r:id="rId25"/>
    <p:sldId id="391" r:id="rId26"/>
    <p:sldId id="390" r:id="rId27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8" autoAdjust="0"/>
    <p:restoredTop sz="94529" autoAdjust="0"/>
  </p:normalViewPr>
  <p:slideViewPr>
    <p:cSldViewPr>
      <p:cViewPr varScale="1">
        <p:scale>
          <a:sx n="42" d="100"/>
          <a:sy n="42" d="100"/>
        </p:scale>
        <p:origin x="-660" y="-102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B8971DEA-2794-4C73-A5A1-11EDB8EA09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1028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8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884E3-CE76-4A7C-94B8-6A7EA667E9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F2578-B8A8-4F9A-BCC7-5FBEC7A030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B176B-9931-4D51-BA3C-11BEEFA573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BBE1C-5F5C-4E84-AB67-E92B69BA97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A6333-0BE2-4943-B4DF-A8AC93165C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C16C-21E5-4921-81D7-8D748398B0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6B6CB-1429-4F4E-A12F-9AD56F03F1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6596-BCA0-495D-B8E1-9641577BD7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0D34-E95B-4A03-9824-941FC5A4B0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0B596-8FFF-46DB-826E-3C1A77F66B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E1D89-3164-4E4D-9653-72C8A53B53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5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5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5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5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5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25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925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925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6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6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6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31E8EC5-74AF-4B0C-A207-5DB76CBAEF1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Presentation1.ppt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Drugs for Constipation (Purgatives or Laxatives )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Prof. </a:t>
            </a:r>
            <a:r>
              <a:rPr lang="en-US" dirty="0" err="1" smtClean="0"/>
              <a:t>Alhaider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Dept. of Pharmacology</a:t>
            </a:r>
          </a:p>
          <a:p>
            <a:r>
              <a:rPr lang="en-US" dirty="0" smtClean="0"/>
              <a:t>1434 H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13787" cy="6335712"/>
          </a:xfrm>
        </p:spPr>
        <p:txBody>
          <a:bodyPr/>
          <a:lstStyle/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 -  Osmotic  Purgatives</a:t>
            </a:r>
          </a:p>
          <a:p>
            <a:pPr marL="457200" indent="-457200" algn="l" rtl="0"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Water Soluble but non absorbable compounds</a:t>
            </a:r>
          </a:p>
          <a:p>
            <a:pPr marL="457200" indent="-457200" algn="l" rtl="0"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Increase  water content in large intestine.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Members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	Organic (Sugars)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lactulose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semisynthetic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disaccharide of fructose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Non-organic (Saline purgatives)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Magnesium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salts, sodium or potassium salts.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642350" cy="6480175"/>
          </a:xfrm>
        </p:spPr>
        <p:txBody>
          <a:bodyPr/>
          <a:lstStyle/>
          <a:p>
            <a:pPr marL="533400" indent="-533400" algn="ctr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Organic  Osmotic (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Lactulose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Metabolized   by  colonic bacteria into  fructose  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These sugars are fermented into lactic acid and acetic acid that function as osmotic laxatives.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l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</a:p>
          <a:p>
            <a:pPr marL="533400" indent="-5334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Delayed  onset of  action (2-3  days) </a:t>
            </a:r>
          </a:p>
          <a:p>
            <a:pPr marL="533400" indent="-5334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Abdominal cramps and flatulence.</a:t>
            </a:r>
          </a:p>
          <a:p>
            <a:pPr marL="533400" indent="-5334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Electrolyte disturbance.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0"/>
            <a:ext cx="854075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 algn="l" rtl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Lactulose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is commonly used in liver cirrhosis?</a:t>
            </a:r>
          </a:p>
          <a:p>
            <a:pPr lvl="2" algn="l" rtl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Mechanism: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endParaRPr lang="en-US" sz="1800" b="1" dirty="0" smtClean="0"/>
          </a:p>
          <a:p>
            <a:pPr lvl="1" algn="l" rtl="0" eaLnBrk="1" hangingPunct="1">
              <a:lnSpc>
                <a:spcPct val="250000"/>
              </a:lnSpc>
              <a:defRPr/>
            </a:pPr>
            <a:r>
              <a:rPr lang="en-US" sz="1800" dirty="0" smtClean="0"/>
              <a:t> </a:t>
            </a:r>
            <a:r>
              <a:rPr lang="en-US" dirty="0" err="1" smtClean="0"/>
              <a:t>Lactulose</a:t>
            </a:r>
            <a:r>
              <a:rPr lang="en-US" dirty="0" smtClean="0"/>
              <a:t>		Lactic acid + Acetic Acid		acidification of the  colon	           ammonia 	absorption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sz="1800" b="1" dirty="0" smtClean="0"/>
              <a:t>Dose:  15 ml for constipation and 30 ml for liver cirrhosis </a:t>
            </a:r>
            <a:r>
              <a:rPr lang="en-US" sz="1800" dirty="0" smtClean="0"/>
              <a:t>  </a:t>
            </a:r>
            <a:endParaRPr lang="ar-SA" sz="1800" dirty="0" smtClean="0"/>
          </a:p>
          <a:p>
            <a:pPr lvl="1" algn="l" rtl="0" eaLnBrk="1" hangingPunct="1">
              <a:lnSpc>
                <a:spcPct val="80000"/>
              </a:lnSpc>
              <a:defRPr/>
            </a:pPr>
            <a:endParaRPr lang="ar-SA" sz="1800" dirty="0" smtClean="0"/>
          </a:p>
        </p:txBody>
      </p:sp>
      <p:sp>
        <p:nvSpPr>
          <p:cNvPr id="12291" name="Line 5"/>
          <p:cNvSpPr>
            <a:spLocks noChangeShapeType="1"/>
          </p:cNvSpPr>
          <p:nvPr/>
        </p:nvSpPr>
        <p:spPr bwMode="auto">
          <a:xfrm>
            <a:off x="2928938" y="25717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5214938" y="36433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6357938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8001000" y="25717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marL="457200" indent="-4572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Saline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Purgatives (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Magnesium)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Mechanism of Action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Low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Are poorly absorbed salts.  They remain in  the bowel and retain water by osmosis thereby  increasing  the volume of feces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distension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peristalsis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evacuation of watery stool.</a:t>
            </a:r>
          </a:p>
          <a:p>
            <a:pPr marL="457200" indent="-457200" algn="justLow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Rapid effect (within 1-3h ).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Magnesium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(Epson’s salt ).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Magnesium oxide (milk  of magnesia).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Sodium phosphate.                                             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Uses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Treatment of acute constipation 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Prevention of chronic constipation</a:t>
            </a:r>
          </a:p>
          <a:p>
            <a:pPr lvl="2" algn="l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2" algn="l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Can you mention other uses of  magnesium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justLow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Intravascular volume depletion.</a:t>
            </a:r>
          </a:p>
          <a:p>
            <a:pPr marL="609600" indent="-609600" algn="justLow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Electrolyte fluctuations: severe in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childre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pPr marL="457200" indent="-457200" algn="justLow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Contraindications</a:t>
            </a:r>
          </a:p>
          <a:p>
            <a:pPr marL="457200" indent="-457200" algn="l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Elderly patients</a:t>
            </a:r>
          </a:p>
          <a:p>
            <a:pPr marL="457200" indent="-457200" algn="l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Renal insufficiency.</a:t>
            </a:r>
          </a:p>
          <a:p>
            <a:pPr marL="457200" indent="-457200" algn="justLow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Sodium  salts  in CHF.</a:t>
            </a:r>
          </a:p>
          <a:p>
            <a:pPr marL="457200" indent="-457200" algn="l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Magnesium salts renal failure, heart block,  CNS depression, neuromuscular block.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pPr marL="457200" indent="-4572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Balanced polyethylene glycol (PEG)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Movicolc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Balanced isotonic solution of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osmotically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active sugar that contain: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polyethyleneglycole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and 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Na bicarbonate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 intravascular fluids or electrolyte shifts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 flatus or cramps</a:t>
            </a:r>
          </a:p>
          <a:p>
            <a:pPr lvl="1" algn="l" rtl="0" eaLnBrk="1" hangingPunct="1"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Lavage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solution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Used for complete cleansing prior to gastrointestinal endoscopic procedures (4L over 2-4 hours).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Also, small doses used for treatment or prevention of chronic constipation.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 - Stimulant Purgatives (cathartics)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Mechanism of Action :</a:t>
            </a:r>
          </a:p>
          <a:p>
            <a:pPr marL="457200" indent="-457200" algn="just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act via direct stimulation of enteric nervous system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peristalsis &amp; purgation.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Members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1.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Bisacodyl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2.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Anthraquinone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derivatives.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3.  Castor oil.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Bisacodyl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 Acts on large intestine ( weak ).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 Onset time 6-10 h, taken at night.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Castor Oil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Fixed oil degraded by lipase in upper small intestine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ricinoleic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acid + glycerin 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Ricinoleic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acid irritates mucosa.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Acts on small intestine (strong ).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5-20 ml on empty stomach in the morning.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O.T. = 4 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Anthraquinone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derivatives 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Senna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Cascara, Aloes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In colon, glycosides are hydrolyzed by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bacteria  into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emodin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+ sugar 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The absorbed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emodin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has direct stimulant   	action   on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myenteric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plexus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smooth    	muscle  contraction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defecation.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Bowel movements in 12 h (orally) or  2 h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(rectally).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Given at night.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Brown pigmentation of the colon (</a:t>
            </a:r>
            <a:r>
              <a:rPr lang="en-US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melanosis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coli).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496300" cy="65246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Definition of Constipation: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Too infrequent passage of stool that may be due to decreased motility in colon or due to difficulty in evacuation.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Causes (see Table)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Diet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Decrease in water intake and fiber contents  			of diet.</a:t>
            </a:r>
          </a:p>
          <a:p>
            <a:pPr algn="l" rtl="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Local Painful Conditions: Anal fissures, piles.</a:t>
            </a:r>
          </a:p>
          <a:p>
            <a:pPr algn="l" rtl="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Lack of muscular exercise.</a:t>
            </a:r>
          </a:p>
          <a:p>
            <a:pPr algn="l" rtl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Drugs :  Muscle relaxants,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Anticholinergics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 rtl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Calcium channel blockers</a:t>
            </a:r>
          </a:p>
          <a:p>
            <a:pPr algn="l" rtl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However,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Doctors (some times) may consider a source of chronic constipation. How?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35975" cy="6191250"/>
          </a:xfrm>
        </p:spPr>
        <p:txBody>
          <a:bodyPr/>
          <a:lstStyle/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 of Stimulant Laxative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Abdominal cramps may occur.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Prolonged use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dependence &amp; destruction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myenteric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plexus and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atonic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colon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Leading to chronic constipation</a:t>
            </a:r>
          </a:p>
          <a:p>
            <a:pPr marL="457200" indent="-457200" algn="justLow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Low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Contraindications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Senna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 lactation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Castor oil  in pregnancy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reflex  contraction  of  uterus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abortion.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pPr marL="457200" indent="-457200" algn="ctr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IV - Fecal Softeners (Lubricants)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Are non absorbed drugs that soften the feces thus promoting defecation.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May be given orally or rectally.</a:t>
            </a:r>
          </a:p>
          <a:p>
            <a:pPr marL="457200" indent="-4572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Members :</a:t>
            </a:r>
          </a:p>
          <a:p>
            <a:pPr marL="457200" indent="-4572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 Surfactants  </a:t>
            </a:r>
          </a:p>
          <a:p>
            <a:pPr marL="457200" indent="-457200" algn="l" rtl="0" eaLnBrk="1" hangingPunct="1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decrease surface tension of feces</a:t>
            </a:r>
          </a:p>
          <a:p>
            <a:pPr marL="457200" indent="-457200" algn="l" rtl="0" eaLnBrk="1" hangingPunct="1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Docusate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(sodium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dioctyl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sulfosuccinate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 algn="l" rtl="0" eaLnBrk="1" hangingPunct="1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given orally or enema.</a:t>
            </a:r>
          </a:p>
          <a:p>
            <a:pPr marL="457200" indent="-457200" algn="l" rtl="0" eaLnBrk="1" hangingPunct="1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commonly prescribed in hospitalized patients to minimize straining.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35975" cy="6191250"/>
          </a:xfrm>
        </p:spPr>
        <p:txBody>
          <a:bodyPr/>
          <a:lstStyle/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Glycerin (Suppository). (Commonly used after Surgery)</a:t>
            </a:r>
          </a:p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Mineral oil (Liquid Paraffin)  (good for  radiology preparation)</a:t>
            </a:r>
          </a:p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liquid paraffin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 palatable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impairs absorption of fat soluble vitamins.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Increase activity of oral anticoagulant.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0"/>
            <a:ext cx="7772400" cy="685800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FF3300"/>
                </a:solidFill>
              </a:rPr>
              <a:t>Irritable Bowel Syndrome</a:t>
            </a:r>
          </a:p>
          <a:p>
            <a:pPr algn="l" rtl="0"/>
            <a:r>
              <a:rPr lang="en-US" sz="2800" dirty="0"/>
              <a:t>It is a functional bowel disorder associated by characteristic cluster of symptoms in the absence of detectable structural abnormalities. However, it is a condition of diverse </a:t>
            </a:r>
            <a:r>
              <a:rPr lang="en-US" sz="2800" dirty="0" err="1"/>
              <a:t>pathophysiology</a:t>
            </a:r>
            <a:r>
              <a:rPr lang="en-US" sz="2800" dirty="0"/>
              <a:t> associated with abnormalities in GIT motility (either diarrhea or constipation). Prevalence is around 15% of population. Recent work concentrated to the important role that serotonin plays in such syndrome. Therefore, many of drugs that used for Rx of IBS may act by </a:t>
            </a:r>
            <a:r>
              <a:rPr lang="en-US" sz="2800" dirty="0" err="1"/>
              <a:t>serotonergic</a:t>
            </a:r>
            <a:r>
              <a:rPr lang="en-US" sz="2800" dirty="0"/>
              <a:t> mechanisms (see Table).</a:t>
            </a:r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539552" y="260350"/>
            <a:ext cx="7772400" cy="659765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rgbClr val="0000FF"/>
                </a:solidFill>
              </a:rPr>
              <a:t>1) </a:t>
            </a:r>
            <a:r>
              <a:rPr lang="en-US" sz="2400" b="1" dirty="0">
                <a:solidFill>
                  <a:srgbClr val="0000FF"/>
                </a:solidFill>
              </a:rPr>
              <a:t>5-HT3 receptor antagonists</a:t>
            </a:r>
            <a:r>
              <a:rPr lang="en-US" sz="2400" dirty="0">
                <a:solidFill>
                  <a:srgbClr val="0000FF"/>
                </a:solidFill>
              </a:rPr>
              <a:t> (</a:t>
            </a:r>
            <a:r>
              <a:rPr lang="en-US" sz="2400" b="1" dirty="0" err="1">
                <a:solidFill>
                  <a:srgbClr val="0000FF"/>
                </a:solidFill>
              </a:rPr>
              <a:t>Alosetron</a:t>
            </a:r>
            <a:r>
              <a:rPr lang="en-US" sz="2400" dirty="0"/>
              <a:t> and </a:t>
            </a:r>
            <a:r>
              <a:rPr lang="en-US" sz="2400" dirty="0" err="1"/>
              <a:t>Cilanestron</a:t>
            </a:r>
            <a:r>
              <a:rPr lang="en-US" sz="2400" dirty="0"/>
              <a:t>) are used for diarrhea associated IBS.</a:t>
            </a:r>
          </a:p>
          <a:p>
            <a:pPr algn="l" rtl="0">
              <a:lnSpc>
                <a:spcPct val="90000"/>
              </a:lnSpc>
            </a:pPr>
            <a:endParaRPr lang="en-US" sz="2400" b="1" dirty="0"/>
          </a:p>
          <a:p>
            <a:pPr algn="l" rtl="0">
              <a:lnSpc>
                <a:spcPct val="90000"/>
              </a:lnSpc>
            </a:pPr>
            <a:r>
              <a:rPr lang="en-US" sz="2400" b="1" dirty="0"/>
              <a:t>Dose:</a:t>
            </a:r>
            <a:r>
              <a:rPr lang="en-US" sz="2400" dirty="0"/>
              <a:t>  1 mg BID </a:t>
            </a:r>
          </a:p>
          <a:p>
            <a:pPr algn="l" rtl="0">
              <a:lnSpc>
                <a:spcPct val="90000"/>
              </a:lnSpc>
            </a:pPr>
            <a:r>
              <a:rPr lang="en-US" sz="2400" b="1" dirty="0"/>
              <a:t>Side Effects:</a:t>
            </a:r>
            <a:r>
              <a:rPr lang="en-US" sz="2400" dirty="0"/>
              <a:t> Constipation; Ischemic Colitis</a:t>
            </a:r>
          </a:p>
          <a:p>
            <a:pPr algn="l" rtl="0">
              <a:lnSpc>
                <a:spcPct val="90000"/>
              </a:lnSpc>
            </a:pPr>
            <a:endParaRPr lang="en-US" sz="2400" dirty="0"/>
          </a:p>
          <a:p>
            <a:pPr algn="l" rtl="0"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2) 5-HT4 partial agonist (</a:t>
            </a:r>
            <a:r>
              <a:rPr lang="en-US" sz="2400" b="1" dirty="0" err="1">
                <a:solidFill>
                  <a:srgbClr val="0000FF"/>
                </a:solidFill>
              </a:rPr>
              <a:t>Tegaserod</a:t>
            </a:r>
            <a:r>
              <a:rPr lang="en-US" sz="2400" b="1" dirty="0">
                <a:solidFill>
                  <a:srgbClr val="0000FF"/>
                </a:solidFill>
              </a:rPr>
              <a:t>):</a:t>
            </a:r>
            <a:r>
              <a:rPr lang="en-US" sz="2400" dirty="0"/>
              <a:t> This is used for constipation-predominant IBS in women and also recommended for Rx of chronic constipation.</a:t>
            </a:r>
          </a:p>
          <a:p>
            <a:pPr algn="l" rtl="0">
              <a:lnSpc>
                <a:spcPct val="90000"/>
              </a:lnSpc>
            </a:pPr>
            <a:endParaRPr lang="en-US" sz="2400" dirty="0"/>
          </a:p>
          <a:p>
            <a:pPr algn="l" rtl="0">
              <a:lnSpc>
                <a:spcPct val="90000"/>
              </a:lnSpc>
              <a:buFont typeface="Arial" pitchFamily="34" charset="0"/>
              <a:buNone/>
            </a:pPr>
            <a:r>
              <a:rPr lang="en-US" sz="2400" b="1" dirty="0"/>
              <a:t>	MOA:</a:t>
            </a:r>
            <a:r>
              <a:rPr lang="en-US" sz="2400" dirty="0"/>
              <a:t> </a:t>
            </a:r>
            <a:r>
              <a:rPr lang="en-US" sz="2400" dirty="0" err="1"/>
              <a:t>Stim</a:t>
            </a:r>
            <a:r>
              <a:rPr lang="en-US" sz="2400" dirty="0"/>
              <a:t>. Of 5-HT4 receptor enhances the release of ACH. The latter increases peristalsis. </a:t>
            </a:r>
          </a:p>
          <a:p>
            <a:pPr algn="l" rtl="0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/>
              <a:t>	</a:t>
            </a:r>
            <a:r>
              <a:rPr lang="en-US" sz="2400" b="1" dirty="0"/>
              <a:t>Dose:</a:t>
            </a:r>
            <a:r>
              <a:rPr lang="en-US" sz="2400" dirty="0"/>
              <a:t> 6 mg BID for 8 weeks. </a:t>
            </a:r>
          </a:p>
          <a:p>
            <a:pPr algn="l" rtl="0">
              <a:lnSpc>
                <a:spcPct val="90000"/>
              </a:lnSpc>
              <a:buFont typeface="Arial" pitchFamily="34" charset="0"/>
              <a:buNone/>
            </a:pPr>
            <a:r>
              <a:rPr lang="en-US" sz="2400" b="1" dirty="0"/>
              <a:t>	Side Effects:</a:t>
            </a:r>
            <a:r>
              <a:rPr lang="en-US" sz="2400" dirty="0"/>
              <a:t> Diarrhea; Headache</a:t>
            </a:r>
          </a:p>
          <a:p>
            <a:pPr algn="l" rtl="0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/>
              <a:t>	</a:t>
            </a:r>
            <a:r>
              <a:rPr lang="en-US" sz="2400" b="1" dirty="0"/>
              <a:t>Limitation:</a:t>
            </a:r>
            <a:r>
              <a:rPr lang="en-US" sz="2400" dirty="0"/>
              <a:t> does not have significant effect on symptoms of abdominal pain and discomfort.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7" name="Object 3"/>
          <p:cNvGraphicFramePr>
            <a:graphicFrameLocks noChangeAspect="1"/>
          </p:cNvGraphicFramePr>
          <p:nvPr>
            <p:ph idx="1"/>
          </p:nvPr>
        </p:nvGraphicFramePr>
        <p:xfrm>
          <a:off x="381000" y="990600"/>
          <a:ext cx="8026400" cy="6019800"/>
        </p:xfrm>
        <a:graphic>
          <a:graphicData uri="http://schemas.openxmlformats.org/presentationml/2006/ole">
            <p:oleObj spid="_x0000_s1026" name="Presentation" r:id="rId3" imgW="6948068" imgH="5212077" progId="PowerPoint.Show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28800" y="103188"/>
            <a:ext cx="10972800" cy="67833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23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496300" cy="619125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Treatment of Constipation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General Measures 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1.  adequate fluid intake.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2.  high fiber contents in diet.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3.  Regular exercise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4.  Regulation of  bowel habit.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5.  Avoid drugs causing constipation.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Drugs (laxatives, purgatives, cathartics):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Drugs that hasten  the  transit  of  food through the intestine by several methods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Classification of laxatives or purgatives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1.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Bulk Purgatives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 Increase  volume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of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nonabsorbable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solid residue.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2.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Osmotic Purgatives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 Increase  water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content in large intestine.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3.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Stimulant  Purgatives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 Increase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motility and secretion.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4.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Fecal  softeners (lubricants)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 Alter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the consistency of feces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easier to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pass.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Bulk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Purgatives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Mechanism of Action </a:t>
            </a:r>
          </a:p>
          <a:p>
            <a:pPr marL="457200" indent="-457200" algn="l" rtl="0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Non absorbed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hydrophilic colloids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Increase the bulk of intestinal contents by water absorption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mechanical pressure on the walls of  intestine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stimulation   of stretch receptors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peristalsis.</a:t>
            </a:r>
          </a:p>
          <a:p>
            <a:pPr marL="457200" indent="-457200" algn="l" rtl="0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gm of Carrot absorbs 20 gm of water.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642350" cy="6335712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Members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Dietary fibers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undigested polysaccharide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vegetables, fruits, grains, bran, pectin.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Natural plant products &amp; semi synthetic 	hydrophilic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colloids (very important)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l" rtl="0" eaLnBrk="1" hangingPunct="1"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Psyllium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seed, methyl cellulose</a:t>
            </a:r>
          </a:p>
          <a:p>
            <a:pPr lvl="1" algn="l" rtl="0" eaLnBrk="1" hangingPunct="1"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Carboxymethyl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cellulose (CMC).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Synthetic non absorbed resins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Calcium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polycarbophil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pPr marL="457200" indent="-4572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 </a:t>
            </a: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Delayed onset of action ( several days 1-3).</a:t>
            </a: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Intestinal obstruction (should be taken with enough water). </a:t>
            </a: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Malabsorption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syndrome,  abdominal distention.</a:t>
            </a: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 Interfere with other drug absorption e.g. iron, calcium, and cardiac glycosides.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333375"/>
            <a:ext cx="8785225" cy="619125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Clinical Uses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Hemorrhoids; Pregnancy; Colostomy;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ileostomy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anal fissure; IBS, UC, Chronic diarrhea ass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diverticular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disease.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1707</TotalTime>
  <Words>718</Words>
  <Application>Microsoft Office PowerPoint</Application>
  <PresentationFormat>On-screen Show (4:3)</PresentationFormat>
  <Paragraphs>169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Beam</vt:lpstr>
      <vt:lpstr>Presentation</vt:lpstr>
      <vt:lpstr>Drugs for Constipation (Purgatives or Laxatives 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karem</dc:creator>
  <cp:lastModifiedBy>431100887</cp:lastModifiedBy>
  <cp:revision>114</cp:revision>
  <dcterms:created xsi:type="dcterms:W3CDTF">1601-01-01T00:00:00Z</dcterms:created>
  <dcterms:modified xsi:type="dcterms:W3CDTF">2012-12-02T07:57:16Z</dcterms:modified>
</cp:coreProperties>
</file>