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47"/>
  </p:notesMasterIdLst>
  <p:handoutMasterIdLst>
    <p:handoutMasterId r:id="rId48"/>
  </p:handoutMasterIdLst>
  <p:sldIdLst>
    <p:sldId id="311" r:id="rId2"/>
    <p:sldId id="329" r:id="rId3"/>
    <p:sldId id="383" r:id="rId4"/>
    <p:sldId id="390" r:id="rId5"/>
    <p:sldId id="358" r:id="rId6"/>
    <p:sldId id="359" r:id="rId7"/>
    <p:sldId id="360" r:id="rId8"/>
    <p:sldId id="391" r:id="rId9"/>
    <p:sldId id="363" r:id="rId10"/>
    <p:sldId id="361" r:id="rId11"/>
    <p:sldId id="387" r:id="rId12"/>
    <p:sldId id="362" r:id="rId13"/>
    <p:sldId id="394" r:id="rId14"/>
    <p:sldId id="364" r:id="rId15"/>
    <p:sldId id="365" r:id="rId16"/>
    <p:sldId id="366" r:id="rId17"/>
    <p:sldId id="367" r:id="rId18"/>
    <p:sldId id="372" r:id="rId19"/>
    <p:sldId id="368" r:id="rId20"/>
    <p:sldId id="370" r:id="rId21"/>
    <p:sldId id="388" r:id="rId22"/>
    <p:sldId id="369" r:id="rId23"/>
    <p:sldId id="371" r:id="rId24"/>
    <p:sldId id="373" r:id="rId25"/>
    <p:sldId id="374" r:id="rId26"/>
    <p:sldId id="375" r:id="rId27"/>
    <p:sldId id="376" r:id="rId28"/>
    <p:sldId id="380" r:id="rId29"/>
    <p:sldId id="395" r:id="rId30"/>
    <p:sldId id="378" r:id="rId31"/>
    <p:sldId id="389" r:id="rId32"/>
    <p:sldId id="396" r:id="rId33"/>
    <p:sldId id="397" r:id="rId34"/>
    <p:sldId id="398" r:id="rId35"/>
    <p:sldId id="399" r:id="rId36"/>
    <p:sldId id="400" r:id="rId37"/>
    <p:sldId id="379" r:id="rId38"/>
    <p:sldId id="381" r:id="rId39"/>
    <p:sldId id="401" r:id="rId40"/>
    <p:sldId id="392" r:id="rId41"/>
    <p:sldId id="382" r:id="rId42"/>
    <p:sldId id="384" r:id="rId43"/>
    <p:sldId id="385" r:id="rId44"/>
    <p:sldId id="386" r:id="rId45"/>
    <p:sldId id="357" r:id="rId46"/>
  </p:sldIdLst>
  <p:sldSz cx="9144000" cy="6858000" type="screen4x3"/>
  <p:notesSz cx="6858000" cy="9296400"/>
  <p:defaultTextStyle>
    <a:defPPr>
      <a:defRPr lang="en-US"/>
    </a:defPPr>
    <a:lvl1pPr algn="l" rtl="0" eaLnBrk="0" fontAlgn="base" hangingPunct="0">
      <a:spcBef>
        <a:spcPct val="0"/>
      </a:spcBef>
      <a:spcAft>
        <a:spcPct val="0"/>
      </a:spcAft>
      <a:defRPr sz="2800"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sz="28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28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Garamond" pitchFamily="18" charset="0"/>
        <a:ea typeface="+mn-ea"/>
        <a:cs typeface="+mn-cs"/>
      </a:defRPr>
    </a:lvl5pPr>
    <a:lvl6pPr marL="2286000" algn="l" defTabSz="914400" rtl="0" eaLnBrk="1" latinLnBrk="0" hangingPunct="1">
      <a:defRPr sz="2800" kern="1200">
        <a:solidFill>
          <a:schemeClr val="tx1"/>
        </a:solidFill>
        <a:latin typeface="Garamond" pitchFamily="18" charset="0"/>
        <a:ea typeface="+mn-ea"/>
        <a:cs typeface="+mn-cs"/>
      </a:defRPr>
    </a:lvl6pPr>
    <a:lvl7pPr marL="2743200" algn="l" defTabSz="914400" rtl="0" eaLnBrk="1" latinLnBrk="0" hangingPunct="1">
      <a:defRPr sz="2800" kern="1200">
        <a:solidFill>
          <a:schemeClr val="tx1"/>
        </a:solidFill>
        <a:latin typeface="Garamond" pitchFamily="18" charset="0"/>
        <a:ea typeface="+mn-ea"/>
        <a:cs typeface="+mn-cs"/>
      </a:defRPr>
    </a:lvl7pPr>
    <a:lvl8pPr marL="3200400" algn="l" defTabSz="914400" rtl="0" eaLnBrk="1" latinLnBrk="0" hangingPunct="1">
      <a:defRPr sz="2800" kern="1200">
        <a:solidFill>
          <a:schemeClr val="tx1"/>
        </a:solidFill>
        <a:latin typeface="Garamond" pitchFamily="18" charset="0"/>
        <a:ea typeface="+mn-ea"/>
        <a:cs typeface="+mn-cs"/>
      </a:defRPr>
    </a:lvl8pPr>
    <a:lvl9pPr marL="3657600" algn="l" defTabSz="914400" rtl="0" eaLnBrk="1" latinLnBrk="0" hangingPunct="1">
      <a:defRPr sz="2800"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FE00"/>
    <a:srgbClr val="FFFFCC"/>
    <a:srgbClr val="009800"/>
    <a:srgbClr val="006E00"/>
    <a:srgbClr val="336600"/>
    <a:srgbClr val="6699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700" autoAdjust="0"/>
  </p:normalViewPr>
  <p:slideViewPr>
    <p:cSldViewPr>
      <p:cViewPr>
        <p:scale>
          <a:sx n="75" d="100"/>
          <a:sy n="75" d="100"/>
        </p:scale>
        <p:origin x="-1422"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9155"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9157"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6DFC15A-5D05-4443-AF99-D1F2D73C40E4}" type="slidenum">
              <a:rPr lang="en-US"/>
              <a:pPr>
                <a:defRPr/>
              </a:pPr>
              <a:t>‹#›</a:t>
            </a:fld>
            <a:endParaRPr lang="en-US" dirty="0"/>
          </a:p>
        </p:txBody>
      </p:sp>
    </p:spTree>
    <p:extLst>
      <p:ext uri="{BB962C8B-B14F-4D97-AF65-F5344CB8AC3E}">
        <p14:creationId xmlns:p14="http://schemas.microsoft.com/office/powerpoint/2010/main" val="2718468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5F92E9AF-BB70-42D5-96BF-E4B65586EC7E}" type="datetimeFigureOut">
              <a:rPr lang="en-US"/>
              <a:pPr>
                <a:defRPr/>
              </a:pPr>
              <a:t>11/18/2012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6DE21A43-3E89-4314-8B3D-E91F2E9DEC04}" type="slidenum">
              <a:rPr lang="en-US"/>
              <a:pPr>
                <a:defRPr/>
              </a:pPr>
              <a:t>‹#›</a:t>
            </a:fld>
            <a:endParaRPr lang="en-US" dirty="0"/>
          </a:p>
        </p:txBody>
      </p:sp>
    </p:spTree>
    <p:extLst>
      <p:ext uri="{BB962C8B-B14F-4D97-AF65-F5344CB8AC3E}">
        <p14:creationId xmlns:p14="http://schemas.microsoft.com/office/powerpoint/2010/main" val="2964450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E21A43-3E89-4314-8B3D-E91F2E9DEC04}" type="slidenum">
              <a:rPr lang="en-US" smtClean="0"/>
              <a:pPr>
                <a:defRPr/>
              </a:pPr>
              <a:t>1</a:t>
            </a:fld>
            <a:endParaRPr lang="en-US" dirty="0"/>
          </a:p>
        </p:txBody>
      </p:sp>
    </p:spTree>
    <p:extLst>
      <p:ext uri="{BB962C8B-B14F-4D97-AF65-F5344CB8AC3E}">
        <p14:creationId xmlns:p14="http://schemas.microsoft.com/office/powerpoint/2010/main" val="351941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Garamond" pitchFamily="18" charset="0"/>
        </a:defRPr>
      </a:lvl2pPr>
      <a:lvl3pPr algn="ctr" rtl="0" eaLnBrk="0" fontAlgn="base" hangingPunct="0">
        <a:spcBef>
          <a:spcPct val="0"/>
        </a:spcBef>
        <a:spcAft>
          <a:spcPct val="0"/>
        </a:spcAft>
        <a:defRPr sz="4000" b="1">
          <a:solidFill>
            <a:schemeClr val="tx2"/>
          </a:solidFill>
          <a:latin typeface="Garamond" pitchFamily="18" charset="0"/>
        </a:defRPr>
      </a:lvl3pPr>
      <a:lvl4pPr algn="ctr" rtl="0" eaLnBrk="0" fontAlgn="base" hangingPunct="0">
        <a:spcBef>
          <a:spcPct val="0"/>
        </a:spcBef>
        <a:spcAft>
          <a:spcPct val="0"/>
        </a:spcAft>
        <a:defRPr sz="4000" b="1">
          <a:solidFill>
            <a:schemeClr val="tx2"/>
          </a:solidFill>
          <a:latin typeface="Garamond" pitchFamily="18" charset="0"/>
        </a:defRPr>
      </a:lvl4pPr>
      <a:lvl5pPr algn="ctr" rtl="0" eaLnBrk="0" fontAlgn="base" hangingPunct="0">
        <a:spcBef>
          <a:spcPct val="0"/>
        </a:spcBef>
        <a:spcAft>
          <a:spcPct val="0"/>
        </a:spcAft>
        <a:defRPr sz="4000" b="1">
          <a:solidFill>
            <a:schemeClr val="tx2"/>
          </a:solidFill>
          <a:latin typeface="Garamond" pitchFamily="18" charset="0"/>
        </a:defRPr>
      </a:lvl5pPr>
      <a:lvl6pPr marL="457200" algn="ctr" rtl="0" fontAlgn="base">
        <a:spcBef>
          <a:spcPct val="0"/>
        </a:spcBef>
        <a:spcAft>
          <a:spcPct val="0"/>
        </a:spcAft>
        <a:defRPr sz="4000" b="1">
          <a:solidFill>
            <a:schemeClr val="tx2"/>
          </a:solidFill>
          <a:latin typeface="Garamond" pitchFamily="18" charset="0"/>
        </a:defRPr>
      </a:lvl6pPr>
      <a:lvl7pPr marL="914400" algn="ctr" rtl="0" fontAlgn="base">
        <a:spcBef>
          <a:spcPct val="0"/>
        </a:spcBef>
        <a:spcAft>
          <a:spcPct val="0"/>
        </a:spcAft>
        <a:defRPr sz="4000" b="1">
          <a:solidFill>
            <a:schemeClr val="tx2"/>
          </a:solidFill>
          <a:latin typeface="Garamond" pitchFamily="18" charset="0"/>
        </a:defRPr>
      </a:lvl7pPr>
      <a:lvl8pPr marL="1371600" algn="ctr" rtl="0" fontAlgn="base">
        <a:spcBef>
          <a:spcPct val="0"/>
        </a:spcBef>
        <a:spcAft>
          <a:spcPct val="0"/>
        </a:spcAft>
        <a:defRPr sz="4000" b="1">
          <a:solidFill>
            <a:schemeClr val="tx2"/>
          </a:solidFill>
          <a:latin typeface="Garamond" pitchFamily="18" charset="0"/>
        </a:defRPr>
      </a:lvl8pPr>
      <a:lvl9pPr marL="1828800" algn="ctr" rtl="0" fontAlgn="base">
        <a:spcBef>
          <a:spcPct val="0"/>
        </a:spcBef>
        <a:spcAft>
          <a:spcPct val="0"/>
        </a:spcAft>
        <a:defRPr sz="4000" b="1">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ctrTitle"/>
          </p:nvPr>
        </p:nvSpPr>
        <p:spPr>
          <a:xfrm>
            <a:off x="0" y="76200"/>
            <a:ext cx="9144000" cy="2286000"/>
          </a:xfrm>
        </p:spPr>
        <p:txBody>
          <a:bodyPr/>
          <a:lstStyle/>
          <a:p>
            <a:pPr eaLnBrk="1" hangingPunct="1"/>
            <a:r>
              <a:rPr lang="en-US" sz="4800" dirty="0" smtClean="0"/>
              <a:t/>
            </a:r>
            <a:br>
              <a:rPr lang="en-US" sz="4800" dirty="0" smtClean="0"/>
            </a:br>
            <a:r>
              <a:rPr lang="en-US" dirty="0" smtClean="0">
                <a:latin typeface="Times New Roman" pitchFamily="18" charset="0"/>
                <a:cs typeface="Times New Roman" pitchFamily="18" charset="0"/>
              </a:rPr>
              <a:t>Lecture 1</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Gastrointestinal Physiology  </a:t>
            </a:r>
            <a:r>
              <a:rPr lang="en-US" sz="5400" dirty="0" smtClean="0"/>
              <a:t/>
            </a:r>
            <a:br>
              <a:rPr lang="en-US" sz="5400" dirty="0" smtClean="0"/>
            </a:br>
            <a:endParaRPr lang="en-US" sz="4800" dirty="0" smtClean="0"/>
          </a:p>
        </p:txBody>
      </p:sp>
      <p:sp>
        <p:nvSpPr>
          <p:cNvPr id="3075" name="Rectangle 1027"/>
          <p:cNvSpPr>
            <a:spLocks noGrp="1" noChangeArrowheads="1"/>
          </p:cNvSpPr>
          <p:nvPr>
            <p:ph type="subTitle" idx="1"/>
          </p:nvPr>
        </p:nvSpPr>
        <p:spPr>
          <a:xfrm>
            <a:off x="0" y="2438400"/>
            <a:ext cx="9144000" cy="3962400"/>
          </a:xfrm>
        </p:spPr>
        <p:txBody>
          <a:bodyPr/>
          <a:lstStyle/>
          <a:p>
            <a:pPr eaLnBrk="1" hangingPunct="1"/>
            <a:r>
              <a:rPr lang="en-US" dirty="0" smtClean="0"/>
              <a:t>General Principles of Gastrointestinal Function-Motility, Nervous Control, and Blood Circulation</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(Chapter 62)</a:t>
            </a:r>
          </a:p>
          <a:p>
            <a:pPr eaLnBrk="1" hangingPunct="1"/>
            <a:r>
              <a:rPr lang="en-US" b="1" dirty="0" smtClean="0">
                <a:solidFill>
                  <a:srgbClr val="FFFFFF"/>
                </a:solidFill>
                <a:latin typeface="Times New Roman" pitchFamily="18" charset="0"/>
                <a:cs typeface="Times New Roman" pitchFamily="18" charset="0"/>
              </a:rPr>
              <a:t>Cell Phone #: 0506338400</a:t>
            </a:r>
          </a:p>
          <a:p>
            <a:pPr eaLnBrk="1" hangingPunct="1"/>
            <a:r>
              <a:rPr lang="en-US" sz="3600" b="1" dirty="0" smtClean="0">
                <a:latin typeface="Times New Roman" pitchFamily="18" charset="0"/>
                <a:cs typeface="Times New Roman" pitchFamily="18" charset="0"/>
              </a:rPr>
              <a:t>Mohammed </a:t>
            </a:r>
            <a:r>
              <a:rPr lang="en-US" sz="3600" b="1" dirty="0" err="1" smtClean="0">
                <a:latin typeface="Times New Roman" pitchFamily="18" charset="0"/>
                <a:cs typeface="Times New Roman" pitchFamily="18" charset="0"/>
              </a:rPr>
              <a:t>Alzoghaibi</a:t>
            </a:r>
            <a:r>
              <a:rPr lang="en-US" sz="3600" b="1" dirty="0" smtClean="0">
                <a:latin typeface="Times New Roman" pitchFamily="18" charset="0"/>
                <a:cs typeface="Times New Roman" pitchFamily="18" charset="0"/>
              </a:rPr>
              <a:t>, Ph.D. </a:t>
            </a:r>
          </a:p>
          <a:p>
            <a:pPr eaLnBrk="1" hangingPunct="1"/>
            <a:r>
              <a:rPr lang="en-US" sz="3600" b="1" dirty="0" smtClean="0">
                <a:latin typeface="Times New Roman" pitchFamily="18" charset="0"/>
                <a:cs typeface="Times New Roman" pitchFamily="18" charset="0"/>
              </a:rPr>
              <a:t>zzoghaibi@gmail.com</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76200"/>
            <a:ext cx="7772400" cy="1143000"/>
          </a:xfrm>
        </p:spPr>
        <p:txBody>
          <a:bodyPr/>
          <a:lstStyle/>
          <a:p>
            <a:r>
              <a:rPr lang="en-US" dirty="0" smtClean="0"/>
              <a:t>The Specific Characteristics of Smooth Muscle in the Gut </a:t>
            </a:r>
            <a:endParaRPr lang="ar-SA" dirty="0" smtClean="0"/>
          </a:p>
        </p:txBody>
      </p:sp>
      <p:sp>
        <p:nvSpPr>
          <p:cNvPr id="10243" name="Content Placeholder 2"/>
          <p:cNvSpPr>
            <a:spLocks noGrp="1"/>
          </p:cNvSpPr>
          <p:nvPr>
            <p:ph idx="1"/>
          </p:nvPr>
        </p:nvSpPr>
        <p:spPr>
          <a:xfrm>
            <a:off x="152400" y="1447800"/>
            <a:ext cx="8763000" cy="4114800"/>
          </a:xfrm>
        </p:spPr>
        <p:txBody>
          <a:bodyPr/>
          <a:lstStyle/>
          <a:p>
            <a:pPr marL="514350" indent="-514350">
              <a:buFont typeface="Garamond" pitchFamily="18" charset="0"/>
              <a:buAutoNum type="arabicPeriod"/>
            </a:pPr>
            <a:r>
              <a:rPr lang="en-US" sz="2400" b="1" u="sng" dirty="0" smtClean="0"/>
              <a:t>Gastrointestinal Smooth Muscle Functions as a </a:t>
            </a:r>
            <a:r>
              <a:rPr lang="en-US" sz="2400" b="1" u="sng" dirty="0" err="1" smtClean="0"/>
              <a:t>Syncytium</a:t>
            </a:r>
            <a:r>
              <a:rPr lang="en-US" sz="2400" b="1" u="sng" dirty="0" smtClean="0"/>
              <a:t>:</a:t>
            </a:r>
          </a:p>
          <a:p>
            <a:pPr marL="514350" indent="-514350">
              <a:buFontTx/>
              <a:buNone/>
            </a:pPr>
            <a:r>
              <a:rPr lang="en-US" sz="2400" b="1" dirty="0" smtClean="0"/>
              <a:t>The individual smooth muscle fibers are 200 to 500 µm in length and 2 to 10 µm in diameter, and they are arranged in bundles of as many as 1000 parallel fibers.</a:t>
            </a:r>
          </a:p>
          <a:p>
            <a:pPr marL="514350" indent="-514350">
              <a:buFontTx/>
              <a:buNone/>
            </a:pPr>
            <a:r>
              <a:rPr lang="en-US" sz="2400" b="1" dirty="0" smtClean="0"/>
              <a:t>Within each bundle, the muscle fibers are electrically connected with one another through large numbers of </a:t>
            </a:r>
            <a:r>
              <a:rPr lang="en-US" sz="2800" b="1" i="1" dirty="0" smtClean="0"/>
              <a:t>gap junctions</a:t>
            </a:r>
            <a:r>
              <a:rPr lang="en-US" sz="2400" b="1" dirty="0" smtClean="0"/>
              <a:t>.</a:t>
            </a:r>
          </a:p>
          <a:p>
            <a:pPr marL="514350" indent="-514350">
              <a:buFontTx/>
              <a:buNone/>
            </a:pPr>
            <a:r>
              <a:rPr lang="en-US" sz="2400" b="1" dirty="0" smtClean="0"/>
              <a:t>Each bundle of smooth muscle fibers is partly separated from the next by loose </a:t>
            </a:r>
            <a:r>
              <a:rPr lang="en-US" sz="2400" b="1" u="sng" dirty="0" smtClean="0"/>
              <a:t>connective tissue </a:t>
            </a:r>
            <a:r>
              <a:rPr lang="en-US" sz="2400" b="1" dirty="0" smtClean="0"/>
              <a:t>but they fuse with one another at many points, so each muscle layer represents a branching latticework of smooth muscle bundles. Therefore, each muscle layer functions as a </a:t>
            </a:r>
            <a:r>
              <a:rPr lang="en-US" sz="2400" b="1" i="1" dirty="0" err="1" smtClean="0">
                <a:solidFill>
                  <a:srgbClr val="FF0000"/>
                </a:solidFill>
              </a:rPr>
              <a:t>syncytium</a:t>
            </a:r>
            <a:r>
              <a:rPr lang="en-US" sz="2400" b="1" dirty="0" smtClean="0"/>
              <a:t>; that is, when an action potential is elicited anywhere within the muscle mass, it generally travels in all directions in the muscle. </a:t>
            </a:r>
          </a:p>
          <a:p>
            <a:pPr marL="514350" indent="-514350">
              <a:buFontTx/>
              <a:buNone/>
            </a:pPr>
            <a:endParaRPr lang="ar-SA" sz="2400" b="1"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52400"/>
            <a:ext cx="7772400" cy="1143000"/>
          </a:xfrm>
        </p:spPr>
        <p:txBody>
          <a:bodyPr/>
          <a:lstStyle/>
          <a:p>
            <a:r>
              <a:rPr lang="en-US" dirty="0" smtClean="0"/>
              <a:t>The Specific Characteristics of Smooth Muscle in the Gut </a:t>
            </a:r>
            <a:endParaRPr lang="ar-SA" dirty="0"/>
          </a:p>
        </p:txBody>
      </p:sp>
      <p:pic>
        <p:nvPicPr>
          <p:cNvPr id="6" name="Content Placeholder 4" descr="skeletal muscle.jpg"/>
          <p:cNvPicPr>
            <a:picLocks noChangeAspect="1"/>
          </p:cNvPicPr>
          <p:nvPr/>
        </p:nvPicPr>
        <p:blipFill>
          <a:blip r:embed="rId2" cstate="print"/>
          <a:srcRect/>
          <a:stretch>
            <a:fillRect/>
          </a:stretch>
        </p:blipFill>
        <p:spPr>
          <a:xfrm>
            <a:off x="2034644" y="1417637"/>
            <a:ext cx="5509156" cy="3505200"/>
          </a:xfrm>
          <a:prstGeom prst="rect">
            <a:avLst/>
          </a:prstGeom>
        </p:spPr>
      </p:pic>
      <p:pic>
        <p:nvPicPr>
          <p:cNvPr id="7" name="Picture 5" descr="skeletal muscle2.jpg"/>
          <p:cNvPicPr>
            <a:picLocks noChangeAspect="1"/>
          </p:cNvPicPr>
          <p:nvPr/>
        </p:nvPicPr>
        <p:blipFill>
          <a:blip r:embed="rId3" cstate="print"/>
          <a:srcRect/>
          <a:stretch>
            <a:fillRect/>
          </a:stretch>
        </p:blipFill>
        <p:spPr bwMode="auto">
          <a:xfrm>
            <a:off x="2034642" y="4578137"/>
            <a:ext cx="5509158" cy="2203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4"/>
          <p:cNvSpPr>
            <a:spLocks noGrp="1"/>
          </p:cNvSpPr>
          <p:nvPr>
            <p:ph type="title"/>
          </p:nvPr>
        </p:nvSpPr>
        <p:spPr>
          <a:xfrm>
            <a:off x="685800" y="76200"/>
            <a:ext cx="7772400" cy="1143000"/>
          </a:xfrm>
        </p:spPr>
        <p:txBody>
          <a:bodyPr/>
          <a:lstStyle/>
          <a:p>
            <a:r>
              <a:rPr lang="en-US" dirty="0" smtClean="0"/>
              <a:t>The Specific Characteristics of Smooth Muscle in the Gut </a:t>
            </a:r>
            <a:r>
              <a:rPr lang="en-US" dirty="0"/>
              <a:t>(Cont.)</a:t>
            </a:r>
            <a:endParaRPr lang="en-US" dirty="0" smtClean="0"/>
          </a:p>
        </p:txBody>
      </p:sp>
      <p:sp>
        <p:nvSpPr>
          <p:cNvPr id="1028" name="Content Placeholder 5"/>
          <p:cNvSpPr>
            <a:spLocks noGrp="1"/>
          </p:cNvSpPr>
          <p:nvPr>
            <p:ph sz="half" idx="1"/>
          </p:nvPr>
        </p:nvSpPr>
        <p:spPr>
          <a:xfrm>
            <a:off x="0" y="1295400"/>
            <a:ext cx="4876800" cy="4114800"/>
          </a:xfrm>
        </p:spPr>
        <p:txBody>
          <a:bodyPr/>
          <a:lstStyle/>
          <a:p>
            <a:pPr marL="514350" indent="-514350">
              <a:buFont typeface="Garamond" pitchFamily="18" charset="0"/>
              <a:buAutoNum type="arabicPeriod" startAt="2"/>
            </a:pPr>
            <a:r>
              <a:rPr lang="en-US" b="1" dirty="0" smtClean="0"/>
              <a:t>Electrical Activity of Gastrointestinal Smooth Muscle: </a:t>
            </a:r>
          </a:p>
          <a:p>
            <a:pPr marL="514350" indent="-514350">
              <a:buFontTx/>
              <a:buNone/>
            </a:pPr>
            <a:r>
              <a:rPr lang="en-US" sz="2400" b="1" dirty="0" smtClean="0"/>
              <a:t>The smooth muscle of the gastrointestinal tract is excited by almost continual slow, intrinsic electrical activity along the membranes of the muscle fibers. This activity has two basic types of electrical waves: (a) </a:t>
            </a:r>
            <a:r>
              <a:rPr lang="en-US" sz="2400" b="1" i="1" dirty="0" smtClean="0"/>
              <a:t>slow waves</a:t>
            </a:r>
            <a:r>
              <a:rPr lang="en-US" sz="2400" b="1" dirty="0" smtClean="0"/>
              <a:t> and (b) </a:t>
            </a:r>
            <a:r>
              <a:rPr lang="en-US" sz="2400" b="1" i="1" dirty="0" smtClean="0"/>
              <a:t>spikes</a:t>
            </a:r>
            <a:r>
              <a:rPr lang="en-US" sz="2400" b="1" dirty="0" smtClean="0"/>
              <a:t>. </a:t>
            </a:r>
          </a:p>
          <a:p>
            <a:pPr marL="514350" indent="-514350">
              <a:buFontTx/>
              <a:buNone/>
            </a:pPr>
            <a:endParaRPr lang="en-US" dirty="0" smtClean="0"/>
          </a:p>
        </p:txBody>
      </p:sp>
      <p:graphicFrame>
        <p:nvGraphicFramePr>
          <p:cNvPr id="1026" name="Object 2"/>
          <p:cNvGraphicFramePr>
            <a:graphicFrameLocks noGrp="1" noChangeAspect="1"/>
          </p:cNvGraphicFramePr>
          <p:nvPr>
            <p:ph sz="half" idx="2"/>
            <p:extLst>
              <p:ext uri="{D42A27DB-BD31-4B8C-83A1-F6EECF244321}">
                <p14:modId xmlns:p14="http://schemas.microsoft.com/office/powerpoint/2010/main" val="2922307471"/>
              </p:ext>
            </p:extLst>
          </p:nvPr>
        </p:nvGraphicFramePr>
        <p:xfrm>
          <a:off x="4800600" y="1480947"/>
          <a:ext cx="4267200" cy="3803143"/>
        </p:xfrm>
        <a:graphic>
          <a:graphicData uri="http://schemas.openxmlformats.org/presentationml/2006/ole">
            <mc:AlternateContent xmlns:mc="http://schemas.openxmlformats.org/markup-compatibility/2006">
              <mc:Choice xmlns:v="urn:schemas-microsoft-com:vml" Requires="v">
                <p:oleObj spid="_x0000_s1035" name="Bitmap Image" r:id="rId3" imgW="6800000" imgH="6058746" progId="PBrush">
                  <p:embed/>
                </p:oleObj>
              </mc:Choice>
              <mc:Fallback>
                <p:oleObj name="Bitmap Image" r:id="rId3" imgW="6800000" imgH="6058746"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480947"/>
                        <a:ext cx="4267200" cy="3803143"/>
                      </a:xfrm>
                      <a:prstGeom prst="rect">
                        <a:avLst/>
                      </a:prstGeom>
                      <a:noFill/>
                      <a:ln>
                        <a:noFill/>
                      </a:ln>
                      <a:effectLs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0" name="Picture 4" descr="D:\rgb jpgs\62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13" y="1300163"/>
            <a:ext cx="7150100" cy="4781550"/>
          </a:xfrm>
          <a:prstGeom prst="rect">
            <a:avLst/>
          </a:prstGeom>
          <a:noFill/>
          <a:extLst>
            <a:ext uri="{909E8E84-426E-40DD-AFC4-6F175D3DCCD1}">
              <a14:hiddenFill xmlns:a14="http://schemas.microsoft.com/office/drawing/2010/main">
                <a:solidFill>
                  <a:srgbClr val="FFFFFF"/>
                </a:solidFill>
              </a14:hiddenFill>
            </a:ext>
          </a:extLst>
        </p:spPr>
      </p:pic>
      <p:sp>
        <p:nvSpPr>
          <p:cNvPr id="101381" name="Rectangle 5"/>
          <p:cNvSpPr>
            <a:spLocks noGrp="1" noChangeArrowheads="1"/>
          </p:cNvSpPr>
          <p:nvPr>
            <p:ph type="title"/>
          </p:nvPr>
        </p:nvSpPr>
        <p:spPr>
          <a:xfrm>
            <a:off x="685800" y="76200"/>
            <a:ext cx="7772400" cy="1143000"/>
          </a:xfrm>
        </p:spPr>
        <p:txBody>
          <a:bodyPr/>
          <a:lstStyle/>
          <a:p>
            <a:r>
              <a:rPr lang="en-US" dirty="0"/>
              <a:t>Membrane potentials</a:t>
            </a:r>
            <a:br>
              <a:rPr lang="en-US" dirty="0"/>
            </a:br>
            <a:r>
              <a:rPr lang="en-US" dirty="0"/>
              <a:t>in intestinal smooth </a:t>
            </a:r>
            <a:r>
              <a:rPr lang="en-US" dirty="0" smtClean="0"/>
              <a:t>muscle </a:t>
            </a:r>
            <a:endParaRPr lang="en-US" dirty="0"/>
          </a:p>
        </p:txBody>
      </p:sp>
      <p:sp>
        <p:nvSpPr>
          <p:cNvPr id="101382" name="AutoShape 6"/>
          <p:cNvSpPr>
            <a:spLocks noChangeArrowheads="1"/>
          </p:cNvSpPr>
          <p:nvPr/>
        </p:nvSpPr>
        <p:spPr bwMode="auto">
          <a:xfrm rot="-5400000">
            <a:off x="6518276" y="6254750"/>
            <a:ext cx="342900" cy="441325"/>
          </a:xfrm>
          <a:prstGeom prst="triangle">
            <a:avLst>
              <a:gd name="adj" fmla="val 50000"/>
            </a:avLst>
          </a:prstGeom>
          <a:solidFill>
            <a:srgbClr val="CC0000"/>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1383" name="AutoShape 7"/>
          <p:cNvSpPr>
            <a:spLocks noChangeArrowheads="1"/>
          </p:cNvSpPr>
          <p:nvPr/>
        </p:nvSpPr>
        <p:spPr bwMode="auto">
          <a:xfrm rot="5400000" flipH="1">
            <a:off x="8078788" y="6254750"/>
            <a:ext cx="342900" cy="441325"/>
          </a:xfrm>
          <a:prstGeom prst="triangle">
            <a:avLst>
              <a:gd name="adj" fmla="val 50000"/>
            </a:avLst>
          </a:prstGeom>
          <a:solidFill>
            <a:srgbClr val="CC0000"/>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1384" name="Rectangle 8"/>
          <p:cNvSpPr>
            <a:spLocks noChangeArrowheads="1"/>
          </p:cNvSpPr>
          <p:nvPr/>
        </p:nvSpPr>
        <p:spPr bwMode="auto">
          <a:xfrm>
            <a:off x="7015163" y="6340475"/>
            <a:ext cx="908050" cy="269875"/>
          </a:xfrm>
          <a:prstGeom prst="rect">
            <a:avLst/>
          </a:prstGeom>
          <a:solidFill>
            <a:srgbClr val="CC0000"/>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1385" name="Rectangle 9">
            <a:hlinkClick r:id="rId3" action="ppaction://hlinksldjump"/>
          </p:cNvPr>
          <p:cNvSpPr>
            <a:spLocks noChangeArrowheads="1"/>
          </p:cNvSpPr>
          <p:nvPr/>
        </p:nvSpPr>
        <p:spPr bwMode="auto">
          <a:xfrm>
            <a:off x="7037388" y="6297613"/>
            <a:ext cx="863600"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pPr marL="342900" indent="-342900" algn="ctr">
              <a:lnSpc>
                <a:spcPct val="90000"/>
              </a:lnSpc>
              <a:spcBef>
                <a:spcPct val="75000"/>
              </a:spcBef>
              <a:buClr>
                <a:schemeClr val="hlink"/>
              </a:buClr>
            </a:pPr>
            <a:r>
              <a:rPr lang="en-US" sz="1800" b="1" dirty="0" smtClean="0">
                <a:latin typeface="Arial" charset="0"/>
              </a:rPr>
              <a:t>Men</a:t>
            </a:r>
            <a:endParaRPr lang="en-US" sz="1800" b="1" dirty="0">
              <a:latin typeface="Arial" charset="0"/>
            </a:endParaRPr>
          </a:p>
        </p:txBody>
      </p:sp>
      <p:sp>
        <p:nvSpPr>
          <p:cNvPr id="101387" name="Rectangle 11">
            <a:hlinkClick r:id="" action="ppaction://hlinkshowjump?jump=previousslide"/>
          </p:cNvPr>
          <p:cNvSpPr>
            <a:spLocks noChangeArrowheads="1"/>
          </p:cNvSpPr>
          <p:nvPr/>
        </p:nvSpPr>
        <p:spPr bwMode="auto">
          <a:xfrm>
            <a:off x="6648450" y="6297613"/>
            <a:ext cx="323850"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pPr marL="342900" indent="-342900" algn="ctr">
              <a:lnSpc>
                <a:spcPct val="90000"/>
              </a:lnSpc>
              <a:spcBef>
                <a:spcPct val="75000"/>
              </a:spcBef>
              <a:buClr>
                <a:schemeClr val="hlink"/>
              </a:buClr>
            </a:pPr>
            <a:r>
              <a:rPr lang="en-US" sz="1800" b="1">
                <a:latin typeface="Arial" charset="0"/>
              </a:rPr>
              <a:t>B</a:t>
            </a:r>
          </a:p>
        </p:txBody>
      </p:sp>
    </p:spTree>
    <p:extLst>
      <p:ext uri="{BB962C8B-B14F-4D97-AF65-F5344CB8AC3E}">
        <p14:creationId xmlns:p14="http://schemas.microsoft.com/office/powerpoint/2010/main" val="286359149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685800" y="0"/>
            <a:ext cx="7772400" cy="1143000"/>
          </a:xfrm>
        </p:spPr>
        <p:txBody>
          <a:bodyPr/>
          <a:lstStyle/>
          <a:p>
            <a:r>
              <a:rPr lang="en-US" dirty="0" smtClean="0"/>
              <a:t>The Specific Characteristics of Smooth Muscle in the Gut </a:t>
            </a:r>
            <a:r>
              <a:rPr lang="en-US" dirty="0"/>
              <a:t>(Cont.)</a:t>
            </a:r>
            <a:endParaRPr lang="en-US" dirty="0" smtClean="0"/>
          </a:p>
        </p:txBody>
      </p:sp>
      <p:sp>
        <p:nvSpPr>
          <p:cNvPr id="11267" name="Content Placeholder 5"/>
          <p:cNvSpPr>
            <a:spLocks noGrp="1"/>
          </p:cNvSpPr>
          <p:nvPr>
            <p:ph idx="1"/>
          </p:nvPr>
        </p:nvSpPr>
        <p:spPr>
          <a:xfrm>
            <a:off x="0" y="1066800"/>
            <a:ext cx="8839200" cy="4114800"/>
          </a:xfrm>
        </p:spPr>
        <p:txBody>
          <a:bodyPr/>
          <a:lstStyle/>
          <a:p>
            <a:pPr>
              <a:buFontTx/>
              <a:buNone/>
            </a:pPr>
            <a:r>
              <a:rPr lang="en-US" sz="2000" b="1" dirty="0" smtClean="0"/>
              <a:t>a. Slow Waves</a:t>
            </a:r>
            <a:r>
              <a:rPr lang="en-US" sz="2000" dirty="0" smtClean="0"/>
              <a:t> </a:t>
            </a:r>
          </a:p>
          <a:p>
            <a:r>
              <a:rPr lang="en-US" sz="2000" b="1" dirty="0" smtClean="0"/>
              <a:t>Most gastrointestinal contractions occur rhythmically, and this rhythm is determined mainly by the frequency of so-called "slow waves" of smooth muscle membrane potential. These waves </a:t>
            </a:r>
            <a:r>
              <a:rPr lang="en-US" sz="2000" b="1" u="sng" dirty="0" smtClean="0"/>
              <a:t>are not action potentials</a:t>
            </a:r>
            <a:r>
              <a:rPr lang="en-US" sz="2000" b="1" dirty="0" smtClean="0"/>
              <a:t>. Instead, they are oscillating depolarization and repolarization in the resting membrane potential with unknown cause. </a:t>
            </a:r>
          </a:p>
          <a:p>
            <a:r>
              <a:rPr lang="en-US" sz="2000" b="1" dirty="0" smtClean="0"/>
              <a:t>Their intensity usually varies between 5 and 15 mV, and their frequency ranges in different parts of the human gastrointestinal tract from 3 to 12 per minute: about 3 in the body of the stomach, as much as 12 in the duodenum, and about 8 or 9 in the terminal ileum. </a:t>
            </a:r>
          </a:p>
        </p:txBody>
      </p:sp>
      <p:pic>
        <p:nvPicPr>
          <p:cNvPr id="11268" name="Picture 4" descr="fig18-16"/>
          <p:cNvPicPr>
            <a:picLocks noChangeAspect="1" noChangeArrowheads="1"/>
          </p:cNvPicPr>
          <p:nvPr/>
        </p:nvPicPr>
        <p:blipFill>
          <a:blip r:embed="rId2" cstate="print"/>
          <a:srcRect/>
          <a:stretch>
            <a:fillRect/>
          </a:stretch>
        </p:blipFill>
        <p:spPr bwMode="auto">
          <a:xfrm>
            <a:off x="6019800" y="4013200"/>
            <a:ext cx="3048000" cy="2844800"/>
          </a:xfrm>
          <a:prstGeom prst="rect">
            <a:avLst/>
          </a:prstGeom>
          <a:noFill/>
          <a:ln w="9525">
            <a:noFill/>
            <a:miter lim="800000"/>
            <a:headEnd/>
            <a:tailEnd/>
          </a:ln>
        </p:spPr>
      </p:pic>
      <p:sp>
        <p:nvSpPr>
          <p:cNvPr id="11269" name="TextBox 8"/>
          <p:cNvSpPr txBox="1">
            <a:spLocks noChangeArrowheads="1"/>
          </p:cNvSpPr>
          <p:nvPr/>
        </p:nvSpPr>
        <p:spPr bwMode="auto">
          <a:xfrm>
            <a:off x="0" y="4419600"/>
            <a:ext cx="5791200" cy="2246769"/>
          </a:xfrm>
          <a:prstGeom prst="rect">
            <a:avLst/>
          </a:prstGeom>
          <a:noFill/>
          <a:ln w="9525">
            <a:noFill/>
            <a:miter lim="800000"/>
            <a:headEnd/>
            <a:tailEnd/>
          </a:ln>
        </p:spPr>
        <p:txBody>
          <a:bodyPr wrap="square">
            <a:spAutoFit/>
          </a:bodyPr>
          <a:lstStyle/>
          <a:p>
            <a:pPr marL="342900" indent="-342900">
              <a:buFont typeface="Arial" pitchFamily="34" charset="0"/>
              <a:buChar char="•"/>
            </a:pPr>
            <a:r>
              <a:rPr lang="en-US" sz="2000" b="1" dirty="0"/>
              <a:t>Origin of slow </a:t>
            </a:r>
            <a:r>
              <a:rPr lang="en-US" sz="2000" b="1" dirty="0" smtClean="0"/>
              <a:t>waves: </a:t>
            </a:r>
            <a:r>
              <a:rPr lang="en-US" sz="2000" b="1" dirty="0"/>
              <a:t>They may originate in the interstitial cells of </a:t>
            </a:r>
            <a:r>
              <a:rPr lang="en-US" sz="2000" b="1" dirty="0" err="1"/>
              <a:t>Cajal</a:t>
            </a:r>
            <a:r>
              <a:rPr lang="en-US" sz="2000" b="1" dirty="0"/>
              <a:t> (the GI pacemaker), which are abundant in the </a:t>
            </a:r>
            <a:r>
              <a:rPr lang="en-US" sz="2000" b="1" dirty="0" err="1"/>
              <a:t>myenteric</a:t>
            </a:r>
            <a:r>
              <a:rPr lang="en-US" sz="2000" b="1" dirty="0"/>
              <a:t> </a:t>
            </a:r>
            <a:r>
              <a:rPr lang="en-US" sz="2000" b="1" dirty="0" err="1"/>
              <a:t>plexues</a:t>
            </a:r>
            <a:r>
              <a:rPr lang="en-US" sz="2000" b="1" dirty="0"/>
              <a:t>. These interstitial cells form a network with each other and are interposed between the smooth muscle layers, with synaptic-like contacts to smooth muscle cells.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0"/>
            <a:ext cx="7772400" cy="1143000"/>
          </a:xfrm>
        </p:spPr>
        <p:txBody>
          <a:bodyPr/>
          <a:lstStyle/>
          <a:p>
            <a:r>
              <a:rPr lang="en-US" dirty="0" smtClean="0"/>
              <a:t>The Specific Characteristics of Smooth Muscle in the Gut </a:t>
            </a:r>
            <a:r>
              <a:rPr lang="en-US" dirty="0"/>
              <a:t>(Cont.)</a:t>
            </a:r>
            <a:endParaRPr lang="en-US" dirty="0" smtClean="0"/>
          </a:p>
        </p:txBody>
      </p:sp>
      <p:sp>
        <p:nvSpPr>
          <p:cNvPr id="12291" name="Content Placeholder 2"/>
          <p:cNvSpPr>
            <a:spLocks noGrp="1"/>
          </p:cNvSpPr>
          <p:nvPr>
            <p:ph idx="1"/>
          </p:nvPr>
        </p:nvSpPr>
        <p:spPr>
          <a:xfrm>
            <a:off x="304800" y="1295400"/>
            <a:ext cx="8458200" cy="4114800"/>
          </a:xfrm>
        </p:spPr>
        <p:txBody>
          <a:bodyPr/>
          <a:lstStyle/>
          <a:p>
            <a:pPr>
              <a:buFontTx/>
              <a:buNone/>
            </a:pPr>
            <a:r>
              <a:rPr lang="en-US" sz="2400" b="1" dirty="0" smtClean="0"/>
              <a:t>b. The spike potentials are true action potentials. They occur automatically when the resting membrane potential of the gut smooth muscle becomes more positive (&lt;-40 mV) (the normal resting membrane potential is between -50 and -60 mV). The higher the slow wave potential rises, the greater the frequency of the spike potentials, usually ranging between 1 and 10 spikes per second. The spike potentials last 10 to 40 times as long in gastrointestinal muscle as the action potentials in large nerve fibers, each gastrointestinal spike lasting as long as 10 to 20 msec. </a:t>
            </a:r>
          </a:p>
          <a:p>
            <a:r>
              <a:rPr lang="en-US" sz="2400" b="1" dirty="0" smtClean="0"/>
              <a:t>In gastrointestinal smooth muscle fibers, the channels responsible for the action potentials are somewhat different; they allow especially large numbers of calcium ions to enter along with smaller numbers of sodium ions and therefore are called </a:t>
            </a:r>
            <a:r>
              <a:rPr lang="en-US" sz="2400" b="1" i="1" dirty="0" smtClean="0"/>
              <a:t>calcium-sodium channels</a:t>
            </a:r>
            <a:r>
              <a:rPr lang="en-US" sz="2400" b="1" dirty="0" smtClean="0"/>
              <a:t>.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76200"/>
            <a:ext cx="7772400" cy="1143000"/>
          </a:xfrm>
        </p:spPr>
        <p:txBody>
          <a:bodyPr/>
          <a:lstStyle/>
          <a:p>
            <a:r>
              <a:rPr lang="en-US" dirty="0" smtClean="0"/>
              <a:t>The Specific Characteristics of Smooth Muscle in the Gut </a:t>
            </a:r>
            <a:r>
              <a:rPr lang="en-US" dirty="0"/>
              <a:t>(Cont.)</a:t>
            </a:r>
            <a:endParaRPr lang="en-US" dirty="0" smtClean="0"/>
          </a:p>
        </p:txBody>
      </p:sp>
      <p:sp>
        <p:nvSpPr>
          <p:cNvPr id="13315" name="Content Placeholder 2"/>
          <p:cNvSpPr>
            <a:spLocks noGrp="1"/>
          </p:cNvSpPr>
          <p:nvPr>
            <p:ph idx="1"/>
          </p:nvPr>
        </p:nvSpPr>
        <p:spPr>
          <a:xfrm>
            <a:off x="0" y="1371600"/>
            <a:ext cx="9067800" cy="4114800"/>
          </a:xfrm>
        </p:spPr>
        <p:txBody>
          <a:bodyPr/>
          <a:lstStyle/>
          <a:p>
            <a:pPr marL="457200" indent="-457200"/>
            <a:r>
              <a:rPr lang="en-US" sz="2400" b="1" dirty="0" smtClean="0"/>
              <a:t>Changes in Voltage of the Resting Membrane Potential.</a:t>
            </a:r>
            <a:r>
              <a:rPr lang="en-US" sz="2400" dirty="0" smtClean="0"/>
              <a:t> </a:t>
            </a:r>
          </a:p>
          <a:p>
            <a:pPr marL="457200" indent="-457200">
              <a:buFontTx/>
              <a:buNone/>
            </a:pPr>
            <a:r>
              <a:rPr lang="en-US" sz="2000" b="1" dirty="0" smtClean="0"/>
              <a:t>The resting membrane potential averages about -56 </a:t>
            </a:r>
            <a:r>
              <a:rPr lang="en-US" sz="2000" b="1" dirty="0" err="1" smtClean="0"/>
              <a:t>millivolts</a:t>
            </a:r>
            <a:r>
              <a:rPr lang="en-US" sz="2000" b="1" dirty="0" smtClean="0"/>
              <a:t>, but multiple factors can change this level. When the potential becomes less negative, which is called </a:t>
            </a:r>
            <a:r>
              <a:rPr lang="en-US" sz="2000" b="1" i="1" dirty="0" smtClean="0"/>
              <a:t>depolarization</a:t>
            </a:r>
            <a:r>
              <a:rPr lang="en-US" sz="2000" b="1" dirty="0" smtClean="0"/>
              <a:t> of the membrane, the muscle fibers become more excitable. When the potential becomes more negative, which is called </a:t>
            </a:r>
            <a:r>
              <a:rPr lang="en-US" sz="2000" b="1" i="1" dirty="0" err="1" smtClean="0"/>
              <a:t>hyperpolarization</a:t>
            </a:r>
            <a:r>
              <a:rPr lang="en-US" sz="2000" b="1" dirty="0" smtClean="0"/>
              <a:t>, the fibers become less excitable. </a:t>
            </a:r>
          </a:p>
          <a:p>
            <a:r>
              <a:rPr lang="en-US" sz="2000" b="1" dirty="0" smtClean="0"/>
              <a:t>Factors that depolarize the membrane-that is, make it more excitable-are:</a:t>
            </a:r>
          </a:p>
          <a:p>
            <a:pPr marL="457200" indent="-457200">
              <a:buFontTx/>
              <a:buAutoNum type="arabicParenBoth"/>
            </a:pPr>
            <a:r>
              <a:rPr lang="en-US" sz="2000" b="1" i="1" dirty="0" smtClean="0"/>
              <a:t>stretching</a:t>
            </a:r>
            <a:r>
              <a:rPr lang="en-US" sz="2000" b="1" dirty="0" smtClean="0"/>
              <a:t> of the muscle, (2) stimulation by </a:t>
            </a:r>
            <a:r>
              <a:rPr lang="en-US" sz="2000" b="1" i="1" dirty="0" smtClean="0"/>
              <a:t>acetylcholine</a:t>
            </a:r>
            <a:r>
              <a:rPr lang="en-US" sz="2000" b="1" dirty="0" smtClean="0"/>
              <a:t>, (3) stimulation by </a:t>
            </a:r>
            <a:r>
              <a:rPr lang="en-US" sz="2000" b="1" i="1" dirty="0" smtClean="0"/>
              <a:t>parasympathetic nerves</a:t>
            </a:r>
            <a:r>
              <a:rPr lang="en-US" sz="2000" b="1" dirty="0" smtClean="0"/>
              <a:t> that secrete acetylcholine at their endings, and (4) stimulation by several </a:t>
            </a:r>
            <a:r>
              <a:rPr lang="en-US" sz="2000" b="1" i="1" dirty="0" smtClean="0"/>
              <a:t>specific gastrointestinal hormones</a:t>
            </a:r>
            <a:r>
              <a:rPr lang="en-US" sz="2000" b="1" dirty="0" smtClean="0"/>
              <a:t>. </a:t>
            </a:r>
          </a:p>
          <a:p>
            <a:r>
              <a:rPr lang="en-US" sz="2000" b="1" dirty="0" smtClean="0"/>
              <a:t>Factors that make the membrane potential more negative-that is, hyperpolarize the membrane and make the muscle fibers less excitable-are:</a:t>
            </a:r>
          </a:p>
          <a:p>
            <a:pPr marL="457200" indent="-457200">
              <a:buFontTx/>
              <a:buNone/>
            </a:pPr>
            <a:r>
              <a:rPr lang="en-US" sz="2000" b="1" dirty="0" smtClean="0"/>
              <a:t>(1) the effect of </a:t>
            </a:r>
            <a:r>
              <a:rPr lang="en-US" sz="2000" b="1" i="1" dirty="0" err="1" smtClean="0"/>
              <a:t>norepinephrine</a:t>
            </a:r>
            <a:r>
              <a:rPr lang="en-US" sz="2000" b="1" dirty="0" smtClean="0"/>
              <a:t> or </a:t>
            </a:r>
            <a:r>
              <a:rPr lang="en-US" sz="2000" b="1" i="1" dirty="0" smtClean="0"/>
              <a:t>epinephrine</a:t>
            </a:r>
            <a:r>
              <a:rPr lang="en-US" sz="2000" b="1" dirty="0" smtClean="0"/>
              <a:t> on the fiber membrane and (2) stimulation of the sympathetic nerves that secrete mainly </a:t>
            </a:r>
            <a:r>
              <a:rPr lang="en-US" sz="2000" b="1" dirty="0" err="1" smtClean="0"/>
              <a:t>norepinephrine</a:t>
            </a:r>
            <a:r>
              <a:rPr lang="en-US" sz="2000" b="1" dirty="0" smtClean="0"/>
              <a:t> at their endings.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76200"/>
            <a:ext cx="7772400" cy="1143000"/>
          </a:xfrm>
        </p:spPr>
        <p:txBody>
          <a:bodyPr/>
          <a:lstStyle/>
          <a:p>
            <a:r>
              <a:rPr lang="en-US" dirty="0" smtClean="0"/>
              <a:t>The Specific Characteristics of Smooth Muscle in the Gut </a:t>
            </a:r>
            <a:r>
              <a:rPr lang="en-US" dirty="0"/>
              <a:t>(Cont.)</a:t>
            </a:r>
            <a:endParaRPr lang="en-US" dirty="0" smtClean="0"/>
          </a:p>
        </p:txBody>
      </p:sp>
      <p:sp>
        <p:nvSpPr>
          <p:cNvPr id="3" name="Content Placeholder 2"/>
          <p:cNvSpPr>
            <a:spLocks noGrp="1"/>
          </p:cNvSpPr>
          <p:nvPr>
            <p:ph idx="1"/>
          </p:nvPr>
        </p:nvSpPr>
        <p:spPr>
          <a:xfrm>
            <a:off x="0" y="1219200"/>
            <a:ext cx="8991600" cy="4114800"/>
          </a:xfrm>
        </p:spPr>
        <p:txBody>
          <a:bodyPr/>
          <a:lstStyle/>
          <a:p>
            <a:pPr>
              <a:defRPr/>
            </a:pPr>
            <a:r>
              <a:rPr lang="en-US" sz="2000" b="1" dirty="0" smtClean="0"/>
              <a:t>Calcium Ions and Muscle Contraction.</a:t>
            </a:r>
            <a:r>
              <a:rPr lang="en-US" sz="2000" dirty="0" smtClean="0"/>
              <a:t> </a:t>
            </a:r>
            <a:r>
              <a:rPr lang="en-US" sz="2000" b="1" dirty="0" smtClean="0"/>
              <a:t>Smooth muscle contraction occurs in response to entry of calcium ions into the muscle fiber. The slow waves do not cause calcium ions to enter the smooth muscle fiber (only sodium ions). Therefore, the slow waves by themselves usually cause no muscle contraction. Instead, it is during the spike potentials, generated at the peaks of the slow waves, that significant quantities of calcium ions do enter the fibers and cause most of the contraction.</a:t>
            </a:r>
          </a:p>
          <a:p>
            <a:pPr>
              <a:defRPr/>
            </a:pPr>
            <a:r>
              <a:rPr lang="en-US" sz="2000" b="1" dirty="0" smtClean="0"/>
              <a:t>Tonic Contraction of Some Gastrointestinal Smooth Muscle.</a:t>
            </a:r>
            <a:r>
              <a:rPr lang="en-US" sz="2000" dirty="0" smtClean="0"/>
              <a:t> </a:t>
            </a:r>
          </a:p>
          <a:p>
            <a:pPr>
              <a:buFontTx/>
              <a:buNone/>
              <a:defRPr/>
            </a:pPr>
            <a:r>
              <a:rPr lang="en-US" sz="2000" dirty="0" smtClean="0"/>
              <a:t>Some smooth muscle of the GI exhibits </a:t>
            </a:r>
            <a:r>
              <a:rPr lang="en-US" sz="2000" i="1" dirty="0" smtClean="0"/>
              <a:t>tonic contraction</a:t>
            </a:r>
            <a:r>
              <a:rPr lang="en-US" sz="2000" dirty="0" smtClean="0"/>
              <a:t> as well as or instead of rhythmical contractions. Tonic contraction is continuous, </a:t>
            </a:r>
            <a:r>
              <a:rPr lang="en-US" sz="2000" b="1" dirty="0" smtClean="0"/>
              <a:t>not associated with the basic electrical rhythm of the slow waves </a:t>
            </a:r>
            <a:r>
              <a:rPr lang="en-US" sz="2000" dirty="0" smtClean="0"/>
              <a:t>but often lasting several minutes or even hours. </a:t>
            </a:r>
          </a:p>
          <a:p>
            <a:pPr>
              <a:buFontTx/>
              <a:buNone/>
              <a:defRPr/>
            </a:pPr>
            <a:r>
              <a:rPr lang="en-US" sz="2000" b="1" dirty="0" smtClean="0"/>
              <a:t>Tonic contraction is sometimes caused by</a:t>
            </a:r>
          </a:p>
          <a:p>
            <a:pPr marL="457200" indent="-457200">
              <a:buFont typeface="+mj-lt"/>
              <a:buAutoNum type="arabicPeriod"/>
              <a:defRPr/>
            </a:pPr>
            <a:r>
              <a:rPr lang="en-US" sz="2000" dirty="0" smtClean="0"/>
              <a:t>continuous repetitive spike potentials. </a:t>
            </a:r>
          </a:p>
          <a:p>
            <a:pPr marL="457200" indent="-457200">
              <a:buFont typeface="+mj-lt"/>
              <a:buAutoNum type="arabicPeriod"/>
              <a:defRPr/>
            </a:pPr>
            <a:r>
              <a:rPr lang="en-US" sz="2000" dirty="0" smtClean="0"/>
              <a:t>hormones. </a:t>
            </a:r>
          </a:p>
          <a:p>
            <a:pPr marL="457200" indent="-457200">
              <a:buFont typeface="+mj-lt"/>
              <a:buAutoNum type="arabicPeriod"/>
              <a:defRPr/>
            </a:pPr>
            <a:r>
              <a:rPr lang="en-US" sz="2000" dirty="0" smtClean="0"/>
              <a:t>continuous entry of calcium ions into the interior of the cell brought about in ways not associated with changes in membrane potential. </a:t>
            </a:r>
            <a:endParaRPr lang="en-US" sz="20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pPr algn="ctr">
              <a:buFontTx/>
              <a:buNone/>
            </a:pPr>
            <a:r>
              <a:rPr lang="en-US" sz="4400" b="1" smtClean="0"/>
              <a:t>Neural Control of Gastrointestinal Function-Enteric Nervous System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76200"/>
            <a:ext cx="7772400" cy="1143000"/>
          </a:xfrm>
        </p:spPr>
        <p:txBody>
          <a:bodyPr/>
          <a:lstStyle/>
          <a:p>
            <a:r>
              <a:rPr lang="en-US" smtClean="0"/>
              <a:t>Neural Control of Gastrointestinal Function-Enteric Nervous System </a:t>
            </a:r>
          </a:p>
        </p:txBody>
      </p:sp>
      <p:sp>
        <p:nvSpPr>
          <p:cNvPr id="16387" name="Content Placeholder 2"/>
          <p:cNvSpPr>
            <a:spLocks noGrp="1"/>
          </p:cNvSpPr>
          <p:nvPr>
            <p:ph idx="1"/>
          </p:nvPr>
        </p:nvSpPr>
        <p:spPr>
          <a:xfrm>
            <a:off x="685800" y="1600200"/>
            <a:ext cx="7772400" cy="4114800"/>
          </a:xfrm>
        </p:spPr>
        <p:txBody>
          <a:bodyPr/>
          <a:lstStyle/>
          <a:p>
            <a:r>
              <a:rPr lang="en-US" sz="2400" b="1" i="1" dirty="0" smtClean="0"/>
              <a:t>Enteric Nervous System is </a:t>
            </a:r>
            <a:r>
              <a:rPr lang="en-US" sz="2400" b="1" dirty="0" smtClean="0"/>
              <a:t>the nervous system of GI tract. It lies entirely in the wall of the gut, beginning in the esophagus and extending all the way to the anus. It h</a:t>
            </a:r>
            <a:r>
              <a:rPr lang="en-US" sz="2400" b="1" dirty="0" smtClean="0">
                <a:cs typeface="Arial" charset="0"/>
              </a:rPr>
              <a:t>as as many neurons as spinal cord (</a:t>
            </a:r>
            <a:r>
              <a:rPr lang="en-US" sz="2400" b="1" dirty="0" smtClean="0"/>
              <a:t>about 100 million). </a:t>
            </a:r>
          </a:p>
          <a:p>
            <a:r>
              <a:rPr lang="en-US" sz="2400" b="1" dirty="0" smtClean="0"/>
              <a:t>The enteric nervous system is composed mainly of two plexuses: </a:t>
            </a:r>
          </a:p>
          <a:p>
            <a:pPr>
              <a:buFontTx/>
              <a:buNone/>
            </a:pPr>
            <a:r>
              <a:rPr lang="en-US" sz="2400" b="1" dirty="0" smtClean="0"/>
              <a:t>	(1) an outer plexus lying between the longitudinal and circular muscle layers, called the </a:t>
            </a:r>
            <a:r>
              <a:rPr lang="en-US" sz="2400" b="1" i="1" dirty="0" err="1" smtClean="0"/>
              <a:t>myenteric</a:t>
            </a:r>
            <a:r>
              <a:rPr lang="en-US" sz="2400" b="1" i="1" dirty="0" smtClean="0"/>
              <a:t> plexus; </a:t>
            </a:r>
            <a:r>
              <a:rPr lang="en-US" sz="2400" b="1" dirty="0" smtClean="0"/>
              <a:t>controls mainly the gastrointestinal movements. </a:t>
            </a:r>
          </a:p>
          <a:p>
            <a:pPr>
              <a:buFontTx/>
              <a:buNone/>
            </a:pPr>
            <a:r>
              <a:rPr lang="en-US" sz="2400" b="1" dirty="0" smtClean="0"/>
              <a:t>	(2) an inner plexus, called the </a:t>
            </a:r>
            <a:r>
              <a:rPr lang="en-US" sz="2400" b="1" i="1" dirty="0" err="1" smtClean="0"/>
              <a:t>submucosal</a:t>
            </a:r>
            <a:r>
              <a:rPr lang="en-US" sz="2400" b="1" i="1" dirty="0" smtClean="0"/>
              <a:t> plexus</a:t>
            </a:r>
            <a:r>
              <a:rPr lang="en-US" sz="2400" b="1" dirty="0" smtClean="0"/>
              <a:t> or </a:t>
            </a:r>
            <a:r>
              <a:rPr lang="en-US" sz="2400" b="1" i="1" dirty="0" err="1" smtClean="0"/>
              <a:t>Meissner's</a:t>
            </a:r>
            <a:r>
              <a:rPr lang="en-US" sz="2400" b="1" i="1" dirty="0" smtClean="0"/>
              <a:t> plexus</a:t>
            </a:r>
            <a:r>
              <a:rPr lang="en-US" sz="2400" b="1" dirty="0" smtClean="0"/>
              <a:t>, that lies in the </a:t>
            </a:r>
            <a:r>
              <a:rPr lang="en-US" sz="2400" b="1" dirty="0" err="1" smtClean="0"/>
              <a:t>submucosa</a:t>
            </a:r>
            <a:r>
              <a:rPr lang="en-US" sz="2400" b="1" dirty="0" smtClean="0"/>
              <a:t>;  controls mainly gastrointestinal secretion and local blood flow.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33400"/>
            <a:ext cx="8305800" cy="1143000"/>
          </a:xfrm>
        </p:spPr>
        <p:txBody>
          <a:bodyPr/>
          <a:lstStyle/>
          <a:p>
            <a:pPr eaLnBrk="1" hangingPunct="1"/>
            <a:r>
              <a:rPr lang="en-US" smtClean="0"/>
              <a:t/>
            </a:r>
            <a:br>
              <a:rPr lang="en-US" smtClean="0"/>
            </a:br>
            <a:r>
              <a:rPr lang="en-US" smtClean="0"/>
              <a:t>Required Textbook</a:t>
            </a:r>
            <a:br>
              <a:rPr lang="en-US" smtClean="0"/>
            </a:br>
            <a:endParaRPr lang="en-US" smtClean="0"/>
          </a:p>
        </p:txBody>
      </p:sp>
      <p:sp>
        <p:nvSpPr>
          <p:cNvPr id="4099" name="Text Box 5"/>
          <p:cNvSpPr txBox="1">
            <a:spLocks noChangeArrowheads="1"/>
          </p:cNvSpPr>
          <p:nvPr/>
        </p:nvSpPr>
        <p:spPr bwMode="auto">
          <a:xfrm>
            <a:off x="211138" y="2481263"/>
            <a:ext cx="8704262" cy="3416300"/>
          </a:xfrm>
          <a:prstGeom prst="rect">
            <a:avLst/>
          </a:prstGeom>
          <a:noFill/>
          <a:ln w="12700">
            <a:noFill/>
            <a:miter lim="800000"/>
            <a:headEnd type="none" w="sm" len="sm"/>
            <a:tailEnd type="none" w="sm" len="sm"/>
          </a:ln>
        </p:spPr>
        <p:txBody>
          <a:bodyPr>
            <a:spAutoFit/>
          </a:bodyPr>
          <a:lstStyle/>
          <a:p>
            <a:pPr marL="457200" indent="-457200" algn="ctr"/>
            <a:r>
              <a:rPr lang="en-US" sz="3600" b="1" dirty="0">
                <a:solidFill>
                  <a:srgbClr val="FFFFFF"/>
                </a:solidFill>
                <a:latin typeface="Times New Roman" pitchFamily="18" charset="0"/>
                <a:cs typeface="Times New Roman" pitchFamily="18" charset="0"/>
              </a:rPr>
              <a:t>Textbook of Medical Physiology</a:t>
            </a:r>
          </a:p>
          <a:p>
            <a:pPr marL="457200" indent="-457200" algn="ctr"/>
            <a:r>
              <a:rPr lang="en-US" sz="3600" b="1" dirty="0">
                <a:solidFill>
                  <a:srgbClr val="FFFFFF"/>
                </a:solidFill>
                <a:latin typeface="Times New Roman" pitchFamily="18" charset="0"/>
                <a:cs typeface="Times New Roman" pitchFamily="18" charset="0"/>
              </a:rPr>
              <a:t>Eleventh Edition</a:t>
            </a:r>
          </a:p>
          <a:p>
            <a:pPr marL="457200" indent="-457200" algn="ctr"/>
            <a:r>
              <a:rPr lang="en-US" sz="3600" b="1" dirty="0">
                <a:solidFill>
                  <a:srgbClr val="FFFFFF"/>
                </a:solidFill>
                <a:latin typeface="Times New Roman" pitchFamily="18" charset="0"/>
                <a:cs typeface="Times New Roman" pitchFamily="18" charset="0"/>
              </a:rPr>
              <a:t>Guyton &amp; Hall</a:t>
            </a:r>
          </a:p>
          <a:p>
            <a:pPr marL="457200" indent="-457200" algn="ctr"/>
            <a:r>
              <a:rPr lang="en-US" sz="3600" b="1" dirty="0">
                <a:solidFill>
                  <a:srgbClr val="FFFFFF"/>
                </a:solidFill>
                <a:latin typeface="Times New Roman" pitchFamily="18" charset="0"/>
                <a:cs typeface="Times New Roman" pitchFamily="18" charset="0"/>
              </a:rPr>
              <a:t>Published by Elsevier Saunders</a:t>
            </a:r>
          </a:p>
          <a:p>
            <a:pPr marL="457200" indent="-457200" algn="ctr"/>
            <a:r>
              <a:rPr lang="en-US" sz="3600" b="1" dirty="0" smtClean="0">
                <a:solidFill>
                  <a:srgbClr val="FFFFFF"/>
                </a:solidFill>
                <a:latin typeface="Times New Roman" pitchFamily="18" charset="0"/>
                <a:cs typeface="Times New Roman" pitchFamily="18" charset="0"/>
              </a:rPr>
              <a:t>2011</a:t>
            </a:r>
            <a:endParaRPr lang="en-US" sz="3600" b="1" dirty="0">
              <a:solidFill>
                <a:srgbClr val="FFFFFF"/>
              </a:solidFill>
              <a:latin typeface="Times New Roman" pitchFamily="18" charset="0"/>
              <a:cs typeface="Times New Roman" pitchFamily="18" charset="0"/>
            </a:endParaRPr>
          </a:p>
          <a:p>
            <a:pPr marL="457200" indent="-457200"/>
            <a:endParaRPr lang="en-US" sz="3600" b="1" dirty="0">
              <a:solidFill>
                <a:srgbClr val="FFFF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685800" y="381000"/>
            <a:ext cx="7772400" cy="1143000"/>
          </a:xfrm>
        </p:spPr>
        <p:txBody>
          <a:bodyPr/>
          <a:lstStyle/>
          <a:p>
            <a:r>
              <a:rPr lang="en-US" dirty="0" smtClean="0"/>
              <a:t>Neural Control of Gastrointestinal Function-Enteric Nervous System </a:t>
            </a:r>
          </a:p>
        </p:txBody>
      </p:sp>
      <p:pic>
        <p:nvPicPr>
          <p:cNvPr id="4" name="Picture 4" descr="D:\rgb jpgs\62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88" y="1673225"/>
            <a:ext cx="6619875" cy="4803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Neural Control of Gastrointestinal Function-Enteric Nervous System </a:t>
            </a:r>
            <a:endParaRPr lang="ar-SA" dirty="0"/>
          </a:p>
        </p:txBody>
      </p:sp>
      <p:pic>
        <p:nvPicPr>
          <p:cNvPr id="3" name="Picture 4" descr="26-10"/>
          <p:cNvPicPr>
            <a:picLocks noChangeAspect="1" noChangeArrowheads="1"/>
          </p:cNvPicPr>
          <p:nvPr/>
        </p:nvPicPr>
        <p:blipFill>
          <a:blip r:embed="rId2" cstate="print"/>
          <a:srcRect/>
          <a:stretch>
            <a:fillRect/>
          </a:stretch>
        </p:blipFill>
        <p:spPr>
          <a:xfrm>
            <a:off x="838200" y="1676400"/>
            <a:ext cx="7467600" cy="4980994"/>
          </a:xfrm>
          <a:prstGeom prst="rect">
            <a:avLst/>
          </a:prstGeom>
          <a:noFill/>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228600"/>
            <a:ext cx="7772400" cy="1143000"/>
          </a:xfrm>
        </p:spPr>
        <p:txBody>
          <a:bodyPr/>
          <a:lstStyle/>
          <a:p>
            <a:r>
              <a:rPr lang="en-US" smtClean="0"/>
              <a:t>Neural Control of Gastrointestinal Function-Enteric Nervous System </a:t>
            </a:r>
          </a:p>
        </p:txBody>
      </p:sp>
      <p:sp>
        <p:nvSpPr>
          <p:cNvPr id="18435" name="Content Placeholder 2"/>
          <p:cNvSpPr>
            <a:spLocks noGrp="1"/>
          </p:cNvSpPr>
          <p:nvPr>
            <p:ph idx="1"/>
          </p:nvPr>
        </p:nvSpPr>
        <p:spPr>
          <a:xfrm>
            <a:off x="685800" y="1295400"/>
            <a:ext cx="7772400" cy="3505200"/>
          </a:xfrm>
        </p:spPr>
        <p:txBody>
          <a:bodyPr/>
          <a:lstStyle/>
          <a:p>
            <a:r>
              <a:rPr lang="en-US" sz="2400" smtClean="0"/>
              <a:t>The enteric nervous system can function on its own, independently of the parasympathetic and sympathetic systems, however, these extrinsic nerves can greatly enhance or inhibit gastrointestinal functions. The sensory nerve endings send afferent fibers to both plexuses of the enteric system and then to: (1) the prevertebral ganglia of the sympathetic nervous system, (2) the spinal cord, and (3) the vagus nerves all the way to the brain stem. These sensory nerves can elicit local reflexes within the gut wall.</a:t>
            </a:r>
          </a:p>
        </p:txBody>
      </p:sp>
      <p:sp>
        <p:nvSpPr>
          <p:cNvPr id="18436" name="TextBox 3"/>
          <p:cNvSpPr txBox="1">
            <a:spLocks noChangeArrowheads="1"/>
          </p:cNvSpPr>
          <p:nvPr/>
        </p:nvSpPr>
        <p:spPr bwMode="auto">
          <a:xfrm>
            <a:off x="1828800" y="5029200"/>
            <a:ext cx="5715000" cy="523875"/>
          </a:xfrm>
          <a:prstGeom prst="rect">
            <a:avLst/>
          </a:prstGeom>
          <a:noFill/>
          <a:ln w="9525">
            <a:noFill/>
            <a:miter lim="800000"/>
            <a:headEnd/>
            <a:tailEnd/>
          </a:ln>
        </p:spPr>
        <p:txBody>
          <a:bodyPr>
            <a:spAutoFit/>
          </a:bodyPr>
          <a:lstStyle/>
          <a:p>
            <a:endParaRPr lang="ar-SA"/>
          </a:p>
        </p:txBody>
      </p:sp>
      <p:pic>
        <p:nvPicPr>
          <p:cNvPr id="18437" name="Picture 4" descr=" 13-14.jpg                                                      0004E754Macintosh HD                   ABA78158:"/>
          <p:cNvPicPr>
            <a:picLocks noChangeAspect="1" noChangeArrowheads="1"/>
          </p:cNvPicPr>
          <p:nvPr/>
        </p:nvPicPr>
        <p:blipFill>
          <a:blip r:embed="rId2" cstate="print"/>
          <a:srcRect b="12312"/>
          <a:stretch>
            <a:fillRect/>
          </a:stretch>
        </p:blipFill>
        <p:spPr bwMode="auto">
          <a:xfrm>
            <a:off x="107950" y="4822825"/>
            <a:ext cx="8913813" cy="1806575"/>
          </a:xfrm>
          <a:prstGeom prst="rect">
            <a:avLst/>
          </a:prstGeom>
          <a:noFill/>
          <a:ln w="9525">
            <a:noFill/>
            <a:miter lim="800000"/>
            <a:headEnd/>
            <a:tailEnd/>
          </a:ln>
        </p:spPr>
      </p:pic>
      <p:sp>
        <p:nvSpPr>
          <p:cNvPr id="7" name="Rectangle 5"/>
          <p:cNvSpPr>
            <a:spLocks noChangeArrowheads="1"/>
          </p:cNvSpPr>
          <p:nvPr/>
        </p:nvSpPr>
        <p:spPr bwMode="auto">
          <a:xfrm>
            <a:off x="477838" y="5603875"/>
            <a:ext cx="842962" cy="274638"/>
          </a:xfrm>
          <a:prstGeom prst="rect">
            <a:avLst/>
          </a:prstGeom>
          <a:noFill/>
          <a:ln w="9525">
            <a:noFill/>
            <a:miter lim="800000"/>
            <a:headEnd/>
            <a:tailEnd/>
          </a:ln>
        </p:spPr>
        <p:txBody>
          <a:bodyPr wrap="none">
            <a:spAutoFit/>
          </a:bodyPr>
          <a:lstStyle/>
          <a:p>
            <a:r>
              <a:rPr lang="en-US" sz="1200" b="1">
                <a:solidFill>
                  <a:srgbClr val="FF0000"/>
                </a:solidFill>
                <a:latin typeface="Arial" charset="0"/>
              </a:rPr>
              <a:t>Receptor</a:t>
            </a:r>
            <a:endParaRPr lang="en-US" sz="1200" b="1" i="1">
              <a:solidFill>
                <a:srgbClr val="FF0000"/>
              </a:solidFill>
              <a:latin typeface="Arial" charset="0"/>
            </a:endParaRPr>
          </a:p>
        </p:txBody>
      </p:sp>
      <p:sp>
        <p:nvSpPr>
          <p:cNvPr id="8" name="Oval 6"/>
          <p:cNvSpPr>
            <a:spLocks noChangeArrowheads="1"/>
          </p:cNvSpPr>
          <p:nvPr/>
        </p:nvSpPr>
        <p:spPr bwMode="auto">
          <a:xfrm>
            <a:off x="280988" y="5638800"/>
            <a:ext cx="211137" cy="212725"/>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1</a:t>
            </a:r>
          </a:p>
        </p:txBody>
      </p:sp>
      <p:sp>
        <p:nvSpPr>
          <p:cNvPr id="9" name="Oval 7"/>
          <p:cNvSpPr>
            <a:spLocks noChangeArrowheads="1"/>
          </p:cNvSpPr>
          <p:nvPr/>
        </p:nvSpPr>
        <p:spPr bwMode="auto">
          <a:xfrm>
            <a:off x="4662488" y="5489575"/>
            <a:ext cx="211137" cy="212725"/>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2</a:t>
            </a:r>
            <a:endParaRPr lang="en-US"/>
          </a:p>
        </p:txBody>
      </p:sp>
      <p:sp>
        <p:nvSpPr>
          <p:cNvPr id="10" name="Oval 8"/>
          <p:cNvSpPr>
            <a:spLocks noChangeArrowheads="1"/>
          </p:cNvSpPr>
          <p:nvPr/>
        </p:nvSpPr>
        <p:spPr bwMode="auto">
          <a:xfrm>
            <a:off x="7732713" y="5448300"/>
            <a:ext cx="212725" cy="214313"/>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3</a:t>
            </a:r>
            <a:endParaRPr lang="en-US"/>
          </a:p>
        </p:txBody>
      </p:sp>
      <p:sp>
        <p:nvSpPr>
          <p:cNvPr id="11" name="Oval 9"/>
          <p:cNvSpPr>
            <a:spLocks noChangeArrowheads="1"/>
          </p:cNvSpPr>
          <p:nvPr/>
        </p:nvSpPr>
        <p:spPr bwMode="auto">
          <a:xfrm>
            <a:off x="4030663" y="5813425"/>
            <a:ext cx="212725" cy="214313"/>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4</a:t>
            </a:r>
          </a:p>
        </p:txBody>
      </p:sp>
      <p:sp>
        <p:nvSpPr>
          <p:cNvPr id="12" name="Rectangle 10"/>
          <p:cNvSpPr>
            <a:spLocks noChangeArrowheads="1"/>
          </p:cNvSpPr>
          <p:nvPr/>
        </p:nvSpPr>
        <p:spPr bwMode="auto">
          <a:xfrm>
            <a:off x="4821238" y="5454650"/>
            <a:ext cx="1589087" cy="274638"/>
          </a:xfrm>
          <a:prstGeom prst="rect">
            <a:avLst/>
          </a:prstGeom>
          <a:noFill/>
          <a:ln w="9525">
            <a:noFill/>
            <a:miter lim="800000"/>
            <a:headEnd/>
            <a:tailEnd/>
          </a:ln>
        </p:spPr>
        <p:txBody>
          <a:bodyPr>
            <a:spAutoFit/>
          </a:bodyPr>
          <a:lstStyle/>
          <a:p>
            <a:r>
              <a:rPr lang="en-US" sz="1200" b="1">
                <a:solidFill>
                  <a:srgbClr val="FF0000"/>
                </a:solidFill>
                <a:latin typeface="Arial" charset="0"/>
              </a:rPr>
              <a:t>Sensory neuron</a:t>
            </a:r>
            <a:endParaRPr lang="en-US" sz="1200" b="1" i="1">
              <a:solidFill>
                <a:srgbClr val="FF0000"/>
              </a:solidFill>
              <a:latin typeface="Arial" charset="0"/>
            </a:endParaRPr>
          </a:p>
        </p:txBody>
      </p:sp>
      <p:sp>
        <p:nvSpPr>
          <p:cNvPr id="13" name="Rectangle 11"/>
          <p:cNvSpPr>
            <a:spLocks noChangeArrowheads="1"/>
          </p:cNvSpPr>
          <p:nvPr/>
        </p:nvSpPr>
        <p:spPr bwMode="auto">
          <a:xfrm>
            <a:off x="7905750" y="5414963"/>
            <a:ext cx="1022350" cy="457200"/>
          </a:xfrm>
          <a:prstGeom prst="rect">
            <a:avLst/>
          </a:prstGeom>
          <a:noFill/>
          <a:ln w="9525">
            <a:noFill/>
            <a:miter lim="800000"/>
            <a:headEnd/>
            <a:tailEnd/>
          </a:ln>
        </p:spPr>
        <p:txBody>
          <a:bodyPr>
            <a:spAutoFit/>
          </a:bodyPr>
          <a:lstStyle/>
          <a:p>
            <a:r>
              <a:rPr lang="en-US" sz="1200" b="1">
                <a:solidFill>
                  <a:srgbClr val="FF0000"/>
                </a:solidFill>
                <a:latin typeface="Arial" charset="0"/>
              </a:rPr>
              <a:t>Integration center</a:t>
            </a:r>
            <a:endParaRPr lang="en-US" sz="1200" b="1" i="1">
              <a:solidFill>
                <a:srgbClr val="FF0000"/>
              </a:solidFill>
              <a:latin typeface="Arial" charset="0"/>
            </a:endParaRPr>
          </a:p>
        </p:txBody>
      </p:sp>
      <p:sp>
        <p:nvSpPr>
          <p:cNvPr id="14" name="Oval 12"/>
          <p:cNvSpPr>
            <a:spLocks noChangeArrowheads="1"/>
          </p:cNvSpPr>
          <p:nvPr/>
        </p:nvSpPr>
        <p:spPr bwMode="auto">
          <a:xfrm>
            <a:off x="2462213" y="6054725"/>
            <a:ext cx="211137" cy="214313"/>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5</a:t>
            </a:r>
          </a:p>
        </p:txBody>
      </p:sp>
      <p:sp>
        <p:nvSpPr>
          <p:cNvPr id="15" name="Rectangle 13"/>
          <p:cNvSpPr>
            <a:spLocks noChangeArrowheads="1"/>
          </p:cNvSpPr>
          <p:nvPr/>
        </p:nvSpPr>
        <p:spPr bwMode="auto">
          <a:xfrm>
            <a:off x="2644775" y="6021388"/>
            <a:ext cx="1095375" cy="274637"/>
          </a:xfrm>
          <a:prstGeom prst="rect">
            <a:avLst/>
          </a:prstGeom>
          <a:noFill/>
          <a:ln w="9525">
            <a:noFill/>
            <a:miter lim="800000"/>
            <a:headEnd/>
            <a:tailEnd/>
          </a:ln>
        </p:spPr>
        <p:txBody>
          <a:bodyPr>
            <a:spAutoFit/>
          </a:bodyPr>
          <a:lstStyle/>
          <a:p>
            <a:r>
              <a:rPr lang="en-US" sz="1200" b="1">
                <a:solidFill>
                  <a:srgbClr val="FF0000"/>
                </a:solidFill>
                <a:latin typeface="Arial" charset="0"/>
              </a:rPr>
              <a:t>Effector</a:t>
            </a:r>
            <a:endParaRPr lang="en-US" sz="1200" b="1" i="1">
              <a:solidFill>
                <a:srgbClr val="FF0000"/>
              </a:solidFill>
              <a:latin typeface="Arial" charset="0"/>
            </a:endParaRPr>
          </a:p>
        </p:txBody>
      </p:sp>
      <p:sp>
        <p:nvSpPr>
          <p:cNvPr id="16" name="Rectangle 14"/>
          <p:cNvSpPr>
            <a:spLocks noChangeArrowheads="1"/>
          </p:cNvSpPr>
          <p:nvPr/>
        </p:nvSpPr>
        <p:spPr bwMode="auto">
          <a:xfrm>
            <a:off x="4191000" y="5780088"/>
            <a:ext cx="1209675" cy="274637"/>
          </a:xfrm>
          <a:prstGeom prst="rect">
            <a:avLst/>
          </a:prstGeom>
          <a:noFill/>
          <a:ln w="9525">
            <a:noFill/>
            <a:miter lim="800000"/>
            <a:headEnd/>
            <a:tailEnd/>
          </a:ln>
        </p:spPr>
        <p:txBody>
          <a:bodyPr>
            <a:spAutoFit/>
          </a:bodyPr>
          <a:lstStyle/>
          <a:p>
            <a:r>
              <a:rPr lang="en-US" sz="1200" b="1">
                <a:solidFill>
                  <a:srgbClr val="FF0000"/>
                </a:solidFill>
                <a:latin typeface="Arial" charset="0"/>
              </a:rPr>
              <a:t>Motor neuron</a:t>
            </a:r>
            <a:endParaRPr lang="en-US" sz="1200" b="1" i="1">
              <a:solidFill>
                <a:srgbClr val="FF0000"/>
              </a:solidFill>
              <a:latin typeface="Arial" charset="0"/>
            </a:endParaRPr>
          </a:p>
        </p:txBody>
      </p:sp>
      <p:sp>
        <p:nvSpPr>
          <p:cNvPr id="17" name="Line 15"/>
          <p:cNvSpPr>
            <a:spLocks noChangeShapeType="1"/>
          </p:cNvSpPr>
          <p:nvPr/>
        </p:nvSpPr>
        <p:spPr bwMode="auto">
          <a:xfrm flipH="1">
            <a:off x="1292225" y="5599113"/>
            <a:ext cx="822325" cy="136525"/>
          </a:xfrm>
          <a:prstGeom prst="line">
            <a:avLst/>
          </a:prstGeom>
          <a:noFill/>
          <a:ln w="15875">
            <a:solidFill>
              <a:schemeClr val="tx1"/>
            </a:solidFill>
            <a:round/>
            <a:headEnd/>
            <a:tailEnd/>
          </a:ln>
        </p:spPr>
        <p:txBody>
          <a:bodyPr wrap="none" anchor="ctr"/>
          <a:lstStyle/>
          <a:p>
            <a:endParaRPr lang="en-US"/>
          </a:p>
        </p:txBody>
      </p:sp>
      <p:sp>
        <p:nvSpPr>
          <p:cNvPr id="18" name="Rectangle 19"/>
          <p:cNvSpPr>
            <a:spLocks noChangeArrowheads="1"/>
          </p:cNvSpPr>
          <p:nvPr/>
        </p:nvSpPr>
        <p:spPr bwMode="auto">
          <a:xfrm>
            <a:off x="455613" y="5227638"/>
            <a:ext cx="828675" cy="274637"/>
          </a:xfrm>
          <a:prstGeom prst="rect">
            <a:avLst/>
          </a:prstGeom>
          <a:noFill/>
          <a:ln w="9525">
            <a:noFill/>
            <a:miter lim="800000"/>
            <a:headEnd/>
            <a:tailEnd/>
          </a:ln>
        </p:spPr>
        <p:txBody>
          <a:bodyPr wrap="none">
            <a:spAutoFit/>
          </a:bodyPr>
          <a:lstStyle/>
          <a:p>
            <a:r>
              <a:rPr lang="en-US" sz="1200" b="1">
                <a:solidFill>
                  <a:srgbClr val="FF0000"/>
                </a:solidFill>
                <a:latin typeface="Arial" charset="0"/>
              </a:rPr>
              <a:t>Stimulus</a:t>
            </a:r>
            <a:endParaRPr lang="en-US" sz="1200" b="1" i="1">
              <a:solidFill>
                <a:srgbClr val="FF0000"/>
              </a:solidFill>
              <a:latin typeface="Arial" charset="0"/>
            </a:endParaRPr>
          </a:p>
        </p:txBody>
      </p:sp>
      <p:sp>
        <p:nvSpPr>
          <p:cNvPr id="19" name="Rectangle 20"/>
          <p:cNvSpPr>
            <a:spLocks noChangeArrowheads="1"/>
          </p:cNvSpPr>
          <p:nvPr/>
        </p:nvSpPr>
        <p:spPr bwMode="auto">
          <a:xfrm>
            <a:off x="615950" y="6073775"/>
            <a:ext cx="506413" cy="274638"/>
          </a:xfrm>
          <a:prstGeom prst="rect">
            <a:avLst/>
          </a:prstGeom>
          <a:noFill/>
          <a:ln w="9525">
            <a:noFill/>
            <a:miter lim="800000"/>
            <a:headEnd/>
            <a:tailEnd/>
          </a:ln>
        </p:spPr>
        <p:txBody>
          <a:bodyPr wrap="none">
            <a:spAutoFit/>
          </a:bodyPr>
          <a:lstStyle/>
          <a:p>
            <a:pPr algn="r"/>
            <a:r>
              <a:rPr lang="en-US" sz="1200" b="1">
                <a:solidFill>
                  <a:srgbClr val="FF0000"/>
                </a:solidFill>
                <a:latin typeface="Arial" charset="0"/>
              </a:rPr>
              <a:t>Skin</a:t>
            </a:r>
            <a:endParaRPr lang="en-US" sz="1200" b="1" i="1">
              <a:solidFill>
                <a:srgbClr val="FF0000"/>
              </a:solidFill>
              <a:latin typeface="Arial" charset="0"/>
            </a:endParaRPr>
          </a:p>
        </p:txBody>
      </p:sp>
      <p:sp>
        <p:nvSpPr>
          <p:cNvPr id="20" name="Line 21"/>
          <p:cNvSpPr>
            <a:spLocks noChangeShapeType="1"/>
          </p:cNvSpPr>
          <p:nvPr/>
        </p:nvSpPr>
        <p:spPr bwMode="auto">
          <a:xfrm flipH="1">
            <a:off x="1211263" y="5172075"/>
            <a:ext cx="514350" cy="198438"/>
          </a:xfrm>
          <a:prstGeom prst="line">
            <a:avLst/>
          </a:prstGeom>
          <a:noFill/>
          <a:ln w="15875">
            <a:solidFill>
              <a:schemeClr val="tx1"/>
            </a:solidFill>
            <a:round/>
            <a:headEnd/>
            <a:tailEnd/>
          </a:ln>
        </p:spPr>
        <p:txBody>
          <a:bodyPr wrap="none" anchor="ctr"/>
          <a:lstStyle/>
          <a:p>
            <a:endParaRPr lang="en-US"/>
          </a:p>
        </p:txBody>
      </p:sp>
      <p:sp>
        <p:nvSpPr>
          <p:cNvPr id="21" name="Line 22"/>
          <p:cNvSpPr>
            <a:spLocks noChangeShapeType="1"/>
          </p:cNvSpPr>
          <p:nvPr/>
        </p:nvSpPr>
        <p:spPr bwMode="auto">
          <a:xfrm flipH="1">
            <a:off x="1100138" y="5889625"/>
            <a:ext cx="538162" cy="315913"/>
          </a:xfrm>
          <a:prstGeom prst="line">
            <a:avLst/>
          </a:prstGeom>
          <a:noFill/>
          <a:ln w="15875">
            <a:solidFill>
              <a:schemeClr val="tx1"/>
            </a:solidFill>
            <a:round/>
            <a:headEnd/>
            <a:tailEnd/>
          </a:ln>
        </p:spPr>
        <p:txBody>
          <a:bodyPr wrap="none" anchor="ctr"/>
          <a:lstStyle/>
          <a:p>
            <a:endParaRPr lang="en-US"/>
          </a:p>
        </p:txBody>
      </p:sp>
      <p:sp>
        <p:nvSpPr>
          <p:cNvPr id="22" name="Rectangle 23"/>
          <p:cNvSpPr>
            <a:spLocks noChangeArrowheads="1"/>
          </p:cNvSpPr>
          <p:nvPr/>
        </p:nvSpPr>
        <p:spPr bwMode="auto">
          <a:xfrm>
            <a:off x="7485063" y="4795838"/>
            <a:ext cx="1536700" cy="457200"/>
          </a:xfrm>
          <a:prstGeom prst="rect">
            <a:avLst/>
          </a:prstGeom>
          <a:noFill/>
          <a:ln w="9525">
            <a:noFill/>
            <a:miter lim="800000"/>
            <a:headEnd/>
            <a:tailEnd/>
          </a:ln>
        </p:spPr>
        <p:txBody>
          <a:bodyPr>
            <a:spAutoFit/>
          </a:bodyPr>
          <a:lstStyle/>
          <a:p>
            <a:r>
              <a:rPr lang="en-US" sz="1200" b="1">
                <a:solidFill>
                  <a:srgbClr val="FF0000"/>
                </a:solidFill>
                <a:latin typeface="Arial" charset="0"/>
              </a:rPr>
              <a:t>Spinal cord </a:t>
            </a:r>
            <a:br>
              <a:rPr lang="en-US" sz="1200" b="1">
                <a:solidFill>
                  <a:srgbClr val="FF0000"/>
                </a:solidFill>
                <a:latin typeface="Arial" charset="0"/>
              </a:rPr>
            </a:br>
            <a:r>
              <a:rPr lang="en-US" sz="1200" b="1">
                <a:solidFill>
                  <a:srgbClr val="FF0000"/>
                </a:solidFill>
                <a:latin typeface="Arial" charset="0"/>
              </a:rPr>
              <a:t>(in cross-section)</a:t>
            </a:r>
            <a:endParaRPr lang="en-US" sz="1200" b="1" i="1">
              <a:solidFill>
                <a:srgbClr val="FF0000"/>
              </a:solidFill>
              <a:latin typeface="Arial" charset="0"/>
            </a:endParaRPr>
          </a:p>
        </p:txBody>
      </p:sp>
      <p:sp>
        <p:nvSpPr>
          <p:cNvPr id="23" name="Rectangle 24"/>
          <p:cNvSpPr>
            <a:spLocks noChangeArrowheads="1"/>
          </p:cNvSpPr>
          <p:nvPr/>
        </p:nvSpPr>
        <p:spPr bwMode="auto">
          <a:xfrm>
            <a:off x="7762875" y="5995988"/>
            <a:ext cx="1160463" cy="274637"/>
          </a:xfrm>
          <a:prstGeom prst="rect">
            <a:avLst/>
          </a:prstGeom>
          <a:noFill/>
          <a:ln w="9525">
            <a:noFill/>
            <a:miter lim="800000"/>
            <a:headEnd/>
            <a:tailEnd/>
          </a:ln>
        </p:spPr>
        <p:txBody>
          <a:bodyPr>
            <a:spAutoFit/>
          </a:bodyPr>
          <a:lstStyle/>
          <a:p>
            <a:r>
              <a:rPr lang="en-US" sz="1200" b="1">
                <a:solidFill>
                  <a:srgbClr val="FF0000"/>
                </a:solidFill>
                <a:latin typeface="Arial" charset="0"/>
              </a:rPr>
              <a:t>Interneuron</a:t>
            </a:r>
            <a:endParaRPr lang="en-US" sz="1200" b="1" i="1">
              <a:solidFill>
                <a:srgbClr val="FF0000"/>
              </a:solidFill>
              <a:latin typeface="Arial" charset="0"/>
            </a:endParaRPr>
          </a:p>
        </p:txBody>
      </p:sp>
      <p:sp>
        <p:nvSpPr>
          <p:cNvPr id="24" name="Line 25"/>
          <p:cNvSpPr>
            <a:spLocks noChangeShapeType="1"/>
          </p:cNvSpPr>
          <p:nvPr/>
        </p:nvSpPr>
        <p:spPr bwMode="auto">
          <a:xfrm flipH="1">
            <a:off x="6858000" y="4938713"/>
            <a:ext cx="668338" cy="407987"/>
          </a:xfrm>
          <a:prstGeom prst="line">
            <a:avLst/>
          </a:prstGeom>
          <a:noFill/>
          <a:ln w="15875">
            <a:solidFill>
              <a:schemeClr val="tx1"/>
            </a:solidFill>
            <a:round/>
            <a:headEnd/>
            <a:tailEnd/>
          </a:ln>
        </p:spPr>
        <p:txBody>
          <a:bodyPr wrap="none" anchor="ctr"/>
          <a:lstStyle/>
          <a:p>
            <a:endParaRPr lang="en-US"/>
          </a:p>
        </p:txBody>
      </p:sp>
      <p:sp>
        <p:nvSpPr>
          <p:cNvPr id="25" name="Line 26"/>
          <p:cNvSpPr>
            <a:spLocks noChangeShapeType="1"/>
          </p:cNvSpPr>
          <p:nvPr/>
        </p:nvSpPr>
        <p:spPr bwMode="auto">
          <a:xfrm flipH="1">
            <a:off x="6834188" y="5551488"/>
            <a:ext cx="822325" cy="0"/>
          </a:xfrm>
          <a:prstGeom prst="line">
            <a:avLst/>
          </a:prstGeom>
          <a:noFill/>
          <a:ln w="15875">
            <a:solidFill>
              <a:schemeClr val="tx1"/>
            </a:solidFill>
            <a:round/>
            <a:headEnd/>
            <a:tailEnd/>
          </a:ln>
        </p:spPr>
        <p:txBody>
          <a:bodyPr wrap="none" anchor="ctr"/>
          <a:lstStyle/>
          <a:p>
            <a:endParaRPr lang="en-US"/>
          </a:p>
        </p:txBody>
      </p:sp>
      <p:sp>
        <p:nvSpPr>
          <p:cNvPr id="26" name="Line 27"/>
          <p:cNvSpPr>
            <a:spLocks noChangeShapeType="1"/>
          </p:cNvSpPr>
          <p:nvPr/>
        </p:nvSpPr>
        <p:spPr bwMode="auto">
          <a:xfrm flipH="1" flipV="1">
            <a:off x="6796088" y="5649913"/>
            <a:ext cx="1003300" cy="446087"/>
          </a:xfrm>
          <a:prstGeom prst="line">
            <a:avLst/>
          </a:prstGeom>
          <a:noFill/>
          <a:ln w="15875">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8"/>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9"/>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7"/>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0"/>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9"/>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499"/>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10"/>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499"/>
                                          </p:stCondLst>
                                        </p:cTn>
                                        <p:tgtEl>
                                          <p:spTgt spid="13"/>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499"/>
                                          </p:stCondLst>
                                        </p:cTn>
                                        <p:tgtEl>
                                          <p:spTgt spid="22"/>
                                        </p:tgtEl>
                                        <p:attrNameLst>
                                          <p:attrName>style.visibility</p:attrName>
                                        </p:attrNameLst>
                                      </p:cBhvr>
                                      <p:to>
                                        <p:strVal val="visible"/>
                                      </p:to>
                                    </p:set>
                                  </p:childTnLst>
                                </p:cTn>
                              </p:par>
                            </p:childTnLst>
                          </p:cTn>
                        </p:par>
                        <p:par>
                          <p:cTn id="42" fill="hold">
                            <p:stCondLst>
                              <p:cond delay="1500"/>
                            </p:stCondLst>
                            <p:childTnLst>
                              <p:par>
                                <p:cTn id="43" presetID="1" presetClass="entr" presetSubtype="0" fill="hold" grpId="0" nodeType="afterEffect">
                                  <p:stCondLst>
                                    <p:cond delay="0"/>
                                  </p:stCondLst>
                                  <p:childTnLst>
                                    <p:set>
                                      <p:cBhvr>
                                        <p:cTn id="44" dur="1" fill="hold">
                                          <p:stCondLst>
                                            <p:cond delay="499"/>
                                          </p:stCondLst>
                                        </p:cTn>
                                        <p:tgtEl>
                                          <p:spTgt spid="23"/>
                                        </p:tgtEl>
                                        <p:attrNameLst>
                                          <p:attrName>style.visibility</p:attrName>
                                        </p:attrNameLst>
                                      </p:cBhvr>
                                      <p:to>
                                        <p:strVal val="visible"/>
                                      </p:to>
                                    </p:set>
                                  </p:childTnLst>
                                </p:cTn>
                              </p:par>
                            </p:childTnLst>
                          </p:cTn>
                        </p:par>
                        <p:par>
                          <p:cTn id="45" fill="hold">
                            <p:stCondLst>
                              <p:cond delay="2000"/>
                            </p:stCondLst>
                            <p:childTnLst>
                              <p:par>
                                <p:cTn id="46" presetID="1" presetClass="entr" presetSubtype="0" fill="hold" grpId="0" nodeType="afterEffect">
                                  <p:stCondLst>
                                    <p:cond delay="0"/>
                                  </p:stCondLst>
                                  <p:childTnLst>
                                    <p:set>
                                      <p:cBhvr>
                                        <p:cTn id="47" dur="1" fill="hold">
                                          <p:stCondLst>
                                            <p:cond delay="499"/>
                                          </p:stCondLst>
                                        </p:cTn>
                                        <p:tgtEl>
                                          <p:spTgt spid="24"/>
                                        </p:tgtEl>
                                        <p:attrNameLst>
                                          <p:attrName>style.visibility</p:attrName>
                                        </p:attrNameLst>
                                      </p:cBhvr>
                                      <p:to>
                                        <p:strVal val="visible"/>
                                      </p:to>
                                    </p:set>
                                  </p:childTnLst>
                                </p:cTn>
                              </p:par>
                            </p:childTnLst>
                          </p:cTn>
                        </p:par>
                        <p:par>
                          <p:cTn id="48" fill="hold">
                            <p:stCondLst>
                              <p:cond delay="2500"/>
                            </p:stCondLst>
                            <p:childTnLst>
                              <p:par>
                                <p:cTn id="49" presetID="1" presetClass="entr" presetSubtype="0" fill="hold" grpId="0" nodeType="afterEffect">
                                  <p:stCondLst>
                                    <p:cond delay="0"/>
                                  </p:stCondLst>
                                  <p:childTnLst>
                                    <p:set>
                                      <p:cBhvr>
                                        <p:cTn id="50" dur="1" fill="hold">
                                          <p:stCondLst>
                                            <p:cond delay="499"/>
                                          </p:stCondLst>
                                        </p:cTn>
                                        <p:tgtEl>
                                          <p:spTgt spid="25"/>
                                        </p:tgtEl>
                                        <p:attrNameLst>
                                          <p:attrName>style.visibility</p:attrName>
                                        </p:attrNameLst>
                                      </p:cBhvr>
                                      <p:to>
                                        <p:strVal val="visible"/>
                                      </p:to>
                                    </p:set>
                                  </p:childTnLst>
                                </p:cTn>
                              </p:par>
                            </p:childTnLst>
                          </p:cTn>
                        </p:par>
                        <p:par>
                          <p:cTn id="51" fill="hold">
                            <p:stCondLst>
                              <p:cond delay="3000"/>
                            </p:stCondLst>
                            <p:childTnLst>
                              <p:par>
                                <p:cTn id="52" presetID="1" presetClass="entr" presetSubtype="0" fill="hold" grpId="0" nodeType="afterEffect">
                                  <p:stCondLst>
                                    <p:cond delay="0"/>
                                  </p:stCondLst>
                                  <p:childTnLst>
                                    <p:set>
                                      <p:cBhvr>
                                        <p:cTn id="53" dur="1" fill="hold">
                                          <p:stCondLst>
                                            <p:cond delay="499"/>
                                          </p:stCondLst>
                                        </p:cTn>
                                        <p:tgtEl>
                                          <p:spTgt spid="2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11"/>
                                        </p:tgtEl>
                                        <p:attrNameLst>
                                          <p:attrName>style.visibility</p:attrName>
                                        </p:attrNameLst>
                                      </p:cBhvr>
                                      <p:to>
                                        <p:strVal val="visible"/>
                                      </p:to>
                                    </p:set>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499"/>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14"/>
                                        </p:tgtEl>
                                        <p:attrNameLst>
                                          <p:attrName>style.visibility</p:attrName>
                                        </p:attrNameLst>
                                      </p:cBhvr>
                                      <p:to>
                                        <p:strVal val="visible"/>
                                      </p:to>
                                    </p:set>
                                  </p:childTnLst>
                                </p:cTn>
                              </p:par>
                            </p:childTnLst>
                          </p:cTn>
                        </p:par>
                        <p:par>
                          <p:cTn id="65" fill="hold">
                            <p:stCondLst>
                              <p:cond delay="500"/>
                            </p:stCondLst>
                            <p:childTnLst>
                              <p:par>
                                <p:cTn id="66" presetID="1" presetClass="entr" presetSubtype="0" fill="hold" grpId="0" nodeType="afterEffect">
                                  <p:stCondLst>
                                    <p:cond delay="0"/>
                                  </p:stCondLst>
                                  <p:childTnLst>
                                    <p:set>
                                      <p:cBhvr>
                                        <p:cTn id="67"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nimBg="1" autoUpdateAnimBg="0"/>
      <p:bldP spid="9" grpId="0" animBg="1" autoUpdateAnimBg="0"/>
      <p:bldP spid="10" grpId="0" animBg="1" autoUpdateAnimBg="0"/>
      <p:bldP spid="11" grpId="0" animBg="1" autoUpdateAnimBg="0"/>
      <p:bldP spid="12" grpId="0" autoUpdateAnimBg="0"/>
      <p:bldP spid="13" grpId="0" autoUpdateAnimBg="0"/>
      <p:bldP spid="14" grpId="0" animBg="1" autoUpdateAnimBg="0"/>
      <p:bldP spid="15" grpId="0" autoUpdateAnimBg="0"/>
      <p:bldP spid="16" grpId="0" autoUpdateAnimBg="0"/>
      <p:bldP spid="17" grpId="0" animBg="1"/>
      <p:bldP spid="18" grpId="0" autoUpdateAnimBg="0"/>
      <p:bldP spid="19" grpId="0" autoUpdateAnimBg="0"/>
      <p:bldP spid="20" grpId="0" animBg="1"/>
      <p:bldP spid="21" grpId="0" animBg="1"/>
      <p:bldP spid="22" grpId="0" autoUpdateAnimBg="0"/>
      <p:bldP spid="23" grpId="0" autoUpdateAnimBg="0"/>
      <p:bldP spid="24"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76200"/>
            <a:ext cx="7772400" cy="1143000"/>
          </a:xfrm>
        </p:spPr>
        <p:txBody>
          <a:bodyPr/>
          <a:lstStyle/>
          <a:p>
            <a:r>
              <a:rPr lang="en-US" smtClean="0"/>
              <a:t>Differences Between the Myenteric and Submucosal Plexuses </a:t>
            </a:r>
          </a:p>
        </p:txBody>
      </p:sp>
      <p:sp>
        <p:nvSpPr>
          <p:cNvPr id="19459" name="Content Placeholder 2"/>
          <p:cNvSpPr>
            <a:spLocks noGrp="1"/>
          </p:cNvSpPr>
          <p:nvPr>
            <p:ph idx="1"/>
          </p:nvPr>
        </p:nvSpPr>
        <p:spPr>
          <a:xfrm>
            <a:off x="381000" y="1219200"/>
            <a:ext cx="8077200" cy="4114800"/>
          </a:xfrm>
        </p:spPr>
        <p:txBody>
          <a:bodyPr/>
          <a:lstStyle/>
          <a:p>
            <a:pPr>
              <a:buFontTx/>
              <a:buNone/>
            </a:pPr>
            <a:r>
              <a:rPr lang="en-US" sz="2800" b="1" dirty="0" smtClean="0"/>
              <a:t>The </a:t>
            </a:r>
            <a:r>
              <a:rPr lang="en-US" sz="2800" b="1" i="1" dirty="0" err="1" smtClean="0"/>
              <a:t>myenteric</a:t>
            </a:r>
            <a:r>
              <a:rPr lang="en-US" sz="2800" b="1" i="1" dirty="0" smtClean="0"/>
              <a:t> plexus</a:t>
            </a:r>
            <a:r>
              <a:rPr lang="en-US" sz="2800" b="1" dirty="0" smtClean="0"/>
              <a:t> </a:t>
            </a:r>
          </a:p>
          <a:p>
            <a:r>
              <a:rPr lang="en-US" sz="2000" b="1" dirty="0"/>
              <a:t>C</a:t>
            </a:r>
            <a:r>
              <a:rPr lang="en-US" sz="2000" b="1" dirty="0" smtClean="0"/>
              <a:t>onsists mostly of a linear chain of many interconnecting neurons.</a:t>
            </a:r>
          </a:p>
          <a:p>
            <a:r>
              <a:rPr lang="en-US" sz="2000" b="1" dirty="0" smtClean="0"/>
              <a:t>When it is stimulated, its principal effects are: </a:t>
            </a:r>
          </a:p>
          <a:p>
            <a:pPr>
              <a:buFontTx/>
              <a:buNone/>
            </a:pPr>
            <a:r>
              <a:rPr lang="en-US" sz="2000" b="1" dirty="0" smtClean="0"/>
              <a:t>	(1) increased tonic contraction</a:t>
            </a:r>
          </a:p>
          <a:p>
            <a:pPr>
              <a:buFontTx/>
              <a:buNone/>
            </a:pPr>
            <a:r>
              <a:rPr lang="en-US" sz="2000" b="1" dirty="0" smtClean="0"/>
              <a:t>	(2) increased intensity of the rhythmical contractions</a:t>
            </a:r>
          </a:p>
          <a:p>
            <a:pPr>
              <a:buFontTx/>
              <a:buNone/>
            </a:pPr>
            <a:r>
              <a:rPr lang="en-US" sz="2000" b="1" dirty="0" smtClean="0"/>
              <a:t>	(3) increased rate of the rhythm of contraction</a:t>
            </a:r>
          </a:p>
          <a:p>
            <a:pPr>
              <a:buFontTx/>
              <a:buNone/>
            </a:pPr>
            <a:r>
              <a:rPr lang="en-US" sz="2000" b="1" dirty="0" smtClean="0"/>
              <a:t>	(4) increased velocity of conduction of excitatory waves along the gut wall</a:t>
            </a:r>
          </a:p>
          <a:p>
            <a:r>
              <a:rPr lang="en-US" sz="2000" b="1" dirty="0" smtClean="0"/>
              <a:t>The </a:t>
            </a:r>
            <a:r>
              <a:rPr lang="en-US" sz="2000" b="1" i="1" dirty="0" err="1" smtClean="0"/>
              <a:t>myenteric</a:t>
            </a:r>
            <a:r>
              <a:rPr lang="en-US" sz="2000" b="1" i="1" dirty="0" smtClean="0"/>
              <a:t> plexus</a:t>
            </a:r>
            <a:r>
              <a:rPr lang="en-US" sz="2000" b="1" dirty="0" smtClean="0"/>
              <a:t> has </a:t>
            </a:r>
            <a:r>
              <a:rPr lang="en-US" sz="2000" b="1" i="1" dirty="0" smtClean="0"/>
              <a:t>excitatory</a:t>
            </a:r>
            <a:r>
              <a:rPr lang="en-US" sz="2000" b="1" dirty="0" smtClean="0"/>
              <a:t> and </a:t>
            </a:r>
            <a:r>
              <a:rPr lang="en-US" sz="2000" b="1" i="1" dirty="0" smtClean="0"/>
              <a:t>inhibitory</a:t>
            </a:r>
            <a:r>
              <a:rPr lang="en-US" sz="2000" b="1" dirty="0" smtClean="0"/>
              <a:t> motor neurons (fiber endings secrete an inhibitory transmitter, e.g., </a:t>
            </a:r>
            <a:r>
              <a:rPr lang="en-US" sz="2000" b="1" i="1" dirty="0" err="1" smtClean="0"/>
              <a:t>vasoactive</a:t>
            </a:r>
            <a:r>
              <a:rPr lang="en-US" sz="2000" b="1" i="1" dirty="0" smtClean="0"/>
              <a:t> intestinal polypeptide)</a:t>
            </a:r>
            <a:r>
              <a:rPr lang="en-US" sz="2000" b="1" dirty="0" smtClean="0"/>
              <a:t> </a:t>
            </a:r>
          </a:p>
          <a:p>
            <a:pPr>
              <a:buFontTx/>
              <a:buNone/>
            </a:pPr>
            <a:r>
              <a:rPr lang="en-US" sz="2800" b="1" dirty="0" smtClean="0"/>
              <a:t>The </a:t>
            </a:r>
            <a:r>
              <a:rPr lang="en-US" sz="2800" b="1" i="1" dirty="0" err="1" smtClean="0"/>
              <a:t>submucosal</a:t>
            </a:r>
            <a:r>
              <a:rPr lang="en-US" sz="2800" b="1" i="1" dirty="0" smtClean="0"/>
              <a:t> plexus</a:t>
            </a:r>
            <a:endParaRPr lang="en-US" sz="2800" b="1" dirty="0" smtClean="0"/>
          </a:p>
          <a:p>
            <a:r>
              <a:rPr lang="en-US" sz="2000" b="1" dirty="0"/>
              <a:t>C</a:t>
            </a:r>
            <a:r>
              <a:rPr lang="en-US" sz="2000" b="1" dirty="0" smtClean="0"/>
              <a:t>ontrols local </a:t>
            </a:r>
            <a:r>
              <a:rPr lang="en-US" sz="2000" b="1" i="1" dirty="0" smtClean="0"/>
              <a:t>intestinal secretion,</a:t>
            </a:r>
            <a:r>
              <a:rPr lang="en-US" sz="2000" b="1" dirty="0" smtClean="0"/>
              <a:t> local </a:t>
            </a:r>
            <a:r>
              <a:rPr lang="en-US" sz="2000" b="1" i="1" dirty="0" smtClean="0"/>
              <a:t>absorption</a:t>
            </a:r>
            <a:r>
              <a:rPr lang="en-US" sz="2000" b="1" dirty="0" smtClean="0"/>
              <a:t>, and local </a:t>
            </a:r>
            <a:r>
              <a:rPr lang="en-US" sz="2000" b="1" i="1" dirty="0" smtClean="0"/>
              <a:t>contraction of the </a:t>
            </a:r>
            <a:r>
              <a:rPr lang="en-US" sz="2000" b="1" i="1" dirty="0" err="1" smtClean="0"/>
              <a:t>submucosal</a:t>
            </a:r>
            <a:r>
              <a:rPr lang="en-US" sz="2000" b="1" i="1" dirty="0" smtClean="0"/>
              <a:t> muscle</a:t>
            </a:r>
            <a:r>
              <a:rPr lang="en-US" sz="2000" b="1" dirty="0" smtClean="0"/>
              <a:t> that causes various degrees of </a:t>
            </a:r>
            <a:r>
              <a:rPr lang="en-US" sz="2000" b="1" dirty="0" err="1" smtClean="0"/>
              <a:t>infolding</a:t>
            </a:r>
            <a:r>
              <a:rPr lang="en-US" sz="2000" b="1" dirty="0" smtClean="0"/>
              <a:t> of the gastrointestinal mucosa.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0"/>
            <a:ext cx="7772400" cy="990600"/>
          </a:xfrm>
        </p:spPr>
        <p:txBody>
          <a:bodyPr/>
          <a:lstStyle/>
          <a:p>
            <a:r>
              <a:rPr lang="en-US" sz="3200" smtClean="0"/>
              <a:t>Types of Neurotransmitters Secreted by Enteric Neurons</a:t>
            </a:r>
          </a:p>
        </p:txBody>
      </p:sp>
      <p:sp>
        <p:nvSpPr>
          <p:cNvPr id="3" name="Content Placeholder 2"/>
          <p:cNvSpPr>
            <a:spLocks noGrp="1"/>
          </p:cNvSpPr>
          <p:nvPr>
            <p:ph idx="1"/>
          </p:nvPr>
        </p:nvSpPr>
        <p:spPr>
          <a:xfrm>
            <a:off x="0" y="1066800"/>
            <a:ext cx="8991600" cy="4114800"/>
          </a:xfrm>
        </p:spPr>
        <p:txBody>
          <a:bodyPr/>
          <a:lstStyle/>
          <a:p>
            <a:pPr>
              <a:defRPr/>
            </a:pPr>
            <a:r>
              <a:rPr lang="en-US" sz="2000" b="1" dirty="0" smtClean="0"/>
              <a:t>The specific functions of many of  GI neurotransmitters are not well known, but some research workers have discovered the effects of some of these substances as following: </a:t>
            </a:r>
          </a:p>
          <a:p>
            <a:pPr marL="514350" indent="-514350">
              <a:buFont typeface="+mj-lt"/>
              <a:buAutoNum type="romanUcPeriod"/>
              <a:defRPr/>
            </a:pPr>
            <a:r>
              <a:rPr lang="en-US" sz="2000" b="1" dirty="0" smtClean="0"/>
              <a:t>Excitatory Motor Neurons Evoke Muscle Contraction &amp; Intestinal Secretion: </a:t>
            </a:r>
          </a:p>
          <a:p>
            <a:pPr marL="609600" indent="-609600" eaLnBrk="1" hangingPunct="1">
              <a:lnSpc>
                <a:spcPct val="90000"/>
              </a:lnSpc>
              <a:buFont typeface="+mj-lt"/>
              <a:buAutoNum type="alphaLcPeriod"/>
              <a:defRPr/>
            </a:pPr>
            <a:r>
              <a:rPr lang="en-US" sz="2000" b="1" dirty="0" smtClean="0"/>
              <a:t>Neurotransmitters of motor neurons: </a:t>
            </a:r>
          </a:p>
          <a:p>
            <a:pPr marL="609600" indent="-609600" eaLnBrk="1" hangingPunct="1">
              <a:lnSpc>
                <a:spcPct val="90000"/>
              </a:lnSpc>
              <a:buFont typeface="Wingdings" pitchFamily="2" charset="2"/>
              <a:buAutoNum type="arabicPeriod"/>
              <a:defRPr/>
            </a:pPr>
            <a:r>
              <a:rPr lang="en-US" sz="2000" b="1" dirty="0" smtClean="0"/>
              <a:t>Substance P</a:t>
            </a:r>
          </a:p>
          <a:p>
            <a:pPr marL="609600" indent="-609600" eaLnBrk="1" hangingPunct="1">
              <a:lnSpc>
                <a:spcPct val="90000"/>
              </a:lnSpc>
              <a:buFont typeface="Wingdings" pitchFamily="2" charset="2"/>
              <a:buAutoNum type="arabicPeriod"/>
              <a:defRPr/>
            </a:pPr>
            <a:r>
              <a:rPr lang="en-US" sz="2000" b="1" dirty="0" smtClean="0"/>
              <a:t>Ach </a:t>
            </a:r>
          </a:p>
          <a:p>
            <a:pPr marL="609600" indent="-609600" eaLnBrk="1" hangingPunct="1">
              <a:lnSpc>
                <a:spcPct val="90000"/>
              </a:lnSpc>
              <a:buFont typeface="+mj-lt"/>
              <a:buAutoNum type="alphaLcPeriod" startAt="2"/>
              <a:defRPr/>
            </a:pPr>
            <a:r>
              <a:rPr lang="en-US" sz="2000" b="1" dirty="0" smtClean="0"/>
              <a:t>Neurotransmitters of </a:t>
            </a:r>
            <a:r>
              <a:rPr lang="en-US" sz="2000" b="1" dirty="0" err="1" smtClean="0"/>
              <a:t>secretomotor</a:t>
            </a:r>
            <a:r>
              <a:rPr lang="en-US" sz="2000" b="1" dirty="0" smtClean="0"/>
              <a:t> neurons (releasing of water, electrolytes and mucus from crypts of </a:t>
            </a:r>
            <a:r>
              <a:rPr lang="en-US" sz="2000" b="1" dirty="0" err="1" smtClean="0"/>
              <a:t>Lieberkuhn</a:t>
            </a:r>
            <a:r>
              <a:rPr lang="en-US" sz="2000" b="1" dirty="0" smtClean="0"/>
              <a:t>):</a:t>
            </a:r>
          </a:p>
          <a:p>
            <a:pPr marL="609600" indent="-609600" eaLnBrk="1" hangingPunct="1">
              <a:lnSpc>
                <a:spcPct val="90000"/>
              </a:lnSpc>
              <a:buFont typeface="Wingdings" pitchFamily="2" charset="2"/>
              <a:buAutoNum type="arabicPeriod"/>
              <a:defRPr/>
            </a:pPr>
            <a:r>
              <a:rPr lang="en-US" sz="2000" b="1" dirty="0" smtClean="0"/>
              <a:t>Ach </a:t>
            </a:r>
          </a:p>
          <a:p>
            <a:pPr marL="609600" indent="-609600" eaLnBrk="1" hangingPunct="1">
              <a:lnSpc>
                <a:spcPct val="90000"/>
              </a:lnSpc>
              <a:buFont typeface="Wingdings" pitchFamily="2" charset="2"/>
              <a:buAutoNum type="arabicPeriod"/>
              <a:defRPr/>
            </a:pPr>
            <a:r>
              <a:rPr lang="en-US" sz="2000" b="1" dirty="0" smtClean="0"/>
              <a:t>VIP</a:t>
            </a:r>
          </a:p>
          <a:p>
            <a:pPr marL="609600" indent="-609600" eaLnBrk="1" hangingPunct="1">
              <a:lnSpc>
                <a:spcPct val="90000"/>
              </a:lnSpc>
              <a:buFont typeface="Wingdings" pitchFamily="2" charset="2"/>
              <a:buAutoNum type="arabicPeriod"/>
              <a:defRPr/>
            </a:pPr>
            <a:r>
              <a:rPr lang="en-US" sz="2000" b="1" dirty="0" smtClean="0"/>
              <a:t>Histamine (neurogenic secretory diarrhea)</a:t>
            </a:r>
          </a:p>
          <a:p>
            <a:pPr marL="0" indent="0" eaLnBrk="1" hangingPunct="1">
              <a:lnSpc>
                <a:spcPct val="90000"/>
              </a:lnSpc>
              <a:buNone/>
              <a:defRPr/>
            </a:pPr>
            <a:endParaRPr lang="en-US" sz="2000" b="1" dirty="0" smtClean="0"/>
          </a:p>
          <a:p>
            <a:pPr marL="514350" indent="-514350">
              <a:buAutoNum type="romanUcPeriod" startAt="2"/>
              <a:defRPr/>
            </a:pPr>
            <a:r>
              <a:rPr lang="en-US" sz="2000" b="1" dirty="0" smtClean="0"/>
              <a:t>Inhibitory Motor Neurons Suppress Muscle Contraction:</a:t>
            </a:r>
          </a:p>
          <a:p>
            <a:pPr>
              <a:buFont typeface="+mj-lt"/>
              <a:buAutoNum type="arabicPeriod"/>
              <a:defRPr/>
            </a:pPr>
            <a:r>
              <a:rPr lang="en-US" sz="1800" b="1" dirty="0" smtClean="0"/>
              <a:t>ATP</a:t>
            </a:r>
          </a:p>
          <a:p>
            <a:pPr eaLnBrk="1" hangingPunct="1">
              <a:buFont typeface="+mj-lt"/>
              <a:buAutoNum type="arabicPeriod"/>
              <a:defRPr/>
            </a:pPr>
            <a:r>
              <a:rPr lang="en-US" sz="1800" b="1" dirty="0" smtClean="0"/>
              <a:t>NO</a:t>
            </a:r>
          </a:p>
          <a:p>
            <a:pPr eaLnBrk="1" hangingPunct="1">
              <a:buFont typeface="+mj-lt"/>
              <a:buAutoNum type="arabicPeriod"/>
              <a:defRPr/>
            </a:pPr>
            <a:r>
              <a:rPr lang="en-US" sz="1800" b="1" dirty="0" smtClean="0"/>
              <a:t>VIP  </a:t>
            </a:r>
            <a:endParaRPr lang="en-US" sz="1800" b="1"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Table Linda 8-1"/>
          <p:cNvPicPr>
            <a:picLocks noChangeAspect="1" noChangeArrowheads="1"/>
          </p:cNvPicPr>
          <p:nvPr/>
        </p:nvPicPr>
        <p:blipFill>
          <a:blip r:embed="rId2" cstate="print"/>
          <a:srcRect/>
          <a:stretch>
            <a:fillRect/>
          </a:stretch>
        </p:blipFill>
        <p:spPr bwMode="auto">
          <a:xfrm>
            <a:off x="152400" y="685800"/>
            <a:ext cx="8839200" cy="5295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Autonomic Control of the Gastrointestinal Tract </a:t>
            </a:r>
          </a:p>
        </p:txBody>
      </p:sp>
      <p:sp>
        <p:nvSpPr>
          <p:cNvPr id="22531" name="Content Placeholder 2"/>
          <p:cNvSpPr>
            <a:spLocks noGrp="1"/>
          </p:cNvSpPr>
          <p:nvPr>
            <p:ph idx="1"/>
          </p:nvPr>
        </p:nvSpPr>
        <p:spPr/>
        <p:txBody>
          <a:bodyPr/>
          <a:lstStyle/>
          <a:p>
            <a:pPr eaLnBrk="1" hangingPunct="1"/>
            <a:r>
              <a:rPr lang="en-US" smtClean="0">
                <a:latin typeface="Times New Roman" pitchFamily="18" charset="0"/>
              </a:rPr>
              <a:t>Autonomic nervous system (ANS) is divided into </a:t>
            </a:r>
          </a:p>
          <a:p>
            <a:pPr eaLnBrk="1" hangingPunct="1">
              <a:buFont typeface="Wingdings" pitchFamily="2" charset="2"/>
              <a:buNone/>
            </a:pPr>
            <a:r>
              <a:rPr lang="en-US" smtClean="0">
                <a:latin typeface="Times New Roman" pitchFamily="18" charset="0"/>
              </a:rPr>
              <a:t>	- Parasympathetic</a:t>
            </a:r>
          </a:p>
          <a:p>
            <a:pPr eaLnBrk="1" hangingPunct="1">
              <a:buFont typeface="Wingdings" pitchFamily="2" charset="2"/>
              <a:buNone/>
            </a:pPr>
            <a:r>
              <a:rPr lang="en-US" smtClean="0">
                <a:latin typeface="Times New Roman" pitchFamily="18" charset="0"/>
              </a:rPr>
              <a:t>	- Sympathetic</a:t>
            </a:r>
          </a:p>
          <a:p>
            <a:pPr eaLnBrk="1" hangingPunct="1">
              <a:buFont typeface="Wingdings" pitchFamily="2" charset="2"/>
              <a:buNone/>
            </a:pPr>
            <a:r>
              <a:rPr lang="en-US" smtClean="0">
                <a:latin typeface="Times New Roman" pitchFamily="18" charset="0"/>
              </a:rPr>
              <a:t>	- </a:t>
            </a:r>
            <a:r>
              <a:rPr lang="en-US" smtClean="0"/>
              <a:t>Enteric Nervous System (</a:t>
            </a:r>
            <a:r>
              <a:rPr lang="en-US" smtClean="0">
                <a:latin typeface="Times New Roman" pitchFamily="18" charset="0"/>
              </a:rPr>
              <a:t>ENS)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0"/>
            <a:ext cx="7772400" cy="838200"/>
          </a:xfrm>
        </p:spPr>
        <p:txBody>
          <a:bodyPr/>
          <a:lstStyle/>
          <a:p>
            <a:r>
              <a:rPr lang="en-US" smtClean="0"/>
              <a:t>Parasympathetic Innervation</a:t>
            </a:r>
          </a:p>
        </p:txBody>
      </p:sp>
      <p:sp>
        <p:nvSpPr>
          <p:cNvPr id="23555" name="Content Placeholder 2"/>
          <p:cNvSpPr>
            <a:spLocks noGrp="1"/>
          </p:cNvSpPr>
          <p:nvPr>
            <p:ph idx="1"/>
          </p:nvPr>
        </p:nvSpPr>
        <p:spPr>
          <a:xfrm>
            <a:off x="533400" y="838200"/>
            <a:ext cx="7772400" cy="4114800"/>
          </a:xfrm>
        </p:spPr>
        <p:txBody>
          <a:bodyPr/>
          <a:lstStyle/>
          <a:p>
            <a:r>
              <a:rPr lang="en-US" sz="2400" smtClean="0"/>
              <a:t>The parasympathetic supply to the gut is divided into </a:t>
            </a:r>
            <a:r>
              <a:rPr lang="en-US" sz="2400" i="1" smtClean="0"/>
              <a:t>cranial</a:t>
            </a:r>
            <a:r>
              <a:rPr lang="en-US" sz="2400" smtClean="0"/>
              <a:t> and </a:t>
            </a:r>
            <a:r>
              <a:rPr lang="en-US" sz="2400" i="1" smtClean="0"/>
              <a:t>sacral divisions</a:t>
            </a:r>
            <a:r>
              <a:rPr lang="en-US" sz="2400" smtClean="0"/>
              <a:t>. </a:t>
            </a:r>
          </a:p>
          <a:p>
            <a:r>
              <a:rPr lang="en-US" sz="2400" smtClean="0"/>
              <a:t>The </a:t>
            </a:r>
            <a:r>
              <a:rPr lang="en-US" sz="2400" i="1" smtClean="0"/>
              <a:t>cranial parasympathetic</a:t>
            </a:r>
            <a:r>
              <a:rPr lang="en-US" sz="2400" smtClean="0"/>
              <a:t> nerve fibers are almost entirely in the </a:t>
            </a:r>
            <a:r>
              <a:rPr lang="en-US" sz="2400" i="1" smtClean="0"/>
              <a:t>vagus nerves</a:t>
            </a:r>
            <a:r>
              <a:rPr lang="en-US" sz="2400" smtClean="0"/>
              <a:t>. </a:t>
            </a:r>
          </a:p>
          <a:p>
            <a:r>
              <a:rPr lang="en-US" sz="2400" smtClean="0"/>
              <a:t>The esophagus, stomach, pancreas and the intestines down through the first half of the large intestine are innervated by </a:t>
            </a:r>
            <a:r>
              <a:rPr lang="en-US" sz="2400" i="1" smtClean="0"/>
              <a:t>vagus nerves</a:t>
            </a:r>
            <a:r>
              <a:rPr lang="en-US" sz="2400" smtClean="0"/>
              <a:t>. </a:t>
            </a:r>
          </a:p>
          <a:p>
            <a:r>
              <a:rPr lang="en-US" sz="2400" smtClean="0"/>
              <a:t>The distal half of the large intestine and the anus are innervated by the </a:t>
            </a:r>
            <a:r>
              <a:rPr lang="en-US" sz="2400" i="1" smtClean="0"/>
              <a:t>sacral parasympathetics</a:t>
            </a:r>
            <a:r>
              <a:rPr lang="en-US" sz="2400" smtClean="0"/>
              <a:t> which pass through the </a:t>
            </a:r>
            <a:r>
              <a:rPr lang="en-US" sz="2400" i="1" smtClean="0"/>
              <a:t>pelvic nerves</a:t>
            </a:r>
            <a:r>
              <a:rPr lang="en-US" sz="2400" smtClean="0"/>
              <a:t> (to execute the defecation reflexes). </a:t>
            </a:r>
          </a:p>
          <a:p>
            <a:r>
              <a:rPr lang="en-US" sz="2400" smtClean="0"/>
              <a:t>The </a:t>
            </a:r>
            <a:r>
              <a:rPr lang="en-US" sz="2400" i="1" smtClean="0"/>
              <a:t>postganglionic neurons</a:t>
            </a:r>
            <a:r>
              <a:rPr lang="en-US" sz="2400" smtClean="0"/>
              <a:t> of the gastrointestinal parasympathetic system are located mainly in the myenteric and submucosal plexuses. Stimulation of these parasympathetic nerves causes general increase in activity of the entire enteric nervous system.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685800" y="0"/>
            <a:ext cx="7772400" cy="685800"/>
          </a:xfrm>
        </p:spPr>
        <p:txBody>
          <a:bodyPr/>
          <a:lstStyle/>
          <a:p>
            <a:r>
              <a:rPr lang="en-US" smtClean="0"/>
              <a:t>Parasympathetic Innervation</a:t>
            </a:r>
            <a:endParaRPr lang="ar-SA" smtClean="0"/>
          </a:p>
        </p:txBody>
      </p:sp>
      <p:pic>
        <p:nvPicPr>
          <p:cNvPr id="24579" name="Picture 4" descr="13T02_CranialNervs-13_1.jpg                                    00022699Macintosh HD                   ABA78158:"/>
          <p:cNvPicPr>
            <a:picLocks noGrp="1" noChangeAspect="1" noChangeArrowheads="1"/>
          </p:cNvPicPr>
          <p:nvPr>
            <p:ph idx="4294967295"/>
          </p:nvPr>
        </p:nvPicPr>
        <p:blipFill>
          <a:blip r:embed="rId2" cstate="print"/>
          <a:srcRect l="50322" t="7373" b="2440"/>
          <a:stretch>
            <a:fillRect/>
          </a:stretch>
        </p:blipFill>
        <p:spPr>
          <a:xfrm>
            <a:off x="2590800" y="838200"/>
            <a:ext cx="3990975" cy="5740400"/>
          </a:xfr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685800" y="381000"/>
            <a:ext cx="7772400" cy="1143000"/>
          </a:xfrm>
        </p:spPr>
        <p:txBody>
          <a:bodyPr/>
          <a:lstStyle/>
          <a:p>
            <a:r>
              <a:rPr lang="en-US" dirty="0" smtClean="0"/>
              <a:t>Neural Control of Gastrointestinal Function-Enteric Nervous System </a:t>
            </a:r>
          </a:p>
        </p:txBody>
      </p:sp>
      <p:pic>
        <p:nvPicPr>
          <p:cNvPr id="4" name="Picture 4" descr="D:\rgb jpgs\62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88" y="1673225"/>
            <a:ext cx="6619875" cy="480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4555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a:xfrm>
            <a:off x="685800" y="381000"/>
            <a:ext cx="7772400" cy="685800"/>
          </a:xfrm>
        </p:spPr>
        <p:txBody>
          <a:bodyPr/>
          <a:lstStyle/>
          <a:p>
            <a:r>
              <a:rPr lang="en-US" dirty="0" smtClean="0"/>
              <a:t>Learning Objectives </a:t>
            </a:r>
            <a:endParaRPr lang="ar-SA" dirty="0" smtClean="0"/>
          </a:p>
        </p:txBody>
      </p:sp>
      <p:sp>
        <p:nvSpPr>
          <p:cNvPr id="5123" name="Content Placeholder 3"/>
          <p:cNvSpPr>
            <a:spLocks noGrp="1"/>
          </p:cNvSpPr>
          <p:nvPr>
            <p:ph idx="1"/>
          </p:nvPr>
        </p:nvSpPr>
        <p:spPr>
          <a:xfrm>
            <a:off x="381000" y="1371600"/>
            <a:ext cx="8229600" cy="4648200"/>
          </a:xfrm>
        </p:spPr>
        <p:txBody>
          <a:bodyPr/>
          <a:lstStyle/>
          <a:p>
            <a:r>
              <a:rPr lang="en-US" sz="2400" b="1" dirty="0" smtClean="0"/>
              <a:t>Physiologic Anatomy of the Gastrointestinal Wall</a:t>
            </a:r>
          </a:p>
          <a:p>
            <a:r>
              <a:rPr lang="en-US" sz="2400" b="1" dirty="0" smtClean="0"/>
              <a:t>The General Characteristics of Smooth Muscle and its Function</a:t>
            </a:r>
          </a:p>
          <a:p>
            <a:r>
              <a:rPr lang="en-US" sz="2400" b="1" dirty="0" smtClean="0"/>
              <a:t>Smooth muscle cell classifications and types of contraction</a:t>
            </a:r>
          </a:p>
          <a:p>
            <a:r>
              <a:rPr lang="en-US" sz="2400" b="1" dirty="0" smtClean="0">
                <a:latin typeface="Times New Roman" pitchFamily="18" charset="0"/>
              </a:rPr>
              <a:t>Muscle layers in GI wall</a:t>
            </a:r>
          </a:p>
          <a:p>
            <a:r>
              <a:rPr lang="en-US" sz="2400" b="1" dirty="0" smtClean="0"/>
              <a:t>Electrical Activity of Gastrointestinal Smooth Muscle </a:t>
            </a:r>
          </a:p>
          <a:p>
            <a:r>
              <a:rPr lang="en-US" sz="2400" b="1" dirty="0" smtClean="0"/>
              <a:t>Slow Waves and spike potentials</a:t>
            </a:r>
          </a:p>
          <a:p>
            <a:r>
              <a:rPr lang="en-US" sz="2400" b="1" dirty="0" smtClean="0"/>
              <a:t>Calcium Ions and Muscle Contraction</a:t>
            </a:r>
          </a:p>
          <a:p>
            <a:r>
              <a:rPr lang="en-US" sz="2400" b="1" dirty="0" smtClean="0"/>
              <a:t>Neural Control of Gastrointestinal Function-Enteric Nervous System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62000" y="152400"/>
            <a:ext cx="7772400" cy="762000"/>
          </a:xfrm>
        </p:spPr>
        <p:txBody>
          <a:bodyPr/>
          <a:lstStyle/>
          <a:p>
            <a:r>
              <a:rPr lang="en-US" dirty="0" smtClean="0"/>
              <a:t>Sympathetic </a:t>
            </a:r>
            <a:r>
              <a:rPr lang="en-US" dirty="0" err="1" smtClean="0"/>
              <a:t>Innervation</a:t>
            </a:r>
            <a:endParaRPr lang="en-US" dirty="0" smtClean="0"/>
          </a:p>
        </p:txBody>
      </p:sp>
      <p:sp>
        <p:nvSpPr>
          <p:cNvPr id="26627" name="Content Placeholder 2"/>
          <p:cNvSpPr>
            <a:spLocks noGrp="1"/>
          </p:cNvSpPr>
          <p:nvPr>
            <p:ph idx="1"/>
          </p:nvPr>
        </p:nvSpPr>
        <p:spPr>
          <a:xfrm>
            <a:off x="304800" y="1143000"/>
            <a:ext cx="8458200" cy="4114800"/>
          </a:xfrm>
        </p:spPr>
        <p:txBody>
          <a:bodyPr/>
          <a:lstStyle/>
          <a:p>
            <a:r>
              <a:rPr lang="en-US" sz="2400" smtClean="0"/>
              <a:t>The sympathetic fibers to the gastrointestinal tract originate in the spinal cord between segments T-5 and L-2. </a:t>
            </a:r>
          </a:p>
          <a:p>
            <a:r>
              <a:rPr lang="en-US" sz="2400" smtClean="0"/>
              <a:t>The sympathetics innervate essentially all of the GI tract, rather than being more extensive nearest the oral cavity and anus as is true of the parasympathetics. </a:t>
            </a:r>
          </a:p>
          <a:p>
            <a:r>
              <a:rPr lang="en-US" sz="2400" smtClean="0"/>
              <a:t>The sympathetic nerve endings secrete mainly </a:t>
            </a:r>
            <a:r>
              <a:rPr lang="en-US" sz="2400" i="1" smtClean="0"/>
              <a:t>norepinephrine</a:t>
            </a:r>
            <a:r>
              <a:rPr lang="en-US" sz="2400" smtClean="0"/>
              <a:t>.</a:t>
            </a:r>
          </a:p>
          <a:p>
            <a:r>
              <a:rPr lang="en-US" sz="2400" smtClean="0"/>
              <a:t>Stimulation of the sympathetic nervous system </a:t>
            </a:r>
            <a:r>
              <a:rPr lang="en-US" sz="2400" i="1" smtClean="0"/>
              <a:t>inhibits</a:t>
            </a:r>
            <a:r>
              <a:rPr lang="en-US" sz="2400" smtClean="0"/>
              <a:t> activity of the GI. Strong stimulation of the sympathetic system can inhibit motor movements of the gut so greatly that this literally can block movement of food through the gastrointestinal tract.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76200"/>
            <a:ext cx="7772400" cy="1143000"/>
          </a:xfrm>
        </p:spPr>
        <p:txBody>
          <a:bodyPr/>
          <a:lstStyle/>
          <a:p>
            <a:r>
              <a:rPr lang="en-US" dirty="0" smtClean="0"/>
              <a:t>Sympathetic Innervation</a:t>
            </a:r>
            <a:endParaRPr lang="ar-SA" dirty="0"/>
          </a:p>
        </p:txBody>
      </p:sp>
      <p:pic>
        <p:nvPicPr>
          <p:cNvPr id="5" name="Picture 4" descr="physioMZ 002"/>
          <p:cNvPicPr>
            <a:picLocks noChangeAspect="1" noChangeArrowheads="1"/>
          </p:cNvPicPr>
          <p:nvPr/>
        </p:nvPicPr>
        <p:blipFill>
          <a:blip r:embed="rId2" cstate="print">
            <a:lum bright="-12000" contrast="12000"/>
          </a:blip>
          <a:srcRect/>
          <a:stretch>
            <a:fillRect/>
          </a:stretch>
        </p:blipFill>
        <p:spPr bwMode="auto">
          <a:xfrm>
            <a:off x="2286000" y="914400"/>
            <a:ext cx="4802188" cy="5761038"/>
          </a:xfrm>
          <a:prstGeom prst="rect">
            <a:avLst/>
          </a:prstGeom>
          <a:noFill/>
          <a:ln w="9525">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7772400" cy="1143000"/>
          </a:xfrm>
        </p:spPr>
        <p:txBody>
          <a:bodyPr/>
          <a:lstStyle/>
          <a:p>
            <a:r>
              <a:rPr lang="en-US" dirty="0"/>
              <a:t>Afferent </a:t>
            </a:r>
            <a:r>
              <a:rPr lang="en-US" i="1" dirty="0"/>
              <a:t>Sensory </a:t>
            </a:r>
            <a:r>
              <a:rPr lang="en-US" dirty="0"/>
              <a:t>Nerve Fibers from the Gut</a:t>
            </a:r>
            <a:endParaRPr lang="en-US" dirty="0"/>
          </a:p>
        </p:txBody>
      </p:sp>
      <p:sp>
        <p:nvSpPr>
          <p:cNvPr id="4" name="Content Placeholder 3"/>
          <p:cNvSpPr>
            <a:spLocks noGrp="1"/>
          </p:cNvSpPr>
          <p:nvPr>
            <p:ph idx="1"/>
          </p:nvPr>
        </p:nvSpPr>
        <p:spPr>
          <a:xfrm>
            <a:off x="0" y="1447800"/>
            <a:ext cx="9144000" cy="4114800"/>
          </a:xfrm>
        </p:spPr>
        <p:txBody>
          <a:bodyPr/>
          <a:lstStyle/>
          <a:p>
            <a:r>
              <a:rPr lang="en-US" sz="2400" b="1" dirty="0"/>
              <a:t>Many afferent sensory nerve fibers innervate the </a:t>
            </a:r>
            <a:r>
              <a:rPr lang="en-US" sz="2400" b="1" dirty="0" smtClean="0"/>
              <a:t>gut. </a:t>
            </a:r>
            <a:r>
              <a:rPr lang="en-US" sz="2400" b="1" dirty="0"/>
              <a:t>Some of them have their cell bodies in the </a:t>
            </a:r>
            <a:r>
              <a:rPr lang="en-US" sz="2400" b="1" dirty="0" smtClean="0"/>
              <a:t>enteric nervous </a:t>
            </a:r>
            <a:r>
              <a:rPr lang="en-US" sz="2400" b="1" dirty="0"/>
              <a:t>system </a:t>
            </a:r>
            <a:r>
              <a:rPr lang="en-US" sz="2400" b="1" dirty="0" smtClean="0"/>
              <a:t>and </a:t>
            </a:r>
            <a:r>
              <a:rPr lang="en-US" sz="2400" b="1" dirty="0"/>
              <a:t>some in the dorsal </a:t>
            </a:r>
            <a:r>
              <a:rPr lang="en-US" sz="2400" b="1" dirty="0" smtClean="0"/>
              <a:t>root ganglia </a:t>
            </a:r>
            <a:r>
              <a:rPr lang="en-US" sz="2400" b="1" dirty="0"/>
              <a:t>of the spinal cord</a:t>
            </a:r>
            <a:r>
              <a:rPr lang="en-US" sz="2400" b="1" dirty="0" smtClean="0"/>
              <a:t> </a:t>
            </a:r>
          </a:p>
          <a:p>
            <a:r>
              <a:rPr lang="en-US" sz="2400" b="1" dirty="0" smtClean="0"/>
              <a:t>These </a:t>
            </a:r>
            <a:r>
              <a:rPr lang="en-US" sz="2400" b="1" dirty="0"/>
              <a:t>sensory nerves can </a:t>
            </a:r>
            <a:r>
              <a:rPr lang="en-US" sz="2400" b="1" dirty="0" smtClean="0"/>
              <a:t>be stimulated </a:t>
            </a:r>
            <a:r>
              <a:rPr lang="en-US" sz="2400" b="1" dirty="0"/>
              <a:t>by (1) irritation of the gut mucosa, (</a:t>
            </a:r>
            <a:r>
              <a:rPr lang="en-US" sz="2400" b="1" dirty="0" smtClean="0"/>
              <a:t>2) excessive </a:t>
            </a:r>
            <a:r>
              <a:rPr lang="en-US" sz="2400" b="1" dirty="0"/>
              <a:t>distention of the gut, or (3) presence of </a:t>
            </a:r>
            <a:r>
              <a:rPr lang="en-US" sz="2400" b="1" dirty="0" smtClean="0"/>
              <a:t>specific chemical </a:t>
            </a:r>
            <a:r>
              <a:rPr lang="en-US" sz="2400" b="1" dirty="0"/>
              <a:t>substances in the gut. </a:t>
            </a:r>
            <a:endParaRPr lang="en-US" sz="2400" b="1" dirty="0" smtClean="0"/>
          </a:p>
          <a:p>
            <a:r>
              <a:rPr lang="en-US" sz="2400" b="1" dirty="0" smtClean="0"/>
              <a:t>Signals transmitted through </a:t>
            </a:r>
            <a:r>
              <a:rPr lang="en-US" sz="2400" b="1" dirty="0"/>
              <a:t>the fibers can then cause </a:t>
            </a:r>
            <a:r>
              <a:rPr lang="en-US" sz="2400" b="1" i="1" dirty="0"/>
              <a:t>excitation </a:t>
            </a:r>
            <a:r>
              <a:rPr lang="en-US" sz="2400" b="1" dirty="0" smtClean="0"/>
              <a:t>or </a:t>
            </a:r>
            <a:r>
              <a:rPr lang="en-US" sz="2400" b="1" i="1" dirty="0"/>
              <a:t>inhibition </a:t>
            </a:r>
            <a:r>
              <a:rPr lang="en-US" sz="2400" b="1" dirty="0"/>
              <a:t>of intestinal </a:t>
            </a:r>
            <a:r>
              <a:rPr lang="en-US" sz="2400" b="1" dirty="0" smtClean="0"/>
              <a:t>movements or </a:t>
            </a:r>
            <a:r>
              <a:rPr lang="en-US" sz="2400" b="1" dirty="0"/>
              <a:t>intestinal </a:t>
            </a:r>
            <a:r>
              <a:rPr lang="en-US" sz="2400" b="1" dirty="0" smtClean="0"/>
              <a:t>secretion. </a:t>
            </a:r>
          </a:p>
          <a:p>
            <a:r>
              <a:rPr lang="en-US" sz="2400" b="1" dirty="0" smtClean="0"/>
              <a:t>Other </a:t>
            </a:r>
            <a:r>
              <a:rPr lang="en-US" sz="2400" b="1" dirty="0"/>
              <a:t>sensory signals from the gut go </a:t>
            </a:r>
            <a:r>
              <a:rPr lang="en-US" sz="2400" b="1" dirty="0" smtClean="0"/>
              <a:t>all the </a:t>
            </a:r>
            <a:r>
              <a:rPr lang="en-US" sz="2400" b="1" dirty="0"/>
              <a:t>way to multiple areas of the spinal cord </a:t>
            </a:r>
            <a:r>
              <a:rPr lang="en-US" sz="2400" b="1" dirty="0" smtClean="0"/>
              <a:t>and even </a:t>
            </a:r>
            <a:r>
              <a:rPr lang="en-US" sz="2400" b="1" dirty="0"/>
              <a:t>the brain stem. For example, </a:t>
            </a:r>
            <a:r>
              <a:rPr lang="en-US" sz="2400" b="1" dirty="0" smtClean="0"/>
              <a:t>80% </a:t>
            </a:r>
            <a:r>
              <a:rPr lang="en-US" sz="2400" b="1" dirty="0"/>
              <a:t>of </a:t>
            </a:r>
            <a:r>
              <a:rPr lang="en-US" sz="2400" b="1" dirty="0" smtClean="0"/>
              <a:t>the nerve </a:t>
            </a:r>
            <a:r>
              <a:rPr lang="en-US" sz="2400" b="1" dirty="0"/>
              <a:t>fibers in the </a:t>
            </a:r>
            <a:r>
              <a:rPr lang="en-US" sz="2400" b="1" dirty="0" err="1"/>
              <a:t>vagus</a:t>
            </a:r>
            <a:r>
              <a:rPr lang="en-US" sz="2400" b="1" dirty="0"/>
              <a:t> nerves are afferent </a:t>
            </a:r>
            <a:r>
              <a:rPr lang="en-US" sz="2400" b="1" dirty="0" smtClean="0"/>
              <a:t>rather than </a:t>
            </a:r>
            <a:r>
              <a:rPr lang="en-US" sz="2400" b="1" dirty="0"/>
              <a:t>efferent. These afferent fibers transmit </a:t>
            </a:r>
            <a:r>
              <a:rPr lang="en-US" sz="2400" b="1" dirty="0" smtClean="0"/>
              <a:t>sensory signals </a:t>
            </a:r>
            <a:r>
              <a:rPr lang="en-US" sz="2400" b="1" dirty="0"/>
              <a:t>from the gastrointestinal tract into the </a:t>
            </a:r>
            <a:r>
              <a:rPr lang="en-US" sz="2400" b="1" dirty="0" smtClean="0"/>
              <a:t>brain medulla</a:t>
            </a:r>
            <a:r>
              <a:rPr lang="en-US" sz="2400" b="1" dirty="0"/>
              <a:t>, which in turn initiates vagal reflex </a:t>
            </a:r>
            <a:r>
              <a:rPr lang="en-US" sz="2400" b="1" dirty="0" smtClean="0"/>
              <a:t>signals (</a:t>
            </a:r>
            <a:r>
              <a:rPr lang="en-US" sz="2400" b="1" dirty="0" err="1" smtClean="0"/>
              <a:t>vagovagal</a:t>
            </a:r>
            <a:r>
              <a:rPr lang="en-US" sz="2400" b="1" dirty="0" smtClean="0"/>
              <a:t> reflexes).</a:t>
            </a:r>
            <a:endParaRPr lang="en-US" sz="2400" b="1" dirty="0"/>
          </a:p>
        </p:txBody>
      </p:sp>
    </p:spTree>
    <p:extLst>
      <p:ext uri="{BB962C8B-B14F-4D97-AF65-F5344CB8AC3E}">
        <p14:creationId xmlns:p14="http://schemas.microsoft.com/office/powerpoint/2010/main" val="89761134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Gastrointestinal Reflexes</a:t>
            </a:r>
            <a:endParaRPr lang="en-US" dirty="0"/>
          </a:p>
        </p:txBody>
      </p:sp>
      <p:sp>
        <p:nvSpPr>
          <p:cNvPr id="3" name="Content Placeholder 2"/>
          <p:cNvSpPr>
            <a:spLocks noGrp="1"/>
          </p:cNvSpPr>
          <p:nvPr>
            <p:ph idx="1"/>
          </p:nvPr>
        </p:nvSpPr>
        <p:spPr>
          <a:xfrm>
            <a:off x="0" y="1676400"/>
            <a:ext cx="9144000" cy="4114800"/>
          </a:xfrm>
        </p:spPr>
        <p:txBody>
          <a:bodyPr/>
          <a:lstStyle/>
          <a:p>
            <a:r>
              <a:rPr lang="en-US" b="1" dirty="0"/>
              <a:t>The anatomical arrangement of the enteric </a:t>
            </a:r>
            <a:r>
              <a:rPr lang="en-US" b="1" dirty="0" smtClean="0"/>
              <a:t>nervous system </a:t>
            </a:r>
            <a:r>
              <a:rPr lang="en-US" b="1" dirty="0"/>
              <a:t>and its connections with the sympathetic </a:t>
            </a:r>
            <a:r>
              <a:rPr lang="en-US" b="1" dirty="0" smtClean="0"/>
              <a:t>and parasympathetic </a:t>
            </a:r>
            <a:r>
              <a:rPr lang="en-US" b="1" dirty="0"/>
              <a:t>systems support three types of </a:t>
            </a:r>
            <a:r>
              <a:rPr lang="en-US" b="1" dirty="0" smtClean="0"/>
              <a:t>gastrointestinal reflexes </a:t>
            </a:r>
            <a:r>
              <a:rPr lang="en-US" b="1" dirty="0"/>
              <a:t>that are essential to </a:t>
            </a:r>
            <a:r>
              <a:rPr lang="en-US" b="1" dirty="0" smtClean="0"/>
              <a:t>gastrointestinal control</a:t>
            </a:r>
            <a:r>
              <a:rPr lang="en-US" b="1" dirty="0"/>
              <a:t>. They are the following</a:t>
            </a:r>
            <a:r>
              <a:rPr lang="en-US" b="1" dirty="0" smtClean="0"/>
              <a:t>:</a:t>
            </a:r>
          </a:p>
          <a:p>
            <a:pPr marL="514350" indent="-514350">
              <a:buAutoNum type="arabicPeriod"/>
            </a:pPr>
            <a:r>
              <a:rPr lang="en-US" b="1" i="1" dirty="0" smtClean="0"/>
              <a:t>Reflexes </a:t>
            </a:r>
            <a:r>
              <a:rPr lang="en-US" b="1" i="1" dirty="0"/>
              <a:t>that are integrated entirely within the </a:t>
            </a:r>
            <a:r>
              <a:rPr lang="en-US" b="1" i="1" dirty="0" smtClean="0"/>
              <a:t>gut wall </a:t>
            </a:r>
            <a:r>
              <a:rPr lang="en-US" b="1" i="1" dirty="0"/>
              <a:t>enteric nervous system</a:t>
            </a:r>
            <a:r>
              <a:rPr lang="en-US" b="1" i="1" dirty="0" smtClean="0"/>
              <a:t>.</a:t>
            </a:r>
          </a:p>
        </p:txBody>
      </p:sp>
    </p:spTree>
    <p:extLst>
      <p:ext uri="{BB962C8B-B14F-4D97-AF65-F5344CB8AC3E}">
        <p14:creationId xmlns:p14="http://schemas.microsoft.com/office/powerpoint/2010/main" val="344512738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Gastrointestinal </a:t>
            </a:r>
            <a:r>
              <a:rPr lang="en-US" dirty="0" smtClean="0"/>
              <a:t>Reflexes (Cont.)</a:t>
            </a:r>
            <a:endParaRPr lang="en-US" dirty="0"/>
          </a:p>
        </p:txBody>
      </p:sp>
      <p:sp>
        <p:nvSpPr>
          <p:cNvPr id="3" name="Content Placeholder 2"/>
          <p:cNvSpPr>
            <a:spLocks noGrp="1"/>
          </p:cNvSpPr>
          <p:nvPr>
            <p:ph idx="1"/>
          </p:nvPr>
        </p:nvSpPr>
        <p:spPr>
          <a:xfrm>
            <a:off x="304800" y="1905000"/>
            <a:ext cx="8763000" cy="4114800"/>
          </a:xfrm>
        </p:spPr>
        <p:txBody>
          <a:bodyPr/>
          <a:lstStyle/>
          <a:p>
            <a:pPr marL="0" indent="0">
              <a:buNone/>
            </a:pPr>
            <a:r>
              <a:rPr lang="en-US" sz="2400" b="1" dirty="0"/>
              <a:t>2. </a:t>
            </a:r>
            <a:r>
              <a:rPr lang="en-US" sz="2400" b="1" i="1" dirty="0"/>
              <a:t>Reflexes from the gut to the </a:t>
            </a:r>
            <a:r>
              <a:rPr lang="en-US" sz="2400" b="1" i="1" dirty="0" err="1"/>
              <a:t>prevertebral</a:t>
            </a:r>
            <a:r>
              <a:rPr lang="en-US" sz="2400" b="1" i="1" dirty="0"/>
              <a:t> sympathetic ganglia and then back to the gastrointestinal tract. </a:t>
            </a:r>
            <a:endParaRPr lang="en-US" sz="2400" b="1" i="1" dirty="0" smtClean="0"/>
          </a:p>
          <a:p>
            <a:r>
              <a:rPr lang="en-US" sz="2400" b="1" dirty="0" smtClean="0"/>
              <a:t>These </a:t>
            </a:r>
            <a:r>
              <a:rPr lang="en-US" sz="2400" b="1" dirty="0"/>
              <a:t>reflexes transmit signals long distances to other areas of the gastrointestinal tract, such as signals from the stomach to the colon (the </a:t>
            </a:r>
            <a:r>
              <a:rPr lang="en-US" sz="2400" b="1" i="1" dirty="0" err="1"/>
              <a:t>gastrocolic</a:t>
            </a:r>
            <a:r>
              <a:rPr lang="en-US" sz="2400" b="1" i="1" dirty="0"/>
              <a:t> reflex</a:t>
            </a:r>
            <a:r>
              <a:rPr lang="en-US" sz="2400" b="1" dirty="0"/>
              <a:t>), signals from the colon and small intestine to inhibit stomach motility and stomach secretion (the </a:t>
            </a:r>
            <a:r>
              <a:rPr lang="en-US" sz="2400" b="1" i="1" dirty="0" err="1"/>
              <a:t>enterogastric</a:t>
            </a:r>
            <a:r>
              <a:rPr lang="en-US" sz="2400" b="1" i="1" dirty="0"/>
              <a:t> reflexes</a:t>
            </a:r>
            <a:r>
              <a:rPr lang="en-US" sz="2400" b="1" dirty="0"/>
              <a:t>), and reflexes from the colon to inhibit emptying of </a:t>
            </a:r>
            <a:r>
              <a:rPr lang="en-US" sz="2400" b="1" dirty="0" err="1"/>
              <a:t>ileal</a:t>
            </a:r>
            <a:r>
              <a:rPr lang="en-US" sz="2400" b="1" dirty="0"/>
              <a:t> contents into the colon (the </a:t>
            </a:r>
            <a:r>
              <a:rPr lang="en-US" sz="2400" b="1" i="1" dirty="0" err="1"/>
              <a:t>colonoileal</a:t>
            </a:r>
            <a:r>
              <a:rPr lang="en-US" sz="2400" b="1" i="1" dirty="0"/>
              <a:t> reflex</a:t>
            </a:r>
            <a:r>
              <a:rPr lang="en-US" sz="2400" b="1" dirty="0" smtClean="0"/>
              <a:t>).</a:t>
            </a:r>
          </a:p>
        </p:txBody>
      </p:sp>
    </p:spTree>
    <p:extLst>
      <p:ext uri="{BB962C8B-B14F-4D97-AF65-F5344CB8AC3E}">
        <p14:creationId xmlns:p14="http://schemas.microsoft.com/office/powerpoint/2010/main" val="276315814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Gastrointestinal Reflexes (Cont.)</a:t>
            </a:r>
          </a:p>
        </p:txBody>
      </p:sp>
      <p:sp>
        <p:nvSpPr>
          <p:cNvPr id="3" name="Content Placeholder 2"/>
          <p:cNvSpPr>
            <a:spLocks noGrp="1"/>
          </p:cNvSpPr>
          <p:nvPr>
            <p:ph idx="1"/>
          </p:nvPr>
        </p:nvSpPr>
        <p:spPr/>
        <p:txBody>
          <a:bodyPr/>
          <a:lstStyle/>
          <a:p>
            <a:pPr marL="0" indent="0">
              <a:buNone/>
            </a:pPr>
            <a:r>
              <a:rPr lang="en-US" sz="2400" b="1" dirty="0"/>
              <a:t>3. </a:t>
            </a:r>
            <a:r>
              <a:rPr lang="en-US" sz="2400" b="1" i="1" dirty="0"/>
              <a:t>Reflexes from the gut to the spinal cord or brain stem and then back to the gastrointestinal tract. </a:t>
            </a:r>
            <a:endParaRPr lang="en-US" sz="2400" b="1" i="1" dirty="0" smtClean="0"/>
          </a:p>
          <a:p>
            <a:r>
              <a:rPr lang="en-US" sz="2400" b="1" dirty="0" smtClean="0"/>
              <a:t>These include: </a:t>
            </a:r>
            <a:r>
              <a:rPr lang="en-US" sz="2400" b="1" dirty="0"/>
              <a:t>(1) reflexes from the stomach and duodenum to the brain stem and back to the stomach—by way of the </a:t>
            </a:r>
            <a:r>
              <a:rPr lang="en-US" sz="2400" b="1" dirty="0" err="1"/>
              <a:t>vagus</a:t>
            </a:r>
            <a:r>
              <a:rPr lang="en-US" sz="2400" b="1" dirty="0"/>
              <a:t> nerves—to control gastric motor and secretory activity; (2) pain reflexes that cause general inhibition of the entire gastrointestinal tract; and (3) defecation reflexes that travel from the colon and rectum to the spinal cord and back again to produce the powerful colonic, rectal, and abdominal contractions required for defecation (the defecation reflexes).</a:t>
            </a:r>
          </a:p>
          <a:p>
            <a:endParaRPr lang="en-US" sz="2400" dirty="0"/>
          </a:p>
        </p:txBody>
      </p:sp>
    </p:spTree>
    <p:extLst>
      <p:ext uri="{BB962C8B-B14F-4D97-AF65-F5344CB8AC3E}">
        <p14:creationId xmlns:p14="http://schemas.microsoft.com/office/powerpoint/2010/main" val="131076968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667000"/>
            <a:ext cx="7772400" cy="1143000"/>
          </a:xfrm>
        </p:spPr>
        <p:txBody>
          <a:bodyPr/>
          <a:lstStyle/>
          <a:p>
            <a:r>
              <a:rPr lang="en-US" dirty="0"/>
              <a:t>Hormonal Control of</a:t>
            </a:r>
            <a:br>
              <a:rPr lang="en-US" dirty="0"/>
            </a:br>
            <a:r>
              <a:rPr lang="en-US" dirty="0"/>
              <a:t>Gastrointestinal Motility</a:t>
            </a:r>
            <a:endParaRPr lang="en-US" dirty="0"/>
          </a:p>
        </p:txBody>
      </p:sp>
    </p:spTree>
    <p:extLst>
      <p:ext uri="{BB962C8B-B14F-4D97-AF65-F5344CB8AC3E}">
        <p14:creationId xmlns:p14="http://schemas.microsoft.com/office/powerpoint/2010/main" val="233972567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62000" y="457200"/>
            <a:ext cx="7772400" cy="533400"/>
          </a:xfrm>
        </p:spPr>
        <p:txBody>
          <a:bodyPr/>
          <a:lstStyle/>
          <a:p>
            <a:r>
              <a:rPr lang="en-US" sz="3600" dirty="0" smtClean="0"/>
              <a:t>Hormonal Control of Gastrointestinal Motility</a:t>
            </a:r>
          </a:p>
        </p:txBody>
      </p:sp>
      <p:sp>
        <p:nvSpPr>
          <p:cNvPr id="27652" name="Rectangle 4"/>
          <p:cNvSpPr>
            <a:spLocks noChangeArrowheads="1"/>
          </p:cNvSpPr>
          <p:nvPr/>
        </p:nvSpPr>
        <p:spPr bwMode="auto">
          <a:xfrm>
            <a:off x="0" y="0"/>
            <a:ext cx="9144000" cy="45720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Garamond"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33235409"/>
              </p:ext>
            </p:extLst>
          </p:nvPr>
        </p:nvGraphicFramePr>
        <p:xfrm>
          <a:off x="152400" y="142005"/>
          <a:ext cx="8786873" cy="6563595"/>
        </p:xfrm>
        <a:graphic>
          <a:graphicData uri="http://schemas.openxmlformats.org/drawingml/2006/table">
            <a:tbl>
              <a:tblPr/>
              <a:tblGrid>
                <a:gridCol w="2126423"/>
                <a:gridCol w="1926083"/>
                <a:gridCol w="1789008"/>
                <a:gridCol w="2945359"/>
              </a:tblGrid>
              <a:tr h="278195">
                <a:tc>
                  <a:txBody>
                    <a:bodyPr/>
                    <a:lstStyle/>
                    <a:p>
                      <a:pPr algn="l" rtl="0">
                        <a:lnSpc>
                          <a:spcPct val="115000"/>
                        </a:lnSpc>
                        <a:spcAft>
                          <a:spcPts val="0"/>
                        </a:spcAft>
                      </a:pPr>
                      <a:r>
                        <a:rPr lang="en-US" sz="1200" b="1" dirty="0">
                          <a:solidFill>
                            <a:srgbClr val="000000"/>
                          </a:solidFill>
                          <a:latin typeface="Arial"/>
                          <a:ea typeface="Times New Roman"/>
                          <a:cs typeface="Arial"/>
                        </a:rPr>
                        <a:t>Hormone</a:t>
                      </a:r>
                      <a:endParaRPr lang="en-US" sz="1400" dirty="0">
                        <a:latin typeface="Calibri"/>
                        <a:ea typeface="Calibri"/>
                        <a:cs typeface="Arial"/>
                      </a:endParaRPr>
                    </a:p>
                  </a:txBody>
                  <a:tcPr marL="7565" marR="7565" marT="7565" marB="7565" anchor="b">
                    <a:lnL w="28575" cap="flat" cmpd="sng" algn="ctr">
                      <a:solidFill>
                        <a:srgbClr val="DEDEDE"/>
                      </a:solidFill>
                      <a:prstDash val="solid"/>
                      <a:round/>
                      <a:headEnd type="none" w="med" len="med"/>
                      <a:tailEnd type="none" w="med" len="med"/>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l" rtl="0">
                        <a:lnSpc>
                          <a:spcPct val="115000"/>
                        </a:lnSpc>
                        <a:spcAft>
                          <a:spcPts val="0"/>
                        </a:spcAft>
                      </a:pPr>
                      <a:r>
                        <a:rPr lang="en-US" sz="1200" b="1" dirty="0">
                          <a:solidFill>
                            <a:srgbClr val="000000"/>
                          </a:solidFill>
                          <a:latin typeface="Arial"/>
                          <a:ea typeface="Times New Roman"/>
                          <a:cs typeface="Arial"/>
                        </a:rPr>
                        <a:t>Site of Secretion</a:t>
                      </a:r>
                      <a:endParaRPr lang="en-US" sz="1400" dirty="0">
                        <a:latin typeface="Calibri"/>
                        <a:ea typeface="Calibri"/>
                        <a:cs typeface="Arial"/>
                      </a:endParaRPr>
                    </a:p>
                  </a:txBody>
                  <a:tcPr marL="7565" marR="7565" marT="7565" marB="7565" anchor="b">
                    <a:lnL>
                      <a:noFill/>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l" rtl="0">
                        <a:lnSpc>
                          <a:spcPct val="115000"/>
                        </a:lnSpc>
                        <a:spcAft>
                          <a:spcPts val="0"/>
                        </a:spcAft>
                      </a:pPr>
                      <a:r>
                        <a:rPr lang="en-US" sz="1200" b="1" dirty="0">
                          <a:solidFill>
                            <a:srgbClr val="000000"/>
                          </a:solidFill>
                          <a:latin typeface="Arial"/>
                          <a:ea typeface="Times New Roman"/>
                          <a:cs typeface="Arial"/>
                        </a:rPr>
                        <a:t>Stimuli for Secretion</a:t>
                      </a:r>
                      <a:endParaRPr lang="en-US" sz="1400" dirty="0">
                        <a:latin typeface="Calibri"/>
                        <a:ea typeface="Calibri"/>
                        <a:cs typeface="Arial"/>
                      </a:endParaRPr>
                    </a:p>
                  </a:txBody>
                  <a:tcPr marL="7565" marR="7565" marT="7565" marB="7565" anchor="b">
                    <a:lnL>
                      <a:noFill/>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l" rtl="0">
                        <a:lnSpc>
                          <a:spcPct val="115000"/>
                        </a:lnSpc>
                        <a:spcAft>
                          <a:spcPts val="0"/>
                        </a:spcAft>
                      </a:pPr>
                      <a:r>
                        <a:rPr lang="en-US" sz="1200" b="1" dirty="0">
                          <a:solidFill>
                            <a:srgbClr val="000000"/>
                          </a:solidFill>
                          <a:latin typeface="Arial"/>
                          <a:ea typeface="Times New Roman"/>
                          <a:cs typeface="Arial"/>
                        </a:rPr>
                        <a:t>Actions</a:t>
                      </a:r>
                      <a:endParaRPr lang="en-US" sz="1400" dirty="0">
                        <a:latin typeface="Calibri"/>
                        <a:ea typeface="Calibri"/>
                        <a:cs typeface="Arial"/>
                      </a:endParaRPr>
                    </a:p>
                  </a:txBody>
                  <a:tcPr marL="7565" marR="7565" marT="7565" marB="7565" anchor="b">
                    <a:lnL>
                      <a:noFill/>
                    </a:lnL>
                    <a:lnR w="28575" cap="flat" cmpd="sng" algn="ctr">
                      <a:solidFill>
                        <a:srgbClr val="DEDEDE"/>
                      </a:solidFill>
                      <a:prstDash val="solid"/>
                      <a:round/>
                      <a:headEnd type="none" w="med" len="med"/>
                      <a:tailEnd type="none" w="med" len="med"/>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r>
              <a:tr h="1347542">
                <a:tc>
                  <a:txBody>
                    <a:bodyPr/>
                    <a:lstStyle/>
                    <a:p>
                      <a:pPr algn="l" rtl="0">
                        <a:lnSpc>
                          <a:spcPct val="115000"/>
                        </a:lnSpc>
                        <a:spcAft>
                          <a:spcPts val="0"/>
                        </a:spcAft>
                      </a:pPr>
                      <a:r>
                        <a:rPr lang="en-US" sz="1400" b="1" dirty="0">
                          <a:solidFill>
                            <a:srgbClr val="000000"/>
                          </a:solidFill>
                          <a:latin typeface="Arial"/>
                          <a:ea typeface="Times New Roman"/>
                          <a:cs typeface="Arial"/>
                        </a:rPr>
                        <a:t>Gastrin</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G cells of the stomach</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Small peptides and </a:t>
                      </a:r>
                      <a:r>
                        <a:rPr lang="en-US" sz="1400" b="1" u="none" strike="noStrike" dirty="0">
                          <a:solidFill>
                            <a:srgbClr val="000000"/>
                          </a:solidFill>
                          <a:latin typeface="Arial"/>
                          <a:ea typeface="Times New Roman"/>
                          <a:cs typeface="Arial"/>
                        </a:rPr>
                        <a:t>amino acids </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Distention of the stomach</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Vagal stimulation (GRP)</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 Gastric 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Stimulates growth of gastric mucosa</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1792357">
                <a:tc>
                  <a:txBody>
                    <a:bodyPr/>
                    <a:lstStyle/>
                    <a:p>
                      <a:pPr algn="l" rtl="0">
                        <a:lnSpc>
                          <a:spcPct val="115000"/>
                        </a:lnSpc>
                        <a:spcAft>
                          <a:spcPts val="0"/>
                        </a:spcAft>
                      </a:pPr>
                      <a:r>
                        <a:rPr lang="en-US" sz="1400" b="1" dirty="0">
                          <a:solidFill>
                            <a:srgbClr val="000000"/>
                          </a:solidFill>
                          <a:latin typeface="Arial"/>
                          <a:ea typeface="Times New Roman"/>
                          <a:cs typeface="Arial"/>
                        </a:rPr>
                        <a:t>Cholecystokinin (CCK)</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I cells of the duodenum and jejunum</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Small peptides and </a:t>
                      </a:r>
                      <a:r>
                        <a:rPr lang="en-US" sz="1400" b="1" u="none" strike="noStrike" dirty="0">
                          <a:solidFill>
                            <a:srgbClr val="000000"/>
                          </a:solidFill>
                          <a:latin typeface="Arial"/>
                          <a:ea typeface="Times New Roman"/>
                          <a:cs typeface="Arial"/>
                        </a:rPr>
                        <a:t>amino acids </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Fatty acids</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 Pancreatic enzyme secretion</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 Pancreatic HCO</a:t>
                      </a:r>
                      <a:r>
                        <a:rPr lang="en-US" sz="1400" b="1" baseline="-25000" dirty="0">
                          <a:solidFill>
                            <a:srgbClr val="000000"/>
                          </a:solidFill>
                          <a:latin typeface="Arial"/>
                          <a:ea typeface="Times New Roman"/>
                          <a:cs typeface="Arial"/>
                        </a:rPr>
                        <a:t>3</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Stimulates contraction of the gallbladder and relaxation of the sphincter of </a:t>
                      </a:r>
                      <a:r>
                        <a:rPr lang="en-US" sz="1400" b="1" dirty="0" err="1">
                          <a:solidFill>
                            <a:srgbClr val="000000"/>
                          </a:solidFill>
                          <a:latin typeface="Arial"/>
                          <a:ea typeface="Times New Roman"/>
                          <a:cs typeface="Arial"/>
                        </a:rPr>
                        <a:t>Oddi</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Stimulates growth of the exocrine pancreas and gallbladder</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Inhibits gastric emptying</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1125135">
                <a:tc>
                  <a:txBody>
                    <a:bodyPr/>
                    <a:lstStyle/>
                    <a:p>
                      <a:pPr algn="l" rtl="0">
                        <a:lnSpc>
                          <a:spcPct val="115000"/>
                        </a:lnSpc>
                        <a:spcAft>
                          <a:spcPts val="0"/>
                        </a:spcAft>
                      </a:pPr>
                      <a:r>
                        <a:rPr lang="en-US" sz="1400" b="1" u="none" strike="noStrike" dirty="0" err="1">
                          <a:solidFill>
                            <a:srgbClr val="000000"/>
                          </a:solidFill>
                          <a:latin typeface="Arial"/>
                          <a:ea typeface="Times New Roman"/>
                          <a:cs typeface="Arial"/>
                        </a:rPr>
                        <a:t>Secretin</a:t>
                      </a:r>
                      <a:r>
                        <a:rPr lang="en-US" sz="1400" b="1" u="none" strike="noStrike" dirty="0">
                          <a:solidFill>
                            <a:srgbClr val="000000"/>
                          </a:solidFill>
                          <a:latin typeface="Arial"/>
                          <a:ea typeface="Times New Roman"/>
                          <a:cs typeface="Arial"/>
                        </a:rPr>
                        <a:t>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a:solidFill>
                            <a:srgbClr val="000000"/>
                          </a:solidFill>
                          <a:latin typeface="Arial"/>
                          <a:ea typeface="Times New Roman"/>
                          <a:cs typeface="Arial"/>
                        </a:rPr>
                        <a:t>S cells of the duodenum</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in the duodenum</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Fatty acids in the duodenum</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 Pancreatic HCO</a:t>
                      </a:r>
                      <a:r>
                        <a:rPr lang="en-US" sz="1400" b="1" baseline="-25000" dirty="0">
                          <a:solidFill>
                            <a:srgbClr val="000000"/>
                          </a:solidFill>
                          <a:latin typeface="Arial"/>
                          <a:ea typeface="Times New Roman"/>
                          <a:cs typeface="Arial"/>
                        </a:rPr>
                        <a:t>3</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 </a:t>
                      </a:r>
                      <a:r>
                        <a:rPr lang="en-US" sz="1400" b="1" dirty="0" err="1">
                          <a:solidFill>
                            <a:srgbClr val="000000"/>
                          </a:solidFill>
                          <a:latin typeface="Arial"/>
                          <a:ea typeface="Times New Roman"/>
                          <a:cs typeface="Arial"/>
                        </a:rPr>
                        <a:t>Biliary</a:t>
                      </a:r>
                      <a:r>
                        <a:rPr lang="en-US" sz="1400" b="1" dirty="0">
                          <a:solidFill>
                            <a:srgbClr val="000000"/>
                          </a:solidFill>
                          <a:latin typeface="Arial"/>
                          <a:ea typeface="Times New Roman"/>
                          <a:cs typeface="Arial"/>
                        </a:rPr>
                        <a:t> HCO</a:t>
                      </a:r>
                      <a:r>
                        <a:rPr lang="en-US" sz="1400" b="1" baseline="-25000" dirty="0">
                          <a:solidFill>
                            <a:srgbClr val="000000"/>
                          </a:solidFill>
                          <a:latin typeface="Arial"/>
                          <a:ea typeface="Times New Roman"/>
                          <a:cs typeface="Arial"/>
                        </a:rPr>
                        <a:t>3</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 Gastric 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Inhibits </a:t>
                      </a:r>
                      <a:r>
                        <a:rPr lang="en-US" sz="1400" b="1" dirty="0" err="1">
                          <a:solidFill>
                            <a:srgbClr val="000000"/>
                          </a:solidFill>
                          <a:latin typeface="Arial"/>
                          <a:ea typeface="Times New Roman"/>
                          <a:cs typeface="Arial"/>
                        </a:rPr>
                        <a:t>trophic</a:t>
                      </a:r>
                      <a:r>
                        <a:rPr lang="en-US" sz="1400" b="1" dirty="0">
                          <a:solidFill>
                            <a:srgbClr val="000000"/>
                          </a:solidFill>
                          <a:latin typeface="Arial"/>
                          <a:ea typeface="Times New Roman"/>
                          <a:cs typeface="Arial"/>
                        </a:rPr>
                        <a:t> effect of </a:t>
                      </a:r>
                      <a:r>
                        <a:rPr lang="en-US" sz="1400" b="1" dirty="0" err="1">
                          <a:solidFill>
                            <a:srgbClr val="000000"/>
                          </a:solidFill>
                          <a:latin typeface="Arial"/>
                          <a:ea typeface="Times New Roman"/>
                          <a:cs typeface="Arial"/>
                        </a:rPr>
                        <a:t>gastrin</a:t>
                      </a:r>
                      <a:r>
                        <a:rPr lang="en-US" sz="1400" b="1" dirty="0">
                          <a:solidFill>
                            <a:srgbClr val="000000"/>
                          </a:solidFill>
                          <a:latin typeface="Arial"/>
                          <a:ea typeface="Times New Roman"/>
                          <a:cs typeface="Arial"/>
                        </a:rPr>
                        <a:t> on gastric mucosa</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680320">
                <a:tc>
                  <a:txBody>
                    <a:bodyPr/>
                    <a:lstStyle/>
                    <a:p>
                      <a:pPr algn="l" rtl="0">
                        <a:lnSpc>
                          <a:spcPct val="115000"/>
                        </a:lnSpc>
                        <a:spcAft>
                          <a:spcPts val="0"/>
                        </a:spcAft>
                      </a:pPr>
                      <a:r>
                        <a:rPr lang="en-US" sz="1400" b="1">
                          <a:solidFill>
                            <a:srgbClr val="000000"/>
                          </a:solidFill>
                          <a:latin typeface="Arial"/>
                          <a:ea typeface="Times New Roman"/>
                          <a:cs typeface="Arial"/>
                        </a:rPr>
                        <a:t>Glucose-Dependent Insulinotropic Peptide (GIP)</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Arial"/>
                          <a:ea typeface="Times New Roman"/>
                          <a:cs typeface="Arial"/>
                        </a:rPr>
                        <a:t>K cells</a:t>
                      </a:r>
                      <a:r>
                        <a:rPr lang="en-US" sz="1400" b="1" baseline="0" dirty="0" smtClean="0">
                          <a:solidFill>
                            <a:srgbClr val="000000"/>
                          </a:solidFill>
                          <a:latin typeface="Arial"/>
                          <a:ea typeface="Times New Roman"/>
                          <a:cs typeface="Arial"/>
                        </a:rPr>
                        <a:t> of the </a:t>
                      </a:r>
                      <a:r>
                        <a:rPr lang="en-US" sz="1400" b="1" dirty="0" smtClean="0">
                          <a:solidFill>
                            <a:srgbClr val="000000"/>
                          </a:solidFill>
                          <a:latin typeface="Arial"/>
                          <a:ea typeface="Times New Roman"/>
                          <a:cs typeface="Arial"/>
                        </a:rPr>
                        <a:t>Duodenum </a:t>
                      </a:r>
                      <a:r>
                        <a:rPr lang="en-US" sz="1400" b="1" dirty="0">
                          <a:solidFill>
                            <a:srgbClr val="000000"/>
                          </a:solidFill>
                          <a:latin typeface="Arial"/>
                          <a:ea typeface="Times New Roman"/>
                          <a:cs typeface="Arial"/>
                        </a:rPr>
                        <a:t>and jejunum</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Fatty acids</a:t>
                      </a:r>
                      <a:br>
                        <a:rPr lang="en-US" sz="1400" b="1" dirty="0">
                          <a:solidFill>
                            <a:srgbClr val="000000"/>
                          </a:solidFill>
                          <a:latin typeface="Arial"/>
                          <a:ea typeface="Times New Roman"/>
                          <a:cs typeface="Arial"/>
                        </a:rPr>
                      </a:br>
                      <a:r>
                        <a:rPr lang="en-US" sz="1400" b="1" u="none" strike="noStrike" dirty="0">
                          <a:solidFill>
                            <a:srgbClr val="000000"/>
                          </a:solidFill>
                          <a:latin typeface="Arial"/>
                          <a:ea typeface="Times New Roman"/>
                          <a:cs typeface="Arial"/>
                        </a:rPr>
                        <a:t>Amino acids </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Oral </a:t>
                      </a:r>
                      <a:r>
                        <a:rPr lang="en-US" sz="1400" b="1" u="none" strike="noStrike" dirty="0">
                          <a:solidFill>
                            <a:srgbClr val="000000"/>
                          </a:solidFill>
                          <a:latin typeface="Arial"/>
                          <a:ea typeface="Times New Roman"/>
                          <a:cs typeface="Arial"/>
                        </a:rPr>
                        <a:t>glucose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 Insulin secretion from pancreatic β cells</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 Gastric 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682392">
                <a:tc>
                  <a:txBody>
                    <a:bodyPr/>
                    <a:lstStyle/>
                    <a:p>
                      <a:pPr algn="l" rtl="0">
                        <a:lnSpc>
                          <a:spcPct val="115000"/>
                        </a:lnSpc>
                        <a:spcAft>
                          <a:spcPts val="0"/>
                        </a:spcAft>
                      </a:pPr>
                      <a:r>
                        <a:rPr lang="en-US" sz="1400" b="1">
                          <a:solidFill>
                            <a:srgbClr val="000000"/>
                          </a:solidFill>
                          <a:latin typeface="Arial"/>
                          <a:ea typeface="Times New Roman"/>
                          <a:cs typeface="Arial"/>
                        </a:rPr>
                        <a:t>Motilin</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dirty="0" smtClean="0">
                          <a:solidFill>
                            <a:srgbClr val="000000"/>
                          </a:solidFill>
                          <a:latin typeface="Arial"/>
                          <a:ea typeface="Times New Roman"/>
                          <a:cs typeface="Arial"/>
                        </a:rPr>
                        <a:t>M cells of the duodenum and jejunum</a:t>
                      </a:r>
                      <a:endParaRPr lang="en-US" sz="1400" dirty="0" smtClean="0">
                        <a:latin typeface="+mn-lt"/>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Arial"/>
                          <a:ea typeface="Times New Roman"/>
                          <a:cs typeface="Arial"/>
                        </a:rPr>
                        <a:t>Fat</a:t>
                      </a:r>
                      <a:endParaRPr lang="en-US" sz="1400" dirty="0" smtClean="0">
                        <a:latin typeface="+mn-lt"/>
                        <a:ea typeface="Calibri"/>
                        <a:cs typeface="Arial"/>
                      </a:endParaRPr>
                    </a:p>
                    <a:p>
                      <a:pPr algn="l" rtl="0">
                        <a:lnSpc>
                          <a:spcPct val="115000"/>
                        </a:lnSpc>
                        <a:spcAft>
                          <a:spcPts val="0"/>
                        </a:spcAft>
                      </a:pPr>
                      <a:r>
                        <a:rPr lang="en-US" sz="1400" b="1" dirty="0" smtClean="0">
                          <a:solidFill>
                            <a:srgbClr val="000000"/>
                          </a:solidFill>
                          <a:latin typeface="Arial"/>
                          <a:ea typeface="Times New Roman"/>
                          <a:cs typeface="Arial"/>
                        </a:rPr>
                        <a:t>Acid</a:t>
                      </a:r>
                      <a:endParaRPr lang="en-US" sz="1400" dirty="0" smtClean="0">
                        <a:latin typeface="+mn-lt"/>
                        <a:ea typeface="Calibri"/>
                        <a:cs typeface="Arial"/>
                      </a:endParaRPr>
                    </a:p>
                    <a:p>
                      <a:pPr algn="l" rtl="0">
                        <a:lnSpc>
                          <a:spcPct val="115000"/>
                        </a:lnSpc>
                        <a:spcAft>
                          <a:spcPts val="0"/>
                        </a:spcAft>
                      </a:pPr>
                      <a:r>
                        <a:rPr lang="en-US" sz="1400" b="1" dirty="0" smtClean="0">
                          <a:solidFill>
                            <a:srgbClr val="000000"/>
                          </a:solidFill>
                          <a:latin typeface="Arial"/>
                          <a:ea typeface="Times New Roman"/>
                          <a:cs typeface="Arial"/>
                        </a:rPr>
                        <a:t>Nerve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Stimulates:</a:t>
                      </a:r>
                      <a:endParaRPr lang="en-US" sz="1400" dirty="0">
                        <a:latin typeface="Calibri"/>
                        <a:ea typeface="Calibri"/>
                        <a:cs typeface="Arial"/>
                      </a:endParaRPr>
                    </a:p>
                    <a:p>
                      <a:pPr algn="l" rtl="0">
                        <a:lnSpc>
                          <a:spcPct val="115000"/>
                        </a:lnSpc>
                        <a:spcAft>
                          <a:spcPts val="0"/>
                        </a:spcAft>
                      </a:pPr>
                      <a:r>
                        <a:rPr lang="en-US" sz="1400" b="1" dirty="0">
                          <a:solidFill>
                            <a:srgbClr val="000000"/>
                          </a:solidFill>
                          <a:latin typeface="Arial"/>
                          <a:ea typeface="Times New Roman"/>
                          <a:cs typeface="Arial"/>
                        </a:rPr>
                        <a:t>  Gastric motility</a:t>
                      </a:r>
                      <a:endParaRPr lang="en-US" sz="1400" dirty="0">
                        <a:latin typeface="Calibri"/>
                        <a:ea typeface="Calibri"/>
                        <a:cs typeface="Arial"/>
                      </a:endParaRPr>
                    </a:p>
                    <a:p>
                      <a:pPr algn="l" rtl="0">
                        <a:lnSpc>
                          <a:spcPct val="115000"/>
                        </a:lnSpc>
                        <a:spcAft>
                          <a:spcPts val="0"/>
                        </a:spcAft>
                      </a:pPr>
                      <a:r>
                        <a:rPr lang="en-US" sz="1400" b="1" dirty="0">
                          <a:solidFill>
                            <a:srgbClr val="000000"/>
                          </a:solidFill>
                          <a:latin typeface="Arial"/>
                          <a:ea typeface="Times New Roman"/>
                          <a:cs typeface="Arial"/>
                        </a:rPr>
                        <a:t>  Intestinal motility</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bl>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76200"/>
            <a:ext cx="7772400" cy="1143000"/>
          </a:xfrm>
        </p:spPr>
        <p:txBody>
          <a:bodyPr/>
          <a:lstStyle/>
          <a:p>
            <a:r>
              <a:rPr lang="en-US" dirty="0" smtClean="0"/>
              <a:t>Functional Types of Movements in the Gastrointestinal Tract </a:t>
            </a:r>
            <a:endParaRPr lang="ar-SA" dirty="0" smtClean="0"/>
          </a:p>
        </p:txBody>
      </p:sp>
      <p:sp>
        <p:nvSpPr>
          <p:cNvPr id="3" name="Content Placeholder 2"/>
          <p:cNvSpPr>
            <a:spLocks noGrp="1"/>
          </p:cNvSpPr>
          <p:nvPr>
            <p:ph idx="1"/>
          </p:nvPr>
        </p:nvSpPr>
        <p:spPr>
          <a:xfrm>
            <a:off x="76200" y="1219200"/>
            <a:ext cx="8915400" cy="4114800"/>
          </a:xfrm>
        </p:spPr>
        <p:txBody>
          <a:bodyPr/>
          <a:lstStyle/>
          <a:p>
            <a:pPr>
              <a:defRPr/>
            </a:pPr>
            <a:r>
              <a:rPr lang="en-US" sz="2800" b="1" dirty="0" smtClean="0"/>
              <a:t>Two types of movements occur in the </a:t>
            </a:r>
            <a:r>
              <a:rPr lang="en-US" sz="2800" b="1" dirty="0" smtClean="0"/>
              <a:t>GI</a:t>
            </a:r>
            <a:r>
              <a:rPr lang="en-US" sz="2800" b="1" dirty="0" smtClean="0"/>
              <a:t> </a:t>
            </a:r>
            <a:r>
              <a:rPr lang="en-US" sz="2800" b="1" dirty="0" smtClean="0"/>
              <a:t>tract: </a:t>
            </a:r>
          </a:p>
          <a:p>
            <a:pPr marL="514350" indent="-514350">
              <a:buFontTx/>
              <a:buAutoNum type="arabicParenBoth"/>
              <a:defRPr/>
            </a:pPr>
            <a:r>
              <a:rPr lang="en-US" sz="2400" b="1" i="1" dirty="0"/>
              <a:t>P</a:t>
            </a:r>
            <a:r>
              <a:rPr lang="en-US" sz="2400" b="1" i="1" dirty="0" smtClean="0"/>
              <a:t>ropulsive </a:t>
            </a:r>
            <a:r>
              <a:rPr lang="en-US" sz="2400" b="1" i="1" dirty="0"/>
              <a:t>M</a:t>
            </a:r>
            <a:r>
              <a:rPr lang="en-US" sz="2400" b="1" i="1" dirty="0" smtClean="0"/>
              <a:t>ovements</a:t>
            </a:r>
            <a:r>
              <a:rPr lang="en-US" sz="2400" b="1" dirty="0" smtClean="0"/>
              <a:t> – Peristalsis:</a:t>
            </a:r>
            <a:endParaRPr lang="en-US" sz="2400" b="1" dirty="0" smtClean="0"/>
          </a:p>
          <a:p>
            <a:pPr eaLnBrk="1" hangingPunct="1">
              <a:lnSpc>
                <a:spcPct val="80000"/>
              </a:lnSpc>
              <a:buClr>
                <a:schemeClr val="accent2"/>
              </a:buClr>
              <a:buSzPct val="120000"/>
              <a:defRPr/>
            </a:pPr>
            <a:r>
              <a:rPr lang="en-US" sz="2400" b="1" dirty="0" smtClean="0"/>
              <a:t>Organizes propulsion of material over variable distances within the GI lumen</a:t>
            </a:r>
          </a:p>
          <a:p>
            <a:pPr eaLnBrk="1" hangingPunct="1">
              <a:lnSpc>
                <a:spcPct val="80000"/>
              </a:lnSpc>
              <a:buClr>
                <a:schemeClr val="accent2"/>
              </a:buClr>
              <a:buSzPct val="120000"/>
              <a:defRPr/>
            </a:pPr>
            <a:r>
              <a:rPr lang="en-US" sz="2400" b="1" dirty="0" smtClean="0"/>
              <a:t>Usual stimulus is distention. Other stimuli that can initiate peristalsis include chemical or physical irritation of the epithelial lining in the gut.</a:t>
            </a:r>
          </a:p>
          <a:p>
            <a:pPr eaLnBrk="1" hangingPunct="1">
              <a:lnSpc>
                <a:spcPct val="80000"/>
              </a:lnSpc>
              <a:buClr>
                <a:schemeClr val="accent2"/>
              </a:buClr>
              <a:buSzPct val="120000"/>
              <a:defRPr/>
            </a:pPr>
            <a:r>
              <a:rPr lang="en-US" sz="2400" b="1" dirty="0" err="1" smtClean="0"/>
              <a:t>Myenteric</a:t>
            </a:r>
            <a:r>
              <a:rPr lang="en-US" sz="2400" b="1" dirty="0" smtClean="0"/>
              <a:t> plexus is important </a:t>
            </a:r>
          </a:p>
          <a:p>
            <a:pPr eaLnBrk="1" hangingPunct="1">
              <a:lnSpc>
                <a:spcPct val="80000"/>
              </a:lnSpc>
              <a:buClr>
                <a:schemeClr val="accent2"/>
              </a:buClr>
              <a:buSzPct val="120000"/>
              <a:defRPr/>
            </a:pPr>
            <a:r>
              <a:rPr lang="en-US" sz="2400" b="1" dirty="0" smtClean="0"/>
              <a:t>Atropine (cholinergic blocker) depresses </a:t>
            </a:r>
            <a:r>
              <a:rPr lang="en-US" sz="2400" b="1" dirty="0" err="1" smtClean="0"/>
              <a:t>propulsis</a:t>
            </a:r>
            <a:r>
              <a:rPr lang="en-US" sz="2400" b="1" dirty="0" smtClean="0"/>
              <a:t> </a:t>
            </a:r>
          </a:p>
          <a:p>
            <a:pPr eaLnBrk="1" hangingPunct="1">
              <a:lnSpc>
                <a:spcPct val="80000"/>
              </a:lnSpc>
              <a:buClr>
                <a:schemeClr val="accent2"/>
              </a:buClr>
              <a:buSzPct val="120000"/>
              <a:buFontTx/>
              <a:buNone/>
              <a:defRPr/>
            </a:pPr>
            <a:endParaRPr lang="en-US" sz="2400" b="1" dirty="0" smtClean="0"/>
          </a:p>
          <a:p>
            <a:pPr eaLnBrk="1" hangingPunct="1">
              <a:lnSpc>
                <a:spcPct val="80000"/>
              </a:lnSpc>
              <a:buFont typeface="Wingdings" pitchFamily="2" charset="2"/>
              <a:buChar char="v"/>
              <a:defRPr/>
            </a:pPr>
            <a:r>
              <a:rPr lang="en-US" sz="2400" b="1" dirty="0" smtClean="0"/>
              <a:t>Receiving segment---contraction (longitudinal M.)</a:t>
            </a:r>
          </a:p>
          <a:p>
            <a:pPr eaLnBrk="1" hangingPunct="1">
              <a:lnSpc>
                <a:spcPct val="80000"/>
              </a:lnSpc>
              <a:buFontTx/>
              <a:buNone/>
              <a:defRPr/>
            </a:pPr>
            <a:r>
              <a:rPr lang="en-US" sz="2400" b="1" dirty="0" smtClean="0"/>
              <a:t>		                   </a:t>
            </a:r>
            <a:r>
              <a:rPr lang="en-US" sz="2400" b="1" dirty="0" smtClean="0"/>
              <a:t>      </a:t>
            </a:r>
            <a:r>
              <a:rPr lang="en-US" sz="2400" b="1" dirty="0" smtClean="0"/>
              <a:t>---relaxation (circular M.)</a:t>
            </a:r>
          </a:p>
          <a:p>
            <a:pPr eaLnBrk="1" hangingPunct="1">
              <a:lnSpc>
                <a:spcPct val="80000"/>
              </a:lnSpc>
              <a:buFont typeface="Wingdings" pitchFamily="2" charset="2"/>
              <a:buChar char="v"/>
              <a:defRPr/>
            </a:pPr>
            <a:r>
              <a:rPr lang="en-US" sz="2400" b="1" dirty="0" smtClean="0"/>
              <a:t>Propulsive segment ---contraction (circular M.)</a:t>
            </a:r>
          </a:p>
          <a:p>
            <a:pPr eaLnBrk="1" hangingPunct="1">
              <a:lnSpc>
                <a:spcPct val="80000"/>
              </a:lnSpc>
              <a:buFontTx/>
              <a:buNone/>
              <a:defRPr/>
            </a:pPr>
            <a:r>
              <a:rPr lang="en-US" sz="2400" b="1" dirty="0" smtClean="0"/>
              <a:t>			     </a:t>
            </a:r>
            <a:r>
              <a:rPr lang="en-US" sz="2400" b="1" dirty="0" smtClean="0"/>
              <a:t>          </a:t>
            </a:r>
            <a:r>
              <a:rPr lang="en-US" sz="2400" b="1" dirty="0" smtClean="0"/>
              <a:t>----relaxation (longitudinal M.)</a:t>
            </a:r>
          </a:p>
          <a:p>
            <a:pPr eaLnBrk="1" hangingPunct="1">
              <a:lnSpc>
                <a:spcPct val="80000"/>
              </a:lnSpc>
              <a:buFontTx/>
              <a:buNone/>
              <a:defRPr/>
            </a:pPr>
            <a:endParaRPr lang="en-US" sz="2400" dirty="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Functional Types of Movements in the Gastrointestinal Tract </a:t>
            </a:r>
            <a:r>
              <a:rPr lang="en-US" dirty="0" smtClean="0"/>
              <a:t>(Cont.)</a:t>
            </a:r>
            <a:endParaRPr lang="en-US" dirty="0"/>
          </a:p>
        </p:txBody>
      </p:sp>
      <p:pic>
        <p:nvPicPr>
          <p:cNvPr id="5" name="Picture 2" descr="26-20"/>
          <p:cNvPicPr>
            <a:picLocks noChangeAspect="1" noChangeArrowheads="1"/>
          </p:cNvPicPr>
          <p:nvPr/>
        </p:nvPicPr>
        <p:blipFill>
          <a:blip r:embed="rId2" cstate="print"/>
          <a:srcRect/>
          <a:stretch>
            <a:fillRect/>
          </a:stretch>
        </p:blipFill>
        <p:spPr bwMode="auto">
          <a:xfrm>
            <a:off x="990600" y="2209800"/>
            <a:ext cx="6503987" cy="4094066"/>
          </a:xfrm>
          <a:prstGeom prst="rect">
            <a:avLst/>
          </a:prstGeom>
          <a:noFill/>
          <a:ln w="9525">
            <a:noFill/>
            <a:miter lim="800000"/>
            <a:headEnd/>
            <a:tailEnd/>
          </a:ln>
        </p:spPr>
      </p:pic>
    </p:spTree>
    <p:extLst>
      <p:ext uri="{BB962C8B-B14F-4D97-AF65-F5344CB8AC3E}">
        <p14:creationId xmlns:p14="http://schemas.microsoft.com/office/powerpoint/2010/main" val="201755966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Learning </a:t>
            </a:r>
            <a:r>
              <a:rPr lang="en-US" dirty="0" smtClean="0"/>
              <a:t>Objectives </a:t>
            </a:r>
            <a:r>
              <a:rPr lang="en-US" dirty="0"/>
              <a:t>(Cont.)</a:t>
            </a:r>
          </a:p>
        </p:txBody>
      </p:sp>
      <p:sp>
        <p:nvSpPr>
          <p:cNvPr id="3" name="Content Placeholder 2"/>
          <p:cNvSpPr>
            <a:spLocks noGrp="1"/>
          </p:cNvSpPr>
          <p:nvPr>
            <p:ph idx="1"/>
          </p:nvPr>
        </p:nvSpPr>
        <p:spPr>
          <a:xfrm>
            <a:off x="685800" y="1524000"/>
            <a:ext cx="7772400" cy="4114800"/>
          </a:xfrm>
        </p:spPr>
        <p:txBody>
          <a:bodyPr/>
          <a:lstStyle/>
          <a:p>
            <a:r>
              <a:rPr lang="en-US" sz="2400" b="1" dirty="0"/>
              <a:t>Differences Between the </a:t>
            </a:r>
            <a:r>
              <a:rPr lang="en-US" sz="2400" b="1" dirty="0" err="1"/>
              <a:t>Myenteric</a:t>
            </a:r>
            <a:r>
              <a:rPr lang="en-US" sz="2400" b="1" dirty="0"/>
              <a:t> and </a:t>
            </a:r>
            <a:r>
              <a:rPr lang="en-US" sz="2400" b="1" dirty="0" err="1"/>
              <a:t>Submucosal</a:t>
            </a:r>
            <a:r>
              <a:rPr lang="en-US" sz="2400" b="1" dirty="0"/>
              <a:t> Plexuses</a:t>
            </a:r>
          </a:p>
          <a:p>
            <a:r>
              <a:rPr lang="en-US" sz="2400" b="1" dirty="0"/>
              <a:t>Types of Neurotransmitters Secreted by Enteric Neurons</a:t>
            </a:r>
          </a:p>
          <a:p>
            <a:r>
              <a:rPr lang="en-US" sz="2400" b="1" dirty="0"/>
              <a:t>Autonomic Control of the Gastrointestinal Tract </a:t>
            </a:r>
          </a:p>
          <a:p>
            <a:r>
              <a:rPr lang="en-US" sz="2400" b="1" dirty="0"/>
              <a:t>Hormonal Control of Gastrointestinal Motility </a:t>
            </a:r>
          </a:p>
          <a:p>
            <a:r>
              <a:rPr lang="en-US" sz="2400" b="1" dirty="0"/>
              <a:t>Functional Types of Movements in the Gastrointestinal Tract </a:t>
            </a:r>
          </a:p>
          <a:p>
            <a:r>
              <a:rPr lang="en-US" sz="2400" b="1" dirty="0"/>
              <a:t>Gastrointestinal Blood Flow-"Splanchnic Circulation"  </a:t>
            </a:r>
          </a:p>
          <a:p>
            <a:r>
              <a:rPr lang="en-US" sz="2400" b="1" dirty="0"/>
              <a:t>Effect of Gut Activity and Metabolic Factors on Gastrointestinal Blood Flow </a:t>
            </a:r>
            <a:endParaRPr lang="en-US" sz="2400" b="1" dirty="0">
              <a:latin typeface="Times New Roman" pitchFamily="18" charset="0"/>
            </a:endParaRPr>
          </a:p>
          <a:p>
            <a:endParaRPr lang="en-US" sz="2400" dirty="0"/>
          </a:p>
        </p:txBody>
      </p:sp>
    </p:spTree>
    <p:extLst>
      <p:ext uri="{BB962C8B-B14F-4D97-AF65-F5344CB8AC3E}">
        <p14:creationId xmlns:p14="http://schemas.microsoft.com/office/powerpoint/2010/main" val="326539342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Types of Movements in the Gastrointestinal Tract </a:t>
            </a:r>
            <a:r>
              <a:rPr lang="en-US" dirty="0" smtClean="0"/>
              <a:t>(Cont.)</a:t>
            </a:r>
            <a:endParaRPr lang="en-US" dirty="0"/>
          </a:p>
        </p:txBody>
      </p:sp>
      <p:sp>
        <p:nvSpPr>
          <p:cNvPr id="3" name="Content Placeholder 2"/>
          <p:cNvSpPr>
            <a:spLocks noGrp="1"/>
          </p:cNvSpPr>
          <p:nvPr>
            <p:ph idx="1"/>
          </p:nvPr>
        </p:nvSpPr>
        <p:spPr/>
        <p:txBody>
          <a:bodyPr/>
          <a:lstStyle/>
          <a:p>
            <a:r>
              <a:rPr lang="en-US" b="1" dirty="0"/>
              <a:t>Peristaltic Reflex and the "Law of the Gut."</a:t>
            </a:r>
            <a:r>
              <a:rPr lang="en-US" dirty="0"/>
              <a:t> When a segment of the intestinal tract is excited by distention and thereby initiates peristalsis, the contractile ring causing the peristalsis normally begins on the </a:t>
            </a:r>
            <a:r>
              <a:rPr lang="en-US" dirty="0" err="1"/>
              <a:t>O</a:t>
            </a:r>
            <a:r>
              <a:rPr lang="en-US" dirty="0" err="1" smtClean="0"/>
              <a:t>rad</a:t>
            </a:r>
            <a:r>
              <a:rPr lang="en-US" dirty="0" smtClean="0"/>
              <a:t> </a:t>
            </a:r>
            <a:r>
              <a:rPr lang="en-US" dirty="0"/>
              <a:t>side of the distended segment and moves toward the distended segment, pushing the intestinal contents in the anal direction for 5 to 10 centimeters before dying out</a:t>
            </a:r>
            <a:r>
              <a:rPr lang="en-US" dirty="0" smtClean="0"/>
              <a:t>.</a:t>
            </a:r>
            <a:endParaRPr lang="ar-SA" dirty="0"/>
          </a:p>
        </p:txBody>
      </p:sp>
    </p:spTree>
    <p:extLst>
      <p:ext uri="{BB962C8B-B14F-4D97-AF65-F5344CB8AC3E}">
        <p14:creationId xmlns:p14="http://schemas.microsoft.com/office/powerpoint/2010/main" val="60889808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Functional Types of Movements in the Gastrointestinal Tract </a:t>
            </a:r>
            <a:r>
              <a:rPr lang="en-US" dirty="0"/>
              <a:t>(Cont.)</a:t>
            </a:r>
            <a:endParaRPr lang="ar-SA" dirty="0" smtClean="0"/>
          </a:p>
        </p:txBody>
      </p:sp>
      <p:sp>
        <p:nvSpPr>
          <p:cNvPr id="29699" name="Content Placeholder 2"/>
          <p:cNvSpPr>
            <a:spLocks noGrp="1"/>
          </p:cNvSpPr>
          <p:nvPr>
            <p:ph sz="half" idx="1"/>
          </p:nvPr>
        </p:nvSpPr>
        <p:spPr>
          <a:xfrm>
            <a:off x="228600" y="1981200"/>
            <a:ext cx="3810000" cy="4114800"/>
          </a:xfrm>
        </p:spPr>
        <p:txBody>
          <a:bodyPr/>
          <a:lstStyle/>
          <a:p>
            <a:pPr eaLnBrk="1" hangingPunct="1">
              <a:lnSpc>
                <a:spcPct val="80000"/>
              </a:lnSpc>
              <a:buFontTx/>
              <a:buNone/>
            </a:pPr>
            <a:r>
              <a:rPr lang="en-US" b="1" dirty="0" smtClean="0"/>
              <a:t>2) Mixing movements (segmentation)</a:t>
            </a:r>
          </a:p>
          <a:p>
            <a:pPr eaLnBrk="1" hangingPunct="1">
              <a:lnSpc>
                <a:spcPct val="80000"/>
              </a:lnSpc>
              <a:buFontTx/>
              <a:buNone/>
            </a:pPr>
            <a:endParaRPr lang="en-US" b="1" dirty="0" smtClean="0"/>
          </a:p>
          <a:p>
            <a:pPr eaLnBrk="1" hangingPunct="1">
              <a:lnSpc>
                <a:spcPct val="80000"/>
              </a:lnSpc>
              <a:buFontTx/>
              <a:buChar char="-"/>
            </a:pPr>
            <a:r>
              <a:rPr lang="en-US" b="1" dirty="0" smtClean="0"/>
              <a:t>Blend different juices with the </a:t>
            </a:r>
            <a:r>
              <a:rPr lang="en-US" b="1" dirty="0" err="1" smtClean="0"/>
              <a:t>chyme</a:t>
            </a:r>
            <a:endParaRPr lang="en-US" b="1" dirty="0" smtClean="0"/>
          </a:p>
          <a:p>
            <a:pPr eaLnBrk="1" hangingPunct="1">
              <a:lnSpc>
                <a:spcPct val="80000"/>
              </a:lnSpc>
              <a:buFontTx/>
              <a:buChar char="-"/>
            </a:pPr>
            <a:r>
              <a:rPr lang="en-US" b="1" dirty="0" smtClean="0"/>
              <a:t>Bring products of digestion in contact with absorptive surfaces</a:t>
            </a:r>
          </a:p>
          <a:p>
            <a:endParaRPr lang="ar-SA" b="1" dirty="0" smtClean="0"/>
          </a:p>
        </p:txBody>
      </p:sp>
      <p:pic>
        <p:nvPicPr>
          <p:cNvPr id="29700" name="Picture 2" descr="fig18-14"/>
          <p:cNvPicPr>
            <a:picLocks noGrp="1" noChangeAspect="1" noChangeArrowheads="1"/>
          </p:cNvPicPr>
          <p:nvPr>
            <p:ph sz="half" idx="2"/>
          </p:nvPr>
        </p:nvPicPr>
        <p:blipFill>
          <a:blip r:embed="rId2" cstate="print"/>
          <a:srcRect/>
          <a:stretch>
            <a:fillRect/>
          </a:stretch>
        </p:blipFill>
        <p:spPr>
          <a:xfrm>
            <a:off x="4129088" y="2133600"/>
            <a:ext cx="4710112" cy="3700463"/>
          </a:xfr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p:txBody>
          <a:bodyPr/>
          <a:lstStyle/>
          <a:p>
            <a:r>
              <a:rPr lang="en-US" smtClean="0"/>
              <a:t>Gastrointestinal Blood Flow-"Splanchnic Circulation" </a:t>
            </a:r>
            <a:endParaRPr lang="ar-SA" smtClean="0"/>
          </a:p>
        </p:txBody>
      </p:sp>
      <p:sp>
        <p:nvSpPr>
          <p:cNvPr id="30723" name="Content Placeholder 6"/>
          <p:cNvSpPr>
            <a:spLocks noGrp="1"/>
          </p:cNvSpPr>
          <p:nvPr>
            <p:ph sz="half" idx="1"/>
          </p:nvPr>
        </p:nvSpPr>
        <p:spPr>
          <a:xfrm>
            <a:off x="228600" y="1981200"/>
            <a:ext cx="4267200" cy="4724400"/>
          </a:xfrm>
        </p:spPr>
        <p:txBody>
          <a:bodyPr/>
          <a:lstStyle/>
          <a:p>
            <a:r>
              <a:rPr lang="en-US" sz="2000" b="1" dirty="0" smtClean="0"/>
              <a:t>Splanchnic circulation includes the blood flow through the gut itself plus blood flows through the spleen, pancreas, and liver. The design of this system is such that all the blood that courses through the gut, spleen, and pancreas then flows immediately into the liver by way of the </a:t>
            </a:r>
            <a:r>
              <a:rPr lang="en-US" sz="2000" b="1" i="1" dirty="0" smtClean="0"/>
              <a:t>portal vein</a:t>
            </a:r>
            <a:r>
              <a:rPr lang="en-US" sz="2000" b="1" dirty="0" smtClean="0"/>
              <a:t>. In the liver, the blood passes through millions of minute </a:t>
            </a:r>
            <a:r>
              <a:rPr lang="en-US" sz="2000" b="1" i="1" dirty="0" smtClean="0"/>
              <a:t>liver sinusoids</a:t>
            </a:r>
            <a:r>
              <a:rPr lang="en-US" sz="2000" b="1" dirty="0" smtClean="0"/>
              <a:t> and finally leaves the liver by way of </a:t>
            </a:r>
            <a:r>
              <a:rPr lang="en-US" sz="2000" b="1" i="1" dirty="0" smtClean="0"/>
              <a:t>hepatic veins</a:t>
            </a:r>
            <a:r>
              <a:rPr lang="en-US" sz="2000" b="1" dirty="0" smtClean="0"/>
              <a:t> that empty into the vena cava of the general circulation. </a:t>
            </a:r>
            <a:endParaRPr lang="ar-SA" sz="2000" b="1" dirty="0" smtClean="0"/>
          </a:p>
        </p:txBody>
      </p:sp>
      <p:pic>
        <p:nvPicPr>
          <p:cNvPr id="30724" name="Content Placeholder 8" descr="showimage.jpg"/>
          <p:cNvPicPr>
            <a:picLocks noGrp="1" noChangeAspect="1"/>
          </p:cNvPicPr>
          <p:nvPr>
            <p:ph sz="half" idx="2"/>
          </p:nvPr>
        </p:nvPicPr>
        <p:blipFill>
          <a:blip r:embed="rId2" cstate="print"/>
          <a:srcRect/>
          <a:stretch>
            <a:fillRect/>
          </a:stretch>
        </p:blipFill>
        <p:spPr>
          <a:xfrm>
            <a:off x="4648200" y="2493963"/>
            <a:ext cx="4348163" cy="3525837"/>
          </a:xfrm>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152400"/>
            <a:ext cx="7772400" cy="1143000"/>
          </a:xfrm>
        </p:spPr>
        <p:txBody>
          <a:bodyPr/>
          <a:lstStyle/>
          <a:p>
            <a:r>
              <a:rPr lang="en-US" sz="3200" smtClean="0"/>
              <a:t>Effect of Gut Activity and Metabolic Factors on Gastrointestinal Blood Flow </a:t>
            </a:r>
            <a:endParaRPr lang="ar-SA" sz="3200" smtClean="0"/>
          </a:p>
        </p:txBody>
      </p:sp>
      <p:sp>
        <p:nvSpPr>
          <p:cNvPr id="7" name="Content Placeholder 6"/>
          <p:cNvSpPr>
            <a:spLocks noGrp="1"/>
          </p:cNvSpPr>
          <p:nvPr>
            <p:ph idx="1"/>
          </p:nvPr>
        </p:nvSpPr>
        <p:spPr/>
        <p:txBody>
          <a:bodyPr/>
          <a:lstStyle/>
          <a:p>
            <a:pPr>
              <a:defRPr/>
            </a:pPr>
            <a:r>
              <a:rPr lang="en-US" sz="2400" b="1" dirty="0" smtClean="0"/>
              <a:t>Possible Causes of the Increased Blood Flow During Gastrointestinal Activity</a:t>
            </a:r>
          </a:p>
          <a:p>
            <a:pPr marL="514350" indent="-514350">
              <a:buFont typeface="+mj-lt"/>
              <a:buAutoNum type="arabicPeriod"/>
              <a:defRPr/>
            </a:pPr>
            <a:r>
              <a:rPr lang="en-US" sz="2400" b="1" dirty="0" smtClean="0"/>
              <a:t>Most of the peptide hormones, including </a:t>
            </a:r>
            <a:r>
              <a:rPr lang="en-US" sz="2400" b="1" i="1" dirty="0" err="1" smtClean="0"/>
              <a:t>cholecystokinin</a:t>
            </a:r>
            <a:r>
              <a:rPr lang="en-US" sz="2400" b="1" dirty="0" smtClean="0"/>
              <a:t>, </a:t>
            </a:r>
            <a:r>
              <a:rPr lang="en-US" sz="2400" b="1" i="1" dirty="0" err="1" smtClean="0"/>
              <a:t>vasoactive</a:t>
            </a:r>
            <a:r>
              <a:rPr lang="en-US" sz="2400" b="1" i="1" dirty="0" smtClean="0"/>
              <a:t> intestinal peptide</a:t>
            </a:r>
            <a:r>
              <a:rPr lang="en-US" sz="2400" b="1" dirty="0" smtClean="0"/>
              <a:t>, </a:t>
            </a:r>
            <a:r>
              <a:rPr lang="en-US" sz="2400" b="1" i="1" dirty="0" err="1" smtClean="0"/>
              <a:t>gastrin</a:t>
            </a:r>
            <a:r>
              <a:rPr lang="en-US" sz="2400" b="1" dirty="0" smtClean="0"/>
              <a:t>, and </a:t>
            </a:r>
            <a:r>
              <a:rPr lang="en-US" sz="2400" b="1" i="1" dirty="0" err="1" smtClean="0"/>
              <a:t>secretin</a:t>
            </a:r>
            <a:r>
              <a:rPr lang="en-US" sz="2400" b="1" dirty="0" smtClean="0"/>
              <a:t>. </a:t>
            </a:r>
          </a:p>
          <a:p>
            <a:pPr marL="514350" indent="-514350">
              <a:buFont typeface="+mj-lt"/>
              <a:buAutoNum type="arabicPeriod"/>
              <a:defRPr/>
            </a:pPr>
            <a:r>
              <a:rPr lang="en-US" sz="2400" b="1" dirty="0" smtClean="0"/>
              <a:t>Some of the GI glands release into the gut wall two </a:t>
            </a:r>
            <a:r>
              <a:rPr lang="en-US" sz="2400" b="1" dirty="0" err="1" smtClean="0"/>
              <a:t>kinins</a:t>
            </a:r>
            <a:r>
              <a:rPr lang="en-US" sz="2400" b="1" dirty="0" smtClean="0"/>
              <a:t>, </a:t>
            </a:r>
            <a:r>
              <a:rPr lang="en-US" sz="2400" b="1" i="1" dirty="0" err="1" smtClean="0"/>
              <a:t>kallidin</a:t>
            </a:r>
            <a:r>
              <a:rPr lang="en-US" sz="2400" b="1" dirty="0" smtClean="0"/>
              <a:t> and </a:t>
            </a:r>
            <a:r>
              <a:rPr lang="en-US" sz="2400" b="1" i="1" dirty="0" err="1" smtClean="0"/>
              <a:t>bradykinin</a:t>
            </a:r>
            <a:endParaRPr lang="en-US" sz="2400" b="1" i="1" dirty="0" smtClean="0"/>
          </a:p>
          <a:p>
            <a:pPr marL="514350" indent="-514350">
              <a:buFont typeface="+mj-lt"/>
              <a:buAutoNum type="arabicPeriod"/>
              <a:defRPr/>
            </a:pPr>
            <a:r>
              <a:rPr lang="en-US" sz="2400" b="1" i="1" dirty="0" smtClean="0"/>
              <a:t>Decreased oxygen concentration</a:t>
            </a:r>
            <a:r>
              <a:rPr lang="en-US" sz="2400" b="1" dirty="0" smtClean="0"/>
              <a:t> in the gut wall can increase intestinal blood flow at least 50 to 100 per cent. </a:t>
            </a:r>
            <a:endParaRPr lang="ar-SA" sz="2400" b="1"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Nervous Control of Gastrointestinal Blood Flow </a:t>
            </a:r>
            <a:endParaRPr lang="ar-SA" smtClean="0"/>
          </a:p>
        </p:txBody>
      </p:sp>
      <p:sp>
        <p:nvSpPr>
          <p:cNvPr id="32771" name="Content Placeholder 2"/>
          <p:cNvSpPr>
            <a:spLocks noGrp="1"/>
          </p:cNvSpPr>
          <p:nvPr>
            <p:ph idx="1"/>
          </p:nvPr>
        </p:nvSpPr>
        <p:spPr>
          <a:xfrm>
            <a:off x="609600" y="1981200"/>
            <a:ext cx="7772400" cy="4114800"/>
          </a:xfrm>
        </p:spPr>
        <p:txBody>
          <a:bodyPr/>
          <a:lstStyle/>
          <a:p>
            <a:r>
              <a:rPr lang="en-US" sz="2800" dirty="0" smtClean="0"/>
              <a:t>Stimulation of the parasympathetic nerves going to the </a:t>
            </a:r>
            <a:r>
              <a:rPr lang="en-US" sz="2800" i="1" dirty="0" smtClean="0"/>
              <a:t>stomach</a:t>
            </a:r>
            <a:r>
              <a:rPr lang="en-US" sz="2800" dirty="0" smtClean="0"/>
              <a:t> and </a:t>
            </a:r>
            <a:r>
              <a:rPr lang="en-US" sz="2800" i="1" dirty="0" smtClean="0"/>
              <a:t>lower colon</a:t>
            </a:r>
            <a:r>
              <a:rPr lang="en-US" sz="2800" dirty="0" smtClean="0"/>
              <a:t> increases local blood flow at the same time that it increases glandular secretion. </a:t>
            </a:r>
          </a:p>
          <a:p>
            <a:r>
              <a:rPr lang="en-US" sz="2800" dirty="0" smtClean="0"/>
              <a:t>Sympathetic stimulation, by contrast, has a direct effect on essentially all the gastrointestinal tract to cause intense vasoconstriction of the arterioles with greatly decreased blood flow. But the local metabolic vasodilator mechanisms override the sympathetic </a:t>
            </a:r>
            <a:r>
              <a:rPr lang="en-US" sz="2800" dirty="0" err="1" smtClean="0"/>
              <a:t>vasoconstiction</a:t>
            </a:r>
            <a:r>
              <a:rPr lang="en-US" sz="2800" dirty="0" smtClean="0"/>
              <a:t> effects, returning the normal blood flow to GI muscle and glands. </a:t>
            </a:r>
            <a:endParaRPr lang="ar-SA" sz="2800" dirty="0" smtClean="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457200"/>
            <a:ext cx="8305800" cy="1143000"/>
          </a:xfrm>
        </p:spPr>
        <p:txBody>
          <a:bodyPr/>
          <a:lstStyle/>
          <a:p>
            <a:pPr eaLnBrk="1" hangingPunct="1"/>
            <a:r>
              <a:rPr lang="en-US" smtClean="0"/>
              <a:t/>
            </a:r>
            <a:br>
              <a:rPr lang="en-US" smtClean="0"/>
            </a:br>
            <a:endParaRPr lang="en-US" smtClean="0"/>
          </a:p>
        </p:txBody>
      </p:sp>
      <p:sp>
        <p:nvSpPr>
          <p:cNvPr id="33795" name="Text Box 5"/>
          <p:cNvSpPr txBox="1">
            <a:spLocks noChangeArrowheads="1"/>
          </p:cNvSpPr>
          <p:nvPr/>
        </p:nvSpPr>
        <p:spPr bwMode="auto">
          <a:xfrm>
            <a:off x="211138" y="2481263"/>
            <a:ext cx="8704262" cy="2000250"/>
          </a:xfrm>
          <a:prstGeom prst="rect">
            <a:avLst/>
          </a:prstGeom>
          <a:noFill/>
          <a:ln w="12700">
            <a:noFill/>
            <a:miter lim="800000"/>
            <a:headEnd type="none" w="sm" len="sm"/>
            <a:tailEnd type="none" w="sm" len="sm"/>
          </a:ln>
        </p:spPr>
        <p:txBody>
          <a:bodyPr>
            <a:spAutoFit/>
          </a:bodyPr>
          <a:lstStyle/>
          <a:p>
            <a:pPr marL="457200" indent="-457200" algn="ctr"/>
            <a:r>
              <a:rPr lang="en-US" sz="9600" b="1">
                <a:latin typeface="Times New Roman" pitchFamily="18" charset="0"/>
                <a:cs typeface="Times New Roman" pitchFamily="18" charset="0"/>
              </a:rPr>
              <a:t>The End</a:t>
            </a:r>
          </a:p>
          <a:p>
            <a:pPr marL="457200" indent="-457200"/>
            <a:endParaRPr lang="en-US" b="1">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762000" y="2894013"/>
            <a:ext cx="7848600" cy="523875"/>
          </a:xfrm>
          <a:prstGeom prst="rect">
            <a:avLst/>
          </a:prstGeom>
          <a:noFill/>
          <a:ln w="12700">
            <a:noFill/>
            <a:miter lim="800000"/>
            <a:headEnd type="none" w="sm" len="sm"/>
            <a:tailEnd type="none" w="sm" len="sm"/>
          </a:ln>
        </p:spPr>
        <p:txBody>
          <a:bodyPr>
            <a:spAutoFit/>
          </a:bodyPr>
          <a:lstStyle/>
          <a:p>
            <a:pPr marL="457200" indent="-457200">
              <a:spcBef>
                <a:spcPct val="50000"/>
              </a:spcBef>
            </a:pPr>
            <a:r>
              <a:rPr lang="en-US" b="1">
                <a:solidFill>
                  <a:srgbClr val="FFFFFF"/>
                </a:solidFill>
                <a:latin typeface="Times New Roman" pitchFamily="18" charset="0"/>
              </a:rPr>
              <a:t> </a:t>
            </a:r>
            <a:endParaRPr lang="en-US" b="1">
              <a:latin typeface="Times New Roman" pitchFamily="18" charset="0"/>
            </a:endParaRPr>
          </a:p>
        </p:txBody>
      </p:sp>
      <p:sp>
        <p:nvSpPr>
          <p:cNvPr id="6147" name="Title 2"/>
          <p:cNvSpPr>
            <a:spLocks noGrp="1"/>
          </p:cNvSpPr>
          <p:nvPr>
            <p:ph type="title"/>
          </p:nvPr>
        </p:nvSpPr>
        <p:spPr>
          <a:xfrm>
            <a:off x="685800" y="228600"/>
            <a:ext cx="7772400" cy="1143000"/>
          </a:xfrm>
        </p:spPr>
        <p:txBody>
          <a:bodyPr/>
          <a:lstStyle/>
          <a:p>
            <a:r>
              <a:rPr lang="en-US" sz="2800" dirty="0" smtClean="0"/>
              <a:t>General Principles of Gastrointestinal Function-Motility, Nervous Control, and Blood Circulation</a:t>
            </a:r>
            <a:endParaRPr lang="ar-SA" sz="2800" dirty="0" smtClean="0"/>
          </a:p>
        </p:txBody>
      </p:sp>
      <p:sp>
        <p:nvSpPr>
          <p:cNvPr id="4" name="Content Placeholder 3"/>
          <p:cNvSpPr>
            <a:spLocks noGrp="1"/>
          </p:cNvSpPr>
          <p:nvPr>
            <p:ph idx="1"/>
          </p:nvPr>
        </p:nvSpPr>
        <p:spPr>
          <a:xfrm>
            <a:off x="685800" y="1524000"/>
            <a:ext cx="7772400" cy="4114800"/>
          </a:xfrm>
        </p:spPr>
        <p:txBody>
          <a:bodyPr/>
          <a:lstStyle/>
          <a:p>
            <a:pPr>
              <a:defRPr/>
            </a:pPr>
            <a:r>
              <a:rPr lang="en-US" sz="2400" b="1" dirty="0" smtClean="0"/>
              <a:t>The alimentary tract provides the body with a continual supply of water, electrolytes, and nutrients. To achieve this requires</a:t>
            </a:r>
          </a:p>
          <a:p>
            <a:pPr marL="514350" indent="-514350">
              <a:buFontTx/>
              <a:buAutoNum type="arabicParenBoth"/>
              <a:defRPr/>
            </a:pPr>
            <a:r>
              <a:rPr lang="en-US" sz="2400" b="1" dirty="0" smtClean="0"/>
              <a:t>movement of food through the alimentary tract</a:t>
            </a:r>
          </a:p>
          <a:p>
            <a:pPr marL="514350" indent="-514350">
              <a:buFontTx/>
              <a:buAutoNum type="arabicParenBoth"/>
              <a:defRPr/>
            </a:pPr>
            <a:r>
              <a:rPr lang="en-US" sz="2400" b="1" dirty="0" smtClean="0"/>
              <a:t>secretion of digestive juices and digestion of the food</a:t>
            </a:r>
          </a:p>
          <a:p>
            <a:pPr marL="514350" indent="-514350">
              <a:buFontTx/>
              <a:buAutoNum type="arabicParenBoth"/>
              <a:defRPr/>
            </a:pPr>
            <a:r>
              <a:rPr lang="en-US" sz="2400" b="1" dirty="0" smtClean="0"/>
              <a:t>absorption of water, various electrolytes, and digestive products</a:t>
            </a:r>
          </a:p>
          <a:p>
            <a:pPr marL="514350" indent="-514350">
              <a:buFontTx/>
              <a:buAutoNum type="arabicParenBoth"/>
              <a:defRPr/>
            </a:pPr>
            <a:r>
              <a:rPr lang="en-US" sz="2400" b="1" dirty="0" smtClean="0"/>
              <a:t>circulation of blood through the gastrointestinal organs to carry away the absorbed substances</a:t>
            </a:r>
          </a:p>
          <a:p>
            <a:pPr marL="514350" indent="-514350">
              <a:buFontTx/>
              <a:buAutoNum type="arabicParenBoth"/>
              <a:defRPr/>
            </a:pPr>
            <a:r>
              <a:rPr lang="en-US" sz="2400" b="1" dirty="0" smtClean="0"/>
              <a:t>control of all these functions by local, nervous, and hormonal systems</a:t>
            </a:r>
            <a:endParaRPr lang="ar-SA" sz="2400" b="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76200"/>
            <a:ext cx="7772400" cy="762000"/>
          </a:xfrm>
        </p:spPr>
        <p:txBody>
          <a:bodyPr/>
          <a:lstStyle/>
          <a:p>
            <a:r>
              <a:rPr lang="en-US" sz="2800" dirty="0" smtClean="0"/>
              <a:t>General Principles of Gastrointestinal Motility</a:t>
            </a:r>
            <a:r>
              <a:rPr lang="en-US" sz="3600" dirty="0" smtClean="0"/>
              <a:t/>
            </a:r>
            <a:br>
              <a:rPr lang="en-US" sz="3600" dirty="0" smtClean="0"/>
            </a:br>
            <a:r>
              <a:rPr lang="en-US" sz="2400" dirty="0" smtClean="0"/>
              <a:t>Physiologic Anatomy of the Gastrointestinal Wall</a:t>
            </a:r>
            <a:endParaRPr lang="ar-SA" sz="3600" dirty="0" smtClean="0"/>
          </a:p>
        </p:txBody>
      </p:sp>
      <p:sp>
        <p:nvSpPr>
          <p:cNvPr id="7171" name="Content Placeholder 2"/>
          <p:cNvSpPr>
            <a:spLocks noGrp="1"/>
          </p:cNvSpPr>
          <p:nvPr>
            <p:ph idx="1"/>
          </p:nvPr>
        </p:nvSpPr>
        <p:spPr>
          <a:xfrm>
            <a:off x="76200" y="838200"/>
            <a:ext cx="9067800" cy="1676400"/>
          </a:xfrm>
        </p:spPr>
        <p:txBody>
          <a:bodyPr/>
          <a:lstStyle/>
          <a:p>
            <a:r>
              <a:rPr lang="en-US" sz="2000" b="1" dirty="0" smtClean="0"/>
              <a:t>The following layers structure the GI wall from outer surface inward: (1) the </a:t>
            </a:r>
            <a:r>
              <a:rPr lang="en-US" sz="2000" b="1" i="1" dirty="0" err="1" smtClean="0"/>
              <a:t>serosa</a:t>
            </a:r>
            <a:r>
              <a:rPr lang="en-US" sz="2000" b="1" dirty="0" smtClean="0"/>
              <a:t>, (2) a </a:t>
            </a:r>
            <a:r>
              <a:rPr lang="en-US" sz="2000" b="1" i="1" dirty="0" smtClean="0"/>
              <a:t>longitudinal muscle layer</a:t>
            </a:r>
            <a:r>
              <a:rPr lang="en-US" sz="2000" b="1" dirty="0" smtClean="0"/>
              <a:t>, (3) a </a:t>
            </a:r>
            <a:r>
              <a:rPr lang="en-US" sz="2000" b="1" i="1" dirty="0" smtClean="0"/>
              <a:t>circular muscle layer</a:t>
            </a:r>
            <a:r>
              <a:rPr lang="en-US" sz="2000" b="1" dirty="0" smtClean="0"/>
              <a:t>, (4) the </a:t>
            </a:r>
            <a:r>
              <a:rPr lang="en-US" sz="2000" b="1" i="1" dirty="0" err="1" smtClean="0"/>
              <a:t>submucosa</a:t>
            </a:r>
            <a:r>
              <a:rPr lang="en-US" sz="2000" b="1" i="1" dirty="0" smtClean="0"/>
              <a:t>,</a:t>
            </a:r>
            <a:r>
              <a:rPr lang="en-US" sz="2000" b="1" dirty="0" smtClean="0"/>
              <a:t> and (5) the </a:t>
            </a:r>
            <a:r>
              <a:rPr lang="en-US" sz="2000" b="1" i="1" dirty="0" smtClean="0"/>
              <a:t>mucosa</a:t>
            </a:r>
            <a:r>
              <a:rPr lang="en-US" sz="2000" b="1" dirty="0" smtClean="0"/>
              <a:t>. In addition, sparse bundles of smooth muscle fibers, the </a:t>
            </a:r>
            <a:r>
              <a:rPr lang="en-US" sz="2000" b="1" i="1" dirty="0" smtClean="0"/>
              <a:t>mucosal muscle</a:t>
            </a:r>
            <a:r>
              <a:rPr lang="en-US" sz="2000" b="1" dirty="0" smtClean="0"/>
              <a:t>, lie in the deeper layers of the mucosa. </a:t>
            </a:r>
            <a:endParaRPr lang="ar-SA" sz="2000" b="1" dirty="0" smtClean="0"/>
          </a:p>
        </p:txBody>
      </p:sp>
      <p:pic>
        <p:nvPicPr>
          <p:cNvPr id="5" name="Picture 4" descr="24-03_1.jpg                                                    00000941Sarah                          B9D5FA8B:"/>
          <p:cNvPicPr>
            <a:picLocks noChangeAspect="1" noChangeArrowheads="1"/>
          </p:cNvPicPr>
          <p:nvPr/>
        </p:nvPicPr>
        <p:blipFill>
          <a:blip r:embed="rId2" cstate="print"/>
          <a:srcRect/>
          <a:stretch>
            <a:fillRect/>
          </a:stretch>
        </p:blipFill>
        <p:spPr bwMode="auto">
          <a:xfrm>
            <a:off x="76200" y="2133600"/>
            <a:ext cx="8991600" cy="464185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533400"/>
            <a:ext cx="7772400" cy="914400"/>
          </a:xfrm>
        </p:spPr>
        <p:txBody>
          <a:bodyPr/>
          <a:lstStyle/>
          <a:p>
            <a:r>
              <a:rPr lang="en-US" sz="3200" dirty="0" smtClean="0"/>
              <a:t>The General Characteristics of Smooth Muscle</a:t>
            </a:r>
            <a:endParaRPr lang="ar-SA" sz="3200" dirty="0" smtClean="0"/>
          </a:p>
        </p:txBody>
      </p:sp>
      <p:sp>
        <p:nvSpPr>
          <p:cNvPr id="8195" name="Content Placeholder 2"/>
          <p:cNvSpPr>
            <a:spLocks noGrp="1"/>
          </p:cNvSpPr>
          <p:nvPr>
            <p:ph idx="1"/>
          </p:nvPr>
        </p:nvSpPr>
        <p:spPr>
          <a:xfrm>
            <a:off x="381000" y="2057400"/>
            <a:ext cx="8229600" cy="4114800"/>
          </a:xfrm>
        </p:spPr>
        <p:txBody>
          <a:bodyPr/>
          <a:lstStyle/>
          <a:p>
            <a:pPr eaLnBrk="1" hangingPunct="1">
              <a:lnSpc>
                <a:spcPct val="90000"/>
              </a:lnSpc>
              <a:buFont typeface="Wingdings" pitchFamily="2" charset="2"/>
              <a:buNone/>
            </a:pPr>
            <a:r>
              <a:rPr lang="en-US" sz="2400" b="1" dirty="0" smtClean="0">
                <a:latin typeface="Times New Roman" pitchFamily="18" charset="0"/>
              </a:rPr>
              <a:t>TWO SMOOTH MUSCLE CLASSIFICATIONS</a:t>
            </a:r>
          </a:p>
          <a:p>
            <a:pPr marL="457200" indent="-457200" eaLnBrk="1" hangingPunct="1">
              <a:lnSpc>
                <a:spcPct val="90000"/>
              </a:lnSpc>
              <a:buFont typeface="+mj-lt"/>
              <a:buAutoNum type="arabicPeriod"/>
            </a:pPr>
            <a:r>
              <a:rPr lang="en-US" sz="2400" b="1" dirty="0" smtClean="0">
                <a:latin typeface="Times New Roman" pitchFamily="18" charset="0"/>
              </a:rPr>
              <a:t>Unitary type:</a:t>
            </a:r>
          </a:p>
          <a:p>
            <a:pPr eaLnBrk="1" hangingPunct="1">
              <a:lnSpc>
                <a:spcPct val="90000"/>
              </a:lnSpc>
            </a:pPr>
            <a:r>
              <a:rPr lang="en-US" sz="2400" b="1" dirty="0">
                <a:latin typeface="Times New Roman" pitchFamily="18" charset="0"/>
              </a:rPr>
              <a:t>Contracts spontaneously in the absence of neural or hormonal influence but in response to stretch (such as in stomach and intestine)</a:t>
            </a:r>
          </a:p>
          <a:p>
            <a:pPr eaLnBrk="1" hangingPunct="1">
              <a:lnSpc>
                <a:spcPct val="90000"/>
              </a:lnSpc>
            </a:pPr>
            <a:r>
              <a:rPr lang="en-US" sz="2400" b="1" dirty="0">
                <a:latin typeface="Times New Roman" pitchFamily="18" charset="0"/>
              </a:rPr>
              <a:t>Cells are electrically coupled via gap </a:t>
            </a:r>
            <a:r>
              <a:rPr lang="en-US" sz="2400" b="1" dirty="0" smtClean="0">
                <a:latin typeface="Times New Roman" pitchFamily="18" charset="0"/>
              </a:rPr>
              <a:t>junctions</a:t>
            </a:r>
          </a:p>
          <a:p>
            <a:pPr marL="0" indent="0" eaLnBrk="1" hangingPunct="1">
              <a:lnSpc>
                <a:spcPct val="90000"/>
              </a:lnSpc>
              <a:buNone/>
            </a:pPr>
            <a:endParaRPr lang="en-US" sz="2400" b="1" dirty="0" smtClean="0">
              <a:latin typeface="Times New Roman" pitchFamily="18" charset="0"/>
            </a:endParaRPr>
          </a:p>
          <a:p>
            <a:pPr marL="0" indent="0" eaLnBrk="1" hangingPunct="1">
              <a:lnSpc>
                <a:spcPct val="90000"/>
              </a:lnSpc>
              <a:buNone/>
            </a:pPr>
            <a:r>
              <a:rPr lang="en-US" sz="2400" b="1" dirty="0" smtClean="0">
                <a:latin typeface="Times New Roman" pitchFamily="18" charset="0"/>
              </a:rPr>
              <a:t>2. Multiunit type:</a:t>
            </a:r>
            <a:endParaRPr lang="en-US" sz="2400" b="1" dirty="0">
              <a:latin typeface="Times New Roman" pitchFamily="18" charset="0"/>
            </a:endParaRPr>
          </a:p>
          <a:p>
            <a:pPr marL="0" indent="0" eaLnBrk="1" hangingPunct="1">
              <a:lnSpc>
                <a:spcPct val="90000"/>
              </a:lnSpc>
              <a:buNone/>
            </a:pPr>
            <a:endParaRPr lang="en-US" sz="2400" b="1" dirty="0" smtClean="0">
              <a:latin typeface="Times New Roman" pitchFamily="18" charset="0"/>
            </a:endParaRPr>
          </a:p>
          <a:p>
            <a:pPr eaLnBrk="1" hangingPunct="1">
              <a:lnSpc>
                <a:spcPct val="90000"/>
              </a:lnSpc>
            </a:pPr>
            <a:r>
              <a:rPr lang="en-US" sz="2400" b="1" dirty="0" smtClean="0">
                <a:latin typeface="Times New Roman" pitchFamily="18" charset="0"/>
              </a:rPr>
              <a:t>Does not contract in response to stretch or without neural input  (such as in esophagus &amp; gall bladder)</a:t>
            </a:r>
          </a:p>
          <a:p>
            <a:pPr eaLnBrk="1" hangingPunct="1">
              <a:lnSpc>
                <a:spcPct val="90000"/>
              </a:lnSpc>
              <a:buFontTx/>
              <a:buNone/>
            </a:pPr>
            <a:r>
              <a:rPr lang="en-US" sz="2400" b="1" dirty="0" smtClean="0">
                <a:latin typeface="Times New Roman" pitchFamily="18" charset="0"/>
              </a:rPr>
              <a:t>	</a:t>
            </a:r>
          </a:p>
          <a:p>
            <a:pPr eaLnBrk="1" hangingPunct="1">
              <a:lnSpc>
                <a:spcPct val="90000"/>
              </a:lnSpc>
              <a:buFontTx/>
              <a:buNone/>
            </a:pPr>
            <a:endParaRPr lang="ar-SA" sz="2400" b="1"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US" sz="3200" dirty="0"/>
              <a:t>The General Characteristics of Smooth </a:t>
            </a:r>
            <a:r>
              <a:rPr lang="en-US" sz="3200" dirty="0" smtClean="0"/>
              <a:t>Muscle </a:t>
            </a:r>
            <a:r>
              <a:rPr lang="en-US" sz="3200" dirty="0"/>
              <a:t>(Cont.)</a:t>
            </a:r>
          </a:p>
        </p:txBody>
      </p:sp>
      <p:sp>
        <p:nvSpPr>
          <p:cNvPr id="3" name="Content Placeholder 2"/>
          <p:cNvSpPr>
            <a:spLocks noGrp="1"/>
          </p:cNvSpPr>
          <p:nvPr>
            <p:ph idx="1"/>
          </p:nvPr>
        </p:nvSpPr>
        <p:spPr>
          <a:xfrm>
            <a:off x="152400" y="1066800"/>
            <a:ext cx="8991600" cy="4114800"/>
          </a:xfrm>
        </p:spPr>
        <p:txBody>
          <a:bodyPr/>
          <a:lstStyle/>
          <a:p>
            <a:pPr eaLnBrk="1" hangingPunct="1">
              <a:lnSpc>
                <a:spcPct val="90000"/>
              </a:lnSpc>
              <a:buFontTx/>
              <a:buNone/>
            </a:pPr>
            <a:r>
              <a:rPr lang="en-US" sz="2400" b="1" dirty="0">
                <a:latin typeface="Times New Roman" pitchFamily="18" charset="0"/>
              </a:rPr>
              <a:t>TYPES OF CONTRACTION</a:t>
            </a:r>
          </a:p>
          <a:p>
            <a:pPr eaLnBrk="1" hangingPunct="1"/>
            <a:r>
              <a:rPr lang="en-US" sz="2800" b="1" dirty="0">
                <a:latin typeface="Times New Roman" pitchFamily="18" charset="0"/>
              </a:rPr>
              <a:t>Phasic contractions (rhythmical)</a:t>
            </a:r>
          </a:p>
          <a:p>
            <a:pPr eaLnBrk="1" hangingPunct="1">
              <a:buFont typeface="Wingdings" pitchFamily="2" charset="2"/>
              <a:buChar char="ü"/>
            </a:pPr>
            <a:r>
              <a:rPr lang="en-US" sz="2400" b="1" dirty="0">
                <a:latin typeface="Times New Roman" pitchFamily="18" charset="0"/>
              </a:rPr>
              <a:t>periodic contractions followed by relaxation; such as in gastric </a:t>
            </a:r>
            <a:r>
              <a:rPr lang="en-US" sz="2400" b="1" dirty="0" err="1">
                <a:latin typeface="Times New Roman" pitchFamily="18" charset="0"/>
              </a:rPr>
              <a:t>antrum</a:t>
            </a:r>
            <a:r>
              <a:rPr lang="en-US" sz="2400" b="1" dirty="0">
                <a:latin typeface="Times New Roman" pitchFamily="18" charset="0"/>
              </a:rPr>
              <a:t>, small intestine and esophagus </a:t>
            </a:r>
            <a:endParaRPr lang="en-US" sz="2400" b="1" dirty="0" smtClean="0">
              <a:latin typeface="Times New Roman" pitchFamily="18" charset="0"/>
            </a:endParaRPr>
          </a:p>
          <a:p>
            <a:pPr marL="0" indent="0" eaLnBrk="1" hangingPunct="1">
              <a:buNone/>
            </a:pPr>
            <a:endParaRPr lang="en-US" sz="2400" b="1" dirty="0">
              <a:latin typeface="Times New Roman" pitchFamily="18" charset="0"/>
            </a:endParaRPr>
          </a:p>
          <a:p>
            <a:pPr eaLnBrk="1" hangingPunct="1"/>
            <a:r>
              <a:rPr lang="en-US" sz="2800" b="1" dirty="0">
                <a:latin typeface="Times New Roman" pitchFamily="18" charset="0"/>
              </a:rPr>
              <a:t>Tonic contractions</a:t>
            </a:r>
          </a:p>
          <a:p>
            <a:pPr eaLnBrk="1" hangingPunct="1">
              <a:buFont typeface="Wingdings" pitchFamily="2" charset="2"/>
              <a:buChar char="ü"/>
            </a:pPr>
            <a:r>
              <a:rPr lang="en-US" sz="2400" b="1" dirty="0">
                <a:latin typeface="Times New Roman" pitchFamily="18" charset="0"/>
              </a:rPr>
              <a:t>maintained contraction without relaxation; such as in </a:t>
            </a:r>
            <a:r>
              <a:rPr lang="en-US" sz="2400" b="1" dirty="0" err="1" smtClean="0">
                <a:latin typeface="Times New Roman" pitchFamily="18" charset="0"/>
              </a:rPr>
              <a:t>Orad</a:t>
            </a:r>
            <a:r>
              <a:rPr lang="en-US" sz="2400" b="1" dirty="0" smtClean="0">
                <a:latin typeface="Times New Roman" pitchFamily="18" charset="0"/>
              </a:rPr>
              <a:t> </a:t>
            </a:r>
            <a:r>
              <a:rPr lang="en-US" sz="2400" b="1" dirty="0">
                <a:latin typeface="Times New Roman" pitchFamily="18" charset="0"/>
              </a:rPr>
              <a:t>region of the stomach, lower </a:t>
            </a:r>
            <a:r>
              <a:rPr lang="en-US" sz="2400" b="1" dirty="0" err="1">
                <a:latin typeface="Times New Roman" pitchFamily="18" charset="0"/>
              </a:rPr>
              <a:t>esoghageal</a:t>
            </a:r>
            <a:r>
              <a:rPr lang="en-US" sz="2400" b="1" dirty="0">
                <a:latin typeface="Times New Roman" pitchFamily="18" charset="0"/>
              </a:rPr>
              <a:t>, </a:t>
            </a:r>
            <a:r>
              <a:rPr lang="en-US" sz="2400" b="1" dirty="0" err="1">
                <a:latin typeface="Times New Roman" pitchFamily="18" charset="0"/>
              </a:rPr>
              <a:t>ileocecal</a:t>
            </a:r>
            <a:r>
              <a:rPr lang="en-US" sz="2400" b="1" dirty="0">
                <a:latin typeface="Times New Roman" pitchFamily="18" charset="0"/>
              </a:rPr>
              <a:t> and internal anal sphincter</a:t>
            </a:r>
          </a:p>
          <a:p>
            <a:pPr eaLnBrk="1" hangingPunct="1">
              <a:buFont typeface="Wingdings" pitchFamily="2" charset="2"/>
              <a:buChar char="ü"/>
            </a:pPr>
            <a:r>
              <a:rPr lang="en-US" sz="2400" b="1" dirty="0">
                <a:latin typeface="Times New Roman" pitchFamily="18" charset="0"/>
              </a:rPr>
              <a:t>Caused by: 1- repetitive spike potentials, </a:t>
            </a:r>
            <a:r>
              <a:rPr lang="en-US" sz="2400" b="1" dirty="0" smtClean="0">
                <a:latin typeface="Times New Roman" pitchFamily="18" charset="0"/>
              </a:rPr>
              <a:t>2- hormones</a:t>
            </a:r>
            <a:r>
              <a:rPr lang="en-US" sz="2400" b="1" dirty="0">
                <a:latin typeface="Times New Roman" pitchFamily="18" charset="0"/>
              </a:rPr>
              <a:t>, 3- continuous </a:t>
            </a:r>
            <a:r>
              <a:rPr lang="en-US" sz="2400" b="1" dirty="0" smtClean="0">
                <a:latin typeface="Times New Roman" pitchFamily="18" charset="0"/>
              </a:rPr>
              <a:t>entry </a:t>
            </a:r>
            <a:r>
              <a:rPr lang="en-US" sz="2400" b="1" dirty="0">
                <a:latin typeface="Times New Roman" pitchFamily="18" charset="0"/>
              </a:rPr>
              <a:t>of </a:t>
            </a:r>
            <a:r>
              <a:rPr lang="en-US" sz="2400" b="1" dirty="0" err="1">
                <a:latin typeface="Times New Roman" pitchFamily="18" charset="0"/>
              </a:rPr>
              <a:t>Ca</a:t>
            </a:r>
            <a:r>
              <a:rPr lang="en-US" sz="2400" b="1" dirty="0">
                <a:latin typeface="Times New Roman" pitchFamily="18" charset="0"/>
              </a:rPr>
              <a:t> </a:t>
            </a:r>
            <a:r>
              <a:rPr lang="en-US" sz="2400" b="1" dirty="0" smtClean="0">
                <a:latin typeface="Times New Roman" pitchFamily="18" charset="0"/>
              </a:rPr>
              <a:t>ions (not associated with changes in membrane potentials).   </a:t>
            </a:r>
            <a:endParaRPr lang="en-US" sz="2400" b="1" dirty="0">
              <a:latin typeface="Times New Roman" pitchFamily="18" charset="0"/>
            </a:endParaRPr>
          </a:p>
          <a:p>
            <a:pPr eaLnBrk="1" hangingPunct="1">
              <a:buFont typeface="Wingdings" pitchFamily="2" charset="2"/>
              <a:buChar char="ü"/>
            </a:pPr>
            <a:r>
              <a:rPr lang="en-US" sz="2400" b="1" dirty="0" smtClean="0">
                <a:latin typeface="Times New Roman" pitchFamily="18" charset="0"/>
              </a:rPr>
              <a:t>Not </a:t>
            </a:r>
            <a:r>
              <a:rPr lang="en-US" sz="2400" b="1" dirty="0">
                <a:latin typeface="Times New Roman" pitchFamily="18" charset="0"/>
              </a:rPr>
              <a:t>associated with slow </a:t>
            </a:r>
            <a:r>
              <a:rPr lang="en-US" sz="2400" b="1" dirty="0" smtClean="0">
                <a:latin typeface="Times New Roman" pitchFamily="18" charset="0"/>
              </a:rPr>
              <a:t>waves (often lasting several minutes or hours).</a:t>
            </a:r>
            <a:endParaRPr lang="en-US" sz="2400" b="1" dirty="0"/>
          </a:p>
        </p:txBody>
      </p:sp>
    </p:spTree>
    <p:extLst>
      <p:ext uri="{BB962C8B-B14F-4D97-AF65-F5344CB8AC3E}">
        <p14:creationId xmlns:p14="http://schemas.microsoft.com/office/powerpoint/2010/main" val="415459045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152400"/>
            <a:ext cx="7772400" cy="1143000"/>
          </a:xfrm>
        </p:spPr>
        <p:txBody>
          <a:bodyPr/>
          <a:lstStyle/>
          <a:p>
            <a:r>
              <a:rPr lang="en-US" smtClean="0"/>
              <a:t>The General Characteristics of Smooth Muscle and its Function </a:t>
            </a:r>
          </a:p>
        </p:txBody>
      </p:sp>
      <p:sp>
        <p:nvSpPr>
          <p:cNvPr id="3" name="Content Placeholder 2"/>
          <p:cNvSpPr>
            <a:spLocks noGrp="1"/>
          </p:cNvSpPr>
          <p:nvPr>
            <p:ph idx="1"/>
          </p:nvPr>
        </p:nvSpPr>
        <p:spPr>
          <a:xfrm>
            <a:off x="304800" y="1143000"/>
            <a:ext cx="8610600" cy="4114800"/>
          </a:xfrm>
        </p:spPr>
        <p:txBody>
          <a:bodyPr/>
          <a:lstStyle/>
          <a:p>
            <a:pPr>
              <a:defRPr/>
            </a:pPr>
            <a:r>
              <a:rPr lang="en-US" b="1" dirty="0" smtClean="0">
                <a:latin typeface="Times New Roman" pitchFamily="18" charset="0"/>
              </a:rPr>
              <a:t>Two main muscle layers:</a:t>
            </a:r>
          </a:p>
          <a:p>
            <a:pPr marL="514350" indent="-514350" eaLnBrk="1" hangingPunct="1">
              <a:buFont typeface="+mj-lt"/>
              <a:buAutoNum type="arabicPeriod"/>
              <a:defRPr/>
            </a:pPr>
            <a:r>
              <a:rPr lang="en-US" b="1" dirty="0" smtClean="0"/>
              <a:t>Longitudinal Smooth Muscles:</a:t>
            </a:r>
          </a:p>
          <a:p>
            <a:pPr eaLnBrk="1" hangingPunct="1">
              <a:buFontTx/>
              <a:buNone/>
              <a:defRPr/>
            </a:pPr>
            <a:r>
              <a:rPr lang="en-US" sz="2400" b="1" dirty="0" smtClean="0"/>
              <a:t>Contraction of this type shortens the segment of the intestine and expands the lumen. They are innervated by enteric nervous system (ENS), and mainly by excitatory motor neurons. The Ca influx from out side is important in the activity of this type of muscle. </a:t>
            </a:r>
          </a:p>
          <a:p>
            <a:pPr eaLnBrk="1" hangingPunct="1">
              <a:lnSpc>
                <a:spcPct val="90000"/>
              </a:lnSpc>
              <a:defRPr/>
            </a:pPr>
            <a:r>
              <a:rPr lang="en-US" sz="3600" b="1" dirty="0" smtClean="0"/>
              <a:t>Circular Smooth Muscles:</a:t>
            </a:r>
          </a:p>
          <a:p>
            <a:pPr eaLnBrk="1" hangingPunct="1">
              <a:lnSpc>
                <a:spcPct val="90000"/>
              </a:lnSpc>
              <a:buFont typeface="Wingdings" pitchFamily="2" charset="2"/>
              <a:buChar char="v"/>
              <a:defRPr/>
            </a:pPr>
            <a:r>
              <a:rPr lang="en-US" sz="2400" b="1" dirty="0" smtClean="0"/>
              <a:t>They are thicker and more powerful than longitudinal. Contraction of this type reduces the diameter of the lumen and increases its length. They are innervated by ENS, both excitatory and inhibitory motor neurons. More gap junctions are available  than in longitudinal muscle. Intracellular release of Ca is more important.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Introduction">
  <a:themeElements>
    <a:clrScheme name="">
      <a:dk1>
        <a:srgbClr val="919191"/>
      </a:dk1>
      <a:lt1>
        <a:srgbClr val="FFFF00"/>
      </a:lt1>
      <a:dk2>
        <a:srgbClr val="000099"/>
      </a:dk2>
      <a:lt2>
        <a:srgbClr val="FFFF00"/>
      </a:lt2>
      <a:accent1>
        <a:srgbClr val="FFFF00"/>
      </a:accent1>
      <a:accent2>
        <a:srgbClr val="FF5050"/>
      </a:accent2>
      <a:accent3>
        <a:srgbClr val="AAAACA"/>
      </a:accent3>
      <a:accent4>
        <a:srgbClr val="DADA00"/>
      </a:accent4>
      <a:accent5>
        <a:srgbClr val="FFFFAA"/>
      </a:accent5>
      <a:accent6>
        <a:srgbClr val="E74848"/>
      </a:accent6>
      <a:hlink>
        <a:srgbClr val="339933"/>
      </a:hlink>
      <a:folHlink>
        <a:srgbClr val="CECECE"/>
      </a:folHlink>
    </a:clrScheme>
    <a:fontScheme name="Introductio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Introduc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duc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duc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C:\Lectures\Physiology\introduction\Introduction.ppt</Template>
  <TotalTime>8603</TotalTime>
  <Words>3052</Words>
  <Application>Microsoft Office PowerPoint</Application>
  <PresentationFormat>On-screen Show (4:3)</PresentationFormat>
  <Paragraphs>244</Paragraphs>
  <Slides>45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Introduction</vt:lpstr>
      <vt:lpstr>Bitmap Image</vt:lpstr>
      <vt:lpstr> Lecture 1 Gastrointestinal Physiology   </vt:lpstr>
      <vt:lpstr> Required Textbook </vt:lpstr>
      <vt:lpstr>Learning Objectives </vt:lpstr>
      <vt:lpstr>Learning Objectives (Cont.)</vt:lpstr>
      <vt:lpstr>General Principles of Gastrointestinal Function-Motility, Nervous Control, and Blood Circulation</vt:lpstr>
      <vt:lpstr>General Principles of Gastrointestinal Motility Physiologic Anatomy of the Gastrointestinal Wall</vt:lpstr>
      <vt:lpstr>The General Characteristics of Smooth Muscle</vt:lpstr>
      <vt:lpstr>The General Characteristics of Smooth Muscle (Cont.)</vt:lpstr>
      <vt:lpstr>The General Characteristics of Smooth Muscle and its Function </vt:lpstr>
      <vt:lpstr>The Specific Characteristics of Smooth Muscle in the Gut </vt:lpstr>
      <vt:lpstr>The Specific Characteristics of Smooth Muscle in the Gut </vt:lpstr>
      <vt:lpstr>The Specific Characteristics of Smooth Muscle in the Gut (Cont.)</vt:lpstr>
      <vt:lpstr>Membrane potentials in intestinal smooth muscle </vt:lpstr>
      <vt:lpstr>The Specific Characteristics of Smooth Muscle in the Gut (Cont.)</vt:lpstr>
      <vt:lpstr>The Specific Characteristics of Smooth Muscle in the Gut (Cont.)</vt:lpstr>
      <vt:lpstr>The Specific Characteristics of Smooth Muscle in the Gut (Cont.)</vt:lpstr>
      <vt:lpstr>The Specific Characteristics of Smooth Muscle in the Gut (Cont.)</vt:lpstr>
      <vt:lpstr>PowerPoint Presentation</vt:lpstr>
      <vt:lpstr>Neural Control of Gastrointestinal Function-Enteric Nervous System </vt:lpstr>
      <vt:lpstr>Neural Control of Gastrointestinal Function-Enteric Nervous System </vt:lpstr>
      <vt:lpstr>Neural Control of Gastrointestinal Function-Enteric Nervous System </vt:lpstr>
      <vt:lpstr>Neural Control of Gastrointestinal Function-Enteric Nervous System </vt:lpstr>
      <vt:lpstr>Differences Between the Myenteric and Submucosal Plexuses </vt:lpstr>
      <vt:lpstr>Types of Neurotransmitters Secreted by Enteric Neurons</vt:lpstr>
      <vt:lpstr>PowerPoint Presentation</vt:lpstr>
      <vt:lpstr>Autonomic Control of the Gastrointestinal Tract </vt:lpstr>
      <vt:lpstr>Parasympathetic Innervation</vt:lpstr>
      <vt:lpstr>Parasympathetic Innervation</vt:lpstr>
      <vt:lpstr>Neural Control of Gastrointestinal Function-Enteric Nervous System </vt:lpstr>
      <vt:lpstr>Sympathetic Innervation</vt:lpstr>
      <vt:lpstr>Sympathetic Innervation</vt:lpstr>
      <vt:lpstr>Afferent Sensory Nerve Fibers from the Gut</vt:lpstr>
      <vt:lpstr>Gastrointestinal Reflexes</vt:lpstr>
      <vt:lpstr>Gastrointestinal Reflexes (Cont.)</vt:lpstr>
      <vt:lpstr>Gastrointestinal Reflexes (Cont.)</vt:lpstr>
      <vt:lpstr>Hormonal Control of Gastrointestinal Motility</vt:lpstr>
      <vt:lpstr>Hormonal Control of Gastrointestinal Motility</vt:lpstr>
      <vt:lpstr>Functional Types of Movements in the Gastrointestinal Tract </vt:lpstr>
      <vt:lpstr>Functional Types of Movements in the Gastrointestinal Tract (Cont.)</vt:lpstr>
      <vt:lpstr>Functional Types of Movements in the Gastrointestinal Tract (Cont.)</vt:lpstr>
      <vt:lpstr>Functional Types of Movements in the Gastrointestinal Tract (Cont.)</vt:lpstr>
      <vt:lpstr>Gastrointestinal Blood Flow-"Splanchnic Circulation" </vt:lpstr>
      <vt:lpstr>Effect of Gut Activity and Metabolic Factors on Gastrointestinal Blood Flow </vt:lpstr>
      <vt:lpstr>Nervous Control of Gastrointestinal Blood Flow </vt:lpstr>
      <vt:lpstr> </vt:lpstr>
    </vt:vector>
  </TitlesOfParts>
  <Company>EVMS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Renal Hemodynamics</dc:title>
  <dc:creator>Michael J. Solhaug</dc:creator>
  <cp:lastModifiedBy>Dr.Zugaibi</cp:lastModifiedBy>
  <cp:revision>355</cp:revision>
  <dcterms:created xsi:type="dcterms:W3CDTF">1998-03-19T15:06:52Z</dcterms:created>
  <dcterms:modified xsi:type="dcterms:W3CDTF">2012-11-18T06:28:18Z</dcterms:modified>
</cp:coreProperties>
</file>