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25"/>
  </p:notesMasterIdLst>
  <p:handoutMasterIdLst>
    <p:handoutMasterId r:id="rId26"/>
  </p:handoutMasterIdLst>
  <p:sldIdLst>
    <p:sldId id="286" r:id="rId2"/>
    <p:sldId id="290" r:id="rId3"/>
    <p:sldId id="294" r:id="rId4"/>
    <p:sldId id="293" r:id="rId5"/>
    <p:sldId id="296" r:id="rId6"/>
    <p:sldId id="287" r:id="rId7"/>
    <p:sldId id="288" r:id="rId8"/>
    <p:sldId id="269" r:id="rId9"/>
    <p:sldId id="265" r:id="rId10"/>
    <p:sldId id="281" r:id="rId11"/>
    <p:sldId id="282" r:id="rId12"/>
    <p:sldId id="272" r:id="rId13"/>
    <p:sldId id="289" r:id="rId14"/>
    <p:sldId id="270" r:id="rId15"/>
    <p:sldId id="266" r:id="rId16"/>
    <p:sldId id="267" r:id="rId17"/>
    <p:sldId id="271" r:id="rId18"/>
    <p:sldId id="273" r:id="rId19"/>
    <p:sldId id="274" r:id="rId20"/>
    <p:sldId id="275" r:id="rId21"/>
    <p:sldId id="276" r:id="rId22"/>
    <p:sldId id="268" r:id="rId23"/>
    <p:sldId id="291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3" autoAdjust="0"/>
    <p:restoredTop sz="94607" autoAdjust="0"/>
  </p:normalViewPr>
  <p:slideViewPr>
    <p:cSldViewPr>
      <p:cViewPr varScale="1">
        <p:scale>
          <a:sx n="87" d="100"/>
          <a:sy n="87" d="100"/>
        </p:scale>
        <p:origin x="-10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246EDD6-531C-4ED5-B9B3-20296F1570E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82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53B4FE5-4A30-4B84-B016-75E1E9832FE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1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A52869-97E0-4224-A9B5-1C0E8A3AEE67}" type="slidenum">
              <a:rPr lang="ar-SA" smtClean="0"/>
              <a:pPr/>
              <a:t>12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Secretory</a:t>
            </a:r>
            <a:r>
              <a:rPr lang="en-US" dirty="0" smtClean="0"/>
              <a:t> Functions of the</a:t>
            </a:r>
            <a:br>
              <a:rPr lang="en-US" dirty="0" smtClean="0"/>
            </a:br>
            <a:r>
              <a:rPr lang="en-US" dirty="0" smtClean="0"/>
              <a:t>Alimentary Tract</a:t>
            </a:r>
            <a:br>
              <a:rPr lang="en-US" dirty="0" smtClean="0"/>
            </a:br>
            <a:r>
              <a:rPr lang="en-US" dirty="0" smtClean="0"/>
              <a:t>(Secretion of Saliva)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Mohammed </a:t>
            </a:r>
            <a:r>
              <a:rPr lang="en-US" dirty="0" err="1" smtClean="0"/>
              <a:t>Alzoghaibi</a:t>
            </a:r>
            <a:r>
              <a:rPr lang="en-US" dirty="0" smtClean="0"/>
              <a:t>, PhD</a:t>
            </a:r>
          </a:p>
          <a:p>
            <a:pPr eaLnBrk="1" hangingPunct="1"/>
            <a:r>
              <a:rPr lang="en-US" dirty="0" smtClean="0"/>
              <a:t>Cell </a:t>
            </a:r>
            <a:r>
              <a:rPr lang="en-US" dirty="0" smtClean="0"/>
              <a:t>Phone #</a:t>
            </a:r>
            <a:r>
              <a:rPr lang="en-US" dirty="0" smtClean="0"/>
              <a:t>: </a:t>
            </a:r>
            <a:r>
              <a:rPr lang="en-US" dirty="0" smtClean="0"/>
              <a:t>0506338400</a:t>
            </a:r>
          </a:p>
          <a:p>
            <a:pPr eaLnBrk="1" hangingPunct="1"/>
            <a:r>
              <a:rPr lang="en-US" dirty="0" smtClean="0"/>
              <a:t>zzoghaibi@gmail.com</a:t>
            </a: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2743200" y="685800"/>
            <a:ext cx="34644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Chapter  64; page </a:t>
            </a:r>
            <a:r>
              <a:rPr lang="en-US" dirty="0" smtClean="0"/>
              <a:t>773-777</a:t>
            </a:r>
            <a:endParaRPr lang="ar-SA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406400"/>
            <a:ext cx="8637588" cy="1077913"/>
          </a:xfrm>
        </p:spPr>
        <p:txBody>
          <a:bodyPr/>
          <a:lstStyle/>
          <a:p>
            <a:pPr eaLnBrk="1" hangingPunct="1"/>
            <a:r>
              <a:rPr lang="en-US" sz="3600" smtClean="0"/>
              <a:t>Secretion of Saliva and its Characteristics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>
              <a:buClr>
                <a:schemeClr val="folHlink"/>
              </a:buClr>
              <a:buSzPct val="140000"/>
              <a:buFont typeface="Wingdings" pitchFamily="2" charset="2"/>
              <a:buChar char="§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Saliva contains two major types of secretion:</a:t>
            </a:r>
          </a:p>
          <a:p>
            <a:pPr marL="514350" indent="-514350" eaLnBrk="1" hangingPunct="1">
              <a:buClr>
                <a:schemeClr val="folHlink"/>
              </a:buClr>
              <a:buSzPct val="140000"/>
              <a:buFontTx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Aqueous fluids (a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serous secretion)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Water, ions and enzymes such as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ptyalin (an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-amylase)</a:t>
            </a: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Parotid,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Submandibular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Sublingual glands</a:t>
            </a:r>
          </a:p>
          <a:p>
            <a:pPr marL="514350" indent="-514350" eaLnBrk="1" hangingPunct="1">
              <a:buClr>
                <a:schemeClr val="folHlink"/>
              </a:buClr>
              <a:buSzPct val="140000"/>
              <a:buFontTx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Mucus secretion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mucin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eaLnBrk="1" hangingPunct="1">
              <a:buClr>
                <a:schemeClr val="accent2"/>
              </a:buClr>
              <a:buSzPct val="110000"/>
              <a:buFont typeface="Wingdings" pitchFamily="2" charset="2"/>
              <a:buChar char="Ø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Submandibular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Sublingual glands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bldLvl="5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0"/>
            <a:ext cx="8637588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Composition of Saliva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/>
          <a:lstStyle/>
          <a:p>
            <a:pPr marL="514350" indent="-514350" eaLnBrk="1" hangingPunct="1">
              <a:buClr>
                <a:schemeClr val="folHlink"/>
              </a:buClr>
              <a:buSzPct val="140000"/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</a:rPr>
              <a:t>Aqueous Fluids </a:t>
            </a:r>
          </a:p>
          <a:p>
            <a:pPr eaLnBrk="1" hangingPunct="1">
              <a:buClr>
                <a:schemeClr val="folHlink"/>
              </a:buClr>
              <a:buFont typeface="Courier New" pitchFamily="49" charset="0"/>
              <a:buChar char="o"/>
              <a:defRPr/>
            </a:pPr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O, K, HCO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, Na, </a:t>
            </a:r>
            <a:r>
              <a:rPr lang="en-US" sz="2400" dirty="0" err="1" smtClean="0"/>
              <a:t>Cl</a:t>
            </a:r>
            <a:r>
              <a:rPr lang="en-US" sz="2400" dirty="0" smtClean="0"/>
              <a:t>, </a:t>
            </a:r>
            <a:r>
              <a:rPr lang="en-US" sz="2400" dirty="0" smtClean="0">
                <a:sym typeface="Symbol" pitchFamily="18" charset="2"/>
              </a:rPr>
              <a:t>-amylase, lingual lipase, </a:t>
            </a:r>
            <a:r>
              <a:rPr lang="en-US" sz="2400" dirty="0" err="1" smtClean="0">
                <a:sym typeface="Symbol" pitchFamily="18" charset="2"/>
              </a:rPr>
              <a:t>IgA</a:t>
            </a:r>
            <a:r>
              <a:rPr lang="en-US" sz="2400" dirty="0" smtClean="0">
                <a:sym typeface="Symbol" pitchFamily="18" charset="2"/>
              </a:rPr>
              <a:t>, </a:t>
            </a:r>
            <a:r>
              <a:rPr lang="en-US" sz="2400" dirty="0" err="1" smtClean="0">
                <a:sym typeface="Symbol" pitchFamily="18" charset="2"/>
              </a:rPr>
              <a:t>kallikrein</a:t>
            </a:r>
            <a:r>
              <a:rPr lang="en-US" sz="2400" dirty="0" smtClean="0">
                <a:sym typeface="Symbol" pitchFamily="18" charset="2"/>
              </a:rPr>
              <a:t>, </a:t>
            </a:r>
            <a:r>
              <a:rPr lang="en-US" sz="2400" dirty="0" err="1" smtClean="0">
                <a:sym typeface="Symbol" pitchFamily="18" charset="2"/>
              </a:rPr>
              <a:t>muramidase</a:t>
            </a:r>
            <a:r>
              <a:rPr lang="en-US" sz="2400" dirty="0" smtClean="0">
                <a:sym typeface="Symbol" pitchFamily="18" charset="2"/>
              </a:rPr>
              <a:t> (lyses </a:t>
            </a:r>
            <a:r>
              <a:rPr lang="en-US" sz="2400" dirty="0" err="1" smtClean="0">
                <a:sym typeface="Symbol" pitchFamily="18" charset="2"/>
              </a:rPr>
              <a:t>muramic</a:t>
            </a:r>
            <a:r>
              <a:rPr lang="en-US" sz="2400" dirty="0" smtClean="0">
                <a:sym typeface="Symbol" pitchFamily="18" charset="2"/>
              </a:rPr>
              <a:t> acid of Staphylococcus), </a:t>
            </a:r>
            <a:r>
              <a:rPr lang="en-US" sz="2400" dirty="0" err="1" smtClean="0">
                <a:sym typeface="Symbol" pitchFamily="18" charset="2"/>
              </a:rPr>
              <a:t>lactoferrin</a:t>
            </a:r>
            <a:r>
              <a:rPr lang="en-US" sz="2400" dirty="0" smtClean="0">
                <a:sym typeface="Symbol" pitchFamily="18" charset="2"/>
              </a:rPr>
              <a:t> and epithelial growth factor (EGF)</a:t>
            </a:r>
            <a:r>
              <a:rPr lang="en-US" sz="2800" dirty="0" smtClean="0">
                <a:sym typeface="Symbol" pitchFamily="18" charset="2"/>
              </a:rPr>
              <a:t> </a:t>
            </a:r>
            <a:endParaRPr lang="en-US" dirty="0" smtClean="0">
              <a:sym typeface="Symbol" pitchFamily="18" charset="2"/>
            </a:endParaRPr>
          </a:p>
          <a:p>
            <a:pPr eaLnBrk="1" hangingPunct="1">
              <a:buClr>
                <a:schemeClr val="folHlink"/>
              </a:buClr>
              <a:buFont typeface="Courier New" pitchFamily="49" charset="0"/>
              <a:buChar char="o"/>
              <a:defRPr/>
            </a:pPr>
            <a:r>
              <a:rPr lang="en-US" sz="2800" dirty="0" smtClean="0">
                <a:sym typeface="Symbol" pitchFamily="18" charset="2"/>
              </a:rPr>
              <a:t>Hypotonic Solution</a:t>
            </a:r>
            <a:endParaRPr lang="en-US" sz="2400" dirty="0" smtClean="0">
              <a:sym typeface="Symbol" pitchFamily="18" charset="2"/>
            </a:endParaRPr>
          </a:p>
          <a:p>
            <a:pPr eaLnBrk="1" hangingPunct="1">
              <a:buClr>
                <a:schemeClr val="folHlink"/>
              </a:buClr>
              <a:buFontTx/>
              <a:buNone/>
              <a:defRPr/>
            </a:pPr>
            <a:endParaRPr lang="en-GB" sz="2400" dirty="0" smtClean="0"/>
          </a:p>
          <a:p>
            <a:pPr eaLnBrk="1" hangingPunct="1">
              <a:buClr>
                <a:schemeClr val="folHlink"/>
              </a:buClr>
              <a:buFont typeface="Wingdings" pitchFamily="2" charset="2"/>
              <a:buChar char="Ø"/>
              <a:defRPr/>
            </a:pPr>
            <a:r>
              <a:rPr lang="en-GB" sz="2400" dirty="0" smtClean="0"/>
              <a:t>Ions Na, K, CI, HCO</a:t>
            </a:r>
            <a:r>
              <a:rPr lang="en-GB" sz="2400" baseline="-25000" dirty="0" smtClean="0"/>
              <a:t>3</a:t>
            </a:r>
            <a:r>
              <a:rPr lang="en-GB" sz="2400" dirty="0" smtClean="0"/>
              <a:t>: (the concentrations of these ions are altered with altered flow rates), e.g., at low flow rate, the salivary secretions have:  </a:t>
            </a:r>
          </a:p>
          <a:p>
            <a:pPr marL="514350" indent="-514350" eaLnBrk="1" hangingPunct="1">
              <a:buClr>
                <a:schemeClr val="folHlink"/>
              </a:buClr>
              <a:buFont typeface="+mj-lt"/>
              <a:buAutoNum type="romanLcPeriod"/>
              <a:defRPr/>
            </a:pPr>
            <a:r>
              <a:rPr lang="en-US" sz="2400" dirty="0" smtClean="0">
                <a:sym typeface="Symbol" pitchFamily="18" charset="2"/>
              </a:rPr>
              <a:t>High K and HCO</a:t>
            </a:r>
            <a:r>
              <a:rPr lang="en-GB" sz="2400" baseline="-25000" dirty="0" smtClean="0"/>
              <a:t>3  </a:t>
            </a:r>
            <a:endParaRPr lang="en-US" sz="2400" dirty="0" smtClean="0">
              <a:sym typeface="Symbol" pitchFamily="18" charset="2"/>
            </a:endParaRPr>
          </a:p>
          <a:p>
            <a:pPr marL="514350" indent="-514350" eaLnBrk="1" hangingPunct="1">
              <a:buClr>
                <a:schemeClr val="folHlink"/>
              </a:buClr>
              <a:buFont typeface="+mj-lt"/>
              <a:buAutoNum type="romanLcPeriod"/>
              <a:defRPr/>
            </a:pPr>
            <a:r>
              <a:rPr lang="en-US" sz="2400" dirty="0" smtClean="0">
                <a:sym typeface="Symbol" pitchFamily="18" charset="2"/>
              </a:rPr>
              <a:t>Low Na and CI−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bldLvl="5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Composition of Saliva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534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folHlink"/>
              </a:buClr>
              <a:buSzPct val="100000"/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rgbClr val="FFFF00"/>
                </a:solidFill>
                <a:latin typeface="Times New Roman" pitchFamily="18" charset="0"/>
              </a:rPr>
              <a:t>Enzymes</a:t>
            </a:r>
          </a:p>
          <a:p>
            <a:pPr marL="571500" indent="-571500" eaLnBrk="1" hangingPunct="1">
              <a:lnSpc>
                <a:spcPct val="90000"/>
              </a:lnSpc>
              <a:buClr>
                <a:srgbClr val="FF0000"/>
              </a:buClr>
              <a:buFont typeface="+mj-lt"/>
              <a:buAutoNum type="romanLcPeriod"/>
              <a:defRPr/>
            </a:pPr>
            <a:r>
              <a:rPr lang="en-GB" sz="2400" dirty="0" smtClean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</a:t>
            </a:r>
            <a:r>
              <a:rPr lang="en-GB" sz="2400" dirty="0" smtClean="0">
                <a:solidFill>
                  <a:srgbClr val="FFFF00"/>
                </a:solidFill>
                <a:latin typeface="Times New Roman" pitchFamily="18" charset="0"/>
              </a:rPr>
              <a:t>-amylase (from parotid glands)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>
                <a:latin typeface="Times New Roman" pitchFamily="18" charset="0"/>
              </a:rPr>
              <a:t>cleaves </a:t>
            </a:r>
            <a:r>
              <a:rPr lang="en-GB" sz="2400" dirty="0" smtClean="0">
                <a:latin typeface="Times New Roman" pitchFamily="18" charset="0"/>
                <a:sym typeface="Symbol" pitchFamily="18" charset="2"/>
              </a:rPr>
              <a:t></a:t>
            </a:r>
            <a:r>
              <a:rPr lang="en-GB" sz="2400" dirty="0" smtClean="0">
                <a:latin typeface="Times New Roman" pitchFamily="18" charset="0"/>
              </a:rPr>
              <a:t> -1 ,4-glycosidic bonds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>
                <a:latin typeface="Times New Roman" pitchFamily="18" charset="0"/>
              </a:rPr>
              <a:t>The optimal pH for this enzyme to work properly is 7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>
                <a:latin typeface="Times New Roman" pitchFamily="18" charset="0"/>
              </a:rPr>
              <a:t>Inactivated at pH 4 but continues to work for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GB" sz="2400" dirty="0" smtClean="0">
                <a:latin typeface="Times New Roman" pitchFamily="18" charset="0"/>
              </a:rPr>
              <a:t>sometime in unmixed food in </a:t>
            </a:r>
            <a:r>
              <a:rPr lang="en-GB" sz="2400" dirty="0" err="1" smtClean="0">
                <a:latin typeface="Times New Roman" pitchFamily="18" charset="0"/>
              </a:rPr>
              <a:t>Orad</a:t>
            </a:r>
            <a:r>
              <a:rPr lang="en-GB" sz="2400" dirty="0" smtClean="0">
                <a:latin typeface="Times New Roman" pitchFamily="18" charset="0"/>
              </a:rPr>
              <a:t> portion of stomach </a:t>
            </a:r>
          </a:p>
          <a:p>
            <a:pPr marL="571500" indent="-571500" eaLnBrk="1" hangingPunct="1">
              <a:lnSpc>
                <a:spcPct val="90000"/>
              </a:lnSpc>
              <a:buClr>
                <a:srgbClr val="FF0000"/>
              </a:buClr>
              <a:buFont typeface="+mj-lt"/>
              <a:buAutoNum type="romanLcPeriod" startAt="2"/>
              <a:defRPr/>
            </a:pPr>
            <a:r>
              <a:rPr lang="en-GB" sz="2400" dirty="0" smtClean="0">
                <a:latin typeface="Times New Roman" pitchFamily="18" charset="0"/>
              </a:rPr>
              <a:t>Lingual lipase</a:t>
            </a:r>
            <a:r>
              <a:rPr lang="en-US" sz="2400" dirty="0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>
                <a:latin typeface="Times New Roman" pitchFamily="18" charset="0"/>
              </a:rPr>
              <a:t>hydrolyzes lipids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>
                <a:latin typeface="Times New Roman" pitchFamily="18" charset="0"/>
              </a:rPr>
              <a:t>continues working in the duodenum</a:t>
            </a:r>
          </a:p>
          <a:p>
            <a:pPr marL="571500" indent="-571500" eaLnBrk="1" hangingPunct="1">
              <a:lnSpc>
                <a:spcPct val="90000"/>
              </a:lnSpc>
              <a:buClr>
                <a:srgbClr val="FF0000"/>
              </a:buClr>
              <a:buFont typeface="+mj-lt"/>
              <a:buAutoNum type="romanLcPeriod" startAt="3"/>
              <a:defRPr/>
            </a:pPr>
            <a:r>
              <a:rPr lang="en-GB" sz="2400" dirty="0" err="1" smtClean="0">
                <a:latin typeface="Times New Roman" pitchFamily="18" charset="0"/>
              </a:rPr>
              <a:t>Kallikrein</a:t>
            </a:r>
            <a:r>
              <a:rPr lang="en-GB" sz="2400" dirty="0" smtClean="0">
                <a:latin typeface="Times New Roman" pitchFamily="18" charset="0"/>
              </a:rPr>
              <a:t> (protease, from </a:t>
            </a:r>
            <a:r>
              <a:rPr lang="en-GB" sz="2400" dirty="0" err="1" smtClean="0">
                <a:latin typeface="Times New Roman" pitchFamily="18" charset="0"/>
              </a:rPr>
              <a:t>acinar</a:t>
            </a:r>
            <a:r>
              <a:rPr lang="en-GB" sz="2400" dirty="0" smtClean="0">
                <a:latin typeface="Times New Roman" pitchFamily="18" charset="0"/>
              </a:rPr>
              <a:t> cells)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>
                <a:latin typeface="Times New Roman" pitchFamily="18" charset="0"/>
              </a:rPr>
              <a:t>Catalyzes production of </a:t>
            </a:r>
            <a:r>
              <a:rPr lang="en-GB" sz="2400" dirty="0" err="1" smtClean="0">
                <a:latin typeface="Times New Roman" pitchFamily="18" charset="0"/>
              </a:rPr>
              <a:t>bradykinin</a:t>
            </a:r>
            <a:r>
              <a:rPr lang="en-GB" sz="2400" dirty="0" smtClean="0">
                <a:latin typeface="Times New Roman" pitchFamily="18" charset="0"/>
              </a:rPr>
              <a:t> (good vasodilator) from </a:t>
            </a:r>
            <a:r>
              <a:rPr lang="en-GB" sz="2400" dirty="0" smtClean="0">
                <a:latin typeface="Times New Roman" pitchFamily="18" charset="0"/>
                <a:sym typeface="Symbol" pitchFamily="18" charset="2"/>
              </a:rPr>
              <a:t>-globulin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>
                <a:latin typeface="Times New Roman" pitchFamily="18" charset="0"/>
              </a:rPr>
              <a:t>Increases local blood flow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SzPct val="100000"/>
              <a:buFont typeface="Wingdings" pitchFamily="2" charset="2"/>
              <a:buChar char="Ø"/>
              <a:defRPr/>
            </a:pPr>
            <a:r>
              <a:rPr lang="en-GB" sz="2800" dirty="0" smtClean="0">
                <a:latin typeface="Times New Roman" pitchFamily="18" charset="0"/>
              </a:rPr>
              <a:t>Water (0.5 L saliva/day)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bldLvl="5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7772400" cy="762000"/>
          </a:xfrm>
        </p:spPr>
        <p:txBody>
          <a:bodyPr/>
          <a:lstStyle/>
          <a:p>
            <a:r>
              <a:rPr lang="en-US" sz="3200" dirty="0" smtClean="0"/>
              <a:t>Composition of Saliva (</a:t>
            </a:r>
            <a:r>
              <a:rPr lang="en-US" sz="3200" dirty="0" err="1" smtClean="0"/>
              <a:t>con’t</a:t>
            </a:r>
            <a:r>
              <a:rPr lang="en-US" sz="3200" dirty="0" smtClean="0"/>
              <a:t>)</a:t>
            </a:r>
            <a:endParaRPr lang="ar-SA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7200"/>
            <a:ext cx="7772400" cy="4114800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  <a:defRPr/>
            </a:pPr>
            <a:r>
              <a:rPr lang="en-US" b="1" dirty="0" smtClean="0"/>
              <a:t>Mucus:</a:t>
            </a:r>
          </a:p>
          <a:p>
            <a:pPr marL="457200" indent="-457200">
              <a:buNone/>
              <a:defRPr/>
            </a:pPr>
            <a:r>
              <a:rPr lang="en-US" sz="2800" b="1" dirty="0" smtClean="0"/>
              <a:t>Lubricating and Protective Properties of Mucus:</a:t>
            </a:r>
          </a:p>
          <a:p>
            <a:pPr>
              <a:defRPr/>
            </a:pPr>
            <a:r>
              <a:rPr lang="en-US" sz="2200" b="1" dirty="0" smtClean="0"/>
              <a:t>Mucus is a thick secretion composed mainly of water, electrolytes, and </a:t>
            </a:r>
            <a:r>
              <a:rPr lang="en-US" sz="2200" b="1" dirty="0" err="1" smtClean="0"/>
              <a:t>glycoproteins</a:t>
            </a:r>
            <a:endParaRPr lang="en-US" sz="2200" b="1" dirty="0" smtClean="0"/>
          </a:p>
          <a:p>
            <a:pPr>
              <a:defRPr/>
            </a:pPr>
            <a:r>
              <a:rPr lang="en-US" sz="2200" b="1" dirty="0" smtClean="0"/>
              <a:t>The  mucus is an excellent lubricant and a </a:t>
            </a:r>
            <a:r>
              <a:rPr lang="en-US" sz="2200" b="1" dirty="0" err="1" smtClean="0"/>
              <a:t>protectant</a:t>
            </a:r>
            <a:r>
              <a:rPr lang="en-US" sz="2200" b="1" dirty="0" smtClean="0"/>
              <a:t> for the wall of the gut because of the following: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200" b="1" dirty="0" smtClean="0"/>
              <a:t>It has adherent qualities that make it adhere tightly to the food. 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200" b="1" dirty="0" smtClean="0"/>
              <a:t>It has sufficient body that it coats the wall of the gut and prevents actual contact of most food particles with the mucosa.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200" b="1" dirty="0" smtClean="0"/>
              <a:t>It has a low resistance for slippage.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200" b="1" dirty="0" smtClean="0"/>
              <a:t>It causes fecal particles to adhere to one another.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200" b="1" dirty="0" smtClean="0"/>
              <a:t>It is strongly resistant to digestion by the GI enzymes.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200" b="1" dirty="0" smtClean="0"/>
              <a:t>The </a:t>
            </a:r>
            <a:r>
              <a:rPr lang="en-US" sz="2200" b="1" dirty="0" err="1" smtClean="0"/>
              <a:t>glycoproteins</a:t>
            </a:r>
            <a:r>
              <a:rPr lang="en-US" sz="2200" b="1" dirty="0" smtClean="0"/>
              <a:t> of mucus have </a:t>
            </a:r>
            <a:r>
              <a:rPr lang="en-US" sz="2200" b="1" dirty="0" err="1" smtClean="0"/>
              <a:t>amphoteric</a:t>
            </a:r>
            <a:r>
              <a:rPr lang="en-US" sz="2200" b="1" dirty="0" smtClean="0"/>
              <a:t> properties, (buffering small amounts of either acids or </a:t>
            </a:r>
            <a:r>
              <a:rPr lang="en-US" sz="2200" b="1" dirty="0" err="1" smtClean="0"/>
              <a:t>alkalies</a:t>
            </a:r>
            <a:r>
              <a:rPr lang="en-US" sz="2200" b="1" dirty="0" smtClean="0"/>
              <a:t>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6413" y="549275"/>
            <a:ext cx="8637587" cy="1431925"/>
          </a:xfrm>
        </p:spPr>
        <p:txBody>
          <a:bodyPr/>
          <a:lstStyle/>
          <a:p>
            <a:pPr eaLnBrk="1" hangingPunct="1"/>
            <a:r>
              <a:rPr lang="en-GB" smtClean="0"/>
              <a:t>Secretory Unit (salivon) 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0000"/>
              </a:buClr>
              <a:buSzPct val="120000"/>
              <a:buFont typeface="Wingdings" pitchFamily="2" charset="2"/>
              <a:buChar char="v"/>
              <a:defRPr/>
            </a:pPr>
            <a:r>
              <a:rPr lang="en-GB" dirty="0" smtClean="0">
                <a:latin typeface="Times New Roman" pitchFamily="18" charset="0"/>
              </a:rPr>
              <a:t>The basic unit “</a:t>
            </a:r>
            <a:r>
              <a:rPr lang="en-GB" dirty="0" err="1" smtClean="0">
                <a:latin typeface="Times New Roman" pitchFamily="18" charset="0"/>
              </a:rPr>
              <a:t>salivon</a:t>
            </a:r>
            <a:r>
              <a:rPr lang="en-GB" dirty="0" smtClean="0">
                <a:latin typeface="Times New Roman" pitchFamily="18" charset="0"/>
              </a:rPr>
              <a:t>” consists of:</a:t>
            </a:r>
          </a:p>
          <a:p>
            <a:pPr marL="514350" indent="-514350" eaLnBrk="1" hangingPunct="1">
              <a:lnSpc>
                <a:spcPct val="90000"/>
              </a:lnSpc>
              <a:buClr>
                <a:schemeClr val="folHlink"/>
              </a:buClr>
              <a:buSzPct val="80000"/>
              <a:buFont typeface="+mj-lt"/>
              <a:buAutoNum type="arabicPeriod"/>
              <a:defRPr/>
            </a:pPr>
            <a:r>
              <a:rPr lang="en-GB" dirty="0" err="1" smtClean="0">
                <a:latin typeface="Times New Roman" pitchFamily="18" charset="0"/>
              </a:rPr>
              <a:t>Acinus</a:t>
            </a:r>
            <a:r>
              <a:rPr lang="en-GB" dirty="0" smtClean="0">
                <a:latin typeface="Times New Roman" pitchFamily="18" charset="0"/>
              </a:rPr>
              <a:t> -initial </a:t>
            </a:r>
            <a:r>
              <a:rPr lang="en-GB" dirty="0" err="1" smtClean="0">
                <a:latin typeface="Times New Roman" pitchFamily="18" charset="0"/>
              </a:rPr>
              <a:t>secretory</a:t>
            </a:r>
            <a:r>
              <a:rPr lang="en-GB" dirty="0" smtClean="0">
                <a:latin typeface="Times New Roman" pitchFamily="18" charset="0"/>
              </a:rPr>
              <a:t> process </a:t>
            </a:r>
          </a:p>
          <a:p>
            <a:pPr marL="514350" indent="-514350" eaLnBrk="1" hangingPunct="1">
              <a:lnSpc>
                <a:spcPct val="90000"/>
              </a:lnSpc>
              <a:buClr>
                <a:schemeClr val="folHlink"/>
              </a:buClr>
              <a:buSzPct val="80000"/>
              <a:buFont typeface="+mj-lt"/>
              <a:buAutoNum type="arabicPeriod"/>
              <a:defRPr/>
            </a:pPr>
            <a:r>
              <a:rPr lang="en-GB" dirty="0" smtClean="0">
                <a:latin typeface="Times New Roman" pitchFamily="18" charset="0"/>
              </a:rPr>
              <a:t>Intercalated duct -initial portion of duct </a:t>
            </a:r>
          </a:p>
          <a:p>
            <a:pPr marL="514350" indent="-514350" eaLnBrk="1" hangingPunct="1">
              <a:lnSpc>
                <a:spcPct val="90000"/>
              </a:lnSpc>
              <a:buClr>
                <a:schemeClr val="folHlink"/>
              </a:buClr>
              <a:buSzPct val="80000"/>
              <a:buFont typeface="+mj-lt"/>
              <a:buAutoNum type="arabicPeriod"/>
              <a:defRPr/>
            </a:pPr>
            <a:r>
              <a:rPr lang="en-GB" dirty="0" smtClean="0">
                <a:latin typeface="Times New Roman" pitchFamily="18" charset="0"/>
              </a:rPr>
              <a:t>Striated duct -modification of </a:t>
            </a:r>
            <a:r>
              <a:rPr lang="en-GB" dirty="0" err="1" smtClean="0">
                <a:latin typeface="Times New Roman" pitchFamily="18" charset="0"/>
              </a:rPr>
              <a:t>secretory</a:t>
            </a:r>
            <a:r>
              <a:rPr lang="en-GB" dirty="0" smtClean="0">
                <a:latin typeface="Times New Roman" pitchFamily="18" charset="0"/>
              </a:rPr>
              <a:t> product </a:t>
            </a:r>
          </a:p>
          <a:p>
            <a:pPr marL="514350" indent="-514350" eaLnBrk="1" hangingPunct="1">
              <a:lnSpc>
                <a:spcPct val="90000"/>
              </a:lnSpc>
              <a:buClr>
                <a:schemeClr val="folHlink"/>
              </a:buClr>
              <a:buSzPct val="80000"/>
              <a:buFont typeface="+mj-lt"/>
              <a:buAutoNum type="arabicPeriod"/>
              <a:defRPr/>
            </a:pPr>
            <a:r>
              <a:rPr lang="en-GB" dirty="0" err="1" smtClean="0">
                <a:latin typeface="Times New Roman" pitchFamily="18" charset="0"/>
              </a:rPr>
              <a:t>Myoepithelial</a:t>
            </a:r>
            <a:r>
              <a:rPr lang="en-GB" dirty="0" smtClean="0">
                <a:latin typeface="Times New Roman" pitchFamily="18" charset="0"/>
              </a:rPr>
              <a:t> cells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GB" sz="2400" dirty="0" smtClean="0">
                <a:latin typeface="Times New Roman" pitchFamily="18" charset="0"/>
              </a:rPr>
              <a:t>surround </a:t>
            </a:r>
            <a:r>
              <a:rPr lang="en-GB" sz="2400" dirty="0" err="1" smtClean="0">
                <a:latin typeface="Times New Roman" pitchFamily="18" charset="0"/>
              </a:rPr>
              <a:t>acinus</a:t>
            </a:r>
            <a:r>
              <a:rPr lang="en-GB" sz="2400" dirty="0" smtClean="0">
                <a:latin typeface="Times New Roman" pitchFamily="18" charset="0"/>
              </a:rPr>
              <a:t> and intercalated duct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GB" sz="2400" dirty="0" smtClean="0">
                <a:latin typeface="Times New Roman" pitchFamily="18" charset="0"/>
              </a:rPr>
              <a:t>contraction moves saliva, prevents development of back pressure </a:t>
            </a:r>
            <a:endParaRPr lang="en-US" sz="2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bldLvl="5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ow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457200"/>
            <a:ext cx="8292469" cy="6019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Characteristics of Saliva and Flow Rate </a:t>
            </a:r>
          </a:p>
        </p:txBody>
      </p:sp>
      <p:pic>
        <p:nvPicPr>
          <p:cNvPr id="4" name="Picture 3" descr="show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34671"/>
            <a:ext cx="9144000" cy="443752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228600"/>
            <a:ext cx="8637588" cy="762000"/>
          </a:xfrm>
        </p:spPr>
        <p:txBody>
          <a:bodyPr/>
          <a:lstStyle/>
          <a:p>
            <a:pPr eaLnBrk="1" hangingPunct="1"/>
            <a:r>
              <a:rPr lang="en-GB" smtClean="0"/>
              <a:t>Functions of Saliva</a:t>
            </a:r>
            <a:r>
              <a:rPr lang="en-US" smtClean="0"/>
              <a:t>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668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Saliva helps prevent the deteriorative processes in the mouth in several ways: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It moistens food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It begins digestion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It adjusts salt appetite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flow of saliva helps wash away pathogenic bacteria.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Saliva contains several factors that destroy bacteria such as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thiocyanate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ions, antibodies,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lactoferrin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which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chelates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iron necessary for bacterial growth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proteolytic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enzymes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lysozyme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): </a:t>
            </a:r>
          </a:p>
          <a:p>
            <a:pPr marL="571500" indent="-571500" eaLnBrk="1" hangingPunct="1">
              <a:buFont typeface="+mj-lt"/>
              <a:buAutoNum type="romanLcPeriod"/>
              <a:defRPr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active against bacterial walls</a:t>
            </a:r>
          </a:p>
          <a:p>
            <a:pPr marL="571500" indent="-571500" eaLnBrk="1" hangingPunct="1">
              <a:buFont typeface="+mj-lt"/>
              <a:buAutoNum type="romanLcPeriod"/>
              <a:defRPr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helps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thiocyanate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in entering bacterial wall  where they become bactericidal.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bldLvl="5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533400"/>
            <a:ext cx="8637588" cy="762000"/>
          </a:xfrm>
        </p:spPr>
        <p:txBody>
          <a:bodyPr/>
          <a:lstStyle/>
          <a:p>
            <a:pPr eaLnBrk="1" hangingPunct="1"/>
            <a:r>
              <a:rPr lang="en-GB" smtClean="0"/>
              <a:t>Control of Secretion </a:t>
            </a:r>
            <a:endParaRPr lang="en-US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0772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GB" b="1" dirty="0" smtClean="0"/>
              <a:t>Unique aspect of control of salivary secretion </a:t>
            </a:r>
          </a:p>
          <a:p>
            <a:pPr eaLnBrk="1" hangingPunct="1">
              <a:buClr>
                <a:srgbClr val="FF0000"/>
              </a:buClr>
              <a:buSzPct val="115000"/>
              <a:buFont typeface="Wingdings" pitchFamily="2" charset="2"/>
              <a:buChar char="Ø"/>
              <a:defRPr/>
            </a:pPr>
            <a:r>
              <a:rPr lang="en-GB" sz="2800" dirty="0" smtClean="0"/>
              <a:t>secretion rate depends entirely on neural control –autonomic nervous system (ANS) </a:t>
            </a:r>
          </a:p>
          <a:p>
            <a:pPr eaLnBrk="1" hangingPunct="1">
              <a:buClr>
                <a:srgbClr val="FF0000"/>
              </a:buClr>
              <a:buSzPct val="115000"/>
              <a:buFont typeface="Wingdings" pitchFamily="2" charset="2"/>
              <a:buChar char="Ø"/>
              <a:defRPr/>
            </a:pPr>
            <a:r>
              <a:rPr lang="en-GB" sz="2800" dirty="0" smtClean="0"/>
              <a:t>both Parasympathetic and Sympathetic lead to increase secretion </a:t>
            </a:r>
          </a:p>
          <a:p>
            <a:pPr eaLnBrk="1" hangingPunct="1">
              <a:buClr>
                <a:srgbClr val="FF0000"/>
              </a:buClr>
              <a:buSzPct val="115000"/>
              <a:buFont typeface="Wingdings" pitchFamily="2" charset="2"/>
              <a:buChar char="Ø"/>
              <a:defRPr/>
            </a:pPr>
            <a:r>
              <a:rPr lang="en-GB" sz="2800" dirty="0" smtClean="0"/>
              <a:t>Composition modified by </a:t>
            </a:r>
            <a:r>
              <a:rPr lang="en-GB" sz="2800" dirty="0" err="1" smtClean="0"/>
              <a:t>Aldosterone</a:t>
            </a:r>
            <a:r>
              <a:rPr lang="en-GB" sz="2800" dirty="0" smtClean="0"/>
              <a:t>:</a:t>
            </a:r>
            <a:endParaRPr lang="en-US" dirty="0" smtClean="0">
              <a:latin typeface="Times New Roman" pitchFamily="18" charset="0"/>
            </a:endParaRPr>
          </a:p>
          <a:p>
            <a:pPr marL="571500" indent="-571500" eaLnBrk="1" hangingPunct="1">
              <a:buClr>
                <a:schemeClr val="tx2"/>
              </a:buClr>
              <a:buSzPct val="80000"/>
              <a:buFont typeface="+mj-lt"/>
              <a:buAutoNum type="romanLcPeriod"/>
              <a:defRPr/>
            </a:pPr>
            <a:r>
              <a:rPr lang="en-US" dirty="0" smtClean="0">
                <a:latin typeface="Times New Roman" pitchFamily="18" charset="0"/>
              </a:rPr>
              <a:t>increases Na, </a:t>
            </a:r>
            <a:r>
              <a:rPr lang="en-US" dirty="0" err="1" smtClean="0">
                <a:latin typeface="Times New Roman" pitchFamily="18" charset="0"/>
              </a:rPr>
              <a:t>Cl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reabsoption</a:t>
            </a:r>
            <a:endParaRPr lang="en-US" dirty="0" smtClean="0">
              <a:latin typeface="Times New Roman" pitchFamily="18" charset="0"/>
            </a:endParaRPr>
          </a:p>
          <a:p>
            <a:pPr marL="571500" indent="-571500" eaLnBrk="1" hangingPunct="1">
              <a:buClr>
                <a:schemeClr val="accent2"/>
              </a:buClr>
              <a:buSzPct val="80000"/>
              <a:buFont typeface="+mj-lt"/>
              <a:buAutoNum type="romanLcPeriod"/>
              <a:defRPr/>
            </a:pPr>
            <a:r>
              <a:rPr lang="en-US" dirty="0" smtClean="0">
                <a:latin typeface="Times New Roman" pitchFamily="18" charset="0"/>
              </a:rPr>
              <a:t>increases K secretion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bldLvl="5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77838" y="381000"/>
            <a:ext cx="7751762" cy="914400"/>
          </a:xfrm>
        </p:spPr>
        <p:txBody>
          <a:bodyPr/>
          <a:lstStyle/>
          <a:p>
            <a:pPr eaLnBrk="1" hangingPunct="1"/>
            <a:r>
              <a:rPr lang="en-GB" smtClean="0"/>
              <a:t>Parasympathetic</a:t>
            </a:r>
            <a:r>
              <a:rPr lang="en-US" smtClean="0"/>
              <a:t>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71600"/>
            <a:ext cx="76200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0000"/>
              </a:buClr>
              <a:buSzPct val="115000"/>
              <a:buFont typeface="Wingdings" pitchFamily="2" charset="2"/>
              <a:buChar char="v"/>
            </a:pPr>
            <a:r>
              <a:rPr lang="en-GB" sz="2800" smtClean="0"/>
              <a:t>Origin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800" smtClean="0"/>
              <a:t>		salivary nucleus in medulla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15000"/>
              <a:buFont typeface="Wingdings" pitchFamily="2" charset="2"/>
              <a:buChar char="v"/>
            </a:pPr>
            <a:r>
              <a:rPr lang="en-GB" sz="2800" smtClean="0"/>
              <a:t>Outflow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800" smtClean="0"/>
              <a:t>		CN VII &amp; IX</a:t>
            </a:r>
            <a:r>
              <a:rPr lang="en-US" sz="2800" smtClean="0"/>
              <a:t> 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15000"/>
              <a:buFont typeface="Wingdings" pitchFamily="2" charset="2"/>
              <a:buChar char="v"/>
            </a:pPr>
            <a:r>
              <a:rPr lang="en-GB" sz="2800" smtClean="0"/>
              <a:t>Transmitter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800" smtClean="0"/>
              <a:t>		Ach 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25000"/>
              <a:buFont typeface="Wingdings" pitchFamily="2" charset="2"/>
              <a:buChar char="v"/>
            </a:pPr>
            <a:r>
              <a:rPr lang="en-GB" sz="2800" smtClean="0"/>
              <a:t>Increases stimulation in response to 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GB" sz="2800" smtClean="0"/>
              <a:t>conditioned reflexes (taste, smell) 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15000"/>
              <a:buFont typeface="Wingdings" pitchFamily="2" charset="2"/>
              <a:buChar char="v"/>
            </a:pPr>
            <a:r>
              <a:rPr lang="en-GB" sz="2800" smtClean="0"/>
              <a:t>Decreases stimulation due to 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GB" sz="2800" smtClean="0"/>
              <a:t>sleep, fear, dehydration 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bldLvl="5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smtClean="0"/>
              <a:t>Learning objectives </a:t>
            </a:r>
            <a:endParaRPr lang="ar-SA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4114800"/>
          </a:xfrm>
        </p:spPr>
        <p:txBody>
          <a:bodyPr/>
          <a:lstStyle/>
          <a:p>
            <a:r>
              <a:rPr lang="en-US" sz="2400" dirty="0" smtClean="0"/>
              <a:t>Mastication and Chewing reflex </a:t>
            </a:r>
          </a:p>
          <a:p>
            <a:r>
              <a:rPr lang="en-US" sz="2400" dirty="0" smtClean="0"/>
              <a:t>The functions of </a:t>
            </a:r>
            <a:r>
              <a:rPr lang="en-US" sz="2400" dirty="0" err="1" smtClean="0"/>
              <a:t>secretory</a:t>
            </a:r>
            <a:r>
              <a:rPr lang="en-US" sz="2400" dirty="0" smtClean="0"/>
              <a:t> glands</a:t>
            </a:r>
          </a:p>
          <a:p>
            <a:r>
              <a:rPr lang="en-US" sz="2400" dirty="0" smtClean="0"/>
              <a:t>Anatomical types of glands</a:t>
            </a:r>
          </a:p>
          <a:p>
            <a:r>
              <a:rPr lang="en-US" sz="2400" dirty="0" smtClean="0"/>
              <a:t>Salivary glands </a:t>
            </a:r>
          </a:p>
          <a:p>
            <a:r>
              <a:rPr lang="en-US" sz="2400" dirty="0" smtClean="0"/>
              <a:t>Secretion of saliva and its characteristics</a:t>
            </a:r>
          </a:p>
          <a:p>
            <a:r>
              <a:rPr lang="en-US" sz="2400" dirty="0" smtClean="0"/>
              <a:t>Composition of saliva</a:t>
            </a:r>
          </a:p>
          <a:p>
            <a:r>
              <a:rPr lang="en-US" sz="2400" dirty="0" smtClean="0"/>
              <a:t>Lubricating and protective properties of mucus</a:t>
            </a:r>
          </a:p>
          <a:p>
            <a:r>
              <a:rPr lang="en-GB" sz="2400" dirty="0" err="1" smtClean="0"/>
              <a:t>Secretory</a:t>
            </a:r>
            <a:r>
              <a:rPr lang="en-GB" sz="2400" dirty="0" smtClean="0"/>
              <a:t> unit (</a:t>
            </a:r>
            <a:r>
              <a:rPr lang="en-GB" sz="2400" dirty="0" err="1" smtClean="0"/>
              <a:t>salivon</a:t>
            </a:r>
            <a:r>
              <a:rPr lang="en-GB" sz="2400" dirty="0" smtClean="0"/>
              <a:t>)</a:t>
            </a:r>
          </a:p>
          <a:p>
            <a:r>
              <a:rPr lang="en-US" sz="2400" dirty="0" smtClean="0"/>
              <a:t>Saliva and its flow rate</a:t>
            </a:r>
          </a:p>
          <a:p>
            <a:r>
              <a:rPr lang="en-GB" sz="2400" dirty="0" smtClean="0"/>
              <a:t>Functions of saliva</a:t>
            </a:r>
            <a:r>
              <a:rPr lang="en-US" sz="2400" dirty="0" smtClean="0"/>
              <a:t> </a:t>
            </a:r>
          </a:p>
          <a:p>
            <a:r>
              <a:rPr lang="en-GB" sz="2400" dirty="0" smtClean="0"/>
              <a:t>Control of secretion by sympathetic and parasympathetic nervous systems</a:t>
            </a: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93725"/>
            <a:ext cx="8229600" cy="1311275"/>
          </a:xfrm>
        </p:spPr>
        <p:txBody>
          <a:bodyPr/>
          <a:lstStyle/>
          <a:p>
            <a:pPr eaLnBrk="1" hangingPunct="1"/>
            <a:r>
              <a:rPr lang="en-GB" smtClean="0"/>
              <a:t>Parasympathetic</a:t>
            </a:r>
            <a:r>
              <a:rPr lang="en-US" smtClean="0"/>
              <a:t> </a:t>
            </a:r>
            <a:br>
              <a:rPr lang="en-US" smtClean="0"/>
            </a:b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0000"/>
              </a:buClr>
              <a:buSzPct val="115000"/>
              <a:buFont typeface="Wingdings" pitchFamily="2" charset="2"/>
              <a:buChar char="v"/>
            </a:pPr>
            <a:r>
              <a:rPr lang="en-GB" sz="2800" smtClean="0"/>
              <a:t>Stimulates</a:t>
            </a:r>
            <a:r>
              <a:rPr lang="en-GB" sz="240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400" smtClean="0"/>
              <a:t>	 - the secretion (protein poor, high k and </a:t>
            </a:r>
            <a:r>
              <a:rPr lang="en-US" sz="2400" smtClean="0"/>
              <a:t>HCO</a:t>
            </a:r>
            <a:r>
              <a:rPr lang="en-US" sz="2400" baseline="-25000" smtClean="0"/>
              <a:t>3</a:t>
            </a:r>
            <a:r>
              <a:rPr lang="en-GB" sz="2400" smtClean="0"/>
              <a:t>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400" smtClean="0"/>
              <a:t>	 - the contraction of myoepithelial cell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400" smtClean="0"/>
              <a:t>	 - the metabolic rate </a:t>
            </a:r>
            <a:endParaRPr lang="en-GB" sz="2400" u="sng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400" smtClean="0"/>
              <a:t>	 - the blood flow</a:t>
            </a:r>
            <a:r>
              <a:rPr lang="en-GB" sz="2400" u="sng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400" smtClean="0"/>
              <a:t>	 - the direct innervation of blood vessels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400" smtClean="0"/>
              <a:t>    	 - the growth and development of different cells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15000"/>
              <a:buFont typeface="Wingdings" pitchFamily="2" charset="2"/>
              <a:buChar char="v"/>
            </a:pPr>
            <a:r>
              <a:rPr lang="en-GB" sz="2400" smtClean="0"/>
              <a:t>Sectioning of parasympathetic markedly decreases flow &amp; leads to atrophy</a:t>
            </a:r>
            <a:endParaRPr lang="en-US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build="p" autoUpdateAnimBg="0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57213" y="182563"/>
            <a:ext cx="8158162" cy="762000"/>
          </a:xfrm>
        </p:spPr>
        <p:txBody>
          <a:bodyPr/>
          <a:lstStyle/>
          <a:p>
            <a:pPr eaLnBrk="1" hangingPunct="1"/>
            <a:r>
              <a:rPr lang="en-GB" smtClean="0"/>
              <a:t>Sympathetic</a:t>
            </a:r>
            <a:endParaRPr lang="en-US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001000" cy="4267200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SzPct val="110000"/>
              <a:buFont typeface="Wingdings" pitchFamily="2" charset="2"/>
              <a:buChar char="v"/>
            </a:pPr>
            <a:r>
              <a:rPr lang="en-GB" sz="2400" smtClean="0"/>
              <a:t>Origin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400" smtClean="0"/>
              <a:t>		intermediolateral gray T1-T3</a:t>
            </a:r>
          </a:p>
          <a:p>
            <a:pPr eaLnBrk="1" hangingPunct="1">
              <a:buClr>
                <a:srgbClr val="FF0000"/>
              </a:buClr>
              <a:buSzPct val="115000"/>
              <a:buFont typeface="Wingdings" pitchFamily="2" charset="2"/>
              <a:buChar char="v"/>
            </a:pPr>
            <a:r>
              <a:rPr lang="en-GB" sz="2800" smtClean="0"/>
              <a:t>Transmitter</a:t>
            </a:r>
            <a:endParaRPr lang="en-GB" sz="2400" smtClean="0"/>
          </a:p>
          <a:p>
            <a:pPr eaLnBrk="1" hangingPunct="1">
              <a:buFont typeface="Wingdings" pitchFamily="2" charset="2"/>
              <a:buNone/>
            </a:pPr>
            <a:r>
              <a:rPr lang="en-GB" sz="2400" smtClean="0"/>
              <a:t>		norepinephrine </a:t>
            </a:r>
          </a:p>
          <a:p>
            <a:pPr eaLnBrk="1" hangingPunct="1">
              <a:buClr>
                <a:srgbClr val="FF0000"/>
              </a:buClr>
              <a:buSzPct val="115000"/>
              <a:buFont typeface="Wingdings" pitchFamily="2" charset="2"/>
              <a:buChar char="v"/>
            </a:pPr>
            <a:r>
              <a:rPr lang="en-GB" sz="2800" smtClean="0"/>
              <a:t>Stimulates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400" smtClean="0"/>
              <a:t> 		- secretion (mostly enzymes)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400" smtClean="0"/>
              <a:t>		- contraction of myoepithelial cell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400" smtClean="0"/>
              <a:t>		- metabolic rate </a:t>
            </a: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GB" sz="2400" smtClean="0"/>
              <a:t>		- growth and development of different cells </a:t>
            </a:r>
          </a:p>
          <a:p>
            <a:pPr eaLnBrk="1" hangingPunct="1">
              <a:buClr>
                <a:srgbClr val="FF0000"/>
              </a:buClr>
              <a:buSzPct val="115000"/>
              <a:buFont typeface="Wingdings" pitchFamily="2" charset="2"/>
              <a:buChar char="v"/>
            </a:pPr>
            <a:r>
              <a:rPr lang="en-GB" sz="2400" smtClean="0"/>
              <a:t>Sectioning of sympathetic nerves has minimal impact on secretion</a:t>
            </a:r>
            <a:endParaRPr lang="en-US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bldLvl="5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ow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304800"/>
            <a:ext cx="6191565" cy="629591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3800" smtClean="0"/>
              <a:t>The End </a:t>
            </a:r>
            <a:endParaRPr lang="ar-SA" sz="13800" smtClean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Mastication (Chewing)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smtClean="0">
                <a:latin typeface="Times New Roman" pitchFamily="18" charset="0"/>
              </a:rPr>
              <a:t>Functions: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smtClean="0">
              <a:latin typeface="Times New Roman" pitchFamily="18" charset="0"/>
            </a:endParaRP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800" smtClean="0">
                <a:latin typeface="Times New Roman" pitchFamily="18" charset="0"/>
              </a:rPr>
              <a:t>To lubricate the bolus with salivary secretion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800" smtClean="0">
                <a:latin typeface="Times New Roman" pitchFamily="18" charset="0"/>
              </a:rPr>
              <a:t>To breakdown the bolus to small particles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800" smtClean="0">
                <a:latin typeface="Times New Roman" pitchFamily="18" charset="0"/>
              </a:rPr>
              <a:t>To begin digestion of carbohydrate (amylase)</a:t>
            </a:r>
            <a:r>
              <a:rPr lang="en-US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Mastication (Chewing)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" y="1524000"/>
            <a:ext cx="64008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Teeth organization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20000"/>
              <a:buFontTx/>
              <a:buChar char="•"/>
            </a:pPr>
            <a:r>
              <a:rPr lang="en-US" sz="2800" dirty="0" smtClean="0">
                <a:latin typeface="Times New Roman" pitchFamily="18" charset="0"/>
              </a:rPr>
              <a:t>Anterior teeth (incisors) for cutting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20000"/>
              <a:buFontTx/>
              <a:buChar char="•"/>
            </a:pPr>
            <a:r>
              <a:rPr lang="en-US" sz="2800" dirty="0" smtClean="0">
                <a:latin typeface="Times New Roman" pitchFamily="18" charset="0"/>
              </a:rPr>
              <a:t>Posterior teeth (molars) for grinding </a:t>
            </a:r>
          </a:p>
          <a:p>
            <a:pPr eaLnBrk="1" hangingPunct="1">
              <a:lnSpc>
                <a:spcPct val="90000"/>
              </a:lnSpc>
              <a:buSzPct val="120000"/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</a:rPr>
              <a:t>Chewing muscles are innervated by CN V: </a:t>
            </a:r>
          </a:p>
          <a:p>
            <a:pPr eaLnBrk="1" hangingPunct="1">
              <a:lnSpc>
                <a:spcPct val="90000"/>
              </a:lnSpc>
              <a:buSzPct val="120000"/>
              <a:buFont typeface="Arial" pitchFamily="34" charset="0"/>
              <a:buChar char="•"/>
            </a:pPr>
            <a:r>
              <a:rPr lang="en-US" sz="2000" dirty="0" err="1" smtClean="0">
                <a:latin typeface="Times New Roman" pitchFamily="18" charset="0"/>
              </a:rPr>
              <a:t>Masseter</a:t>
            </a:r>
            <a:endParaRPr lang="en-US" sz="20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SzPct val="120000"/>
              <a:buFont typeface="Arial" pitchFamily="34" charset="0"/>
              <a:buChar char="•"/>
            </a:pPr>
            <a:r>
              <a:rPr lang="en-US" sz="2000" dirty="0" err="1" smtClean="0">
                <a:latin typeface="Times New Roman" pitchFamily="18" charset="0"/>
              </a:rPr>
              <a:t>Temporalis</a:t>
            </a:r>
            <a:r>
              <a:rPr lang="en-US" sz="2000" dirty="0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SzPct val="120000"/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</a:rPr>
              <a:t>Lateral </a:t>
            </a:r>
            <a:r>
              <a:rPr lang="en-US" sz="2000" dirty="0" err="1" smtClean="0">
                <a:latin typeface="Times New Roman" pitchFamily="18" charset="0"/>
              </a:rPr>
              <a:t>Pterygoid</a:t>
            </a:r>
            <a:r>
              <a:rPr lang="en-US" sz="2000" dirty="0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SzPct val="120000"/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</a:rPr>
              <a:t>Medial </a:t>
            </a:r>
            <a:r>
              <a:rPr lang="en-US" sz="2000" dirty="0" err="1" smtClean="0">
                <a:latin typeface="Times New Roman" pitchFamily="18" charset="0"/>
              </a:rPr>
              <a:t>Pterygoid</a:t>
            </a:r>
            <a:r>
              <a:rPr lang="en-US" sz="2000" dirty="0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SzPct val="120000"/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</a:rPr>
              <a:t>Taste center (Hypothalamus)           rhythmical chewing movements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20000"/>
              <a:buFont typeface="Courier New" pitchFamily="49" charset="0"/>
              <a:buChar char="o"/>
            </a:pPr>
            <a:r>
              <a:rPr lang="en-US" sz="2800" dirty="0" smtClean="0">
                <a:latin typeface="Times New Roman" pitchFamily="18" charset="0"/>
              </a:rPr>
              <a:t>Chewing reflex &amp; stretch reflex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4876800" y="5410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5" name="Picture 4" descr="imag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2514600"/>
            <a:ext cx="2638425" cy="26289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Mastication (Chewing)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</a:rPr>
              <a:t>Chewing reflex &amp; stretch reflex </a:t>
            </a:r>
            <a:endParaRPr lang="en-US" sz="2800" dirty="0" smtClean="0"/>
          </a:p>
          <a:p>
            <a:r>
              <a:rPr lang="en-US" sz="2800" dirty="0" smtClean="0"/>
              <a:t>The presence of a bolus of food in the mouth at first initiates reflex inhibition of the muscles of mastication, which allows the lower jaw to drop. The drop in turn initiates a stretch reflex of the jaw muscles that leads to </a:t>
            </a:r>
            <a:r>
              <a:rPr lang="en-US" sz="2800" i="1" dirty="0" smtClean="0"/>
              <a:t>rebound </a:t>
            </a:r>
            <a:r>
              <a:rPr lang="en-US" sz="2800" i="1" dirty="0" err="1" smtClean="0"/>
              <a:t>contraction.This</a:t>
            </a:r>
            <a:r>
              <a:rPr lang="en-US" sz="2800" i="1" dirty="0" smtClean="0"/>
              <a:t> automatically raises the jaw to cause closure of the </a:t>
            </a:r>
            <a:r>
              <a:rPr lang="en-US" sz="2800" dirty="0" smtClean="0"/>
              <a:t>teeth, but it also compresses the bolus again against the linings of the mouth, which inhibits the jaw muscles once again, allowing the jaw to drop and rebound another time; this is repeated again and again.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Secretory Functions of the</a:t>
            </a:r>
            <a:br>
              <a:rPr lang="en-US" smtClean="0"/>
            </a:br>
            <a:r>
              <a:rPr lang="en-US" smtClean="0"/>
              <a:t>Alimentary Tract</a:t>
            </a:r>
            <a:endParaRPr lang="ar-SA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functions of </a:t>
            </a:r>
            <a:r>
              <a:rPr lang="en-US" dirty="0" err="1" smtClean="0"/>
              <a:t>secretory</a:t>
            </a:r>
            <a:r>
              <a:rPr lang="en-US" dirty="0" smtClean="0"/>
              <a:t> glands: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Secretion of digestive enzymes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Provide mucus for lubrication and protection</a:t>
            </a:r>
          </a:p>
          <a:p>
            <a:pPr marL="514350" indent="-514350">
              <a:buFontTx/>
              <a:buNone/>
              <a:defRPr/>
            </a:pPr>
            <a:endParaRPr lang="ar-SA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Anatomical Types of Glands</a:t>
            </a:r>
            <a:endParaRPr lang="ar-SA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2819400"/>
          </a:xfrm>
        </p:spPr>
        <p:txBody>
          <a:bodyPr/>
          <a:lstStyle/>
          <a:p>
            <a:pPr marL="514350" indent="-514350">
              <a:buFont typeface="Garamond" pitchFamily="18" charset="0"/>
              <a:buAutoNum type="arabicPeriod"/>
            </a:pPr>
            <a:r>
              <a:rPr lang="en-US" sz="2800" dirty="0" smtClean="0"/>
              <a:t>Single-cell mucous glands (goblet cells), they produce mucus. </a:t>
            </a:r>
          </a:p>
          <a:p>
            <a:pPr marL="514350" indent="-514350">
              <a:buFont typeface="Garamond" pitchFamily="18" charset="0"/>
              <a:buAutoNum type="arabicPeriod"/>
            </a:pPr>
            <a:r>
              <a:rPr lang="en-US" sz="2800" dirty="0" smtClean="0"/>
              <a:t>Crypts of </a:t>
            </a:r>
            <a:r>
              <a:rPr lang="en-US" sz="2800" dirty="0" err="1" smtClean="0"/>
              <a:t>Lieberkühn</a:t>
            </a:r>
            <a:r>
              <a:rPr lang="en-US" sz="2800" dirty="0" smtClean="0"/>
              <a:t> at the mucosal pits.</a:t>
            </a:r>
          </a:p>
          <a:p>
            <a:pPr marL="514350" indent="-514350">
              <a:buFont typeface="Garamond" pitchFamily="18" charset="0"/>
              <a:buAutoNum type="arabicPeriod"/>
            </a:pPr>
            <a:r>
              <a:rPr lang="en-US" sz="2800" dirty="0" smtClean="0"/>
              <a:t>Tubular glands (in the stomach and duodenum)</a:t>
            </a:r>
          </a:p>
          <a:p>
            <a:pPr marL="514350" indent="-514350">
              <a:buFont typeface="Garamond" pitchFamily="18" charset="0"/>
              <a:buAutoNum type="arabicPeriod"/>
            </a:pPr>
            <a:r>
              <a:rPr lang="en-US" sz="2800" dirty="0" smtClean="0"/>
              <a:t>Salivary glands, pancreas, and liver</a:t>
            </a:r>
            <a:endParaRPr lang="ar-SA" sz="2800" dirty="0" smtClean="0"/>
          </a:p>
        </p:txBody>
      </p:sp>
      <p:pic>
        <p:nvPicPr>
          <p:cNvPr id="4" name="Picture 3" descr="goblet_p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4191000"/>
            <a:ext cx="4502727" cy="2476500"/>
          </a:xfrm>
          <a:prstGeom prst="rect">
            <a:avLst/>
          </a:prstGeom>
        </p:spPr>
      </p:pic>
      <p:pic>
        <p:nvPicPr>
          <p:cNvPr id="5" name="Picture 4" descr="Slide2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3962400"/>
            <a:ext cx="3843338" cy="270376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SALIVARY GLANDS</a:t>
            </a:r>
            <a:endParaRPr lang="en-US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principal glands of salivation are:</a:t>
            </a:r>
            <a:r>
              <a:rPr lang="en-US" dirty="0" smtClean="0">
                <a:latin typeface="Times New Roman" pitchFamily="18" charset="0"/>
              </a:rPr>
              <a:t>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dirty="0" smtClean="0">
                <a:latin typeface="Times New Roman" pitchFamily="18" charset="0"/>
              </a:rPr>
              <a:t>Parotid glands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dirty="0" err="1" smtClean="0">
                <a:latin typeface="Times New Roman" pitchFamily="18" charset="0"/>
              </a:rPr>
              <a:t>Submandibular</a:t>
            </a:r>
            <a:r>
              <a:rPr lang="en-GB" dirty="0" smtClean="0">
                <a:latin typeface="Times New Roman" pitchFamily="18" charset="0"/>
              </a:rPr>
              <a:t> (</a:t>
            </a:r>
            <a:r>
              <a:rPr lang="en-GB" dirty="0" err="1" smtClean="0">
                <a:latin typeface="Times New Roman" pitchFamily="18" charset="0"/>
              </a:rPr>
              <a:t>Submaxillary</a:t>
            </a:r>
            <a:r>
              <a:rPr lang="en-GB" dirty="0" smtClean="0">
                <a:latin typeface="Times New Roman" pitchFamily="18" charset="0"/>
              </a:rPr>
              <a:t>) glands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dirty="0" smtClean="0">
                <a:latin typeface="Times New Roman" pitchFamily="18" charset="0"/>
              </a:rPr>
              <a:t>Sublingual glands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dirty="0" smtClean="0">
                <a:latin typeface="Times New Roman" pitchFamily="18" charset="0"/>
              </a:rPr>
              <a:t>Smaller glands in mucosa of tongue, palate, etc.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</a:rPr>
              <a:t>Daily secretion of saliva = 800-1500 </a:t>
            </a:r>
            <a:r>
              <a:rPr lang="en-US" dirty="0" err="1" smtClean="0">
                <a:latin typeface="Times New Roman" pitchFamily="18" charset="0"/>
              </a:rPr>
              <a:t>mL</a:t>
            </a:r>
            <a:r>
              <a:rPr lang="en-US" dirty="0" smtClean="0">
                <a:latin typeface="Times New Roman" pitchFamily="18" charset="0"/>
              </a:rPr>
              <a:t> with pH = 6-7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308100"/>
            <a:ext cx="899160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2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r>
              <a:rPr lang="en-GB" smtClean="0"/>
              <a:t>SALIVARY GLANDS</a:t>
            </a:r>
            <a:endParaRPr lang="ar-SA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roduction">
  <a:themeElements>
    <a:clrScheme name="">
      <a:dk1>
        <a:srgbClr val="919191"/>
      </a:dk1>
      <a:lt1>
        <a:srgbClr val="FFFF00"/>
      </a:lt1>
      <a:dk2>
        <a:srgbClr val="000099"/>
      </a:dk2>
      <a:lt2>
        <a:srgbClr val="FFFF00"/>
      </a:lt2>
      <a:accent1>
        <a:srgbClr val="FFFF00"/>
      </a:accent1>
      <a:accent2>
        <a:srgbClr val="FF5050"/>
      </a:accent2>
      <a:accent3>
        <a:srgbClr val="AAAACA"/>
      </a:accent3>
      <a:accent4>
        <a:srgbClr val="DADA00"/>
      </a:accent4>
      <a:accent5>
        <a:srgbClr val="FFFFAA"/>
      </a:accent5>
      <a:accent6>
        <a:srgbClr val="E74848"/>
      </a:accent6>
      <a:hlink>
        <a:srgbClr val="339933"/>
      </a:hlink>
      <a:folHlink>
        <a:srgbClr val="CECECE"/>
      </a:folHlink>
    </a:clrScheme>
    <a:fontScheme name="Introduction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Introduc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 1, GI, 2009-2010</Template>
  <TotalTime>1290</TotalTime>
  <Words>906</Words>
  <Application>Microsoft Office PowerPoint</Application>
  <PresentationFormat>On-screen Show (4:3)</PresentationFormat>
  <Paragraphs>152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Introduction</vt:lpstr>
      <vt:lpstr>Secretory Functions of the Alimentary Tract (Secretion of Saliva)</vt:lpstr>
      <vt:lpstr>Learning objectives </vt:lpstr>
      <vt:lpstr>Mastication (Chewing)</vt:lpstr>
      <vt:lpstr>Mastication (Chewing)</vt:lpstr>
      <vt:lpstr>Mastication (Chewing)</vt:lpstr>
      <vt:lpstr>Secretory Functions of the Alimentary Tract</vt:lpstr>
      <vt:lpstr>Anatomical Types of Glands</vt:lpstr>
      <vt:lpstr>SALIVARY GLANDS</vt:lpstr>
      <vt:lpstr>SALIVARY GLANDS</vt:lpstr>
      <vt:lpstr>Secretion of Saliva and its Characteristics</vt:lpstr>
      <vt:lpstr>Composition of Saliva</vt:lpstr>
      <vt:lpstr>Composition of Saliva (con’t)</vt:lpstr>
      <vt:lpstr>Composition of Saliva (con’t)</vt:lpstr>
      <vt:lpstr>Secretory Unit (salivon)  </vt:lpstr>
      <vt:lpstr>PowerPoint Presentation</vt:lpstr>
      <vt:lpstr>Characteristics of Saliva and Flow Rate </vt:lpstr>
      <vt:lpstr>Functions of Saliva </vt:lpstr>
      <vt:lpstr>Control of Secretion </vt:lpstr>
      <vt:lpstr>Parasympathetic </vt:lpstr>
      <vt:lpstr>Parasympathetic  </vt:lpstr>
      <vt:lpstr>Sympathetic</vt:lpstr>
      <vt:lpstr>PowerPoint Presentation</vt:lpstr>
      <vt:lpstr>The End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alzoghaibi</dc:creator>
  <cp:lastModifiedBy>Dr.Zugaibi</cp:lastModifiedBy>
  <cp:revision>80</cp:revision>
  <dcterms:created xsi:type="dcterms:W3CDTF">1601-01-01T00:00:00Z</dcterms:created>
  <dcterms:modified xsi:type="dcterms:W3CDTF">2012-09-11T05:37:02Z</dcterms:modified>
</cp:coreProperties>
</file>