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7" r:id="rId1"/>
    <p:sldMasterId id="2147484862" r:id="rId2"/>
    <p:sldMasterId id="2147484875" r:id="rId3"/>
    <p:sldMasterId id="2147484911" r:id="rId4"/>
  </p:sldMasterIdLst>
  <p:notesMasterIdLst>
    <p:notesMasterId r:id="rId34"/>
  </p:notesMasterIdLst>
  <p:sldIdLst>
    <p:sldId id="614" r:id="rId5"/>
    <p:sldId id="913" r:id="rId6"/>
    <p:sldId id="934" r:id="rId7"/>
    <p:sldId id="915" r:id="rId8"/>
    <p:sldId id="916" r:id="rId9"/>
    <p:sldId id="920" r:id="rId10"/>
    <p:sldId id="939" r:id="rId11"/>
    <p:sldId id="921" r:id="rId12"/>
    <p:sldId id="922" r:id="rId13"/>
    <p:sldId id="923" r:id="rId14"/>
    <p:sldId id="924" r:id="rId15"/>
    <p:sldId id="917" r:id="rId16"/>
    <p:sldId id="391" r:id="rId17"/>
    <p:sldId id="938" r:id="rId18"/>
    <p:sldId id="393" r:id="rId19"/>
    <p:sldId id="911" r:id="rId20"/>
    <p:sldId id="288" r:id="rId21"/>
    <p:sldId id="292" r:id="rId22"/>
    <p:sldId id="294" r:id="rId23"/>
    <p:sldId id="295" r:id="rId24"/>
    <p:sldId id="296" r:id="rId25"/>
    <p:sldId id="903" r:id="rId26"/>
    <p:sldId id="297" r:id="rId27"/>
    <p:sldId id="537" r:id="rId28"/>
    <p:sldId id="300" r:id="rId29"/>
    <p:sldId id="902" r:id="rId30"/>
    <p:sldId id="566" r:id="rId31"/>
    <p:sldId id="901" r:id="rId32"/>
    <p:sldId id="940" r:id="rId33"/>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FF99FF"/>
    <a:srgbClr val="FFFFFF"/>
    <a:srgbClr val="FF0000"/>
    <a:srgbClr val="993300"/>
    <a:srgbClr val="964B00"/>
    <a:srgbClr val="A452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13" autoAdjust="0"/>
    <p:restoredTop sz="75856" autoAdjust="0"/>
  </p:normalViewPr>
  <p:slideViewPr>
    <p:cSldViewPr>
      <p:cViewPr>
        <p:scale>
          <a:sx n="72" d="100"/>
          <a:sy n="72" d="100"/>
        </p:scale>
        <p:origin x="-1434"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79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atin typeface="Arial" charset="0"/>
                <a:cs typeface="Arial" charset="0"/>
              </a:defRPr>
            </a:lvl1pPr>
          </a:lstStyle>
          <a:p>
            <a:pPr>
              <a:defRPr/>
            </a:pPr>
            <a:fld id="{5CA91A11-2B28-4BC6-A6D0-6F7F17F528CD}" type="datetimeFigureOut">
              <a:rPr lang="en-US"/>
              <a:pPr>
                <a:defRPr/>
              </a:pPr>
              <a:t>11/13/2012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Arial" charset="0"/>
              </a:defRPr>
            </a:lvl1pPr>
          </a:lstStyle>
          <a:p>
            <a:pPr>
              <a:defRPr/>
            </a:pPr>
            <a:fld id="{AD883D88-DB48-4878-A641-16BDDCCB08EF}" type="slidenum">
              <a:rPr lang="ar-SA"/>
              <a:pPr>
                <a:defRPr/>
              </a:pPr>
              <a:t>‹#›</a:t>
            </a:fld>
            <a:endParaRPr lang="en-US" dirty="0"/>
          </a:p>
        </p:txBody>
      </p:sp>
    </p:spTree>
    <p:extLst>
      <p:ext uri="{BB962C8B-B14F-4D97-AF65-F5344CB8AC3E}">
        <p14:creationId xmlns:p14="http://schemas.microsoft.com/office/powerpoint/2010/main" val="2544866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xfrm>
            <a:off x="1341438" y="1041400"/>
            <a:ext cx="4175125" cy="3132138"/>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xfrm>
            <a:off x="1341438" y="1041400"/>
            <a:ext cx="4175125" cy="3132138"/>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grpSp>
      </p:grpSp>
      <p:sp>
        <p:nvSpPr>
          <p:cNvPr id="375827" name="Rectangle 19"/>
          <p:cNvSpPr>
            <a:spLocks noGrp="1" noChangeArrowheads="1"/>
          </p:cNvSpPr>
          <p:nvPr>
            <p:ph type="ctrTitle"/>
          </p:nvPr>
        </p:nvSpPr>
        <p:spPr>
          <a:xfrm>
            <a:off x="2971800" y="1828800"/>
            <a:ext cx="6019800" cy="2209800"/>
          </a:xfrm>
        </p:spPr>
        <p:txBody>
          <a:bodyPr/>
          <a:lstStyle>
            <a:lvl1pPr>
              <a:defRPr/>
            </a:lvl1pPr>
          </a:lstStyle>
          <a:p>
            <a:r>
              <a:rPr lang="en-US"/>
              <a:t>Click to edit Master title style</a:t>
            </a:r>
          </a:p>
        </p:txBody>
      </p:sp>
      <p:sp>
        <p:nvSpPr>
          <p:cNvPr id="375828" name="Rectangle 20"/>
          <p:cNvSpPr>
            <a:spLocks noGrp="1" noChangeArrowheads="1"/>
          </p:cNvSpPr>
          <p:nvPr>
            <p:ph type="subTitle" idx="1"/>
          </p:nvPr>
        </p:nvSpPr>
        <p:spPr>
          <a:xfrm>
            <a:off x="2971800" y="4267200"/>
            <a:ext cx="6019800" cy="1752600"/>
          </a:xfrm>
        </p:spPr>
        <p:txBody>
          <a:bodyPr/>
          <a:lstStyle>
            <a:lvl1pPr marL="0" indent="0" algn="ctr">
              <a:buFont typeface="Wingdings" pitchFamily="2" charset="2"/>
              <a:buNone/>
              <a:defRPr/>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5176BA30-B34B-4DA0-8187-7A60863CBB43}" type="slidenum">
              <a:rPr lang="ar-EG"/>
              <a:pPr>
                <a:defRPr/>
              </a:pPr>
              <a:t>‹#›</a:t>
            </a:fld>
            <a:endParaRPr lang="en-US" dirty="0"/>
          </a:p>
        </p:txBody>
      </p:sp>
    </p:spTree>
    <p:extLst>
      <p:ext uri="{BB962C8B-B14F-4D97-AF65-F5344CB8AC3E}">
        <p14:creationId xmlns:p14="http://schemas.microsoft.com/office/powerpoint/2010/main" val="4058939160"/>
      </p:ext>
    </p:extLst>
  </p:cSld>
  <p:clrMapOvr>
    <a:masterClrMapping/>
  </p:clrMapOvr>
  <p:transition spd="med">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D4AF1DF-9B75-4CC0-9E50-CE75DDFCBA10}" type="slidenum">
              <a:rPr lang="ar-EG"/>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43574675"/>
      </p:ext>
    </p:extLst>
  </p:cSld>
  <p:clrMapOvr>
    <a:masterClrMapping/>
  </p:clrMapOvr>
  <p:transition spd="med">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757CAA3-A0DF-41C6-857A-78512D8C0CEB}" type="slidenum">
              <a:rPr lang="ar-EG"/>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153677"/>
      </p:ext>
    </p:extLst>
  </p:cSld>
  <p:clrMapOvr>
    <a:masterClrMapping/>
  </p:clrMapOvr>
  <p:transition spd="med">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D2E991A-07AC-4B09-A1B2-5D304CA1D0D5}" type="slidenum">
              <a:rPr lang="ar-EG"/>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68706466"/>
      </p:ext>
    </p:extLst>
  </p:cSld>
  <p:clrMapOvr>
    <a:masterClrMapping/>
  </p:clrMapOvr>
  <p:transition spd="med">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650127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502254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785924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652170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59240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1122549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548511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15EBC95-FE4B-4EA2-82D5-DFC7C53A9809}" type="slidenum">
              <a:rPr lang="ar-EG"/>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66743084"/>
      </p:ext>
    </p:extLst>
  </p:cSld>
  <p:clrMapOvr>
    <a:masterClrMapping/>
  </p:clrMapOvr>
  <p:transition spd="med">
    <p:diamon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139953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295430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32218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749939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886678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058440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942992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50894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089493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331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CC21A59-CEB2-43E4-B7E9-E6A67D251F49}" type="slidenum">
              <a:rPr lang="ar-EG"/>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78124293"/>
      </p:ext>
    </p:extLst>
  </p:cSld>
  <p:clrMapOvr>
    <a:masterClrMapping/>
  </p:clrMapOvr>
  <p:transition spd="med">
    <p:diamon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845322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320877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726953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402026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345683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475556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3484821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6893081"/>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25922814"/>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812783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999E4D7-FF25-421E-8448-86084F33084C}" type="slidenum">
              <a:rPr lang="ar-EG"/>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08817432"/>
      </p:ext>
    </p:extLst>
  </p:cSld>
  <p:clrMapOvr>
    <a:masterClrMapping/>
  </p:clrMapOvr>
  <p:transition spd="med">
    <p:diamond/>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6276537"/>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500310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2170376"/>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96305476"/>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3073719"/>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1726134"/>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739963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35921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FA5D2262-5EB2-41D9-AC5E-F21E3EDD9881}" type="slidenum">
              <a:rPr lang="ar-EG"/>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40925044"/>
      </p:ext>
    </p:extLst>
  </p:cSld>
  <p:clrMapOvr>
    <a:masterClrMapping/>
  </p:clrMapOvr>
  <p:transition spd="med">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1959310C-455B-4A88-82E0-DDC042F42A11}" type="slidenum">
              <a:rPr lang="ar-EG"/>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17987103"/>
      </p:ext>
    </p:extLst>
  </p:cSld>
  <p:clrMapOvr>
    <a:masterClrMapping/>
  </p:clrMapOvr>
  <p:transition spd="med">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C9F672CA-8841-429B-B5AC-251DC18CA76B}" type="slidenum">
              <a:rPr lang="ar-EG"/>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73351203"/>
      </p:ext>
    </p:extLst>
  </p:cSld>
  <p:clrMapOvr>
    <a:masterClrMapping/>
  </p:clrMapOvr>
  <p:transition spd="med">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B1EFE6C-643B-479D-83FF-825C5828EAB1}" type="slidenum">
              <a:rPr lang="ar-EG"/>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16237991"/>
      </p:ext>
    </p:extLst>
  </p:cSld>
  <p:clrMapOvr>
    <a:masterClrMapping/>
  </p:clrMapOvr>
  <p:transition spd="med">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A73690E-D08A-48A4-8FBB-C7393906D10A}" type="slidenum">
              <a:rPr lang="ar-EG"/>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39223202"/>
      </p:ext>
    </p:extLst>
  </p:cSld>
  <p:clrMapOvr>
    <a:masterClrMapping/>
  </p:clrMapOvr>
  <p:transition spd="med">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a:gra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p>
        </p:txBody>
      </p:sp>
      <p:sp>
        <p:nvSpPr>
          <p:cNvPr id="37478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cs typeface="Arial" charset="0"/>
              </a:defRPr>
            </a:lvl1pPr>
          </a:lstStyle>
          <a:p>
            <a:pPr>
              <a:defRPr/>
            </a:pPr>
            <a:fld id="{3450043A-3B76-4477-AB5E-8F5424A87684}" type="slidenum">
              <a:rPr lang="ar-EG"/>
              <a:pPr>
                <a:defRPr/>
              </a:pPr>
              <a:t>‹#›</a:t>
            </a:fld>
            <a:endParaRPr lang="en-US" dirty="0"/>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480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861" r:id="rId1"/>
    <p:sldLayoutId id="2147484850" r:id="rId2"/>
    <p:sldLayoutId id="2147484851" r:id="rId3"/>
    <p:sldLayoutId id="2147484852" r:id="rId4"/>
    <p:sldLayoutId id="2147484853" r:id="rId5"/>
    <p:sldLayoutId id="2147484854" r:id="rId6"/>
    <p:sldLayoutId id="2147484855" r:id="rId7"/>
    <p:sldLayoutId id="2147484856" r:id="rId8"/>
    <p:sldLayoutId id="2147484857" r:id="rId9"/>
    <p:sldLayoutId id="2147484858" r:id="rId10"/>
    <p:sldLayoutId id="2147484859" r:id="rId11"/>
    <p:sldLayoutId id="2147484860" r:id="rId12"/>
  </p:sldLayoutIdLst>
  <p:transition spd="med">
    <p:diamond/>
  </p:transition>
  <p:timing>
    <p:tnLst>
      <p:par>
        <p:cTn id="1" dur="indefinite" restart="never" nodeType="tmRoot"/>
      </p:par>
    </p:tnLst>
  </p:timing>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charset="0"/>
          <a:cs typeface="Arial" charset="0"/>
        </a:defRPr>
      </a:lvl2pPr>
      <a:lvl3pPr algn="l" rtl="1" eaLnBrk="0" fontAlgn="base" hangingPunct="0">
        <a:spcBef>
          <a:spcPct val="0"/>
        </a:spcBef>
        <a:spcAft>
          <a:spcPct val="0"/>
        </a:spcAft>
        <a:defRPr sz="4400">
          <a:solidFill>
            <a:schemeClr val="tx1"/>
          </a:solidFill>
          <a:latin typeface="Arial" charset="0"/>
          <a:cs typeface="Arial" charset="0"/>
        </a:defRPr>
      </a:lvl3pPr>
      <a:lvl4pPr algn="l" rtl="1" eaLnBrk="0" fontAlgn="base" hangingPunct="0">
        <a:spcBef>
          <a:spcPct val="0"/>
        </a:spcBef>
        <a:spcAft>
          <a:spcPct val="0"/>
        </a:spcAft>
        <a:defRPr sz="4400">
          <a:solidFill>
            <a:schemeClr val="tx1"/>
          </a:solidFill>
          <a:latin typeface="Arial" charset="0"/>
          <a:cs typeface="Arial" charset="0"/>
        </a:defRPr>
      </a:lvl4pPr>
      <a:lvl5pPr algn="l" rtl="1" eaLnBrk="0" fontAlgn="base" hangingPunct="0">
        <a:spcBef>
          <a:spcPct val="0"/>
        </a:spcBef>
        <a:spcAft>
          <a:spcPct val="0"/>
        </a:spcAft>
        <a:defRPr sz="4400">
          <a:solidFill>
            <a:schemeClr val="tx1"/>
          </a:solidFill>
          <a:latin typeface="Arial" charset="0"/>
          <a:cs typeface="Arial" charset="0"/>
        </a:defRPr>
      </a:lvl5pPr>
      <a:lvl6pPr marL="457200" algn="l" rtl="1" fontAlgn="base">
        <a:spcBef>
          <a:spcPct val="0"/>
        </a:spcBef>
        <a:spcAft>
          <a:spcPct val="0"/>
        </a:spcAft>
        <a:defRPr sz="4400">
          <a:solidFill>
            <a:schemeClr val="tx1"/>
          </a:solidFill>
          <a:latin typeface="Arial" charset="0"/>
          <a:cs typeface="Arial" charset="0"/>
        </a:defRPr>
      </a:lvl6pPr>
      <a:lvl7pPr marL="914400" algn="l" rtl="1" fontAlgn="base">
        <a:spcBef>
          <a:spcPct val="0"/>
        </a:spcBef>
        <a:spcAft>
          <a:spcPct val="0"/>
        </a:spcAft>
        <a:defRPr sz="4400">
          <a:solidFill>
            <a:schemeClr val="tx1"/>
          </a:solidFill>
          <a:latin typeface="Arial" charset="0"/>
          <a:cs typeface="Arial" charset="0"/>
        </a:defRPr>
      </a:lvl7pPr>
      <a:lvl8pPr marL="1371600" algn="l" rtl="1" fontAlgn="base">
        <a:spcBef>
          <a:spcPct val="0"/>
        </a:spcBef>
        <a:spcAft>
          <a:spcPct val="0"/>
        </a:spcAft>
        <a:defRPr sz="4400">
          <a:solidFill>
            <a:schemeClr val="tx1"/>
          </a:solidFill>
          <a:latin typeface="Arial" charset="0"/>
          <a:cs typeface="Arial" charset="0"/>
        </a:defRPr>
      </a:lvl8pPr>
      <a:lvl9pPr marL="1828800" algn="l" rtl="1" fontAlgn="base">
        <a:spcBef>
          <a:spcPct val="0"/>
        </a:spcBef>
        <a:spcAft>
          <a:spcPct val="0"/>
        </a:spcAft>
        <a:defRPr sz="4400">
          <a:solidFill>
            <a:schemeClr val="tx1"/>
          </a:solidFill>
          <a:latin typeface="Arial" charset="0"/>
          <a:cs typeface="Arial" charset="0"/>
        </a:defRPr>
      </a:lvl9pPr>
    </p:titleStyle>
    <p:bodyStyle>
      <a:lvl1pPr marL="342900" indent="-342900" algn="r" rtl="1"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716120655"/>
      </p:ext>
    </p:extLst>
  </p:cSld>
  <p:clrMap bg1="dk2" tx1="lt1" bg2="dk1" tx2="lt2" accent1="accent1" accent2="accent2" accent3="accent3" accent4="accent4" accent5="accent5" accent6="accent6" hlink="hlink" folHlink="folHlink"/>
  <p:sldLayoutIdLst>
    <p:sldLayoutId id="2147484863" r:id="rId1"/>
    <p:sldLayoutId id="2147484864" r:id="rId2"/>
    <p:sldLayoutId id="2147484865" r:id="rId3"/>
    <p:sldLayoutId id="2147484866" r:id="rId4"/>
    <p:sldLayoutId id="2147484867" r:id="rId5"/>
    <p:sldLayoutId id="2147484868" r:id="rId6"/>
    <p:sldLayoutId id="2147484869" r:id="rId7"/>
    <p:sldLayoutId id="2147484870" r:id="rId8"/>
    <p:sldLayoutId id="2147484871" r:id="rId9"/>
    <p:sldLayoutId id="2147484872" r:id="rId10"/>
    <p:sldLayoutId id="2147484873" r:id="rId11"/>
    <p:sldLayoutId id="2147484874" r:id="rId12"/>
  </p:sldLayoutIdLst>
  <p:transition/>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Garamond" pitchFamily="18" charset="0"/>
        </a:defRPr>
      </a:lvl2pPr>
      <a:lvl3pPr algn="ctr" rtl="0" eaLnBrk="1" fontAlgn="base" hangingPunct="1">
        <a:spcBef>
          <a:spcPct val="0"/>
        </a:spcBef>
        <a:spcAft>
          <a:spcPct val="0"/>
        </a:spcAft>
        <a:defRPr sz="4000" b="1">
          <a:solidFill>
            <a:schemeClr val="tx2"/>
          </a:solidFill>
          <a:latin typeface="Garamond" pitchFamily="18" charset="0"/>
        </a:defRPr>
      </a:lvl3pPr>
      <a:lvl4pPr algn="ctr" rtl="0" eaLnBrk="1" fontAlgn="base" hangingPunct="1">
        <a:spcBef>
          <a:spcPct val="0"/>
        </a:spcBef>
        <a:spcAft>
          <a:spcPct val="0"/>
        </a:spcAft>
        <a:defRPr sz="4000" b="1">
          <a:solidFill>
            <a:schemeClr val="tx2"/>
          </a:solidFill>
          <a:latin typeface="Garamond" pitchFamily="18" charset="0"/>
        </a:defRPr>
      </a:lvl4pPr>
      <a:lvl5pPr algn="ctr" rtl="0" eaLnBrk="1" fontAlgn="base" hangingPunct="1">
        <a:spcBef>
          <a:spcPct val="0"/>
        </a:spcBef>
        <a:spcAft>
          <a:spcPct val="0"/>
        </a:spcAft>
        <a:defRPr sz="4000" b="1">
          <a:solidFill>
            <a:schemeClr val="tx2"/>
          </a:solidFill>
          <a:latin typeface="Garamond" pitchFamily="18" charset="0"/>
        </a:defRPr>
      </a:lvl5pPr>
      <a:lvl6pPr marL="457200" algn="ctr" rtl="0" eaLnBrk="1" fontAlgn="base" hangingPunct="1">
        <a:spcBef>
          <a:spcPct val="0"/>
        </a:spcBef>
        <a:spcAft>
          <a:spcPct val="0"/>
        </a:spcAft>
        <a:defRPr sz="4000" b="1">
          <a:solidFill>
            <a:schemeClr val="tx2"/>
          </a:solidFill>
          <a:latin typeface="Garamond" pitchFamily="18" charset="0"/>
        </a:defRPr>
      </a:lvl6pPr>
      <a:lvl7pPr marL="914400" algn="ctr" rtl="0" eaLnBrk="1" fontAlgn="base" hangingPunct="1">
        <a:spcBef>
          <a:spcPct val="0"/>
        </a:spcBef>
        <a:spcAft>
          <a:spcPct val="0"/>
        </a:spcAft>
        <a:defRPr sz="4000" b="1">
          <a:solidFill>
            <a:schemeClr val="tx2"/>
          </a:solidFill>
          <a:latin typeface="Garamond" pitchFamily="18" charset="0"/>
        </a:defRPr>
      </a:lvl7pPr>
      <a:lvl8pPr marL="1371600" algn="ctr" rtl="0" eaLnBrk="1" fontAlgn="base" hangingPunct="1">
        <a:spcBef>
          <a:spcPct val="0"/>
        </a:spcBef>
        <a:spcAft>
          <a:spcPct val="0"/>
        </a:spcAft>
        <a:defRPr sz="4000" b="1">
          <a:solidFill>
            <a:schemeClr val="tx2"/>
          </a:solidFill>
          <a:latin typeface="Garamond" pitchFamily="18" charset="0"/>
        </a:defRPr>
      </a:lvl8pPr>
      <a:lvl9pPr marL="1828800" algn="ctr" rtl="0" eaLnBrk="1" fontAlgn="base" hangingPunct="1">
        <a:spcBef>
          <a:spcPct val="0"/>
        </a:spcBef>
        <a:spcAft>
          <a:spcPct val="0"/>
        </a:spcAft>
        <a:defRPr sz="4000" b="1">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solidFill>
                <a:prstClr val="black">
                  <a:tint val="75000"/>
                </a:prstClr>
              </a:solidFill>
              <a:latin typeface="Times New Roman" pitchFamily="18" charset="0"/>
              <a:cs typeface="Times New Roman"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solidFill>
                <a:prstClr val="black">
                  <a:tint val="75000"/>
                </a:prstClr>
              </a:solidFill>
              <a:latin typeface="Times New Roman" pitchFamily="18" charset="0"/>
              <a:cs typeface="Times New Roman" pitchFamily="18" charset="0"/>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257C213C-35A4-4D44-AFE9-048008D7A530}" type="slidenum">
              <a:rPr lang="ar-SA" smtClean="0">
                <a:solidFill>
                  <a:prstClr val="black">
                    <a:tint val="75000"/>
                  </a:prstClr>
                </a:solidFill>
                <a:latin typeface="Times New Roman" pitchFamily="18" charset="0"/>
                <a:cs typeface="Times New Roman" pitchFamily="18" charset="0"/>
              </a:rPr>
              <a:pPr>
                <a:defRPr/>
              </a:pPr>
              <a:t>‹#›</a:t>
            </a:fld>
            <a:endParaRPr lang="en-US">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824626349"/>
      </p:ext>
    </p:extLst>
  </p:cSld>
  <p:clrMap bg1="lt1" tx1="dk1" bg2="lt2" tx2="dk2" accent1="accent1" accent2="accent2" accent3="accent3" accent4="accent4" accent5="accent5" accent6="accent6" hlink="hlink" folHlink="folHlink"/>
  <p:sldLayoutIdLst>
    <p:sldLayoutId id="2147484876" r:id="rId1"/>
    <p:sldLayoutId id="2147484877" r:id="rId2"/>
    <p:sldLayoutId id="2147484878" r:id="rId3"/>
    <p:sldLayoutId id="2147484879" r:id="rId4"/>
    <p:sldLayoutId id="2147484880" r:id="rId5"/>
    <p:sldLayoutId id="2147484881" r:id="rId6"/>
    <p:sldLayoutId id="2147484882" r:id="rId7"/>
    <p:sldLayoutId id="2147484883" r:id="rId8"/>
    <p:sldLayoutId id="2147484884" r:id="rId9"/>
    <p:sldLayoutId id="2147484885" r:id="rId10"/>
    <p:sldLayoutId id="2147484886"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411383608"/>
      </p:ext>
    </p:extLst>
  </p:cSld>
  <p:clrMap bg1="dk2" tx1="lt1" bg2="dk1" tx2="lt2" accent1="accent1" accent2="accent2" accent3="accent3" accent4="accent4" accent5="accent5" accent6="accent6" hlink="hlink" folHlink="folHlink"/>
  <p:sldLayoutIdLst>
    <p:sldLayoutId id="2147484912" r:id="rId1"/>
    <p:sldLayoutId id="2147484913" r:id="rId2"/>
    <p:sldLayoutId id="2147484914" r:id="rId3"/>
    <p:sldLayoutId id="2147484915" r:id="rId4"/>
    <p:sldLayoutId id="2147484916" r:id="rId5"/>
    <p:sldLayoutId id="2147484917" r:id="rId6"/>
    <p:sldLayoutId id="2147484918" r:id="rId7"/>
    <p:sldLayoutId id="2147484919" r:id="rId8"/>
    <p:sldLayoutId id="2147484920" r:id="rId9"/>
    <p:sldLayoutId id="2147484921" r:id="rId10"/>
    <p:sldLayoutId id="2147484922" r:id="rId11"/>
    <p:sldLayoutId id="2147484923" r:id="rId12"/>
  </p:sldLayoutIdLst>
  <p:transition/>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Garamond" pitchFamily="18" charset="0"/>
        </a:defRPr>
      </a:lvl2pPr>
      <a:lvl3pPr algn="ctr" rtl="0" eaLnBrk="0" fontAlgn="base" hangingPunct="0">
        <a:spcBef>
          <a:spcPct val="0"/>
        </a:spcBef>
        <a:spcAft>
          <a:spcPct val="0"/>
        </a:spcAft>
        <a:defRPr sz="4000" b="1">
          <a:solidFill>
            <a:schemeClr val="tx2"/>
          </a:solidFill>
          <a:latin typeface="Garamond" pitchFamily="18" charset="0"/>
        </a:defRPr>
      </a:lvl3pPr>
      <a:lvl4pPr algn="ctr" rtl="0" eaLnBrk="0" fontAlgn="base" hangingPunct="0">
        <a:spcBef>
          <a:spcPct val="0"/>
        </a:spcBef>
        <a:spcAft>
          <a:spcPct val="0"/>
        </a:spcAft>
        <a:defRPr sz="4000" b="1">
          <a:solidFill>
            <a:schemeClr val="tx2"/>
          </a:solidFill>
          <a:latin typeface="Garamond" pitchFamily="18" charset="0"/>
        </a:defRPr>
      </a:lvl4pPr>
      <a:lvl5pPr algn="ctr" rtl="0" eaLnBrk="0" fontAlgn="base" hangingPunct="0">
        <a:spcBef>
          <a:spcPct val="0"/>
        </a:spcBef>
        <a:spcAft>
          <a:spcPct val="0"/>
        </a:spcAft>
        <a:defRPr sz="4000" b="1">
          <a:solidFill>
            <a:schemeClr val="tx2"/>
          </a:solidFill>
          <a:latin typeface="Garamond" pitchFamily="18" charset="0"/>
        </a:defRPr>
      </a:lvl5pPr>
      <a:lvl6pPr marL="457200" algn="ctr" rtl="0" fontAlgn="base">
        <a:spcBef>
          <a:spcPct val="0"/>
        </a:spcBef>
        <a:spcAft>
          <a:spcPct val="0"/>
        </a:spcAft>
        <a:defRPr sz="4000" b="1">
          <a:solidFill>
            <a:schemeClr val="tx2"/>
          </a:solidFill>
          <a:latin typeface="Garamond" pitchFamily="18" charset="0"/>
        </a:defRPr>
      </a:lvl6pPr>
      <a:lvl7pPr marL="914400" algn="ctr" rtl="0" fontAlgn="base">
        <a:spcBef>
          <a:spcPct val="0"/>
        </a:spcBef>
        <a:spcAft>
          <a:spcPct val="0"/>
        </a:spcAft>
        <a:defRPr sz="4000" b="1">
          <a:solidFill>
            <a:schemeClr val="tx2"/>
          </a:solidFill>
          <a:latin typeface="Garamond" pitchFamily="18" charset="0"/>
        </a:defRPr>
      </a:lvl7pPr>
      <a:lvl8pPr marL="1371600" algn="ctr" rtl="0" fontAlgn="base">
        <a:spcBef>
          <a:spcPct val="0"/>
        </a:spcBef>
        <a:spcAft>
          <a:spcPct val="0"/>
        </a:spcAft>
        <a:defRPr sz="4000" b="1">
          <a:solidFill>
            <a:schemeClr val="tx2"/>
          </a:solidFill>
          <a:latin typeface="Garamond" pitchFamily="18" charset="0"/>
        </a:defRPr>
      </a:lvl8pPr>
      <a:lvl9pPr marL="1828800" algn="ctr" rtl="0" fontAlgn="base">
        <a:spcBef>
          <a:spcPct val="0"/>
        </a:spcBef>
        <a:spcAft>
          <a:spcPct val="0"/>
        </a:spcAft>
        <a:defRPr sz="4000" b="1">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95536" y="548680"/>
            <a:ext cx="8540750" cy="5143500"/>
          </a:xfrm>
        </p:spPr>
        <p:txBody>
          <a:bodyPr/>
          <a:lstStyle/>
          <a:p>
            <a:pPr algn="ctr" rtl="0" eaLnBrk="1" hangingPunct="1">
              <a:buNone/>
            </a:pPr>
            <a:r>
              <a:rPr lang="en-US" sz="4000" b="1" dirty="0">
                <a:solidFill>
                  <a:srgbClr val="FF99FF"/>
                </a:solidFill>
                <a:latin typeface="Times New Roman" pitchFamily="18" charset="0"/>
                <a:ea typeface="+mj-ea"/>
                <a:cs typeface="Times New Roman" pitchFamily="18" charset="0"/>
              </a:rPr>
              <a:t>Gastrointestinal Physiology </a:t>
            </a:r>
            <a:br>
              <a:rPr lang="en-US" sz="4000" b="1" dirty="0">
                <a:solidFill>
                  <a:srgbClr val="FF99FF"/>
                </a:solidFill>
                <a:latin typeface="Times New Roman" pitchFamily="18" charset="0"/>
                <a:ea typeface="+mj-ea"/>
                <a:cs typeface="Times New Roman" pitchFamily="18" charset="0"/>
              </a:rPr>
            </a:br>
            <a:r>
              <a:rPr lang="en-US" sz="4000" b="1" dirty="0">
                <a:solidFill>
                  <a:srgbClr val="FFFF00"/>
                </a:solidFill>
                <a:latin typeface="Times New Roman" pitchFamily="18" charset="0"/>
                <a:ea typeface="+mj-ea"/>
                <a:cs typeface="Times New Roman" pitchFamily="18" charset="0"/>
              </a:rPr>
              <a:t>Lecture </a:t>
            </a:r>
            <a:r>
              <a:rPr lang="en-US" sz="4000" b="1" dirty="0" smtClean="0">
                <a:solidFill>
                  <a:srgbClr val="FFFF00"/>
                </a:solidFill>
                <a:latin typeface="Times New Roman" pitchFamily="18" charset="0"/>
                <a:ea typeface="+mj-ea"/>
                <a:cs typeface="Times New Roman" pitchFamily="18" charset="0"/>
              </a:rPr>
              <a:t>3</a:t>
            </a:r>
          </a:p>
          <a:p>
            <a:pPr algn="ctr" rtl="0" eaLnBrk="1" hangingPunct="1">
              <a:buNone/>
            </a:pPr>
            <a:endParaRPr lang="en-US" sz="4000" b="1" i="1" dirty="0" smtClean="0">
              <a:solidFill>
                <a:schemeClr val="bg1"/>
              </a:solidFill>
              <a:latin typeface="Times New Roman" pitchFamily="18" charset="0"/>
              <a:cs typeface="Times New Roman" pitchFamily="18" charset="0"/>
            </a:endParaRPr>
          </a:p>
          <a:p>
            <a:pPr algn="ctr" rtl="0" eaLnBrk="1" hangingPunct="1">
              <a:buNone/>
            </a:pPr>
            <a:r>
              <a:rPr lang="en-US" sz="4000" b="1" i="1" dirty="0" smtClean="0">
                <a:solidFill>
                  <a:schemeClr val="bg1"/>
                </a:solidFill>
                <a:latin typeface="Times New Roman" pitchFamily="18" charset="0"/>
                <a:cs typeface="Times New Roman" pitchFamily="18" charset="0"/>
              </a:rPr>
              <a:t>Swallowing </a:t>
            </a:r>
            <a:r>
              <a:rPr lang="en-US" sz="4000" b="1" i="1" dirty="0">
                <a:solidFill>
                  <a:schemeClr val="bg1"/>
                </a:solidFill>
                <a:latin typeface="Times New Roman" pitchFamily="18" charset="0"/>
                <a:cs typeface="Times New Roman" pitchFamily="18" charset="0"/>
              </a:rPr>
              <a:t>(Deglutition)</a:t>
            </a:r>
          </a:p>
          <a:p>
            <a:pPr algn="ctr" rtl="0" eaLnBrk="1" hangingPunct="1">
              <a:buFont typeface="Wingdings" pitchFamily="2" charset="2"/>
              <a:buNone/>
            </a:pPr>
            <a:r>
              <a:rPr lang="en-US" sz="4000" b="1" i="1" dirty="0" smtClean="0">
                <a:solidFill>
                  <a:schemeClr val="bg1"/>
                </a:solidFill>
                <a:latin typeface="Times New Roman" pitchFamily="18" charset="0"/>
                <a:cs typeface="Times New Roman" pitchFamily="18" charset="0"/>
              </a:rPr>
              <a:t>Physiology of Esophageal  Motility</a:t>
            </a:r>
          </a:p>
          <a:p>
            <a:pPr marL="0" lvl="0" indent="0" algn="ctr" rtl="0" eaLnBrk="1" hangingPunct="1">
              <a:spcBef>
                <a:spcPct val="0"/>
              </a:spcBef>
              <a:buClrTx/>
              <a:buSzTx/>
              <a:buNone/>
            </a:pPr>
            <a:r>
              <a:rPr lang="en-US" sz="2400" b="1" kern="1200" dirty="0">
                <a:solidFill>
                  <a:srgbClr val="FFFF00"/>
                </a:solidFill>
                <a:latin typeface="Times New Roman" pitchFamily="18" charset="0"/>
                <a:cs typeface="Times New Roman" pitchFamily="18" charset="0"/>
              </a:rPr>
              <a:t>Chapter 63: 763-765</a:t>
            </a:r>
            <a:endParaRPr lang="ar-SA" sz="2400" b="1" kern="1200" dirty="0">
              <a:solidFill>
                <a:srgbClr val="FFFF00"/>
              </a:solidFill>
              <a:latin typeface="Times New Roman" pitchFamily="18" charset="0"/>
              <a:cs typeface="Times New Roman" pitchFamily="18" charset="0"/>
            </a:endParaRPr>
          </a:p>
          <a:p>
            <a:pPr algn="ctr" rtl="0" eaLnBrk="1" hangingPunct="1">
              <a:buFont typeface="Wingdings" pitchFamily="2" charset="2"/>
              <a:buNone/>
            </a:pPr>
            <a:r>
              <a:rPr lang="en-US" sz="4000" b="1" i="1" dirty="0" smtClean="0">
                <a:solidFill>
                  <a:schemeClr val="bg1"/>
                </a:solidFill>
                <a:latin typeface="Times New Roman" pitchFamily="18" charset="0"/>
                <a:cs typeface="Times New Roman" pitchFamily="18" charset="0"/>
              </a:rPr>
              <a:t>By</a:t>
            </a:r>
          </a:p>
          <a:p>
            <a:pPr algn="ctr" rtl="0" eaLnBrk="1" hangingPunct="1">
              <a:buFont typeface="Wingdings" pitchFamily="2" charset="2"/>
              <a:buNone/>
            </a:pPr>
            <a:r>
              <a:rPr lang="en-US" sz="4000" b="1" i="1" dirty="0" smtClean="0">
                <a:solidFill>
                  <a:srgbClr val="FF99FF"/>
                </a:solidFill>
                <a:latin typeface="Times New Roman" pitchFamily="18" charset="0"/>
                <a:cs typeface="Times New Roman" pitchFamily="18" charset="0"/>
              </a:rPr>
              <a:t>Dr. </a:t>
            </a:r>
            <a:r>
              <a:rPr lang="en-US" sz="4000" b="1" i="1" dirty="0" err="1" smtClean="0">
                <a:solidFill>
                  <a:srgbClr val="FF99FF"/>
                </a:solidFill>
                <a:latin typeface="Times New Roman" pitchFamily="18" charset="0"/>
                <a:cs typeface="Times New Roman" pitchFamily="18" charset="0"/>
              </a:rPr>
              <a:t>Hayam</a:t>
            </a:r>
            <a:r>
              <a:rPr lang="en-US" sz="4000" b="1" i="1" dirty="0" smtClean="0">
                <a:solidFill>
                  <a:srgbClr val="FF99FF"/>
                </a:solidFill>
                <a:latin typeface="Times New Roman" pitchFamily="18" charset="0"/>
                <a:cs typeface="Times New Roman" pitchFamily="18" charset="0"/>
              </a:rPr>
              <a:t> Gad</a:t>
            </a:r>
          </a:p>
          <a:p>
            <a:pPr marL="0" lvl="0" indent="0" algn="ctr" rtl="0" eaLnBrk="1" hangingPunct="1">
              <a:buClrTx/>
              <a:buSzTx/>
              <a:buNone/>
            </a:pPr>
            <a:r>
              <a:rPr lang="en-US" sz="3600" b="1" dirty="0">
                <a:solidFill>
                  <a:srgbClr val="FFFF00"/>
                </a:solidFill>
                <a:latin typeface="Times New Roman" pitchFamily="18" charset="0"/>
                <a:cs typeface="Times New Roman" pitchFamily="18" charset="0"/>
              </a:rPr>
              <a:t>Dr. Mohammed </a:t>
            </a:r>
            <a:r>
              <a:rPr lang="en-US" sz="3600" b="1" dirty="0" err="1">
                <a:solidFill>
                  <a:srgbClr val="FFFF00"/>
                </a:solidFill>
                <a:latin typeface="Times New Roman" pitchFamily="18" charset="0"/>
                <a:cs typeface="Times New Roman" pitchFamily="18" charset="0"/>
              </a:rPr>
              <a:t>Alzoghaibi</a:t>
            </a:r>
            <a:endParaRPr lang="en-US" sz="3600" b="1" dirty="0">
              <a:solidFill>
                <a:srgbClr val="FFFF00"/>
              </a:solidFill>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0" name="Picture 2" descr=" 23-13.jpg                                                      0004E754Macintosh HD                   ABA78158:"/>
          <p:cNvPicPr>
            <a:picLocks noChangeAspect="1" noChangeArrowheads="1"/>
          </p:cNvPicPr>
          <p:nvPr/>
        </p:nvPicPr>
        <p:blipFill>
          <a:blip r:embed="rId2" cstate="print"/>
          <a:srcRect b="4404"/>
          <a:stretch>
            <a:fillRect/>
          </a:stretch>
        </p:blipFill>
        <p:spPr bwMode="auto">
          <a:xfrm>
            <a:off x="809625" y="706438"/>
            <a:ext cx="7691438" cy="5819775"/>
          </a:xfrm>
          <a:prstGeom prst="rect">
            <a:avLst/>
          </a:prstGeom>
          <a:noFill/>
        </p:spPr>
      </p:pic>
      <p:sp>
        <p:nvSpPr>
          <p:cNvPr id="227331" name="Rectangle 3"/>
          <p:cNvSpPr>
            <a:spLocks noGrp="1" noChangeArrowheads="1"/>
          </p:cNvSpPr>
          <p:nvPr>
            <p:ph type="title"/>
          </p:nvPr>
        </p:nvSpPr>
        <p:spPr>
          <a:xfrm>
            <a:off x="457200" y="0"/>
            <a:ext cx="8229600" cy="1143000"/>
          </a:xfrm>
        </p:spPr>
        <p:txBody>
          <a:bodyPr/>
          <a:lstStyle/>
          <a:p>
            <a:r>
              <a:rPr lang="en-US" dirty="0">
                <a:solidFill>
                  <a:srgbClr val="990000"/>
                </a:solidFill>
              </a:rPr>
              <a:t>Deglutition (Swallowing)</a:t>
            </a:r>
          </a:p>
        </p:txBody>
      </p:sp>
      <p:sp>
        <p:nvSpPr>
          <p:cNvPr id="227333" name="Rectangle 5"/>
          <p:cNvSpPr>
            <a:spLocks noChangeArrowheads="1"/>
          </p:cNvSpPr>
          <p:nvPr/>
        </p:nvSpPr>
        <p:spPr bwMode="auto">
          <a:xfrm>
            <a:off x="1295400" y="2981325"/>
            <a:ext cx="2039938" cy="457200"/>
          </a:xfrm>
          <a:prstGeom prst="rect">
            <a:avLst/>
          </a:prstGeom>
          <a:noFill/>
          <a:ln w="9525">
            <a:noFill/>
            <a:miter lim="800000"/>
            <a:headEnd/>
            <a:tailEnd/>
          </a:ln>
          <a:effectLst/>
        </p:spPr>
        <p:txBody>
          <a:bodyPr>
            <a:spAutoFit/>
          </a:bodyPr>
          <a:lstStyle/>
          <a:p>
            <a:pPr marL="227013" indent="-227013"/>
            <a:r>
              <a:rPr lang="en-US" sz="1200" b="1">
                <a:solidFill>
                  <a:prstClr val="black"/>
                </a:solidFill>
                <a:latin typeface="Arial" pitchFamily="34" charset="0"/>
                <a:cs typeface="Times New Roman" pitchFamily="18" charset="0"/>
              </a:rPr>
              <a:t>(a) Upper esophageal sphincter contracted</a:t>
            </a:r>
            <a:endParaRPr lang="en-US" sz="1200" b="1" i="1">
              <a:solidFill>
                <a:prstClr val="black"/>
              </a:solidFill>
              <a:latin typeface="Arial" pitchFamily="34" charset="0"/>
              <a:cs typeface="Times New Roman" pitchFamily="18" charset="0"/>
            </a:endParaRPr>
          </a:p>
        </p:txBody>
      </p:sp>
      <p:sp>
        <p:nvSpPr>
          <p:cNvPr id="227334" name="Rectangle 6"/>
          <p:cNvSpPr>
            <a:spLocks noChangeArrowheads="1"/>
          </p:cNvSpPr>
          <p:nvPr/>
        </p:nvSpPr>
        <p:spPr bwMode="auto">
          <a:xfrm>
            <a:off x="3940175" y="2986088"/>
            <a:ext cx="2179638" cy="457200"/>
          </a:xfrm>
          <a:prstGeom prst="rect">
            <a:avLst/>
          </a:prstGeom>
          <a:noFill/>
          <a:ln w="9525">
            <a:noFill/>
            <a:miter lim="800000"/>
            <a:headEnd/>
            <a:tailEnd/>
          </a:ln>
          <a:effectLst/>
        </p:spPr>
        <p:txBody>
          <a:bodyPr>
            <a:spAutoFit/>
          </a:bodyPr>
          <a:lstStyle/>
          <a:p>
            <a:pPr marL="228600" indent="-228600"/>
            <a:r>
              <a:rPr lang="en-US" sz="1200" b="1">
                <a:solidFill>
                  <a:prstClr val="black"/>
                </a:solidFill>
                <a:latin typeface="Arial" pitchFamily="34" charset="0"/>
                <a:cs typeface="Times New Roman" pitchFamily="18" charset="0"/>
              </a:rPr>
              <a:t>(b) Upper esophageal sphincter relaxed</a:t>
            </a:r>
            <a:endParaRPr lang="en-US" sz="1200" b="1" i="1">
              <a:solidFill>
                <a:prstClr val="black"/>
              </a:solidFill>
              <a:latin typeface="Arial" pitchFamily="34" charset="0"/>
              <a:cs typeface="Times New Roman" pitchFamily="18" charset="0"/>
            </a:endParaRPr>
          </a:p>
        </p:txBody>
      </p:sp>
      <p:sp>
        <p:nvSpPr>
          <p:cNvPr id="227335" name="Rectangle 7"/>
          <p:cNvSpPr>
            <a:spLocks noChangeArrowheads="1"/>
          </p:cNvSpPr>
          <p:nvPr/>
        </p:nvSpPr>
        <p:spPr bwMode="auto">
          <a:xfrm>
            <a:off x="6470650" y="2932113"/>
            <a:ext cx="2174875" cy="457200"/>
          </a:xfrm>
          <a:prstGeom prst="rect">
            <a:avLst/>
          </a:prstGeom>
          <a:noFill/>
          <a:ln w="9525">
            <a:noFill/>
            <a:miter lim="800000"/>
            <a:headEnd/>
            <a:tailEnd/>
          </a:ln>
          <a:effectLst/>
        </p:spPr>
        <p:txBody>
          <a:bodyPr>
            <a:spAutoFit/>
          </a:bodyPr>
          <a:lstStyle/>
          <a:p>
            <a:pPr marL="227013" indent="-227013"/>
            <a:r>
              <a:rPr lang="en-US" sz="1200" b="1">
                <a:solidFill>
                  <a:prstClr val="black"/>
                </a:solidFill>
                <a:latin typeface="Arial" pitchFamily="34" charset="0"/>
                <a:cs typeface="Times New Roman" pitchFamily="18" charset="0"/>
              </a:rPr>
              <a:t>(c) Upper esophageal sphincter contracted</a:t>
            </a:r>
            <a:endParaRPr lang="en-US" sz="1200" b="1" i="1">
              <a:solidFill>
                <a:prstClr val="black"/>
              </a:solidFill>
              <a:latin typeface="Arial" pitchFamily="34" charset="0"/>
              <a:cs typeface="Times New Roman" pitchFamily="18" charset="0"/>
            </a:endParaRPr>
          </a:p>
        </p:txBody>
      </p:sp>
      <p:sp>
        <p:nvSpPr>
          <p:cNvPr id="227336" name="Rectangle 8"/>
          <p:cNvSpPr>
            <a:spLocks noChangeArrowheads="1"/>
          </p:cNvSpPr>
          <p:nvPr/>
        </p:nvSpPr>
        <p:spPr bwMode="auto">
          <a:xfrm>
            <a:off x="5942013" y="6315075"/>
            <a:ext cx="614362" cy="274638"/>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(e)</a:t>
            </a:r>
            <a:endParaRPr lang="en-US" sz="1200" b="1" i="1">
              <a:solidFill>
                <a:prstClr val="black"/>
              </a:solidFill>
              <a:latin typeface="Arial" pitchFamily="34" charset="0"/>
              <a:cs typeface="Times New Roman" pitchFamily="18" charset="0"/>
            </a:endParaRPr>
          </a:p>
        </p:txBody>
      </p:sp>
      <p:sp>
        <p:nvSpPr>
          <p:cNvPr id="227337" name="Rectangle 9"/>
          <p:cNvSpPr>
            <a:spLocks noChangeArrowheads="1"/>
          </p:cNvSpPr>
          <p:nvPr/>
        </p:nvSpPr>
        <p:spPr bwMode="auto">
          <a:xfrm>
            <a:off x="2355850" y="6294438"/>
            <a:ext cx="511175" cy="274637"/>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(d)</a:t>
            </a:r>
            <a:endParaRPr lang="en-US" sz="1200" b="1" i="1">
              <a:solidFill>
                <a:prstClr val="black"/>
              </a:solidFill>
              <a:latin typeface="Arial" pitchFamily="34" charset="0"/>
              <a:cs typeface="Times New Roman" pitchFamily="18" charset="0"/>
            </a:endParaRPr>
          </a:p>
        </p:txBody>
      </p:sp>
      <p:sp>
        <p:nvSpPr>
          <p:cNvPr id="227338" name="Line 10"/>
          <p:cNvSpPr>
            <a:spLocks noChangeShapeType="1"/>
          </p:cNvSpPr>
          <p:nvPr/>
        </p:nvSpPr>
        <p:spPr bwMode="auto">
          <a:xfrm flipH="1" flipV="1">
            <a:off x="1422400" y="1557338"/>
            <a:ext cx="741363" cy="271462"/>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39" name="Line 11"/>
          <p:cNvSpPr>
            <a:spLocks noChangeShapeType="1"/>
          </p:cNvSpPr>
          <p:nvPr/>
        </p:nvSpPr>
        <p:spPr bwMode="auto">
          <a:xfrm flipH="1">
            <a:off x="5008563" y="1677988"/>
            <a:ext cx="428625" cy="63500"/>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40" name="Line 12"/>
          <p:cNvSpPr>
            <a:spLocks noChangeShapeType="1"/>
          </p:cNvSpPr>
          <p:nvPr/>
        </p:nvSpPr>
        <p:spPr bwMode="auto">
          <a:xfrm flipH="1">
            <a:off x="7675563" y="2746375"/>
            <a:ext cx="309562" cy="4763"/>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41" name="Line 13"/>
          <p:cNvSpPr>
            <a:spLocks noChangeShapeType="1"/>
          </p:cNvSpPr>
          <p:nvPr/>
        </p:nvSpPr>
        <p:spPr bwMode="auto">
          <a:xfrm flipH="1">
            <a:off x="2595563" y="3860800"/>
            <a:ext cx="576262" cy="139700"/>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42" name="Line 14"/>
          <p:cNvSpPr>
            <a:spLocks noChangeShapeType="1"/>
          </p:cNvSpPr>
          <p:nvPr/>
        </p:nvSpPr>
        <p:spPr bwMode="auto">
          <a:xfrm flipH="1" flipV="1">
            <a:off x="6973888" y="3848100"/>
            <a:ext cx="233362" cy="1588"/>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43" name="Rectangle 15"/>
          <p:cNvSpPr>
            <a:spLocks noChangeArrowheads="1"/>
          </p:cNvSpPr>
          <p:nvPr/>
        </p:nvSpPr>
        <p:spPr bwMode="auto">
          <a:xfrm>
            <a:off x="2427288" y="841375"/>
            <a:ext cx="1146175" cy="457200"/>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Bolus of food</a:t>
            </a:r>
            <a:endParaRPr lang="en-US" sz="1200" b="1" i="1">
              <a:solidFill>
                <a:prstClr val="black"/>
              </a:solidFill>
              <a:latin typeface="Arial" pitchFamily="34" charset="0"/>
              <a:cs typeface="Times New Roman" pitchFamily="18" charset="0"/>
            </a:endParaRPr>
          </a:p>
        </p:txBody>
      </p:sp>
      <p:sp>
        <p:nvSpPr>
          <p:cNvPr id="227344" name="Rectangle 16"/>
          <p:cNvSpPr>
            <a:spLocks noChangeArrowheads="1"/>
          </p:cNvSpPr>
          <p:nvPr/>
        </p:nvSpPr>
        <p:spPr bwMode="auto">
          <a:xfrm>
            <a:off x="5422900" y="1550988"/>
            <a:ext cx="608013" cy="274637"/>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Uvula</a:t>
            </a:r>
            <a:endParaRPr lang="en-US" sz="1200" b="1" i="1">
              <a:solidFill>
                <a:prstClr val="black"/>
              </a:solidFill>
              <a:latin typeface="Arial" pitchFamily="34" charset="0"/>
              <a:cs typeface="Times New Roman" pitchFamily="18" charset="0"/>
            </a:endParaRPr>
          </a:p>
        </p:txBody>
      </p:sp>
      <p:sp>
        <p:nvSpPr>
          <p:cNvPr id="227345" name="Rectangle 17"/>
          <p:cNvSpPr>
            <a:spLocks noChangeArrowheads="1"/>
          </p:cNvSpPr>
          <p:nvPr/>
        </p:nvSpPr>
        <p:spPr bwMode="auto">
          <a:xfrm>
            <a:off x="7956550" y="2625725"/>
            <a:ext cx="722313" cy="274638"/>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Bolus</a:t>
            </a:r>
            <a:endParaRPr lang="en-US" sz="1200" b="1" i="1">
              <a:solidFill>
                <a:prstClr val="black"/>
              </a:solidFill>
              <a:latin typeface="Arial" pitchFamily="34" charset="0"/>
              <a:cs typeface="Times New Roman" pitchFamily="18" charset="0"/>
            </a:endParaRPr>
          </a:p>
        </p:txBody>
      </p:sp>
      <p:sp>
        <p:nvSpPr>
          <p:cNvPr id="227346" name="Rectangle 18"/>
          <p:cNvSpPr>
            <a:spLocks noChangeArrowheads="1"/>
          </p:cNvSpPr>
          <p:nvPr/>
        </p:nvSpPr>
        <p:spPr bwMode="auto">
          <a:xfrm>
            <a:off x="7194550" y="3695700"/>
            <a:ext cx="1573213" cy="274638"/>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Relaxed muscles</a:t>
            </a:r>
            <a:endParaRPr lang="en-US" sz="1200" b="1" i="1">
              <a:solidFill>
                <a:prstClr val="black"/>
              </a:solidFill>
              <a:latin typeface="Arial" pitchFamily="34" charset="0"/>
              <a:cs typeface="Times New Roman" pitchFamily="18" charset="0"/>
            </a:endParaRPr>
          </a:p>
        </p:txBody>
      </p:sp>
      <p:sp>
        <p:nvSpPr>
          <p:cNvPr id="227347" name="Rectangle 19"/>
          <p:cNvSpPr>
            <a:spLocks noChangeArrowheads="1"/>
          </p:cNvSpPr>
          <p:nvPr/>
        </p:nvSpPr>
        <p:spPr bwMode="auto">
          <a:xfrm>
            <a:off x="1820863" y="3670300"/>
            <a:ext cx="1103312" cy="457200"/>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Relaxed muscles</a:t>
            </a:r>
            <a:endParaRPr lang="en-US" sz="1200" b="1" i="1">
              <a:solidFill>
                <a:prstClr val="black"/>
              </a:solidFill>
              <a:latin typeface="Arial" pitchFamily="34" charset="0"/>
              <a:cs typeface="Times New Roman" pitchFamily="18" charset="0"/>
            </a:endParaRPr>
          </a:p>
        </p:txBody>
      </p:sp>
      <p:sp>
        <p:nvSpPr>
          <p:cNvPr id="227348" name="Rectangle 20"/>
          <p:cNvSpPr>
            <a:spLocks noChangeArrowheads="1"/>
          </p:cNvSpPr>
          <p:nvPr/>
        </p:nvSpPr>
        <p:spPr bwMode="auto">
          <a:xfrm>
            <a:off x="642938" y="1411288"/>
            <a:ext cx="842962" cy="274637"/>
          </a:xfrm>
          <a:prstGeom prst="rect">
            <a:avLst/>
          </a:prstGeom>
          <a:noFill/>
          <a:ln w="9525">
            <a:noFill/>
            <a:miter lim="800000"/>
            <a:headEnd/>
            <a:tailEnd/>
          </a:ln>
          <a:effectLst/>
        </p:spPr>
        <p:txBody>
          <a:bodyPr>
            <a:spAutoFit/>
          </a:bodyPr>
          <a:lstStyle/>
          <a:p>
            <a:pPr algn="r"/>
            <a:r>
              <a:rPr lang="en-US" sz="1200" b="1">
                <a:solidFill>
                  <a:prstClr val="black"/>
                </a:solidFill>
                <a:latin typeface="Arial" pitchFamily="34" charset="0"/>
                <a:cs typeface="Times New Roman" pitchFamily="18" charset="0"/>
              </a:rPr>
              <a:t>Tongue</a:t>
            </a:r>
            <a:endParaRPr lang="en-US" sz="1200" b="1" i="1">
              <a:solidFill>
                <a:prstClr val="black"/>
              </a:solidFill>
              <a:latin typeface="Arial" pitchFamily="34" charset="0"/>
              <a:cs typeface="Times New Roman" pitchFamily="18" charset="0"/>
            </a:endParaRPr>
          </a:p>
        </p:txBody>
      </p:sp>
      <p:sp>
        <p:nvSpPr>
          <p:cNvPr id="227349" name="Rectangle 21"/>
          <p:cNvSpPr>
            <a:spLocks noChangeArrowheads="1"/>
          </p:cNvSpPr>
          <p:nvPr/>
        </p:nvSpPr>
        <p:spPr bwMode="auto">
          <a:xfrm>
            <a:off x="496888" y="1755775"/>
            <a:ext cx="989012" cy="274638"/>
          </a:xfrm>
          <a:prstGeom prst="rect">
            <a:avLst/>
          </a:prstGeom>
          <a:noFill/>
          <a:ln w="9525">
            <a:noFill/>
            <a:miter lim="800000"/>
            <a:headEnd/>
            <a:tailEnd/>
          </a:ln>
          <a:effectLst/>
        </p:spPr>
        <p:txBody>
          <a:bodyPr>
            <a:spAutoFit/>
          </a:bodyPr>
          <a:lstStyle/>
          <a:p>
            <a:pPr algn="r"/>
            <a:r>
              <a:rPr lang="en-US" sz="1200" b="1">
                <a:solidFill>
                  <a:prstClr val="black"/>
                </a:solidFill>
                <a:latin typeface="Arial" pitchFamily="34" charset="0"/>
                <a:cs typeface="Times New Roman" pitchFamily="18" charset="0"/>
              </a:rPr>
              <a:t>Pharynx</a:t>
            </a:r>
            <a:endParaRPr lang="en-US" sz="1200" b="1" i="1">
              <a:solidFill>
                <a:prstClr val="black"/>
              </a:solidFill>
              <a:latin typeface="Arial" pitchFamily="34" charset="0"/>
              <a:cs typeface="Times New Roman" pitchFamily="18" charset="0"/>
            </a:endParaRPr>
          </a:p>
        </p:txBody>
      </p:sp>
      <p:sp>
        <p:nvSpPr>
          <p:cNvPr id="227350" name="Rectangle 22"/>
          <p:cNvSpPr>
            <a:spLocks noChangeArrowheads="1"/>
          </p:cNvSpPr>
          <p:nvPr/>
        </p:nvSpPr>
        <p:spPr bwMode="auto">
          <a:xfrm>
            <a:off x="465138" y="1990725"/>
            <a:ext cx="1017587" cy="274638"/>
          </a:xfrm>
          <a:prstGeom prst="rect">
            <a:avLst/>
          </a:prstGeom>
          <a:noFill/>
          <a:ln w="9525">
            <a:noFill/>
            <a:miter lim="800000"/>
            <a:headEnd/>
            <a:tailEnd/>
          </a:ln>
          <a:effectLst/>
        </p:spPr>
        <p:txBody>
          <a:bodyPr>
            <a:spAutoFit/>
          </a:bodyPr>
          <a:lstStyle/>
          <a:p>
            <a:pPr algn="r"/>
            <a:r>
              <a:rPr lang="en-US" sz="1200" b="1">
                <a:solidFill>
                  <a:prstClr val="black"/>
                </a:solidFill>
                <a:latin typeface="Arial" pitchFamily="34" charset="0"/>
                <a:cs typeface="Times New Roman" pitchFamily="18" charset="0"/>
              </a:rPr>
              <a:t>Epiglottis</a:t>
            </a:r>
            <a:endParaRPr lang="en-US" sz="1200" b="1" i="1">
              <a:solidFill>
                <a:prstClr val="black"/>
              </a:solidFill>
              <a:latin typeface="Arial" pitchFamily="34" charset="0"/>
              <a:cs typeface="Times New Roman" pitchFamily="18" charset="0"/>
            </a:endParaRPr>
          </a:p>
        </p:txBody>
      </p:sp>
      <p:sp>
        <p:nvSpPr>
          <p:cNvPr id="227351" name="Rectangle 23"/>
          <p:cNvSpPr>
            <a:spLocks noChangeArrowheads="1"/>
          </p:cNvSpPr>
          <p:nvPr/>
        </p:nvSpPr>
        <p:spPr bwMode="auto">
          <a:xfrm>
            <a:off x="341313" y="2235200"/>
            <a:ext cx="1144587" cy="274638"/>
          </a:xfrm>
          <a:prstGeom prst="rect">
            <a:avLst/>
          </a:prstGeom>
          <a:noFill/>
          <a:ln w="9525">
            <a:noFill/>
            <a:miter lim="800000"/>
            <a:headEnd/>
            <a:tailEnd/>
          </a:ln>
          <a:effectLst/>
        </p:spPr>
        <p:txBody>
          <a:bodyPr>
            <a:spAutoFit/>
          </a:bodyPr>
          <a:lstStyle/>
          <a:p>
            <a:pPr algn="r"/>
            <a:r>
              <a:rPr lang="en-US" sz="1200" b="1">
                <a:solidFill>
                  <a:prstClr val="black"/>
                </a:solidFill>
                <a:latin typeface="Arial" pitchFamily="34" charset="0"/>
                <a:cs typeface="Times New Roman" pitchFamily="18" charset="0"/>
              </a:rPr>
              <a:t>Glottis</a:t>
            </a:r>
            <a:endParaRPr lang="en-US" sz="1200" b="1" i="1">
              <a:solidFill>
                <a:prstClr val="black"/>
              </a:solidFill>
              <a:latin typeface="Arial" pitchFamily="34" charset="0"/>
              <a:cs typeface="Times New Roman" pitchFamily="18" charset="0"/>
            </a:endParaRPr>
          </a:p>
        </p:txBody>
      </p:sp>
      <p:sp>
        <p:nvSpPr>
          <p:cNvPr id="227352" name="Line 24"/>
          <p:cNvSpPr>
            <a:spLocks noChangeShapeType="1"/>
          </p:cNvSpPr>
          <p:nvPr/>
        </p:nvSpPr>
        <p:spPr bwMode="auto">
          <a:xfrm flipH="1" flipV="1">
            <a:off x="1452563" y="1901825"/>
            <a:ext cx="1285875" cy="3175"/>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53" name="Line 25"/>
          <p:cNvSpPr>
            <a:spLocks noChangeShapeType="1"/>
          </p:cNvSpPr>
          <p:nvPr/>
        </p:nvSpPr>
        <p:spPr bwMode="auto">
          <a:xfrm flipH="1" flipV="1">
            <a:off x="1446213" y="2119313"/>
            <a:ext cx="1195387" cy="1587"/>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54" name="Rectangle 26"/>
          <p:cNvSpPr>
            <a:spLocks noChangeArrowheads="1"/>
          </p:cNvSpPr>
          <p:nvPr/>
        </p:nvSpPr>
        <p:spPr bwMode="auto">
          <a:xfrm>
            <a:off x="1216025" y="2603500"/>
            <a:ext cx="949325" cy="274638"/>
          </a:xfrm>
          <a:prstGeom prst="rect">
            <a:avLst/>
          </a:prstGeom>
          <a:noFill/>
          <a:ln w="9525">
            <a:noFill/>
            <a:miter lim="800000"/>
            <a:headEnd/>
            <a:tailEnd/>
          </a:ln>
          <a:effectLst/>
        </p:spPr>
        <p:txBody>
          <a:bodyPr>
            <a:spAutoFit/>
          </a:bodyPr>
          <a:lstStyle/>
          <a:p>
            <a:pPr algn="r"/>
            <a:r>
              <a:rPr lang="en-US" sz="1200" b="1">
                <a:solidFill>
                  <a:prstClr val="black"/>
                </a:solidFill>
                <a:latin typeface="Arial" pitchFamily="34" charset="0"/>
                <a:cs typeface="Times New Roman" pitchFamily="18" charset="0"/>
              </a:rPr>
              <a:t>Trachea</a:t>
            </a:r>
            <a:endParaRPr lang="en-US" sz="1200" b="1" i="1">
              <a:solidFill>
                <a:prstClr val="black"/>
              </a:solidFill>
              <a:latin typeface="Arial" pitchFamily="34" charset="0"/>
              <a:cs typeface="Times New Roman" pitchFamily="18" charset="0"/>
            </a:endParaRPr>
          </a:p>
        </p:txBody>
      </p:sp>
      <p:sp>
        <p:nvSpPr>
          <p:cNvPr id="227355" name="Line 27"/>
          <p:cNvSpPr>
            <a:spLocks noChangeShapeType="1"/>
          </p:cNvSpPr>
          <p:nvPr/>
        </p:nvSpPr>
        <p:spPr bwMode="auto">
          <a:xfrm flipH="1" flipV="1">
            <a:off x="2149475" y="2740025"/>
            <a:ext cx="584200" cy="1588"/>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56" name="Rectangle 28"/>
          <p:cNvSpPr>
            <a:spLocks noChangeArrowheads="1"/>
          </p:cNvSpPr>
          <p:nvPr/>
        </p:nvSpPr>
        <p:spPr bwMode="auto">
          <a:xfrm>
            <a:off x="5422900" y="1822450"/>
            <a:ext cx="608013" cy="274638"/>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Bolus</a:t>
            </a:r>
            <a:endParaRPr lang="en-US" sz="1200" b="1" i="1">
              <a:solidFill>
                <a:prstClr val="black"/>
              </a:solidFill>
              <a:latin typeface="Arial" pitchFamily="34" charset="0"/>
              <a:cs typeface="Times New Roman" pitchFamily="18" charset="0"/>
            </a:endParaRPr>
          </a:p>
        </p:txBody>
      </p:sp>
      <p:sp>
        <p:nvSpPr>
          <p:cNvPr id="227357" name="Rectangle 29"/>
          <p:cNvSpPr>
            <a:spLocks noChangeArrowheads="1"/>
          </p:cNvSpPr>
          <p:nvPr/>
        </p:nvSpPr>
        <p:spPr bwMode="auto">
          <a:xfrm>
            <a:off x="5422900" y="2097088"/>
            <a:ext cx="1077913" cy="274637"/>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Epiglottis</a:t>
            </a:r>
            <a:endParaRPr lang="en-US" sz="1200" b="1" i="1">
              <a:solidFill>
                <a:prstClr val="black"/>
              </a:solidFill>
              <a:latin typeface="Arial" pitchFamily="34" charset="0"/>
              <a:cs typeface="Times New Roman" pitchFamily="18" charset="0"/>
            </a:endParaRPr>
          </a:p>
        </p:txBody>
      </p:sp>
      <p:sp>
        <p:nvSpPr>
          <p:cNvPr id="227358" name="Line 30"/>
          <p:cNvSpPr>
            <a:spLocks noChangeShapeType="1"/>
          </p:cNvSpPr>
          <p:nvPr/>
        </p:nvSpPr>
        <p:spPr bwMode="auto">
          <a:xfrm flipH="1">
            <a:off x="5002213" y="1954213"/>
            <a:ext cx="427037" cy="65087"/>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59" name="Line 31"/>
          <p:cNvSpPr>
            <a:spLocks noChangeShapeType="1"/>
          </p:cNvSpPr>
          <p:nvPr/>
        </p:nvSpPr>
        <p:spPr bwMode="auto">
          <a:xfrm flipH="1" flipV="1">
            <a:off x="5008563" y="2146300"/>
            <a:ext cx="434975" cy="84138"/>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60" name="Rectangle 32"/>
          <p:cNvSpPr>
            <a:spLocks noChangeArrowheads="1"/>
          </p:cNvSpPr>
          <p:nvPr/>
        </p:nvSpPr>
        <p:spPr bwMode="auto">
          <a:xfrm>
            <a:off x="1228725" y="4357688"/>
            <a:ext cx="1706563" cy="274637"/>
          </a:xfrm>
          <a:prstGeom prst="rect">
            <a:avLst/>
          </a:prstGeom>
          <a:noFill/>
          <a:ln w="9525">
            <a:noFill/>
            <a:miter lim="800000"/>
            <a:headEnd/>
            <a:tailEnd/>
          </a:ln>
          <a:effectLst/>
        </p:spPr>
        <p:txBody>
          <a:bodyPr>
            <a:spAutoFit/>
          </a:bodyPr>
          <a:lstStyle/>
          <a:p>
            <a:pPr algn="r"/>
            <a:r>
              <a:rPr lang="en-US" sz="1200" b="1">
                <a:solidFill>
                  <a:prstClr val="black"/>
                </a:solidFill>
                <a:latin typeface="Arial" pitchFamily="34" charset="0"/>
                <a:cs typeface="Times New Roman" pitchFamily="18" charset="0"/>
              </a:rPr>
              <a:t>Bolus of food</a:t>
            </a:r>
            <a:endParaRPr lang="en-US" sz="1200" b="1" i="1">
              <a:solidFill>
                <a:prstClr val="black"/>
              </a:solidFill>
              <a:latin typeface="Arial" pitchFamily="34" charset="0"/>
              <a:cs typeface="Times New Roman" pitchFamily="18" charset="0"/>
            </a:endParaRPr>
          </a:p>
        </p:txBody>
      </p:sp>
      <p:sp>
        <p:nvSpPr>
          <p:cNvPr id="227361" name="Rectangle 33"/>
          <p:cNvSpPr>
            <a:spLocks noChangeArrowheads="1"/>
          </p:cNvSpPr>
          <p:nvPr/>
        </p:nvSpPr>
        <p:spPr bwMode="auto">
          <a:xfrm>
            <a:off x="334963" y="4775200"/>
            <a:ext cx="2216150" cy="639763"/>
          </a:xfrm>
          <a:prstGeom prst="rect">
            <a:avLst/>
          </a:prstGeom>
          <a:noFill/>
          <a:ln w="9525">
            <a:noFill/>
            <a:miter lim="800000"/>
            <a:headEnd/>
            <a:tailEnd/>
          </a:ln>
          <a:effectLst/>
        </p:spPr>
        <p:txBody>
          <a:bodyPr>
            <a:spAutoFit/>
          </a:bodyPr>
          <a:lstStyle/>
          <a:p>
            <a:pPr algn="r"/>
            <a:r>
              <a:rPr lang="en-US" sz="1200" b="1">
                <a:solidFill>
                  <a:prstClr val="black"/>
                </a:solidFill>
                <a:latin typeface="Arial" pitchFamily="34" charset="0"/>
                <a:cs typeface="Times New Roman" pitchFamily="18" charset="0"/>
              </a:rPr>
              <a:t>Longitudinal muscles contract, shortening passageway ahead of bolus</a:t>
            </a:r>
            <a:endParaRPr lang="en-US" sz="1200" b="1" i="1">
              <a:solidFill>
                <a:prstClr val="black"/>
              </a:solidFill>
              <a:latin typeface="Arial" pitchFamily="34" charset="0"/>
              <a:cs typeface="Times New Roman" pitchFamily="18" charset="0"/>
            </a:endParaRPr>
          </a:p>
        </p:txBody>
      </p:sp>
      <p:sp>
        <p:nvSpPr>
          <p:cNvPr id="227362" name="Rectangle 34"/>
          <p:cNvSpPr>
            <a:spLocks noChangeArrowheads="1"/>
          </p:cNvSpPr>
          <p:nvPr/>
        </p:nvSpPr>
        <p:spPr bwMode="auto">
          <a:xfrm>
            <a:off x="947738" y="5637213"/>
            <a:ext cx="1568450" cy="457200"/>
          </a:xfrm>
          <a:prstGeom prst="rect">
            <a:avLst/>
          </a:prstGeom>
          <a:noFill/>
          <a:ln w="9525">
            <a:noFill/>
            <a:miter lim="800000"/>
            <a:headEnd/>
            <a:tailEnd/>
          </a:ln>
          <a:effectLst/>
        </p:spPr>
        <p:txBody>
          <a:bodyPr>
            <a:spAutoFit/>
          </a:bodyPr>
          <a:lstStyle/>
          <a:p>
            <a:pPr algn="r"/>
            <a:r>
              <a:rPr lang="en-US" sz="1200" b="1">
                <a:solidFill>
                  <a:prstClr val="black"/>
                </a:solidFill>
                <a:latin typeface="Arial" pitchFamily="34" charset="0"/>
                <a:cs typeface="Times New Roman" pitchFamily="18" charset="0"/>
              </a:rPr>
              <a:t>Gastroesophageal sphincter closed</a:t>
            </a:r>
            <a:endParaRPr lang="en-US" sz="1200" b="1" i="1">
              <a:solidFill>
                <a:prstClr val="black"/>
              </a:solidFill>
              <a:latin typeface="Arial" pitchFamily="34" charset="0"/>
              <a:cs typeface="Times New Roman" pitchFamily="18" charset="0"/>
            </a:endParaRPr>
          </a:p>
        </p:txBody>
      </p:sp>
      <p:sp>
        <p:nvSpPr>
          <p:cNvPr id="227363" name="Rectangle 35"/>
          <p:cNvSpPr>
            <a:spLocks noChangeArrowheads="1"/>
          </p:cNvSpPr>
          <p:nvPr/>
        </p:nvSpPr>
        <p:spPr bwMode="auto">
          <a:xfrm>
            <a:off x="3770313" y="3789363"/>
            <a:ext cx="2066925" cy="822325"/>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Circular muscles contract, constricting passageway and pushing bolus down</a:t>
            </a:r>
            <a:endParaRPr lang="en-US" sz="1200" b="1" i="1">
              <a:solidFill>
                <a:prstClr val="black"/>
              </a:solidFill>
              <a:latin typeface="Arial" pitchFamily="34" charset="0"/>
              <a:cs typeface="Times New Roman" pitchFamily="18" charset="0"/>
            </a:endParaRPr>
          </a:p>
        </p:txBody>
      </p:sp>
      <p:sp>
        <p:nvSpPr>
          <p:cNvPr id="227364" name="Line 36"/>
          <p:cNvSpPr>
            <a:spLocks noChangeShapeType="1"/>
          </p:cNvSpPr>
          <p:nvPr/>
        </p:nvSpPr>
        <p:spPr bwMode="auto">
          <a:xfrm flipH="1">
            <a:off x="2924175" y="4452938"/>
            <a:ext cx="284163" cy="41275"/>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65" name="Line 37"/>
          <p:cNvSpPr>
            <a:spLocks noChangeShapeType="1"/>
          </p:cNvSpPr>
          <p:nvPr/>
        </p:nvSpPr>
        <p:spPr bwMode="auto">
          <a:xfrm flipH="1">
            <a:off x="2505075" y="4879975"/>
            <a:ext cx="677863" cy="68263"/>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66" name="Line 38"/>
          <p:cNvSpPr>
            <a:spLocks noChangeShapeType="1"/>
          </p:cNvSpPr>
          <p:nvPr/>
        </p:nvSpPr>
        <p:spPr bwMode="auto">
          <a:xfrm flipH="1">
            <a:off x="2525713" y="5160963"/>
            <a:ext cx="847725" cy="587375"/>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67" name="Line 39"/>
          <p:cNvSpPr>
            <a:spLocks noChangeShapeType="1"/>
          </p:cNvSpPr>
          <p:nvPr/>
        </p:nvSpPr>
        <p:spPr bwMode="auto">
          <a:xfrm flipH="1">
            <a:off x="3476625" y="3941763"/>
            <a:ext cx="352425" cy="141287"/>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68" name="Rectangle 40"/>
          <p:cNvSpPr>
            <a:spLocks noChangeArrowheads="1"/>
          </p:cNvSpPr>
          <p:nvPr/>
        </p:nvSpPr>
        <p:spPr bwMode="auto">
          <a:xfrm>
            <a:off x="2947988" y="5848350"/>
            <a:ext cx="1000125" cy="274638"/>
          </a:xfrm>
          <a:prstGeom prst="rect">
            <a:avLst/>
          </a:prstGeom>
          <a:noFill/>
          <a:ln w="9525">
            <a:noFill/>
            <a:miter lim="800000"/>
            <a:headEnd/>
            <a:tailEnd/>
          </a:ln>
          <a:effectLst/>
        </p:spPr>
        <p:txBody>
          <a:bodyPr anchor="ctr">
            <a:spAutoFit/>
          </a:bodyPr>
          <a:lstStyle/>
          <a:p>
            <a:pPr algn="ctr"/>
            <a:r>
              <a:rPr lang="en-US" sz="1200" b="1" i="1">
                <a:solidFill>
                  <a:prstClr val="black"/>
                </a:solidFill>
                <a:latin typeface="Arial" pitchFamily="34" charset="0"/>
                <a:cs typeface="Times New Roman" pitchFamily="18" charset="0"/>
              </a:rPr>
              <a:t>Stomach</a:t>
            </a:r>
          </a:p>
        </p:txBody>
      </p:sp>
      <p:sp>
        <p:nvSpPr>
          <p:cNvPr id="227369" name="Rectangle 41"/>
          <p:cNvSpPr>
            <a:spLocks noChangeArrowheads="1"/>
          </p:cNvSpPr>
          <p:nvPr/>
        </p:nvSpPr>
        <p:spPr bwMode="auto">
          <a:xfrm>
            <a:off x="7221538" y="4181475"/>
            <a:ext cx="1663700" cy="457200"/>
          </a:xfrm>
          <a:prstGeom prst="rect">
            <a:avLst/>
          </a:prstGeom>
          <a:noFill/>
          <a:ln w="9525">
            <a:noFill/>
            <a:miter lim="800000"/>
            <a:headEnd/>
            <a:tailEnd/>
          </a:ln>
          <a:effectLst/>
        </p:spPr>
        <p:txBody>
          <a:bodyPr>
            <a:spAutoFit/>
          </a:bodyPr>
          <a:lstStyle/>
          <a:p>
            <a:r>
              <a:rPr lang="en-US" sz="1200" b="1">
                <a:solidFill>
                  <a:prstClr val="black"/>
                </a:solidFill>
                <a:latin typeface="Arial" pitchFamily="34" charset="0"/>
                <a:cs typeface="Times New Roman" pitchFamily="18" charset="0"/>
              </a:rPr>
              <a:t>Gastroesophageal sphincter open</a:t>
            </a:r>
          </a:p>
        </p:txBody>
      </p:sp>
      <p:sp>
        <p:nvSpPr>
          <p:cNvPr id="227370" name="Line 42"/>
          <p:cNvSpPr>
            <a:spLocks noChangeShapeType="1"/>
          </p:cNvSpPr>
          <p:nvPr/>
        </p:nvSpPr>
        <p:spPr bwMode="auto">
          <a:xfrm flipH="1">
            <a:off x="7199313" y="4633913"/>
            <a:ext cx="441325" cy="419100"/>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71" name="Line 43"/>
          <p:cNvSpPr>
            <a:spLocks noChangeShapeType="1"/>
          </p:cNvSpPr>
          <p:nvPr/>
        </p:nvSpPr>
        <p:spPr bwMode="auto">
          <a:xfrm flipH="1" flipV="1">
            <a:off x="1446213" y="2365375"/>
            <a:ext cx="1195387" cy="1588"/>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
        <p:nvSpPr>
          <p:cNvPr id="227372" name="Rectangle 44"/>
          <p:cNvSpPr>
            <a:spLocks noChangeArrowheads="1"/>
          </p:cNvSpPr>
          <p:nvPr/>
        </p:nvSpPr>
        <p:spPr bwMode="auto">
          <a:xfrm>
            <a:off x="3357563" y="2600325"/>
            <a:ext cx="1077912" cy="274638"/>
          </a:xfrm>
          <a:prstGeom prst="rect">
            <a:avLst/>
          </a:prstGeom>
          <a:noFill/>
          <a:ln w="9525">
            <a:noFill/>
            <a:miter lim="800000"/>
            <a:headEnd/>
            <a:tailEnd/>
          </a:ln>
          <a:effectLst/>
        </p:spPr>
        <p:txBody>
          <a:bodyPr>
            <a:spAutoFit/>
          </a:bodyPr>
          <a:lstStyle/>
          <a:p>
            <a:pPr algn="r"/>
            <a:r>
              <a:rPr lang="en-US" sz="1200" b="1">
                <a:solidFill>
                  <a:prstClr val="black"/>
                </a:solidFill>
                <a:latin typeface="Arial" pitchFamily="34" charset="0"/>
                <a:cs typeface="Times New Roman" pitchFamily="18" charset="0"/>
              </a:rPr>
              <a:t>Esophagus</a:t>
            </a:r>
            <a:endParaRPr lang="en-US" sz="1200" b="1" i="1">
              <a:solidFill>
                <a:prstClr val="black"/>
              </a:solidFill>
              <a:latin typeface="Arial" pitchFamily="34" charset="0"/>
              <a:cs typeface="Times New Roman" pitchFamily="18" charset="0"/>
            </a:endParaRPr>
          </a:p>
        </p:txBody>
      </p:sp>
      <p:sp>
        <p:nvSpPr>
          <p:cNvPr id="227373" name="Line 45"/>
          <p:cNvSpPr>
            <a:spLocks noChangeShapeType="1"/>
          </p:cNvSpPr>
          <p:nvPr/>
        </p:nvSpPr>
        <p:spPr bwMode="auto">
          <a:xfrm flipH="1">
            <a:off x="4391025" y="2749550"/>
            <a:ext cx="757238" cy="1588"/>
          </a:xfrm>
          <a:prstGeom prst="line">
            <a:avLst/>
          </a:prstGeom>
          <a:noFill/>
          <a:ln w="15875">
            <a:solidFill>
              <a:schemeClr val="tx1"/>
            </a:solidFill>
            <a:round/>
            <a:headEnd/>
            <a:tailEnd/>
          </a:ln>
          <a:effectLst/>
        </p:spPr>
        <p:txBody>
          <a:bodyPr wrap="none" anchor="ctr"/>
          <a:lstStyle/>
          <a:p>
            <a:endParaRPr lang="ar-SA" sz="240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3615073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733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27343"/>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227348"/>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227349"/>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227350"/>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227351"/>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227354"/>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227338"/>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227352"/>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227353"/>
                                        </p:tgtEl>
                                        <p:attrNameLst>
                                          <p:attrName>style.visibility</p:attrName>
                                        </p:attrNameLst>
                                      </p:cBhvr>
                                      <p:to>
                                        <p:strVal val="visible"/>
                                      </p:to>
                                    </p:set>
                                  </p:childTnLst>
                                </p:cTn>
                              </p:par>
                            </p:childTnLst>
                          </p:cTn>
                        </p:par>
                        <p:par>
                          <p:cTn id="34" fill="hold">
                            <p:stCondLst>
                              <p:cond delay="5000"/>
                            </p:stCondLst>
                            <p:childTnLst>
                              <p:par>
                                <p:cTn id="35" presetID="1" presetClass="entr" presetSubtype="0" fill="hold" grpId="0" nodeType="afterEffect">
                                  <p:stCondLst>
                                    <p:cond delay="0"/>
                                  </p:stCondLst>
                                  <p:childTnLst>
                                    <p:set>
                                      <p:cBhvr>
                                        <p:cTn id="36" dur="1" fill="hold">
                                          <p:stCondLst>
                                            <p:cond delay="499"/>
                                          </p:stCondLst>
                                        </p:cTn>
                                        <p:tgtEl>
                                          <p:spTgt spid="227355"/>
                                        </p:tgtEl>
                                        <p:attrNameLst>
                                          <p:attrName>style.visibility</p:attrName>
                                        </p:attrNameLst>
                                      </p:cBhvr>
                                      <p:to>
                                        <p:strVal val="visible"/>
                                      </p:to>
                                    </p:set>
                                  </p:childTnLst>
                                </p:cTn>
                              </p:par>
                            </p:childTnLst>
                          </p:cTn>
                        </p:par>
                        <p:par>
                          <p:cTn id="37" fill="hold">
                            <p:stCondLst>
                              <p:cond delay="5500"/>
                            </p:stCondLst>
                            <p:childTnLst>
                              <p:par>
                                <p:cTn id="38" presetID="1" presetClass="entr" presetSubtype="0" fill="hold" grpId="0" nodeType="afterEffect">
                                  <p:stCondLst>
                                    <p:cond delay="0"/>
                                  </p:stCondLst>
                                  <p:childTnLst>
                                    <p:set>
                                      <p:cBhvr>
                                        <p:cTn id="39" dur="1" fill="hold">
                                          <p:stCondLst>
                                            <p:cond delay="499"/>
                                          </p:stCondLst>
                                        </p:cTn>
                                        <p:tgtEl>
                                          <p:spTgt spid="22737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227334"/>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499"/>
                                          </p:stCondLst>
                                        </p:cTn>
                                        <p:tgtEl>
                                          <p:spTgt spid="227344"/>
                                        </p:tgtEl>
                                        <p:attrNameLst>
                                          <p:attrName>style.visibility</p:attrName>
                                        </p:attrNameLst>
                                      </p:cBhvr>
                                      <p:to>
                                        <p:strVal val="visible"/>
                                      </p:to>
                                    </p:set>
                                  </p:childTnLst>
                                </p:cTn>
                              </p:par>
                            </p:childTnLst>
                          </p:cTn>
                        </p:par>
                        <p:par>
                          <p:cTn id="47" fill="hold">
                            <p:stCondLst>
                              <p:cond delay="1000"/>
                            </p:stCondLst>
                            <p:childTnLst>
                              <p:par>
                                <p:cTn id="48" presetID="1" presetClass="entr" presetSubtype="0" fill="hold" grpId="0" nodeType="afterEffect">
                                  <p:stCondLst>
                                    <p:cond delay="0"/>
                                  </p:stCondLst>
                                  <p:childTnLst>
                                    <p:set>
                                      <p:cBhvr>
                                        <p:cTn id="49" dur="1" fill="hold">
                                          <p:stCondLst>
                                            <p:cond delay="499"/>
                                          </p:stCondLst>
                                        </p:cTn>
                                        <p:tgtEl>
                                          <p:spTgt spid="227356"/>
                                        </p:tgtEl>
                                        <p:attrNameLst>
                                          <p:attrName>style.visibility</p:attrName>
                                        </p:attrNameLst>
                                      </p:cBhvr>
                                      <p:to>
                                        <p:strVal val="visible"/>
                                      </p:to>
                                    </p:set>
                                  </p:childTnLst>
                                </p:cTn>
                              </p:par>
                            </p:childTnLst>
                          </p:cTn>
                        </p:par>
                        <p:par>
                          <p:cTn id="50" fill="hold">
                            <p:stCondLst>
                              <p:cond delay="1500"/>
                            </p:stCondLst>
                            <p:childTnLst>
                              <p:par>
                                <p:cTn id="51" presetID="1" presetClass="entr" presetSubtype="0" fill="hold" grpId="0" nodeType="afterEffect">
                                  <p:stCondLst>
                                    <p:cond delay="0"/>
                                  </p:stCondLst>
                                  <p:childTnLst>
                                    <p:set>
                                      <p:cBhvr>
                                        <p:cTn id="52" dur="1" fill="hold">
                                          <p:stCondLst>
                                            <p:cond delay="499"/>
                                          </p:stCondLst>
                                        </p:cTn>
                                        <p:tgtEl>
                                          <p:spTgt spid="227357"/>
                                        </p:tgtEl>
                                        <p:attrNameLst>
                                          <p:attrName>style.visibility</p:attrName>
                                        </p:attrNameLst>
                                      </p:cBhvr>
                                      <p:to>
                                        <p:strVal val="visible"/>
                                      </p:to>
                                    </p:set>
                                  </p:childTnLst>
                                </p:cTn>
                              </p:par>
                            </p:childTnLst>
                          </p:cTn>
                        </p:par>
                        <p:par>
                          <p:cTn id="53" fill="hold">
                            <p:stCondLst>
                              <p:cond delay="2000"/>
                            </p:stCondLst>
                            <p:childTnLst>
                              <p:par>
                                <p:cTn id="54" presetID="1" presetClass="entr" presetSubtype="0" fill="hold" grpId="0" nodeType="afterEffect">
                                  <p:stCondLst>
                                    <p:cond delay="0"/>
                                  </p:stCondLst>
                                  <p:childTnLst>
                                    <p:set>
                                      <p:cBhvr>
                                        <p:cTn id="55" dur="1" fill="hold">
                                          <p:stCondLst>
                                            <p:cond delay="499"/>
                                          </p:stCondLst>
                                        </p:cTn>
                                        <p:tgtEl>
                                          <p:spTgt spid="227372"/>
                                        </p:tgtEl>
                                        <p:attrNameLst>
                                          <p:attrName>style.visibility</p:attrName>
                                        </p:attrNameLst>
                                      </p:cBhvr>
                                      <p:to>
                                        <p:strVal val="visible"/>
                                      </p:to>
                                    </p:set>
                                  </p:childTnLst>
                                </p:cTn>
                              </p:par>
                            </p:childTnLst>
                          </p:cTn>
                        </p:par>
                        <p:par>
                          <p:cTn id="56" fill="hold">
                            <p:stCondLst>
                              <p:cond delay="2500"/>
                            </p:stCondLst>
                            <p:childTnLst>
                              <p:par>
                                <p:cTn id="57" presetID="1" presetClass="entr" presetSubtype="0" fill="hold" grpId="0" nodeType="afterEffect">
                                  <p:stCondLst>
                                    <p:cond delay="0"/>
                                  </p:stCondLst>
                                  <p:childTnLst>
                                    <p:set>
                                      <p:cBhvr>
                                        <p:cTn id="58" dur="1" fill="hold">
                                          <p:stCondLst>
                                            <p:cond delay="499"/>
                                          </p:stCondLst>
                                        </p:cTn>
                                        <p:tgtEl>
                                          <p:spTgt spid="227339"/>
                                        </p:tgtEl>
                                        <p:attrNameLst>
                                          <p:attrName>style.visibility</p:attrName>
                                        </p:attrNameLst>
                                      </p:cBhvr>
                                      <p:to>
                                        <p:strVal val="visible"/>
                                      </p:to>
                                    </p:set>
                                  </p:childTnLst>
                                </p:cTn>
                              </p:par>
                            </p:childTnLst>
                          </p:cTn>
                        </p:par>
                        <p:par>
                          <p:cTn id="59" fill="hold">
                            <p:stCondLst>
                              <p:cond delay="3000"/>
                            </p:stCondLst>
                            <p:childTnLst>
                              <p:par>
                                <p:cTn id="60" presetID="1" presetClass="entr" presetSubtype="0" fill="hold" grpId="0" nodeType="afterEffect">
                                  <p:stCondLst>
                                    <p:cond delay="0"/>
                                  </p:stCondLst>
                                  <p:childTnLst>
                                    <p:set>
                                      <p:cBhvr>
                                        <p:cTn id="61" dur="1" fill="hold">
                                          <p:stCondLst>
                                            <p:cond delay="499"/>
                                          </p:stCondLst>
                                        </p:cTn>
                                        <p:tgtEl>
                                          <p:spTgt spid="227358"/>
                                        </p:tgtEl>
                                        <p:attrNameLst>
                                          <p:attrName>style.visibility</p:attrName>
                                        </p:attrNameLst>
                                      </p:cBhvr>
                                      <p:to>
                                        <p:strVal val="visible"/>
                                      </p:to>
                                    </p:set>
                                  </p:childTnLst>
                                </p:cTn>
                              </p:par>
                            </p:childTnLst>
                          </p:cTn>
                        </p:par>
                        <p:par>
                          <p:cTn id="62" fill="hold">
                            <p:stCondLst>
                              <p:cond delay="3500"/>
                            </p:stCondLst>
                            <p:childTnLst>
                              <p:par>
                                <p:cTn id="63" presetID="1" presetClass="entr" presetSubtype="0" fill="hold" grpId="0" nodeType="afterEffect">
                                  <p:stCondLst>
                                    <p:cond delay="0"/>
                                  </p:stCondLst>
                                  <p:childTnLst>
                                    <p:set>
                                      <p:cBhvr>
                                        <p:cTn id="64" dur="1" fill="hold">
                                          <p:stCondLst>
                                            <p:cond delay="499"/>
                                          </p:stCondLst>
                                        </p:cTn>
                                        <p:tgtEl>
                                          <p:spTgt spid="227373"/>
                                        </p:tgtEl>
                                        <p:attrNameLst>
                                          <p:attrName>style.visibility</p:attrName>
                                        </p:attrNameLst>
                                      </p:cBhvr>
                                      <p:to>
                                        <p:strVal val="visible"/>
                                      </p:to>
                                    </p:set>
                                  </p:childTnLst>
                                </p:cTn>
                              </p:par>
                            </p:childTnLst>
                          </p:cTn>
                        </p:par>
                        <p:par>
                          <p:cTn id="65" fill="hold">
                            <p:stCondLst>
                              <p:cond delay="4000"/>
                            </p:stCondLst>
                            <p:childTnLst>
                              <p:par>
                                <p:cTn id="66" presetID="1" presetClass="entr" presetSubtype="0" fill="hold" grpId="0" nodeType="afterEffect">
                                  <p:stCondLst>
                                    <p:cond delay="0"/>
                                  </p:stCondLst>
                                  <p:childTnLst>
                                    <p:set>
                                      <p:cBhvr>
                                        <p:cTn id="67" dur="1" fill="hold">
                                          <p:stCondLst>
                                            <p:cond delay="499"/>
                                          </p:stCondLst>
                                        </p:cTn>
                                        <p:tgtEl>
                                          <p:spTgt spid="227359"/>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499"/>
                                          </p:stCondLst>
                                        </p:cTn>
                                        <p:tgtEl>
                                          <p:spTgt spid="227335"/>
                                        </p:tgtEl>
                                        <p:attrNameLst>
                                          <p:attrName>style.visibility</p:attrName>
                                        </p:attrNameLst>
                                      </p:cBhvr>
                                      <p:to>
                                        <p:strVal val="visible"/>
                                      </p:to>
                                    </p:set>
                                  </p:childTnLst>
                                </p:cTn>
                              </p:par>
                            </p:childTnLst>
                          </p:cTn>
                        </p:par>
                        <p:par>
                          <p:cTn id="72" fill="hold">
                            <p:stCondLst>
                              <p:cond delay="500"/>
                            </p:stCondLst>
                            <p:childTnLst>
                              <p:par>
                                <p:cTn id="73" presetID="1" presetClass="entr" presetSubtype="0" fill="hold" grpId="0" nodeType="afterEffect">
                                  <p:stCondLst>
                                    <p:cond delay="0"/>
                                  </p:stCondLst>
                                  <p:childTnLst>
                                    <p:set>
                                      <p:cBhvr>
                                        <p:cTn id="74" dur="1" fill="hold">
                                          <p:stCondLst>
                                            <p:cond delay="499"/>
                                          </p:stCondLst>
                                        </p:cTn>
                                        <p:tgtEl>
                                          <p:spTgt spid="227345"/>
                                        </p:tgtEl>
                                        <p:attrNameLst>
                                          <p:attrName>style.visibility</p:attrName>
                                        </p:attrNameLst>
                                      </p:cBhvr>
                                      <p:to>
                                        <p:strVal val="visible"/>
                                      </p:to>
                                    </p:set>
                                  </p:childTnLst>
                                </p:cTn>
                              </p:par>
                            </p:childTnLst>
                          </p:cTn>
                        </p:par>
                        <p:par>
                          <p:cTn id="75" fill="hold">
                            <p:stCondLst>
                              <p:cond delay="1000"/>
                            </p:stCondLst>
                            <p:childTnLst>
                              <p:par>
                                <p:cTn id="76" presetID="1" presetClass="entr" presetSubtype="0" fill="hold" grpId="0" nodeType="afterEffect">
                                  <p:stCondLst>
                                    <p:cond delay="0"/>
                                  </p:stCondLst>
                                  <p:childTnLst>
                                    <p:set>
                                      <p:cBhvr>
                                        <p:cTn id="77" dur="1" fill="hold">
                                          <p:stCondLst>
                                            <p:cond delay="499"/>
                                          </p:stCondLst>
                                        </p:cTn>
                                        <p:tgtEl>
                                          <p:spTgt spid="227340"/>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499"/>
                                          </p:stCondLst>
                                        </p:cTn>
                                        <p:tgtEl>
                                          <p:spTgt spid="227337"/>
                                        </p:tgtEl>
                                        <p:attrNameLst>
                                          <p:attrName>style.visibility</p:attrName>
                                        </p:attrNameLst>
                                      </p:cBhvr>
                                      <p:to>
                                        <p:strVal val="visible"/>
                                      </p:to>
                                    </p:set>
                                  </p:childTnLst>
                                </p:cTn>
                              </p:par>
                            </p:childTnLst>
                          </p:cTn>
                        </p:par>
                        <p:par>
                          <p:cTn id="82" fill="hold">
                            <p:stCondLst>
                              <p:cond delay="500"/>
                            </p:stCondLst>
                            <p:childTnLst>
                              <p:par>
                                <p:cTn id="83" presetID="1" presetClass="entr" presetSubtype="0" fill="hold" grpId="0" nodeType="afterEffect">
                                  <p:stCondLst>
                                    <p:cond delay="0"/>
                                  </p:stCondLst>
                                  <p:childTnLst>
                                    <p:set>
                                      <p:cBhvr>
                                        <p:cTn id="84" dur="1" fill="hold">
                                          <p:stCondLst>
                                            <p:cond delay="499"/>
                                          </p:stCondLst>
                                        </p:cTn>
                                        <p:tgtEl>
                                          <p:spTgt spid="227347"/>
                                        </p:tgtEl>
                                        <p:attrNameLst>
                                          <p:attrName>style.visibility</p:attrName>
                                        </p:attrNameLst>
                                      </p:cBhvr>
                                      <p:to>
                                        <p:strVal val="visible"/>
                                      </p:to>
                                    </p:set>
                                  </p:childTnLst>
                                </p:cTn>
                              </p:par>
                            </p:childTnLst>
                          </p:cTn>
                        </p:par>
                        <p:par>
                          <p:cTn id="85" fill="hold">
                            <p:stCondLst>
                              <p:cond delay="1000"/>
                            </p:stCondLst>
                            <p:childTnLst>
                              <p:par>
                                <p:cTn id="86" presetID="1" presetClass="entr" presetSubtype="0" fill="hold" grpId="0" nodeType="afterEffect">
                                  <p:stCondLst>
                                    <p:cond delay="0"/>
                                  </p:stCondLst>
                                  <p:childTnLst>
                                    <p:set>
                                      <p:cBhvr>
                                        <p:cTn id="87" dur="1" fill="hold">
                                          <p:stCondLst>
                                            <p:cond delay="499"/>
                                          </p:stCondLst>
                                        </p:cTn>
                                        <p:tgtEl>
                                          <p:spTgt spid="227360"/>
                                        </p:tgtEl>
                                        <p:attrNameLst>
                                          <p:attrName>style.visibility</p:attrName>
                                        </p:attrNameLst>
                                      </p:cBhvr>
                                      <p:to>
                                        <p:strVal val="visible"/>
                                      </p:to>
                                    </p:set>
                                  </p:childTnLst>
                                </p:cTn>
                              </p:par>
                            </p:childTnLst>
                          </p:cTn>
                        </p:par>
                        <p:par>
                          <p:cTn id="88" fill="hold">
                            <p:stCondLst>
                              <p:cond delay="1500"/>
                            </p:stCondLst>
                            <p:childTnLst>
                              <p:par>
                                <p:cTn id="89" presetID="1" presetClass="entr" presetSubtype="0" fill="hold" grpId="0" nodeType="afterEffect">
                                  <p:stCondLst>
                                    <p:cond delay="0"/>
                                  </p:stCondLst>
                                  <p:childTnLst>
                                    <p:set>
                                      <p:cBhvr>
                                        <p:cTn id="90" dur="1" fill="hold">
                                          <p:stCondLst>
                                            <p:cond delay="499"/>
                                          </p:stCondLst>
                                        </p:cTn>
                                        <p:tgtEl>
                                          <p:spTgt spid="227361"/>
                                        </p:tgtEl>
                                        <p:attrNameLst>
                                          <p:attrName>style.visibility</p:attrName>
                                        </p:attrNameLst>
                                      </p:cBhvr>
                                      <p:to>
                                        <p:strVal val="visible"/>
                                      </p:to>
                                    </p:set>
                                  </p:childTnLst>
                                </p:cTn>
                              </p:par>
                            </p:childTnLst>
                          </p:cTn>
                        </p:par>
                        <p:par>
                          <p:cTn id="91" fill="hold">
                            <p:stCondLst>
                              <p:cond delay="2000"/>
                            </p:stCondLst>
                            <p:childTnLst>
                              <p:par>
                                <p:cTn id="92" presetID="1" presetClass="entr" presetSubtype="0" fill="hold" grpId="0" nodeType="afterEffect">
                                  <p:stCondLst>
                                    <p:cond delay="0"/>
                                  </p:stCondLst>
                                  <p:childTnLst>
                                    <p:set>
                                      <p:cBhvr>
                                        <p:cTn id="93" dur="1" fill="hold">
                                          <p:stCondLst>
                                            <p:cond delay="499"/>
                                          </p:stCondLst>
                                        </p:cTn>
                                        <p:tgtEl>
                                          <p:spTgt spid="227362"/>
                                        </p:tgtEl>
                                        <p:attrNameLst>
                                          <p:attrName>style.visibility</p:attrName>
                                        </p:attrNameLst>
                                      </p:cBhvr>
                                      <p:to>
                                        <p:strVal val="visible"/>
                                      </p:to>
                                    </p:set>
                                  </p:childTnLst>
                                </p:cTn>
                              </p:par>
                            </p:childTnLst>
                          </p:cTn>
                        </p:par>
                        <p:par>
                          <p:cTn id="94" fill="hold">
                            <p:stCondLst>
                              <p:cond delay="2500"/>
                            </p:stCondLst>
                            <p:childTnLst>
                              <p:par>
                                <p:cTn id="95" presetID="1" presetClass="entr" presetSubtype="0" fill="hold" grpId="0" nodeType="afterEffect">
                                  <p:stCondLst>
                                    <p:cond delay="0"/>
                                  </p:stCondLst>
                                  <p:childTnLst>
                                    <p:set>
                                      <p:cBhvr>
                                        <p:cTn id="96" dur="1" fill="hold">
                                          <p:stCondLst>
                                            <p:cond delay="499"/>
                                          </p:stCondLst>
                                        </p:cTn>
                                        <p:tgtEl>
                                          <p:spTgt spid="227363"/>
                                        </p:tgtEl>
                                        <p:attrNameLst>
                                          <p:attrName>style.visibility</p:attrName>
                                        </p:attrNameLst>
                                      </p:cBhvr>
                                      <p:to>
                                        <p:strVal val="visible"/>
                                      </p:to>
                                    </p:set>
                                  </p:childTnLst>
                                </p:cTn>
                              </p:par>
                            </p:childTnLst>
                          </p:cTn>
                        </p:par>
                        <p:par>
                          <p:cTn id="97" fill="hold">
                            <p:stCondLst>
                              <p:cond delay="3000"/>
                            </p:stCondLst>
                            <p:childTnLst>
                              <p:par>
                                <p:cTn id="98" presetID="1" presetClass="entr" presetSubtype="0" fill="hold" grpId="0" nodeType="afterEffect">
                                  <p:stCondLst>
                                    <p:cond delay="0"/>
                                  </p:stCondLst>
                                  <p:childTnLst>
                                    <p:set>
                                      <p:cBhvr>
                                        <p:cTn id="99" dur="1" fill="hold">
                                          <p:stCondLst>
                                            <p:cond delay="499"/>
                                          </p:stCondLst>
                                        </p:cTn>
                                        <p:tgtEl>
                                          <p:spTgt spid="227368"/>
                                        </p:tgtEl>
                                        <p:attrNameLst>
                                          <p:attrName>style.visibility</p:attrName>
                                        </p:attrNameLst>
                                      </p:cBhvr>
                                      <p:to>
                                        <p:strVal val="visible"/>
                                      </p:to>
                                    </p:set>
                                  </p:childTnLst>
                                </p:cTn>
                              </p:par>
                            </p:childTnLst>
                          </p:cTn>
                        </p:par>
                        <p:par>
                          <p:cTn id="100" fill="hold">
                            <p:stCondLst>
                              <p:cond delay="3500"/>
                            </p:stCondLst>
                            <p:childTnLst>
                              <p:par>
                                <p:cTn id="101" presetID="1" presetClass="entr" presetSubtype="0" fill="hold" grpId="0" nodeType="afterEffect">
                                  <p:stCondLst>
                                    <p:cond delay="0"/>
                                  </p:stCondLst>
                                  <p:childTnLst>
                                    <p:set>
                                      <p:cBhvr>
                                        <p:cTn id="102" dur="1" fill="hold">
                                          <p:stCondLst>
                                            <p:cond delay="499"/>
                                          </p:stCondLst>
                                        </p:cTn>
                                        <p:tgtEl>
                                          <p:spTgt spid="227341"/>
                                        </p:tgtEl>
                                        <p:attrNameLst>
                                          <p:attrName>style.visibility</p:attrName>
                                        </p:attrNameLst>
                                      </p:cBhvr>
                                      <p:to>
                                        <p:strVal val="visible"/>
                                      </p:to>
                                    </p:set>
                                  </p:childTnLst>
                                </p:cTn>
                              </p:par>
                            </p:childTnLst>
                          </p:cTn>
                        </p:par>
                        <p:par>
                          <p:cTn id="103" fill="hold">
                            <p:stCondLst>
                              <p:cond delay="4000"/>
                            </p:stCondLst>
                            <p:childTnLst>
                              <p:par>
                                <p:cTn id="104" presetID="1" presetClass="entr" presetSubtype="0" fill="hold" grpId="0" nodeType="afterEffect">
                                  <p:stCondLst>
                                    <p:cond delay="0"/>
                                  </p:stCondLst>
                                  <p:childTnLst>
                                    <p:set>
                                      <p:cBhvr>
                                        <p:cTn id="105" dur="1" fill="hold">
                                          <p:stCondLst>
                                            <p:cond delay="499"/>
                                          </p:stCondLst>
                                        </p:cTn>
                                        <p:tgtEl>
                                          <p:spTgt spid="227364"/>
                                        </p:tgtEl>
                                        <p:attrNameLst>
                                          <p:attrName>style.visibility</p:attrName>
                                        </p:attrNameLst>
                                      </p:cBhvr>
                                      <p:to>
                                        <p:strVal val="visible"/>
                                      </p:to>
                                    </p:set>
                                  </p:childTnLst>
                                </p:cTn>
                              </p:par>
                            </p:childTnLst>
                          </p:cTn>
                        </p:par>
                        <p:par>
                          <p:cTn id="106" fill="hold">
                            <p:stCondLst>
                              <p:cond delay="4500"/>
                            </p:stCondLst>
                            <p:childTnLst>
                              <p:par>
                                <p:cTn id="107" presetID="1" presetClass="entr" presetSubtype="0" fill="hold" grpId="0" nodeType="afterEffect">
                                  <p:stCondLst>
                                    <p:cond delay="0"/>
                                  </p:stCondLst>
                                  <p:childTnLst>
                                    <p:set>
                                      <p:cBhvr>
                                        <p:cTn id="108" dur="1" fill="hold">
                                          <p:stCondLst>
                                            <p:cond delay="499"/>
                                          </p:stCondLst>
                                        </p:cTn>
                                        <p:tgtEl>
                                          <p:spTgt spid="227365"/>
                                        </p:tgtEl>
                                        <p:attrNameLst>
                                          <p:attrName>style.visibility</p:attrName>
                                        </p:attrNameLst>
                                      </p:cBhvr>
                                      <p:to>
                                        <p:strVal val="visible"/>
                                      </p:to>
                                    </p:set>
                                  </p:childTnLst>
                                </p:cTn>
                              </p:par>
                            </p:childTnLst>
                          </p:cTn>
                        </p:par>
                        <p:par>
                          <p:cTn id="109" fill="hold">
                            <p:stCondLst>
                              <p:cond delay="5000"/>
                            </p:stCondLst>
                            <p:childTnLst>
                              <p:par>
                                <p:cTn id="110" presetID="1" presetClass="entr" presetSubtype="0" fill="hold" grpId="0" nodeType="afterEffect">
                                  <p:stCondLst>
                                    <p:cond delay="0"/>
                                  </p:stCondLst>
                                  <p:childTnLst>
                                    <p:set>
                                      <p:cBhvr>
                                        <p:cTn id="111" dur="1" fill="hold">
                                          <p:stCondLst>
                                            <p:cond delay="499"/>
                                          </p:stCondLst>
                                        </p:cTn>
                                        <p:tgtEl>
                                          <p:spTgt spid="227366"/>
                                        </p:tgtEl>
                                        <p:attrNameLst>
                                          <p:attrName>style.visibility</p:attrName>
                                        </p:attrNameLst>
                                      </p:cBhvr>
                                      <p:to>
                                        <p:strVal val="visible"/>
                                      </p:to>
                                    </p:set>
                                  </p:childTnLst>
                                </p:cTn>
                              </p:par>
                            </p:childTnLst>
                          </p:cTn>
                        </p:par>
                        <p:par>
                          <p:cTn id="112" fill="hold">
                            <p:stCondLst>
                              <p:cond delay="5500"/>
                            </p:stCondLst>
                            <p:childTnLst>
                              <p:par>
                                <p:cTn id="113" presetID="1" presetClass="entr" presetSubtype="0" fill="hold" grpId="0" nodeType="afterEffect">
                                  <p:stCondLst>
                                    <p:cond delay="0"/>
                                  </p:stCondLst>
                                  <p:childTnLst>
                                    <p:set>
                                      <p:cBhvr>
                                        <p:cTn id="114" dur="1" fill="hold">
                                          <p:stCondLst>
                                            <p:cond delay="499"/>
                                          </p:stCondLst>
                                        </p:cTn>
                                        <p:tgtEl>
                                          <p:spTgt spid="22736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499"/>
                                          </p:stCondLst>
                                        </p:cTn>
                                        <p:tgtEl>
                                          <p:spTgt spid="227336"/>
                                        </p:tgtEl>
                                        <p:attrNameLst>
                                          <p:attrName>style.visibility</p:attrName>
                                        </p:attrNameLst>
                                      </p:cBhvr>
                                      <p:to>
                                        <p:strVal val="visible"/>
                                      </p:to>
                                    </p:set>
                                  </p:childTnLst>
                                </p:cTn>
                              </p:par>
                            </p:childTnLst>
                          </p:cTn>
                        </p:par>
                        <p:par>
                          <p:cTn id="119" fill="hold">
                            <p:stCondLst>
                              <p:cond delay="500"/>
                            </p:stCondLst>
                            <p:childTnLst>
                              <p:par>
                                <p:cTn id="120" presetID="1" presetClass="entr" presetSubtype="0" fill="hold" grpId="0" nodeType="afterEffect">
                                  <p:stCondLst>
                                    <p:cond delay="0"/>
                                  </p:stCondLst>
                                  <p:childTnLst>
                                    <p:set>
                                      <p:cBhvr>
                                        <p:cTn id="121" dur="1" fill="hold">
                                          <p:stCondLst>
                                            <p:cond delay="499"/>
                                          </p:stCondLst>
                                        </p:cTn>
                                        <p:tgtEl>
                                          <p:spTgt spid="227346"/>
                                        </p:tgtEl>
                                        <p:attrNameLst>
                                          <p:attrName>style.visibility</p:attrName>
                                        </p:attrNameLst>
                                      </p:cBhvr>
                                      <p:to>
                                        <p:strVal val="visible"/>
                                      </p:to>
                                    </p:set>
                                  </p:childTnLst>
                                </p:cTn>
                              </p:par>
                            </p:childTnLst>
                          </p:cTn>
                        </p:par>
                        <p:par>
                          <p:cTn id="122" fill="hold">
                            <p:stCondLst>
                              <p:cond delay="1000"/>
                            </p:stCondLst>
                            <p:childTnLst>
                              <p:par>
                                <p:cTn id="123" presetID="1" presetClass="entr" presetSubtype="0" fill="hold" grpId="0" nodeType="afterEffect">
                                  <p:stCondLst>
                                    <p:cond delay="0"/>
                                  </p:stCondLst>
                                  <p:childTnLst>
                                    <p:set>
                                      <p:cBhvr>
                                        <p:cTn id="124" dur="1" fill="hold">
                                          <p:stCondLst>
                                            <p:cond delay="499"/>
                                          </p:stCondLst>
                                        </p:cTn>
                                        <p:tgtEl>
                                          <p:spTgt spid="227369"/>
                                        </p:tgtEl>
                                        <p:attrNameLst>
                                          <p:attrName>style.visibility</p:attrName>
                                        </p:attrNameLst>
                                      </p:cBhvr>
                                      <p:to>
                                        <p:strVal val="visible"/>
                                      </p:to>
                                    </p:set>
                                  </p:childTnLst>
                                </p:cTn>
                              </p:par>
                            </p:childTnLst>
                          </p:cTn>
                        </p:par>
                        <p:par>
                          <p:cTn id="125" fill="hold">
                            <p:stCondLst>
                              <p:cond delay="1500"/>
                            </p:stCondLst>
                            <p:childTnLst>
                              <p:par>
                                <p:cTn id="126" presetID="1" presetClass="entr" presetSubtype="0" fill="hold" grpId="0" nodeType="afterEffect">
                                  <p:stCondLst>
                                    <p:cond delay="0"/>
                                  </p:stCondLst>
                                  <p:childTnLst>
                                    <p:set>
                                      <p:cBhvr>
                                        <p:cTn id="127" dur="1" fill="hold">
                                          <p:stCondLst>
                                            <p:cond delay="499"/>
                                          </p:stCondLst>
                                        </p:cTn>
                                        <p:tgtEl>
                                          <p:spTgt spid="227342"/>
                                        </p:tgtEl>
                                        <p:attrNameLst>
                                          <p:attrName>style.visibility</p:attrName>
                                        </p:attrNameLst>
                                      </p:cBhvr>
                                      <p:to>
                                        <p:strVal val="visible"/>
                                      </p:to>
                                    </p:set>
                                  </p:childTnLst>
                                </p:cTn>
                              </p:par>
                            </p:childTnLst>
                          </p:cTn>
                        </p:par>
                        <p:par>
                          <p:cTn id="128" fill="hold">
                            <p:stCondLst>
                              <p:cond delay="2000"/>
                            </p:stCondLst>
                            <p:childTnLst>
                              <p:par>
                                <p:cTn id="129" presetID="1" presetClass="entr" presetSubtype="0" fill="hold" grpId="0" nodeType="afterEffect">
                                  <p:stCondLst>
                                    <p:cond delay="0"/>
                                  </p:stCondLst>
                                  <p:childTnLst>
                                    <p:set>
                                      <p:cBhvr>
                                        <p:cTn id="130" dur="1" fill="hold">
                                          <p:stCondLst>
                                            <p:cond delay="499"/>
                                          </p:stCondLst>
                                        </p:cTn>
                                        <p:tgtEl>
                                          <p:spTgt spid="227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3" grpId="0" autoUpdateAnimBg="0"/>
      <p:bldP spid="227334" grpId="0" autoUpdateAnimBg="0"/>
      <p:bldP spid="227335" grpId="0" autoUpdateAnimBg="0"/>
      <p:bldP spid="227336" grpId="0" autoUpdateAnimBg="0"/>
      <p:bldP spid="227337" grpId="0" autoUpdateAnimBg="0"/>
      <p:bldP spid="227338" grpId="0" animBg="1"/>
      <p:bldP spid="227339" grpId="0" animBg="1"/>
      <p:bldP spid="227340" grpId="0" animBg="1"/>
      <p:bldP spid="227341" grpId="0" animBg="1"/>
      <p:bldP spid="227342" grpId="0" animBg="1"/>
      <p:bldP spid="227343" grpId="0" autoUpdateAnimBg="0"/>
      <p:bldP spid="227344" grpId="0" autoUpdateAnimBg="0"/>
      <p:bldP spid="227345" grpId="0" autoUpdateAnimBg="0"/>
      <p:bldP spid="227346" grpId="0" autoUpdateAnimBg="0"/>
      <p:bldP spid="227347" grpId="0" autoUpdateAnimBg="0"/>
      <p:bldP spid="227348" grpId="0" autoUpdateAnimBg="0"/>
      <p:bldP spid="227349" grpId="0" autoUpdateAnimBg="0"/>
      <p:bldP spid="227350" grpId="0" autoUpdateAnimBg="0"/>
      <p:bldP spid="227351" grpId="0" autoUpdateAnimBg="0"/>
      <p:bldP spid="227352" grpId="0" animBg="1"/>
      <p:bldP spid="227353" grpId="0" animBg="1"/>
      <p:bldP spid="227354" grpId="0" autoUpdateAnimBg="0"/>
      <p:bldP spid="227355" grpId="0" animBg="1"/>
      <p:bldP spid="227356" grpId="0" autoUpdateAnimBg="0"/>
      <p:bldP spid="227357" grpId="0" autoUpdateAnimBg="0"/>
      <p:bldP spid="227358" grpId="0" animBg="1"/>
      <p:bldP spid="227359" grpId="0" animBg="1"/>
      <p:bldP spid="227360" grpId="0" autoUpdateAnimBg="0"/>
      <p:bldP spid="227361" grpId="0" autoUpdateAnimBg="0"/>
      <p:bldP spid="227362" grpId="0" autoUpdateAnimBg="0"/>
      <p:bldP spid="227363" grpId="0" autoUpdateAnimBg="0"/>
      <p:bldP spid="227364" grpId="0" animBg="1"/>
      <p:bldP spid="227365" grpId="0" animBg="1"/>
      <p:bldP spid="227366" grpId="0" animBg="1"/>
      <p:bldP spid="227367" grpId="0" animBg="1"/>
      <p:bldP spid="227368" grpId="0" autoUpdateAnimBg="0"/>
      <p:bldP spid="227369" grpId="0" autoUpdateAnimBg="0"/>
      <p:bldP spid="227370" grpId="0" animBg="1"/>
      <p:bldP spid="227371" grpId="0" animBg="1"/>
      <p:bldP spid="227372" grpId="0" autoUpdateAnimBg="0"/>
      <p:bldP spid="2273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5"/>
          <p:cNvSpPr txBox="1">
            <a:spLocks noChangeArrowheads="1"/>
          </p:cNvSpPr>
          <p:nvPr/>
        </p:nvSpPr>
        <p:spPr bwMode="auto">
          <a:xfrm>
            <a:off x="0" y="-50800"/>
            <a:ext cx="9144000" cy="1077218"/>
          </a:xfrm>
          <a:prstGeom prst="rect">
            <a:avLst/>
          </a:prstGeom>
          <a:noFill/>
          <a:ln w="12700">
            <a:noFill/>
            <a:miter lim="800000"/>
            <a:headEnd type="none" w="sm" len="sm"/>
            <a:tailEnd type="none" w="sm" len="sm"/>
          </a:ln>
        </p:spPr>
        <p:txBody>
          <a:bodyPr>
            <a:spAutoFit/>
          </a:bodyPr>
          <a:lstStyle/>
          <a:p>
            <a:pPr algn="ctr" eaLnBrk="0" hangingPunct="0"/>
            <a:r>
              <a:rPr lang="en-US" sz="3200" b="1" dirty="0">
                <a:solidFill>
                  <a:srgbClr val="FFFF00"/>
                </a:solidFill>
                <a:latin typeface="Times New Roman" pitchFamily="18" charset="0"/>
                <a:cs typeface="Times New Roman" pitchFamily="18" charset="0"/>
              </a:rPr>
              <a:t>Nervous initiation of the pharyngeal stage of swallowing. </a:t>
            </a:r>
          </a:p>
        </p:txBody>
      </p:sp>
      <p:sp>
        <p:nvSpPr>
          <p:cNvPr id="34819" name="Text Box 6"/>
          <p:cNvSpPr txBox="1">
            <a:spLocks noChangeArrowheads="1"/>
          </p:cNvSpPr>
          <p:nvPr/>
        </p:nvSpPr>
        <p:spPr bwMode="auto">
          <a:xfrm>
            <a:off x="0" y="733246"/>
            <a:ext cx="9144000" cy="6124754"/>
          </a:xfrm>
          <a:prstGeom prst="rect">
            <a:avLst/>
          </a:prstGeom>
          <a:noFill/>
          <a:ln w="12700">
            <a:noFill/>
            <a:miter lim="800000"/>
            <a:headEnd type="none" w="sm" len="sm"/>
            <a:tailEnd type="none" w="sm" len="sm"/>
          </a:ln>
        </p:spPr>
        <p:txBody>
          <a:bodyPr wrap="square">
            <a:spAutoFit/>
          </a:bodyPr>
          <a:lstStyle/>
          <a:p>
            <a:pPr marL="457200" indent="-457200" eaLnBrk="0" hangingPunct="0">
              <a:spcBef>
                <a:spcPts val="0"/>
              </a:spcBef>
              <a:buFont typeface="Wingdings" pitchFamily="2" charset="2"/>
              <a:buChar char="v"/>
            </a:pPr>
            <a:r>
              <a:rPr lang="en-US" sz="2800" dirty="0" smtClean="0">
                <a:solidFill>
                  <a:srgbClr val="FFFFFF"/>
                </a:solidFill>
                <a:latin typeface="Times New Roman" pitchFamily="18" charset="0"/>
                <a:cs typeface="Times New Roman" pitchFamily="18" charset="0"/>
              </a:rPr>
              <a:t>The </a:t>
            </a:r>
            <a:r>
              <a:rPr lang="en-US" sz="2800" dirty="0">
                <a:solidFill>
                  <a:srgbClr val="FFFFFF"/>
                </a:solidFill>
                <a:latin typeface="Times New Roman" pitchFamily="18" charset="0"/>
                <a:cs typeface="Times New Roman" pitchFamily="18" charset="0"/>
              </a:rPr>
              <a:t>most sensitive areas of the posterior mouth and pharynx for initiating the pharyngeal stage of swallowing are located in a ring around the pharyngeal opening including the </a:t>
            </a:r>
            <a:r>
              <a:rPr lang="en-US" sz="2800" dirty="0" err="1">
                <a:solidFill>
                  <a:srgbClr val="FFFFFF"/>
                </a:solidFill>
                <a:latin typeface="Times New Roman" pitchFamily="18" charset="0"/>
                <a:cs typeface="Times New Roman" pitchFamily="18" charset="0"/>
              </a:rPr>
              <a:t>tonsillar</a:t>
            </a:r>
            <a:r>
              <a:rPr lang="en-US" sz="2800" dirty="0">
                <a:solidFill>
                  <a:srgbClr val="FFFFFF"/>
                </a:solidFill>
                <a:latin typeface="Times New Roman" pitchFamily="18" charset="0"/>
                <a:cs typeface="Times New Roman" pitchFamily="18" charset="0"/>
              </a:rPr>
              <a:t> pillars. </a:t>
            </a:r>
            <a:endParaRPr lang="en-US" sz="2800" dirty="0" smtClean="0">
              <a:solidFill>
                <a:srgbClr val="FFFFFF"/>
              </a:solidFill>
              <a:latin typeface="Times New Roman" pitchFamily="18" charset="0"/>
              <a:cs typeface="Times New Roman" pitchFamily="18" charset="0"/>
            </a:endParaRPr>
          </a:p>
          <a:p>
            <a:pPr marL="457200" indent="-457200" eaLnBrk="0" hangingPunct="0">
              <a:spcBef>
                <a:spcPts val="0"/>
              </a:spcBef>
              <a:buFont typeface="Wingdings" pitchFamily="2" charset="2"/>
              <a:buChar char="v"/>
            </a:pPr>
            <a:r>
              <a:rPr lang="en-US" sz="2800" dirty="0" smtClean="0">
                <a:solidFill>
                  <a:srgbClr val="FFFFFF"/>
                </a:solidFill>
                <a:latin typeface="Times New Roman" pitchFamily="18" charset="0"/>
                <a:cs typeface="Times New Roman" pitchFamily="18" charset="0"/>
              </a:rPr>
              <a:t>Sensory </a:t>
            </a:r>
            <a:r>
              <a:rPr lang="en-US" sz="2800" dirty="0">
                <a:solidFill>
                  <a:srgbClr val="FFFFFF"/>
                </a:solidFill>
                <a:latin typeface="Times New Roman" pitchFamily="18" charset="0"/>
                <a:cs typeface="Times New Roman" pitchFamily="18" charset="0"/>
              </a:rPr>
              <a:t>impulses </a:t>
            </a:r>
            <a:r>
              <a:rPr lang="en-US" sz="2800" dirty="0" smtClean="0">
                <a:solidFill>
                  <a:srgbClr val="FFFFFF"/>
                </a:solidFill>
                <a:latin typeface="Times New Roman" pitchFamily="18" charset="0"/>
                <a:cs typeface="Times New Roman" pitchFamily="18" charset="0"/>
              </a:rPr>
              <a:t>are </a:t>
            </a:r>
            <a:r>
              <a:rPr lang="en-US" sz="2800" dirty="0">
                <a:solidFill>
                  <a:srgbClr val="FFFFFF"/>
                </a:solidFill>
                <a:latin typeface="Times New Roman" pitchFamily="18" charset="0"/>
                <a:cs typeface="Times New Roman" pitchFamily="18" charset="0"/>
              </a:rPr>
              <a:t>received  by the nucleus </a:t>
            </a:r>
            <a:r>
              <a:rPr lang="en-US" sz="2800" i="1" dirty="0" err="1">
                <a:solidFill>
                  <a:srgbClr val="FFFFFF"/>
                </a:solidFill>
                <a:latin typeface="Times New Roman" pitchFamily="18" charset="0"/>
                <a:cs typeface="Times New Roman" pitchFamily="18" charset="0"/>
              </a:rPr>
              <a:t>tractus</a:t>
            </a:r>
            <a:r>
              <a:rPr lang="en-US" sz="2800" i="1" dirty="0">
                <a:solidFill>
                  <a:srgbClr val="FFFFFF"/>
                </a:solidFill>
                <a:latin typeface="Times New Roman" pitchFamily="18" charset="0"/>
                <a:cs typeface="Times New Roman" pitchFamily="18" charset="0"/>
              </a:rPr>
              <a:t> </a:t>
            </a:r>
            <a:r>
              <a:rPr lang="en-US" sz="2800" i="1" dirty="0" err="1">
                <a:solidFill>
                  <a:srgbClr val="FFFFFF"/>
                </a:solidFill>
                <a:latin typeface="Times New Roman" pitchFamily="18" charset="0"/>
                <a:cs typeface="Times New Roman" pitchFamily="18" charset="0"/>
              </a:rPr>
              <a:t>solitarius</a:t>
            </a:r>
            <a:r>
              <a:rPr lang="en-US" sz="2800" i="1" dirty="0">
                <a:solidFill>
                  <a:srgbClr val="FFFFFF"/>
                </a:solidFill>
                <a:latin typeface="Times New Roman" pitchFamily="18" charset="0"/>
                <a:cs typeface="Times New Roman" pitchFamily="18" charset="0"/>
              </a:rPr>
              <a:t> </a:t>
            </a:r>
            <a:r>
              <a:rPr lang="en-US" sz="2800" dirty="0">
                <a:solidFill>
                  <a:srgbClr val="FFFFFF"/>
                </a:solidFill>
                <a:latin typeface="Times New Roman" pitchFamily="18" charset="0"/>
                <a:cs typeface="Times New Roman" pitchFamily="18" charset="0"/>
              </a:rPr>
              <a:t>(NTS) via the medulla oblongata through the </a:t>
            </a:r>
            <a:r>
              <a:rPr lang="en-US" sz="2800" dirty="0" smtClean="0">
                <a:solidFill>
                  <a:srgbClr val="FFFFFF"/>
                </a:solidFill>
                <a:latin typeface="Times New Roman" pitchFamily="18" charset="0"/>
                <a:cs typeface="Times New Roman" pitchFamily="18" charset="0"/>
              </a:rPr>
              <a:t>5</a:t>
            </a:r>
            <a:r>
              <a:rPr lang="en-US" sz="2800" baseline="30000" dirty="0" smtClean="0">
                <a:solidFill>
                  <a:srgbClr val="FFFFFF"/>
                </a:solidFill>
                <a:latin typeface="Times New Roman" pitchFamily="18" charset="0"/>
                <a:cs typeface="Times New Roman" pitchFamily="18" charset="0"/>
              </a:rPr>
              <a:t>th</a:t>
            </a:r>
            <a:r>
              <a:rPr lang="en-US" sz="2800" dirty="0">
                <a:solidFill>
                  <a:srgbClr val="FFFFFF"/>
                </a:solidFill>
                <a:latin typeface="Times New Roman" pitchFamily="18" charset="0"/>
                <a:cs typeface="Times New Roman" pitchFamily="18" charset="0"/>
              </a:rPr>
              <a:t> </a:t>
            </a:r>
            <a:r>
              <a:rPr lang="en-US" sz="2800" dirty="0" smtClean="0">
                <a:solidFill>
                  <a:srgbClr val="FFFFFF"/>
                </a:solidFill>
                <a:latin typeface="Times New Roman" pitchFamily="18" charset="0"/>
                <a:cs typeface="Times New Roman" pitchFamily="18" charset="0"/>
              </a:rPr>
              <a:t>&amp; 9</a:t>
            </a:r>
            <a:r>
              <a:rPr lang="en-US" sz="2800" baseline="30000" dirty="0" smtClean="0">
                <a:solidFill>
                  <a:srgbClr val="FFFFFF"/>
                </a:solidFill>
                <a:latin typeface="Times New Roman" pitchFamily="18" charset="0"/>
                <a:cs typeface="Times New Roman" pitchFamily="18" charset="0"/>
              </a:rPr>
              <a:t>th</a:t>
            </a:r>
            <a:r>
              <a:rPr lang="en-US" sz="2800" dirty="0" smtClean="0">
                <a:solidFill>
                  <a:srgbClr val="FFFFFF"/>
                </a:solidFill>
                <a:latin typeface="Times New Roman" pitchFamily="18" charset="0"/>
                <a:cs typeface="Times New Roman" pitchFamily="18" charset="0"/>
              </a:rPr>
              <a:t> </a:t>
            </a:r>
            <a:r>
              <a:rPr lang="en-US" sz="2800" dirty="0">
                <a:solidFill>
                  <a:srgbClr val="FFFFFF"/>
                </a:solidFill>
                <a:latin typeface="Times New Roman" pitchFamily="18" charset="0"/>
                <a:cs typeface="Times New Roman" pitchFamily="18" charset="0"/>
              </a:rPr>
              <a:t>cranial </a:t>
            </a:r>
            <a:r>
              <a:rPr lang="en-US" sz="2800" dirty="0" smtClean="0">
                <a:solidFill>
                  <a:srgbClr val="FFFFFF"/>
                </a:solidFill>
                <a:latin typeface="Times New Roman" pitchFamily="18" charset="0"/>
                <a:cs typeface="Times New Roman" pitchFamily="18" charset="0"/>
              </a:rPr>
              <a:t>nerves</a:t>
            </a:r>
            <a:r>
              <a:rPr lang="en-US" sz="2800" dirty="0">
                <a:solidFill>
                  <a:srgbClr val="FFFFFF"/>
                </a:solidFill>
                <a:latin typeface="Times New Roman" pitchFamily="18" charset="0"/>
                <a:cs typeface="Times New Roman" pitchFamily="18" charset="0"/>
              </a:rPr>
              <a:t>. </a:t>
            </a:r>
            <a:endParaRPr lang="en-US" sz="2800" dirty="0" smtClean="0">
              <a:solidFill>
                <a:srgbClr val="FFFFFF"/>
              </a:solidFill>
              <a:latin typeface="Times New Roman" pitchFamily="18" charset="0"/>
              <a:cs typeface="Times New Roman" pitchFamily="18" charset="0"/>
            </a:endParaRPr>
          </a:p>
          <a:p>
            <a:pPr marL="457200" indent="-457200" eaLnBrk="0" hangingPunct="0">
              <a:spcBef>
                <a:spcPts val="0"/>
              </a:spcBef>
              <a:buFont typeface="Wingdings" pitchFamily="2" charset="2"/>
              <a:buChar char="v"/>
            </a:pPr>
            <a:r>
              <a:rPr lang="en-US" sz="2800" dirty="0" smtClean="0">
                <a:solidFill>
                  <a:srgbClr val="FFFFFF"/>
                </a:solidFill>
                <a:latin typeface="Times New Roman" pitchFamily="18" charset="0"/>
                <a:cs typeface="Times New Roman" pitchFamily="18" charset="0"/>
              </a:rPr>
              <a:t>The </a:t>
            </a:r>
            <a:r>
              <a:rPr lang="en-US" sz="2800" dirty="0">
                <a:solidFill>
                  <a:srgbClr val="FFFFFF"/>
                </a:solidFill>
                <a:latin typeface="Times New Roman" pitchFamily="18" charset="0"/>
                <a:cs typeface="Times New Roman" pitchFamily="18" charset="0"/>
              </a:rPr>
              <a:t>successive stages of swallowing are then automatically initiated by swallowing center </a:t>
            </a:r>
            <a:r>
              <a:rPr lang="en-US" sz="2800" dirty="0" smtClean="0">
                <a:solidFill>
                  <a:srgbClr val="FFFFFF"/>
                </a:solidFill>
                <a:latin typeface="Times New Roman" pitchFamily="18" charset="0"/>
                <a:cs typeface="Times New Roman" pitchFamily="18" charset="0"/>
              </a:rPr>
              <a:t>in medulla </a:t>
            </a:r>
            <a:r>
              <a:rPr lang="en-US" sz="2800" dirty="0">
                <a:solidFill>
                  <a:srgbClr val="FFFFFF"/>
                </a:solidFill>
                <a:latin typeface="Times New Roman" pitchFamily="18" charset="0"/>
                <a:cs typeface="Times New Roman" pitchFamily="18" charset="0"/>
              </a:rPr>
              <a:t>and lower portion of the </a:t>
            </a:r>
            <a:r>
              <a:rPr lang="en-US" sz="2800" dirty="0" smtClean="0">
                <a:solidFill>
                  <a:srgbClr val="FFFFFF"/>
                </a:solidFill>
                <a:latin typeface="Times New Roman" pitchFamily="18" charset="0"/>
                <a:cs typeface="Times New Roman" pitchFamily="18" charset="0"/>
              </a:rPr>
              <a:t>pons. </a:t>
            </a:r>
          </a:p>
          <a:p>
            <a:pPr marL="457200" indent="-457200" eaLnBrk="0" hangingPunct="0">
              <a:spcBef>
                <a:spcPts val="0"/>
              </a:spcBef>
              <a:buFont typeface="Wingdings" pitchFamily="2" charset="2"/>
              <a:buChar char="v"/>
            </a:pPr>
            <a:r>
              <a:rPr lang="en-US" sz="2800" dirty="0" smtClean="0">
                <a:solidFill>
                  <a:srgbClr val="FFFFFF"/>
                </a:solidFill>
                <a:latin typeface="Times New Roman" pitchFamily="18" charset="0"/>
                <a:cs typeface="Times New Roman" pitchFamily="18" charset="0"/>
              </a:rPr>
              <a:t>The </a:t>
            </a:r>
            <a:r>
              <a:rPr lang="en-US" sz="2800" dirty="0">
                <a:solidFill>
                  <a:srgbClr val="FFFFFF"/>
                </a:solidFill>
                <a:latin typeface="Times New Roman" pitchFamily="18" charset="0"/>
                <a:cs typeface="Times New Roman" pitchFamily="18" charset="0"/>
              </a:rPr>
              <a:t>motor impulses to the pharynx and upper esophagus are transmitted from the swallowing center by the 5</a:t>
            </a:r>
            <a:r>
              <a:rPr lang="en-US" sz="2800" baseline="30000" dirty="0">
                <a:solidFill>
                  <a:srgbClr val="FFFFFF"/>
                </a:solidFill>
                <a:latin typeface="Times New Roman" pitchFamily="18" charset="0"/>
                <a:cs typeface="Times New Roman" pitchFamily="18" charset="0"/>
              </a:rPr>
              <a:t>th</a:t>
            </a:r>
            <a:r>
              <a:rPr lang="en-US" sz="2800" dirty="0">
                <a:solidFill>
                  <a:srgbClr val="FFFFFF"/>
                </a:solidFill>
                <a:latin typeface="Times New Roman" pitchFamily="18" charset="0"/>
                <a:cs typeface="Times New Roman" pitchFamily="18" charset="0"/>
              </a:rPr>
              <a:t>, 9</a:t>
            </a:r>
            <a:r>
              <a:rPr lang="en-US" sz="2800" baseline="30000" dirty="0">
                <a:solidFill>
                  <a:srgbClr val="FFFFFF"/>
                </a:solidFill>
                <a:latin typeface="Times New Roman" pitchFamily="18" charset="0"/>
                <a:cs typeface="Times New Roman" pitchFamily="18" charset="0"/>
              </a:rPr>
              <a:t>th</a:t>
            </a:r>
            <a:r>
              <a:rPr lang="en-US" sz="2800" dirty="0">
                <a:solidFill>
                  <a:srgbClr val="FFFFFF"/>
                </a:solidFill>
                <a:latin typeface="Times New Roman" pitchFamily="18" charset="0"/>
                <a:cs typeface="Times New Roman" pitchFamily="18" charset="0"/>
              </a:rPr>
              <a:t>, 10</a:t>
            </a:r>
            <a:r>
              <a:rPr lang="en-US" sz="2800" baseline="30000" dirty="0">
                <a:solidFill>
                  <a:srgbClr val="FFFFFF"/>
                </a:solidFill>
                <a:latin typeface="Times New Roman" pitchFamily="18" charset="0"/>
                <a:cs typeface="Times New Roman" pitchFamily="18" charset="0"/>
              </a:rPr>
              <a:t>th</a:t>
            </a:r>
            <a:r>
              <a:rPr lang="en-US" sz="2800" dirty="0">
                <a:solidFill>
                  <a:srgbClr val="FFFFFF"/>
                </a:solidFill>
                <a:latin typeface="Times New Roman" pitchFamily="18" charset="0"/>
                <a:cs typeface="Times New Roman" pitchFamily="18" charset="0"/>
              </a:rPr>
              <a:t>, and 12</a:t>
            </a:r>
            <a:r>
              <a:rPr lang="en-US" sz="2800" baseline="30000" dirty="0">
                <a:solidFill>
                  <a:srgbClr val="FFFFFF"/>
                </a:solidFill>
                <a:latin typeface="Times New Roman" pitchFamily="18" charset="0"/>
                <a:cs typeface="Times New Roman" pitchFamily="18" charset="0"/>
              </a:rPr>
              <a:t>th</a:t>
            </a:r>
            <a:r>
              <a:rPr lang="en-US" sz="2800" dirty="0">
                <a:solidFill>
                  <a:srgbClr val="FFFFFF"/>
                </a:solidFill>
                <a:latin typeface="Times New Roman" pitchFamily="18" charset="0"/>
                <a:cs typeface="Times New Roman" pitchFamily="18" charset="0"/>
              </a:rPr>
              <a:t> cranial nerves and few of the superior cervical nerves. </a:t>
            </a:r>
          </a:p>
        </p:txBody>
      </p:sp>
    </p:spTree>
    <p:extLst>
      <p:ext uri="{BB962C8B-B14F-4D97-AF65-F5344CB8AC3E}">
        <p14:creationId xmlns:p14="http://schemas.microsoft.com/office/powerpoint/2010/main" val="258142994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228600"/>
            <a:ext cx="8637588" cy="707886"/>
          </a:xfrm>
        </p:spPr>
        <p:txBody>
          <a:bodyPr/>
          <a:lstStyle/>
          <a:p>
            <a:r>
              <a:rPr lang="en-US" sz="4000" dirty="0" smtClean="0">
                <a:solidFill>
                  <a:srgbClr val="FF99FF"/>
                </a:solidFill>
              </a:rPr>
              <a:t>Stages of Swallowing (Cont.)</a:t>
            </a:r>
            <a:endParaRPr lang="ar-SA" sz="4000" dirty="0">
              <a:solidFill>
                <a:srgbClr val="FF99FF"/>
              </a:solidFill>
            </a:endParaRPr>
          </a:p>
        </p:txBody>
      </p:sp>
      <p:sp>
        <p:nvSpPr>
          <p:cNvPr id="3" name="Content Placeholder 2"/>
          <p:cNvSpPr>
            <a:spLocks noGrp="1"/>
          </p:cNvSpPr>
          <p:nvPr>
            <p:ph idx="1"/>
          </p:nvPr>
        </p:nvSpPr>
        <p:spPr>
          <a:xfrm>
            <a:off x="0" y="836712"/>
            <a:ext cx="8964488" cy="4344888"/>
          </a:xfrm>
        </p:spPr>
        <p:txBody>
          <a:bodyPr/>
          <a:lstStyle/>
          <a:p>
            <a:pPr marL="0" indent="0">
              <a:buNone/>
            </a:pPr>
            <a:r>
              <a:rPr lang="en-US" sz="2400" b="1" u="sng" dirty="0" smtClean="0">
                <a:solidFill>
                  <a:srgbClr val="FFFF00"/>
                </a:solidFill>
                <a:latin typeface="Times New Roman" pitchFamily="18" charset="0"/>
              </a:rPr>
              <a:t>III- Esophageal stage</a:t>
            </a:r>
            <a:r>
              <a:rPr lang="en-US" sz="2400" b="1" dirty="0" smtClean="0">
                <a:solidFill>
                  <a:srgbClr val="FFFF00"/>
                </a:solidFill>
                <a:latin typeface="Times New Roman" pitchFamily="18" charset="0"/>
              </a:rPr>
              <a:t>: </a:t>
            </a:r>
          </a:p>
          <a:p>
            <a:pPr>
              <a:buClr>
                <a:srgbClr val="FF0000"/>
              </a:buClr>
              <a:buFont typeface="Wingdings" pitchFamily="2" charset="2"/>
              <a:buChar char="v"/>
            </a:pPr>
            <a:r>
              <a:rPr lang="en-US" sz="2400" dirty="0" smtClean="0">
                <a:solidFill>
                  <a:srgbClr val="FFFFFF"/>
                </a:solidFill>
                <a:latin typeface="Times New Roman" pitchFamily="18" charset="0"/>
              </a:rPr>
              <a:t>The esophagus is a conduit to move food rapidly from the pharynx to the stomach. Physiologically , esophagus is </a:t>
            </a:r>
            <a:r>
              <a:rPr lang="en-US" sz="2400" dirty="0">
                <a:solidFill>
                  <a:srgbClr val="FFFFFF"/>
                </a:solidFill>
                <a:latin typeface="Times New Roman" pitchFamily="18" charset="0"/>
              </a:rPr>
              <a:t>divided </a:t>
            </a:r>
            <a:r>
              <a:rPr lang="en-US" sz="2400" dirty="0" smtClean="0">
                <a:solidFill>
                  <a:srgbClr val="FFFFFF"/>
                </a:solidFill>
                <a:latin typeface="Times New Roman" pitchFamily="18" charset="0"/>
              </a:rPr>
              <a:t>into three </a:t>
            </a:r>
            <a:r>
              <a:rPr lang="en-US" sz="2400" dirty="0">
                <a:solidFill>
                  <a:srgbClr val="FFFFFF"/>
                </a:solidFill>
                <a:latin typeface="Times New Roman" pitchFamily="18" charset="0"/>
              </a:rPr>
              <a:t>functionally distinct regions</a:t>
            </a:r>
            <a:r>
              <a:rPr lang="en-US" sz="2400" dirty="0" smtClean="0">
                <a:solidFill>
                  <a:srgbClr val="FFFFFF"/>
                </a:solidFill>
                <a:latin typeface="Times New Roman" pitchFamily="18" charset="0"/>
              </a:rPr>
              <a:t>:</a:t>
            </a:r>
          </a:p>
          <a:p>
            <a:pPr marL="0" indent="808038">
              <a:buClr>
                <a:srgbClr val="FF0000"/>
              </a:buClr>
              <a:buNone/>
            </a:pPr>
            <a:r>
              <a:rPr lang="en-US" sz="2400" dirty="0" smtClean="0">
                <a:solidFill>
                  <a:srgbClr val="FFFFFF"/>
                </a:solidFill>
                <a:latin typeface="Times New Roman" pitchFamily="18" charset="0"/>
              </a:rPr>
              <a:t>1- Upper esophageal sphincter (UES)</a:t>
            </a:r>
          </a:p>
          <a:p>
            <a:pPr marL="0" indent="808038">
              <a:buClr>
                <a:srgbClr val="FF0000"/>
              </a:buClr>
              <a:buNone/>
            </a:pPr>
            <a:r>
              <a:rPr lang="en-US" sz="2400" dirty="0" smtClean="0">
                <a:solidFill>
                  <a:srgbClr val="FFFFFF"/>
                </a:solidFill>
                <a:latin typeface="Times New Roman" pitchFamily="18" charset="0"/>
              </a:rPr>
              <a:t>2- Esophageal body</a:t>
            </a:r>
          </a:p>
          <a:p>
            <a:pPr marL="0" indent="808038">
              <a:buClr>
                <a:srgbClr val="FF0000"/>
              </a:buClr>
              <a:buNone/>
            </a:pPr>
            <a:r>
              <a:rPr lang="en-US" sz="2400" dirty="0" smtClean="0">
                <a:solidFill>
                  <a:srgbClr val="FFFFFF"/>
                </a:solidFill>
                <a:latin typeface="Times New Roman" pitchFamily="18" charset="0"/>
              </a:rPr>
              <a:t>3- lower esophageal sphincter(LES)</a:t>
            </a:r>
          </a:p>
          <a:p>
            <a:pPr>
              <a:buClr>
                <a:srgbClr val="FF0000"/>
              </a:buClr>
              <a:buFont typeface="Wingdings" pitchFamily="2" charset="2"/>
              <a:buChar char="v"/>
            </a:pPr>
            <a:r>
              <a:rPr lang="en-US" sz="2400" dirty="0" smtClean="0">
                <a:solidFill>
                  <a:srgbClr val="FFFFFF"/>
                </a:solidFill>
                <a:latin typeface="Times New Roman" pitchFamily="18" charset="0"/>
                <a:cs typeface="Times New Roman" pitchFamily="18" charset="0"/>
              </a:rPr>
              <a:t>The </a:t>
            </a:r>
            <a:r>
              <a:rPr lang="en-US" sz="2400" dirty="0">
                <a:solidFill>
                  <a:srgbClr val="FFFFFF"/>
                </a:solidFill>
                <a:latin typeface="Times New Roman" pitchFamily="18" charset="0"/>
                <a:cs typeface="Times New Roman" pitchFamily="18" charset="0"/>
              </a:rPr>
              <a:t>musculature of the </a:t>
            </a:r>
            <a:r>
              <a:rPr lang="en-US" sz="2400" dirty="0" smtClean="0">
                <a:solidFill>
                  <a:srgbClr val="FFFFFF"/>
                </a:solidFill>
                <a:latin typeface="Times New Roman" pitchFamily="18" charset="0"/>
                <a:cs typeface="Times New Roman" pitchFamily="18" charset="0"/>
              </a:rPr>
              <a:t>upper </a:t>
            </a:r>
            <a:r>
              <a:rPr lang="en-US" sz="2400" dirty="0">
                <a:solidFill>
                  <a:srgbClr val="FFFFFF"/>
                </a:solidFill>
                <a:latin typeface="Times New Roman" pitchFamily="18" charset="0"/>
                <a:cs typeface="Times New Roman" pitchFamily="18" charset="0"/>
              </a:rPr>
              <a:t>third of the esophagus is skeletal muscle (peristaltic waves are controlled by impulses from glossopharyngeal and </a:t>
            </a:r>
            <a:r>
              <a:rPr lang="en-US" sz="2400" dirty="0" err="1">
                <a:solidFill>
                  <a:srgbClr val="FFFFFF"/>
                </a:solidFill>
                <a:latin typeface="Times New Roman" pitchFamily="18" charset="0"/>
                <a:cs typeface="Times New Roman" pitchFamily="18" charset="0"/>
              </a:rPr>
              <a:t>vagus</a:t>
            </a:r>
            <a:r>
              <a:rPr lang="en-US" sz="2400" dirty="0">
                <a:solidFill>
                  <a:srgbClr val="FFFFFF"/>
                </a:solidFill>
                <a:latin typeface="Times New Roman" pitchFamily="18" charset="0"/>
                <a:cs typeface="Times New Roman" pitchFamily="18" charset="0"/>
              </a:rPr>
              <a:t> nerves) while the musculature of the lower two thirds of the esophagus is smooth muscle (controlled by the </a:t>
            </a:r>
            <a:r>
              <a:rPr lang="en-US" sz="2400" dirty="0" err="1">
                <a:solidFill>
                  <a:srgbClr val="FFFFFF"/>
                </a:solidFill>
                <a:latin typeface="Times New Roman" pitchFamily="18" charset="0"/>
                <a:cs typeface="Times New Roman" pitchFamily="18" charset="0"/>
              </a:rPr>
              <a:t>vagus</a:t>
            </a:r>
            <a:r>
              <a:rPr lang="en-US" sz="2400" dirty="0">
                <a:solidFill>
                  <a:srgbClr val="FFFFFF"/>
                </a:solidFill>
                <a:latin typeface="Times New Roman" pitchFamily="18" charset="0"/>
                <a:cs typeface="Times New Roman" pitchFamily="18" charset="0"/>
              </a:rPr>
              <a:t> through connections with the esophageal </a:t>
            </a:r>
            <a:r>
              <a:rPr lang="en-US" sz="2400" dirty="0" err="1">
                <a:solidFill>
                  <a:srgbClr val="FFFFFF"/>
                </a:solidFill>
                <a:latin typeface="Times New Roman" pitchFamily="18" charset="0"/>
                <a:cs typeface="Times New Roman" pitchFamily="18" charset="0"/>
              </a:rPr>
              <a:t>myenteric</a:t>
            </a:r>
            <a:r>
              <a:rPr lang="en-US" sz="2400" dirty="0">
                <a:solidFill>
                  <a:srgbClr val="FFFFFF"/>
                </a:solidFill>
                <a:latin typeface="Times New Roman" pitchFamily="18" charset="0"/>
                <a:cs typeface="Times New Roman" pitchFamily="18" charset="0"/>
              </a:rPr>
              <a:t> nervous system).</a:t>
            </a:r>
          </a:p>
          <a:p>
            <a:pPr>
              <a:buClr>
                <a:srgbClr val="FF0000"/>
              </a:buClr>
              <a:buFont typeface="Wingdings" pitchFamily="2" charset="2"/>
              <a:buChar char="v"/>
            </a:pPr>
            <a:r>
              <a:rPr lang="en-US" sz="2400" dirty="0" smtClean="0">
                <a:solidFill>
                  <a:srgbClr val="FFFFFF"/>
                </a:solidFill>
                <a:latin typeface="Times New Roman" pitchFamily="18" charset="0"/>
              </a:rPr>
              <a:t>When bolus of food passes through UES, the swallowing reflex closes the sphincter so food cannot reflux into the pharynx</a:t>
            </a:r>
            <a:r>
              <a:rPr lang="en-US" sz="2400" dirty="0" smtClean="0">
                <a:solidFill>
                  <a:srgbClr val="FFFFFF"/>
                </a:solidFill>
                <a:latin typeface="Times New Roman" pitchFamily="18" charset="0"/>
                <a:cs typeface="Times New Roman" pitchFamily="18" charset="0"/>
              </a:rPr>
              <a:t>. </a:t>
            </a:r>
            <a:endParaRPr lang="ar-SA" sz="2400" dirty="0"/>
          </a:p>
        </p:txBody>
      </p:sp>
    </p:spTree>
    <p:extLst>
      <p:ext uri="{BB962C8B-B14F-4D97-AF65-F5344CB8AC3E}">
        <p14:creationId xmlns:p14="http://schemas.microsoft.com/office/powerpoint/2010/main" val="41976268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endParaRPr lang="en-US" smtClean="0">
              <a:solidFill>
                <a:schemeClr val="bg1"/>
              </a:solidFill>
            </a:endParaRPr>
          </a:p>
        </p:txBody>
      </p:sp>
      <p:pic>
        <p:nvPicPr>
          <p:cNvPr id="8195" name="Picture 4" descr="2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Tree>
  </p:cSld>
  <p:clrMapOvr>
    <a:masterClrMapping/>
  </p:clrMapOvr>
  <p:transition spd="med">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228600"/>
            <a:ext cx="8637588" cy="707886"/>
          </a:xfrm>
        </p:spPr>
        <p:txBody>
          <a:bodyPr/>
          <a:lstStyle/>
          <a:p>
            <a:r>
              <a:rPr lang="en-US" sz="4000" dirty="0" smtClean="0">
                <a:solidFill>
                  <a:srgbClr val="FF99FF"/>
                </a:solidFill>
              </a:rPr>
              <a:t>Stages of Swallowing (Cont.)</a:t>
            </a:r>
            <a:endParaRPr lang="ar-SA" sz="4000" dirty="0">
              <a:solidFill>
                <a:srgbClr val="FF99FF"/>
              </a:solidFill>
            </a:endParaRPr>
          </a:p>
        </p:txBody>
      </p:sp>
      <p:sp>
        <p:nvSpPr>
          <p:cNvPr id="3" name="Content Placeholder 2"/>
          <p:cNvSpPr>
            <a:spLocks noGrp="1"/>
          </p:cNvSpPr>
          <p:nvPr>
            <p:ph idx="1"/>
          </p:nvPr>
        </p:nvSpPr>
        <p:spPr>
          <a:xfrm>
            <a:off x="0" y="692696"/>
            <a:ext cx="8964488" cy="4344888"/>
          </a:xfrm>
        </p:spPr>
        <p:txBody>
          <a:bodyPr/>
          <a:lstStyle/>
          <a:p>
            <a:pPr marL="0" indent="0">
              <a:buNone/>
            </a:pPr>
            <a:r>
              <a:rPr lang="en-US" sz="2400" b="1" u="sng" dirty="0" smtClean="0">
                <a:solidFill>
                  <a:srgbClr val="FFFF00"/>
                </a:solidFill>
                <a:latin typeface="Times New Roman" pitchFamily="18" charset="0"/>
              </a:rPr>
              <a:t>Types of Esophageal  </a:t>
            </a:r>
            <a:r>
              <a:rPr lang="en-US" sz="2400" b="1" u="sng" dirty="0">
                <a:solidFill>
                  <a:srgbClr val="FFFF00"/>
                </a:solidFill>
                <a:latin typeface="Times New Roman" pitchFamily="18" charset="0"/>
              </a:rPr>
              <a:t>P</a:t>
            </a:r>
            <a:r>
              <a:rPr lang="en-US" sz="2400" b="1" u="sng" dirty="0" smtClean="0">
                <a:solidFill>
                  <a:srgbClr val="FFFF00"/>
                </a:solidFill>
                <a:latin typeface="Times New Roman" pitchFamily="18" charset="0"/>
              </a:rPr>
              <a:t>eristalsis</a:t>
            </a:r>
            <a:r>
              <a:rPr lang="en-US" sz="2400" b="1" dirty="0" smtClean="0">
                <a:solidFill>
                  <a:srgbClr val="FFFF00"/>
                </a:solidFill>
                <a:latin typeface="Times New Roman" pitchFamily="18" charset="0"/>
              </a:rPr>
              <a:t>: </a:t>
            </a:r>
          </a:p>
          <a:p>
            <a:pPr marL="0" indent="0">
              <a:buNone/>
            </a:pPr>
            <a:r>
              <a:rPr lang="en-US" sz="2400" dirty="0" smtClean="0">
                <a:solidFill>
                  <a:srgbClr val="FFFFFF"/>
                </a:solidFill>
                <a:latin typeface="Times New Roman" pitchFamily="18" charset="0"/>
              </a:rPr>
              <a:t>The </a:t>
            </a:r>
            <a:r>
              <a:rPr lang="en-US" sz="2400" dirty="0">
                <a:solidFill>
                  <a:srgbClr val="FFFFFF"/>
                </a:solidFill>
                <a:latin typeface="Times New Roman" pitchFamily="18" charset="0"/>
              </a:rPr>
              <a:t>esophagus</a:t>
            </a:r>
            <a:r>
              <a:rPr lang="en-US" sz="2400" dirty="0" smtClean="0">
                <a:solidFill>
                  <a:srgbClr val="FFFFFF"/>
                </a:solidFill>
                <a:latin typeface="Times New Roman" pitchFamily="18" charset="0"/>
                <a:cs typeface="Times New Roman" pitchFamily="18" charset="0"/>
              </a:rPr>
              <a:t> </a:t>
            </a:r>
            <a:r>
              <a:rPr lang="en-US" sz="2400" dirty="0">
                <a:solidFill>
                  <a:srgbClr val="FFFFFF"/>
                </a:solidFill>
                <a:latin typeface="Times New Roman" pitchFamily="18" charset="0"/>
                <a:cs typeface="Times New Roman" pitchFamily="18" charset="0"/>
              </a:rPr>
              <a:t>exhibits two types of peristaltic movements, primary and secondary peristalsis. The primary peristalsis </a:t>
            </a:r>
            <a:r>
              <a:rPr lang="en-US" sz="2400" dirty="0" smtClean="0">
                <a:solidFill>
                  <a:srgbClr val="FFFFFF"/>
                </a:solidFill>
                <a:latin typeface="Times New Roman" pitchFamily="18" charset="0"/>
                <a:cs typeface="Times New Roman" pitchFamily="18" charset="0"/>
              </a:rPr>
              <a:t>(</a:t>
            </a:r>
            <a:r>
              <a:rPr lang="en-US" sz="2400" dirty="0" smtClean="0">
                <a:solidFill>
                  <a:srgbClr val="FFFFFF"/>
                </a:solidFill>
                <a:latin typeface="Times New Roman" pitchFamily="18" charset="0"/>
              </a:rPr>
              <a:t>coordinated </a:t>
            </a:r>
            <a:r>
              <a:rPr lang="en-US" sz="2400" dirty="0">
                <a:solidFill>
                  <a:srgbClr val="FFFFFF"/>
                </a:solidFill>
                <a:latin typeface="Times New Roman" pitchFamily="18" charset="0"/>
              </a:rPr>
              <a:t>by the swallowing </a:t>
            </a:r>
            <a:r>
              <a:rPr lang="en-US" sz="2400" dirty="0" smtClean="0">
                <a:solidFill>
                  <a:srgbClr val="FFFFFF"/>
                </a:solidFill>
                <a:latin typeface="Times New Roman" pitchFamily="18" charset="0"/>
              </a:rPr>
              <a:t>reflex) </a:t>
            </a:r>
            <a:r>
              <a:rPr lang="en-US" sz="2400" dirty="0" smtClean="0">
                <a:solidFill>
                  <a:srgbClr val="FFFFFF"/>
                </a:solidFill>
                <a:latin typeface="Times New Roman" pitchFamily="18" charset="0"/>
                <a:cs typeface="Times New Roman" pitchFamily="18" charset="0"/>
              </a:rPr>
              <a:t>is </a:t>
            </a:r>
            <a:r>
              <a:rPr lang="en-US" sz="2400" dirty="0">
                <a:solidFill>
                  <a:srgbClr val="FFFFFF"/>
                </a:solidFill>
                <a:latin typeface="Times New Roman" pitchFamily="18" charset="0"/>
                <a:cs typeface="Times New Roman" pitchFamily="18" charset="0"/>
              </a:rPr>
              <a:t>simply a continuation of the peristaltic wave that begins in the pharynx and spreads into the esophagus during the pharyngeal stage of swallowing. This wave passes from the pharynx to the stomach in 8-10 sec. If this primary peristaltic wave fails to move the food to the stomach, then the distention in the esophagus caused by the food will initiate secondary peristaltic wave </a:t>
            </a:r>
            <a:r>
              <a:rPr lang="en-US" sz="2400" dirty="0" smtClean="0">
                <a:solidFill>
                  <a:srgbClr val="FFFFFF"/>
                </a:solidFill>
                <a:latin typeface="Times New Roman" pitchFamily="18" charset="0"/>
                <a:cs typeface="Times New Roman" pitchFamily="18" charset="0"/>
              </a:rPr>
              <a:t>(</a:t>
            </a:r>
            <a:r>
              <a:rPr lang="en-US" sz="2400" dirty="0">
                <a:solidFill>
                  <a:srgbClr val="FFFFFF"/>
                </a:solidFill>
                <a:latin typeface="Times New Roman" pitchFamily="18" charset="0"/>
              </a:rPr>
              <a:t>initiated by </a:t>
            </a:r>
            <a:r>
              <a:rPr lang="en-US" sz="2400" dirty="0" smtClean="0">
                <a:solidFill>
                  <a:srgbClr val="FFFFFF"/>
                </a:solidFill>
                <a:latin typeface="Times New Roman" pitchFamily="18" charset="0"/>
              </a:rPr>
              <a:t>ENS) </a:t>
            </a:r>
            <a:r>
              <a:rPr lang="en-US" sz="2400" dirty="0">
                <a:solidFill>
                  <a:srgbClr val="FFFFFF"/>
                </a:solidFill>
                <a:latin typeface="Times New Roman" pitchFamily="18" charset="0"/>
              </a:rPr>
              <a:t>in response to </a:t>
            </a:r>
            <a:r>
              <a:rPr lang="en-US" sz="2400" dirty="0" smtClean="0">
                <a:solidFill>
                  <a:srgbClr val="FFFFFF"/>
                </a:solidFill>
                <a:latin typeface="Times New Roman" pitchFamily="18" charset="0"/>
              </a:rPr>
              <a:t>distention </a:t>
            </a:r>
            <a:r>
              <a:rPr lang="en-US" sz="2400" dirty="0" smtClean="0">
                <a:solidFill>
                  <a:srgbClr val="FFFFFF"/>
                </a:solidFill>
                <a:latin typeface="Times New Roman" pitchFamily="18" charset="0"/>
                <a:cs typeface="Times New Roman" pitchFamily="18" charset="0"/>
              </a:rPr>
              <a:t>which </a:t>
            </a:r>
            <a:r>
              <a:rPr lang="en-US" sz="2400" dirty="0">
                <a:solidFill>
                  <a:srgbClr val="FFFFFF"/>
                </a:solidFill>
                <a:latin typeface="Times New Roman" pitchFamily="18" charset="0"/>
                <a:cs typeface="Times New Roman" pitchFamily="18" charset="0"/>
              </a:rPr>
              <a:t>will continue until all the food is emptied into the stomach. </a:t>
            </a:r>
            <a:endParaRPr lang="en-US" sz="2400" dirty="0" smtClean="0">
              <a:solidFill>
                <a:srgbClr val="FFFFFF"/>
              </a:solidFill>
              <a:latin typeface="Times New Roman" pitchFamily="18" charset="0"/>
              <a:cs typeface="Times New Roman" pitchFamily="18" charset="0"/>
            </a:endParaRPr>
          </a:p>
          <a:p>
            <a:pPr marL="0" indent="0">
              <a:buNone/>
            </a:pPr>
            <a:r>
              <a:rPr lang="en-US" sz="2400" b="1" dirty="0">
                <a:solidFill>
                  <a:srgbClr val="FFFF00"/>
                </a:solidFill>
                <a:latin typeface="Times New Roman" pitchFamily="18" charset="0"/>
                <a:cs typeface="Times New Roman" pitchFamily="18" charset="0"/>
              </a:rPr>
              <a:t>● Receptive Relaxation of the Stomach. </a:t>
            </a:r>
            <a:endParaRPr lang="en-US" sz="2400" b="1" dirty="0" smtClean="0">
              <a:solidFill>
                <a:srgbClr val="FFFF00"/>
              </a:solidFill>
              <a:latin typeface="Times New Roman" pitchFamily="18" charset="0"/>
              <a:cs typeface="Times New Roman" pitchFamily="18" charset="0"/>
            </a:endParaRPr>
          </a:p>
          <a:p>
            <a:pPr marL="0" indent="0">
              <a:buNone/>
            </a:pPr>
            <a:r>
              <a:rPr lang="en-US" sz="2400" dirty="0" smtClean="0">
                <a:solidFill>
                  <a:srgbClr val="FFFFFF"/>
                </a:solidFill>
                <a:latin typeface="Times New Roman" pitchFamily="18" charset="0"/>
                <a:cs typeface="Times New Roman" pitchFamily="18" charset="0"/>
              </a:rPr>
              <a:t>When esophageal </a:t>
            </a:r>
            <a:r>
              <a:rPr lang="en-US" sz="2400" dirty="0">
                <a:solidFill>
                  <a:srgbClr val="FFFFFF"/>
                </a:solidFill>
                <a:latin typeface="Times New Roman" pitchFamily="18" charset="0"/>
                <a:cs typeface="Times New Roman" pitchFamily="18" charset="0"/>
              </a:rPr>
              <a:t>peristaltic waves reaches the stomach, the stomach relaxes through inhibition of </a:t>
            </a:r>
            <a:r>
              <a:rPr lang="en-US" sz="2400" dirty="0" err="1">
                <a:solidFill>
                  <a:srgbClr val="FFFFFF"/>
                </a:solidFill>
                <a:latin typeface="Times New Roman" pitchFamily="18" charset="0"/>
                <a:cs typeface="Times New Roman" pitchFamily="18" charset="0"/>
              </a:rPr>
              <a:t>myenteric</a:t>
            </a:r>
            <a:r>
              <a:rPr lang="en-US" sz="2400" dirty="0">
                <a:solidFill>
                  <a:srgbClr val="FFFFFF"/>
                </a:solidFill>
                <a:latin typeface="Times New Roman" pitchFamily="18" charset="0"/>
                <a:cs typeface="Times New Roman" pitchFamily="18" charset="0"/>
              </a:rPr>
              <a:t> neurons which prepares the stomach to receive the food that is propelled into the esophagus during swallowing. </a:t>
            </a:r>
          </a:p>
          <a:p>
            <a:pPr marL="0" indent="0">
              <a:buNone/>
            </a:pPr>
            <a:endParaRPr lang="ar-SA" sz="2400" dirty="0"/>
          </a:p>
        </p:txBody>
      </p:sp>
    </p:spTree>
    <p:extLst>
      <p:ext uri="{BB962C8B-B14F-4D97-AF65-F5344CB8AC3E}">
        <p14:creationId xmlns:p14="http://schemas.microsoft.com/office/powerpoint/2010/main" val="213444374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pPr eaLnBrk="1" hangingPunct="1"/>
            <a:endParaRPr lang="en-US" smtClean="0">
              <a:solidFill>
                <a:schemeClr val="bg1"/>
              </a:solidFill>
            </a:endParaRPr>
          </a:p>
        </p:txBody>
      </p:sp>
      <p:pic>
        <p:nvPicPr>
          <p:cNvPr id="13315" name="Picture 4" descr="2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Tree>
  </p:cSld>
  <p:clrMapOvr>
    <a:masterClrMapping/>
  </p:clrMapOvr>
  <p:transition spd="med">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87450" y="908050"/>
            <a:ext cx="7956550" cy="863600"/>
          </a:xfrm>
          <a:noFill/>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77" tIns="44445" rIns="90477" bIns="44445"/>
          <a:lstStyle/>
          <a:p>
            <a:r>
              <a:rPr lang="en-US" sz="3600" b="1" dirty="0" smtClean="0">
                <a:solidFill>
                  <a:srgbClr val="CCCC00"/>
                </a:solidFill>
              </a:rPr>
              <a:t>Differences between primary and secondary peristalsis</a:t>
            </a:r>
          </a:p>
        </p:txBody>
      </p:sp>
      <p:sp>
        <p:nvSpPr>
          <p:cNvPr id="17411" name="Rectangle 3"/>
          <p:cNvSpPr>
            <a:spLocks noChangeArrowheads="1"/>
          </p:cNvSpPr>
          <p:nvPr/>
        </p:nvSpPr>
        <p:spPr bwMode="auto">
          <a:xfrm>
            <a:off x="6888163" y="5326063"/>
            <a:ext cx="1778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383" tIns="44691" rIns="89383" bIns="44691">
            <a:spAutoFit/>
          </a:bodyPr>
          <a:lstStyle/>
          <a:p>
            <a:pPr algn="ctr" defTabSz="893763" eaLnBrk="0" hangingPunct="0"/>
            <a:endParaRPr lang="en-GB" sz="3200">
              <a:solidFill>
                <a:srgbClr val="FFFFFF"/>
              </a:solidFill>
              <a:latin typeface="Times" charset="0"/>
            </a:endParaRPr>
          </a:p>
        </p:txBody>
      </p:sp>
      <p:sp>
        <p:nvSpPr>
          <p:cNvPr id="17412" name="Rectangle 4"/>
          <p:cNvSpPr>
            <a:spLocks noChangeArrowheads="1"/>
          </p:cNvSpPr>
          <p:nvPr/>
        </p:nvSpPr>
        <p:spPr bwMode="auto">
          <a:xfrm>
            <a:off x="900113" y="2060575"/>
            <a:ext cx="7446962" cy="440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452" tIns="43450" rIns="88452" bIns="43450"/>
          <a:lstStyle/>
          <a:p>
            <a:pPr marL="327025" indent="-327025" defTabSz="873125" rtl="1" eaLnBrk="0" hangingPunct="0">
              <a:lnSpc>
                <a:spcPct val="90000"/>
              </a:lnSpc>
              <a:spcBef>
                <a:spcPct val="10000"/>
              </a:spcBef>
              <a:buClr>
                <a:schemeClr val="bg2"/>
              </a:buClr>
            </a:pPr>
            <a:r>
              <a:rPr lang="en-US" sz="2800" b="1">
                <a:solidFill>
                  <a:srgbClr val="FF33CC"/>
                </a:solidFill>
              </a:rPr>
              <a:t>Primary peristalsis - </a:t>
            </a:r>
          </a:p>
          <a:p>
            <a:pPr marL="709613" lvl="1" indent="-271463" defTabSz="873125" rtl="1" eaLnBrk="0" hangingPunct="0">
              <a:lnSpc>
                <a:spcPct val="90000"/>
              </a:lnSpc>
              <a:spcBef>
                <a:spcPct val="10000"/>
              </a:spcBef>
              <a:buClr>
                <a:srgbClr val="800000"/>
              </a:buClr>
              <a:buFont typeface="Times" charset="0"/>
              <a:buNone/>
            </a:pPr>
            <a:r>
              <a:rPr lang="en-US" sz="2800" b="1">
                <a:solidFill>
                  <a:schemeClr val="bg1"/>
                </a:solidFill>
                <a:latin typeface="Times" charset="0"/>
              </a:rPr>
              <a:t>Continuation of pharyngeal peristalsis </a:t>
            </a:r>
          </a:p>
          <a:p>
            <a:pPr marL="709613" lvl="1" indent="-271463" defTabSz="873125" rtl="1" eaLnBrk="0" hangingPunct="0">
              <a:lnSpc>
                <a:spcPct val="90000"/>
              </a:lnSpc>
              <a:spcBef>
                <a:spcPct val="10000"/>
              </a:spcBef>
              <a:buClr>
                <a:srgbClr val="800000"/>
              </a:buClr>
              <a:buFont typeface="Times" charset="0"/>
              <a:buNone/>
            </a:pPr>
            <a:r>
              <a:rPr lang="en-US" sz="2800" b="1">
                <a:solidFill>
                  <a:schemeClr val="bg1"/>
                </a:solidFill>
                <a:latin typeface="Times" charset="0"/>
              </a:rPr>
              <a:t>Coordinated by swallowing center</a:t>
            </a:r>
          </a:p>
          <a:p>
            <a:pPr marL="709613" lvl="1" indent="-271463" defTabSz="873125" rtl="1" eaLnBrk="0" hangingPunct="0">
              <a:lnSpc>
                <a:spcPct val="90000"/>
              </a:lnSpc>
              <a:spcBef>
                <a:spcPct val="10000"/>
              </a:spcBef>
              <a:buClr>
                <a:srgbClr val="800000"/>
              </a:buClr>
              <a:buFont typeface="Times" charset="0"/>
              <a:buNone/>
            </a:pPr>
            <a:r>
              <a:rPr lang="en-US" sz="2800" b="1">
                <a:solidFill>
                  <a:schemeClr val="bg1"/>
                </a:solidFill>
                <a:latin typeface="Times" charset="0"/>
              </a:rPr>
              <a:t>Cannot occur after vagotomy (striated muscle)</a:t>
            </a:r>
            <a:endParaRPr lang="en-US" sz="2800" b="1" u="sng">
              <a:solidFill>
                <a:schemeClr val="bg1"/>
              </a:solidFill>
              <a:latin typeface="Times" charset="0"/>
            </a:endParaRPr>
          </a:p>
          <a:p>
            <a:pPr marL="327025" indent="-327025" defTabSz="873125" rtl="1" eaLnBrk="0" hangingPunct="0">
              <a:lnSpc>
                <a:spcPct val="90000"/>
              </a:lnSpc>
              <a:spcBef>
                <a:spcPct val="10000"/>
              </a:spcBef>
              <a:buClr>
                <a:schemeClr val="bg2"/>
              </a:buClr>
            </a:pPr>
            <a:r>
              <a:rPr lang="en-US" sz="2800" b="1">
                <a:solidFill>
                  <a:srgbClr val="FF33CC"/>
                </a:solidFill>
              </a:rPr>
              <a:t>Secondary peristalsis -  </a:t>
            </a:r>
          </a:p>
          <a:p>
            <a:pPr marL="709613" lvl="1" indent="-271463" defTabSz="873125" rtl="1" eaLnBrk="0" hangingPunct="0">
              <a:lnSpc>
                <a:spcPct val="90000"/>
              </a:lnSpc>
              <a:spcBef>
                <a:spcPct val="10000"/>
              </a:spcBef>
              <a:buClr>
                <a:srgbClr val="800000"/>
              </a:buClr>
              <a:buFont typeface="Times" charset="0"/>
              <a:buNone/>
            </a:pPr>
            <a:r>
              <a:rPr lang="en-US" sz="2800" b="1">
                <a:solidFill>
                  <a:schemeClr val="bg1"/>
                </a:solidFill>
                <a:latin typeface="Times" charset="0"/>
              </a:rPr>
              <a:t>Stretch related afferent sensory input to ENS and swallowing center are both involved</a:t>
            </a:r>
          </a:p>
          <a:p>
            <a:pPr marL="709613" lvl="1" indent="-271463" defTabSz="873125" rtl="1" eaLnBrk="0" hangingPunct="0">
              <a:lnSpc>
                <a:spcPct val="90000"/>
              </a:lnSpc>
              <a:spcBef>
                <a:spcPct val="10000"/>
              </a:spcBef>
              <a:buClr>
                <a:srgbClr val="800000"/>
              </a:buClr>
              <a:buFont typeface="Times" charset="0"/>
              <a:buNone/>
            </a:pPr>
            <a:r>
              <a:rPr lang="en-US" sz="2800" b="1">
                <a:solidFill>
                  <a:schemeClr val="bg1"/>
                </a:solidFill>
                <a:latin typeface="Times" charset="0"/>
              </a:rPr>
              <a:t>Can occur after vagotomy (SM)</a:t>
            </a:r>
          </a:p>
        </p:txBody>
      </p:sp>
    </p:spTree>
  </p:cSld>
  <p:clrMapOvr>
    <a:masterClrMapping/>
  </p:clrMapOvr>
  <p:transition spd="med">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0" y="857250"/>
            <a:ext cx="9144000" cy="6000750"/>
          </a:xfrm>
        </p:spPr>
        <p:txBody>
          <a:bodyPr/>
          <a:lstStyle/>
          <a:p>
            <a:pPr algn="ctr" rtl="0" eaLnBrk="1" hangingPunct="1">
              <a:buFont typeface="Wingdings" pitchFamily="2" charset="2"/>
              <a:buNone/>
            </a:pPr>
            <a:r>
              <a:rPr lang="en-US" sz="3600" b="1" i="1" u="sng" dirty="0" smtClean="0">
                <a:solidFill>
                  <a:srgbClr val="00FFCC"/>
                </a:solidFill>
              </a:rPr>
              <a:t>   Esophageal Sphincters</a:t>
            </a:r>
          </a:p>
          <a:p>
            <a:pPr algn="l" rtl="0" eaLnBrk="1" hangingPunct="1">
              <a:buFont typeface="Wingdings" pitchFamily="2" charset="2"/>
              <a:buNone/>
            </a:pPr>
            <a:r>
              <a:rPr lang="en-US" sz="3600" dirty="0" smtClean="0">
                <a:solidFill>
                  <a:srgbClr val="FF33CC"/>
                </a:solidFill>
              </a:rPr>
              <a:t>   1- The upper esophageal sphincter (UES)</a:t>
            </a:r>
          </a:p>
          <a:p>
            <a:pPr marL="622300" indent="-436563" algn="l" rtl="0" eaLnBrk="1" hangingPunct="1">
              <a:buClr>
                <a:srgbClr val="00FFCC"/>
              </a:buClr>
              <a:buFont typeface="Wingdings" pitchFamily="2" charset="2"/>
              <a:buChar char="v"/>
            </a:pPr>
            <a:r>
              <a:rPr lang="en-US" sz="3600" dirty="0" smtClean="0">
                <a:solidFill>
                  <a:schemeClr val="bg1"/>
                </a:solidFill>
              </a:rPr>
              <a:t>  It prevents entry of air into esophagus.</a:t>
            </a:r>
          </a:p>
          <a:p>
            <a:pPr marL="622300" indent="-436563" algn="l" rtl="0" eaLnBrk="1" hangingPunct="1">
              <a:buClr>
                <a:srgbClr val="00FFCC"/>
              </a:buClr>
              <a:buFont typeface="Wingdings" pitchFamily="2" charset="2"/>
              <a:buChar char="v"/>
            </a:pPr>
            <a:r>
              <a:rPr lang="en-US" sz="3600" dirty="0" smtClean="0">
                <a:solidFill>
                  <a:schemeClr val="bg1"/>
                </a:solidFill>
              </a:rPr>
              <a:t>  It relaxes during swallowing for about 1 second allowing the bolus to be forced through the relaxed UES.</a:t>
            </a:r>
          </a:p>
        </p:txBody>
      </p:sp>
    </p:spTree>
  </p:cSld>
  <p:clrMapOvr>
    <a:masterClrMapping/>
  </p:clrMapOvr>
  <p:transition spd="med">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0" y="642938"/>
            <a:ext cx="9144000" cy="6215062"/>
          </a:xfrm>
        </p:spPr>
        <p:txBody>
          <a:bodyPr/>
          <a:lstStyle/>
          <a:p>
            <a:pPr algn="l" rtl="0" eaLnBrk="1" hangingPunct="1">
              <a:buFont typeface="Wingdings" pitchFamily="2" charset="2"/>
              <a:buNone/>
            </a:pPr>
            <a:r>
              <a:rPr lang="en-US" sz="4000" dirty="0" smtClean="0">
                <a:solidFill>
                  <a:srgbClr val="FF33CC"/>
                </a:solidFill>
              </a:rPr>
              <a:t>  1- The lower esophageal sphincter (LES)</a:t>
            </a:r>
          </a:p>
          <a:p>
            <a:pPr indent="14288" algn="l" rtl="0" eaLnBrk="1" hangingPunct="1">
              <a:buNone/>
            </a:pPr>
            <a:r>
              <a:rPr lang="en-US" dirty="0">
                <a:solidFill>
                  <a:srgbClr val="FFFFFF"/>
                </a:solidFill>
                <a:latin typeface="Times New Roman" pitchFamily="18" charset="0"/>
                <a:cs typeface="Times New Roman" pitchFamily="18" charset="0"/>
              </a:rPr>
              <a:t>The esophageal sphincter is formed by the esophageal  circular muscle located in an area of ~ 3 cm upward of the junction with the stomach.</a:t>
            </a:r>
            <a:endParaRPr lang="en-US" dirty="0" smtClean="0">
              <a:solidFill>
                <a:schemeClr val="bg1"/>
              </a:solidFill>
            </a:endParaRPr>
          </a:p>
          <a:p>
            <a:pPr indent="14288" algn="l" rtl="0" eaLnBrk="1" hangingPunct="1">
              <a:buFont typeface="Wingdings" pitchFamily="2" charset="2"/>
              <a:buNone/>
            </a:pPr>
            <a:r>
              <a:rPr lang="en-US" dirty="0" smtClean="0">
                <a:solidFill>
                  <a:schemeClr val="bg1"/>
                </a:solidFill>
              </a:rPr>
              <a:t>  * With initiation of esophageal peristalsis,  The LES opens mediated by impulses in </a:t>
            </a:r>
            <a:r>
              <a:rPr lang="en-US" dirty="0" err="1" smtClean="0">
                <a:solidFill>
                  <a:schemeClr val="bg1"/>
                </a:solidFill>
              </a:rPr>
              <a:t>vagus</a:t>
            </a:r>
            <a:r>
              <a:rPr lang="en-US" dirty="0" smtClean="0">
                <a:solidFill>
                  <a:schemeClr val="bg1"/>
                </a:solidFill>
              </a:rPr>
              <a:t> nerve. </a:t>
            </a:r>
          </a:p>
          <a:p>
            <a:pPr indent="14288" algn="l" rtl="0" eaLnBrk="1" hangingPunct="1">
              <a:buFont typeface="Wingdings" pitchFamily="2" charset="2"/>
              <a:buNone/>
            </a:pPr>
            <a:r>
              <a:rPr lang="en-US" dirty="0" smtClean="0">
                <a:solidFill>
                  <a:schemeClr val="bg1"/>
                </a:solidFill>
              </a:rPr>
              <a:t>  * In absence of </a:t>
            </a:r>
            <a:r>
              <a:rPr lang="en-US" dirty="0" err="1" smtClean="0">
                <a:solidFill>
                  <a:schemeClr val="bg1"/>
                </a:solidFill>
              </a:rPr>
              <a:t>esoph</a:t>
            </a:r>
            <a:r>
              <a:rPr lang="en-US" dirty="0" smtClean="0">
                <a:solidFill>
                  <a:schemeClr val="bg1"/>
                </a:solidFill>
              </a:rPr>
              <a:t>. peristalsis, the sphincter remains tightly closed to prevent reflux of gastric contents into esophagus.</a:t>
            </a:r>
          </a:p>
        </p:txBody>
      </p:sp>
    </p:spTree>
  </p:cSld>
  <p:clrMapOvr>
    <a:masterClrMapping/>
  </p:clrMapOvr>
  <p:transition spd="med">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28625" y="428625"/>
            <a:ext cx="8077200" cy="601663"/>
          </a:xfrm>
        </p:spPr>
        <p:txBody>
          <a:bodyPr/>
          <a:lstStyle/>
          <a:p>
            <a:pPr eaLnBrk="1" hangingPunct="1"/>
            <a:r>
              <a:rPr lang="en-US" sz="4000" b="1" i="1" u="sng" smtClean="0">
                <a:solidFill>
                  <a:srgbClr val="FF33CC"/>
                </a:solidFill>
              </a:rPr>
              <a:t>Functions of LES</a:t>
            </a:r>
            <a:endParaRPr lang="en-US" sz="4000" smtClean="0">
              <a:solidFill>
                <a:srgbClr val="FF33CC"/>
              </a:solidFill>
            </a:endParaRPr>
          </a:p>
        </p:txBody>
      </p:sp>
      <p:sp>
        <p:nvSpPr>
          <p:cNvPr id="20483" name="Rectangle 3"/>
          <p:cNvSpPr>
            <a:spLocks noGrp="1" noChangeArrowheads="1"/>
          </p:cNvSpPr>
          <p:nvPr>
            <p:ph type="body" idx="1"/>
          </p:nvPr>
        </p:nvSpPr>
        <p:spPr>
          <a:xfrm>
            <a:off x="0" y="836613"/>
            <a:ext cx="9144000" cy="6021387"/>
          </a:xfrm>
        </p:spPr>
        <p:txBody>
          <a:bodyPr/>
          <a:lstStyle/>
          <a:p>
            <a:pPr algn="l" rtl="0" eaLnBrk="1" hangingPunct="1">
              <a:buFont typeface="Wingdings" pitchFamily="2" charset="2"/>
              <a:buNone/>
            </a:pPr>
            <a:endParaRPr lang="en-US" sz="2800" dirty="0" smtClean="0">
              <a:solidFill>
                <a:schemeClr val="bg1"/>
              </a:solidFill>
            </a:endParaRPr>
          </a:p>
          <a:p>
            <a:pPr algn="l" rtl="0" eaLnBrk="1" hangingPunct="1">
              <a:buFont typeface="Wingdings" pitchFamily="2" charset="2"/>
              <a:buNone/>
            </a:pPr>
            <a:r>
              <a:rPr lang="en-US" dirty="0" smtClean="0">
                <a:solidFill>
                  <a:schemeClr val="bg1"/>
                </a:solidFill>
              </a:rPr>
              <a:t>   * Anatomically this sphincter is not different from the remainder of the esophagus. However, physiologically it normally remains </a:t>
            </a:r>
            <a:r>
              <a:rPr lang="en-US" dirty="0" err="1" smtClean="0">
                <a:solidFill>
                  <a:srgbClr val="FFFF00"/>
                </a:solidFill>
              </a:rPr>
              <a:t>tonically</a:t>
            </a:r>
            <a:r>
              <a:rPr lang="en-US" dirty="0" smtClean="0">
                <a:solidFill>
                  <a:srgbClr val="FFFF00"/>
                </a:solidFill>
              </a:rPr>
              <a:t> constricted</a:t>
            </a:r>
            <a:r>
              <a:rPr lang="en-US" dirty="0" smtClean="0">
                <a:solidFill>
                  <a:schemeClr val="bg1"/>
                </a:solidFill>
              </a:rPr>
              <a:t>, in contrast to the mid and upper portions of the esophagus which normally remain completely relaxed. </a:t>
            </a:r>
          </a:p>
          <a:p>
            <a:pPr algn="l" rtl="0" eaLnBrk="1" hangingPunct="1">
              <a:buFont typeface="Wingdings" pitchFamily="2" charset="2"/>
              <a:buNone/>
            </a:pPr>
            <a:r>
              <a:rPr lang="en-US" dirty="0" smtClean="0">
                <a:solidFill>
                  <a:schemeClr val="bg1"/>
                </a:solidFill>
              </a:rPr>
              <a:t>   * However when a peristaltic wave of swallowing passes down the esophagus, it relaxes the LES (for 7-10 sec.) and allows easy propulsion of the swallowed food into the stomach.</a:t>
            </a:r>
          </a:p>
        </p:txBody>
      </p:sp>
    </p:spTree>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772400" cy="1143000"/>
          </a:xfrm>
        </p:spPr>
        <p:txBody>
          <a:bodyPr/>
          <a:lstStyle/>
          <a:p>
            <a:pPr algn="ctr"/>
            <a:r>
              <a:rPr lang="en-US" dirty="0" smtClean="0"/>
              <a:t>Learning Objectives </a:t>
            </a:r>
            <a:endParaRPr lang="ar-SA" dirty="0"/>
          </a:p>
        </p:txBody>
      </p:sp>
      <p:sp>
        <p:nvSpPr>
          <p:cNvPr id="3" name="Content Placeholder 2"/>
          <p:cNvSpPr>
            <a:spLocks noGrp="1"/>
          </p:cNvSpPr>
          <p:nvPr>
            <p:ph idx="1"/>
          </p:nvPr>
        </p:nvSpPr>
        <p:spPr>
          <a:xfrm>
            <a:off x="683568" y="836712"/>
            <a:ext cx="7772400" cy="4114800"/>
          </a:xfrm>
        </p:spPr>
        <p:txBody>
          <a:bodyPr/>
          <a:lstStyle/>
          <a:p>
            <a:r>
              <a:rPr lang="en-US" dirty="0" smtClean="0"/>
              <a:t>Swallowing process and its stages</a:t>
            </a:r>
          </a:p>
          <a:p>
            <a:pPr indent="279400"/>
            <a:r>
              <a:rPr lang="en-US" dirty="0" smtClean="0"/>
              <a:t>Oral stage</a:t>
            </a:r>
          </a:p>
          <a:p>
            <a:pPr indent="279400"/>
            <a:r>
              <a:rPr lang="en-US" dirty="0" smtClean="0"/>
              <a:t>Pharyngeal stage</a:t>
            </a:r>
          </a:p>
          <a:p>
            <a:pPr indent="279400"/>
            <a:r>
              <a:rPr lang="en-US" dirty="0" smtClean="0"/>
              <a:t>Esophageal stage</a:t>
            </a:r>
          </a:p>
          <a:p>
            <a:r>
              <a:rPr lang="en-US" dirty="0" smtClean="0"/>
              <a:t>Types of esophageal peristalsis</a:t>
            </a:r>
          </a:p>
          <a:p>
            <a:r>
              <a:rPr lang="en-US" dirty="0" smtClean="0"/>
              <a:t>Function of lower esophageal sphincter </a:t>
            </a:r>
          </a:p>
          <a:p>
            <a:r>
              <a:rPr lang="en-US" dirty="0" smtClean="0"/>
              <a:t>Prevention of esophageal reflux by </a:t>
            </a:r>
            <a:r>
              <a:rPr lang="en-US" dirty="0" err="1" smtClean="0"/>
              <a:t>valvelike</a:t>
            </a:r>
            <a:r>
              <a:rPr lang="en-US" dirty="0" smtClean="0"/>
              <a:t> mechanism </a:t>
            </a:r>
          </a:p>
          <a:p>
            <a:r>
              <a:rPr lang="en-US" dirty="0" smtClean="0"/>
              <a:t>Achalasia</a:t>
            </a:r>
          </a:p>
          <a:p>
            <a:r>
              <a:rPr lang="en-US" dirty="0" smtClean="0"/>
              <a:t>Incompetence </a:t>
            </a:r>
            <a:r>
              <a:rPr lang="en-US" dirty="0"/>
              <a:t>of lower esophageal sphincter </a:t>
            </a:r>
          </a:p>
          <a:p>
            <a:pPr marL="0" indent="0">
              <a:buNone/>
            </a:pPr>
            <a:endParaRPr lang="ar-SA" dirty="0"/>
          </a:p>
        </p:txBody>
      </p:sp>
    </p:spTree>
    <p:extLst>
      <p:ext uri="{BB962C8B-B14F-4D97-AF65-F5344CB8AC3E}">
        <p14:creationId xmlns:p14="http://schemas.microsoft.com/office/powerpoint/2010/main" val="178278436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0" y="428625"/>
            <a:ext cx="9144000" cy="6240463"/>
          </a:xfrm>
        </p:spPr>
        <p:txBody>
          <a:bodyPr/>
          <a:lstStyle/>
          <a:p>
            <a:pPr algn="l" rtl="0" eaLnBrk="1" hangingPunct="1">
              <a:lnSpc>
                <a:spcPct val="90000"/>
              </a:lnSpc>
              <a:buFont typeface="Wingdings" pitchFamily="2" charset="2"/>
              <a:buNone/>
            </a:pPr>
            <a:r>
              <a:rPr lang="en-US" sz="3600" dirty="0" smtClean="0">
                <a:solidFill>
                  <a:schemeClr val="bg1"/>
                </a:solidFill>
              </a:rPr>
              <a:t>   * </a:t>
            </a:r>
            <a:r>
              <a:rPr lang="en-US" sz="3600" dirty="0" smtClean="0">
                <a:solidFill>
                  <a:srgbClr val="FFFF00"/>
                </a:solidFill>
              </a:rPr>
              <a:t>It is necessary to have a barrier at the </a:t>
            </a:r>
            <a:r>
              <a:rPr lang="en-US" sz="3600" dirty="0" err="1" smtClean="0">
                <a:solidFill>
                  <a:srgbClr val="FFFF00"/>
                </a:solidFill>
              </a:rPr>
              <a:t>gastroesophageal</a:t>
            </a:r>
            <a:r>
              <a:rPr lang="en-US" sz="3600" dirty="0" smtClean="0">
                <a:solidFill>
                  <a:srgbClr val="FFFF00"/>
                </a:solidFill>
              </a:rPr>
              <a:t> junction (why?). </a:t>
            </a:r>
          </a:p>
          <a:p>
            <a:pPr algn="l" rtl="0" eaLnBrk="1" hangingPunct="1">
              <a:lnSpc>
                <a:spcPct val="90000"/>
              </a:lnSpc>
              <a:buFont typeface="Wingdings" pitchFamily="2" charset="2"/>
              <a:buNone/>
            </a:pPr>
            <a:r>
              <a:rPr lang="en-US" sz="3600" dirty="0" smtClean="0">
                <a:solidFill>
                  <a:schemeClr val="bg1"/>
                </a:solidFill>
              </a:rPr>
              <a:t>   * Pressure in the esophagus is the same as the </a:t>
            </a:r>
            <a:r>
              <a:rPr lang="en-US" sz="3600" dirty="0" err="1" smtClean="0">
                <a:solidFill>
                  <a:schemeClr val="bg1"/>
                </a:solidFill>
              </a:rPr>
              <a:t>intrathoracic</a:t>
            </a:r>
            <a:r>
              <a:rPr lang="en-US" sz="3600" dirty="0" smtClean="0">
                <a:solidFill>
                  <a:schemeClr val="bg1"/>
                </a:solidFill>
              </a:rPr>
              <a:t> pressure i.e. mostly </a:t>
            </a:r>
          </a:p>
          <a:p>
            <a:pPr algn="l" rtl="0" eaLnBrk="1" hangingPunct="1">
              <a:lnSpc>
                <a:spcPct val="90000"/>
              </a:lnSpc>
              <a:buFont typeface="Wingdings" pitchFamily="2" charset="2"/>
              <a:buNone/>
            </a:pPr>
            <a:r>
              <a:rPr lang="en-US" sz="3600" dirty="0" smtClean="0">
                <a:solidFill>
                  <a:schemeClr val="bg1"/>
                </a:solidFill>
              </a:rPr>
              <a:t>   –</a:t>
            </a:r>
            <a:r>
              <a:rPr lang="en-US" sz="3600" dirty="0" err="1" smtClean="0">
                <a:solidFill>
                  <a:schemeClr val="bg1"/>
                </a:solidFill>
              </a:rPr>
              <a:t>ve</a:t>
            </a:r>
            <a:r>
              <a:rPr lang="en-US" sz="3600" dirty="0" smtClean="0">
                <a:solidFill>
                  <a:schemeClr val="bg1"/>
                </a:solidFill>
              </a:rPr>
              <a:t> (except for a short intra-abdominal segment). So that pressure in the stomach is always higher than the esophagus. </a:t>
            </a:r>
          </a:p>
          <a:p>
            <a:pPr algn="l" rtl="0" eaLnBrk="1" hangingPunct="1">
              <a:lnSpc>
                <a:spcPct val="90000"/>
              </a:lnSpc>
              <a:buFont typeface="Wingdings" pitchFamily="2" charset="2"/>
              <a:buNone/>
            </a:pPr>
            <a:r>
              <a:rPr lang="en-US" sz="3600" dirty="0" smtClean="0">
                <a:solidFill>
                  <a:schemeClr val="bg1"/>
                </a:solidFill>
              </a:rPr>
              <a:t>   * The principle function of the LES is to prevent </a:t>
            </a:r>
            <a:r>
              <a:rPr lang="en-US" sz="3600" dirty="0" smtClean="0">
                <a:solidFill>
                  <a:srgbClr val="FFFF00"/>
                </a:solidFill>
              </a:rPr>
              <a:t>reflux</a:t>
            </a:r>
            <a:r>
              <a:rPr lang="en-US" sz="3600" dirty="0" smtClean="0">
                <a:solidFill>
                  <a:schemeClr val="bg1"/>
                </a:solidFill>
              </a:rPr>
              <a:t> of stomach contents into the esophagus. </a:t>
            </a:r>
          </a:p>
        </p:txBody>
      </p:sp>
    </p:spTree>
  </p:cSld>
  <p:clrMapOvr>
    <a:masterClrMapping/>
  </p:clrMapOvr>
  <p:transition spd="med">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28625" y="0"/>
            <a:ext cx="8229600" cy="1371600"/>
          </a:xfrm>
        </p:spPr>
        <p:txBody>
          <a:bodyPr/>
          <a:lstStyle/>
          <a:p>
            <a:pPr eaLnBrk="1" hangingPunct="1"/>
            <a:r>
              <a:rPr lang="en-US" sz="3200" u="sng" smtClean="0">
                <a:solidFill>
                  <a:srgbClr val="FF33CC"/>
                </a:solidFill>
              </a:rPr>
              <a:t>Competence and the antireflux functions of the LES is due to:-</a:t>
            </a:r>
          </a:p>
        </p:txBody>
      </p:sp>
      <p:sp>
        <p:nvSpPr>
          <p:cNvPr id="22531" name="Rectangle 3"/>
          <p:cNvSpPr>
            <a:spLocks noGrp="1" noChangeArrowheads="1"/>
          </p:cNvSpPr>
          <p:nvPr>
            <p:ph type="body" idx="1"/>
          </p:nvPr>
        </p:nvSpPr>
        <p:spPr>
          <a:xfrm>
            <a:off x="0" y="1214438"/>
            <a:ext cx="9144000" cy="4652962"/>
          </a:xfrm>
        </p:spPr>
        <p:txBody>
          <a:bodyPr/>
          <a:lstStyle/>
          <a:p>
            <a:pPr algn="l" rtl="0" eaLnBrk="1" hangingPunct="1">
              <a:buFont typeface="Wingdings" pitchFamily="2" charset="2"/>
              <a:buNone/>
            </a:pPr>
            <a:r>
              <a:rPr lang="en-US" sz="2800" dirty="0" smtClean="0">
                <a:solidFill>
                  <a:schemeClr val="bg1"/>
                </a:solidFill>
              </a:rPr>
              <a:t>1- Its resting pressure (15-30 mmHg).</a:t>
            </a:r>
          </a:p>
          <a:p>
            <a:pPr algn="l" rtl="0" eaLnBrk="1" hangingPunct="1">
              <a:buFont typeface="Wingdings" pitchFamily="2" charset="2"/>
              <a:buNone/>
            </a:pPr>
            <a:r>
              <a:rPr lang="en-US" sz="2800" dirty="0" smtClean="0">
                <a:solidFill>
                  <a:schemeClr val="bg1"/>
                </a:solidFill>
              </a:rPr>
              <a:t>2- A valve like mechanism of the distal end of the esophagus that lies immediately beneath the diaphragm and is exposed to +</a:t>
            </a:r>
            <a:r>
              <a:rPr lang="en-US" sz="2800" dirty="0" err="1" smtClean="0">
                <a:solidFill>
                  <a:schemeClr val="bg1"/>
                </a:solidFill>
              </a:rPr>
              <a:t>ve</a:t>
            </a:r>
            <a:r>
              <a:rPr lang="en-US" sz="2800" dirty="0" smtClean="0">
                <a:solidFill>
                  <a:schemeClr val="bg1"/>
                </a:solidFill>
              </a:rPr>
              <a:t> intra-abdominal pressure. This flutter-valve closure of the lower esophagus by the increased </a:t>
            </a:r>
            <a:r>
              <a:rPr lang="en-US" sz="2800" dirty="0" err="1" smtClean="0">
                <a:solidFill>
                  <a:schemeClr val="bg1"/>
                </a:solidFill>
              </a:rPr>
              <a:t>intraabdominal</a:t>
            </a:r>
            <a:r>
              <a:rPr lang="en-US" sz="2800" dirty="0" smtClean="0">
                <a:solidFill>
                  <a:schemeClr val="bg1"/>
                </a:solidFill>
              </a:rPr>
              <a:t> pressure prevents the high pressure in the stomach from forcing its contents into the esophagus.</a:t>
            </a:r>
          </a:p>
          <a:p>
            <a:pPr algn="l" rtl="0" eaLnBrk="1" hangingPunct="1">
              <a:buFont typeface="Wingdings" pitchFamily="2" charset="2"/>
              <a:buNone/>
            </a:pPr>
            <a:r>
              <a:rPr lang="en-US" sz="2800" dirty="0" smtClean="0">
                <a:solidFill>
                  <a:schemeClr val="bg1"/>
                </a:solidFill>
              </a:rPr>
              <a:t>3- The </a:t>
            </a:r>
            <a:r>
              <a:rPr lang="en-US" sz="2800" dirty="0" err="1" smtClean="0">
                <a:solidFill>
                  <a:schemeClr val="bg1"/>
                </a:solidFill>
              </a:rPr>
              <a:t>crura</a:t>
            </a:r>
            <a:r>
              <a:rPr lang="en-US" sz="2800" dirty="0" smtClean="0">
                <a:solidFill>
                  <a:schemeClr val="bg1"/>
                </a:solidFill>
              </a:rPr>
              <a:t> of the diaphragm wrap around the </a:t>
            </a:r>
            <a:r>
              <a:rPr lang="en-US" sz="2800" dirty="0" err="1" smtClean="0">
                <a:solidFill>
                  <a:schemeClr val="bg1"/>
                </a:solidFill>
              </a:rPr>
              <a:t>esoph</a:t>
            </a:r>
            <a:r>
              <a:rPr lang="en-US" sz="2800" dirty="0" smtClean="0">
                <a:solidFill>
                  <a:schemeClr val="bg1"/>
                </a:solidFill>
              </a:rPr>
              <a:t>. at the level of LES, contraction of the diaphragm helps to increase the pressure in the LES with each inspiration.</a:t>
            </a:r>
          </a:p>
        </p:txBody>
      </p:sp>
    </p:spTree>
  </p:cSld>
  <p:clrMapOvr>
    <a:masterClrMapping/>
  </p:clrMapOvr>
  <p:transition spd="med">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drbhandari.com/images/esophagu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149350"/>
            <a:ext cx="7632700"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Box 2"/>
          <p:cNvSpPr txBox="1">
            <a:spLocks noChangeArrowheads="1"/>
          </p:cNvSpPr>
          <p:nvPr/>
        </p:nvSpPr>
        <p:spPr bwMode="auto">
          <a:xfrm>
            <a:off x="1908175" y="333375"/>
            <a:ext cx="31686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800" b="1">
                <a:solidFill>
                  <a:srgbClr val="FF99FF"/>
                </a:solidFill>
              </a:rPr>
              <a:t>LES</a:t>
            </a:r>
          </a:p>
        </p:txBody>
      </p:sp>
    </p:spTree>
  </p:cSld>
  <p:clrMapOvr>
    <a:masterClrMapping/>
  </p:clrMapOvr>
  <p:transition spd="med">
    <p:diamon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404813"/>
            <a:ext cx="8229600" cy="777875"/>
          </a:xfrm>
        </p:spPr>
        <p:txBody>
          <a:bodyPr/>
          <a:lstStyle/>
          <a:p>
            <a:pPr eaLnBrk="1" hangingPunct="1"/>
            <a:r>
              <a:rPr lang="en-US" b="1" i="1" u="sng" smtClean="0">
                <a:solidFill>
                  <a:srgbClr val="FF33CC"/>
                </a:solidFill>
              </a:rPr>
              <a:t>Control of LES function</a:t>
            </a:r>
          </a:p>
        </p:txBody>
      </p:sp>
      <p:sp>
        <p:nvSpPr>
          <p:cNvPr id="25603" name="Rectangle 3"/>
          <p:cNvSpPr>
            <a:spLocks noGrp="1" noChangeArrowheads="1"/>
          </p:cNvSpPr>
          <p:nvPr>
            <p:ph type="body" idx="1"/>
          </p:nvPr>
        </p:nvSpPr>
        <p:spPr>
          <a:xfrm>
            <a:off x="0" y="1214438"/>
            <a:ext cx="9144000" cy="5643562"/>
          </a:xfrm>
        </p:spPr>
        <p:txBody>
          <a:bodyPr/>
          <a:lstStyle/>
          <a:p>
            <a:pPr algn="l" rtl="0" eaLnBrk="1" hangingPunct="1">
              <a:lnSpc>
                <a:spcPct val="90000"/>
              </a:lnSpc>
              <a:buFontTx/>
              <a:buNone/>
            </a:pPr>
            <a:r>
              <a:rPr lang="en-US" smtClean="0">
                <a:solidFill>
                  <a:schemeClr val="bg1"/>
                </a:solidFill>
              </a:rPr>
              <a:t>  </a:t>
            </a:r>
            <a:r>
              <a:rPr lang="en-US" sz="3600" smtClean="0">
                <a:solidFill>
                  <a:schemeClr val="bg1"/>
                </a:solidFill>
              </a:rPr>
              <a:t>* Contraction of the circular musculature of the sphincter is regulated by nerves, (extrinsic &amp; intrinsic), hormones and neuromodulators.  </a:t>
            </a:r>
          </a:p>
          <a:p>
            <a:pPr algn="l" rtl="0" eaLnBrk="1" hangingPunct="1">
              <a:lnSpc>
                <a:spcPct val="90000"/>
              </a:lnSpc>
              <a:buFontTx/>
              <a:buNone/>
            </a:pPr>
            <a:r>
              <a:rPr lang="en-US" sz="3600" smtClean="0">
                <a:solidFill>
                  <a:schemeClr val="bg1"/>
                </a:solidFill>
              </a:rPr>
              <a:t>  * Between swallows, tonic </a:t>
            </a:r>
            <a:r>
              <a:rPr lang="en-US" sz="3600" smtClean="0">
                <a:solidFill>
                  <a:srgbClr val="FFFF00"/>
                </a:solidFill>
              </a:rPr>
              <a:t>vagal cholinergic </a:t>
            </a:r>
            <a:r>
              <a:rPr lang="en-US" sz="3600" smtClean="0">
                <a:solidFill>
                  <a:schemeClr val="bg1"/>
                </a:solidFill>
              </a:rPr>
              <a:t>impulses maintain contraction to keep the sphincter closed. </a:t>
            </a:r>
          </a:p>
          <a:p>
            <a:pPr algn="l" rtl="0" eaLnBrk="1" hangingPunct="1">
              <a:lnSpc>
                <a:spcPct val="90000"/>
              </a:lnSpc>
              <a:buFontTx/>
              <a:buNone/>
            </a:pPr>
            <a:r>
              <a:rPr lang="en-US" sz="3600" smtClean="0">
                <a:solidFill>
                  <a:schemeClr val="bg1"/>
                </a:solidFill>
              </a:rPr>
              <a:t>   * Stimulation of sympathetic nerves to the sphincter also causes the LES to contract.</a:t>
            </a:r>
          </a:p>
        </p:txBody>
      </p:sp>
    </p:spTree>
  </p:cSld>
  <p:clrMapOvr>
    <a:masterClrMapping/>
  </p:clrMapOvr>
  <p:transition spd="med">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0" y="476250"/>
            <a:ext cx="9144000" cy="6381750"/>
          </a:xfrm>
        </p:spPr>
        <p:txBody>
          <a:bodyPr/>
          <a:lstStyle/>
          <a:p>
            <a:pPr algn="l" rtl="0" eaLnBrk="1" hangingPunct="1">
              <a:buFont typeface="Wingdings" pitchFamily="2" charset="2"/>
              <a:buNone/>
            </a:pPr>
            <a:r>
              <a:rPr lang="en-US" smtClean="0">
                <a:solidFill>
                  <a:schemeClr val="bg1"/>
                </a:solidFill>
              </a:rPr>
              <a:t>   </a:t>
            </a:r>
            <a:r>
              <a:rPr lang="en-US" sz="3600" smtClean="0">
                <a:solidFill>
                  <a:schemeClr val="bg1"/>
                </a:solidFill>
              </a:rPr>
              <a:t>* During swallowing, efferent impulses in the vagus are inhibitory causing the sphincter to relax. The transmitter probably being </a:t>
            </a:r>
            <a:r>
              <a:rPr lang="en-US" sz="3600" smtClean="0">
                <a:solidFill>
                  <a:srgbClr val="FFFF00"/>
                </a:solidFill>
              </a:rPr>
              <a:t>nitric oxide </a:t>
            </a:r>
            <a:r>
              <a:rPr lang="en-US" sz="3600" smtClean="0">
                <a:solidFill>
                  <a:schemeClr val="bg1"/>
                </a:solidFill>
              </a:rPr>
              <a:t>or vasoactive intestinal peptide </a:t>
            </a:r>
            <a:r>
              <a:rPr lang="en-US" sz="3600" smtClean="0">
                <a:solidFill>
                  <a:srgbClr val="FFFF00"/>
                </a:solidFill>
              </a:rPr>
              <a:t>(VIP).</a:t>
            </a:r>
          </a:p>
          <a:p>
            <a:pPr algn="l" rtl="0" eaLnBrk="1" hangingPunct="1">
              <a:buFont typeface="Wingdings" pitchFamily="2" charset="2"/>
              <a:buNone/>
            </a:pPr>
            <a:r>
              <a:rPr lang="en-US" sz="3600" smtClean="0">
                <a:solidFill>
                  <a:schemeClr val="bg1"/>
                </a:solidFill>
              </a:rPr>
              <a:t>   * The hormone </a:t>
            </a:r>
            <a:r>
              <a:rPr lang="en-US" sz="3600" smtClean="0">
                <a:solidFill>
                  <a:srgbClr val="FF33CC"/>
                </a:solidFill>
              </a:rPr>
              <a:t>gastrin</a:t>
            </a:r>
            <a:r>
              <a:rPr lang="en-US" sz="3600" smtClean="0">
                <a:solidFill>
                  <a:schemeClr val="bg1"/>
                </a:solidFill>
              </a:rPr>
              <a:t>, released from the stomach by food, contracts LES.</a:t>
            </a:r>
          </a:p>
          <a:p>
            <a:pPr algn="l" rtl="0" eaLnBrk="1" hangingPunct="1">
              <a:buFont typeface="Wingdings" pitchFamily="2" charset="2"/>
              <a:buNone/>
            </a:pPr>
            <a:r>
              <a:rPr lang="en-US" sz="3600" smtClean="0">
                <a:solidFill>
                  <a:schemeClr val="bg1"/>
                </a:solidFill>
              </a:rPr>
              <a:t>   * </a:t>
            </a:r>
            <a:r>
              <a:rPr lang="en-US" sz="3600" smtClean="0">
                <a:solidFill>
                  <a:srgbClr val="FF33CC"/>
                </a:solidFill>
              </a:rPr>
              <a:t>Secretin</a:t>
            </a:r>
            <a:r>
              <a:rPr lang="en-US" sz="3600" smtClean="0">
                <a:solidFill>
                  <a:schemeClr val="bg1"/>
                </a:solidFill>
              </a:rPr>
              <a:t> and </a:t>
            </a:r>
            <a:r>
              <a:rPr lang="en-US" sz="3600" smtClean="0">
                <a:solidFill>
                  <a:srgbClr val="FF33CC"/>
                </a:solidFill>
              </a:rPr>
              <a:t>cholecystokinine (CCK)</a:t>
            </a:r>
            <a:r>
              <a:rPr lang="en-US" sz="3600" smtClean="0">
                <a:solidFill>
                  <a:schemeClr val="bg1"/>
                </a:solidFill>
              </a:rPr>
              <a:t> released from the upper intestine relax the LES.</a:t>
            </a:r>
          </a:p>
          <a:p>
            <a:pPr algn="l" rtl="0" eaLnBrk="1" hangingPunct="1">
              <a:buFont typeface="Wingdings" pitchFamily="2" charset="2"/>
              <a:buNone/>
            </a:pPr>
            <a:endParaRPr lang="en-US" sz="4000" smtClean="0">
              <a:solidFill>
                <a:schemeClr val="bg1"/>
              </a:solidFill>
            </a:endParaRPr>
          </a:p>
          <a:p>
            <a:endParaRPr lang="en-US" sz="4000" smtClean="0"/>
          </a:p>
        </p:txBody>
      </p:sp>
    </p:spTree>
  </p:cSld>
  <p:clrMapOvr>
    <a:masterClrMapping/>
  </p:clrMapOvr>
  <p:transition spd="med">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23850" y="0"/>
            <a:ext cx="8510588" cy="1196975"/>
          </a:xfrm>
        </p:spPr>
        <p:txBody>
          <a:bodyPr/>
          <a:lstStyle/>
          <a:p>
            <a:pPr eaLnBrk="1" hangingPunct="1"/>
            <a:r>
              <a:rPr lang="en-US" b="1" i="1" u="sng" smtClean="0">
                <a:solidFill>
                  <a:srgbClr val="FF33CC"/>
                </a:solidFill>
              </a:rPr>
              <a:t>Achalasia</a:t>
            </a:r>
            <a:endParaRPr lang="en-US" smtClean="0">
              <a:solidFill>
                <a:srgbClr val="FF33CC"/>
              </a:solidFill>
            </a:endParaRPr>
          </a:p>
        </p:txBody>
      </p:sp>
      <p:sp>
        <p:nvSpPr>
          <p:cNvPr id="27651" name="Rectangle 3"/>
          <p:cNvSpPr>
            <a:spLocks noGrp="1" noChangeArrowheads="1"/>
          </p:cNvSpPr>
          <p:nvPr>
            <p:ph type="body" idx="1"/>
          </p:nvPr>
        </p:nvSpPr>
        <p:spPr>
          <a:xfrm>
            <a:off x="0" y="981075"/>
            <a:ext cx="9144000" cy="5876925"/>
          </a:xfrm>
        </p:spPr>
        <p:txBody>
          <a:bodyPr/>
          <a:lstStyle/>
          <a:p>
            <a:pPr algn="l" rtl="0" eaLnBrk="1" hangingPunct="1">
              <a:lnSpc>
                <a:spcPct val="90000"/>
              </a:lnSpc>
              <a:buFont typeface="Wingdings" pitchFamily="2" charset="2"/>
              <a:buNone/>
            </a:pPr>
            <a:r>
              <a:rPr lang="en-US" smtClean="0">
                <a:solidFill>
                  <a:schemeClr val="bg1"/>
                </a:solidFill>
              </a:rPr>
              <a:t>   * It is a condition due to high resting pressure of the LES so; it fails to relax during swallowing. As a result, food transmission from the esophagus into the stomach is impeded or prevented. </a:t>
            </a:r>
          </a:p>
          <a:p>
            <a:pPr algn="l" rtl="0" eaLnBrk="1" hangingPunct="1">
              <a:lnSpc>
                <a:spcPct val="90000"/>
              </a:lnSpc>
              <a:buFont typeface="Wingdings" pitchFamily="2" charset="2"/>
              <a:buNone/>
            </a:pPr>
            <a:r>
              <a:rPr lang="en-US" smtClean="0">
                <a:solidFill>
                  <a:schemeClr val="bg1"/>
                </a:solidFill>
              </a:rPr>
              <a:t>   * Physiological basis of this condition is either </a:t>
            </a:r>
            <a:r>
              <a:rPr lang="en-US" smtClean="0">
                <a:solidFill>
                  <a:srgbClr val="FFFF00"/>
                </a:solidFill>
              </a:rPr>
              <a:t>pathology of or absence of the myenteric plexus </a:t>
            </a:r>
            <a:r>
              <a:rPr lang="en-US" smtClean="0">
                <a:solidFill>
                  <a:schemeClr val="bg1"/>
                </a:solidFill>
              </a:rPr>
              <a:t>containing VIP &amp; NO in the lower third of esophagus. </a:t>
            </a:r>
          </a:p>
          <a:p>
            <a:pPr algn="l" rtl="0" eaLnBrk="1" hangingPunct="1">
              <a:lnSpc>
                <a:spcPct val="90000"/>
              </a:lnSpc>
              <a:buFont typeface="Wingdings" pitchFamily="2" charset="2"/>
              <a:buNone/>
            </a:pPr>
            <a:r>
              <a:rPr lang="en-US" smtClean="0">
                <a:solidFill>
                  <a:schemeClr val="bg1"/>
                </a:solidFill>
              </a:rPr>
              <a:t>   * The musculature of the lower esophagus instead remains contracted and the myenteric plexus has lost the ability to transmit a signal to cause relaxation of the LES.</a:t>
            </a:r>
          </a:p>
        </p:txBody>
      </p:sp>
    </p:spTree>
  </p:cSld>
  <p:clrMapOvr>
    <a:masterClrMapping/>
  </p:clrMapOvr>
  <p:transition spd="med">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b="1" smtClean="0">
                <a:solidFill>
                  <a:srgbClr val="FF99FF"/>
                </a:solidFill>
              </a:rPr>
              <a:t>Achalesia</a:t>
            </a:r>
          </a:p>
        </p:txBody>
      </p:sp>
      <p:pic>
        <p:nvPicPr>
          <p:cNvPr id="28675" name="il_fi" descr="http://radiology.rsna.org/content/235/3/886/F2.larg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6300788" y="1989138"/>
            <a:ext cx="2336800" cy="3886200"/>
          </a:xfrm>
        </p:spPr>
      </p:pic>
      <p:pic>
        <p:nvPicPr>
          <p:cNvPr id="28676" name="Picture 2" descr="http://www.oralchelation.com/faq/images2/a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 y="2060575"/>
            <a:ext cx="5267325"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diamon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23850" y="0"/>
            <a:ext cx="8510588" cy="1196975"/>
          </a:xfrm>
        </p:spPr>
        <p:txBody>
          <a:bodyPr/>
          <a:lstStyle/>
          <a:p>
            <a:pPr eaLnBrk="1" hangingPunct="1"/>
            <a:r>
              <a:rPr lang="en-US" smtClean="0">
                <a:solidFill>
                  <a:schemeClr val="bg1"/>
                </a:solidFill>
              </a:rPr>
              <a:t/>
            </a:r>
            <a:br>
              <a:rPr lang="en-US" smtClean="0">
                <a:solidFill>
                  <a:schemeClr val="bg1"/>
                </a:solidFill>
              </a:rPr>
            </a:br>
            <a:r>
              <a:rPr lang="en-US" smtClean="0">
                <a:solidFill>
                  <a:srgbClr val="FF0000"/>
                </a:solidFill>
              </a:rPr>
              <a:t>Incompetence of the LES</a:t>
            </a:r>
            <a:br>
              <a:rPr lang="en-US" smtClean="0">
                <a:solidFill>
                  <a:srgbClr val="FF0000"/>
                </a:solidFill>
              </a:rPr>
            </a:br>
            <a:endParaRPr lang="en-US" smtClean="0">
              <a:solidFill>
                <a:srgbClr val="FF0000"/>
              </a:solidFill>
            </a:endParaRPr>
          </a:p>
        </p:txBody>
      </p:sp>
      <p:sp>
        <p:nvSpPr>
          <p:cNvPr id="31747" name="Rectangle 3"/>
          <p:cNvSpPr>
            <a:spLocks noGrp="1" noChangeArrowheads="1"/>
          </p:cNvSpPr>
          <p:nvPr>
            <p:ph type="body" idx="1"/>
          </p:nvPr>
        </p:nvSpPr>
        <p:spPr>
          <a:xfrm>
            <a:off x="0" y="1071563"/>
            <a:ext cx="8643938" cy="5786437"/>
          </a:xfrm>
        </p:spPr>
        <p:txBody>
          <a:bodyPr/>
          <a:lstStyle/>
          <a:p>
            <a:pPr algn="l" rtl="0" eaLnBrk="1" hangingPunct="1">
              <a:lnSpc>
                <a:spcPct val="90000"/>
              </a:lnSpc>
              <a:buFont typeface="Wingdings" pitchFamily="2" charset="2"/>
              <a:buNone/>
            </a:pPr>
            <a:r>
              <a:rPr lang="en-US" smtClean="0">
                <a:solidFill>
                  <a:schemeClr val="bg1"/>
                </a:solidFill>
              </a:rPr>
              <a:t>   * Incompetence cause </a:t>
            </a:r>
            <a:r>
              <a:rPr lang="en-US" smtClean="0">
                <a:solidFill>
                  <a:srgbClr val="FF99FF"/>
                </a:solidFill>
              </a:rPr>
              <a:t>esophageal reflux </a:t>
            </a:r>
            <a:r>
              <a:rPr lang="en-US" smtClean="0">
                <a:solidFill>
                  <a:schemeClr val="bg1"/>
                </a:solidFill>
              </a:rPr>
              <a:t>and result in chronic exposure of esophageal mucosa to acid. The stomach contents are highly acidic and contain many proteolytic enzymes. </a:t>
            </a:r>
          </a:p>
          <a:p>
            <a:pPr algn="l" rtl="0" eaLnBrk="1" hangingPunct="1">
              <a:lnSpc>
                <a:spcPct val="90000"/>
              </a:lnSpc>
              <a:buFont typeface="Wingdings" pitchFamily="2" charset="2"/>
              <a:buNone/>
            </a:pPr>
            <a:r>
              <a:rPr lang="en-US" smtClean="0">
                <a:solidFill>
                  <a:schemeClr val="bg1"/>
                </a:solidFill>
              </a:rPr>
              <a:t>   * The esophageal mucosa, except in the lower eighth of esophagus, is not capable of resisting for long the digestive actions of gastric secretions. </a:t>
            </a:r>
          </a:p>
          <a:p>
            <a:pPr algn="l" rtl="0" eaLnBrk="1" hangingPunct="1">
              <a:lnSpc>
                <a:spcPct val="90000"/>
              </a:lnSpc>
              <a:buFont typeface="Wingdings" pitchFamily="2" charset="2"/>
              <a:buNone/>
            </a:pPr>
            <a:r>
              <a:rPr lang="en-US" smtClean="0">
                <a:solidFill>
                  <a:schemeClr val="bg1"/>
                </a:solidFill>
              </a:rPr>
              <a:t>   * It can lead to reflux esophagitis, heart burn, esophageal ulcer and dysplastic changes that may become cancerous. </a:t>
            </a:r>
          </a:p>
        </p:txBody>
      </p:sp>
    </p:spTree>
  </p:cSld>
  <p:clrMapOvr>
    <a:masterClrMapping/>
  </p:clrMapOvr>
  <p:transition spd="med">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Hala\Desktop\gastroesophageal_reflu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5888"/>
            <a:ext cx="8785225" cy="674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p:txBody>
          <a:bodyPr/>
          <a:lstStyle/>
          <a:p>
            <a:r>
              <a:rPr lang="en-US" sz="13800" smtClean="0"/>
              <a:t>The End </a:t>
            </a:r>
            <a:endParaRPr lang="ar-SA" sz="13800" smtClean="0"/>
          </a:p>
        </p:txBody>
      </p:sp>
    </p:spTree>
    <p:extLst>
      <p:ext uri="{BB962C8B-B14F-4D97-AF65-F5344CB8AC3E}">
        <p14:creationId xmlns:p14="http://schemas.microsoft.com/office/powerpoint/2010/main" val="94768497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85750" y="428625"/>
            <a:ext cx="8510588" cy="1052513"/>
          </a:xfrm>
        </p:spPr>
        <p:txBody>
          <a:bodyPr/>
          <a:lstStyle/>
          <a:p>
            <a:pPr algn="ctr" eaLnBrk="1" hangingPunct="1"/>
            <a:r>
              <a:rPr lang="en-US" sz="4000" b="1" i="1" u="sng" smtClean="0">
                <a:solidFill>
                  <a:srgbClr val="FF33CC"/>
                </a:solidFill>
              </a:rPr>
              <a:t>Swallowing (Deglutition)</a:t>
            </a:r>
            <a:r>
              <a:rPr lang="en-US" sz="4000" smtClean="0">
                <a:solidFill>
                  <a:srgbClr val="FF33CC"/>
                </a:solidFill>
              </a:rPr>
              <a:t/>
            </a:r>
            <a:br>
              <a:rPr lang="en-US" sz="4000" smtClean="0">
                <a:solidFill>
                  <a:srgbClr val="FF33CC"/>
                </a:solidFill>
              </a:rPr>
            </a:br>
            <a:endParaRPr lang="en-US" sz="4000" smtClean="0">
              <a:solidFill>
                <a:srgbClr val="FF33CC"/>
              </a:solidFill>
            </a:endParaRPr>
          </a:p>
        </p:txBody>
      </p:sp>
      <p:sp>
        <p:nvSpPr>
          <p:cNvPr id="20483" name="Rectangle 3"/>
          <p:cNvSpPr>
            <a:spLocks noGrp="1" noChangeArrowheads="1"/>
          </p:cNvSpPr>
          <p:nvPr>
            <p:ph type="body" idx="1"/>
          </p:nvPr>
        </p:nvSpPr>
        <p:spPr>
          <a:xfrm>
            <a:off x="0" y="1714500"/>
            <a:ext cx="9144000" cy="5143500"/>
          </a:xfrm>
        </p:spPr>
        <p:txBody>
          <a:bodyPr/>
          <a:lstStyle/>
          <a:p>
            <a:pPr algn="l" rtl="0" eaLnBrk="1" hangingPunct="1">
              <a:buBlip>
                <a:blip r:embed="rId2"/>
              </a:buBlip>
            </a:pPr>
            <a:r>
              <a:rPr lang="en-US" dirty="0" smtClean="0">
                <a:solidFill>
                  <a:schemeClr val="bg1"/>
                </a:solidFill>
              </a:rPr>
              <a:t>Swallowing is the ordered sequence of events that propel food from the mouth to the stomach.</a:t>
            </a:r>
          </a:p>
          <a:p>
            <a:pPr algn="l" rtl="0" eaLnBrk="1" hangingPunct="1">
              <a:buBlip>
                <a:blip r:embed="rId2"/>
              </a:buBlip>
            </a:pPr>
            <a:r>
              <a:rPr lang="en-US" dirty="0" smtClean="0">
                <a:solidFill>
                  <a:schemeClr val="bg1"/>
                </a:solidFill>
              </a:rPr>
              <a:t>Swallowing can be initiated voluntary, but thereafter it is almost entirely under reflex control. </a:t>
            </a:r>
          </a:p>
          <a:p>
            <a:pPr algn="l" rtl="0" eaLnBrk="1" hangingPunct="1">
              <a:buBlip>
                <a:blip r:embed="rId2"/>
              </a:buBlip>
            </a:pPr>
            <a:r>
              <a:rPr lang="en-US" dirty="0" smtClean="0">
                <a:solidFill>
                  <a:schemeClr val="bg1"/>
                </a:solidFill>
              </a:rPr>
              <a:t>This reflex inhibits respiration and prevents the entrance of food into the airway passages.</a:t>
            </a:r>
          </a:p>
        </p:txBody>
      </p:sp>
    </p:spTree>
    <p:extLst>
      <p:ext uri="{BB962C8B-B14F-4D97-AF65-F5344CB8AC3E}">
        <p14:creationId xmlns:p14="http://schemas.microsoft.com/office/powerpoint/2010/main" val="2293994158"/>
      </p:ext>
    </p:extLst>
  </p:cSld>
  <p:clrMapOvr>
    <a:masterClrMapping/>
  </p:clrMapOvr>
  <p:transition spd="med">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663714"/>
            <a:ext cx="8637588" cy="707886"/>
          </a:xfrm>
        </p:spPr>
        <p:txBody>
          <a:bodyPr/>
          <a:lstStyle/>
          <a:p>
            <a:pPr algn="ctr" eaLnBrk="1" hangingPunct="1"/>
            <a:r>
              <a:rPr lang="en-US" sz="4400" dirty="0" smtClean="0">
                <a:solidFill>
                  <a:srgbClr val="FF99FF"/>
                </a:solidFill>
              </a:rPr>
              <a:t>Stages of Swallowing </a:t>
            </a:r>
          </a:p>
        </p:txBody>
      </p:sp>
      <p:sp>
        <p:nvSpPr>
          <p:cNvPr id="6147" name="Rectangle 3"/>
          <p:cNvSpPr>
            <a:spLocks noGrp="1" noChangeArrowheads="1"/>
          </p:cNvSpPr>
          <p:nvPr>
            <p:ph idx="1"/>
          </p:nvPr>
        </p:nvSpPr>
        <p:spPr>
          <a:xfrm>
            <a:off x="107504" y="1340768"/>
            <a:ext cx="8784976" cy="5040560"/>
          </a:xfrm>
        </p:spPr>
        <p:txBody>
          <a:bodyPr/>
          <a:lstStyle/>
          <a:p>
            <a:pPr eaLnBrk="1" hangingPunct="1"/>
            <a:r>
              <a:rPr lang="en-US" dirty="0" smtClean="0">
                <a:latin typeface="Times New Roman" pitchFamily="18" charset="0"/>
              </a:rPr>
              <a:t>Swallowing is initiated voluntarily in the mouth, but thereafter is under involuntary or reflex control. The reflex portion is controlled by the </a:t>
            </a:r>
            <a:r>
              <a:rPr lang="en-US" u="sng" dirty="0" smtClean="0">
                <a:solidFill>
                  <a:srgbClr val="FFFF00"/>
                </a:solidFill>
                <a:latin typeface="Times New Roman" pitchFamily="18" charset="0"/>
              </a:rPr>
              <a:t>swallowing center</a:t>
            </a:r>
            <a:r>
              <a:rPr lang="en-US" dirty="0" smtClean="0">
                <a:latin typeface="Times New Roman" pitchFamily="18" charset="0"/>
              </a:rPr>
              <a:t> in the </a:t>
            </a:r>
            <a:r>
              <a:rPr lang="en-US" u="sng" dirty="0" smtClean="0">
                <a:solidFill>
                  <a:srgbClr val="FFFF00"/>
                </a:solidFill>
                <a:latin typeface="Times New Roman" pitchFamily="18" charset="0"/>
              </a:rPr>
              <a:t>medulla</a:t>
            </a:r>
            <a:r>
              <a:rPr lang="en-US" dirty="0" smtClean="0">
                <a:latin typeface="Times New Roman" pitchFamily="18" charset="0"/>
              </a:rPr>
              <a:t>. </a:t>
            </a:r>
          </a:p>
          <a:p>
            <a:pPr eaLnBrk="1" hangingPunct="1">
              <a:buNone/>
            </a:pPr>
            <a:endParaRPr lang="en-US" dirty="0" smtClean="0">
              <a:latin typeface="Times New Roman" pitchFamily="18" charset="0"/>
            </a:endParaRPr>
          </a:p>
          <a:p>
            <a:pPr eaLnBrk="1" hangingPunct="1"/>
            <a:r>
              <a:rPr lang="en-US" dirty="0" smtClean="0">
                <a:solidFill>
                  <a:srgbClr val="00FFCC"/>
                </a:solidFill>
                <a:latin typeface="Times New Roman" pitchFamily="18" charset="0"/>
              </a:rPr>
              <a:t>Stages of Swallowing:</a:t>
            </a:r>
          </a:p>
          <a:p>
            <a:pPr marL="514350" indent="-514350" eaLnBrk="1" hangingPunct="1">
              <a:buFont typeface="+mj-lt"/>
              <a:buAutoNum type="arabicPeriod"/>
            </a:pPr>
            <a:r>
              <a:rPr lang="en-US" dirty="0" smtClean="0">
                <a:latin typeface="Times New Roman" pitchFamily="18" charset="0"/>
              </a:rPr>
              <a:t>Oral Stage (voluntary)</a:t>
            </a:r>
          </a:p>
          <a:p>
            <a:pPr marL="514350" indent="-514350" eaLnBrk="1" hangingPunct="1">
              <a:buFont typeface="+mj-lt"/>
              <a:buAutoNum type="arabicPeriod"/>
            </a:pPr>
            <a:r>
              <a:rPr lang="en-US" dirty="0" smtClean="0">
                <a:latin typeface="Times New Roman" pitchFamily="18" charset="0"/>
              </a:rPr>
              <a:t>Pharyngeal stage (involuntary)</a:t>
            </a:r>
          </a:p>
          <a:p>
            <a:pPr marL="514350" indent="-514350" eaLnBrk="1" hangingPunct="1">
              <a:buFont typeface="+mj-lt"/>
              <a:buAutoNum type="arabicPeriod"/>
            </a:pPr>
            <a:r>
              <a:rPr lang="en-US" dirty="0" smtClean="0">
                <a:latin typeface="Times New Roman" pitchFamily="18" charset="0"/>
              </a:rPr>
              <a:t>Esophageal stage (involuntary)</a:t>
            </a:r>
          </a:p>
          <a:p>
            <a:pPr eaLnBrk="1" hangingPunct="1">
              <a:buNone/>
            </a:pPr>
            <a:r>
              <a:rPr lang="en-US" dirty="0" smtClean="0"/>
              <a:t>	</a:t>
            </a:r>
          </a:p>
          <a:p>
            <a:pPr eaLnBrk="1" hangingPunct="1">
              <a:lnSpc>
                <a:spcPct val="80000"/>
              </a:lnSpc>
            </a:pPr>
            <a:endParaRPr lang="en-US" sz="1000" dirty="0" smtClean="0"/>
          </a:p>
        </p:txBody>
      </p:sp>
    </p:spTree>
    <p:extLst>
      <p:ext uri="{BB962C8B-B14F-4D97-AF65-F5344CB8AC3E}">
        <p14:creationId xmlns:p14="http://schemas.microsoft.com/office/powerpoint/2010/main" val="23310052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 calcmode="lin" valueType="num">
                                      <p:cBhvr additive="base">
                                        <p:cTn id="37"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04800"/>
            <a:ext cx="8637588" cy="707886"/>
          </a:xfrm>
        </p:spPr>
        <p:txBody>
          <a:bodyPr/>
          <a:lstStyle/>
          <a:p>
            <a:pPr algn="ctr"/>
            <a:r>
              <a:rPr lang="en-US" sz="4000" dirty="0" smtClean="0">
                <a:solidFill>
                  <a:srgbClr val="FF99FF"/>
                </a:solidFill>
              </a:rPr>
              <a:t>Stages of Swallowing (Deglutition)</a:t>
            </a:r>
            <a:endParaRPr lang="ar-SA" sz="4000" dirty="0">
              <a:solidFill>
                <a:srgbClr val="FF99FF"/>
              </a:solidFill>
            </a:endParaRPr>
          </a:p>
        </p:txBody>
      </p:sp>
      <p:sp>
        <p:nvSpPr>
          <p:cNvPr id="3" name="Content Placeholder 2"/>
          <p:cNvSpPr>
            <a:spLocks noGrp="1"/>
          </p:cNvSpPr>
          <p:nvPr>
            <p:ph idx="1"/>
          </p:nvPr>
        </p:nvSpPr>
        <p:spPr>
          <a:xfrm>
            <a:off x="328613" y="1052736"/>
            <a:ext cx="8208962" cy="5328592"/>
          </a:xfrm>
        </p:spPr>
        <p:txBody>
          <a:bodyPr/>
          <a:lstStyle/>
          <a:p>
            <a:pPr marL="457200" lvl="0" indent="-457200" eaLnBrk="0" hangingPunct="0">
              <a:spcBef>
                <a:spcPct val="0"/>
              </a:spcBef>
              <a:buNone/>
            </a:pPr>
            <a:r>
              <a:rPr lang="en-US" b="1" u="sng" dirty="0" smtClean="0">
                <a:solidFill>
                  <a:schemeClr val="tx2">
                    <a:lumMod val="60000"/>
                    <a:lumOff val="40000"/>
                  </a:schemeClr>
                </a:solidFill>
                <a:latin typeface="Times New Roman" pitchFamily="18" charset="0"/>
                <a:cs typeface="Times New Roman" pitchFamily="18" charset="0"/>
              </a:rPr>
              <a:t>I- Oral stage</a:t>
            </a:r>
            <a:r>
              <a:rPr lang="en-US" b="1" dirty="0" smtClean="0">
                <a:solidFill>
                  <a:schemeClr val="tx2">
                    <a:lumMod val="60000"/>
                    <a:lumOff val="40000"/>
                  </a:schemeClr>
                </a:solidFill>
                <a:latin typeface="Times New Roman" pitchFamily="18" charset="0"/>
                <a:cs typeface="Times New Roman" pitchFamily="18" charset="0"/>
              </a:rPr>
              <a:t>: </a:t>
            </a:r>
          </a:p>
          <a:p>
            <a:pPr lvl="0" indent="14288" eaLnBrk="0" hangingPunct="0">
              <a:spcBef>
                <a:spcPct val="0"/>
              </a:spcBef>
              <a:buNone/>
            </a:pPr>
            <a:r>
              <a:rPr lang="en-US" kern="1200" dirty="0" smtClean="0">
                <a:solidFill>
                  <a:srgbClr val="FFFFFF"/>
                </a:solidFill>
                <a:latin typeface="Times New Roman" pitchFamily="18" charset="0"/>
                <a:cs typeface="Times New Roman" pitchFamily="18" charset="0"/>
              </a:rPr>
              <a:t>The </a:t>
            </a:r>
            <a:r>
              <a:rPr lang="en-US" kern="1200" dirty="0">
                <a:solidFill>
                  <a:srgbClr val="FFFFFF"/>
                </a:solidFill>
                <a:latin typeface="Times New Roman" pitchFamily="18" charset="0"/>
                <a:cs typeface="Times New Roman" pitchFamily="18" charset="0"/>
              </a:rPr>
              <a:t>first stage of swallowing involves the voluntary rolling of the chewed food </a:t>
            </a:r>
            <a:r>
              <a:rPr lang="en-US" kern="1200" dirty="0" smtClean="0">
                <a:solidFill>
                  <a:srgbClr val="FFFFFF"/>
                </a:solidFill>
                <a:latin typeface="Times New Roman" pitchFamily="18" charset="0"/>
                <a:cs typeface="Times New Roman" pitchFamily="18" charset="0"/>
              </a:rPr>
              <a:t>(bolus) posteriorly </a:t>
            </a:r>
            <a:r>
              <a:rPr lang="en-US" kern="1200" dirty="0">
                <a:solidFill>
                  <a:srgbClr val="FFFFFF"/>
                </a:solidFill>
                <a:latin typeface="Times New Roman" pitchFamily="18" charset="0"/>
                <a:cs typeface="Times New Roman" pitchFamily="18" charset="0"/>
              </a:rPr>
              <a:t>into the pharynx by the upward and backward pressure applied by the tongue against the palate.    </a:t>
            </a:r>
          </a:p>
          <a:p>
            <a:pPr indent="14288" eaLnBrk="1" hangingPunct="1"/>
            <a:r>
              <a:rPr lang="en-US" dirty="0" smtClean="0">
                <a:solidFill>
                  <a:srgbClr val="FFFFFF"/>
                </a:solidFill>
                <a:latin typeface="Times New Roman" pitchFamily="18" charset="0"/>
                <a:cs typeface="Times New Roman" pitchFamily="18" charset="0"/>
              </a:rPr>
              <a:t>the pharynx contains high density of somatosensory receptors. The activation of these receptors initiates the involuntary swallowing reflex in the medulla.</a:t>
            </a:r>
          </a:p>
          <a:p>
            <a:pPr eaLnBrk="1" hangingPunct="1">
              <a:lnSpc>
                <a:spcPct val="80000"/>
              </a:lnSpc>
              <a:buNone/>
            </a:pPr>
            <a:endParaRPr lang="en-US" sz="2800" dirty="0" smtClean="0">
              <a:latin typeface="Times New Roman" pitchFamily="18" charset="0"/>
            </a:endParaRPr>
          </a:p>
        </p:txBody>
      </p:sp>
    </p:spTree>
    <p:extLst>
      <p:ext uri="{BB962C8B-B14F-4D97-AF65-F5344CB8AC3E}">
        <p14:creationId xmlns:p14="http://schemas.microsoft.com/office/powerpoint/2010/main" val="14227829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0" y="30162"/>
            <a:ext cx="9144000" cy="584775"/>
          </a:xfrm>
          <a:prstGeom prst="rect">
            <a:avLst/>
          </a:prstGeom>
          <a:noFill/>
          <a:ln w="12700">
            <a:noFill/>
            <a:miter lim="800000"/>
            <a:headEnd type="none" w="sm" len="sm"/>
            <a:tailEnd type="none" w="sm" len="sm"/>
          </a:ln>
        </p:spPr>
        <p:txBody>
          <a:bodyPr>
            <a:spAutoFit/>
          </a:bodyPr>
          <a:lstStyle/>
          <a:p>
            <a:pPr algn="ctr" eaLnBrk="0" hangingPunct="0"/>
            <a:r>
              <a:rPr lang="en-US" sz="3200" dirty="0">
                <a:solidFill>
                  <a:srgbClr val="FF99FF"/>
                </a:solidFill>
              </a:rPr>
              <a:t>Stages of </a:t>
            </a:r>
            <a:r>
              <a:rPr lang="en-US" sz="3200" dirty="0" smtClean="0">
                <a:solidFill>
                  <a:srgbClr val="FF99FF"/>
                </a:solidFill>
              </a:rPr>
              <a:t>Swallowing </a:t>
            </a:r>
            <a:r>
              <a:rPr lang="en-US" sz="3200" b="1" dirty="0" smtClean="0">
                <a:solidFill>
                  <a:srgbClr val="FF99FF"/>
                </a:solidFill>
                <a:latin typeface="Times New Roman" pitchFamily="18" charset="0"/>
                <a:cs typeface="Times New Roman" pitchFamily="18" charset="0"/>
              </a:rPr>
              <a:t>(Cont.)</a:t>
            </a:r>
            <a:endParaRPr lang="en-US" sz="3200" b="1" dirty="0">
              <a:solidFill>
                <a:srgbClr val="FF99FF"/>
              </a:solidFill>
              <a:latin typeface="Times New Roman" pitchFamily="18" charset="0"/>
              <a:cs typeface="Times New Roman" pitchFamily="18" charset="0"/>
            </a:endParaRPr>
          </a:p>
        </p:txBody>
      </p:sp>
      <p:sp>
        <p:nvSpPr>
          <p:cNvPr id="31747" name="Text Box 6"/>
          <p:cNvSpPr txBox="1">
            <a:spLocks noChangeArrowheads="1"/>
          </p:cNvSpPr>
          <p:nvPr/>
        </p:nvSpPr>
        <p:spPr bwMode="auto">
          <a:xfrm>
            <a:off x="0" y="457200"/>
            <a:ext cx="9144000" cy="5755422"/>
          </a:xfrm>
          <a:prstGeom prst="rect">
            <a:avLst/>
          </a:prstGeom>
          <a:noFill/>
          <a:ln w="12700">
            <a:noFill/>
            <a:miter lim="800000"/>
            <a:headEnd type="none" w="sm" len="sm"/>
            <a:tailEnd type="none" w="sm" len="sm"/>
          </a:ln>
        </p:spPr>
        <p:txBody>
          <a:bodyPr wrap="square">
            <a:spAutoFit/>
          </a:bodyPr>
          <a:lstStyle/>
          <a:p>
            <a:pPr marL="457200" indent="-457200" eaLnBrk="0" hangingPunct="0"/>
            <a:r>
              <a:rPr lang="en-US" sz="3200" b="1" dirty="0">
                <a:solidFill>
                  <a:srgbClr val="FFFF00"/>
                </a:solidFill>
                <a:latin typeface="Times New Roman" pitchFamily="18" charset="0"/>
                <a:cs typeface="Times New Roman" pitchFamily="18" charset="0"/>
              </a:rPr>
              <a:t>	</a:t>
            </a:r>
            <a:r>
              <a:rPr lang="en-US" sz="3200" b="1" dirty="0" smtClean="0">
                <a:solidFill>
                  <a:srgbClr val="FFFF00"/>
                </a:solidFill>
                <a:latin typeface="Times New Roman" pitchFamily="18" charset="0"/>
                <a:cs typeface="Times New Roman" pitchFamily="18" charset="0"/>
              </a:rPr>
              <a:t>II- Pharyngeal stage:</a:t>
            </a:r>
          </a:p>
          <a:p>
            <a:pPr marL="457200" indent="-457200" eaLnBrk="0" hangingPunct="0"/>
            <a:r>
              <a:rPr lang="en-US" sz="2800" b="1" dirty="0">
                <a:solidFill>
                  <a:srgbClr val="FFFF00"/>
                </a:solidFill>
                <a:latin typeface="Times New Roman" pitchFamily="18" charset="0"/>
                <a:cs typeface="Times New Roman" pitchFamily="18" charset="0"/>
              </a:rPr>
              <a:t> </a:t>
            </a:r>
            <a:r>
              <a:rPr lang="en-US" sz="2800" b="1" dirty="0" smtClean="0">
                <a:solidFill>
                  <a:srgbClr val="FFFF00"/>
                </a:solidFill>
                <a:latin typeface="Times New Roman" pitchFamily="18" charset="0"/>
                <a:cs typeface="Times New Roman" pitchFamily="18" charset="0"/>
              </a:rPr>
              <a:t>      </a:t>
            </a:r>
            <a:r>
              <a:rPr lang="en-US" sz="2800" dirty="0" smtClean="0">
                <a:solidFill>
                  <a:srgbClr val="FFFFFF"/>
                </a:solidFill>
                <a:latin typeface="Times New Roman" pitchFamily="18" charset="0"/>
                <a:cs typeface="Times New Roman" pitchFamily="18" charset="0"/>
              </a:rPr>
              <a:t>At </a:t>
            </a:r>
            <a:r>
              <a:rPr lang="en-US" sz="2800" dirty="0">
                <a:solidFill>
                  <a:srgbClr val="FFFFFF"/>
                </a:solidFill>
                <a:latin typeface="Times New Roman" pitchFamily="18" charset="0"/>
                <a:cs typeface="Times New Roman" pitchFamily="18" charset="0"/>
              </a:rPr>
              <a:t>the pharynx, the bolus of food stimulates epithelial swallowing receptor areas all around the pharynx opening and impulses from this area pass to the </a:t>
            </a:r>
            <a:r>
              <a:rPr lang="en-US" sz="2800" dirty="0">
                <a:solidFill>
                  <a:srgbClr val="FFFF00"/>
                </a:solidFill>
                <a:latin typeface="Times New Roman" pitchFamily="18" charset="0"/>
                <a:cs typeface="Times New Roman" pitchFamily="18" charset="0"/>
              </a:rPr>
              <a:t>swallowing </a:t>
            </a:r>
            <a:r>
              <a:rPr lang="en-US" sz="2800" dirty="0" smtClean="0">
                <a:solidFill>
                  <a:srgbClr val="FFFF00"/>
                </a:solidFill>
                <a:latin typeface="Times New Roman" pitchFamily="18" charset="0"/>
                <a:cs typeface="Times New Roman" pitchFamily="18" charset="0"/>
              </a:rPr>
              <a:t>center in </a:t>
            </a:r>
            <a:r>
              <a:rPr lang="en-US" sz="2800" dirty="0" smtClean="0">
                <a:solidFill>
                  <a:srgbClr val="FFFFFF"/>
                </a:solidFill>
                <a:latin typeface="Times New Roman" pitchFamily="18" charset="0"/>
                <a:cs typeface="Times New Roman" pitchFamily="18" charset="0"/>
              </a:rPr>
              <a:t>brain stem </a:t>
            </a:r>
            <a:r>
              <a:rPr lang="en-US" sz="2800" dirty="0">
                <a:solidFill>
                  <a:srgbClr val="FFFFFF"/>
                </a:solidFill>
                <a:latin typeface="Times New Roman" pitchFamily="18" charset="0"/>
                <a:cs typeface="Times New Roman" pitchFamily="18" charset="0"/>
              </a:rPr>
              <a:t>and accordingly initiate a series of autonomic pharyngeal muscle contractions as follows: </a:t>
            </a:r>
          </a:p>
          <a:p>
            <a:pPr marL="457200" indent="-457200" eaLnBrk="0" hangingPunct="0"/>
            <a:r>
              <a:rPr lang="en-US" sz="2800" dirty="0">
                <a:solidFill>
                  <a:srgbClr val="FFFFFF"/>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(1)</a:t>
            </a:r>
            <a:r>
              <a:rPr lang="en-US" sz="2800" dirty="0" smtClean="0">
                <a:solidFill>
                  <a:srgbClr val="FFFFFF"/>
                </a:solidFill>
                <a:latin typeface="Times New Roman" pitchFamily="18" charset="0"/>
                <a:cs typeface="Times New Roman" pitchFamily="18" charset="0"/>
              </a:rPr>
              <a:t> </a:t>
            </a:r>
            <a:r>
              <a:rPr lang="en-US" sz="2800" u="sng" dirty="0">
                <a:solidFill>
                  <a:srgbClr val="FFFFFF"/>
                </a:solidFill>
                <a:latin typeface="Times New Roman" pitchFamily="18" charset="0"/>
                <a:cs typeface="Times New Roman" pitchFamily="18" charset="0"/>
              </a:rPr>
              <a:t>The </a:t>
            </a:r>
            <a:r>
              <a:rPr lang="en-US" sz="2800" u="sng" dirty="0">
                <a:solidFill>
                  <a:srgbClr val="FFFF00"/>
                </a:solidFill>
                <a:latin typeface="Times New Roman" pitchFamily="18" charset="0"/>
                <a:cs typeface="Times New Roman" pitchFamily="18" charset="0"/>
              </a:rPr>
              <a:t>soft palate</a:t>
            </a:r>
            <a:r>
              <a:rPr lang="en-US" sz="2800" u="sng" dirty="0">
                <a:solidFill>
                  <a:srgbClr val="FFFFFF"/>
                </a:solidFill>
                <a:latin typeface="Times New Roman" pitchFamily="18" charset="0"/>
                <a:cs typeface="Times New Roman" pitchFamily="18" charset="0"/>
              </a:rPr>
              <a:t> is pulled upward to close the posterior nares </a:t>
            </a:r>
            <a:r>
              <a:rPr lang="en-US" sz="2800" dirty="0">
                <a:solidFill>
                  <a:srgbClr val="FFFFFF"/>
                </a:solidFill>
                <a:latin typeface="Times New Roman" pitchFamily="18" charset="0"/>
                <a:cs typeface="Times New Roman" pitchFamily="18" charset="0"/>
              </a:rPr>
              <a:t>which prevents the food </a:t>
            </a:r>
            <a:r>
              <a:rPr lang="en-US" sz="2800" dirty="0" smtClean="0">
                <a:solidFill>
                  <a:srgbClr val="FFFFFF"/>
                </a:solidFill>
                <a:latin typeface="Times New Roman" pitchFamily="18" charset="0"/>
                <a:cs typeface="Times New Roman" pitchFamily="18" charset="0"/>
              </a:rPr>
              <a:t>from </a:t>
            </a:r>
            <a:r>
              <a:rPr lang="en-US" sz="2800" dirty="0">
                <a:solidFill>
                  <a:srgbClr val="FFFFFF"/>
                </a:solidFill>
                <a:latin typeface="Times New Roman" pitchFamily="18" charset="0"/>
                <a:cs typeface="Times New Roman" pitchFamily="18" charset="0"/>
              </a:rPr>
              <a:t>entering the nasal cavities.</a:t>
            </a:r>
          </a:p>
          <a:p>
            <a:pPr marL="457200" indent="-457200" eaLnBrk="0" hangingPunct="0"/>
            <a:r>
              <a:rPr lang="en-US" sz="2800" dirty="0">
                <a:solidFill>
                  <a:srgbClr val="FFFFFF"/>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(2)</a:t>
            </a:r>
            <a:r>
              <a:rPr lang="en-US" sz="2800" dirty="0" smtClean="0">
                <a:solidFill>
                  <a:srgbClr val="FFFFFF"/>
                </a:solidFill>
                <a:latin typeface="Times New Roman" pitchFamily="18" charset="0"/>
                <a:cs typeface="Times New Roman" pitchFamily="18" charset="0"/>
              </a:rPr>
              <a:t>  </a:t>
            </a:r>
            <a:r>
              <a:rPr lang="en-US" sz="2800" u="sng" dirty="0">
                <a:solidFill>
                  <a:srgbClr val="FFFFFF"/>
                </a:solidFill>
                <a:latin typeface="Times New Roman" pitchFamily="18" charset="0"/>
                <a:cs typeface="Times New Roman" pitchFamily="18" charset="0"/>
              </a:rPr>
              <a:t>The </a:t>
            </a:r>
            <a:r>
              <a:rPr lang="en-US" sz="2800" u="sng" dirty="0" err="1">
                <a:solidFill>
                  <a:srgbClr val="FFFF00"/>
                </a:solidFill>
                <a:latin typeface="Times New Roman" pitchFamily="18" charset="0"/>
                <a:cs typeface="Times New Roman" pitchFamily="18" charset="0"/>
              </a:rPr>
              <a:t>palatopharyngeal</a:t>
            </a:r>
            <a:r>
              <a:rPr lang="en-US" sz="2800" u="sng" dirty="0">
                <a:solidFill>
                  <a:srgbClr val="FFFF00"/>
                </a:solidFill>
                <a:latin typeface="Times New Roman" pitchFamily="18" charset="0"/>
                <a:cs typeface="Times New Roman" pitchFamily="18" charset="0"/>
              </a:rPr>
              <a:t> folds</a:t>
            </a:r>
            <a:r>
              <a:rPr lang="en-US" sz="2800" u="sng" dirty="0">
                <a:solidFill>
                  <a:srgbClr val="FFFFFF"/>
                </a:solidFill>
                <a:latin typeface="Times New Roman" pitchFamily="18" charset="0"/>
                <a:cs typeface="Times New Roman" pitchFamily="18" charset="0"/>
              </a:rPr>
              <a:t> on each side of the pharynx are pulled medially to approximate each other. </a:t>
            </a:r>
            <a:r>
              <a:rPr lang="en-US" sz="2800" dirty="0">
                <a:solidFill>
                  <a:srgbClr val="FFFFFF"/>
                </a:solidFill>
                <a:latin typeface="Times New Roman" pitchFamily="18" charset="0"/>
                <a:cs typeface="Times New Roman" pitchFamily="18" charset="0"/>
              </a:rPr>
              <a:t>These folds form a </a:t>
            </a:r>
            <a:r>
              <a:rPr lang="en-US" sz="2800" dirty="0" err="1">
                <a:solidFill>
                  <a:srgbClr val="FFFFFF"/>
                </a:solidFill>
                <a:latin typeface="Times New Roman" pitchFamily="18" charset="0"/>
                <a:cs typeface="Times New Roman" pitchFamily="18" charset="0"/>
              </a:rPr>
              <a:t>sagittal</a:t>
            </a:r>
            <a:r>
              <a:rPr lang="en-US" sz="2800" dirty="0">
                <a:solidFill>
                  <a:srgbClr val="FFFFFF"/>
                </a:solidFill>
                <a:latin typeface="Times New Roman" pitchFamily="18" charset="0"/>
                <a:cs typeface="Times New Roman" pitchFamily="18" charset="0"/>
              </a:rPr>
              <a:t> slit through which food must pass into the posterior pharynx.   </a:t>
            </a:r>
          </a:p>
        </p:txBody>
      </p:sp>
    </p:spTree>
    <p:extLst>
      <p:ext uri="{BB962C8B-B14F-4D97-AF65-F5344CB8AC3E}">
        <p14:creationId xmlns:p14="http://schemas.microsoft.com/office/powerpoint/2010/main" val="157293192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6888163" y="5416550"/>
            <a:ext cx="1778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383" tIns="44691" rIns="89383" bIns="44691">
            <a:spAutoFit/>
          </a:bodyPr>
          <a:lstStyle/>
          <a:p>
            <a:pPr algn="ctr" defTabSz="893763" eaLnBrk="0" hangingPunct="0"/>
            <a:endParaRPr lang="en-GB" sz="2300">
              <a:solidFill>
                <a:srgbClr val="FFFFFF"/>
              </a:solidFill>
              <a:latin typeface="Times" charset="0"/>
            </a:endParaRPr>
          </a:p>
        </p:txBody>
      </p:sp>
      <p:sp>
        <p:nvSpPr>
          <p:cNvPr id="10243" name="Rectangle 4"/>
          <p:cNvSpPr>
            <a:spLocks noChangeArrowheads="1"/>
          </p:cNvSpPr>
          <p:nvPr/>
        </p:nvSpPr>
        <p:spPr bwMode="auto">
          <a:xfrm>
            <a:off x="395288" y="1484313"/>
            <a:ext cx="4608512"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452" tIns="43450" rIns="88452" bIns="43450"/>
          <a:lstStyle/>
          <a:p>
            <a:pPr marL="327025" indent="-327025" defTabSz="873125" rtl="1" eaLnBrk="0" hangingPunct="0">
              <a:lnSpc>
                <a:spcPct val="90000"/>
              </a:lnSpc>
              <a:spcBef>
                <a:spcPct val="10000"/>
              </a:spcBef>
              <a:buClr>
                <a:srgbClr val="800000"/>
              </a:buClr>
              <a:buSzPct val="75000"/>
              <a:buFontTx/>
              <a:buChar char="•"/>
            </a:pPr>
            <a:r>
              <a:rPr lang="en-US" sz="3200" b="1">
                <a:solidFill>
                  <a:srgbClr val="FF33CC"/>
                </a:solidFill>
              </a:rPr>
              <a:t>Swallowing Center medulla</a:t>
            </a:r>
          </a:p>
          <a:p>
            <a:pPr marL="709613" lvl="1" indent="-271463" defTabSz="873125" rtl="1" eaLnBrk="0" hangingPunct="0">
              <a:lnSpc>
                <a:spcPct val="90000"/>
              </a:lnSpc>
              <a:spcBef>
                <a:spcPct val="10000"/>
              </a:spcBef>
              <a:buClr>
                <a:srgbClr val="800000"/>
              </a:buClr>
              <a:buSzPct val="80000"/>
              <a:buFont typeface="Times" charset="0"/>
              <a:buChar char="-"/>
            </a:pPr>
            <a:r>
              <a:rPr lang="en-US" sz="2800" b="1">
                <a:solidFill>
                  <a:schemeClr val="bg1"/>
                </a:solidFill>
                <a:latin typeface="Times" charset="0"/>
              </a:rPr>
              <a:t>Sensory input from pharnyx and esophagus</a:t>
            </a:r>
          </a:p>
          <a:p>
            <a:pPr marL="709613" lvl="1" indent="-271463" defTabSz="873125" rtl="1" eaLnBrk="0" hangingPunct="0">
              <a:lnSpc>
                <a:spcPct val="90000"/>
              </a:lnSpc>
              <a:spcBef>
                <a:spcPct val="10000"/>
              </a:spcBef>
              <a:buClr>
                <a:srgbClr val="800000"/>
              </a:buClr>
              <a:buSzPct val="80000"/>
              <a:buFont typeface="Times" charset="0"/>
              <a:buChar char="-"/>
            </a:pPr>
            <a:r>
              <a:rPr lang="en-US" sz="2800" b="1">
                <a:solidFill>
                  <a:schemeClr val="bg1"/>
                </a:solidFill>
                <a:latin typeface="Times" charset="0"/>
              </a:rPr>
              <a:t>Coordinates activity from vagal nuclei with other centers (e.g., inhibits respiratory center)</a:t>
            </a:r>
          </a:p>
          <a:p>
            <a:pPr marL="327025" indent="-327025" algn="r" defTabSz="873125" rtl="1" eaLnBrk="0" hangingPunct="0">
              <a:lnSpc>
                <a:spcPct val="90000"/>
              </a:lnSpc>
              <a:spcBef>
                <a:spcPct val="10000"/>
              </a:spcBef>
              <a:buClr>
                <a:srgbClr val="800000"/>
              </a:buClr>
              <a:buSzPct val="75000"/>
              <a:buFontTx/>
              <a:buChar char="•"/>
            </a:pPr>
            <a:endParaRPr lang="en-US" sz="4000" b="1">
              <a:solidFill>
                <a:schemeClr val="bg1"/>
              </a:solidFill>
              <a:latin typeface="Times" charset="0"/>
            </a:endParaRPr>
          </a:p>
        </p:txBody>
      </p:sp>
      <p:graphicFrame>
        <p:nvGraphicFramePr>
          <p:cNvPr id="10244" name="Object 5"/>
          <p:cNvGraphicFramePr>
            <a:graphicFrameLocks noGrp="1" noChangeAspect="1"/>
          </p:cNvGraphicFramePr>
          <p:nvPr>
            <p:ph idx="1"/>
            <p:extLst>
              <p:ext uri="{D42A27DB-BD31-4B8C-83A1-F6EECF244321}">
                <p14:modId xmlns:p14="http://schemas.microsoft.com/office/powerpoint/2010/main" val="1418814658"/>
              </p:ext>
            </p:extLst>
          </p:nvPr>
        </p:nvGraphicFramePr>
        <p:xfrm>
          <a:off x="4356100" y="476672"/>
          <a:ext cx="4464372" cy="6119391"/>
        </p:xfrm>
        <a:graphic>
          <a:graphicData uri="http://schemas.openxmlformats.org/presentationml/2006/ole">
            <mc:AlternateContent xmlns:mc="http://schemas.openxmlformats.org/markup-compatibility/2006">
              <mc:Choice xmlns:v="urn:schemas-microsoft-com:vml" Requires="v">
                <p:oleObj spid="_x0000_s11275" name="Bitmap Image" r:id="rId4" imgW="6876190" imgH="7066667" progId="Paint.Picture">
                  <p:embed/>
                </p:oleObj>
              </mc:Choice>
              <mc:Fallback>
                <p:oleObj name="Bitmap Image" r:id="rId4" imgW="6876190" imgH="7066667" progId="Paint.Picture">
                  <p:embed/>
                  <p:pic>
                    <p:nvPicPr>
                      <p:cNvPr id="0" name=""/>
                      <p:cNvPicPr>
                        <a:picLocks noChangeAspect="1" noChangeArrowheads="1"/>
                      </p:cNvPicPr>
                      <p:nvPr/>
                    </p:nvPicPr>
                    <p:blipFill>
                      <a:blip r:embed="rId5">
                        <a:lum bright="-12000" contrast="12000"/>
                        <a:extLst>
                          <a:ext uri="{28A0092B-C50C-407E-A947-70E740481C1C}">
                            <a14:useLocalDpi xmlns:a14="http://schemas.microsoft.com/office/drawing/2010/main" val="0"/>
                          </a:ext>
                        </a:extLst>
                      </a:blip>
                      <a:srcRect/>
                      <a:stretch>
                        <a:fillRect/>
                      </a:stretch>
                    </p:blipFill>
                    <p:spPr bwMode="auto">
                      <a:xfrm>
                        <a:off x="4356100" y="476672"/>
                        <a:ext cx="4464372" cy="6119391"/>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11362457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5"/>
          <p:cNvSpPr txBox="1">
            <a:spLocks noChangeArrowheads="1"/>
          </p:cNvSpPr>
          <p:nvPr/>
        </p:nvSpPr>
        <p:spPr bwMode="auto">
          <a:xfrm>
            <a:off x="0" y="30162"/>
            <a:ext cx="9144000" cy="584775"/>
          </a:xfrm>
          <a:prstGeom prst="rect">
            <a:avLst/>
          </a:prstGeom>
          <a:noFill/>
          <a:ln w="12700">
            <a:noFill/>
            <a:miter lim="800000"/>
            <a:headEnd type="none" w="sm" len="sm"/>
            <a:tailEnd type="none" w="sm" len="sm"/>
          </a:ln>
        </p:spPr>
        <p:txBody>
          <a:bodyPr>
            <a:spAutoFit/>
          </a:bodyPr>
          <a:lstStyle/>
          <a:p>
            <a:pPr algn="ctr" eaLnBrk="0" hangingPunct="0"/>
            <a:r>
              <a:rPr lang="en-US" sz="3200" dirty="0"/>
              <a:t>Stages of Swallowing </a:t>
            </a:r>
            <a:r>
              <a:rPr lang="en-US" sz="3200" b="1" dirty="0">
                <a:solidFill>
                  <a:srgbClr val="FFFF00"/>
                </a:solidFill>
                <a:latin typeface="Times New Roman" pitchFamily="18" charset="0"/>
                <a:cs typeface="Times New Roman" pitchFamily="18" charset="0"/>
              </a:rPr>
              <a:t>(Cont.)</a:t>
            </a:r>
          </a:p>
        </p:txBody>
      </p:sp>
      <p:sp>
        <p:nvSpPr>
          <p:cNvPr id="32771" name="Text Box 6"/>
          <p:cNvSpPr txBox="1">
            <a:spLocks noChangeArrowheads="1"/>
          </p:cNvSpPr>
          <p:nvPr/>
        </p:nvSpPr>
        <p:spPr bwMode="auto">
          <a:xfrm>
            <a:off x="0" y="457200"/>
            <a:ext cx="8915400" cy="4493538"/>
          </a:xfrm>
          <a:prstGeom prst="rect">
            <a:avLst/>
          </a:prstGeom>
          <a:noFill/>
          <a:ln w="12700">
            <a:noFill/>
            <a:miter lim="800000"/>
            <a:headEnd type="none" w="sm" len="sm"/>
            <a:tailEnd type="none" w="sm" len="sm"/>
          </a:ln>
        </p:spPr>
        <p:txBody>
          <a:bodyPr>
            <a:spAutoFit/>
          </a:bodyPr>
          <a:lstStyle/>
          <a:p>
            <a:pPr marL="457200" indent="-457200" eaLnBrk="0" hangingPunct="0"/>
            <a:r>
              <a:rPr lang="en-US" sz="2400" b="1" dirty="0">
                <a:solidFill>
                  <a:srgbClr val="FFFF00"/>
                </a:solidFill>
                <a:latin typeface="Times New Roman" pitchFamily="18" charset="0"/>
                <a:cs typeface="Times New Roman" pitchFamily="18" charset="0"/>
              </a:rPr>
              <a:t>	</a:t>
            </a:r>
            <a:r>
              <a:rPr lang="en-US" sz="2400" u="sng" dirty="0" smtClean="0">
                <a:solidFill>
                  <a:srgbClr val="FFFF00"/>
                </a:solidFill>
                <a:latin typeface="Times New Roman" pitchFamily="18" charset="0"/>
                <a:cs typeface="Times New Roman" pitchFamily="18" charset="0"/>
              </a:rPr>
              <a:t>(3) </a:t>
            </a:r>
            <a:r>
              <a:rPr lang="en-US" sz="2400" u="sng" dirty="0">
                <a:solidFill>
                  <a:srgbClr val="FFFFFF"/>
                </a:solidFill>
                <a:latin typeface="Times New Roman" pitchFamily="18" charset="0"/>
                <a:cs typeface="Times New Roman" pitchFamily="18" charset="0"/>
              </a:rPr>
              <a:t>The</a:t>
            </a:r>
            <a:r>
              <a:rPr lang="en-US" sz="2400" u="sng" dirty="0">
                <a:solidFill>
                  <a:srgbClr val="FFFF00"/>
                </a:solidFill>
                <a:latin typeface="Times New Roman" pitchFamily="18" charset="0"/>
                <a:cs typeface="Times New Roman" pitchFamily="18" charset="0"/>
              </a:rPr>
              <a:t> vocal cords </a:t>
            </a:r>
            <a:r>
              <a:rPr lang="en-US" sz="2400" u="sng" dirty="0">
                <a:solidFill>
                  <a:srgbClr val="FFFFFF"/>
                </a:solidFill>
                <a:latin typeface="Times New Roman" pitchFamily="18" charset="0"/>
                <a:cs typeface="Times New Roman" pitchFamily="18" charset="0"/>
              </a:rPr>
              <a:t>of the larynx are strongly approximated and the larynx is pulled upward and anteriorly by the neck muscles. </a:t>
            </a:r>
            <a:r>
              <a:rPr lang="en-US" sz="2400" dirty="0" smtClean="0">
                <a:solidFill>
                  <a:srgbClr val="FFFFFF"/>
                </a:solidFill>
                <a:latin typeface="Times New Roman" pitchFamily="18" charset="0"/>
                <a:cs typeface="Times New Roman" pitchFamily="18" charset="0"/>
              </a:rPr>
              <a:t>These actions </a:t>
            </a:r>
            <a:r>
              <a:rPr lang="en-US" sz="2400" dirty="0">
                <a:solidFill>
                  <a:srgbClr val="FFFFFF"/>
                </a:solidFill>
                <a:latin typeface="Times New Roman" pitchFamily="18" charset="0"/>
                <a:cs typeface="Times New Roman" pitchFamily="18" charset="0"/>
              </a:rPr>
              <a:t>and the </a:t>
            </a:r>
            <a:r>
              <a:rPr lang="en-US" sz="2400" dirty="0" smtClean="0">
                <a:solidFill>
                  <a:srgbClr val="FFFFFF"/>
                </a:solidFill>
                <a:latin typeface="Times New Roman" pitchFamily="18" charset="0"/>
                <a:cs typeface="Times New Roman" pitchFamily="18" charset="0"/>
              </a:rPr>
              <a:t>ligaments that prevent the </a:t>
            </a:r>
            <a:r>
              <a:rPr lang="en-US" sz="2400" dirty="0">
                <a:solidFill>
                  <a:srgbClr val="FFFFFF"/>
                </a:solidFill>
                <a:latin typeface="Times New Roman" pitchFamily="18" charset="0"/>
                <a:cs typeface="Times New Roman" pitchFamily="18" charset="0"/>
              </a:rPr>
              <a:t>epiglottis </a:t>
            </a:r>
            <a:r>
              <a:rPr lang="en-US" sz="2400" dirty="0" smtClean="0">
                <a:solidFill>
                  <a:srgbClr val="FFFFFF"/>
                </a:solidFill>
                <a:latin typeface="Times New Roman" pitchFamily="18" charset="0"/>
                <a:cs typeface="Times New Roman" pitchFamily="18" charset="0"/>
              </a:rPr>
              <a:t>from </a:t>
            </a:r>
            <a:r>
              <a:rPr lang="en-US" sz="2400" dirty="0">
                <a:solidFill>
                  <a:srgbClr val="FFFFFF"/>
                </a:solidFill>
                <a:latin typeface="Times New Roman" pitchFamily="18" charset="0"/>
                <a:cs typeface="Times New Roman" pitchFamily="18" charset="0"/>
              </a:rPr>
              <a:t>moving upward, cause the epiglottis to swing backward over the opening of the larynx. All these effects prevent food from going into the nose and trachea. </a:t>
            </a:r>
            <a:r>
              <a:rPr lang="en-US" sz="2400" dirty="0">
                <a:latin typeface="Times New Roman" pitchFamily="18" charset="0"/>
              </a:rPr>
              <a:t>N.B. removal of epiglottis does not cause serious debility in swallowing.</a:t>
            </a:r>
          </a:p>
          <a:p>
            <a:pPr marL="457200" indent="-457200" eaLnBrk="0" hangingPunct="0"/>
            <a:r>
              <a:rPr lang="en-US" sz="2400" dirty="0">
                <a:solidFill>
                  <a:srgbClr val="FFFFFF"/>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(4)</a:t>
            </a:r>
            <a:r>
              <a:rPr lang="en-US" sz="2400" dirty="0" smtClean="0">
                <a:solidFill>
                  <a:srgbClr val="FFFFFF"/>
                </a:solidFill>
                <a:latin typeface="Times New Roman" pitchFamily="18" charset="0"/>
                <a:cs typeface="Times New Roman" pitchFamily="18" charset="0"/>
              </a:rPr>
              <a:t> </a:t>
            </a:r>
            <a:r>
              <a:rPr lang="en-US" sz="2400" u="sng" dirty="0">
                <a:solidFill>
                  <a:srgbClr val="FFFFFF"/>
                </a:solidFill>
                <a:latin typeface="Times New Roman" pitchFamily="18" charset="0"/>
                <a:cs typeface="Times New Roman" pitchFamily="18" charset="0"/>
              </a:rPr>
              <a:t>The upward movement of the larynx pulls up and enlarges the opening to the esophagus. </a:t>
            </a:r>
            <a:r>
              <a:rPr lang="en-US" sz="2400" dirty="0">
                <a:solidFill>
                  <a:srgbClr val="FFFFFF"/>
                </a:solidFill>
                <a:latin typeface="Times New Roman" pitchFamily="18" charset="0"/>
                <a:cs typeface="Times New Roman" pitchFamily="18" charset="0"/>
              </a:rPr>
              <a:t>The </a:t>
            </a:r>
            <a:r>
              <a:rPr lang="en-US" sz="2400" dirty="0">
                <a:solidFill>
                  <a:srgbClr val="FFFF00"/>
                </a:solidFill>
                <a:latin typeface="Times New Roman" pitchFamily="18" charset="0"/>
                <a:cs typeface="Times New Roman" pitchFamily="18" charset="0"/>
              </a:rPr>
              <a:t>upper esophageal sphincter</a:t>
            </a:r>
            <a:r>
              <a:rPr lang="en-US" sz="2400" dirty="0">
                <a:solidFill>
                  <a:srgbClr val="FFFFFF"/>
                </a:solidFill>
                <a:latin typeface="Times New Roman" pitchFamily="18" charset="0"/>
                <a:cs typeface="Times New Roman" pitchFamily="18" charset="0"/>
              </a:rPr>
              <a:t> (or the </a:t>
            </a:r>
            <a:r>
              <a:rPr lang="en-US" sz="2400" dirty="0" err="1">
                <a:solidFill>
                  <a:srgbClr val="FFFF00"/>
                </a:solidFill>
                <a:latin typeface="Times New Roman" pitchFamily="18" charset="0"/>
                <a:cs typeface="Times New Roman" pitchFamily="18" charset="0"/>
              </a:rPr>
              <a:t>pharyngoesophageal</a:t>
            </a:r>
            <a:r>
              <a:rPr lang="en-US" sz="2400" dirty="0">
                <a:solidFill>
                  <a:srgbClr val="FFFF00"/>
                </a:solidFill>
                <a:latin typeface="Times New Roman" pitchFamily="18" charset="0"/>
                <a:cs typeface="Times New Roman" pitchFamily="18" charset="0"/>
              </a:rPr>
              <a:t> sphincter</a:t>
            </a:r>
            <a:r>
              <a:rPr lang="en-US" sz="2400" dirty="0">
                <a:solidFill>
                  <a:srgbClr val="FFFFFF"/>
                </a:solidFill>
                <a:latin typeface="Times New Roman" pitchFamily="18" charset="0"/>
                <a:cs typeface="Times New Roman" pitchFamily="18" charset="0"/>
              </a:rPr>
              <a:t>) relaxes and allows food to move freely from the posterior larynx into the upper esophagus. </a:t>
            </a:r>
          </a:p>
          <a:p>
            <a:pPr marL="457200" indent="-457200" eaLnBrk="0" hangingPunct="0"/>
            <a:r>
              <a:rPr lang="en-US" sz="2200" b="1" dirty="0">
                <a:solidFill>
                  <a:srgbClr val="FFFFFF"/>
                </a:solidFill>
                <a:latin typeface="Times New Roman" pitchFamily="18" charset="0"/>
                <a:cs typeface="Times New Roman" pitchFamily="18" charset="0"/>
              </a:rPr>
              <a:t>	</a:t>
            </a:r>
          </a:p>
        </p:txBody>
      </p:sp>
      <p:pic>
        <p:nvPicPr>
          <p:cNvPr id="7" name="Picture 4" descr="r7_croup"/>
          <p:cNvPicPr>
            <a:picLocks noChangeAspect="1" noChangeArrowheads="1"/>
          </p:cNvPicPr>
          <p:nvPr/>
        </p:nvPicPr>
        <p:blipFill>
          <a:blip r:embed="rId2" cstate="print"/>
          <a:srcRect/>
          <a:stretch>
            <a:fillRect/>
          </a:stretch>
        </p:blipFill>
        <p:spPr bwMode="auto">
          <a:xfrm>
            <a:off x="107505" y="4581128"/>
            <a:ext cx="4752528" cy="2200672"/>
          </a:xfrm>
          <a:prstGeom prst="rect">
            <a:avLst/>
          </a:prstGeom>
          <a:noFill/>
        </p:spPr>
      </p:pic>
      <p:pic>
        <p:nvPicPr>
          <p:cNvPr id="8" name="Picture 5" descr="1118"/>
          <p:cNvPicPr>
            <a:picLocks noChangeAspect="1" noChangeArrowheads="1"/>
          </p:cNvPicPr>
          <p:nvPr/>
        </p:nvPicPr>
        <p:blipFill>
          <a:blip r:embed="rId3" cstate="print"/>
          <a:srcRect/>
          <a:stretch>
            <a:fillRect/>
          </a:stretch>
        </p:blipFill>
        <p:spPr bwMode="auto">
          <a:xfrm>
            <a:off x="4860032" y="4581128"/>
            <a:ext cx="4176463" cy="2200672"/>
          </a:xfrm>
          <a:prstGeom prst="rect">
            <a:avLst/>
          </a:prstGeom>
          <a:noFill/>
        </p:spPr>
      </p:pic>
    </p:spTree>
    <p:extLst>
      <p:ext uri="{BB962C8B-B14F-4D97-AF65-F5344CB8AC3E}">
        <p14:creationId xmlns:p14="http://schemas.microsoft.com/office/powerpoint/2010/main" val="78826144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5"/>
          <p:cNvSpPr txBox="1">
            <a:spLocks noChangeArrowheads="1"/>
          </p:cNvSpPr>
          <p:nvPr/>
        </p:nvSpPr>
        <p:spPr bwMode="auto">
          <a:xfrm>
            <a:off x="0" y="106363"/>
            <a:ext cx="9144000" cy="579437"/>
          </a:xfrm>
          <a:prstGeom prst="rect">
            <a:avLst/>
          </a:prstGeom>
          <a:noFill/>
          <a:ln w="12700">
            <a:noFill/>
            <a:miter lim="800000"/>
            <a:headEnd type="none" w="sm" len="sm"/>
            <a:tailEnd type="none" w="sm" len="sm"/>
          </a:ln>
        </p:spPr>
        <p:txBody>
          <a:bodyPr>
            <a:spAutoFit/>
          </a:bodyPr>
          <a:lstStyle/>
          <a:p>
            <a:pPr algn="ctr" eaLnBrk="0" hangingPunct="0"/>
            <a:r>
              <a:rPr lang="en-US" sz="3200" dirty="0"/>
              <a:t>Stages of Swallowing </a:t>
            </a:r>
            <a:r>
              <a:rPr lang="en-US" sz="3200" b="1" dirty="0">
                <a:solidFill>
                  <a:srgbClr val="FFFF00"/>
                </a:solidFill>
                <a:latin typeface="Times New Roman" pitchFamily="18" charset="0"/>
                <a:cs typeface="Times New Roman" pitchFamily="18" charset="0"/>
              </a:rPr>
              <a:t>(Cont.)</a:t>
            </a:r>
          </a:p>
        </p:txBody>
      </p:sp>
      <p:sp>
        <p:nvSpPr>
          <p:cNvPr id="33795" name="Text Box 6"/>
          <p:cNvSpPr txBox="1">
            <a:spLocks noChangeArrowheads="1"/>
          </p:cNvSpPr>
          <p:nvPr/>
        </p:nvSpPr>
        <p:spPr bwMode="auto">
          <a:xfrm>
            <a:off x="0" y="762000"/>
            <a:ext cx="8915400" cy="5693866"/>
          </a:xfrm>
          <a:prstGeom prst="rect">
            <a:avLst/>
          </a:prstGeom>
          <a:noFill/>
          <a:ln w="12700">
            <a:noFill/>
            <a:miter lim="800000"/>
            <a:headEnd type="none" w="sm" len="sm"/>
            <a:tailEnd type="none" w="sm" len="sm"/>
          </a:ln>
        </p:spPr>
        <p:txBody>
          <a:bodyPr>
            <a:spAutoFit/>
          </a:bodyPr>
          <a:lstStyle/>
          <a:p>
            <a:pPr marL="457200" indent="-6350" eaLnBrk="0" hangingPunct="0"/>
            <a:r>
              <a:rPr lang="en-US" sz="2400" b="1" dirty="0">
                <a:solidFill>
                  <a:srgbClr val="FFFFFF"/>
                </a:solidFill>
                <a:latin typeface="Times New Roman" pitchFamily="18" charset="0"/>
                <a:cs typeface="Times New Roman" pitchFamily="18" charset="0"/>
              </a:rPr>
              <a:t>	</a:t>
            </a:r>
            <a:r>
              <a:rPr lang="en-US" sz="2800" b="1" dirty="0">
                <a:solidFill>
                  <a:srgbClr val="FFFFFF"/>
                </a:solidFill>
                <a:latin typeface="Times New Roman" pitchFamily="18" charset="0"/>
                <a:cs typeface="Times New Roman" pitchFamily="18" charset="0"/>
              </a:rPr>
              <a:t>(</a:t>
            </a:r>
            <a:r>
              <a:rPr lang="en-US" sz="2800" dirty="0">
                <a:solidFill>
                  <a:srgbClr val="FFFFFF"/>
                </a:solidFill>
                <a:latin typeface="Times New Roman" pitchFamily="18" charset="0"/>
                <a:cs typeface="Times New Roman" pitchFamily="18" charset="0"/>
              </a:rPr>
              <a:t>5)  </a:t>
            </a:r>
            <a:r>
              <a:rPr lang="en-US" sz="2800" u="sng" dirty="0">
                <a:solidFill>
                  <a:srgbClr val="FFFFFF"/>
                </a:solidFill>
                <a:latin typeface="Times New Roman" pitchFamily="18" charset="0"/>
                <a:cs typeface="Times New Roman" pitchFamily="18" charset="0"/>
              </a:rPr>
              <a:t>Once the larynx is raised and the </a:t>
            </a:r>
            <a:r>
              <a:rPr lang="en-US" sz="2800" u="sng" dirty="0" err="1">
                <a:solidFill>
                  <a:srgbClr val="FFFFFF"/>
                </a:solidFill>
                <a:latin typeface="Times New Roman" pitchFamily="18" charset="0"/>
                <a:cs typeface="Times New Roman" pitchFamily="18" charset="0"/>
              </a:rPr>
              <a:t>pharyngoesophageal</a:t>
            </a:r>
            <a:r>
              <a:rPr lang="en-US" sz="2800" u="sng" dirty="0">
                <a:solidFill>
                  <a:srgbClr val="FFFFFF"/>
                </a:solidFill>
                <a:latin typeface="Times New Roman" pitchFamily="18" charset="0"/>
                <a:cs typeface="Times New Roman" pitchFamily="18" charset="0"/>
              </a:rPr>
              <a:t> sphincter relaxes, the entire muscular wall of the pharynx contracts </a:t>
            </a:r>
            <a:r>
              <a:rPr lang="en-US" sz="2800" dirty="0">
                <a:solidFill>
                  <a:srgbClr val="FFFFFF"/>
                </a:solidFill>
                <a:latin typeface="Times New Roman" pitchFamily="18" charset="0"/>
                <a:cs typeface="Times New Roman" pitchFamily="18" charset="0"/>
              </a:rPr>
              <a:t>(superior, middle, then inferior parts) propelling the food by peristalsis into the esophagus.  </a:t>
            </a:r>
            <a:endParaRPr lang="en-US" sz="2800" dirty="0" smtClean="0">
              <a:solidFill>
                <a:srgbClr val="FFFFFF"/>
              </a:solidFill>
              <a:latin typeface="Times New Roman" pitchFamily="18" charset="0"/>
              <a:cs typeface="Times New Roman" pitchFamily="18" charset="0"/>
            </a:endParaRPr>
          </a:p>
          <a:p>
            <a:pPr marL="457200" indent="-6350" eaLnBrk="1" hangingPunct="1">
              <a:buNone/>
            </a:pPr>
            <a:r>
              <a:rPr lang="en-US" sz="2800" dirty="0" smtClean="0">
                <a:solidFill>
                  <a:srgbClr val="FFFFFF"/>
                </a:solidFill>
                <a:latin typeface="Times New Roman" pitchFamily="18" charset="0"/>
              </a:rPr>
              <a:t>(6</a:t>
            </a:r>
            <a:r>
              <a:rPr lang="en-US" sz="2800" dirty="0">
                <a:solidFill>
                  <a:srgbClr val="FFFFFF"/>
                </a:solidFill>
                <a:latin typeface="Times New Roman" pitchFamily="18" charset="0"/>
              </a:rPr>
              <a:t>) During the pharyngeal </a:t>
            </a:r>
            <a:r>
              <a:rPr lang="en-US" sz="2800" dirty="0" smtClean="0">
                <a:solidFill>
                  <a:srgbClr val="FFFFFF"/>
                </a:solidFill>
                <a:latin typeface="Times New Roman" pitchFamily="18" charset="0"/>
              </a:rPr>
              <a:t>phase, </a:t>
            </a:r>
            <a:r>
              <a:rPr lang="en-US" sz="2800" dirty="0">
                <a:solidFill>
                  <a:srgbClr val="FFFFFF"/>
                </a:solidFill>
                <a:latin typeface="Times New Roman" pitchFamily="18" charset="0"/>
              </a:rPr>
              <a:t>the swallowing </a:t>
            </a:r>
            <a:r>
              <a:rPr lang="en-US" sz="2800" dirty="0" smtClean="0">
                <a:solidFill>
                  <a:srgbClr val="FFFFFF"/>
                </a:solidFill>
                <a:latin typeface="Times New Roman" pitchFamily="18" charset="0"/>
              </a:rPr>
              <a:t>center </a:t>
            </a:r>
            <a:r>
              <a:rPr lang="en-US" sz="2800" dirty="0">
                <a:solidFill>
                  <a:srgbClr val="FFFFFF"/>
                </a:solidFill>
                <a:latin typeface="Times New Roman" pitchFamily="18" charset="0"/>
              </a:rPr>
              <a:t>inhibits the respiratory </a:t>
            </a:r>
            <a:r>
              <a:rPr lang="en-US" sz="2800" dirty="0" smtClean="0">
                <a:solidFill>
                  <a:srgbClr val="FFFFFF"/>
                </a:solidFill>
                <a:latin typeface="Times New Roman" pitchFamily="18" charset="0"/>
              </a:rPr>
              <a:t>center </a:t>
            </a:r>
            <a:r>
              <a:rPr lang="en-US" sz="2800" dirty="0">
                <a:solidFill>
                  <a:srgbClr val="FFFFFF"/>
                </a:solidFill>
                <a:latin typeface="Times New Roman" pitchFamily="18" charset="0"/>
              </a:rPr>
              <a:t>of the </a:t>
            </a:r>
            <a:r>
              <a:rPr lang="en-US" sz="2800" dirty="0" smtClean="0">
                <a:solidFill>
                  <a:srgbClr val="FFFFFF"/>
                </a:solidFill>
                <a:latin typeface="Times New Roman" pitchFamily="18" charset="0"/>
              </a:rPr>
              <a:t>medulla </a:t>
            </a:r>
            <a:r>
              <a:rPr lang="en-US" sz="2800" dirty="0">
                <a:solidFill>
                  <a:srgbClr val="FFFFFF"/>
                </a:solidFill>
                <a:latin typeface="Times New Roman" pitchFamily="18" charset="0"/>
              </a:rPr>
              <a:t>which stops respiration during </a:t>
            </a:r>
            <a:r>
              <a:rPr lang="en-US" sz="2800" dirty="0" smtClean="0">
                <a:solidFill>
                  <a:srgbClr val="FFFFFF"/>
                </a:solidFill>
                <a:latin typeface="Times New Roman" pitchFamily="18" charset="0"/>
              </a:rPr>
              <a:t>swallowing.</a:t>
            </a:r>
          </a:p>
          <a:p>
            <a:pPr marL="457200" indent="-6350" eaLnBrk="1" hangingPunct="1">
              <a:buNone/>
            </a:pPr>
            <a:r>
              <a:rPr lang="en-US" sz="2800" dirty="0" smtClean="0">
                <a:solidFill>
                  <a:srgbClr val="FFFFFF"/>
                </a:solidFill>
                <a:latin typeface="Times New Roman" pitchFamily="18" charset="0"/>
              </a:rPr>
              <a:t> </a:t>
            </a:r>
            <a:endParaRPr lang="en-US" sz="2800" dirty="0">
              <a:solidFill>
                <a:srgbClr val="FFFFFF"/>
              </a:solidFill>
              <a:latin typeface="Times New Roman" pitchFamily="18" charset="0"/>
            </a:endParaRPr>
          </a:p>
          <a:p>
            <a:pPr marL="457200" indent="-6350" eaLnBrk="0" hangingPunct="0"/>
            <a:r>
              <a:rPr lang="en-US" sz="2800" dirty="0" smtClean="0">
                <a:solidFill>
                  <a:srgbClr val="00FFCC"/>
                </a:solidFill>
                <a:latin typeface="Times New Roman" pitchFamily="18" charset="0"/>
                <a:cs typeface="Times New Roman" pitchFamily="18" charset="0"/>
              </a:rPr>
              <a:t>Summary </a:t>
            </a:r>
            <a:r>
              <a:rPr lang="en-US" sz="2800" dirty="0">
                <a:solidFill>
                  <a:srgbClr val="00FFCC"/>
                </a:solidFill>
                <a:latin typeface="Times New Roman" pitchFamily="18" charset="0"/>
                <a:cs typeface="Times New Roman" pitchFamily="18" charset="0"/>
              </a:rPr>
              <a:t>of pharyngeal stage of swallowing: </a:t>
            </a:r>
            <a:endParaRPr lang="en-US" sz="2800" dirty="0" smtClean="0">
              <a:solidFill>
                <a:srgbClr val="00FFCC"/>
              </a:solidFill>
              <a:latin typeface="Times New Roman" pitchFamily="18" charset="0"/>
              <a:cs typeface="Times New Roman" pitchFamily="18" charset="0"/>
            </a:endParaRPr>
          </a:p>
          <a:p>
            <a:pPr marL="457200" indent="-6350" eaLnBrk="0" hangingPunct="0"/>
            <a:r>
              <a:rPr lang="en-US" sz="2800" dirty="0" smtClean="0">
                <a:solidFill>
                  <a:srgbClr val="FFFFFF"/>
                </a:solidFill>
                <a:latin typeface="Times New Roman" pitchFamily="18" charset="0"/>
                <a:cs typeface="Times New Roman" pitchFamily="18" charset="0"/>
              </a:rPr>
              <a:t>The </a:t>
            </a:r>
            <a:r>
              <a:rPr lang="en-US" sz="2800" dirty="0">
                <a:solidFill>
                  <a:srgbClr val="FFFFFF"/>
                </a:solidFill>
                <a:latin typeface="Times New Roman" pitchFamily="18" charset="0"/>
                <a:cs typeface="Times New Roman" pitchFamily="18" charset="0"/>
              </a:rPr>
              <a:t>trachea is closed, the esophagus is opened, and a fast peristaltic wave initiated by the nervous system of the pharynx forces the bolus of food into the upper esophagus (time of process is &lt; 2 seconds).   </a:t>
            </a:r>
          </a:p>
        </p:txBody>
      </p:sp>
    </p:spTree>
    <p:extLst>
      <p:ext uri="{BB962C8B-B14F-4D97-AF65-F5344CB8AC3E}">
        <p14:creationId xmlns:p14="http://schemas.microsoft.com/office/powerpoint/2010/main" val="43513788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ntroduction">
  <a:themeElements>
    <a:clrScheme name="">
      <a:dk1>
        <a:srgbClr val="919191"/>
      </a:dk1>
      <a:lt1>
        <a:srgbClr val="FFFF00"/>
      </a:lt1>
      <a:dk2>
        <a:srgbClr val="000099"/>
      </a:dk2>
      <a:lt2>
        <a:srgbClr val="FFFF00"/>
      </a:lt2>
      <a:accent1>
        <a:srgbClr val="FFFF00"/>
      </a:accent1>
      <a:accent2>
        <a:srgbClr val="FF5050"/>
      </a:accent2>
      <a:accent3>
        <a:srgbClr val="AAAACA"/>
      </a:accent3>
      <a:accent4>
        <a:srgbClr val="DADA00"/>
      </a:accent4>
      <a:accent5>
        <a:srgbClr val="FFFFAA"/>
      </a:accent5>
      <a:accent6>
        <a:srgbClr val="E74848"/>
      </a:accent6>
      <a:hlink>
        <a:srgbClr val="339933"/>
      </a:hlink>
      <a:folHlink>
        <a:srgbClr val="CECECE"/>
      </a:folHlink>
    </a:clrScheme>
    <a:fontScheme name="Introductio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Introduc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duc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duc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duc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duc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duc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ntroduction">
  <a:themeElements>
    <a:clrScheme name="">
      <a:dk1>
        <a:srgbClr val="919191"/>
      </a:dk1>
      <a:lt1>
        <a:srgbClr val="FFFF00"/>
      </a:lt1>
      <a:dk2>
        <a:srgbClr val="000099"/>
      </a:dk2>
      <a:lt2>
        <a:srgbClr val="FFFF00"/>
      </a:lt2>
      <a:accent1>
        <a:srgbClr val="FFFF00"/>
      </a:accent1>
      <a:accent2>
        <a:srgbClr val="FF5050"/>
      </a:accent2>
      <a:accent3>
        <a:srgbClr val="AAAACA"/>
      </a:accent3>
      <a:accent4>
        <a:srgbClr val="DADA00"/>
      </a:accent4>
      <a:accent5>
        <a:srgbClr val="FFFFAA"/>
      </a:accent5>
      <a:accent6>
        <a:srgbClr val="E74848"/>
      </a:accent6>
      <a:hlink>
        <a:srgbClr val="339933"/>
      </a:hlink>
      <a:folHlink>
        <a:srgbClr val="CECECE"/>
      </a:folHlink>
    </a:clrScheme>
    <a:fontScheme name="Introductio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Introduc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duc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duc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duc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duc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duc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12119</TotalTime>
  <Words>1471</Words>
  <Application>Microsoft Office PowerPoint</Application>
  <PresentationFormat>On-screen Show (4:3)</PresentationFormat>
  <Paragraphs>141</Paragraphs>
  <Slides>29</Slides>
  <Notes>2</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34" baseType="lpstr">
      <vt:lpstr>Pixel</vt:lpstr>
      <vt:lpstr>Introduction</vt:lpstr>
      <vt:lpstr>Office Theme</vt:lpstr>
      <vt:lpstr>1_Introduction</vt:lpstr>
      <vt:lpstr>Bitmap Image</vt:lpstr>
      <vt:lpstr>PowerPoint Presentation</vt:lpstr>
      <vt:lpstr>Learning Objectives </vt:lpstr>
      <vt:lpstr>Swallowing (Deglutition) </vt:lpstr>
      <vt:lpstr>Stages of Swallowing </vt:lpstr>
      <vt:lpstr>Stages of Swallowing (Deglutition)</vt:lpstr>
      <vt:lpstr>PowerPoint Presentation</vt:lpstr>
      <vt:lpstr>PowerPoint Presentation</vt:lpstr>
      <vt:lpstr>PowerPoint Presentation</vt:lpstr>
      <vt:lpstr>PowerPoint Presentation</vt:lpstr>
      <vt:lpstr>Deglutition (Swallowing)</vt:lpstr>
      <vt:lpstr>PowerPoint Presentation</vt:lpstr>
      <vt:lpstr>Stages of Swallowing (Cont.)</vt:lpstr>
      <vt:lpstr>PowerPoint Presentation</vt:lpstr>
      <vt:lpstr>Stages of Swallowing (Cont.)</vt:lpstr>
      <vt:lpstr>PowerPoint Presentation</vt:lpstr>
      <vt:lpstr>Differences between primary and secondary peristalsis</vt:lpstr>
      <vt:lpstr>PowerPoint Presentation</vt:lpstr>
      <vt:lpstr>PowerPoint Presentation</vt:lpstr>
      <vt:lpstr>Functions of LES</vt:lpstr>
      <vt:lpstr>PowerPoint Presentation</vt:lpstr>
      <vt:lpstr>Competence and the antireflux functions of the LES is due to:-</vt:lpstr>
      <vt:lpstr>PowerPoint Presentation</vt:lpstr>
      <vt:lpstr>Control of LES function</vt:lpstr>
      <vt:lpstr>PowerPoint Presentation</vt:lpstr>
      <vt:lpstr>Achalasia</vt:lpstr>
      <vt:lpstr>Achalesia</vt:lpstr>
      <vt:lpstr> Incompetence of the LES </vt:lpstr>
      <vt:lpstr>PowerPoint Presentation</vt:lpstr>
      <vt:lpstr>The End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Important Points Related To Physiology of Gastrointestinal System (GIS)</dc:title>
  <dc:creator>User</dc:creator>
  <cp:lastModifiedBy>Dr.Zugaibi</cp:lastModifiedBy>
  <cp:revision>711</cp:revision>
  <dcterms:created xsi:type="dcterms:W3CDTF">2006-03-06T18:46:58Z</dcterms:created>
  <dcterms:modified xsi:type="dcterms:W3CDTF">2012-11-13T05:34:33Z</dcterms:modified>
</cp:coreProperties>
</file>