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7" r:id="rId1"/>
    <p:sldMasterId id="2147484836" r:id="rId2"/>
    <p:sldMasterId id="2147484849" r:id="rId3"/>
    <p:sldMasterId id="2147484862" r:id="rId4"/>
    <p:sldMasterId id="2147484875" r:id="rId5"/>
    <p:sldMasterId id="2147484888" r:id="rId6"/>
    <p:sldMasterId id="2147484901" r:id="rId7"/>
    <p:sldMasterId id="2147484914" r:id="rId8"/>
  </p:sldMasterIdLst>
  <p:notesMasterIdLst>
    <p:notesMasterId r:id="rId64"/>
  </p:notesMasterIdLst>
  <p:sldIdLst>
    <p:sldId id="949" r:id="rId9"/>
    <p:sldId id="994" r:id="rId10"/>
    <p:sldId id="904" r:id="rId11"/>
    <p:sldId id="951" r:id="rId12"/>
    <p:sldId id="953" r:id="rId13"/>
    <p:sldId id="954" r:id="rId14"/>
    <p:sldId id="932" r:id="rId15"/>
    <p:sldId id="955" r:id="rId16"/>
    <p:sldId id="957" r:id="rId17"/>
    <p:sldId id="958" r:id="rId18"/>
    <p:sldId id="960" r:id="rId19"/>
    <p:sldId id="959" r:id="rId20"/>
    <p:sldId id="961" r:id="rId21"/>
    <p:sldId id="962" r:id="rId22"/>
    <p:sldId id="963" r:id="rId23"/>
    <p:sldId id="964" r:id="rId24"/>
    <p:sldId id="965" r:id="rId25"/>
    <p:sldId id="938" r:id="rId26"/>
    <p:sldId id="944" r:id="rId27"/>
    <p:sldId id="945" r:id="rId28"/>
    <p:sldId id="942" r:id="rId29"/>
    <p:sldId id="967" r:id="rId30"/>
    <p:sldId id="969" r:id="rId31"/>
    <p:sldId id="971" r:id="rId32"/>
    <p:sldId id="973" r:id="rId33"/>
    <p:sldId id="972" r:id="rId34"/>
    <p:sldId id="974" r:id="rId35"/>
    <p:sldId id="946" r:id="rId36"/>
    <p:sldId id="947" r:id="rId37"/>
    <p:sldId id="404" r:id="rId38"/>
    <p:sldId id="367" r:id="rId39"/>
    <p:sldId id="370" r:id="rId40"/>
    <p:sldId id="371" r:id="rId41"/>
    <p:sldId id="996" r:id="rId42"/>
    <p:sldId id="997" r:id="rId43"/>
    <p:sldId id="975" r:id="rId44"/>
    <p:sldId id="976" r:id="rId45"/>
    <p:sldId id="977" r:id="rId46"/>
    <p:sldId id="978" r:id="rId47"/>
    <p:sldId id="980" r:id="rId48"/>
    <p:sldId id="981" r:id="rId49"/>
    <p:sldId id="982" r:id="rId50"/>
    <p:sldId id="983" r:id="rId51"/>
    <p:sldId id="984" r:id="rId52"/>
    <p:sldId id="995" r:id="rId53"/>
    <p:sldId id="985" r:id="rId54"/>
    <p:sldId id="993" r:id="rId55"/>
    <p:sldId id="986" r:id="rId56"/>
    <p:sldId id="987" r:id="rId57"/>
    <p:sldId id="988" r:id="rId58"/>
    <p:sldId id="989" r:id="rId59"/>
    <p:sldId id="990" r:id="rId60"/>
    <p:sldId id="991" r:id="rId61"/>
    <p:sldId id="992" r:id="rId62"/>
    <p:sldId id="956" r:id="rId63"/>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FF99FF"/>
    <a:srgbClr val="00FFCC"/>
    <a:srgbClr val="FF0000"/>
    <a:srgbClr val="993300"/>
    <a:srgbClr val="964B00"/>
    <a:srgbClr val="A452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13" autoAdjust="0"/>
    <p:restoredTop sz="75856" autoAdjust="0"/>
  </p:normalViewPr>
  <p:slideViewPr>
    <p:cSldViewPr>
      <p:cViewPr>
        <p:scale>
          <a:sx n="80" d="100"/>
          <a:sy n="80" d="100"/>
        </p:scale>
        <p:origin x="-1194"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351A857C-FAEC-4332-9CF0-F70985A874C3}" type="datetimeFigureOut">
              <a:rPr lang="en-US"/>
              <a:pPr>
                <a:defRPr/>
              </a:pPr>
              <a:t>11/21/2012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FE51E25C-6C87-424E-866A-D2C0AE53AFD3}" type="slidenum">
              <a:rPr lang="ar-SA"/>
              <a:pPr>
                <a:defRPr/>
              </a:pPr>
              <a:t>‹#›</a:t>
            </a:fld>
            <a:endParaRPr lang="en-US" dirty="0"/>
          </a:p>
        </p:txBody>
      </p:sp>
    </p:spTree>
    <p:extLst>
      <p:ext uri="{BB962C8B-B14F-4D97-AF65-F5344CB8AC3E}">
        <p14:creationId xmlns:p14="http://schemas.microsoft.com/office/powerpoint/2010/main" val="11602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0AEE6D2F-5E57-4DA4-8C5D-99EC1AF21AEA}" type="slidenum">
              <a:rPr lang="ar-EG"/>
              <a:pPr>
                <a:defRPr/>
              </a:pPr>
              <a:t>‹#›</a:t>
            </a:fld>
            <a:endParaRPr lang="en-US" dirty="0"/>
          </a:p>
        </p:txBody>
      </p:sp>
    </p:spTree>
    <p:extLst>
      <p:ext uri="{BB962C8B-B14F-4D97-AF65-F5344CB8AC3E}">
        <p14:creationId xmlns:p14="http://schemas.microsoft.com/office/powerpoint/2010/main" val="4098947655"/>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12982C5-3DA7-4612-9D85-6F9D64A98631}" type="slidenum">
              <a:rPr lang="ar-EG"/>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73674252"/>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48E731F-1EC6-497C-B8F5-37026C8FC844}" type="slidenum">
              <a:rPr lang="ar-EG"/>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22569734"/>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B879B2E-ABC1-4A4D-A7C4-A7811D085D75}" type="slidenum">
              <a:rPr lang="ar-EG"/>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18029288"/>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7510312"/>
      </p:ext>
    </p:extLst>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575645"/>
      </p:ext>
    </p:extLst>
  </p:cSld>
  <p:clrMapOvr>
    <a:masterClrMapping/>
  </p:clrMapOvr>
  <p:transition>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9052810"/>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1413734"/>
      </p:ext>
    </p:extLst>
  </p:cSld>
  <p:clrMapOvr>
    <a:masterClrMapping/>
  </p:clrMapOvr>
  <p:transition>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662936"/>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1177730"/>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311660"/>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7608BA2-EB4E-44EB-846A-586A9BF32DBC}" type="slidenum">
              <a:rPr lang="ar-EG"/>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4153864"/>
      </p:ext>
    </p:extLst>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1437710"/>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1102402"/>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876858"/>
      </p:ext>
    </p:extLst>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5737039"/>
      </p:ext>
    </p:extLst>
  </p:cSld>
  <p:clrMapOvr>
    <a:masterClrMapping/>
  </p:clrMapOvr>
  <p:transition>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7813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781243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632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12715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299177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2873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14AB96C-5077-4958-868E-8F8E9BE58899}" type="slidenum">
              <a:rPr lang="ar-EG"/>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3530842"/>
      </p:ext>
    </p:extLst>
  </p:cSld>
  <p:clrMapOvr>
    <a:masterClrMapping/>
  </p:clrMapOvr>
  <p:transition spd="med">
    <p:diamon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42070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08186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300440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35877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505791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45358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799788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0AEE6D2F-5E57-4DA4-8C5D-99EC1AF21AEA}" type="slidenum">
              <a:rPr lang="ar-EG">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044540"/>
      </p:ext>
    </p:extLst>
  </p:cSld>
  <p:clrMapOvr>
    <a:masterClrMapping/>
  </p:clrMapOvr>
  <p:transition spd="med">
    <p:diamon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7608BA2-EB4E-44EB-846A-586A9BF32DBC}"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57874657"/>
      </p:ext>
    </p:extLst>
  </p:cSld>
  <p:clrMapOvr>
    <a:masterClrMapping/>
  </p:clrMapOvr>
  <p:transition spd="med">
    <p:diamon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14AB96C-5077-4958-868E-8F8E9BE58899}"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57479844"/>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DFD80AE-C095-40A3-91F0-386C6B9434D8}" type="slidenum">
              <a:rPr lang="ar-EG"/>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67720542"/>
      </p:ext>
    </p:extLst>
  </p:cSld>
  <p:clrMapOvr>
    <a:masterClrMapping/>
  </p:clrMapOvr>
  <p:transition spd="med">
    <p:diamon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FD80AE-C095-40A3-91F0-386C6B9434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80803718"/>
      </p:ext>
    </p:extLst>
  </p:cSld>
  <p:clrMapOvr>
    <a:masterClrMapping/>
  </p:clrMapOvr>
  <p:transition spd="med">
    <p:diamon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FF9D5AF-F1F0-4E6F-869B-6269FCCDD3BB}" type="slidenum">
              <a:rPr lang="ar-EG">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28959935"/>
      </p:ext>
    </p:extLst>
  </p:cSld>
  <p:clrMapOvr>
    <a:masterClrMapping/>
  </p:clrMapOvr>
  <p:transition spd="med">
    <p:diamon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D96A6EA-4410-4B7D-9D0B-34BB8CD8DA4E}" type="slidenum">
              <a:rPr lang="ar-EG">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859304423"/>
      </p:ext>
    </p:extLst>
  </p:cSld>
  <p:clrMapOvr>
    <a:masterClrMapping/>
  </p:clrMapOvr>
  <p:transition spd="med">
    <p:diamon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9707D10-DD18-4CFC-A82F-7D836C5A2A0A}" type="slidenum">
              <a:rPr lang="ar-EG">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00264287"/>
      </p:ext>
    </p:extLst>
  </p:cSld>
  <p:clrMapOvr>
    <a:masterClrMapping/>
  </p:clrMapOvr>
  <p:transition spd="med">
    <p:diamon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152A092-0FCF-494C-B4D5-2F150FB697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0389689"/>
      </p:ext>
    </p:extLst>
  </p:cSld>
  <p:clrMapOvr>
    <a:masterClrMapping/>
  </p:clrMapOvr>
  <p:transition spd="med">
    <p:diamon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13DC29B-E677-4A2A-A8B4-6467D4EDCE1E}"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51430185"/>
      </p:ext>
    </p:extLst>
  </p:cSld>
  <p:clrMapOvr>
    <a:masterClrMapping/>
  </p:clrMapOvr>
  <p:transition spd="med">
    <p:diamon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12982C5-3DA7-4612-9D85-6F9D64A98631}"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49718933"/>
      </p:ext>
    </p:extLst>
  </p:cSld>
  <p:clrMapOvr>
    <a:masterClrMapping/>
  </p:clrMapOvr>
  <p:transition spd="med">
    <p:diamon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48E731F-1EC6-497C-B8F5-37026C8FC844}"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30945840"/>
      </p:ext>
    </p:extLst>
  </p:cSld>
  <p:clrMapOvr>
    <a:masterClrMapping/>
  </p:clrMapOvr>
  <p:transition spd="med">
    <p:diamon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B879B2E-ABC1-4A4D-A7C4-A7811D085D75}"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57080974"/>
      </p:ext>
    </p:extLst>
  </p:cSld>
  <p:clrMapOvr>
    <a:masterClrMapping/>
  </p:clrMapOvr>
  <p:transition spd="med">
    <p:diamon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0AEE6D2F-5E57-4DA4-8C5D-99EC1AF21AEA}" type="slidenum">
              <a:rPr lang="ar-EG">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5631627"/>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FF9D5AF-F1F0-4E6F-869B-6269FCCDD3BB}" type="slidenum">
              <a:rPr lang="ar-EG"/>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7530538"/>
      </p:ext>
    </p:extLst>
  </p:cSld>
  <p:clrMapOvr>
    <a:masterClrMapping/>
  </p:clrMapOvr>
  <p:transition spd="med">
    <p:diamon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7608BA2-EB4E-44EB-846A-586A9BF32DBC}"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90046916"/>
      </p:ext>
    </p:extLst>
  </p:cSld>
  <p:clrMapOvr>
    <a:masterClrMapping/>
  </p:clrMapOvr>
  <p:transition spd="med">
    <p:diamon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14AB96C-5077-4958-868E-8F8E9BE58899}"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07882630"/>
      </p:ext>
    </p:extLst>
  </p:cSld>
  <p:clrMapOvr>
    <a:masterClrMapping/>
  </p:clrMapOvr>
  <p:transition spd="med">
    <p:diamon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FD80AE-C095-40A3-91F0-386C6B9434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78042980"/>
      </p:ext>
    </p:extLst>
  </p:cSld>
  <p:clrMapOvr>
    <a:masterClrMapping/>
  </p:clrMapOvr>
  <p:transition spd="med">
    <p:diamon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FF9D5AF-F1F0-4E6F-869B-6269FCCDD3BB}" type="slidenum">
              <a:rPr lang="ar-EG">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902290060"/>
      </p:ext>
    </p:extLst>
  </p:cSld>
  <p:clrMapOvr>
    <a:masterClrMapping/>
  </p:clrMapOvr>
  <p:transition spd="med">
    <p:diamon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D96A6EA-4410-4B7D-9D0B-34BB8CD8DA4E}" type="slidenum">
              <a:rPr lang="ar-EG">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83515696"/>
      </p:ext>
    </p:extLst>
  </p:cSld>
  <p:clrMapOvr>
    <a:masterClrMapping/>
  </p:clrMapOvr>
  <p:transition spd="med">
    <p:diamon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9707D10-DD18-4CFC-A82F-7D836C5A2A0A}" type="slidenum">
              <a:rPr lang="ar-EG">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8528940"/>
      </p:ext>
    </p:extLst>
  </p:cSld>
  <p:clrMapOvr>
    <a:masterClrMapping/>
  </p:clrMapOvr>
  <p:transition spd="med">
    <p:diamon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152A092-0FCF-494C-B4D5-2F150FB697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344424069"/>
      </p:ext>
    </p:extLst>
  </p:cSld>
  <p:clrMapOvr>
    <a:masterClrMapping/>
  </p:clrMapOvr>
  <p:transition spd="med">
    <p:diamon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13DC29B-E677-4A2A-A8B4-6467D4EDCE1E}"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25381330"/>
      </p:ext>
    </p:extLst>
  </p:cSld>
  <p:clrMapOvr>
    <a:masterClrMapping/>
  </p:clrMapOvr>
  <p:transition spd="med">
    <p:diamon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12982C5-3DA7-4612-9D85-6F9D64A98631}"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63095546"/>
      </p:ext>
    </p:extLst>
  </p:cSld>
  <p:clrMapOvr>
    <a:masterClrMapping/>
  </p:clrMapOvr>
  <p:transition spd="med">
    <p:diamon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48E731F-1EC6-497C-B8F5-37026C8FC844}"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14320353"/>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D96A6EA-4410-4B7D-9D0B-34BB8CD8DA4E}" type="slidenum">
              <a:rPr lang="ar-EG"/>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7363644"/>
      </p:ext>
    </p:extLst>
  </p:cSld>
  <p:clrMapOvr>
    <a:masterClrMapping/>
  </p:clrMapOvr>
  <p:transition spd="med">
    <p:diamon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B879B2E-ABC1-4A4D-A7C4-A7811D085D75}"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07299743"/>
      </p:ext>
    </p:extLst>
  </p:cSld>
  <p:clrMapOvr>
    <a:masterClrMapping/>
  </p:clrMapOvr>
  <p:transition spd="med">
    <p:diamon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0AEE6D2F-5E57-4DA4-8C5D-99EC1AF21AEA}" type="slidenum">
              <a:rPr lang="ar-EG">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6821053"/>
      </p:ext>
    </p:extLst>
  </p:cSld>
  <p:clrMapOvr>
    <a:masterClrMapping/>
  </p:clrMapOvr>
  <p:transition spd="med">
    <p:diamon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7608BA2-EB4E-44EB-846A-586A9BF32DBC}"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718535866"/>
      </p:ext>
    </p:extLst>
  </p:cSld>
  <p:clrMapOvr>
    <a:masterClrMapping/>
  </p:clrMapOvr>
  <p:transition spd="med">
    <p:diamon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14AB96C-5077-4958-868E-8F8E9BE58899}"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14753133"/>
      </p:ext>
    </p:extLst>
  </p:cSld>
  <p:clrMapOvr>
    <a:masterClrMapping/>
  </p:clrMapOvr>
  <p:transition spd="med">
    <p:diamon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FD80AE-C095-40A3-91F0-386C6B9434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84833654"/>
      </p:ext>
    </p:extLst>
  </p:cSld>
  <p:clrMapOvr>
    <a:masterClrMapping/>
  </p:clrMapOvr>
  <p:transition spd="med">
    <p:diamon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FF9D5AF-F1F0-4E6F-869B-6269FCCDD3BB}" type="slidenum">
              <a:rPr lang="ar-EG">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00505014"/>
      </p:ext>
    </p:extLst>
  </p:cSld>
  <p:clrMapOvr>
    <a:masterClrMapping/>
  </p:clrMapOvr>
  <p:transition spd="med">
    <p:diamon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D96A6EA-4410-4B7D-9D0B-34BB8CD8DA4E}" type="slidenum">
              <a:rPr lang="ar-EG">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32217166"/>
      </p:ext>
    </p:extLst>
  </p:cSld>
  <p:clrMapOvr>
    <a:masterClrMapping/>
  </p:clrMapOvr>
  <p:transition spd="med">
    <p:diamon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9707D10-DD18-4CFC-A82F-7D836C5A2A0A}" type="slidenum">
              <a:rPr lang="ar-EG">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067527667"/>
      </p:ext>
    </p:extLst>
  </p:cSld>
  <p:clrMapOvr>
    <a:masterClrMapping/>
  </p:clrMapOvr>
  <p:transition spd="med">
    <p:diamon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152A092-0FCF-494C-B4D5-2F150FB697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15829145"/>
      </p:ext>
    </p:extLst>
  </p:cSld>
  <p:clrMapOvr>
    <a:masterClrMapping/>
  </p:clrMapOvr>
  <p:transition spd="med">
    <p:diamon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13DC29B-E677-4A2A-A8B4-6467D4EDCE1E}"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07819610"/>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9707D10-DD18-4CFC-A82F-7D836C5A2A0A}" type="slidenum">
              <a:rPr lang="ar-EG"/>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8511077"/>
      </p:ext>
    </p:extLst>
  </p:cSld>
  <p:clrMapOvr>
    <a:masterClrMapping/>
  </p:clrMapOvr>
  <p:transition spd="med">
    <p:diamon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12982C5-3DA7-4612-9D85-6F9D64A98631}"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51054702"/>
      </p:ext>
    </p:extLst>
  </p:cSld>
  <p:clrMapOvr>
    <a:masterClrMapping/>
  </p:clrMapOvr>
  <p:transition spd="med">
    <p:diamond/>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48E731F-1EC6-497C-B8F5-37026C8FC844}"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827636370"/>
      </p:ext>
    </p:extLst>
  </p:cSld>
  <p:clrMapOvr>
    <a:masterClrMapping/>
  </p:clrMapOvr>
  <p:transition spd="med">
    <p:diamond/>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B879B2E-ABC1-4A4D-A7C4-A7811D085D75}"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02437281"/>
      </p:ext>
    </p:extLst>
  </p:cSld>
  <p:clrMapOvr>
    <a:masterClrMapping/>
  </p:clrMapOvr>
  <p:transition spd="med">
    <p:diamon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grpSp>
      </p:grpSp>
      <p:sp>
        <p:nvSpPr>
          <p:cNvPr id="375827" name="Rectangle 19"/>
          <p:cNvSpPr>
            <a:spLocks noGrp="1" noChangeArrowheads="1"/>
          </p:cNvSpPr>
          <p:nvPr>
            <p:ph type="ctrTitle"/>
          </p:nvPr>
        </p:nvSpPr>
        <p:spPr>
          <a:xfrm>
            <a:off x="2971800" y="1828800"/>
            <a:ext cx="6019800" cy="2209800"/>
          </a:xfrm>
        </p:spPr>
        <p:txBody>
          <a:bodyPr/>
          <a:lstStyle>
            <a:lvl1pPr>
              <a:defRPr/>
            </a:lvl1pPr>
          </a:lstStyle>
          <a:p>
            <a:r>
              <a:rPr lang="en-US"/>
              <a:t>Click to edit Master title style</a:t>
            </a:r>
          </a:p>
        </p:txBody>
      </p:sp>
      <p:sp>
        <p:nvSpPr>
          <p:cNvPr id="375828" name="Rectangle 20"/>
          <p:cNvSpPr>
            <a:spLocks noGrp="1" noChangeArrowheads="1"/>
          </p:cNvSpPr>
          <p:nvPr>
            <p:ph type="subTitle" idx="1"/>
          </p:nvPr>
        </p:nvSpPr>
        <p:spPr>
          <a:xfrm>
            <a:off x="2971800" y="4267200"/>
            <a:ext cx="6019800" cy="1752600"/>
          </a:xfrm>
        </p:spPr>
        <p:txBody>
          <a:bodyPr/>
          <a:lstStyle>
            <a:lvl1pPr marL="0" indent="0" algn="ctr">
              <a:buFont typeface="Wingdings" pitchFamily="2" charset="2"/>
              <a:buNone/>
              <a:defRPr/>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0AEE6D2F-5E57-4DA4-8C5D-99EC1AF21AEA}" type="slidenum">
              <a:rPr lang="ar-EG">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40522217"/>
      </p:ext>
    </p:extLst>
  </p:cSld>
  <p:clrMapOvr>
    <a:masterClrMapping/>
  </p:clrMapOvr>
  <p:transition spd="med">
    <p:diamon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7608BA2-EB4E-44EB-846A-586A9BF32DBC}"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663925089"/>
      </p:ext>
    </p:extLst>
  </p:cSld>
  <p:clrMapOvr>
    <a:masterClrMapping/>
  </p:clrMapOvr>
  <p:transition spd="med">
    <p:diamon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14AB96C-5077-4958-868E-8F8E9BE58899}"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92918976"/>
      </p:ext>
    </p:extLst>
  </p:cSld>
  <p:clrMapOvr>
    <a:masterClrMapping/>
  </p:clrMapOvr>
  <p:transition spd="med">
    <p:diamon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DFD80AE-C095-40A3-91F0-386C6B9434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66970902"/>
      </p:ext>
    </p:extLst>
  </p:cSld>
  <p:clrMapOvr>
    <a:masterClrMapping/>
  </p:clrMapOvr>
  <p:transition spd="med">
    <p:diamon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FF9D5AF-F1F0-4E6F-869B-6269FCCDD3BB}" type="slidenum">
              <a:rPr lang="ar-EG">
                <a:solidFill>
                  <a:srgbClr val="000000"/>
                </a:solidFill>
              </a:rPr>
              <a:pPr>
                <a:defRPr/>
              </a:pPr>
              <a:t>‹#›</a:t>
            </a:fld>
            <a:endParaRPr lang="en-U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583626119"/>
      </p:ext>
    </p:extLst>
  </p:cSld>
  <p:clrMapOvr>
    <a:masterClrMapping/>
  </p:clrMapOvr>
  <p:transition spd="med">
    <p:diamon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D96A6EA-4410-4B7D-9D0B-34BB8CD8DA4E}" type="slidenum">
              <a:rPr lang="ar-EG">
                <a:solidFill>
                  <a:srgbClr val="000000"/>
                </a:solidFill>
              </a:rPr>
              <a:pPr>
                <a:defRPr/>
              </a:pPr>
              <a:t>‹#›</a:t>
            </a:fld>
            <a:endParaRPr lang="en-U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90980448"/>
      </p:ext>
    </p:extLst>
  </p:cSld>
  <p:clrMapOvr>
    <a:masterClrMapping/>
  </p:clrMapOvr>
  <p:transition spd="med">
    <p:diamon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9707D10-DD18-4CFC-A82F-7D836C5A2A0A}" type="slidenum">
              <a:rPr lang="ar-EG">
                <a:solidFill>
                  <a:srgbClr val="000000"/>
                </a:solidFill>
              </a:rPr>
              <a:pPr>
                <a:defRPr/>
              </a:pPr>
              <a:t>‹#›</a:t>
            </a:fld>
            <a:endParaRPr lang="en-U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9680869"/>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152A092-0FCF-494C-B4D5-2F150FB697D8}" type="slidenum">
              <a:rPr lang="ar-EG"/>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9229709"/>
      </p:ext>
    </p:extLst>
  </p:cSld>
  <p:clrMapOvr>
    <a:masterClrMapping/>
  </p:clrMapOvr>
  <p:transition spd="med">
    <p:diamon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152A092-0FCF-494C-B4D5-2F150FB697D8}"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052538761"/>
      </p:ext>
    </p:extLst>
  </p:cSld>
  <p:clrMapOvr>
    <a:masterClrMapping/>
  </p:clrMapOvr>
  <p:transition spd="med">
    <p:diamon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13DC29B-E677-4A2A-A8B4-6467D4EDCE1E}" type="slidenum">
              <a:rPr lang="ar-EG">
                <a:solidFill>
                  <a:srgbClr val="000000"/>
                </a:solidFill>
              </a:rPr>
              <a:pPr>
                <a:defRPr/>
              </a:pPr>
              <a:t>‹#›</a:t>
            </a:fld>
            <a:endParaRPr lang="en-U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55211863"/>
      </p:ext>
    </p:extLst>
  </p:cSld>
  <p:clrMapOvr>
    <a:masterClrMapping/>
  </p:clrMapOvr>
  <p:transition spd="med">
    <p:diamon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12982C5-3DA7-4612-9D85-6F9D64A98631}"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96176272"/>
      </p:ext>
    </p:extLst>
  </p:cSld>
  <p:clrMapOvr>
    <a:masterClrMapping/>
  </p:clrMapOvr>
  <p:transition spd="med">
    <p:diamon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48E731F-1EC6-497C-B8F5-37026C8FC844}"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943059614"/>
      </p:ext>
    </p:extLst>
  </p:cSld>
  <p:clrMapOvr>
    <a:masterClrMapping/>
  </p:clrMapOvr>
  <p:transition spd="med">
    <p:diamon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dirty="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B879B2E-ABC1-4A4D-A7C4-A7811D085D75}" type="slidenum">
              <a:rPr lang="ar-EG">
                <a:solidFill>
                  <a:srgbClr val="000000"/>
                </a:solidFill>
              </a:rPr>
              <a:pPr>
                <a:defRPr/>
              </a:pPr>
              <a:t>‹#›</a:t>
            </a:fld>
            <a:endParaRPr lang="en-U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79401594"/>
      </p:ext>
    </p:extLst>
  </p:cSld>
  <p:clrMapOvr>
    <a:masterClrMapping/>
  </p:clrMapOvr>
  <p:transition spd="med">
    <p:diamon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006719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727867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230736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25990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18062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13DC29B-E677-4A2A-A8B4-6467D4EDCE1E}" type="slidenum">
              <a:rPr lang="ar-EG"/>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37869780"/>
      </p:ext>
    </p:extLst>
  </p:cSld>
  <p:clrMapOvr>
    <a:masterClrMapping/>
  </p:clrMapOvr>
  <p:transition spd="med">
    <p:diamond/>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992765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962455"/>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224820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3063148"/>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692651"/>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06782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40749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pPr>
              <a:defRPr/>
            </a:pPr>
            <a:fld id="{8B3AFA3F-499C-47D2-B701-1B113CB7EE10}" type="slidenum">
              <a:rPr lang="ar-EG"/>
              <a:pPr>
                <a:defRPr/>
              </a:pPr>
              <a:t>‹#›</a:t>
            </a:fld>
            <a:endParaRPr lang="en-US" dirty="0"/>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hlink"/>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chemeClr val="accent2"/>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835" r:id="rId1"/>
    <p:sldLayoutId id="2147484817" r:id="rId2"/>
    <p:sldLayoutId id="2147484818" r:id="rId3"/>
    <p:sldLayoutId id="2147484819" r:id="rId4"/>
    <p:sldLayoutId id="2147484820" r:id="rId5"/>
    <p:sldLayoutId id="2147484821" r:id="rId6"/>
    <p:sldLayoutId id="2147484822" r:id="rId7"/>
    <p:sldLayoutId id="2147484823" r:id="rId8"/>
    <p:sldLayoutId id="2147484824" r:id="rId9"/>
    <p:sldLayoutId id="2147484825" r:id="rId10"/>
    <p:sldLayoutId id="2147484826" r:id="rId11"/>
    <p:sldLayoutId id="2147484827"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199081045"/>
      </p:ext>
    </p:extLst>
  </p:cSld>
  <p:clrMap bg1="dk2" tx1="lt1" bg2="dk1" tx2="lt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 id="2147484848" r:id="rId12"/>
  </p:sldLayoutIdLst>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fade">
                                      <p:cBhvr>
                                        <p:cTn id="17" dur="1000"/>
                                        <p:tgtEl>
                                          <p:spTgt spid="2051">
                                            <p:txEl>
                                              <p:pRg st="0" end="0"/>
                                            </p:txEl>
                                          </p:spTgt>
                                        </p:tgtEl>
                                      </p:cBhvr>
                                    </p:animEffect>
                                    <p:anim calcmode="lin" valueType="num">
                                      <p:cBhvr>
                                        <p:cTn id="1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fade">
                                      <p:cBhvr>
                                        <p:cTn id="22" dur="1000"/>
                                        <p:tgtEl>
                                          <p:spTgt spid="2051">
                                            <p:txEl>
                                              <p:pRg st="1" end="1"/>
                                            </p:txEl>
                                          </p:spTgt>
                                        </p:tgtEl>
                                      </p:cBhvr>
                                    </p:animEffect>
                                    <p:anim calcmode="lin" valueType="num">
                                      <p:cBhvr>
                                        <p:cTn id="23"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05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051">
                                            <p:txEl>
                                              <p:pRg st="2" end="2"/>
                                            </p:txEl>
                                          </p:spTgt>
                                        </p:tgtEl>
                                        <p:attrNameLst>
                                          <p:attrName>style.visibility</p:attrName>
                                        </p:attrNameLst>
                                      </p:cBhvr>
                                      <p:to>
                                        <p:strVal val="visible"/>
                                      </p:to>
                                    </p:set>
                                    <p:animEffect transition="in" filter="fade">
                                      <p:cBhvr>
                                        <p:cTn id="27" dur="1000"/>
                                        <p:tgtEl>
                                          <p:spTgt spid="2051">
                                            <p:txEl>
                                              <p:pRg st="2" end="2"/>
                                            </p:txEl>
                                          </p:spTgt>
                                        </p:tgtEl>
                                      </p:cBhvr>
                                    </p:animEffect>
                                    <p:anim calcmode="lin" valueType="num">
                                      <p:cBhvr>
                                        <p:cTn id="28"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5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51">
                                            <p:txEl>
                                              <p:pRg st="3" end="3"/>
                                            </p:txEl>
                                          </p:spTgt>
                                        </p:tgtEl>
                                        <p:attrNameLst>
                                          <p:attrName>style.visibility</p:attrName>
                                        </p:attrNameLst>
                                      </p:cBhvr>
                                      <p:to>
                                        <p:strVal val="visible"/>
                                      </p:to>
                                    </p:set>
                                    <p:animEffect transition="in" filter="fade">
                                      <p:cBhvr>
                                        <p:cTn id="32" dur="1000"/>
                                        <p:tgtEl>
                                          <p:spTgt spid="2051">
                                            <p:txEl>
                                              <p:pRg st="3" end="3"/>
                                            </p:txEl>
                                          </p:spTgt>
                                        </p:tgtEl>
                                      </p:cBhvr>
                                    </p:animEffect>
                                    <p:anim calcmode="lin" valueType="num">
                                      <p:cBhvr>
                                        <p:cTn id="33" dur="10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05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51">
                                            <p:txEl>
                                              <p:pRg st="4" end="4"/>
                                            </p:txEl>
                                          </p:spTgt>
                                        </p:tgtEl>
                                        <p:attrNameLst>
                                          <p:attrName>style.visibility</p:attrName>
                                        </p:attrNameLst>
                                      </p:cBhvr>
                                      <p:to>
                                        <p:strVal val="visible"/>
                                      </p:to>
                                    </p:set>
                                    <p:animEffect transition="in" filter="fade">
                                      <p:cBhvr>
                                        <p:cTn id="37" dur="1000"/>
                                        <p:tgtEl>
                                          <p:spTgt spid="2051">
                                            <p:txEl>
                                              <p:pRg st="4" end="4"/>
                                            </p:txEl>
                                          </p:spTgt>
                                        </p:tgtEl>
                                      </p:cBhvr>
                                    </p:animEffect>
                                    <p:anim calcmode="lin" valueType="num">
                                      <p:cBhvr>
                                        <p:cTn id="38" dur="10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0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82544109"/>
      </p:ext>
    </p:extLst>
  </p:cSld>
  <p:clrMap bg1="dk2" tx1="lt1" bg2="dk1" tx2="lt2" accent1="accent1" accent2="accent2" accent3="accent3" accent4="accent4" accent5="accent5" accent6="accent6" hlink="hlink" folHlink="folHlink"/>
  <p:sldLayoutIdLst>
    <p:sldLayoutId id="2147484850" r:id="rId1"/>
    <p:sldLayoutId id="2147484851" r:id="rId2"/>
    <p:sldLayoutId id="2147484852" r:id="rId3"/>
    <p:sldLayoutId id="2147484853" r:id="rId4"/>
    <p:sldLayoutId id="2147484854" r:id="rId5"/>
    <p:sldLayoutId id="2147484855" r:id="rId6"/>
    <p:sldLayoutId id="2147484856" r:id="rId7"/>
    <p:sldLayoutId id="2147484857" r:id="rId8"/>
    <p:sldLayoutId id="2147484858" r:id="rId9"/>
    <p:sldLayoutId id="2147484859" r:id="rId10"/>
    <p:sldLayoutId id="2147484860" r:id="rId11"/>
    <p:sldLayoutId id="2147484861" r:id="rId12"/>
  </p:sldLayoutIdLst>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solidFill>
                <a:srgbClr val="000000"/>
              </a:solidFill>
            </a:endParaRPr>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pPr>
              <a:defRPr/>
            </a:pPr>
            <a:fld id="{8B3AFA3F-499C-47D2-B701-1B113CB7EE10}" type="slidenum">
              <a:rPr lang="ar-EG">
                <a:solidFill>
                  <a:srgbClr val="000000"/>
                </a:solidFill>
              </a:rPr>
              <a:pPr>
                <a:defRPr/>
              </a:pPr>
              <a:t>‹#›</a:t>
            </a:fld>
            <a:endParaRPr lang="en-US" dirty="0">
              <a:solidFill>
                <a:srgbClr val="000000"/>
              </a:solidFill>
            </a:endParaRPr>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solidFill>
                <a:srgbClr val="000000"/>
              </a:solidFill>
            </a:endParaRPr>
          </a:p>
        </p:txBody>
      </p:sp>
    </p:spTree>
    <p:extLst>
      <p:ext uri="{BB962C8B-B14F-4D97-AF65-F5344CB8AC3E}">
        <p14:creationId xmlns:p14="http://schemas.microsoft.com/office/powerpoint/2010/main" val="4232886721"/>
      </p:ext>
    </p:extLst>
  </p:cSld>
  <p:clrMap bg1="lt1" tx1="dk1" bg2="lt2" tx2="dk2" accent1="accent1" accent2="accent2" accent3="accent3" accent4="accent4" accent5="accent5" accent6="accent6" hlink="hlink" folHlink="folHlink"/>
  <p:sldLayoutIdLst>
    <p:sldLayoutId id="2147484863" r:id="rId1"/>
    <p:sldLayoutId id="2147484864" r:id="rId2"/>
    <p:sldLayoutId id="2147484865" r:id="rId3"/>
    <p:sldLayoutId id="2147484866" r:id="rId4"/>
    <p:sldLayoutId id="2147484867" r:id="rId5"/>
    <p:sldLayoutId id="2147484868" r:id="rId6"/>
    <p:sldLayoutId id="2147484869" r:id="rId7"/>
    <p:sldLayoutId id="2147484870" r:id="rId8"/>
    <p:sldLayoutId id="2147484871" r:id="rId9"/>
    <p:sldLayoutId id="2147484872" r:id="rId10"/>
    <p:sldLayoutId id="2147484873" r:id="rId11"/>
    <p:sldLayoutId id="2147484874"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solidFill>
                <a:srgbClr val="000000"/>
              </a:solidFill>
            </a:endParaRPr>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pPr>
              <a:defRPr/>
            </a:pPr>
            <a:fld id="{8B3AFA3F-499C-47D2-B701-1B113CB7EE10}" type="slidenum">
              <a:rPr lang="ar-EG">
                <a:solidFill>
                  <a:srgbClr val="000000"/>
                </a:solidFill>
              </a:rPr>
              <a:pPr>
                <a:defRPr/>
              </a:pPr>
              <a:t>‹#›</a:t>
            </a:fld>
            <a:endParaRPr lang="en-US" dirty="0">
              <a:solidFill>
                <a:srgbClr val="000000"/>
              </a:solidFill>
            </a:endParaRPr>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solidFill>
                <a:srgbClr val="000000"/>
              </a:solidFill>
            </a:endParaRPr>
          </a:p>
        </p:txBody>
      </p:sp>
    </p:spTree>
    <p:extLst>
      <p:ext uri="{BB962C8B-B14F-4D97-AF65-F5344CB8AC3E}">
        <p14:creationId xmlns:p14="http://schemas.microsoft.com/office/powerpoint/2010/main" val="1687136460"/>
      </p:ext>
    </p:extLst>
  </p:cSld>
  <p:clrMap bg1="lt1" tx1="dk1" bg2="lt2" tx2="dk2" accent1="accent1" accent2="accent2" accent3="accent3" accent4="accent4" accent5="accent5" accent6="accent6" hlink="hlink" folHlink="folHlink"/>
  <p:sldLayoutIdLst>
    <p:sldLayoutId id="2147484876" r:id="rId1"/>
    <p:sldLayoutId id="2147484877" r:id="rId2"/>
    <p:sldLayoutId id="2147484878" r:id="rId3"/>
    <p:sldLayoutId id="2147484879" r:id="rId4"/>
    <p:sldLayoutId id="2147484880" r:id="rId5"/>
    <p:sldLayoutId id="2147484881" r:id="rId6"/>
    <p:sldLayoutId id="2147484882" r:id="rId7"/>
    <p:sldLayoutId id="2147484883" r:id="rId8"/>
    <p:sldLayoutId id="2147484884" r:id="rId9"/>
    <p:sldLayoutId id="2147484885" r:id="rId10"/>
    <p:sldLayoutId id="2147484886" r:id="rId11"/>
    <p:sldLayoutId id="2147484887"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solidFill>
                <a:srgbClr val="000000"/>
              </a:solidFill>
            </a:endParaRPr>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pPr>
              <a:defRPr/>
            </a:pPr>
            <a:fld id="{8B3AFA3F-499C-47D2-B701-1B113CB7EE10}" type="slidenum">
              <a:rPr lang="ar-EG">
                <a:solidFill>
                  <a:srgbClr val="000000"/>
                </a:solidFill>
              </a:rPr>
              <a:pPr>
                <a:defRPr/>
              </a:pPr>
              <a:t>‹#›</a:t>
            </a:fld>
            <a:endParaRPr lang="en-US" dirty="0">
              <a:solidFill>
                <a:srgbClr val="000000"/>
              </a:solidFill>
            </a:endParaRPr>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solidFill>
                <a:srgbClr val="000000"/>
              </a:solidFill>
            </a:endParaRPr>
          </a:p>
        </p:txBody>
      </p:sp>
    </p:spTree>
    <p:extLst>
      <p:ext uri="{BB962C8B-B14F-4D97-AF65-F5344CB8AC3E}">
        <p14:creationId xmlns:p14="http://schemas.microsoft.com/office/powerpoint/2010/main" val="2724905262"/>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 id="2147484900"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a:grad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solidFill>
                <a:srgbClr val="000000"/>
              </a:solidFill>
            </a:endParaRPr>
          </a:p>
        </p:txBody>
      </p:sp>
      <p:sp>
        <p:nvSpPr>
          <p:cNvPr id="3747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pPr>
              <a:defRPr/>
            </a:pPr>
            <a:fld id="{8B3AFA3F-499C-47D2-B701-1B113CB7EE10}" type="slidenum">
              <a:rPr lang="ar-EG">
                <a:solidFill>
                  <a:srgbClr val="000000"/>
                </a:solidFill>
              </a:rPr>
              <a:pPr>
                <a:defRPr/>
              </a:pPr>
              <a:t>‹#›</a:t>
            </a:fld>
            <a:endParaRPr lang="en-US" dirty="0">
              <a:solidFill>
                <a:srgbClr val="000000"/>
              </a:solidFill>
            </a:endParaRPr>
          </a:p>
        </p:txBody>
      </p:sp>
      <p:grpSp>
        <p:nvGrpSpPr>
          <p:cNvPr id="3076" name="Group 4"/>
          <p:cNvGrpSpPr>
            <a:grpSpLocks/>
          </p:cNvGrpSpPr>
          <p:nvPr/>
        </p:nvGrpSpPr>
        <p:grpSpPr bwMode="auto">
          <a:xfrm>
            <a:off x="0" y="0"/>
            <a:ext cx="9144000" cy="546100"/>
            <a:chOff x="0" y="0"/>
            <a:chExt cx="5760" cy="344"/>
          </a:xfrm>
        </p:grpSpPr>
        <p:sp>
          <p:nvSpPr>
            <p:cNvPr id="3080"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solidFill>
                  <a:srgbClr val="000000"/>
                </a:solidFill>
                <a:latin typeface="Times New Roman" pitchFamily="18" charset="0"/>
              </a:endParaRPr>
            </a:p>
          </p:txBody>
        </p:sp>
        <p:sp>
          <p:nvSpPr>
            <p:cNvPr id="3081"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2"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3"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4"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5"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666699"/>
                </a:solidFill>
              </a:endParaRPr>
            </a:p>
          </p:txBody>
        </p:sp>
        <p:sp>
          <p:nvSpPr>
            <p:cNvPr id="3086"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a:solidFill>
                  <a:srgbClr val="000000"/>
                </a:solidFill>
                <a:latin typeface="Times New Roman" pitchFamily="18" charset="0"/>
              </a:endParaRPr>
            </a:p>
          </p:txBody>
        </p:sp>
        <p:sp>
          <p:nvSpPr>
            <p:cNvPr id="3087"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sp>
          <p:nvSpPr>
            <p:cNvPr id="3088"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solidFill>
                  <a:srgbClr val="9999CC"/>
                </a:solidFill>
              </a:endParaRPr>
            </a:p>
          </p:txBody>
        </p:sp>
      </p:grpSp>
      <p:sp>
        <p:nvSpPr>
          <p:cNvPr id="3077"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solidFill>
                <a:srgbClr val="000000"/>
              </a:solidFill>
            </a:endParaRPr>
          </a:p>
        </p:txBody>
      </p:sp>
    </p:spTree>
    <p:extLst>
      <p:ext uri="{BB962C8B-B14F-4D97-AF65-F5344CB8AC3E}">
        <p14:creationId xmlns:p14="http://schemas.microsoft.com/office/powerpoint/2010/main" val="2728799424"/>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04" r:id="rId3"/>
    <p:sldLayoutId id="2147484905" r:id="rId4"/>
    <p:sldLayoutId id="2147484906" r:id="rId5"/>
    <p:sldLayoutId id="2147484907" r:id="rId6"/>
    <p:sldLayoutId id="2147484908" r:id="rId7"/>
    <p:sldLayoutId id="2147484909" r:id="rId8"/>
    <p:sldLayoutId id="2147484910" r:id="rId9"/>
    <p:sldLayoutId id="2147484911" r:id="rId10"/>
    <p:sldLayoutId id="2147484912" r:id="rId11"/>
    <p:sldLayoutId id="2147484913" r:id="rId12"/>
  </p:sldLayoutIdLst>
  <p:transition spd="med">
    <p:diamond/>
  </p:transition>
  <p:timing>
    <p:tnLst>
      <p:par>
        <p:cTn id="1" dur="indefinite" restart="never" nodeType="tmRoot"/>
      </p:par>
    </p:tnLst>
  </p:timing>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charset="0"/>
          <a:cs typeface="Arial" charset="0"/>
        </a:defRPr>
      </a:lvl2pPr>
      <a:lvl3pPr algn="l" rtl="1" eaLnBrk="0" fontAlgn="base" hangingPunct="0">
        <a:spcBef>
          <a:spcPct val="0"/>
        </a:spcBef>
        <a:spcAft>
          <a:spcPct val="0"/>
        </a:spcAft>
        <a:defRPr sz="4400">
          <a:solidFill>
            <a:schemeClr val="tx1"/>
          </a:solidFill>
          <a:latin typeface="Arial" charset="0"/>
          <a:cs typeface="Arial" charset="0"/>
        </a:defRPr>
      </a:lvl3pPr>
      <a:lvl4pPr algn="l" rtl="1" eaLnBrk="0" fontAlgn="base" hangingPunct="0">
        <a:spcBef>
          <a:spcPct val="0"/>
        </a:spcBef>
        <a:spcAft>
          <a:spcPct val="0"/>
        </a:spcAft>
        <a:defRPr sz="4400">
          <a:solidFill>
            <a:schemeClr val="tx1"/>
          </a:solidFill>
          <a:latin typeface="Arial" charset="0"/>
          <a:cs typeface="Arial" charset="0"/>
        </a:defRPr>
      </a:lvl4pPr>
      <a:lvl5pPr algn="l" rtl="1" eaLnBrk="0" fontAlgn="base" hangingPunct="0">
        <a:spcBef>
          <a:spcPct val="0"/>
        </a:spcBef>
        <a:spcAft>
          <a:spcPct val="0"/>
        </a:spcAft>
        <a:defRPr sz="4400">
          <a:solidFill>
            <a:schemeClr val="tx1"/>
          </a:solidFill>
          <a:latin typeface="Arial" charset="0"/>
          <a:cs typeface="Arial" charset="0"/>
        </a:defRPr>
      </a:lvl5pPr>
      <a:lvl6pPr marL="457200" algn="l" rtl="1" fontAlgn="base">
        <a:spcBef>
          <a:spcPct val="0"/>
        </a:spcBef>
        <a:spcAft>
          <a:spcPct val="0"/>
        </a:spcAft>
        <a:defRPr sz="4400">
          <a:solidFill>
            <a:schemeClr val="tx1"/>
          </a:solidFill>
          <a:latin typeface="Arial" charset="0"/>
          <a:cs typeface="Arial" charset="0"/>
        </a:defRPr>
      </a:lvl6pPr>
      <a:lvl7pPr marL="914400" algn="l" rtl="1" fontAlgn="base">
        <a:spcBef>
          <a:spcPct val="0"/>
        </a:spcBef>
        <a:spcAft>
          <a:spcPct val="0"/>
        </a:spcAft>
        <a:defRPr sz="4400">
          <a:solidFill>
            <a:schemeClr val="tx1"/>
          </a:solidFill>
          <a:latin typeface="Arial" charset="0"/>
          <a:cs typeface="Arial" charset="0"/>
        </a:defRPr>
      </a:lvl7pPr>
      <a:lvl8pPr marL="1371600" algn="l" rtl="1" fontAlgn="base">
        <a:spcBef>
          <a:spcPct val="0"/>
        </a:spcBef>
        <a:spcAft>
          <a:spcPct val="0"/>
        </a:spcAft>
        <a:defRPr sz="4400">
          <a:solidFill>
            <a:schemeClr val="tx1"/>
          </a:solidFill>
          <a:latin typeface="Arial" charset="0"/>
          <a:cs typeface="Arial" charset="0"/>
        </a:defRPr>
      </a:lvl8pPr>
      <a:lvl9pPr marL="1828800" algn="l" rtl="1" fontAlgn="base">
        <a:spcBef>
          <a:spcPct val="0"/>
        </a:spcBef>
        <a:spcAft>
          <a:spcPct val="0"/>
        </a:spcAft>
        <a:defRPr sz="4400">
          <a:solidFill>
            <a:schemeClr val="tx1"/>
          </a:solidFill>
          <a:latin typeface="Arial" charset="0"/>
          <a:cs typeface="Arial"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557726905"/>
      </p:ext>
    </p:extLst>
  </p:cSld>
  <p:clrMap bg1="dk2" tx1="lt1" bg2="dk1" tx2="lt2" accent1="accent1" accent2="accent2" accent3="accent3" accent4="accent4" accent5="accent5" accent6="accent6" hlink="hlink" folHlink="folHlink"/>
  <p:sldLayoutIdLst>
    <p:sldLayoutId id="2147484915" r:id="rId1"/>
    <p:sldLayoutId id="2147484916" r:id="rId2"/>
    <p:sldLayoutId id="2147484917" r:id="rId3"/>
    <p:sldLayoutId id="2147484918" r:id="rId4"/>
    <p:sldLayoutId id="2147484919" r:id="rId5"/>
    <p:sldLayoutId id="2147484920" r:id="rId6"/>
    <p:sldLayoutId id="2147484921" r:id="rId7"/>
    <p:sldLayoutId id="2147484922" r:id="rId8"/>
    <p:sldLayoutId id="2147484923" r:id="rId9"/>
    <p:sldLayoutId id="2147484924" r:id="rId10"/>
    <p:sldLayoutId id="2147484925" r:id="rId11"/>
    <p:sldLayoutId id="2147484926" r:id="rId12"/>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0.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studentconsult.com/content/bookcontent.cfm?ID=HC008008&amp;channel=toc"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81000"/>
          </a:schemeClr>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0" y="76200"/>
            <a:ext cx="9144000" cy="2286000"/>
          </a:xfrm>
        </p:spPr>
        <p:txBody>
          <a:bodyPr/>
          <a:lstStyle/>
          <a:p>
            <a:pPr eaLnBrk="1" hangingPunct="1"/>
            <a:r>
              <a:rPr lang="en-US" sz="4800" dirty="0" smtClean="0"/>
              <a:t/>
            </a:r>
            <a:br>
              <a:rPr lang="en-US" sz="4800" dirty="0" smtClean="0"/>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Gastrointestinal Physiology </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Lecture </a:t>
            </a:r>
            <a:r>
              <a:rPr lang="en-US" dirty="0" smtClean="0">
                <a:solidFill>
                  <a:srgbClr val="FF0000"/>
                </a:solidFill>
                <a:latin typeface="Times New Roman" pitchFamily="18" charset="0"/>
                <a:cs typeface="Times New Roman" pitchFamily="18" charset="0"/>
              </a:rPr>
              <a:t>4 </a:t>
            </a:r>
            <a:r>
              <a:rPr lang="en-US" sz="5400" dirty="0" smtClean="0">
                <a:solidFill>
                  <a:srgbClr val="FF0000"/>
                </a:solidFill>
              </a:rPr>
              <a:t/>
            </a:r>
            <a:br>
              <a:rPr lang="en-US" sz="5400" dirty="0" smtClean="0">
                <a:solidFill>
                  <a:srgbClr val="FF0000"/>
                </a:solidFill>
              </a:rPr>
            </a:br>
            <a:endParaRPr lang="en-US" sz="4800" dirty="0" smtClean="0">
              <a:solidFill>
                <a:srgbClr val="FF0000"/>
              </a:solidFill>
            </a:endParaRPr>
          </a:p>
        </p:txBody>
      </p:sp>
      <p:sp>
        <p:nvSpPr>
          <p:cNvPr id="3075" name="Rectangle 1027"/>
          <p:cNvSpPr>
            <a:spLocks noGrp="1" noChangeArrowheads="1"/>
          </p:cNvSpPr>
          <p:nvPr>
            <p:ph type="subTitle" idx="1"/>
          </p:nvPr>
        </p:nvSpPr>
        <p:spPr>
          <a:xfrm>
            <a:off x="323528" y="2438400"/>
            <a:ext cx="8496944" cy="3962400"/>
          </a:xfrm>
        </p:spPr>
        <p:txBody>
          <a:bodyPr/>
          <a:lstStyle/>
          <a:p>
            <a:pPr eaLnBrk="1" hangingPunct="1"/>
            <a:r>
              <a:rPr lang="en-US" sz="3600" b="1" i="1" dirty="0">
                <a:latin typeface="Times New Roman" pitchFamily="18" charset="0"/>
                <a:cs typeface="Times New Roman" pitchFamily="18" charset="0"/>
              </a:rPr>
              <a:t>Physiology of the </a:t>
            </a:r>
            <a:r>
              <a:rPr lang="en-US" sz="3600" b="1" i="1" dirty="0" smtClean="0">
                <a:latin typeface="Times New Roman" pitchFamily="18" charset="0"/>
                <a:cs typeface="Times New Roman" pitchFamily="18" charset="0"/>
              </a:rPr>
              <a:t>Stomach</a:t>
            </a:r>
          </a:p>
          <a:p>
            <a:pPr eaLnBrk="1" hangingPunct="1"/>
            <a:r>
              <a:rPr lang="en-US" sz="3600" b="1" i="1" dirty="0" smtClean="0">
                <a:latin typeface="Times New Roman" pitchFamily="18" charset="0"/>
                <a:cs typeface="Times New Roman" pitchFamily="18" charset="0"/>
              </a:rPr>
              <a:t> </a:t>
            </a:r>
            <a:r>
              <a:rPr lang="en-US" sz="3600" b="1" i="1" dirty="0">
                <a:latin typeface="Times New Roman" pitchFamily="18" charset="0"/>
                <a:cs typeface="Times New Roman" pitchFamily="18" charset="0"/>
              </a:rPr>
              <a:t>and </a:t>
            </a:r>
            <a:r>
              <a:rPr lang="en-US" sz="3600" b="1" i="1" dirty="0" smtClean="0">
                <a:latin typeface="Times New Roman" pitchFamily="18" charset="0"/>
                <a:cs typeface="Times New Roman" pitchFamily="18" charset="0"/>
              </a:rPr>
              <a:t>Regulation </a:t>
            </a:r>
            <a:r>
              <a:rPr lang="en-US" sz="3600" b="1" i="1" dirty="0">
                <a:latin typeface="Times New Roman" pitchFamily="18" charset="0"/>
                <a:cs typeface="Times New Roman" pitchFamily="18" charset="0"/>
              </a:rPr>
              <a:t>of </a:t>
            </a:r>
            <a:r>
              <a:rPr lang="en-US" sz="3600" b="1" i="1" dirty="0" smtClean="0">
                <a:latin typeface="Times New Roman" pitchFamily="18" charset="0"/>
                <a:cs typeface="Times New Roman" pitchFamily="18" charset="0"/>
              </a:rPr>
              <a:t>Gastric Secretions</a:t>
            </a:r>
          </a:p>
          <a:p>
            <a:pPr eaLnBrk="1" hangingPunct="1"/>
            <a:r>
              <a:rPr lang="fr-FR" sz="2800" dirty="0" err="1" smtClean="0">
                <a:latin typeface="Times New Roman" pitchFamily="18" charset="0"/>
                <a:cs typeface="Times New Roman" pitchFamily="18" charset="0"/>
              </a:rPr>
              <a:t>Chapter</a:t>
            </a:r>
            <a:r>
              <a:rPr lang="fr-FR" sz="2800" dirty="0" smtClean="0">
                <a:latin typeface="Times New Roman" pitchFamily="18" charset="0"/>
                <a:cs typeface="Times New Roman" pitchFamily="18" charset="0"/>
              </a:rPr>
              <a:t> </a:t>
            </a:r>
            <a:r>
              <a:rPr lang="fr-FR" sz="2800" dirty="0">
                <a:latin typeface="Times New Roman" pitchFamily="18" charset="0"/>
                <a:cs typeface="Times New Roman" pitchFamily="18" charset="0"/>
              </a:rPr>
              <a:t>63; pages 765-768</a:t>
            </a:r>
          </a:p>
          <a:p>
            <a:pPr eaLnBrk="1" hangingPunct="1"/>
            <a:r>
              <a:rPr lang="fr-FR" sz="2800" dirty="0" err="1">
                <a:latin typeface="Times New Roman" pitchFamily="18" charset="0"/>
                <a:cs typeface="Times New Roman" pitchFamily="18" charset="0"/>
              </a:rPr>
              <a:t>Chapter</a:t>
            </a:r>
            <a:r>
              <a:rPr lang="fr-FR" sz="2800" dirty="0">
                <a:latin typeface="Times New Roman" pitchFamily="18" charset="0"/>
                <a:cs typeface="Times New Roman" pitchFamily="18" charset="0"/>
              </a:rPr>
              <a:t> 64; pages </a:t>
            </a:r>
            <a:r>
              <a:rPr lang="fr-FR" sz="2800" dirty="0" smtClean="0">
                <a:latin typeface="Times New Roman" pitchFamily="18" charset="0"/>
                <a:cs typeface="Times New Roman" pitchFamily="18" charset="0"/>
              </a:rPr>
              <a:t>777-780</a:t>
            </a:r>
            <a:endParaRPr lang="en-US" b="1" dirty="0" smtClean="0">
              <a:solidFill>
                <a:srgbClr val="FFFFFF"/>
              </a:solidFill>
              <a:latin typeface="Times New Roman" pitchFamily="18" charset="0"/>
              <a:cs typeface="Times New Roman" pitchFamily="18" charset="0"/>
            </a:endParaRPr>
          </a:p>
          <a:p>
            <a:pPr eaLnBrk="1" hangingPunct="1"/>
            <a:r>
              <a:rPr lang="en-US" sz="3600" b="1" dirty="0" smtClean="0">
                <a:solidFill>
                  <a:srgbClr val="FF33CC"/>
                </a:solidFill>
                <a:latin typeface="Times New Roman" pitchFamily="18" charset="0"/>
                <a:cs typeface="Times New Roman" pitchFamily="18" charset="0"/>
              </a:rPr>
              <a:t>Dr. Mohammed </a:t>
            </a:r>
            <a:r>
              <a:rPr lang="en-US" sz="3600" b="1" dirty="0" err="1" smtClean="0">
                <a:solidFill>
                  <a:srgbClr val="FF33CC"/>
                </a:solidFill>
                <a:latin typeface="Times New Roman" pitchFamily="18" charset="0"/>
                <a:cs typeface="Times New Roman" pitchFamily="18" charset="0"/>
              </a:rPr>
              <a:t>Alzoghaibi</a:t>
            </a:r>
            <a:endParaRPr lang="en-US" sz="3600" b="1" dirty="0" smtClean="0">
              <a:solidFill>
                <a:srgbClr val="FF33CC"/>
              </a:solidFill>
              <a:latin typeface="Times New Roman" pitchFamily="18" charset="0"/>
              <a:cs typeface="Times New Roman" pitchFamily="18" charset="0"/>
            </a:endParaRPr>
          </a:p>
          <a:p>
            <a:pPr eaLnBrk="1" hangingPunct="1"/>
            <a:r>
              <a:rPr lang="en-US" sz="3600" b="1" i="1" dirty="0">
                <a:solidFill>
                  <a:srgbClr val="FF33CC"/>
                </a:solidFill>
                <a:latin typeface="Times New Roman" pitchFamily="18" charset="0"/>
                <a:cs typeface="Times New Roman" pitchFamily="18" charset="0"/>
              </a:rPr>
              <a:t>Dr. </a:t>
            </a:r>
            <a:r>
              <a:rPr lang="en-US" sz="3600" b="1" i="1" dirty="0" err="1">
                <a:solidFill>
                  <a:srgbClr val="FF33CC"/>
                </a:solidFill>
                <a:latin typeface="Times New Roman" pitchFamily="18" charset="0"/>
                <a:cs typeface="Times New Roman" pitchFamily="18" charset="0"/>
              </a:rPr>
              <a:t>Hayam</a:t>
            </a:r>
            <a:r>
              <a:rPr lang="en-US" sz="3600" b="1" i="1" dirty="0">
                <a:solidFill>
                  <a:srgbClr val="FF33CC"/>
                </a:solidFill>
                <a:latin typeface="Times New Roman" pitchFamily="18" charset="0"/>
                <a:cs typeface="Times New Roman" pitchFamily="18" charset="0"/>
              </a:rPr>
              <a:t> </a:t>
            </a:r>
            <a:r>
              <a:rPr lang="en-US" sz="3600" b="1" i="1" dirty="0" smtClean="0">
                <a:solidFill>
                  <a:srgbClr val="FF33CC"/>
                </a:solidFill>
                <a:latin typeface="Times New Roman" pitchFamily="18" charset="0"/>
                <a:cs typeface="Times New Roman" pitchFamily="18" charset="0"/>
              </a:rPr>
              <a:t>Gad</a:t>
            </a:r>
            <a:endParaRPr lang="en-US" sz="3600" b="1" i="1" dirty="0">
              <a:solidFill>
                <a:srgbClr val="FF33CC"/>
              </a:solidFill>
              <a:latin typeface="Times New Roman" pitchFamily="18" charset="0"/>
              <a:cs typeface="Times New Roman" pitchFamily="18" charset="0"/>
            </a:endParaRPr>
          </a:p>
        </p:txBody>
      </p:sp>
    </p:spTree>
    <p:extLst>
      <p:ext uri="{BB962C8B-B14F-4D97-AF65-F5344CB8AC3E}">
        <p14:creationId xmlns:p14="http://schemas.microsoft.com/office/powerpoint/2010/main" val="170279550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solidFill>
                  <a:srgbClr val="FFFF00"/>
                </a:solidFill>
                <a:latin typeface="Garamond" pitchFamily="18" charset="0"/>
              </a:rPr>
              <a:t>Mechanism of </a:t>
            </a:r>
            <a:r>
              <a:rPr lang="en-US" b="1" i="1" dirty="0" err="1" smtClean="0">
                <a:solidFill>
                  <a:srgbClr val="FFFF00"/>
                </a:solidFill>
                <a:latin typeface="Garamond" pitchFamily="18" charset="0"/>
              </a:rPr>
              <a:t>HCl</a:t>
            </a:r>
            <a:r>
              <a:rPr lang="en-US" b="1" i="1" dirty="0" smtClean="0">
                <a:solidFill>
                  <a:srgbClr val="FFFF00"/>
                </a:solidFill>
                <a:latin typeface="Garamond" pitchFamily="18" charset="0"/>
              </a:rPr>
              <a:t> formation</a:t>
            </a:r>
            <a:endParaRPr lang="en-US" dirty="0">
              <a:latin typeface="Garamond" pitchFamily="18" charset="0"/>
            </a:endParaRPr>
          </a:p>
        </p:txBody>
      </p:sp>
      <p:sp>
        <p:nvSpPr>
          <p:cNvPr id="6" name="Content Placeholder 5"/>
          <p:cNvSpPr>
            <a:spLocks noGrp="1"/>
          </p:cNvSpPr>
          <p:nvPr>
            <p:ph idx="1"/>
          </p:nvPr>
        </p:nvSpPr>
        <p:spPr/>
        <p:txBody>
          <a:bodyPr/>
          <a:lstStyle/>
          <a:p>
            <a:endParaRPr lang="en-US"/>
          </a:p>
        </p:txBody>
      </p:sp>
      <p:pic>
        <p:nvPicPr>
          <p:cNvPr id="890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905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943144"/>
      </p:ext>
    </p:extLst>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32657"/>
            <a:ext cx="8229600" cy="685800"/>
          </a:xfrm>
        </p:spPr>
        <p:txBody>
          <a:bodyPr/>
          <a:lstStyle/>
          <a:p>
            <a:pPr algn="ctr" rtl="0" eaLnBrk="1" hangingPunct="1"/>
            <a:r>
              <a:rPr lang="en-US" sz="2800" b="1" i="1" dirty="0" smtClean="0">
                <a:solidFill>
                  <a:srgbClr val="FF33CC"/>
                </a:solidFill>
                <a:latin typeface="Garamond" pitchFamily="18" charset="0"/>
              </a:rPr>
              <a:t>Mechanism of </a:t>
            </a:r>
            <a:r>
              <a:rPr lang="en-US" sz="2800" b="1" i="1" dirty="0" err="1" smtClean="0">
                <a:solidFill>
                  <a:srgbClr val="FF33CC"/>
                </a:solidFill>
                <a:latin typeface="Garamond" pitchFamily="18" charset="0"/>
              </a:rPr>
              <a:t>HCl</a:t>
            </a:r>
            <a:r>
              <a:rPr lang="en-US" sz="2800" b="1" i="1" dirty="0" smtClean="0">
                <a:solidFill>
                  <a:srgbClr val="FF33CC"/>
                </a:solidFill>
                <a:latin typeface="Garamond" pitchFamily="18" charset="0"/>
              </a:rPr>
              <a:t> formation (Cont.)</a:t>
            </a:r>
          </a:p>
        </p:txBody>
      </p:sp>
      <p:sp>
        <p:nvSpPr>
          <p:cNvPr id="86019" name="Rectangle 3"/>
          <p:cNvSpPr>
            <a:spLocks noGrp="1" noChangeArrowheads="1"/>
          </p:cNvSpPr>
          <p:nvPr>
            <p:ph type="body" idx="1"/>
          </p:nvPr>
        </p:nvSpPr>
        <p:spPr>
          <a:xfrm>
            <a:off x="0" y="457200"/>
            <a:ext cx="9144000" cy="5715000"/>
          </a:xfrm>
        </p:spPr>
        <p:txBody>
          <a:bodyPr/>
          <a:lstStyle/>
          <a:p>
            <a:pPr algn="just" rtl="0" eaLnBrk="1" hangingPunct="1">
              <a:spcBef>
                <a:spcPts val="0"/>
              </a:spcBef>
              <a:spcAft>
                <a:spcPts val="0"/>
              </a:spcAft>
              <a:buClr>
                <a:srgbClr val="FF33CC"/>
              </a:buClr>
              <a:buFont typeface="Wingdings" pitchFamily="2" charset="2"/>
              <a:buChar char="ü"/>
            </a:pPr>
            <a:r>
              <a:rPr lang="en-US" sz="2800" dirty="0" err="1" smtClean="0">
                <a:solidFill>
                  <a:schemeClr val="bg1"/>
                </a:solidFill>
                <a:latin typeface="Garamond" pitchFamily="18" charset="0"/>
              </a:rPr>
              <a:t>Cl</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is actively transported from cytoplasm into luminal </a:t>
            </a:r>
            <a:r>
              <a:rPr lang="en-US" sz="2800" dirty="0" err="1" smtClean="0">
                <a:solidFill>
                  <a:schemeClr val="bg1"/>
                </a:solidFill>
                <a:latin typeface="Garamond" pitchFamily="18" charset="0"/>
              </a:rPr>
              <a:t>canaliculi</a:t>
            </a:r>
            <a:r>
              <a:rPr lang="en-US" sz="2800" dirty="0" smtClean="0">
                <a:solidFill>
                  <a:schemeClr val="bg1"/>
                </a:solidFill>
                <a:latin typeface="Garamond" pitchFamily="18" charset="0"/>
              </a:rPr>
              <a:t>. This create –</a:t>
            </a:r>
            <a:r>
              <a:rPr lang="en-US" sz="2800" dirty="0" err="1" smtClean="0">
                <a:solidFill>
                  <a:schemeClr val="bg1"/>
                </a:solidFill>
                <a:latin typeface="Garamond" pitchFamily="18" charset="0"/>
              </a:rPr>
              <a:t>ve</a:t>
            </a:r>
            <a:r>
              <a:rPr lang="en-US" sz="2800" dirty="0" smtClean="0">
                <a:solidFill>
                  <a:schemeClr val="bg1"/>
                </a:solidFill>
                <a:latin typeface="Garamond" pitchFamily="18" charset="0"/>
              </a:rPr>
              <a:t> potential which causes passive diffusion of K</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from cytoplasm into </a:t>
            </a:r>
            <a:r>
              <a:rPr lang="en-US" sz="2800" dirty="0" err="1" smtClean="0">
                <a:solidFill>
                  <a:schemeClr val="bg1"/>
                </a:solidFill>
                <a:latin typeface="Garamond" pitchFamily="18" charset="0"/>
              </a:rPr>
              <a:t>canaliculi</a:t>
            </a:r>
            <a:r>
              <a:rPr lang="en-US" sz="2800" dirty="0" smtClean="0">
                <a:solidFill>
                  <a:schemeClr val="bg1"/>
                </a:solidFill>
                <a:latin typeface="Garamond" pitchFamily="18" charset="0"/>
              </a:rPr>
              <a:t>. Thus K</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&amp; </a:t>
            </a:r>
            <a:r>
              <a:rPr lang="en-US" sz="2800" dirty="0" err="1" smtClean="0">
                <a:solidFill>
                  <a:schemeClr val="bg1"/>
                </a:solidFill>
                <a:latin typeface="Garamond" pitchFamily="18" charset="0"/>
              </a:rPr>
              <a:t>Cl</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enters </a:t>
            </a:r>
            <a:r>
              <a:rPr lang="en-US" sz="2800" dirty="0" err="1" smtClean="0">
                <a:solidFill>
                  <a:schemeClr val="bg1"/>
                </a:solidFill>
                <a:latin typeface="Garamond" pitchFamily="18" charset="0"/>
              </a:rPr>
              <a:t>canaliculi</a:t>
            </a:r>
            <a:r>
              <a:rPr lang="en-US" sz="2800" dirty="0" smtClean="0">
                <a:solidFill>
                  <a:schemeClr val="bg1"/>
                </a:solidFill>
                <a:latin typeface="Garamond" pitchFamily="18" charset="0"/>
              </a:rPr>
              <a:t>.</a:t>
            </a:r>
          </a:p>
          <a:p>
            <a:pPr algn="just" rtl="0" eaLnBrk="1" hangingPunct="1">
              <a:spcBef>
                <a:spcPts val="0"/>
              </a:spcBef>
              <a:spcAft>
                <a:spcPts val="0"/>
              </a:spcAft>
              <a:buClr>
                <a:srgbClr val="FF33CC"/>
              </a:buClr>
              <a:buFont typeface="Wingdings" pitchFamily="2" charset="2"/>
              <a:buChar char="ü"/>
            </a:pPr>
            <a:r>
              <a:rPr lang="en-US" sz="2800" dirty="0" smtClean="0">
                <a:solidFill>
                  <a:schemeClr val="bg1"/>
                </a:solidFill>
                <a:latin typeface="Garamond" pitchFamily="18" charset="0"/>
              </a:rPr>
              <a:t>Intracellular H</a:t>
            </a:r>
            <a:r>
              <a:rPr lang="en-US" sz="2800" baseline="-25000" dirty="0" smtClean="0">
                <a:solidFill>
                  <a:schemeClr val="bg1"/>
                </a:solidFill>
                <a:latin typeface="Garamond" pitchFamily="18" charset="0"/>
              </a:rPr>
              <a:t>2</a:t>
            </a:r>
            <a:r>
              <a:rPr lang="en-US" sz="2800" dirty="0" smtClean="0">
                <a:solidFill>
                  <a:schemeClr val="bg1"/>
                </a:solidFill>
                <a:latin typeface="Garamond" pitchFamily="18" charset="0"/>
              </a:rPr>
              <a:t>O dissociates into H</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&amp; OH</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a:t>
            </a:r>
          </a:p>
          <a:p>
            <a:pPr algn="just" rtl="0" eaLnBrk="1" hangingPunct="1">
              <a:spcBef>
                <a:spcPts val="0"/>
              </a:spcBef>
              <a:spcAft>
                <a:spcPts val="0"/>
              </a:spcAft>
              <a:buClr>
                <a:srgbClr val="FF33CC"/>
              </a:buClr>
              <a:buFont typeface="Wingdings" pitchFamily="2" charset="2"/>
              <a:buChar char="ü"/>
            </a:pPr>
            <a:r>
              <a:rPr lang="en-US" sz="2800" dirty="0" smtClean="0">
                <a:solidFill>
                  <a:schemeClr val="bg1"/>
                </a:solidFill>
                <a:latin typeface="Garamond" pitchFamily="18" charset="0"/>
              </a:rPr>
              <a:t>H</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is actively transported across </a:t>
            </a:r>
            <a:r>
              <a:rPr lang="en-US" sz="2800" dirty="0" err="1" smtClean="0">
                <a:solidFill>
                  <a:schemeClr val="bg1"/>
                </a:solidFill>
                <a:latin typeface="Garamond" pitchFamily="18" charset="0"/>
              </a:rPr>
              <a:t>canalicular</a:t>
            </a:r>
            <a:r>
              <a:rPr lang="en-US" sz="2800" dirty="0" smtClean="0">
                <a:solidFill>
                  <a:schemeClr val="bg1"/>
                </a:solidFill>
                <a:latin typeface="Garamond" pitchFamily="18" charset="0"/>
              </a:rPr>
              <a:t> membrane against concentration gradient by </a:t>
            </a:r>
            <a:r>
              <a:rPr lang="en-US" sz="2800" dirty="0" smtClean="0">
                <a:solidFill>
                  <a:srgbClr val="FF0000"/>
                </a:solidFill>
                <a:latin typeface="Garamond" pitchFamily="18" charset="0"/>
              </a:rPr>
              <a:t>H</a:t>
            </a:r>
            <a:r>
              <a:rPr lang="en-US" sz="2800" baseline="30000" dirty="0" smtClean="0">
                <a:solidFill>
                  <a:srgbClr val="FF0000"/>
                </a:solidFill>
                <a:latin typeface="Garamond" pitchFamily="18" charset="0"/>
              </a:rPr>
              <a:t>+</a:t>
            </a:r>
            <a:r>
              <a:rPr lang="en-US" sz="2800" dirty="0" smtClean="0">
                <a:solidFill>
                  <a:srgbClr val="FF0000"/>
                </a:solidFill>
                <a:latin typeface="Garamond" pitchFamily="18" charset="0"/>
              </a:rPr>
              <a:t>-K</a:t>
            </a:r>
            <a:r>
              <a:rPr lang="en-US" sz="2800" baseline="30000" dirty="0" smtClean="0">
                <a:solidFill>
                  <a:srgbClr val="FF0000"/>
                </a:solidFill>
                <a:latin typeface="Garamond" pitchFamily="18" charset="0"/>
              </a:rPr>
              <a:t>+</a:t>
            </a:r>
            <a:r>
              <a:rPr lang="en-US" sz="2800" dirty="0" smtClean="0">
                <a:solidFill>
                  <a:srgbClr val="FF0000"/>
                </a:solidFill>
                <a:latin typeface="Garamond" pitchFamily="18" charset="0"/>
              </a:rPr>
              <a:t> ATPase </a:t>
            </a:r>
            <a:r>
              <a:rPr lang="en-US" sz="2800" dirty="0" smtClean="0">
                <a:solidFill>
                  <a:schemeClr val="bg1"/>
                </a:solidFill>
                <a:latin typeface="Garamond" pitchFamily="18" charset="0"/>
              </a:rPr>
              <a:t>which exchange H</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with K</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It can be inhibited </a:t>
            </a:r>
            <a:r>
              <a:rPr lang="en-US" sz="2800" dirty="0" smtClean="0">
                <a:solidFill>
                  <a:srgbClr val="FF99FF"/>
                </a:solidFill>
                <a:latin typeface="Garamond" pitchFamily="18" charset="0"/>
              </a:rPr>
              <a:t>by omeprazole (proton pump inhibitors)</a:t>
            </a:r>
            <a:r>
              <a:rPr lang="en-US" sz="2800" dirty="0" smtClean="0">
                <a:solidFill>
                  <a:schemeClr val="bg1"/>
                </a:solidFill>
                <a:latin typeface="Garamond" pitchFamily="18" charset="0"/>
              </a:rPr>
              <a:t>.</a:t>
            </a:r>
          </a:p>
          <a:p>
            <a:pPr algn="l" rtl="0" eaLnBrk="1" hangingPunct="1">
              <a:spcBef>
                <a:spcPts val="0"/>
              </a:spcBef>
              <a:spcAft>
                <a:spcPts val="0"/>
              </a:spcAft>
              <a:buClr>
                <a:srgbClr val="FF33CC"/>
              </a:buClr>
              <a:buFont typeface="Wingdings" pitchFamily="2" charset="2"/>
              <a:buChar char="ü"/>
            </a:pPr>
            <a:r>
              <a:rPr lang="en-US" sz="2800" dirty="0" smtClean="0">
                <a:solidFill>
                  <a:schemeClr val="bg1"/>
                </a:solidFill>
                <a:latin typeface="Garamond" pitchFamily="18" charset="0"/>
              </a:rPr>
              <a:t>CO</a:t>
            </a:r>
            <a:r>
              <a:rPr lang="en-US" sz="2800" baseline="-25000" dirty="0" smtClean="0">
                <a:solidFill>
                  <a:schemeClr val="bg1"/>
                </a:solidFill>
                <a:latin typeface="Garamond" pitchFamily="18" charset="0"/>
              </a:rPr>
              <a:t>2</a:t>
            </a:r>
            <a:r>
              <a:rPr lang="en-US" sz="2800" dirty="0" smtClean="0">
                <a:solidFill>
                  <a:schemeClr val="bg1"/>
                </a:solidFill>
                <a:latin typeface="Garamond" pitchFamily="18" charset="0"/>
              </a:rPr>
              <a:t>, </a:t>
            </a:r>
            <a:r>
              <a:rPr lang="en-US" sz="2800" dirty="0">
                <a:solidFill>
                  <a:schemeClr val="bg1"/>
                </a:solidFill>
                <a:latin typeface="Garamond" pitchFamily="18" charset="0"/>
              </a:rPr>
              <a:t>either formed during metabolism in the cell or entering the cell from the blood, combines under the influence of carbonic anhydrase with the </a:t>
            </a:r>
            <a:r>
              <a:rPr lang="en-US" sz="2800" dirty="0" smtClean="0">
                <a:solidFill>
                  <a:schemeClr val="bg1"/>
                </a:solidFill>
                <a:latin typeface="Garamond" pitchFamily="18" charset="0"/>
              </a:rPr>
              <a:t>OH</a:t>
            </a:r>
            <a:r>
              <a:rPr lang="en-US" sz="2800" baseline="30000" dirty="0" smtClean="0">
                <a:solidFill>
                  <a:schemeClr val="bg1"/>
                </a:solidFill>
                <a:latin typeface="Garamond" pitchFamily="18" charset="0"/>
              </a:rPr>
              <a:t>- </a:t>
            </a:r>
            <a:r>
              <a:rPr lang="en-US" sz="2800" dirty="0" smtClean="0">
                <a:solidFill>
                  <a:schemeClr val="bg1"/>
                </a:solidFill>
                <a:latin typeface="Garamond" pitchFamily="18" charset="0"/>
              </a:rPr>
              <a:t>to </a:t>
            </a:r>
            <a:r>
              <a:rPr lang="en-US" sz="2800" dirty="0">
                <a:solidFill>
                  <a:schemeClr val="bg1"/>
                </a:solidFill>
                <a:latin typeface="Garamond" pitchFamily="18" charset="0"/>
              </a:rPr>
              <a:t>form HCO3</a:t>
            </a:r>
            <a:r>
              <a:rPr lang="en-US" sz="2800" baseline="30000" dirty="0">
                <a:solidFill>
                  <a:schemeClr val="bg1"/>
                </a:solidFill>
                <a:latin typeface="Garamond" pitchFamily="18" charset="0"/>
              </a:rPr>
              <a:t>-</a:t>
            </a:r>
            <a:r>
              <a:rPr lang="en-US" sz="2800" dirty="0">
                <a:solidFill>
                  <a:schemeClr val="bg1"/>
                </a:solidFill>
                <a:latin typeface="Garamond" pitchFamily="18" charset="0"/>
              </a:rPr>
              <a:t>. </a:t>
            </a:r>
            <a:endParaRPr lang="en-US" sz="2800" dirty="0" smtClean="0">
              <a:solidFill>
                <a:schemeClr val="bg1"/>
              </a:solidFill>
              <a:latin typeface="Garamond" pitchFamily="18" charset="0"/>
            </a:endParaRPr>
          </a:p>
          <a:p>
            <a:pPr algn="l" rtl="0" eaLnBrk="1" hangingPunct="1">
              <a:spcBef>
                <a:spcPts val="0"/>
              </a:spcBef>
              <a:spcAft>
                <a:spcPts val="0"/>
              </a:spcAft>
              <a:buClr>
                <a:srgbClr val="FF33CC"/>
              </a:buClr>
              <a:buFont typeface="Wingdings" pitchFamily="2" charset="2"/>
              <a:buChar char="ü"/>
            </a:pPr>
            <a:r>
              <a:rPr lang="en-US" sz="2800" dirty="0" smtClean="0">
                <a:solidFill>
                  <a:schemeClr val="bg1"/>
                </a:solidFill>
                <a:latin typeface="Garamond" pitchFamily="18" charset="0"/>
              </a:rPr>
              <a:t>HCO</a:t>
            </a:r>
            <a:r>
              <a:rPr lang="en-US" sz="2800" baseline="-25000" dirty="0" smtClean="0">
                <a:solidFill>
                  <a:schemeClr val="bg1"/>
                </a:solidFill>
                <a:latin typeface="Garamond" pitchFamily="18" charset="0"/>
              </a:rPr>
              <a:t>3</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diffuses from the cell to plasma </a:t>
            </a:r>
            <a:r>
              <a:rPr lang="en-US" sz="2800" dirty="0" smtClean="0">
                <a:solidFill>
                  <a:srgbClr val="92D050"/>
                </a:solidFill>
                <a:latin typeface="Garamond" pitchFamily="18" charset="0"/>
              </a:rPr>
              <a:t>(Alkaline tide)</a:t>
            </a:r>
            <a:r>
              <a:rPr lang="en-US" sz="2800" dirty="0" smtClean="0">
                <a:solidFill>
                  <a:srgbClr val="FF33CC"/>
                </a:solidFill>
                <a:latin typeface="Garamond" pitchFamily="18" charset="0"/>
              </a:rPr>
              <a:t> </a:t>
            </a:r>
            <a:r>
              <a:rPr lang="en-US" sz="2800" dirty="0" smtClean="0">
                <a:solidFill>
                  <a:schemeClr val="bg1"/>
                </a:solidFill>
                <a:latin typeface="Garamond" pitchFamily="18" charset="0"/>
              </a:rPr>
              <a:t>and CL</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enters via a carrier mechanism that facilitates exchange between the 2 ions.</a:t>
            </a:r>
          </a:p>
          <a:p>
            <a:pPr algn="just" rtl="0" eaLnBrk="1" hangingPunct="1">
              <a:buNone/>
            </a:pPr>
            <a:endParaRPr lang="en-US" sz="2400" dirty="0" smtClean="0">
              <a:solidFill>
                <a:schemeClr val="bg1"/>
              </a:solidFill>
            </a:endParaRPr>
          </a:p>
        </p:txBody>
      </p:sp>
    </p:spTree>
    <p:extLst>
      <p:ext uri="{BB962C8B-B14F-4D97-AF65-F5344CB8AC3E}">
        <p14:creationId xmlns:p14="http://schemas.microsoft.com/office/powerpoint/2010/main" val="3592806428"/>
      </p:ext>
    </p:extLst>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a:xfrm>
            <a:off x="457200" y="457200"/>
            <a:ext cx="8229600" cy="762000"/>
          </a:xfrm>
        </p:spPr>
        <p:txBody>
          <a:bodyPr/>
          <a:lstStyle/>
          <a:p>
            <a:pPr eaLnBrk="1" hangingPunct="1"/>
            <a:r>
              <a:rPr lang="en-US" sz="2800" b="1" i="1" dirty="0" smtClean="0">
                <a:solidFill>
                  <a:srgbClr val="FFFF00"/>
                </a:solidFill>
              </a:rPr>
              <a:t>Mechanism of </a:t>
            </a:r>
            <a:r>
              <a:rPr lang="en-US" sz="2800" b="1" i="1" dirty="0" err="1" smtClean="0">
                <a:solidFill>
                  <a:srgbClr val="FFFF00"/>
                </a:solidFill>
              </a:rPr>
              <a:t>HCl</a:t>
            </a:r>
            <a:r>
              <a:rPr lang="en-US" sz="2800" b="1" i="1" dirty="0" smtClean="0">
                <a:solidFill>
                  <a:srgbClr val="FFFF00"/>
                </a:solidFill>
              </a:rPr>
              <a:t> formation (Cont.)</a:t>
            </a:r>
            <a:endParaRPr lang="en-US" sz="2800" dirty="0" smtClean="0">
              <a:solidFill>
                <a:schemeClr val="bg1"/>
              </a:solidFill>
            </a:endParaRPr>
          </a:p>
        </p:txBody>
      </p:sp>
      <p:graphicFrame>
        <p:nvGraphicFramePr>
          <p:cNvPr id="90115" name="Object 7"/>
          <p:cNvGraphicFramePr>
            <a:graphicFrameLocks noGrp="1" noChangeAspect="1"/>
          </p:cNvGraphicFramePr>
          <p:nvPr>
            <p:ph idx="1"/>
          </p:nvPr>
        </p:nvGraphicFramePr>
        <p:xfrm>
          <a:off x="1066800" y="1600200"/>
          <a:ext cx="7086600" cy="4953000"/>
        </p:xfrm>
        <a:graphic>
          <a:graphicData uri="http://schemas.openxmlformats.org/presentationml/2006/ole">
            <mc:AlternateContent xmlns:mc="http://schemas.openxmlformats.org/markup-compatibility/2006">
              <mc:Choice xmlns:v="urn:schemas-microsoft-com:vml" Requires="v">
                <p:oleObj spid="_x0000_s91168" name="Bitmap Image" r:id="rId3" imgW="5439534" imgH="2781688" progId="PBrush">
                  <p:embed/>
                </p:oleObj>
              </mc:Choice>
              <mc:Fallback>
                <p:oleObj name="Bitmap Image" r:id="rId3" imgW="5439534" imgH="2781688"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00200"/>
                        <a:ext cx="7086600" cy="495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68180034"/>
      </p:ext>
    </p:extLst>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609600"/>
            <a:ext cx="8229600" cy="457200"/>
          </a:xfrm>
        </p:spPr>
        <p:txBody>
          <a:bodyPr/>
          <a:lstStyle/>
          <a:p>
            <a:pPr eaLnBrk="1" hangingPunct="1"/>
            <a:r>
              <a:rPr lang="en-US" sz="3200" b="1" i="1" dirty="0" smtClean="0">
                <a:solidFill>
                  <a:srgbClr val="FFFF00"/>
                </a:solidFill>
                <a:latin typeface="Garamond" pitchFamily="18" charset="0"/>
              </a:rPr>
              <a:t>Gastric digestive enzymes</a:t>
            </a:r>
            <a:r>
              <a:rPr lang="en-US" sz="3200" dirty="0" smtClean="0">
                <a:solidFill>
                  <a:srgbClr val="FFFF00"/>
                </a:solidFill>
                <a:latin typeface="Garamond" pitchFamily="18" charset="0"/>
              </a:rPr>
              <a:t/>
            </a:r>
            <a:br>
              <a:rPr lang="en-US" sz="3200" dirty="0" smtClean="0">
                <a:solidFill>
                  <a:srgbClr val="FFFF00"/>
                </a:solidFill>
                <a:latin typeface="Garamond" pitchFamily="18" charset="0"/>
              </a:rPr>
            </a:br>
            <a:endParaRPr lang="en-US" sz="3200" dirty="0" smtClean="0">
              <a:solidFill>
                <a:srgbClr val="FFFF00"/>
              </a:solidFill>
              <a:latin typeface="Garamond" pitchFamily="18" charset="0"/>
            </a:endParaRPr>
          </a:p>
        </p:txBody>
      </p:sp>
      <p:sp>
        <p:nvSpPr>
          <p:cNvPr id="91139" name="Rectangle 3"/>
          <p:cNvSpPr>
            <a:spLocks noGrp="1" noChangeArrowheads="1"/>
          </p:cNvSpPr>
          <p:nvPr>
            <p:ph type="body" idx="1"/>
          </p:nvPr>
        </p:nvSpPr>
        <p:spPr>
          <a:xfrm>
            <a:off x="152400" y="762000"/>
            <a:ext cx="8534400" cy="5105400"/>
          </a:xfrm>
        </p:spPr>
        <p:txBody>
          <a:bodyPr/>
          <a:lstStyle/>
          <a:p>
            <a:pPr algn="l" rtl="0" eaLnBrk="1" hangingPunct="1">
              <a:buFont typeface="Wingdings" pitchFamily="2" charset="2"/>
              <a:buNone/>
            </a:pPr>
            <a:r>
              <a:rPr lang="en-US" sz="2800" b="1" dirty="0" smtClean="0">
                <a:solidFill>
                  <a:srgbClr val="00FFCC"/>
                </a:solidFill>
              </a:rPr>
              <a:t>   </a:t>
            </a:r>
            <a:r>
              <a:rPr lang="en-US" sz="3000" dirty="0" smtClean="0">
                <a:solidFill>
                  <a:srgbClr val="00FFCC"/>
                </a:solidFill>
                <a:latin typeface="Garamond" pitchFamily="18" charset="0"/>
              </a:rPr>
              <a:t>Pepsin enzyme</a:t>
            </a:r>
          </a:p>
          <a:p>
            <a:pPr algn="l" rtl="0" eaLnBrk="1" hangingPunct="1">
              <a:buFont typeface="Wingdings" pitchFamily="2" charset="2"/>
              <a:buNone/>
            </a:pPr>
            <a:r>
              <a:rPr lang="en-US" sz="3000" dirty="0" smtClean="0">
                <a:solidFill>
                  <a:schemeClr val="bg1"/>
                </a:solidFill>
                <a:latin typeface="Garamond" pitchFamily="18" charset="0"/>
              </a:rPr>
              <a:t>    Several types of </a:t>
            </a:r>
            <a:r>
              <a:rPr lang="en-US" sz="3000" dirty="0" smtClean="0">
                <a:solidFill>
                  <a:srgbClr val="FFFF00"/>
                </a:solidFill>
                <a:latin typeface="Garamond" pitchFamily="18" charset="0"/>
              </a:rPr>
              <a:t>pepsinogen</a:t>
            </a:r>
            <a:r>
              <a:rPr lang="en-US" sz="3000" dirty="0" smtClean="0">
                <a:solidFill>
                  <a:schemeClr val="bg1"/>
                </a:solidFill>
                <a:latin typeface="Garamond" pitchFamily="18" charset="0"/>
              </a:rPr>
              <a:t> secreted from chief cells. They are activated by </a:t>
            </a:r>
            <a:r>
              <a:rPr lang="en-US" sz="3000" dirty="0" err="1" smtClean="0">
                <a:solidFill>
                  <a:srgbClr val="FFFF00"/>
                </a:solidFill>
                <a:latin typeface="Garamond" pitchFamily="18" charset="0"/>
              </a:rPr>
              <a:t>HCl</a:t>
            </a:r>
            <a:r>
              <a:rPr lang="en-US" sz="3000" dirty="0" smtClean="0">
                <a:solidFill>
                  <a:schemeClr val="bg1"/>
                </a:solidFill>
                <a:latin typeface="Garamond" pitchFamily="18" charset="0"/>
              </a:rPr>
              <a:t> into </a:t>
            </a:r>
            <a:r>
              <a:rPr lang="en-US" sz="3000" dirty="0" smtClean="0">
                <a:solidFill>
                  <a:srgbClr val="FFFF00"/>
                </a:solidFill>
                <a:latin typeface="Garamond" pitchFamily="18" charset="0"/>
              </a:rPr>
              <a:t>pepsin</a:t>
            </a:r>
            <a:r>
              <a:rPr lang="en-US" sz="3000" dirty="0" smtClean="0">
                <a:solidFill>
                  <a:schemeClr val="bg1"/>
                </a:solidFill>
                <a:latin typeface="Garamond" pitchFamily="18" charset="0"/>
              </a:rPr>
              <a:t> and once activated, they can activate more pepsinogen. The </a:t>
            </a:r>
            <a:r>
              <a:rPr lang="en-US" sz="3000" dirty="0" smtClean="0">
                <a:solidFill>
                  <a:srgbClr val="FFFF00"/>
                </a:solidFill>
                <a:latin typeface="Garamond" pitchFamily="18" charset="0"/>
              </a:rPr>
              <a:t>optimum pH is 1.5-3.5</a:t>
            </a:r>
            <a:r>
              <a:rPr lang="en-US" sz="3000" dirty="0" smtClean="0">
                <a:solidFill>
                  <a:schemeClr val="bg1"/>
                </a:solidFill>
                <a:latin typeface="Garamond" pitchFamily="18" charset="0"/>
              </a:rPr>
              <a:t>. Pepsin breaks down proteins into </a:t>
            </a:r>
            <a:r>
              <a:rPr lang="en-US" sz="3000" dirty="0" smtClean="0">
                <a:solidFill>
                  <a:srgbClr val="FF0000"/>
                </a:solidFill>
                <a:latin typeface="Garamond" pitchFamily="18" charset="0"/>
              </a:rPr>
              <a:t>peptones &amp; polypeptides</a:t>
            </a:r>
            <a:r>
              <a:rPr lang="en-US" sz="3000" dirty="0" smtClean="0">
                <a:solidFill>
                  <a:schemeClr val="bg1"/>
                </a:solidFill>
                <a:latin typeface="Garamond" pitchFamily="18" charset="0"/>
              </a:rPr>
              <a:t>. Pepsinogen secretion is </a:t>
            </a:r>
            <a:r>
              <a:rPr lang="en-US" sz="3000" dirty="0" smtClean="0">
                <a:solidFill>
                  <a:srgbClr val="FF99FF"/>
                </a:solidFill>
                <a:latin typeface="Garamond" pitchFamily="18" charset="0"/>
              </a:rPr>
              <a:t>stimulated by</a:t>
            </a:r>
            <a:r>
              <a:rPr lang="en-US" sz="3000" dirty="0" smtClean="0">
                <a:solidFill>
                  <a:schemeClr val="bg1"/>
                </a:solidFill>
                <a:latin typeface="Garamond" pitchFamily="18" charset="0"/>
              </a:rPr>
              <a:t> </a:t>
            </a:r>
            <a:r>
              <a:rPr lang="en-US" sz="3000" dirty="0" smtClean="0">
                <a:solidFill>
                  <a:srgbClr val="FFFF00"/>
                </a:solidFill>
                <a:latin typeface="Garamond" pitchFamily="18" charset="0"/>
              </a:rPr>
              <a:t>Ach, acid, gastrin, secretin &amp; CCK</a:t>
            </a:r>
            <a:r>
              <a:rPr lang="en-US" sz="3000" dirty="0" smtClean="0">
                <a:solidFill>
                  <a:schemeClr val="bg1"/>
                </a:solidFill>
                <a:latin typeface="Garamond" pitchFamily="18" charset="0"/>
              </a:rPr>
              <a:t>.</a:t>
            </a:r>
          </a:p>
          <a:p>
            <a:pPr algn="l" rtl="0" eaLnBrk="1" hangingPunct="1">
              <a:buFont typeface="Wingdings" pitchFamily="2" charset="2"/>
              <a:buNone/>
            </a:pPr>
            <a:endParaRPr lang="en-US" sz="3000" dirty="0" smtClean="0">
              <a:solidFill>
                <a:schemeClr val="bg1"/>
              </a:solidFill>
              <a:latin typeface="Garamond" pitchFamily="18" charset="0"/>
            </a:endParaRPr>
          </a:p>
          <a:p>
            <a:pPr algn="l" rtl="0" eaLnBrk="1" hangingPunct="1">
              <a:buFont typeface="Wingdings" pitchFamily="2" charset="2"/>
              <a:buNone/>
            </a:pPr>
            <a:r>
              <a:rPr lang="en-US" sz="3000" dirty="0" smtClean="0">
                <a:solidFill>
                  <a:srgbClr val="00FFCC"/>
                </a:solidFill>
                <a:latin typeface="Garamond" pitchFamily="18" charset="0"/>
              </a:rPr>
              <a:t>   Lipase enzyme</a:t>
            </a:r>
          </a:p>
          <a:p>
            <a:pPr algn="l" rtl="0" eaLnBrk="1" hangingPunct="1">
              <a:buFont typeface="Wingdings" pitchFamily="2" charset="2"/>
              <a:buNone/>
            </a:pPr>
            <a:r>
              <a:rPr lang="en-US" sz="3000" dirty="0" smtClean="0">
                <a:solidFill>
                  <a:schemeClr val="bg1"/>
                </a:solidFill>
                <a:latin typeface="Garamond" pitchFamily="18" charset="0"/>
              </a:rPr>
              <a:t>   Secreted from </a:t>
            </a:r>
            <a:r>
              <a:rPr lang="en-US" sz="3000" dirty="0" err="1" smtClean="0">
                <a:solidFill>
                  <a:schemeClr val="bg1"/>
                </a:solidFill>
                <a:latin typeface="Garamond" pitchFamily="18" charset="0"/>
              </a:rPr>
              <a:t>fundic</a:t>
            </a:r>
            <a:r>
              <a:rPr lang="en-US" sz="3000" dirty="0" smtClean="0">
                <a:solidFill>
                  <a:schemeClr val="bg1"/>
                </a:solidFill>
                <a:latin typeface="Garamond" pitchFamily="18" charset="0"/>
              </a:rPr>
              <a:t> mucosa. It </a:t>
            </a:r>
            <a:r>
              <a:rPr lang="en-US" sz="3000" dirty="0" smtClean="0">
                <a:solidFill>
                  <a:srgbClr val="FFFF00"/>
                </a:solidFill>
                <a:latin typeface="Garamond" pitchFamily="18" charset="0"/>
              </a:rPr>
              <a:t>hydrolyses TG into MG &amp; FA</a:t>
            </a:r>
            <a:r>
              <a:rPr lang="en-US" sz="3000" dirty="0" smtClean="0">
                <a:solidFill>
                  <a:schemeClr val="bg1"/>
                </a:solidFill>
                <a:latin typeface="Garamond" pitchFamily="18" charset="0"/>
              </a:rPr>
              <a:t>. Its activity is less than pancreatic lipase.</a:t>
            </a:r>
            <a:endParaRPr lang="en-US" sz="3000" i="1" u="sng" dirty="0" smtClean="0">
              <a:solidFill>
                <a:schemeClr val="bg1"/>
              </a:solidFill>
              <a:latin typeface="Garamond" pitchFamily="18" charset="0"/>
            </a:endParaRPr>
          </a:p>
        </p:txBody>
      </p:sp>
    </p:spTree>
    <p:extLst>
      <p:ext uri="{BB962C8B-B14F-4D97-AF65-F5344CB8AC3E}">
        <p14:creationId xmlns:p14="http://schemas.microsoft.com/office/powerpoint/2010/main" val="4193505334"/>
      </p:ext>
    </p:extLst>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title"/>
          </p:nvPr>
        </p:nvSpPr>
        <p:spPr/>
        <p:txBody>
          <a:bodyPr/>
          <a:lstStyle/>
          <a:p>
            <a:pPr eaLnBrk="1" hangingPunct="1"/>
            <a:r>
              <a:rPr lang="en-US" dirty="0" smtClean="0">
                <a:solidFill>
                  <a:schemeClr val="bg1"/>
                </a:solidFill>
                <a:latin typeface="Garamond" pitchFamily="18" charset="0"/>
              </a:rPr>
              <a:t>Pepsin enzyme</a:t>
            </a:r>
          </a:p>
        </p:txBody>
      </p:sp>
      <p:pic>
        <p:nvPicPr>
          <p:cNvPr id="5" name="Content Placeholder 4" descr="50"/>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143000" y="1676400"/>
            <a:ext cx="7086600" cy="4114800"/>
          </a:xfrm>
          <a:noFill/>
        </p:spPr>
      </p:pic>
    </p:spTree>
    <p:extLst>
      <p:ext uri="{BB962C8B-B14F-4D97-AF65-F5344CB8AC3E}">
        <p14:creationId xmlns:p14="http://schemas.microsoft.com/office/powerpoint/2010/main" val="2541753611"/>
      </p:ext>
    </p:extLst>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gn="ctr" eaLnBrk="1" hangingPunct="1"/>
            <a:r>
              <a:rPr lang="en-US" sz="4000" b="1" i="1" u="sng" dirty="0" smtClean="0">
                <a:solidFill>
                  <a:srgbClr val="FF33CC"/>
                </a:solidFill>
                <a:latin typeface="Garamond" pitchFamily="18" charset="0"/>
              </a:rPr>
              <a:t>Gastric mucus</a:t>
            </a:r>
            <a:r>
              <a:rPr lang="en-US" sz="4000" dirty="0" smtClean="0">
                <a:solidFill>
                  <a:srgbClr val="FF33CC"/>
                </a:solidFill>
              </a:rPr>
              <a:t/>
            </a:r>
            <a:br>
              <a:rPr lang="en-US" sz="4000" dirty="0" smtClean="0">
                <a:solidFill>
                  <a:srgbClr val="FF33CC"/>
                </a:solidFill>
              </a:rPr>
            </a:br>
            <a:endParaRPr lang="en-US" sz="4000" dirty="0" smtClean="0">
              <a:solidFill>
                <a:srgbClr val="FF33CC"/>
              </a:solidFill>
            </a:endParaRPr>
          </a:p>
        </p:txBody>
      </p:sp>
      <p:sp>
        <p:nvSpPr>
          <p:cNvPr id="94211" name="Rectangle 3"/>
          <p:cNvSpPr>
            <a:spLocks noGrp="1" noChangeArrowheads="1"/>
          </p:cNvSpPr>
          <p:nvPr>
            <p:ph sz="half" idx="1"/>
          </p:nvPr>
        </p:nvSpPr>
        <p:spPr>
          <a:xfrm>
            <a:off x="0" y="1295400"/>
            <a:ext cx="4495800" cy="4572000"/>
          </a:xfrm>
        </p:spPr>
        <p:txBody>
          <a:bodyPr/>
          <a:lstStyle/>
          <a:p>
            <a:pPr algn="l" rtl="0" eaLnBrk="1" hangingPunct="1">
              <a:lnSpc>
                <a:spcPct val="90000"/>
              </a:lnSpc>
              <a:buFont typeface="Wingdings" pitchFamily="2" charset="2"/>
              <a:buNone/>
            </a:pPr>
            <a:r>
              <a:rPr lang="en-US" sz="3600" b="1" dirty="0" smtClean="0">
                <a:solidFill>
                  <a:schemeClr val="bg1"/>
                </a:solidFill>
              </a:rPr>
              <a:t>   </a:t>
            </a:r>
            <a:r>
              <a:rPr lang="en-US" sz="3200" dirty="0" smtClean="0">
                <a:solidFill>
                  <a:schemeClr val="bg1"/>
                </a:solidFill>
                <a:latin typeface="Garamond" pitchFamily="18" charset="0"/>
              </a:rPr>
              <a:t>It is </a:t>
            </a:r>
            <a:r>
              <a:rPr lang="en-US" sz="3200" dirty="0" smtClean="0">
                <a:solidFill>
                  <a:srgbClr val="FFFF00"/>
                </a:solidFill>
                <a:latin typeface="Garamond" pitchFamily="18" charset="0"/>
              </a:rPr>
              <a:t>glycoprotein</a:t>
            </a:r>
            <a:r>
              <a:rPr lang="en-US" sz="3200" dirty="0" smtClean="0">
                <a:solidFill>
                  <a:schemeClr val="bg1"/>
                </a:solidFill>
                <a:latin typeface="Garamond" pitchFamily="18" charset="0"/>
              </a:rPr>
              <a:t>. Its secretion is </a:t>
            </a:r>
            <a:r>
              <a:rPr lang="en-US" sz="3200" dirty="0" smtClean="0">
                <a:solidFill>
                  <a:srgbClr val="FFFF00"/>
                </a:solidFill>
                <a:latin typeface="Garamond" pitchFamily="18" charset="0"/>
              </a:rPr>
              <a:t>stimulated by mechanical &amp; chemical </a:t>
            </a:r>
            <a:r>
              <a:rPr lang="en-US" sz="3200" dirty="0" smtClean="0">
                <a:solidFill>
                  <a:schemeClr val="bg1"/>
                </a:solidFill>
                <a:latin typeface="Garamond" pitchFamily="18" charset="0"/>
              </a:rPr>
              <a:t>irritation of mucosa. </a:t>
            </a:r>
          </a:p>
          <a:p>
            <a:pPr algn="l" rtl="0" eaLnBrk="1" hangingPunct="1">
              <a:lnSpc>
                <a:spcPct val="90000"/>
              </a:lnSpc>
              <a:buFont typeface="Wingdings" pitchFamily="2" charset="2"/>
              <a:buNone/>
            </a:pPr>
            <a:r>
              <a:rPr lang="en-US" sz="3200" dirty="0" smtClean="0">
                <a:solidFill>
                  <a:schemeClr val="bg1"/>
                </a:solidFill>
                <a:latin typeface="Garamond" pitchFamily="18" charset="0"/>
              </a:rPr>
              <a:t>   It is about 0.2 mm thick and separate surface epithelial cells from acidic contents thus </a:t>
            </a:r>
            <a:r>
              <a:rPr lang="en-US" sz="3200" dirty="0" smtClean="0">
                <a:solidFill>
                  <a:srgbClr val="FFFF00"/>
                </a:solidFill>
                <a:latin typeface="Garamond" pitchFamily="18" charset="0"/>
              </a:rPr>
              <a:t>it allows neutral pH at epithelial cells despite luminal pH about 2</a:t>
            </a:r>
            <a:r>
              <a:rPr lang="en-US" sz="3200" dirty="0" smtClean="0">
                <a:solidFill>
                  <a:schemeClr val="bg1"/>
                </a:solidFill>
                <a:latin typeface="Garamond" pitchFamily="18" charset="0"/>
              </a:rPr>
              <a:t>.</a:t>
            </a:r>
          </a:p>
          <a:p>
            <a:pPr algn="l" rtl="0" eaLnBrk="1" hangingPunct="1">
              <a:lnSpc>
                <a:spcPct val="90000"/>
              </a:lnSpc>
              <a:buFont typeface="Wingdings" pitchFamily="2" charset="2"/>
              <a:buNone/>
            </a:pPr>
            <a:r>
              <a:rPr lang="en-US" sz="3600" dirty="0" smtClean="0">
                <a:solidFill>
                  <a:schemeClr val="bg1"/>
                </a:solidFill>
              </a:rPr>
              <a:t> </a:t>
            </a:r>
            <a:endParaRPr lang="en-US" sz="3600" i="1" u="sng" dirty="0" smtClean="0">
              <a:solidFill>
                <a:schemeClr val="bg1"/>
              </a:solidFill>
            </a:endParaRPr>
          </a:p>
        </p:txBody>
      </p:sp>
      <p:pic>
        <p:nvPicPr>
          <p:cNvPr id="5" name="Content Placeholder 4" descr="5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905000"/>
            <a:ext cx="4267200" cy="4038600"/>
          </a:xfrm>
          <a:noFill/>
        </p:spPr>
      </p:pic>
    </p:spTree>
    <p:extLst>
      <p:ext uri="{BB962C8B-B14F-4D97-AF65-F5344CB8AC3E}">
        <p14:creationId xmlns:p14="http://schemas.microsoft.com/office/powerpoint/2010/main" val="1365593198"/>
      </p:ext>
    </p:extLst>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228600" y="914400"/>
            <a:ext cx="8915400" cy="5638800"/>
          </a:xfrm>
        </p:spPr>
        <p:txBody>
          <a:bodyPr/>
          <a:lstStyle/>
          <a:p>
            <a:pPr algn="l" rtl="0" eaLnBrk="1" hangingPunct="1">
              <a:lnSpc>
                <a:spcPct val="90000"/>
              </a:lnSpc>
              <a:buFont typeface="Wingdings" pitchFamily="2" charset="2"/>
              <a:buNone/>
            </a:pPr>
            <a:r>
              <a:rPr lang="en-US" b="1" i="1" dirty="0" smtClean="0">
                <a:solidFill>
                  <a:srgbClr val="FF33CC"/>
                </a:solidFill>
                <a:latin typeface="Garamond" pitchFamily="18" charset="0"/>
              </a:rPr>
              <a:t>     </a:t>
            </a:r>
            <a:r>
              <a:rPr lang="en-US" b="1" i="1" u="sng" dirty="0" smtClean="0">
                <a:solidFill>
                  <a:srgbClr val="FF33CC"/>
                </a:solidFill>
                <a:latin typeface="Garamond" pitchFamily="18" charset="0"/>
              </a:rPr>
              <a:t>Functions</a:t>
            </a:r>
            <a:r>
              <a:rPr lang="en-US" b="1" i="1" dirty="0" smtClean="0">
                <a:solidFill>
                  <a:srgbClr val="FF33CC"/>
                </a:solidFill>
                <a:latin typeface="Garamond" pitchFamily="18" charset="0"/>
              </a:rPr>
              <a:t>:-</a:t>
            </a:r>
            <a:endParaRPr lang="en-US" b="1" dirty="0" smtClean="0">
              <a:solidFill>
                <a:srgbClr val="FF33CC"/>
              </a:solidFill>
              <a:latin typeface="Garamond" pitchFamily="18" charset="0"/>
            </a:endParaRPr>
          </a:p>
          <a:p>
            <a:pPr algn="l" rtl="0" eaLnBrk="1" hangingPunct="1">
              <a:lnSpc>
                <a:spcPct val="90000"/>
              </a:lnSpc>
              <a:buFont typeface="Wingdings" pitchFamily="2" charset="2"/>
              <a:buNone/>
            </a:pPr>
            <a:r>
              <a:rPr lang="en-US" dirty="0" smtClean="0">
                <a:solidFill>
                  <a:schemeClr val="bg1"/>
                </a:solidFill>
                <a:latin typeface="Garamond" pitchFamily="18" charset="0"/>
              </a:rPr>
              <a:t>   1- It </a:t>
            </a:r>
            <a:r>
              <a:rPr lang="en-US" dirty="0" smtClean="0">
                <a:solidFill>
                  <a:srgbClr val="FFFF00"/>
                </a:solidFill>
                <a:latin typeface="Garamond" pitchFamily="18" charset="0"/>
              </a:rPr>
              <a:t>protects</a:t>
            </a:r>
            <a:r>
              <a:rPr lang="en-US" dirty="0" smtClean="0">
                <a:solidFill>
                  <a:schemeClr val="bg1"/>
                </a:solidFill>
                <a:latin typeface="Garamond" pitchFamily="18" charset="0"/>
              </a:rPr>
              <a:t> the mucosa against </a:t>
            </a:r>
            <a:r>
              <a:rPr lang="en-US" dirty="0" smtClean="0">
                <a:solidFill>
                  <a:srgbClr val="FFFF00"/>
                </a:solidFill>
                <a:latin typeface="Garamond" pitchFamily="18" charset="0"/>
              </a:rPr>
              <a:t>mechanical</a:t>
            </a:r>
            <a:r>
              <a:rPr lang="en-US" dirty="0" smtClean="0">
                <a:solidFill>
                  <a:srgbClr val="00FFCC"/>
                </a:solidFill>
                <a:latin typeface="Garamond" pitchFamily="18" charset="0"/>
              </a:rPr>
              <a:t> </a:t>
            </a:r>
            <a:r>
              <a:rPr lang="en-US" dirty="0" smtClean="0">
                <a:solidFill>
                  <a:schemeClr val="bg1"/>
                </a:solidFill>
                <a:latin typeface="Garamond" pitchFamily="18" charset="0"/>
              </a:rPr>
              <a:t>injury by lubricating of </a:t>
            </a:r>
            <a:r>
              <a:rPr lang="en-US" dirty="0" err="1" smtClean="0">
                <a:solidFill>
                  <a:schemeClr val="bg1"/>
                </a:solidFill>
                <a:latin typeface="Garamond" pitchFamily="18" charset="0"/>
              </a:rPr>
              <a:t>chyme</a:t>
            </a:r>
            <a:r>
              <a:rPr lang="en-US" dirty="0" smtClean="0">
                <a:solidFill>
                  <a:schemeClr val="bg1"/>
                </a:solidFill>
                <a:latin typeface="Garamond" pitchFamily="18" charset="0"/>
              </a:rPr>
              <a:t>.</a:t>
            </a:r>
          </a:p>
          <a:p>
            <a:pPr algn="l" rtl="0" eaLnBrk="1" hangingPunct="1">
              <a:lnSpc>
                <a:spcPct val="90000"/>
              </a:lnSpc>
              <a:buFont typeface="Wingdings" pitchFamily="2" charset="2"/>
              <a:buNone/>
            </a:pPr>
            <a:r>
              <a:rPr lang="en-US" dirty="0" smtClean="0">
                <a:solidFill>
                  <a:schemeClr val="bg1"/>
                </a:solidFill>
                <a:latin typeface="Garamond" pitchFamily="18" charset="0"/>
              </a:rPr>
              <a:t>   2- It protects the mucosa against </a:t>
            </a:r>
            <a:r>
              <a:rPr lang="en-US" dirty="0" smtClean="0">
                <a:solidFill>
                  <a:srgbClr val="FFFF00"/>
                </a:solidFill>
                <a:latin typeface="Garamond" pitchFamily="18" charset="0"/>
              </a:rPr>
              <a:t>chemical injury by acting together with HCO</a:t>
            </a:r>
            <a:r>
              <a:rPr lang="en-US" baseline="-25000" dirty="0" smtClean="0">
                <a:solidFill>
                  <a:srgbClr val="FFFF00"/>
                </a:solidFill>
                <a:latin typeface="Garamond" pitchFamily="18" charset="0"/>
              </a:rPr>
              <a:t>3</a:t>
            </a:r>
            <a:r>
              <a:rPr lang="en-US" baseline="30000" dirty="0" smtClean="0">
                <a:solidFill>
                  <a:srgbClr val="FFFF00"/>
                </a:solidFill>
                <a:latin typeface="Garamond" pitchFamily="18" charset="0"/>
              </a:rPr>
              <a:t>-</a:t>
            </a:r>
            <a:r>
              <a:rPr lang="en-US" dirty="0" smtClean="0">
                <a:solidFill>
                  <a:srgbClr val="FFFF00"/>
                </a:solidFill>
                <a:latin typeface="Garamond" pitchFamily="18" charset="0"/>
              </a:rPr>
              <a:t> </a:t>
            </a:r>
            <a:r>
              <a:rPr lang="en-US" dirty="0" smtClean="0">
                <a:solidFill>
                  <a:schemeClr val="bg1"/>
                </a:solidFill>
                <a:latin typeface="Garamond" pitchFamily="18" charset="0"/>
              </a:rPr>
              <a:t>as a barrier to </a:t>
            </a:r>
            <a:r>
              <a:rPr lang="en-US" dirty="0" err="1" smtClean="0">
                <a:solidFill>
                  <a:schemeClr val="bg1"/>
                </a:solidFill>
                <a:latin typeface="Garamond" pitchFamily="18" charset="0"/>
              </a:rPr>
              <a:t>HCl</a:t>
            </a:r>
            <a:r>
              <a:rPr lang="en-US" dirty="0" smtClean="0">
                <a:solidFill>
                  <a:schemeClr val="bg1"/>
                </a:solidFill>
                <a:latin typeface="Garamond" pitchFamily="18" charset="0"/>
              </a:rPr>
              <a:t> &amp; pepsin. It also neutralize </a:t>
            </a:r>
            <a:r>
              <a:rPr lang="en-US" dirty="0" err="1" smtClean="0">
                <a:solidFill>
                  <a:schemeClr val="bg1"/>
                </a:solidFill>
                <a:latin typeface="Garamond" pitchFamily="18" charset="0"/>
              </a:rPr>
              <a:t>HCl</a:t>
            </a:r>
            <a:r>
              <a:rPr lang="en-US" dirty="0" smtClean="0">
                <a:solidFill>
                  <a:schemeClr val="bg1"/>
                </a:solidFill>
                <a:latin typeface="Garamond" pitchFamily="18" charset="0"/>
              </a:rPr>
              <a:t> and arrest action of pepsin.</a:t>
            </a:r>
          </a:p>
          <a:p>
            <a:pPr algn="l" rtl="0" eaLnBrk="1" hangingPunct="1">
              <a:lnSpc>
                <a:spcPct val="90000"/>
              </a:lnSpc>
              <a:buFont typeface="Wingdings" pitchFamily="2" charset="2"/>
              <a:buNone/>
            </a:pPr>
            <a:endParaRPr lang="en-US" dirty="0" smtClean="0">
              <a:solidFill>
                <a:schemeClr val="bg1"/>
              </a:solidFill>
              <a:latin typeface="Garamond" pitchFamily="18" charset="0"/>
            </a:endParaRPr>
          </a:p>
          <a:p>
            <a:pPr algn="l" rtl="0" eaLnBrk="1" hangingPunct="1">
              <a:lnSpc>
                <a:spcPct val="90000"/>
              </a:lnSpc>
              <a:buFont typeface="Wingdings" pitchFamily="2" charset="2"/>
              <a:buNone/>
            </a:pPr>
            <a:r>
              <a:rPr lang="en-US" dirty="0" smtClean="0">
                <a:solidFill>
                  <a:schemeClr val="bg1"/>
                </a:solidFill>
                <a:latin typeface="Garamond" pitchFamily="18" charset="0"/>
              </a:rPr>
              <a:t>   </a:t>
            </a:r>
            <a:r>
              <a:rPr lang="en-US" dirty="0" smtClean="0">
                <a:solidFill>
                  <a:srgbClr val="FFFF00"/>
                </a:solidFill>
                <a:latin typeface="Garamond" pitchFamily="18" charset="0"/>
              </a:rPr>
              <a:t>Aspirin &amp; </a:t>
            </a:r>
            <a:r>
              <a:rPr lang="en-US" dirty="0" err="1" smtClean="0">
                <a:solidFill>
                  <a:srgbClr val="FFFF00"/>
                </a:solidFill>
                <a:latin typeface="Garamond" pitchFamily="18" charset="0"/>
              </a:rPr>
              <a:t>nonsteroidal</a:t>
            </a:r>
            <a:r>
              <a:rPr lang="en-US" dirty="0" smtClean="0">
                <a:solidFill>
                  <a:srgbClr val="FFFF00"/>
                </a:solidFill>
                <a:latin typeface="Garamond" pitchFamily="18" charset="0"/>
              </a:rPr>
              <a:t> anti-inflammatory </a:t>
            </a:r>
            <a:r>
              <a:rPr lang="en-US" dirty="0" smtClean="0">
                <a:solidFill>
                  <a:schemeClr val="bg1"/>
                </a:solidFill>
                <a:latin typeface="Garamond" pitchFamily="18" charset="0"/>
              </a:rPr>
              <a:t>agents inhibit secretion of both mucus &amp; HCO</a:t>
            </a:r>
            <a:r>
              <a:rPr lang="en-US" baseline="-25000" dirty="0" smtClean="0">
                <a:solidFill>
                  <a:schemeClr val="bg1"/>
                </a:solidFill>
                <a:latin typeface="Garamond" pitchFamily="18" charset="0"/>
              </a:rPr>
              <a:t>3</a:t>
            </a:r>
            <a:r>
              <a:rPr lang="en-US" baseline="30000" dirty="0" smtClean="0">
                <a:solidFill>
                  <a:schemeClr val="bg1"/>
                </a:solidFill>
                <a:latin typeface="Garamond" pitchFamily="18" charset="0"/>
              </a:rPr>
              <a:t>-</a:t>
            </a:r>
            <a:r>
              <a:rPr lang="en-US" dirty="0" smtClean="0">
                <a:solidFill>
                  <a:schemeClr val="bg1"/>
                </a:solidFill>
                <a:latin typeface="Garamond" pitchFamily="18" charset="0"/>
              </a:rPr>
              <a:t>. Prolonged use of these drugs may produce gastritis or ulcer.</a:t>
            </a:r>
          </a:p>
        </p:txBody>
      </p:sp>
    </p:spTree>
    <p:extLst>
      <p:ext uri="{BB962C8B-B14F-4D97-AF65-F5344CB8AC3E}">
        <p14:creationId xmlns:p14="http://schemas.microsoft.com/office/powerpoint/2010/main" val="26228983"/>
      </p:ext>
    </p:extLst>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23850" y="990600"/>
            <a:ext cx="8510588" cy="685800"/>
          </a:xfrm>
        </p:spPr>
        <p:txBody>
          <a:bodyPr/>
          <a:lstStyle/>
          <a:p>
            <a:pPr algn="ctr" eaLnBrk="1" hangingPunct="1"/>
            <a:r>
              <a:rPr lang="en-US" sz="3600" b="1" i="1" dirty="0" smtClean="0">
                <a:solidFill>
                  <a:srgbClr val="FF33CC"/>
                </a:solidFill>
                <a:latin typeface="Garamond" pitchFamily="18" charset="0"/>
              </a:rPr>
              <a:t>Intrinsic factor</a:t>
            </a:r>
            <a:r>
              <a:rPr lang="en-US" sz="4000" dirty="0" smtClean="0">
                <a:solidFill>
                  <a:schemeClr val="bg1"/>
                </a:solidFill>
              </a:rPr>
              <a:t/>
            </a:r>
            <a:br>
              <a:rPr lang="en-US" sz="4000" dirty="0" smtClean="0">
                <a:solidFill>
                  <a:schemeClr val="bg1"/>
                </a:solidFill>
              </a:rPr>
            </a:br>
            <a:endParaRPr lang="en-US" sz="4000" dirty="0" smtClean="0">
              <a:solidFill>
                <a:schemeClr val="bg1"/>
              </a:solidFill>
            </a:endParaRPr>
          </a:p>
        </p:txBody>
      </p:sp>
      <p:sp>
        <p:nvSpPr>
          <p:cNvPr id="97283" name="Rectangle 3"/>
          <p:cNvSpPr>
            <a:spLocks noGrp="1" noChangeArrowheads="1"/>
          </p:cNvSpPr>
          <p:nvPr>
            <p:ph type="body" idx="1"/>
          </p:nvPr>
        </p:nvSpPr>
        <p:spPr>
          <a:xfrm>
            <a:off x="304800" y="1676400"/>
            <a:ext cx="8839200" cy="5181600"/>
          </a:xfrm>
        </p:spPr>
        <p:txBody>
          <a:bodyPr/>
          <a:lstStyle/>
          <a:p>
            <a:pPr algn="l" rtl="0" eaLnBrk="1" hangingPunct="1">
              <a:buClr>
                <a:srgbClr val="FF33CC"/>
              </a:buClr>
              <a:buFont typeface="Wingdings" pitchFamily="2" charset="2"/>
              <a:buChar char="v"/>
            </a:pPr>
            <a:r>
              <a:rPr lang="en-US" sz="4000" b="1" dirty="0" smtClean="0">
                <a:solidFill>
                  <a:schemeClr val="bg1"/>
                </a:solidFill>
                <a:latin typeface="Garamond" pitchFamily="18" charset="0"/>
              </a:rPr>
              <a:t>  </a:t>
            </a:r>
            <a:r>
              <a:rPr lang="en-US" dirty="0" smtClean="0">
                <a:solidFill>
                  <a:schemeClr val="bg1"/>
                </a:solidFill>
                <a:latin typeface="Garamond" pitchFamily="18" charset="0"/>
              </a:rPr>
              <a:t>It is </a:t>
            </a:r>
            <a:r>
              <a:rPr lang="en-US" dirty="0" smtClean="0">
                <a:solidFill>
                  <a:srgbClr val="FFFF00"/>
                </a:solidFill>
                <a:latin typeface="Garamond" pitchFamily="18" charset="0"/>
              </a:rPr>
              <a:t>glycoprotein secreted by parietal cells</a:t>
            </a:r>
            <a:r>
              <a:rPr lang="en-US" dirty="0" smtClean="0">
                <a:solidFill>
                  <a:schemeClr val="bg1"/>
                </a:solidFill>
                <a:latin typeface="Garamond" pitchFamily="18" charset="0"/>
              </a:rPr>
              <a:t>. </a:t>
            </a:r>
          </a:p>
          <a:p>
            <a:pPr algn="l" rtl="0" eaLnBrk="1" hangingPunct="1">
              <a:buClr>
                <a:srgbClr val="FF33CC"/>
              </a:buClr>
              <a:buFont typeface="Wingdings" pitchFamily="2" charset="2"/>
              <a:buChar char="v"/>
            </a:pPr>
            <a:r>
              <a:rPr lang="en-US" dirty="0">
                <a:solidFill>
                  <a:schemeClr val="bg1"/>
                </a:solidFill>
                <a:latin typeface="Garamond" pitchFamily="18" charset="0"/>
              </a:rPr>
              <a:t> </a:t>
            </a:r>
            <a:r>
              <a:rPr lang="en-US" dirty="0" smtClean="0">
                <a:solidFill>
                  <a:schemeClr val="bg1"/>
                </a:solidFill>
                <a:latin typeface="Garamond" pitchFamily="18" charset="0"/>
              </a:rPr>
              <a:t>  It is the only essential function of stomach as it is </a:t>
            </a:r>
            <a:r>
              <a:rPr lang="en-US" dirty="0" smtClean="0">
                <a:solidFill>
                  <a:srgbClr val="FFFF00"/>
                </a:solidFill>
                <a:latin typeface="Garamond" pitchFamily="18" charset="0"/>
              </a:rPr>
              <a:t>essential for vitamin B</a:t>
            </a:r>
            <a:r>
              <a:rPr lang="en-US" baseline="-25000" dirty="0" smtClean="0">
                <a:solidFill>
                  <a:srgbClr val="FFFF00"/>
                </a:solidFill>
                <a:latin typeface="Garamond" pitchFamily="18" charset="0"/>
              </a:rPr>
              <a:t>12</a:t>
            </a:r>
            <a:r>
              <a:rPr lang="en-US" dirty="0" smtClean="0">
                <a:solidFill>
                  <a:srgbClr val="FFFF00"/>
                </a:solidFill>
                <a:latin typeface="Garamond" pitchFamily="18" charset="0"/>
              </a:rPr>
              <a:t> absorption</a:t>
            </a:r>
            <a:r>
              <a:rPr lang="en-US" dirty="0" smtClean="0">
                <a:solidFill>
                  <a:schemeClr val="bg1"/>
                </a:solidFill>
                <a:latin typeface="Garamond" pitchFamily="18" charset="0"/>
              </a:rPr>
              <a:t>.</a:t>
            </a:r>
          </a:p>
          <a:p>
            <a:pPr algn="l" rtl="0" eaLnBrk="1" hangingPunct="1">
              <a:buClr>
                <a:srgbClr val="FF33CC"/>
              </a:buClr>
              <a:buFont typeface="Wingdings" pitchFamily="2" charset="2"/>
              <a:buChar char="v"/>
            </a:pPr>
            <a:r>
              <a:rPr lang="en-US" dirty="0">
                <a:solidFill>
                  <a:schemeClr val="bg1"/>
                </a:solidFill>
                <a:latin typeface="Garamond" pitchFamily="18" charset="0"/>
              </a:rPr>
              <a:t> </a:t>
            </a:r>
            <a:r>
              <a:rPr lang="en-US" dirty="0" smtClean="0">
                <a:solidFill>
                  <a:schemeClr val="bg1"/>
                </a:solidFill>
                <a:latin typeface="Garamond" pitchFamily="18" charset="0"/>
              </a:rPr>
              <a:t>  Atrophy of gastric mucosa leads to </a:t>
            </a:r>
            <a:r>
              <a:rPr lang="en-US" dirty="0" smtClean="0">
                <a:solidFill>
                  <a:srgbClr val="FF99FF"/>
                </a:solidFill>
                <a:latin typeface="Garamond" pitchFamily="18" charset="0"/>
              </a:rPr>
              <a:t>pernicious anemia</a:t>
            </a:r>
            <a:r>
              <a:rPr lang="en-US" dirty="0" smtClean="0">
                <a:solidFill>
                  <a:schemeClr val="bg1"/>
                </a:solidFill>
                <a:latin typeface="Garamond" pitchFamily="18" charset="0"/>
              </a:rPr>
              <a:t>.</a:t>
            </a:r>
          </a:p>
        </p:txBody>
      </p:sp>
    </p:spTree>
    <p:extLst>
      <p:ext uri="{BB962C8B-B14F-4D97-AF65-F5344CB8AC3E}">
        <p14:creationId xmlns:p14="http://schemas.microsoft.com/office/powerpoint/2010/main" val="825650823"/>
      </p:ext>
    </p:extLst>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76200"/>
            <a:ext cx="7772400" cy="1143000"/>
          </a:xfrm>
        </p:spPr>
        <p:txBody>
          <a:bodyPr/>
          <a:lstStyle/>
          <a:p>
            <a:pPr rtl="0" eaLnBrk="1" hangingPunct="1"/>
            <a:r>
              <a:rPr lang="en-US" dirty="0" smtClean="0">
                <a:solidFill>
                  <a:srgbClr val="FF33CC"/>
                </a:solidFill>
              </a:rPr>
              <a:t>Neural &amp; Hormonal Control of Gastric Secretion</a:t>
            </a:r>
          </a:p>
        </p:txBody>
      </p:sp>
      <p:sp>
        <p:nvSpPr>
          <p:cNvPr id="26627" name="Rectangle 3"/>
          <p:cNvSpPr>
            <a:spLocks noGrp="1" noChangeArrowheads="1"/>
          </p:cNvSpPr>
          <p:nvPr>
            <p:ph sz="half" idx="1"/>
          </p:nvPr>
        </p:nvSpPr>
        <p:spPr>
          <a:xfrm>
            <a:off x="457200" y="1066800"/>
            <a:ext cx="8382000" cy="4648200"/>
          </a:xfrm>
        </p:spPr>
        <p:txBody>
          <a:bodyPr/>
          <a:lstStyle/>
          <a:p>
            <a:pPr algn="l" rtl="0" eaLnBrk="1" hangingPunct="1">
              <a:buSzPct val="90000"/>
              <a:buFont typeface="Wingdings" pitchFamily="2" charset="2"/>
              <a:buChar char="v"/>
            </a:pPr>
            <a:r>
              <a:rPr lang="en-US" dirty="0" smtClean="0">
                <a:solidFill>
                  <a:srgbClr val="FFFFFF"/>
                </a:solidFill>
              </a:rPr>
              <a:t>Vagus nerve (neural effector) either by releasing Ach (direct activation of parietal cells) or by releasing </a:t>
            </a:r>
            <a:r>
              <a:rPr lang="en-US" dirty="0">
                <a:solidFill>
                  <a:srgbClr val="FFFFFF"/>
                </a:solidFill>
              </a:rPr>
              <a:t>g</a:t>
            </a:r>
            <a:r>
              <a:rPr lang="en-US" dirty="0" smtClean="0">
                <a:solidFill>
                  <a:srgbClr val="FFFFFF"/>
                </a:solidFill>
              </a:rPr>
              <a:t>astrin releasing peptide, GRP (indirect activation).</a:t>
            </a:r>
          </a:p>
          <a:p>
            <a:pPr algn="l" rtl="0" eaLnBrk="1" hangingPunct="1">
              <a:buSzPct val="90000"/>
              <a:buFont typeface="Wingdings" pitchFamily="2" charset="2"/>
              <a:buChar char="v"/>
            </a:pPr>
            <a:r>
              <a:rPr lang="en-US" dirty="0" smtClean="0">
                <a:solidFill>
                  <a:srgbClr val="FFFFFF"/>
                </a:solidFill>
              </a:rPr>
              <a:t>Gastrin (hormonal effector)</a:t>
            </a:r>
          </a:p>
          <a:p>
            <a:pPr algn="l" rtl="0" eaLnBrk="1" hangingPunct="1">
              <a:buSzPct val="90000"/>
              <a:buFont typeface="Wingdings" pitchFamily="2" charset="2"/>
              <a:buChar char="v"/>
            </a:pPr>
            <a:r>
              <a:rPr lang="en-US" dirty="0" err="1" smtClean="0">
                <a:solidFill>
                  <a:srgbClr val="FFFFFF"/>
                </a:solidFill>
              </a:rPr>
              <a:t>Enterochromaffin</a:t>
            </a:r>
            <a:r>
              <a:rPr lang="en-US" dirty="0" smtClean="0">
                <a:solidFill>
                  <a:srgbClr val="FFFFFF"/>
                </a:solidFill>
              </a:rPr>
              <a:t>-like cells release Histamine</a:t>
            </a:r>
            <a:r>
              <a:rPr lang="en-US" dirty="0" smtClean="0">
                <a:solidFill>
                  <a:srgbClr val="FFFFFF"/>
                </a:solidFill>
                <a:sym typeface="Wingdings" pitchFamily="2" charset="2"/>
              </a:rPr>
              <a:t> activates H</a:t>
            </a:r>
            <a:r>
              <a:rPr lang="en-US" baseline="-25000" dirty="0" smtClean="0">
                <a:solidFill>
                  <a:srgbClr val="FFFFFF"/>
                </a:solidFill>
                <a:sym typeface="Wingdings" pitchFamily="2" charset="2"/>
              </a:rPr>
              <a:t>2</a:t>
            </a:r>
            <a:r>
              <a:rPr lang="en-US" dirty="0" smtClean="0">
                <a:solidFill>
                  <a:srgbClr val="FFFFFF"/>
                </a:solidFill>
                <a:sym typeface="Wingdings" pitchFamily="2" charset="2"/>
              </a:rPr>
              <a:t> receptor (parietal cells)</a:t>
            </a:r>
            <a:r>
              <a:rPr lang="en-US" dirty="0" smtClean="0">
                <a:solidFill>
                  <a:srgbClr val="FFFFFF"/>
                </a:solidFill>
              </a:rPr>
              <a:t> </a:t>
            </a:r>
            <a:r>
              <a:rPr lang="en-US" dirty="0" smtClean="0">
                <a:solidFill>
                  <a:srgbClr val="FFFFFF"/>
                </a:solidFill>
                <a:sym typeface="Wingdings" pitchFamily="2" charset="2"/>
              </a:rPr>
              <a:t> increases </a:t>
            </a:r>
            <a:r>
              <a:rPr lang="en-US" dirty="0" smtClean="0">
                <a:solidFill>
                  <a:srgbClr val="FFFFFF"/>
                </a:solidFill>
              </a:rPr>
              <a:t>acid secretion</a:t>
            </a:r>
          </a:p>
          <a:p>
            <a:pPr algn="l" rtl="0" eaLnBrk="1" hangingPunct="1">
              <a:buSzPct val="90000"/>
              <a:buFont typeface="Wingdings" pitchFamily="2" charset="2"/>
              <a:buChar char="Ø"/>
            </a:pPr>
            <a:r>
              <a:rPr lang="en-US" dirty="0" smtClean="0">
                <a:solidFill>
                  <a:srgbClr val="FFFFFF"/>
                </a:solidFill>
              </a:rPr>
              <a:t>Cimetidine (H</a:t>
            </a:r>
            <a:r>
              <a:rPr lang="en-US" baseline="-25000" dirty="0" smtClean="0">
                <a:solidFill>
                  <a:srgbClr val="FFFFFF"/>
                </a:solidFill>
              </a:rPr>
              <a:t>2</a:t>
            </a:r>
            <a:r>
              <a:rPr lang="en-US" dirty="0" smtClean="0">
                <a:solidFill>
                  <a:srgbClr val="FFFFFF"/>
                </a:solidFill>
              </a:rPr>
              <a:t> receptor blocker)</a:t>
            </a:r>
            <a:r>
              <a:rPr lang="en-US" dirty="0" smtClean="0">
                <a:solidFill>
                  <a:srgbClr val="FFFFFF"/>
                </a:solidFill>
                <a:sym typeface="Wingdings" pitchFamily="2" charset="2"/>
              </a:rPr>
              <a:t>   peptic ulcer and gastroesophageal reflux </a:t>
            </a:r>
            <a:endParaRPr lang="en-US" dirty="0" smtClean="0">
              <a:solidFill>
                <a:srgbClr val="FFFFFF"/>
              </a:solidFill>
            </a:endParaRPr>
          </a:p>
        </p:txBody>
      </p:sp>
      <p:sp>
        <p:nvSpPr>
          <p:cNvPr id="26628" name="Line 4"/>
          <p:cNvSpPr>
            <a:spLocks noChangeShapeType="1"/>
          </p:cNvSpPr>
          <p:nvPr/>
        </p:nvSpPr>
        <p:spPr bwMode="auto">
          <a:xfrm>
            <a:off x="5867400" y="4343400"/>
            <a:ext cx="0" cy="381000"/>
          </a:xfrm>
          <a:prstGeom prst="line">
            <a:avLst/>
          </a:prstGeom>
          <a:noFill/>
          <a:ln w="38100">
            <a:solidFill>
              <a:srgbClr val="FF0000"/>
            </a:solidFill>
            <a:round/>
            <a:headEnd/>
            <a:tailEnd type="triangle" w="med" len="med"/>
          </a:ln>
        </p:spPr>
        <p:txBody>
          <a:bodyPr/>
          <a:lstStyle/>
          <a:p>
            <a:pPr eaLnBrk="1" hangingPunct="1"/>
            <a:endParaRPr lang="en-US"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476895648"/>
      </p:ext>
    </p:extLst>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76200"/>
            <a:ext cx="7772400" cy="1143000"/>
          </a:xfrm>
        </p:spPr>
        <p:txBody>
          <a:bodyPr/>
          <a:lstStyle/>
          <a:p>
            <a:pPr rtl="0" eaLnBrk="1" hangingPunct="1"/>
            <a:r>
              <a:rPr lang="en-US" sz="2800" dirty="0" smtClean="0">
                <a:solidFill>
                  <a:srgbClr val="FF33CC"/>
                </a:solidFill>
              </a:rPr>
              <a:t>Gastric Secretion Occurs in Three Phases</a:t>
            </a:r>
            <a:endParaRPr lang="ar-SA" sz="2800" dirty="0">
              <a:solidFill>
                <a:srgbClr val="FF33CC"/>
              </a:solidFill>
            </a:endParaRPr>
          </a:p>
        </p:txBody>
      </p:sp>
      <p:sp>
        <p:nvSpPr>
          <p:cNvPr id="4" name="Content Placeholder 3"/>
          <p:cNvSpPr>
            <a:spLocks noGrp="1"/>
          </p:cNvSpPr>
          <p:nvPr>
            <p:ph sz="half" idx="1"/>
          </p:nvPr>
        </p:nvSpPr>
        <p:spPr>
          <a:xfrm>
            <a:off x="0" y="914400"/>
            <a:ext cx="5638800" cy="4114800"/>
          </a:xfrm>
        </p:spPr>
        <p:txBody>
          <a:bodyPr/>
          <a:lstStyle/>
          <a:p>
            <a:pPr marL="0" indent="0" algn="l" rtl="0">
              <a:buNone/>
            </a:pPr>
            <a:r>
              <a:rPr lang="en-US" dirty="0">
                <a:solidFill>
                  <a:srgbClr val="FFFFFF"/>
                </a:solidFill>
              </a:rPr>
              <a:t>The stimulation of acid secretion resulting from the ingestion of food can be divided into three phases: </a:t>
            </a:r>
          </a:p>
          <a:p>
            <a:pPr marL="514350" indent="-514350" algn="l" rtl="0">
              <a:buFont typeface="+mj-lt"/>
              <a:buAutoNum type="arabicPeriod"/>
            </a:pPr>
            <a:r>
              <a:rPr lang="en-US" dirty="0" smtClean="0">
                <a:solidFill>
                  <a:srgbClr val="FFFF00"/>
                </a:solidFill>
              </a:rPr>
              <a:t>Cephalic phase(30%): </a:t>
            </a:r>
            <a:br>
              <a:rPr lang="en-US" dirty="0" smtClean="0">
                <a:solidFill>
                  <a:srgbClr val="FFFF00"/>
                </a:solidFill>
              </a:rPr>
            </a:br>
            <a:r>
              <a:rPr lang="en-US" dirty="0" smtClean="0">
                <a:solidFill>
                  <a:srgbClr val="FFFFFF"/>
                </a:solidFill>
              </a:rPr>
              <a:t>Smelling, Chewing and swallowing</a:t>
            </a:r>
            <a:br>
              <a:rPr lang="en-US" dirty="0" smtClean="0">
                <a:solidFill>
                  <a:srgbClr val="FFFFFF"/>
                </a:solidFill>
              </a:rPr>
            </a:br>
            <a:r>
              <a:rPr lang="en-US" dirty="0" smtClean="0">
                <a:solidFill>
                  <a:srgbClr val="FFFFFF"/>
                </a:solidFill>
              </a:rPr>
              <a:t>Stimulates parietal G-Cells</a:t>
            </a:r>
            <a:br>
              <a:rPr lang="en-US" dirty="0" smtClean="0">
                <a:solidFill>
                  <a:srgbClr val="FFFFFF"/>
                </a:solidFill>
              </a:rPr>
            </a:br>
            <a:r>
              <a:rPr lang="en-US" dirty="0" smtClean="0">
                <a:solidFill>
                  <a:srgbClr val="FFFFFF"/>
                </a:solidFill>
              </a:rPr>
              <a:t>GRP</a:t>
            </a:r>
          </a:p>
          <a:p>
            <a:pPr marL="514350" indent="-514350" algn="l" rtl="0">
              <a:buFont typeface="+mj-lt"/>
              <a:buAutoNum type="arabicPeriod"/>
            </a:pPr>
            <a:r>
              <a:rPr lang="en-US" dirty="0" smtClean="0">
                <a:solidFill>
                  <a:srgbClr val="FFFF00"/>
                </a:solidFill>
              </a:rPr>
              <a:t>Gastric phase (60%): </a:t>
            </a:r>
            <a:r>
              <a:rPr lang="en-US" dirty="0" smtClean="0">
                <a:solidFill>
                  <a:srgbClr val="FFFFFF"/>
                </a:solidFill>
              </a:rPr>
              <a:t/>
            </a:r>
            <a:br>
              <a:rPr lang="en-US" dirty="0" smtClean="0">
                <a:solidFill>
                  <a:srgbClr val="FFFFFF"/>
                </a:solidFill>
              </a:rPr>
            </a:br>
            <a:r>
              <a:rPr lang="en-US" dirty="0" smtClean="0">
                <a:solidFill>
                  <a:srgbClr val="FFFFFF"/>
                </a:solidFill>
              </a:rPr>
              <a:t>Gastric distention</a:t>
            </a:r>
            <a:br>
              <a:rPr lang="en-US" dirty="0" smtClean="0">
                <a:solidFill>
                  <a:srgbClr val="FFFFFF"/>
                </a:solidFill>
              </a:rPr>
            </a:br>
            <a:r>
              <a:rPr lang="en-US" dirty="0" smtClean="0">
                <a:solidFill>
                  <a:srgbClr val="FFFFFF"/>
                </a:solidFill>
              </a:rPr>
              <a:t>proteins</a:t>
            </a:r>
          </a:p>
          <a:p>
            <a:pPr marL="514350" indent="-514350" algn="l" rtl="0">
              <a:buFont typeface="+mj-lt"/>
              <a:buAutoNum type="arabicPeriod"/>
            </a:pPr>
            <a:r>
              <a:rPr lang="en-US" dirty="0" smtClean="0">
                <a:solidFill>
                  <a:srgbClr val="FFFF00"/>
                </a:solidFill>
              </a:rPr>
              <a:t>Intestinal phase (10%):</a:t>
            </a:r>
            <a:br>
              <a:rPr lang="en-US" dirty="0" smtClean="0">
                <a:solidFill>
                  <a:srgbClr val="FFFF00"/>
                </a:solidFill>
              </a:rPr>
            </a:br>
            <a:r>
              <a:rPr lang="en-US" dirty="0">
                <a:solidFill>
                  <a:srgbClr val="FFFFFF"/>
                </a:solidFill>
              </a:rPr>
              <a:t>D</a:t>
            </a:r>
            <a:r>
              <a:rPr lang="en-US" dirty="0" smtClean="0">
                <a:solidFill>
                  <a:srgbClr val="FFFFFF"/>
                </a:solidFill>
              </a:rPr>
              <a:t>igested proteins </a:t>
            </a:r>
            <a:r>
              <a:rPr lang="en-US" b="1" dirty="0" smtClean="0"/>
              <a:t/>
            </a:r>
            <a:br>
              <a:rPr lang="en-US" b="1" dirty="0" smtClean="0"/>
            </a:br>
            <a:endParaRPr lang="ar-SA" b="1" dirty="0"/>
          </a:p>
        </p:txBody>
      </p:sp>
      <p:pic>
        <p:nvPicPr>
          <p:cNvPr id="7" name="Content Placeholder 6" descr="showimage.jpg"/>
          <p:cNvPicPr>
            <a:picLocks noGrp="1" noChangeAspect="1"/>
          </p:cNvPicPr>
          <p:nvPr>
            <p:ph sz="half" idx="2"/>
          </p:nvPr>
        </p:nvPicPr>
        <p:blipFill>
          <a:blip r:embed="rId2" cstate="print"/>
          <a:stretch>
            <a:fillRect/>
          </a:stretch>
        </p:blipFill>
        <p:spPr>
          <a:xfrm>
            <a:off x="5029200" y="1752600"/>
            <a:ext cx="4114800" cy="4365812"/>
          </a:xfrm>
        </p:spPr>
      </p:pic>
    </p:spTree>
    <p:extLst>
      <p:ext uri="{BB962C8B-B14F-4D97-AF65-F5344CB8AC3E}">
        <p14:creationId xmlns:p14="http://schemas.microsoft.com/office/powerpoint/2010/main" val="3370585879"/>
      </p:ext>
    </p:extLst>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dirty="0" smtClean="0"/>
              <a:t>Learning Objectives </a:t>
            </a:r>
            <a:endParaRPr lang="ar-SA" dirty="0"/>
          </a:p>
        </p:txBody>
      </p:sp>
      <p:sp>
        <p:nvSpPr>
          <p:cNvPr id="3" name="Content Placeholder 2"/>
          <p:cNvSpPr>
            <a:spLocks noGrp="1"/>
          </p:cNvSpPr>
          <p:nvPr>
            <p:ph idx="1"/>
          </p:nvPr>
        </p:nvSpPr>
        <p:spPr>
          <a:xfrm>
            <a:off x="152400" y="836712"/>
            <a:ext cx="8303568" cy="4114800"/>
          </a:xfrm>
        </p:spPr>
        <p:txBody>
          <a:bodyPr/>
          <a:lstStyle/>
          <a:p>
            <a:pPr>
              <a:buClr>
                <a:srgbClr val="FF0000"/>
              </a:buClr>
              <a:buFont typeface="Wingdings" pitchFamily="2" charset="2"/>
              <a:buChar char="v"/>
            </a:pPr>
            <a:r>
              <a:rPr lang="en-US" sz="2800" dirty="0">
                <a:solidFill>
                  <a:srgbClr val="FFFFFF"/>
                </a:solidFill>
              </a:rPr>
              <a:t>Functions of </a:t>
            </a:r>
            <a:r>
              <a:rPr lang="en-US" sz="2800" dirty="0" smtClean="0">
                <a:solidFill>
                  <a:srgbClr val="FFFFFF"/>
                </a:solidFill>
              </a:rPr>
              <a:t>stomach</a:t>
            </a:r>
          </a:p>
          <a:p>
            <a:pPr>
              <a:buClr>
                <a:srgbClr val="FF0000"/>
              </a:buClr>
              <a:buFont typeface="Wingdings" pitchFamily="2" charset="2"/>
              <a:buChar char="v"/>
            </a:pPr>
            <a:r>
              <a:rPr lang="en-US" sz="2800" dirty="0">
                <a:solidFill>
                  <a:srgbClr val="FFFFFF"/>
                </a:solidFill>
              </a:rPr>
              <a:t>Gastric </a:t>
            </a:r>
            <a:r>
              <a:rPr lang="en-US" sz="2800" dirty="0" smtClean="0">
                <a:solidFill>
                  <a:srgbClr val="FFFFFF"/>
                </a:solidFill>
              </a:rPr>
              <a:t>secretion</a:t>
            </a:r>
          </a:p>
          <a:p>
            <a:pPr marL="800100" indent="-457200">
              <a:buClr>
                <a:srgbClr val="FF0000"/>
              </a:buClr>
              <a:buFont typeface="Wingdings" pitchFamily="2" charset="2"/>
              <a:buChar char="§"/>
            </a:pPr>
            <a:r>
              <a:rPr lang="en-US" sz="2800" dirty="0" smtClean="0">
                <a:solidFill>
                  <a:srgbClr val="FFFFFF"/>
                </a:solidFill>
              </a:rPr>
              <a:t>Mechanism </a:t>
            </a:r>
            <a:r>
              <a:rPr lang="en-US" sz="2800" dirty="0">
                <a:solidFill>
                  <a:srgbClr val="FFFFFF"/>
                </a:solidFill>
              </a:rPr>
              <a:t>of </a:t>
            </a:r>
            <a:r>
              <a:rPr lang="en-US" sz="2800" dirty="0" err="1">
                <a:solidFill>
                  <a:srgbClr val="FFFFFF"/>
                </a:solidFill>
              </a:rPr>
              <a:t>HCl</a:t>
            </a:r>
            <a:r>
              <a:rPr lang="en-US" sz="2800" dirty="0">
                <a:solidFill>
                  <a:srgbClr val="FFFFFF"/>
                </a:solidFill>
              </a:rPr>
              <a:t> </a:t>
            </a:r>
            <a:r>
              <a:rPr lang="en-US" sz="2800" dirty="0" smtClean="0">
                <a:solidFill>
                  <a:srgbClr val="FFFFFF"/>
                </a:solidFill>
              </a:rPr>
              <a:t>formation</a:t>
            </a:r>
            <a:endParaRPr lang="en-US" sz="2800" dirty="0">
              <a:solidFill>
                <a:srgbClr val="FFFFFF"/>
              </a:solidFill>
            </a:endParaRPr>
          </a:p>
          <a:p>
            <a:pPr marL="800100" indent="-457200">
              <a:buClr>
                <a:srgbClr val="FF0000"/>
              </a:buClr>
              <a:buFont typeface="Wingdings" pitchFamily="2" charset="2"/>
              <a:buChar char="§"/>
            </a:pPr>
            <a:r>
              <a:rPr lang="en-US" sz="2800" dirty="0" smtClean="0">
                <a:solidFill>
                  <a:srgbClr val="FFFFFF"/>
                </a:solidFill>
              </a:rPr>
              <a:t>Gastric </a:t>
            </a:r>
            <a:r>
              <a:rPr lang="en-US" sz="2800" dirty="0">
                <a:solidFill>
                  <a:srgbClr val="FFFFFF"/>
                </a:solidFill>
              </a:rPr>
              <a:t>digestive </a:t>
            </a:r>
            <a:r>
              <a:rPr lang="en-US" sz="2800" dirty="0" smtClean="0">
                <a:solidFill>
                  <a:srgbClr val="FFFFFF"/>
                </a:solidFill>
              </a:rPr>
              <a:t>enzymes</a:t>
            </a:r>
          </a:p>
          <a:p>
            <a:pPr marL="800100" indent="-457200">
              <a:buClr>
                <a:srgbClr val="FF0000"/>
              </a:buClr>
              <a:buFont typeface="Wingdings" pitchFamily="2" charset="2"/>
              <a:buChar char="§"/>
            </a:pPr>
            <a:r>
              <a:rPr lang="en-US" sz="2800" dirty="0" smtClean="0">
                <a:solidFill>
                  <a:srgbClr val="FFFFFF"/>
                </a:solidFill>
              </a:rPr>
              <a:t>Neural </a:t>
            </a:r>
            <a:r>
              <a:rPr lang="en-US" sz="2800" dirty="0">
                <a:solidFill>
                  <a:srgbClr val="FFFFFF"/>
                </a:solidFill>
              </a:rPr>
              <a:t>&amp; </a:t>
            </a:r>
            <a:r>
              <a:rPr lang="en-US" sz="2800" dirty="0" smtClean="0">
                <a:solidFill>
                  <a:srgbClr val="FFFFFF"/>
                </a:solidFill>
              </a:rPr>
              <a:t>hormonal control </a:t>
            </a:r>
            <a:r>
              <a:rPr lang="en-US" sz="2800" dirty="0">
                <a:solidFill>
                  <a:srgbClr val="FFFFFF"/>
                </a:solidFill>
              </a:rPr>
              <a:t>of </a:t>
            </a:r>
            <a:r>
              <a:rPr lang="en-US" sz="2800" dirty="0" smtClean="0">
                <a:solidFill>
                  <a:srgbClr val="FFFFFF"/>
                </a:solidFill>
              </a:rPr>
              <a:t>gastric secretion</a:t>
            </a:r>
          </a:p>
          <a:p>
            <a:pPr marL="800100" indent="-457200">
              <a:buClr>
                <a:srgbClr val="FF0000"/>
              </a:buClr>
              <a:buFont typeface="Wingdings" pitchFamily="2" charset="2"/>
              <a:buChar char="§"/>
            </a:pPr>
            <a:r>
              <a:rPr lang="en-US" sz="2800" dirty="0" smtClean="0">
                <a:solidFill>
                  <a:srgbClr val="FFFFFF"/>
                </a:solidFill>
              </a:rPr>
              <a:t>Phases </a:t>
            </a:r>
            <a:r>
              <a:rPr lang="en-US" sz="2800" dirty="0">
                <a:solidFill>
                  <a:srgbClr val="FFFFFF"/>
                </a:solidFill>
              </a:rPr>
              <a:t>of </a:t>
            </a:r>
            <a:r>
              <a:rPr lang="en-US" sz="2800" dirty="0" smtClean="0">
                <a:solidFill>
                  <a:srgbClr val="FFFFFF"/>
                </a:solidFill>
              </a:rPr>
              <a:t>gastric </a:t>
            </a:r>
            <a:r>
              <a:rPr lang="en-US" sz="2800" dirty="0">
                <a:solidFill>
                  <a:srgbClr val="FFFFFF"/>
                </a:solidFill>
              </a:rPr>
              <a:t>s</a:t>
            </a:r>
            <a:r>
              <a:rPr lang="en-US" sz="2800" dirty="0" smtClean="0">
                <a:solidFill>
                  <a:srgbClr val="FFFFFF"/>
                </a:solidFill>
              </a:rPr>
              <a:t>ecretion</a:t>
            </a:r>
          </a:p>
          <a:p>
            <a:pPr>
              <a:buClr>
                <a:srgbClr val="FF0000"/>
              </a:buClr>
              <a:buFont typeface="Wingdings" pitchFamily="2" charset="2"/>
              <a:buChar char="v"/>
            </a:pPr>
            <a:r>
              <a:rPr lang="en-US" sz="2800" dirty="0" smtClean="0">
                <a:solidFill>
                  <a:srgbClr val="FFFFFF"/>
                </a:solidFill>
              </a:rPr>
              <a:t>Motor functions </a:t>
            </a:r>
            <a:r>
              <a:rPr lang="en-US" sz="2800" dirty="0">
                <a:solidFill>
                  <a:srgbClr val="FFFFFF"/>
                </a:solidFill>
              </a:rPr>
              <a:t>of the </a:t>
            </a:r>
            <a:r>
              <a:rPr lang="en-US" sz="2800" dirty="0" smtClean="0">
                <a:solidFill>
                  <a:srgbClr val="FFFFFF"/>
                </a:solidFill>
              </a:rPr>
              <a:t>stomach</a:t>
            </a:r>
          </a:p>
          <a:p>
            <a:pPr>
              <a:buClr>
                <a:srgbClr val="FF0000"/>
              </a:buClr>
              <a:buFont typeface="Wingdings" pitchFamily="2" charset="2"/>
              <a:buChar char="v"/>
            </a:pPr>
            <a:r>
              <a:rPr lang="en-US" sz="2800" dirty="0" smtClean="0">
                <a:solidFill>
                  <a:srgbClr val="FFFFFF"/>
                </a:solidFill>
              </a:rPr>
              <a:t>Stomach Emptying</a:t>
            </a:r>
          </a:p>
          <a:p>
            <a:pPr marL="800100" indent="-457200">
              <a:buClr>
                <a:srgbClr val="FF0000"/>
              </a:buClr>
              <a:buFont typeface="Wingdings" pitchFamily="2" charset="2"/>
              <a:buChar char="§"/>
            </a:pPr>
            <a:r>
              <a:rPr lang="en-US" sz="2800" dirty="0" smtClean="0">
                <a:solidFill>
                  <a:srgbClr val="FFFFFF"/>
                </a:solidFill>
              </a:rPr>
              <a:t>Gastric factors </a:t>
            </a:r>
            <a:r>
              <a:rPr lang="en-US" sz="2800" dirty="0">
                <a:solidFill>
                  <a:srgbClr val="FFFFFF"/>
                </a:solidFill>
              </a:rPr>
              <a:t>that </a:t>
            </a:r>
            <a:r>
              <a:rPr lang="en-US" sz="2800" dirty="0" smtClean="0">
                <a:solidFill>
                  <a:srgbClr val="FFFFFF"/>
                </a:solidFill>
              </a:rPr>
              <a:t>promote stomach emptying</a:t>
            </a:r>
            <a:endParaRPr lang="en-US" sz="2800" dirty="0">
              <a:solidFill>
                <a:srgbClr val="FFFFFF"/>
              </a:solidFill>
            </a:endParaRPr>
          </a:p>
          <a:p>
            <a:pPr marL="800100" indent="-457200">
              <a:buClr>
                <a:srgbClr val="FF0000"/>
              </a:buClr>
              <a:buFont typeface="Wingdings" pitchFamily="2" charset="2"/>
              <a:buChar char="§"/>
            </a:pPr>
            <a:r>
              <a:rPr lang="en-US" sz="2800" dirty="0">
                <a:solidFill>
                  <a:srgbClr val="FFFFFF"/>
                </a:solidFill>
              </a:rPr>
              <a:t>Duodenal </a:t>
            </a:r>
            <a:r>
              <a:rPr lang="en-US" sz="2800" dirty="0" smtClean="0">
                <a:solidFill>
                  <a:srgbClr val="FFFFFF"/>
                </a:solidFill>
              </a:rPr>
              <a:t>factors that inhibit stomach emptying</a:t>
            </a:r>
            <a:endParaRPr lang="ar-SA" sz="2800" dirty="0">
              <a:solidFill>
                <a:srgbClr val="FFFFFF"/>
              </a:solidFill>
            </a:endParaRPr>
          </a:p>
        </p:txBody>
      </p:sp>
    </p:spTree>
    <p:extLst>
      <p:ext uri="{BB962C8B-B14F-4D97-AF65-F5344CB8AC3E}">
        <p14:creationId xmlns:p14="http://schemas.microsoft.com/office/powerpoint/2010/main" val="200650860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n-US" sz="3600" dirty="0" smtClean="0"/>
              <a:t>Phases of Gastric Secretion</a:t>
            </a:r>
            <a:endParaRPr lang="ar-SA" sz="3600" dirty="0"/>
          </a:p>
        </p:txBody>
      </p:sp>
      <p:pic>
        <p:nvPicPr>
          <p:cNvPr id="6" name="Content Placeholder 4" descr="showimage.jpg"/>
          <p:cNvPicPr>
            <a:picLocks noChangeAspect="1"/>
          </p:cNvPicPr>
          <p:nvPr/>
        </p:nvPicPr>
        <p:blipFill>
          <a:blip r:embed="rId2" cstate="print"/>
          <a:srcRect/>
          <a:stretch>
            <a:fillRect/>
          </a:stretch>
        </p:blipFill>
        <p:spPr bwMode="auto">
          <a:xfrm>
            <a:off x="685800" y="1447800"/>
            <a:ext cx="7848600" cy="5105400"/>
          </a:xfrm>
          <a:prstGeom prst="rect">
            <a:avLst/>
          </a:prstGeom>
          <a:noFill/>
          <a:ln w="9525">
            <a:noFill/>
            <a:miter lim="800000"/>
            <a:headEnd/>
            <a:tailEnd/>
          </a:ln>
        </p:spPr>
      </p:pic>
    </p:spTree>
    <p:extLst>
      <p:ext uri="{BB962C8B-B14F-4D97-AF65-F5344CB8AC3E}">
        <p14:creationId xmlns:p14="http://schemas.microsoft.com/office/powerpoint/2010/main" val="2280434578"/>
      </p:ext>
    </p:extLst>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52400" y="76200"/>
            <a:ext cx="8991600" cy="4114800"/>
          </a:xfrm>
        </p:spPr>
        <p:txBody>
          <a:bodyPr/>
          <a:lstStyle/>
          <a:p>
            <a:pPr marL="0" indent="0" algn="l" rtl="0" eaLnBrk="1" hangingPunct="1">
              <a:buClr>
                <a:srgbClr val="FF0000"/>
              </a:buClr>
              <a:buSzPct val="90000"/>
              <a:buNone/>
            </a:pPr>
            <a:r>
              <a:rPr lang="en-US" b="1" u="sng" dirty="0" smtClean="0">
                <a:solidFill>
                  <a:srgbClr val="FF33CC"/>
                </a:solidFill>
              </a:rPr>
              <a:t>1. The cephalic phase </a:t>
            </a:r>
          </a:p>
          <a:p>
            <a:pPr algn="l" rtl="0" eaLnBrk="1" hangingPunct="1">
              <a:buClr>
                <a:srgbClr val="FF33CC"/>
              </a:buClr>
              <a:buSzPct val="90000"/>
              <a:buFont typeface="Wingdings" pitchFamily="2" charset="2"/>
              <a:buChar char="v"/>
            </a:pPr>
            <a:r>
              <a:rPr lang="en-US" dirty="0" smtClean="0"/>
              <a:t>It involves the central nervous system. Seeing</a:t>
            </a:r>
            <a:r>
              <a:rPr lang="en-US" dirty="0"/>
              <a:t>, smelling, </a:t>
            </a:r>
            <a:r>
              <a:rPr lang="en-US" dirty="0" smtClean="0"/>
              <a:t>thinking </a:t>
            </a:r>
            <a:r>
              <a:rPr lang="en-US" dirty="0"/>
              <a:t>of appetizing </a:t>
            </a:r>
            <a:r>
              <a:rPr lang="en-US" dirty="0" smtClean="0"/>
              <a:t>food, chewing, and swallowing food send </a:t>
            </a:r>
            <a:r>
              <a:rPr lang="en-US" dirty="0"/>
              <a:t>a</a:t>
            </a:r>
            <a:r>
              <a:rPr lang="en-US" dirty="0" smtClean="0"/>
              <a:t>fferent </a:t>
            </a:r>
            <a:r>
              <a:rPr lang="en-US" dirty="0"/>
              <a:t>impulses </a:t>
            </a:r>
            <a:r>
              <a:rPr lang="en-US" dirty="0" smtClean="0"/>
              <a:t>to </a:t>
            </a:r>
            <a:r>
              <a:rPr lang="en-US" dirty="0"/>
              <a:t>vagal nucleus which sends impulses </a:t>
            </a:r>
            <a:r>
              <a:rPr lang="en-US" dirty="0" smtClean="0"/>
              <a:t>via the vagus nerves to the parietal and G cells in the stomach. </a:t>
            </a:r>
          </a:p>
          <a:p>
            <a:pPr algn="l" rtl="0" eaLnBrk="1" hangingPunct="1">
              <a:buClr>
                <a:srgbClr val="FF33CC"/>
              </a:buClr>
              <a:buSzPct val="90000"/>
              <a:buFont typeface="Wingdings" pitchFamily="2" charset="2"/>
              <a:buChar char="v"/>
            </a:pPr>
            <a:r>
              <a:rPr lang="en-US" dirty="0" smtClean="0"/>
              <a:t>The nerve endings release ACh, which directly stimulates acid secretion from parietal cells. </a:t>
            </a:r>
          </a:p>
          <a:p>
            <a:pPr algn="l" rtl="0" eaLnBrk="1" hangingPunct="1">
              <a:buClr>
                <a:srgbClr val="FF33CC"/>
              </a:buClr>
              <a:buSzPct val="90000"/>
              <a:buFont typeface="Wingdings" pitchFamily="2" charset="2"/>
              <a:buChar char="v"/>
            </a:pPr>
            <a:r>
              <a:rPr lang="en-US" dirty="0" smtClean="0"/>
              <a:t>The nerves also release gastrin-releasing peptide (GRP), which stimulates G cells to release gastrin, indirectly stimulating parietal cell acid secretion. </a:t>
            </a:r>
          </a:p>
        </p:txBody>
      </p:sp>
    </p:spTree>
    <p:extLst>
      <p:ext uri="{BB962C8B-B14F-4D97-AF65-F5344CB8AC3E}">
        <p14:creationId xmlns:p14="http://schemas.microsoft.com/office/powerpoint/2010/main" val="1790414482"/>
      </p:ext>
    </p:extLst>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533400"/>
            <a:ext cx="8229600" cy="381000"/>
          </a:xfrm>
        </p:spPr>
        <p:txBody>
          <a:bodyPr/>
          <a:lstStyle/>
          <a:p>
            <a:pPr eaLnBrk="1" hangingPunct="1"/>
            <a:r>
              <a:rPr lang="en-US" sz="3600" b="1" dirty="0" smtClean="0">
                <a:solidFill>
                  <a:srgbClr val="FF33CC"/>
                </a:solidFill>
                <a:latin typeface="Garamond" pitchFamily="18" charset="0"/>
              </a:rPr>
              <a:t>II- The gastric phase</a:t>
            </a:r>
          </a:p>
        </p:txBody>
      </p:sp>
      <p:sp>
        <p:nvSpPr>
          <p:cNvPr id="102403" name="Rectangle 3"/>
          <p:cNvSpPr>
            <a:spLocks noGrp="1" noChangeArrowheads="1"/>
          </p:cNvSpPr>
          <p:nvPr>
            <p:ph type="body" idx="1"/>
          </p:nvPr>
        </p:nvSpPr>
        <p:spPr>
          <a:xfrm>
            <a:off x="152400" y="1066800"/>
            <a:ext cx="8686800" cy="4876800"/>
          </a:xfrm>
        </p:spPr>
        <p:txBody>
          <a:bodyPr/>
          <a:lstStyle/>
          <a:p>
            <a:pPr marL="273050" indent="0" algn="l" rtl="0" eaLnBrk="1" hangingPunct="1">
              <a:buFont typeface="Wingdings" pitchFamily="2" charset="2"/>
              <a:buNone/>
            </a:pPr>
            <a:r>
              <a:rPr lang="en-US" dirty="0" smtClean="0">
                <a:solidFill>
                  <a:schemeClr val="bg1"/>
                </a:solidFill>
                <a:latin typeface="Garamond" pitchFamily="18" charset="0"/>
              </a:rPr>
              <a:t>It is mediated by </a:t>
            </a:r>
            <a:r>
              <a:rPr lang="en-US" dirty="0" smtClean="0">
                <a:solidFill>
                  <a:srgbClr val="92D050"/>
                </a:solidFill>
                <a:latin typeface="Garamond" pitchFamily="18" charset="0"/>
              </a:rPr>
              <a:t>nervous</a:t>
            </a:r>
            <a:r>
              <a:rPr lang="en-US" dirty="0" smtClean="0">
                <a:solidFill>
                  <a:schemeClr val="bg1"/>
                </a:solidFill>
                <a:latin typeface="Garamond" pitchFamily="18" charset="0"/>
              </a:rPr>
              <a:t> &amp; </a:t>
            </a:r>
            <a:r>
              <a:rPr lang="en-US" dirty="0" smtClean="0">
                <a:solidFill>
                  <a:srgbClr val="92D050"/>
                </a:solidFill>
                <a:latin typeface="Garamond" pitchFamily="18" charset="0"/>
              </a:rPr>
              <a:t>hormonal</a:t>
            </a:r>
            <a:r>
              <a:rPr lang="en-US" dirty="0" smtClean="0">
                <a:solidFill>
                  <a:schemeClr val="bg1"/>
                </a:solidFill>
                <a:latin typeface="Garamond" pitchFamily="18" charset="0"/>
              </a:rPr>
              <a:t> mechanisms. It is elicited by presence of food in stomach. The stimuli are distension of stomach and presence of amino acids &amp; peptides.</a:t>
            </a:r>
          </a:p>
          <a:p>
            <a:pPr marL="273050" indent="0" algn="l" rtl="0" eaLnBrk="1" hangingPunct="1">
              <a:buFont typeface="Wingdings" pitchFamily="2" charset="2"/>
              <a:buNone/>
            </a:pPr>
            <a:r>
              <a:rPr lang="en-US" dirty="0" smtClean="0">
                <a:solidFill>
                  <a:schemeClr val="bg1"/>
                </a:solidFill>
                <a:latin typeface="Garamond" pitchFamily="18" charset="0"/>
              </a:rPr>
              <a:t>      </a:t>
            </a:r>
            <a:r>
              <a:rPr lang="en-US" b="1" i="1" u="sng" dirty="0" smtClean="0">
                <a:solidFill>
                  <a:srgbClr val="FF33CC"/>
                </a:solidFill>
                <a:latin typeface="Garamond" pitchFamily="18" charset="0"/>
              </a:rPr>
              <a:t>A- Nervous mechanism</a:t>
            </a:r>
          </a:p>
          <a:p>
            <a:pPr marL="273050" lvl="1" indent="0" algn="l" rtl="0" eaLnBrk="1" hangingPunct="1">
              <a:buFont typeface="Wingdings" pitchFamily="2" charset="2"/>
              <a:buNone/>
            </a:pPr>
            <a:r>
              <a:rPr lang="en-US" sz="3200" dirty="0" smtClean="0">
                <a:solidFill>
                  <a:srgbClr val="FFFF00"/>
                </a:solidFill>
                <a:latin typeface="Garamond" pitchFamily="18" charset="0"/>
              </a:rPr>
              <a:t>Distension of either </a:t>
            </a:r>
            <a:r>
              <a:rPr lang="en-US" sz="3200" dirty="0" smtClean="0">
                <a:solidFill>
                  <a:schemeClr val="bg1"/>
                </a:solidFill>
                <a:latin typeface="Garamond" pitchFamily="18" charset="0"/>
              </a:rPr>
              <a:t>body or </a:t>
            </a:r>
            <a:r>
              <a:rPr lang="en-US" sz="3200" dirty="0" err="1" smtClean="0">
                <a:solidFill>
                  <a:schemeClr val="bg1"/>
                </a:solidFill>
                <a:latin typeface="Garamond" pitchFamily="18" charset="0"/>
              </a:rPr>
              <a:t>antrum</a:t>
            </a:r>
            <a:r>
              <a:rPr lang="en-US" sz="3200" dirty="0" smtClean="0">
                <a:solidFill>
                  <a:schemeClr val="bg1"/>
                </a:solidFill>
                <a:latin typeface="Garamond" pitchFamily="18" charset="0"/>
              </a:rPr>
              <a:t> of stomach stimulates </a:t>
            </a:r>
            <a:r>
              <a:rPr lang="en-US" sz="3200" dirty="0" smtClean="0">
                <a:solidFill>
                  <a:srgbClr val="FFFF00"/>
                </a:solidFill>
                <a:latin typeface="Garamond" pitchFamily="18" charset="0"/>
              </a:rPr>
              <a:t>mechanoreceptors</a:t>
            </a:r>
            <a:r>
              <a:rPr lang="en-US" sz="3200" dirty="0" smtClean="0">
                <a:solidFill>
                  <a:schemeClr val="bg1"/>
                </a:solidFill>
                <a:latin typeface="Garamond" pitchFamily="18" charset="0"/>
              </a:rPr>
              <a:t> in gastric wall. Gastric secretion occurs by long </a:t>
            </a:r>
            <a:r>
              <a:rPr lang="en-US" sz="3200" dirty="0" err="1" smtClean="0">
                <a:solidFill>
                  <a:schemeClr val="bg1"/>
                </a:solidFill>
                <a:latin typeface="Garamond" pitchFamily="18" charset="0"/>
              </a:rPr>
              <a:t>vagovagal</a:t>
            </a:r>
            <a:r>
              <a:rPr lang="en-US" sz="3200" dirty="0" smtClean="0">
                <a:solidFill>
                  <a:schemeClr val="bg1"/>
                </a:solidFill>
                <a:latin typeface="Garamond" pitchFamily="18" charset="0"/>
              </a:rPr>
              <a:t> reflex and also by short intramural cholinergic reflexes.</a:t>
            </a:r>
          </a:p>
        </p:txBody>
      </p:sp>
    </p:spTree>
    <p:extLst>
      <p:ext uri="{BB962C8B-B14F-4D97-AF65-F5344CB8AC3E}">
        <p14:creationId xmlns:p14="http://schemas.microsoft.com/office/powerpoint/2010/main" val="2072172683"/>
      </p:ext>
    </p:extLst>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457200"/>
            <a:ext cx="8510587" cy="533400"/>
          </a:xfrm>
        </p:spPr>
        <p:txBody>
          <a:bodyPr/>
          <a:lstStyle/>
          <a:p>
            <a:pPr eaLnBrk="1" hangingPunct="1"/>
            <a:r>
              <a:rPr lang="en-US" sz="2800" dirty="0" smtClean="0">
                <a:solidFill>
                  <a:srgbClr val="FFFF00"/>
                </a:solidFill>
              </a:rPr>
              <a:t/>
            </a:r>
            <a:br>
              <a:rPr lang="en-US" sz="2800" dirty="0" smtClean="0">
                <a:solidFill>
                  <a:srgbClr val="FFFF00"/>
                </a:solidFill>
              </a:rPr>
            </a:br>
            <a:r>
              <a:rPr lang="en-US" sz="4000" dirty="0" smtClean="0">
                <a:solidFill>
                  <a:srgbClr val="FF33CC"/>
                </a:solidFill>
              </a:rPr>
              <a:t> </a:t>
            </a:r>
            <a:r>
              <a:rPr lang="en-US" sz="3200" b="1" dirty="0" smtClean="0">
                <a:solidFill>
                  <a:srgbClr val="FF33CC"/>
                </a:solidFill>
                <a:latin typeface="Garamond" pitchFamily="18" charset="0"/>
              </a:rPr>
              <a:t>B- Hormonal mechanism (</a:t>
            </a:r>
            <a:r>
              <a:rPr lang="en-US" sz="3200" b="1" dirty="0" err="1" smtClean="0">
                <a:solidFill>
                  <a:srgbClr val="FF33CC"/>
                </a:solidFill>
                <a:latin typeface="Garamond" pitchFamily="18" charset="0"/>
              </a:rPr>
              <a:t>Gastrin</a:t>
            </a:r>
            <a:r>
              <a:rPr lang="en-US" sz="3200" b="1" dirty="0" smtClean="0">
                <a:solidFill>
                  <a:srgbClr val="FF33CC"/>
                </a:solidFill>
                <a:latin typeface="Garamond" pitchFamily="18" charset="0"/>
              </a:rPr>
              <a:t> hormone)</a:t>
            </a:r>
            <a:r>
              <a:rPr lang="en-US" sz="3200" dirty="0" smtClean="0">
                <a:solidFill>
                  <a:srgbClr val="FF33CC"/>
                </a:solidFill>
                <a:latin typeface="Garamond" pitchFamily="18" charset="0"/>
              </a:rPr>
              <a:t/>
            </a:r>
            <a:br>
              <a:rPr lang="en-US" sz="3200" dirty="0" smtClean="0">
                <a:solidFill>
                  <a:srgbClr val="FF33CC"/>
                </a:solidFill>
                <a:latin typeface="Garamond" pitchFamily="18" charset="0"/>
              </a:rPr>
            </a:br>
            <a:endParaRPr lang="en-US" sz="3200" dirty="0" smtClean="0">
              <a:solidFill>
                <a:srgbClr val="FF33CC"/>
              </a:solidFill>
              <a:latin typeface="Garamond" pitchFamily="18" charset="0"/>
            </a:endParaRPr>
          </a:p>
        </p:txBody>
      </p:sp>
      <p:sp>
        <p:nvSpPr>
          <p:cNvPr id="104451" name="Rectangle 3"/>
          <p:cNvSpPr>
            <a:spLocks noGrp="1" noChangeArrowheads="1"/>
          </p:cNvSpPr>
          <p:nvPr>
            <p:ph type="body" idx="1"/>
          </p:nvPr>
        </p:nvSpPr>
        <p:spPr>
          <a:xfrm>
            <a:off x="152400" y="990600"/>
            <a:ext cx="8153400" cy="4800600"/>
          </a:xfrm>
        </p:spPr>
        <p:txBody>
          <a:bodyPr/>
          <a:lstStyle/>
          <a:p>
            <a:pPr marL="55563" indent="-55563" algn="l" rtl="0" eaLnBrk="1" hangingPunct="1">
              <a:buFont typeface="Wingdings" pitchFamily="2" charset="2"/>
              <a:buNone/>
              <a:tabLst>
                <a:tab pos="112713" algn="l"/>
              </a:tabLst>
            </a:pPr>
            <a:r>
              <a:rPr lang="en-US" sz="3600" dirty="0" smtClean="0">
                <a:solidFill>
                  <a:schemeClr val="bg1"/>
                </a:solidFill>
              </a:rPr>
              <a:t> </a:t>
            </a:r>
            <a:r>
              <a:rPr lang="en-US" dirty="0" smtClean="0">
                <a:solidFill>
                  <a:srgbClr val="FFFF00"/>
                </a:solidFill>
                <a:latin typeface="Garamond" pitchFamily="18" charset="0"/>
              </a:rPr>
              <a:t>Gastrin</a:t>
            </a:r>
            <a:r>
              <a:rPr lang="en-US" dirty="0" smtClean="0">
                <a:solidFill>
                  <a:schemeClr val="bg1"/>
                </a:solidFill>
                <a:latin typeface="Garamond" pitchFamily="18" charset="0"/>
              </a:rPr>
              <a:t> is secreted from G cells in </a:t>
            </a:r>
            <a:r>
              <a:rPr lang="en-US" dirty="0" err="1" smtClean="0">
                <a:solidFill>
                  <a:schemeClr val="bg1"/>
                </a:solidFill>
                <a:latin typeface="Garamond" pitchFamily="18" charset="0"/>
              </a:rPr>
              <a:t>antrum</a:t>
            </a:r>
            <a:r>
              <a:rPr lang="en-US" dirty="0" smtClean="0">
                <a:solidFill>
                  <a:schemeClr val="bg1"/>
                </a:solidFill>
                <a:latin typeface="Garamond" pitchFamily="18" charset="0"/>
              </a:rPr>
              <a:t>, enters the blood and stimulates gastric glands.</a:t>
            </a:r>
            <a:endParaRPr lang="en-US" dirty="0" smtClean="0">
              <a:solidFill>
                <a:srgbClr val="FFFF00"/>
              </a:solidFill>
              <a:latin typeface="Garamond" pitchFamily="18" charset="0"/>
            </a:endParaRPr>
          </a:p>
          <a:p>
            <a:pPr algn="l" rtl="0" eaLnBrk="1" hangingPunct="1">
              <a:buFont typeface="Wingdings" pitchFamily="2" charset="2"/>
              <a:buNone/>
            </a:pPr>
            <a:r>
              <a:rPr lang="en-US" dirty="0" smtClean="0">
                <a:solidFill>
                  <a:srgbClr val="FFFF00"/>
                </a:solidFill>
                <a:latin typeface="Garamond" pitchFamily="18" charset="0"/>
              </a:rPr>
              <a:t>   </a:t>
            </a:r>
          </a:p>
          <a:p>
            <a:pPr algn="l" rtl="0" eaLnBrk="1" hangingPunct="1">
              <a:buFont typeface="Wingdings" pitchFamily="2" charset="2"/>
              <a:buNone/>
            </a:pPr>
            <a:r>
              <a:rPr lang="en-US" dirty="0" smtClean="0">
                <a:solidFill>
                  <a:srgbClr val="FFFF00"/>
                </a:solidFill>
                <a:latin typeface="Garamond" pitchFamily="18" charset="0"/>
              </a:rPr>
              <a:t>Stimuli of </a:t>
            </a:r>
            <a:r>
              <a:rPr lang="en-US" dirty="0" err="1" smtClean="0">
                <a:solidFill>
                  <a:srgbClr val="FFFF00"/>
                </a:solidFill>
                <a:latin typeface="Garamond" pitchFamily="18" charset="0"/>
              </a:rPr>
              <a:t>gastrin</a:t>
            </a:r>
            <a:r>
              <a:rPr lang="en-US" dirty="0" smtClean="0">
                <a:solidFill>
                  <a:srgbClr val="FFFF00"/>
                </a:solidFill>
                <a:latin typeface="Garamond" pitchFamily="18" charset="0"/>
              </a:rPr>
              <a:t> release:</a:t>
            </a:r>
          </a:p>
          <a:p>
            <a:pPr lvl="1" algn="l" rtl="0" eaLnBrk="1" hangingPunct="1">
              <a:buFont typeface="Wingdings" pitchFamily="2" charset="2"/>
              <a:buNone/>
            </a:pPr>
            <a:r>
              <a:rPr lang="en-US" sz="3200" dirty="0" smtClean="0">
                <a:solidFill>
                  <a:schemeClr val="bg1"/>
                </a:solidFill>
                <a:latin typeface="Garamond" pitchFamily="18" charset="0"/>
              </a:rPr>
              <a:t>1- The presence of amino acids &amp; peptides.</a:t>
            </a:r>
          </a:p>
          <a:p>
            <a:pPr lvl="1" algn="l" rtl="0" eaLnBrk="1" hangingPunct="1">
              <a:buFont typeface="Wingdings" pitchFamily="2" charset="2"/>
              <a:buNone/>
            </a:pPr>
            <a:r>
              <a:rPr lang="en-US" sz="3200" dirty="0" smtClean="0">
                <a:solidFill>
                  <a:schemeClr val="bg1"/>
                </a:solidFill>
                <a:latin typeface="Garamond" pitchFamily="18" charset="0"/>
              </a:rPr>
              <a:t>2- Gastric distension,</a:t>
            </a:r>
          </a:p>
          <a:p>
            <a:pPr lvl="1" algn="l" rtl="0" eaLnBrk="1" hangingPunct="1">
              <a:buFont typeface="Wingdings" pitchFamily="2" charset="2"/>
              <a:buNone/>
            </a:pPr>
            <a:r>
              <a:rPr lang="en-US" sz="3200" dirty="0" smtClean="0">
                <a:solidFill>
                  <a:schemeClr val="bg1"/>
                </a:solidFill>
                <a:latin typeface="Garamond" pitchFamily="18" charset="0"/>
              </a:rPr>
              <a:t>3- Alcohol &amp; caffeine.</a:t>
            </a:r>
          </a:p>
          <a:p>
            <a:pPr lvl="1" algn="l" rtl="0" eaLnBrk="1" hangingPunct="1">
              <a:buFont typeface="Wingdings" pitchFamily="2" charset="2"/>
              <a:buNone/>
            </a:pPr>
            <a:r>
              <a:rPr lang="en-US" sz="3200" dirty="0" smtClean="0">
                <a:solidFill>
                  <a:schemeClr val="bg1"/>
                </a:solidFill>
                <a:latin typeface="Garamond" pitchFamily="18" charset="0"/>
              </a:rPr>
              <a:t>4- </a:t>
            </a:r>
            <a:r>
              <a:rPr lang="en-US" sz="3200" dirty="0" err="1" smtClean="0">
                <a:solidFill>
                  <a:schemeClr val="bg1"/>
                </a:solidFill>
                <a:latin typeface="Garamond" pitchFamily="18" charset="0"/>
              </a:rPr>
              <a:t>Vagal</a:t>
            </a:r>
            <a:r>
              <a:rPr lang="en-US" sz="3200" dirty="0" smtClean="0">
                <a:solidFill>
                  <a:schemeClr val="bg1"/>
                </a:solidFill>
                <a:latin typeface="Garamond" pitchFamily="18" charset="0"/>
              </a:rPr>
              <a:t> excitation.</a:t>
            </a:r>
          </a:p>
          <a:p>
            <a:pPr lvl="1" algn="l" rtl="0" eaLnBrk="1" hangingPunct="1">
              <a:buFont typeface="Wingdings" pitchFamily="2" charset="2"/>
              <a:buNone/>
            </a:pPr>
            <a:r>
              <a:rPr lang="en-US" sz="3200" dirty="0" smtClean="0">
                <a:solidFill>
                  <a:schemeClr val="bg1"/>
                </a:solidFill>
                <a:latin typeface="Garamond" pitchFamily="18" charset="0"/>
              </a:rPr>
              <a:t>5- Rising of pH of gastric juice.</a:t>
            </a:r>
          </a:p>
          <a:p>
            <a:pPr eaLnBrk="1" hangingPunct="1"/>
            <a:endParaRPr lang="en-US" sz="3600" dirty="0" smtClean="0">
              <a:solidFill>
                <a:schemeClr val="bg1"/>
              </a:solidFill>
            </a:endParaRPr>
          </a:p>
        </p:txBody>
      </p:sp>
    </p:spTree>
    <p:extLst>
      <p:ext uri="{BB962C8B-B14F-4D97-AF65-F5344CB8AC3E}">
        <p14:creationId xmlns:p14="http://schemas.microsoft.com/office/powerpoint/2010/main" val="1313847344"/>
      </p:ext>
    </p:extLst>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33400" y="838200"/>
            <a:ext cx="8153400" cy="990600"/>
          </a:xfrm>
        </p:spPr>
        <p:txBody>
          <a:bodyPr/>
          <a:lstStyle/>
          <a:p>
            <a:pPr eaLnBrk="1" hangingPunct="1"/>
            <a:r>
              <a:rPr lang="en-US" sz="3200" b="1" dirty="0" smtClean="0">
                <a:solidFill>
                  <a:srgbClr val="FF33CC"/>
                </a:solidFill>
                <a:latin typeface="Garamond" pitchFamily="18" charset="0"/>
              </a:rPr>
              <a:t>Actions of </a:t>
            </a:r>
            <a:r>
              <a:rPr lang="en-US" sz="3200" b="1" dirty="0" err="1" smtClean="0">
                <a:solidFill>
                  <a:srgbClr val="FF33CC"/>
                </a:solidFill>
                <a:latin typeface="Garamond" pitchFamily="18" charset="0"/>
              </a:rPr>
              <a:t>gastrin</a:t>
            </a:r>
            <a:r>
              <a:rPr lang="en-US" sz="3200" b="1" dirty="0" smtClean="0">
                <a:solidFill>
                  <a:srgbClr val="FF33CC"/>
                </a:solidFill>
                <a:latin typeface="Garamond" pitchFamily="18" charset="0"/>
              </a:rPr>
              <a:t>:</a:t>
            </a:r>
            <a:r>
              <a:rPr lang="en-US" sz="4000" dirty="0" smtClean="0">
                <a:solidFill>
                  <a:srgbClr val="FF33CC"/>
                </a:solidFill>
                <a:latin typeface="Garamond" pitchFamily="18" charset="0"/>
              </a:rPr>
              <a:t/>
            </a:r>
            <a:br>
              <a:rPr lang="en-US" sz="4000" dirty="0" smtClean="0">
                <a:solidFill>
                  <a:srgbClr val="FF33CC"/>
                </a:solidFill>
                <a:latin typeface="Garamond" pitchFamily="18" charset="0"/>
              </a:rPr>
            </a:br>
            <a:endParaRPr lang="en-US" sz="4000" dirty="0" smtClean="0">
              <a:solidFill>
                <a:srgbClr val="FF33CC"/>
              </a:solidFill>
              <a:latin typeface="Garamond" pitchFamily="18" charset="0"/>
            </a:endParaRPr>
          </a:p>
        </p:txBody>
      </p:sp>
      <p:sp>
        <p:nvSpPr>
          <p:cNvPr id="106499" name="Rectangle 3"/>
          <p:cNvSpPr>
            <a:spLocks noGrp="1" noChangeArrowheads="1"/>
          </p:cNvSpPr>
          <p:nvPr>
            <p:ph type="body" idx="1"/>
          </p:nvPr>
        </p:nvSpPr>
        <p:spPr>
          <a:xfrm>
            <a:off x="0" y="1295400"/>
            <a:ext cx="8839200" cy="5373688"/>
          </a:xfrm>
        </p:spPr>
        <p:txBody>
          <a:bodyPr/>
          <a:lstStyle/>
          <a:p>
            <a:pPr marL="288925" indent="-288925" algn="l" rtl="0" eaLnBrk="1" hangingPunct="1">
              <a:lnSpc>
                <a:spcPct val="90000"/>
              </a:lnSpc>
              <a:buFont typeface="Wingdings" pitchFamily="2" charset="2"/>
              <a:buNone/>
            </a:pPr>
            <a:r>
              <a:rPr lang="en-US" sz="2800" dirty="0" smtClean="0">
                <a:solidFill>
                  <a:schemeClr val="bg1"/>
                </a:solidFill>
                <a:latin typeface="Garamond" pitchFamily="18" charset="0"/>
              </a:rPr>
              <a:t>   1- It stimulates </a:t>
            </a:r>
            <a:r>
              <a:rPr lang="en-US" sz="2800" dirty="0" smtClean="0">
                <a:solidFill>
                  <a:srgbClr val="FFFF00"/>
                </a:solidFill>
                <a:latin typeface="Garamond" pitchFamily="18" charset="0"/>
              </a:rPr>
              <a:t>gastric acid secretion</a:t>
            </a:r>
            <a:r>
              <a:rPr lang="en-US" sz="2800" dirty="0" smtClean="0">
                <a:solidFill>
                  <a:schemeClr val="bg1"/>
                </a:solidFill>
                <a:latin typeface="Garamond" pitchFamily="18" charset="0"/>
              </a:rPr>
              <a:t>, secretion of </a:t>
            </a:r>
            <a:r>
              <a:rPr lang="en-US" sz="2800" dirty="0" smtClean="0">
                <a:solidFill>
                  <a:srgbClr val="FFFF00"/>
                </a:solidFill>
                <a:latin typeface="Garamond" pitchFamily="18" charset="0"/>
              </a:rPr>
              <a:t>pepsin </a:t>
            </a:r>
            <a:r>
              <a:rPr lang="en-US" sz="2800" dirty="0" smtClean="0">
                <a:solidFill>
                  <a:schemeClr val="bg1"/>
                </a:solidFill>
                <a:latin typeface="Garamond" pitchFamily="18" charset="0"/>
              </a:rPr>
              <a:t>and intrinsic factor.</a:t>
            </a:r>
          </a:p>
          <a:p>
            <a:pPr algn="l" rtl="0" eaLnBrk="1" hangingPunct="1">
              <a:lnSpc>
                <a:spcPct val="90000"/>
              </a:lnSpc>
              <a:buNone/>
            </a:pPr>
            <a:r>
              <a:rPr lang="en-US" sz="2800" dirty="0" smtClean="0">
                <a:solidFill>
                  <a:schemeClr val="bg1"/>
                </a:solidFill>
                <a:latin typeface="Garamond" pitchFamily="18" charset="0"/>
              </a:rPr>
              <a:t>   2- </a:t>
            </a:r>
            <a:r>
              <a:rPr lang="en-US" sz="2800" dirty="0">
                <a:solidFill>
                  <a:schemeClr val="bg1"/>
                </a:solidFill>
                <a:latin typeface="Garamond" pitchFamily="18" charset="0"/>
              </a:rPr>
              <a:t>It stimulates </a:t>
            </a:r>
            <a:r>
              <a:rPr lang="en-US" sz="2800" dirty="0" smtClean="0">
                <a:solidFill>
                  <a:srgbClr val="FFFF00"/>
                </a:solidFill>
                <a:latin typeface="Garamond" pitchFamily="18" charset="0"/>
              </a:rPr>
              <a:t>intestinal secretion</a:t>
            </a:r>
            <a:r>
              <a:rPr lang="en-US" sz="2800" dirty="0" smtClean="0">
                <a:solidFill>
                  <a:schemeClr val="bg1"/>
                </a:solidFill>
                <a:latin typeface="Garamond" pitchFamily="18" charset="0"/>
              </a:rPr>
              <a:t>.</a:t>
            </a:r>
          </a:p>
          <a:p>
            <a:pPr algn="l" rtl="0" eaLnBrk="1" hangingPunct="1">
              <a:lnSpc>
                <a:spcPct val="90000"/>
              </a:lnSpc>
              <a:buNone/>
            </a:pPr>
            <a:r>
              <a:rPr lang="en-US" sz="2800" dirty="0" smtClean="0">
                <a:solidFill>
                  <a:schemeClr val="bg1"/>
                </a:solidFill>
                <a:latin typeface="Garamond" pitchFamily="18" charset="0"/>
              </a:rPr>
              <a:t>   3- </a:t>
            </a:r>
            <a:r>
              <a:rPr lang="en-US" sz="2800" dirty="0">
                <a:solidFill>
                  <a:schemeClr val="bg1"/>
                </a:solidFill>
                <a:latin typeface="Garamond" pitchFamily="18" charset="0"/>
              </a:rPr>
              <a:t>It stimulates </a:t>
            </a:r>
            <a:r>
              <a:rPr lang="en-US" sz="2800" dirty="0" smtClean="0">
                <a:solidFill>
                  <a:srgbClr val="FFFF00"/>
                </a:solidFill>
                <a:latin typeface="Garamond" pitchFamily="18" charset="0"/>
              </a:rPr>
              <a:t>pancreatic secretion</a:t>
            </a:r>
            <a:r>
              <a:rPr lang="en-US" sz="2800" dirty="0" smtClean="0">
                <a:solidFill>
                  <a:schemeClr val="bg1"/>
                </a:solidFill>
                <a:latin typeface="Garamond" pitchFamily="18" charset="0"/>
              </a:rPr>
              <a:t> of enzyme &amp; HCO</a:t>
            </a:r>
            <a:r>
              <a:rPr lang="en-US" sz="2800" baseline="-25000" dirty="0" smtClean="0">
                <a:solidFill>
                  <a:schemeClr val="bg1"/>
                </a:solidFill>
                <a:latin typeface="Garamond" pitchFamily="18" charset="0"/>
              </a:rPr>
              <a:t>3</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a:t>
            </a:r>
          </a:p>
          <a:p>
            <a:pPr algn="l" rtl="0" eaLnBrk="1" hangingPunct="1">
              <a:lnSpc>
                <a:spcPct val="90000"/>
              </a:lnSpc>
              <a:buNone/>
            </a:pPr>
            <a:r>
              <a:rPr lang="en-US" sz="2800" dirty="0" smtClean="0">
                <a:solidFill>
                  <a:schemeClr val="bg1"/>
                </a:solidFill>
                <a:latin typeface="Garamond" pitchFamily="18" charset="0"/>
              </a:rPr>
              <a:t>   4- </a:t>
            </a:r>
            <a:r>
              <a:rPr lang="en-US" sz="2800" dirty="0">
                <a:solidFill>
                  <a:schemeClr val="bg1"/>
                </a:solidFill>
                <a:latin typeface="Garamond" pitchFamily="18" charset="0"/>
              </a:rPr>
              <a:t>It stimulates </a:t>
            </a:r>
            <a:r>
              <a:rPr lang="en-US" sz="2800" dirty="0" smtClean="0">
                <a:solidFill>
                  <a:srgbClr val="FFFF00"/>
                </a:solidFill>
                <a:latin typeface="Garamond" pitchFamily="18" charset="0"/>
              </a:rPr>
              <a:t>biliary secretion </a:t>
            </a:r>
            <a:r>
              <a:rPr lang="en-US" sz="2800" dirty="0" smtClean="0">
                <a:solidFill>
                  <a:schemeClr val="bg1"/>
                </a:solidFill>
                <a:latin typeface="Garamond" pitchFamily="18" charset="0"/>
              </a:rPr>
              <a:t>of HCO</a:t>
            </a:r>
            <a:r>
              <a:rPr lang="en-US" sz="2800" baseline="-25000" dirty="0" smtClean="0">
                <a:solidFill>
                  <a:schemeClr val="bg1"/>
                </a:solidFill>
                <a:latin typeface="Garamond" pitchFamily="18" charset="0"/>
              </a:rPr>
              <a:t>3</a:t>
            </a:r>
            <a:r>
              <a:rPr lang="en-US" sz="2800" baseline="30000" dirty="0" smtClean="0">
                <a:solidFill>
                  <a:schemeClr val="bg1"/>
                </a:solidFill>
                <a:latin typeface="Garamond" pitchFamily="18" charset="0"/>
              </a:rPr>
              <a:t>-</a:t>
            </a:r>
            <a:r>
              <a:rPr lang="en-US" sz="2800" dirty="0" smtClean="0">
                <a:solidFill>
                  <a:schemeClr val="bg1"/>
                </a:solidFill>
                <a:latin typeface="Garamond" pitchFamily="18" charset="0"/>
              </a:rPr>
              <a:t> &amp; H</a:t>
            </a:r>
            <a:r>
              <a:rPr lang="en-US" sz="2800" baseline="-25000" dirty="0" smtClean="0">
                <a:solidFill>
                  <a:schemeClr val="bg1"/>
                </a:solidFill>
                <a:latin typeface="Garamond" pitchFamily="18" charset="0"/>
              </a:rPr>
              <a:t>2</a:t>
            </a:r>
            <a:r>
              <a:rPr lang="en-US" sz="2800" dirty="0" smtClean="0">
                <a:solidFill>
                  <a:schemeClr val="bg1"/>
                </a:solidFill>
                <a:latin typeface="Garamond" pitchFamily="18" charset="0"/>
              </a:rPr>
              <a:t>O.</a:t>
            </a:r>
          </a:p>
          <a:p>
            <a:pPr algn="l" rtl="0" eaLnBrk="1" hangingPunct="1">
              <a:lnSpc>
                <a:spcPct val="90000"/>
              </a:lnSpc>
              <a:buNone/>
            </a:pPr>
            <a:r>
              <a:rPr lang="en-US" sz="2800" dirty="0" smtClean="0">
                <a:solidFill>
                  <a:schemeClr val="bg1"/>
                </a:solidFill>
                <a:latin typeface="Garamond" pitchFamily="18" charset="0"/>
              </a:rPr>
              <a:t>   5- </a:t>
            </a:r>
            <a:r>
              <a:rPr lang="en-US" sz="2800" dirty="0">
                <a:solidFill>
                  <a:schemeClr val="bg1"/>
                </a:solidFill>
                <a:latin typeface="Garamond" pitchFamily="18" charset="0"/>
              </a:rPr>
              <a:t>It stimulates </a:t>
            </a:r>
            <a:r>
              <a:rPr lang="en-US" sz="2800" dirty="0" smtClean="0">
                <a:solidFill>
                  <a:srgbClr val="FFFF00"/>
                </a:solidFill>
                <a:latin typeface="Garamond" pitchFamily="18" charset="0"/>
              </a:rPr>
              <a:t>gastric motility</a:t>
            </a:r>
            <a:r>
              <a:rPr lang="en-US" sz="2800" dirty="0" smtClean="0">
                <a:solidFill>
                  <a:schemeClr val="bg1"/>
                </a:solidFill>
                <a:latin typeface="Garamond" pitchFamily="18" charset="0"/>
              </a:rPr>
              <a:t>.</a:t>
            </a:r>
          </a:p>
          <a:p>
            <a:pPr algn="l" rtl="0" eaLnBrk="1" hangingPunct="1">
              <a:lnSpc>
                <a:spcPct val="90000"/>
              </a:lnSpc>
              <a:buNone/>
            </a:pPr>
            <a:r>
              <a:rPr lang="en-US" sz="2800" dirty="0" smtClean="0">
                <a:solidFill>
                  <a:schemeClr val="bg1"/>
                </a:solidFill>
                <a:latin typeface="Garamond" pitchFamily="18" charset="0"/>
              </a:rPr>
              <a:t>   6- </a:t>
            </a:r>
            <a:r>
              <a:rPr lang="en-US" sz="2800" dirty="0">
                <a:solidFill>
                  <a:schemeClr val="bg1"/>
                </a:solidFill>
                <a:latin typeface="Garamond" pitchFamily="18" charset="0"/>
              </a:rPr>
              <a:t>It stimulates </a:t>
            </a:r>
            <a:r>
              <a:rPr lang="en-US" sz="2800" dirty="0" smtClean="0">
                <a:solidFill>
                  <a:srgbClr val="FFFF00"/>
                </a:solidFill>
                <a:latin typeface="Garamond" pitchFamily="18" charset="0"/>
              </a:rPr>
              <a:t>intestinal motility </a:t>
            </a:r>
            <a:r>
              <a:rPr lang="en-US" sz="2800" dirty="0" smtClean="0">
                <a:solidFill>
                  <a:schemeClr val="bg1"/>
                </a:solidFill>
                <a:latin typeface="Garamond" pitchFamily="18" charset="0"/>
              </a:rPr>
              <a:t>&amp; relaxes </a:t>
            </a:r>
            <a:r>
              <a:rPr lang="en-US" sz="2800" dirty="0" err="1" smtClean="0">
                <a:solidFill>
                  <a:schemeClr val="bg1"/>
                </a:solidFill>
                <a:latin typeface="Garamond" pitchFamily="18" charset="0"/>
              </a:rPr>
              <a:t>ileocaecal</a:t>
            </a:r>
            <a:r>
              <a:rPr lang="en-US" sz="2800" dirty="0" smtClean="0">
                <a:solidFill>
                  <a:schemeClr val="bg1"/>
                </a:solidFill>
                <a:latin typeface="Garamond" pitchFamily="18" charset="0"/>
              </a:rPr>
              <a:t> sphincter.</a:t>
            </a:r>
          </a:p>
          <a:p>
            <a:pPr algn="l" rtl="0" eaLnBrk="1" hangingPunct="1">
              <a:lnSpc>
                <a:spcPct val="90000"/>
              </a:lnSpc>
              <a:buFont typeface="Wingdings" pitchFamily="2" charset="2"/>
              <a:buNone/>
            </a:pPr>
            <a:r>
              <a:rPr lang="en-US" sz="2800" dirty="0" smtClean="0">
                <a:solidFill>
                  <a:schemeClr val="bg1"/>
                </a:solidFill>
                <a:latin typeface="Garamond" pitchFamily="18" charset="0"/>
              </a:rPr>
              <a:t>   7- It </a:t>
            </a:r>
            <a:r>
              <a:rPr lang="en-US" sz="2800" dirty="0" smtClean="0">
                <a:solidFill>
                  <a:srgbClr val="FFFF00"/>
                </a:solidFill>
                <a:latin typeface="Garamond" pitchFamily="18" charset="0"/>
              </a:rPr>
              <a:t>contracts LES</a:t>
            </a:r>
            <a:r>
              <a:rPr lang="en-US" sz="2800" dirty="0" smtClean="0">
                <a:solidFill>
                  <a:schemeClr val="bg1"/>
                </a:solidFill>
                <a:latin typeface="Garamond" pitchFamily="18" charset="0"/>
              </a:rPr>
              <a:t>.</a:t>
            </a:r>
          </a:p>
          <a:p>
            <a:pPr algn="l" rtl="0" eaLnBrk="1" hangingPunct="1">
              <a:lnSpc>
                <a:spcPct val="90000"/>
              </a:lnSpc>
              <a:buFont typeface="Wingdings" pitchFamily="2" charset="2"/>
              <a:buNone/>
            </a:pPr>
            <a:r>
              <a:rPr lang="en-US" sz="2800" dirty="0" smtClean="0">
                <a:solidFill>
                  <a:schemeClr val="bg1"/>
                </a:solidFill>
                <a:latin typeface="Garamond" pitchFamily="18" charset="0"/>
              </a:rPr>
              <a:t>   8- It has </a:t>
            </a:r>
            <a:r>
              <a:rPr lang="en-US" sz="2800" dirty="0" err="1" smtClean="0">
                <a:solidFill>
                  <a:srgbClr val="FFFF00"/>
                </a:solidFill>
                <a:latin typeface="Garamond" pitchFamily="18" charset="0"/>
              </a:rPr>
              <a:t>trophic</a:t>
            </a:r>
            <a:r>
              <a:rPr lang="en-US" sz="2800" dirty="0" smtClean="0">
                <a:solidFill>
                  <a:srgbClr val="FFFF00"/>
                </a:solidFill>
                <a:latin typeface="Garamond" pitchFamily="18" charset="0"/>
              </a:rPr>
              <a:t> effect</a:t>
            </a:r>
            <a:r>
              <a:rPr lang="en-US" sz="2800" dirty="0" smtClean="0">
                <a:solidFill>
                  <a:schemeClr val="bg1"/>
                </a:solidFill>
                <a:latin typeface="Garamond" pitchFamily="18" charset="0"/>
              </a:rPr>
              <a:t> on gastric mucosa.</a:t>
            </a:r>
          </a:p>
          <a:p>
            <a:pPr eaLnBrk="1" hangingPunct="1">
              <a:lnSpc>
                <a:spcPct val="90000"/>
              </a:lnSpc>
            </a:pPr>
            <a:endParaRPr lang="en-US" dirty="0" smtClean="0">
              <a:solidFill>
                <a:schemeClr val="bg1"/>
              </a:solidFill>
            </a:endParaRPr>
          </a:p>
        </p:txBody>
      </p:sp>
    </p:spTree>
    <p:extLst>
      <p:ext uri="{BB962C8B-B14F-4D97-AF65-F5344CB8AC3E}">
        <p14:creationId xmlns:p14="http://schemas.microsoft.com/office/powerpoint/2010/main" val="1990479485"/>
      </p:ext>
    </p:extLst>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762000"/>
            <a:ext cx="8240713" cy="762000"/>
          </a:xfrm>
        </p:spPr>
        <p:txBody>
          <a:bodyPr/>
          <a:lstStyle/>
          <a:p>
            <a:pPr eaLnBrk="1" hangingPunct="1"/>
            <a:r>
              <a:rPr lang="en-US" sz="2800" b="1" i="1" dirty="0" smtClean="0">
                <a:solidFill>
                  <a:srgbClr val="FF33CC"/>
                </a:solidFill>
                <a:latin typeface="Garamond" pitchFamily="18" charset="0"/>
              </a:rPr>
              <a:t>Control of </a:t>
            </a:r>
            <a:r>
              <a:rPr lang="en-US" sz="2800" b="1" i="1" dirty="0" err="1" smtClean="0">
                <a:solidFill>
                  <a:srgbClr val="FF33CC"/>
                </a:solidFill>
                <a:latin typeface="Garamond" pitchFamily="18" charset="0"/>
              </a:rPr>
              <a:t>HCl</a:t>
            </a:r>
            <a:r>
              <a:rPr lang="en-US" sz="2800" b="1" i="1" dirty="0" smtClean="0">
                <a:solidFill>
                  <a:srgbClr val="FF33CC"/>
                </a:solidFill>
                <a:latin typeface="Garamond" pitchFamily="18" charset="0"/>
              </a:rPr>
              <a:t> secretion at the level of parietal cells</a:t>
            </a:r>
          </a:p>
        </p:txBody>
      </p:sp>
      <p:sp>
        <p:nvSpPr>
          <p:cNvPr id="107523" name="Rectangle 3"/>
          <p:cNvSpPr>
            <a:spLocks noGrp="1" noChangeArrowheads="1"/>
          </p:cNvSpPr>
          <p:nvPr>
            <p:ph type="body" idx="1"/>
          </p:nvPr>
        </p:nvSpPr>
        <p:spPr>
          <a:xfrm>
            <a:off x="228600" y="1600200"/>
            <a:ext cx="8610600" cy="5068888"/>
          </a:xfrm>
        </p:spPr>
        <p:txBody>
          <a:bodyPr/>
          <a:lstStyle/>
          <a:p>
            <a:pPr algn="l" rtl="0" eaLnBrk="1" hangingPunct="1">
              <a:spcAft>
                <a:spcPts val="1200"/>
              </a:spcAft>
              <a:buClr>
                <a:srgbClr val="FFFF00"/>
              </a:buClr>
              <a:buFont typeface="Wingdings" pitchFamily="2" charset="2"/>
              <a:buChar char="v"/>
            </a:pPr>
            <a:r>
              <a:rPr lang="en-US" sz="2800" dirty="0" err="1" smtClean="0">
                <a:solidFill>
                  <a:srgbClr val="FFFF00"/>
                </a:solidFill>
                <a:latin typeface="Garamond" pitchFamily="18" charset="0"/>
              </a:rPr>
              <a:t>Gastrin</a:t>
            </a:r>
            <a:r>
              <a:rPr lang="en-US" sz="2800" dirty="0" smtClean="0">
                <a:solidFill>
                  <a:schemeClr val="bg1"/>
                </a:solidFill>
                <a:latin typeface="Garamond" pitchFamily="18" charset="0"/>
              </a:rPr>
              <a:t> reaches parietal cells via blood stream to stimulate </a:t>
            </a:r>
            <a:r>
              <a:rPr lang="en-US" sz="2800" dirty="0" err="1" smtClean="0">
                <a:solidFill>
                  <a:schemeClr val="bg1"/>
                </a:solidFill>
                <a:latin typeface="Garamond" pitchFamily="18" charset="0"/>
              </a:rPr>
              <a:t>HCl</a:t>
            </a:r>
            <a:r>
              <a:rPr lang="en-US" sz="2800" dirty="0" smtClean="0">
                <a:solidFill>
                  <a:schemeClr val="bg1"/>
                </a:solidFill>
                <a:latin typeface="Garamond" pitchFamily="18" charset="0"/>
              </a:rPr>
              <a:t> secretion </a:t>
            </a:r>
            <a:r>
              <a:rPr lang="en-US" sz="2800" dirty="0" smtClean="0">
                <a:solidFill>
                  <a:srgbClr val="FF0000"/>
                </a:solidFill>
                <a:latin typeface="Garamond" pitchFamily="18" charset="0"/>
              </a:rPr>
              <a:t>(endocrine action).</a:t>
            </a:r>
          </a:p>
          <a:p>
            <a:pPr algn="l" rtl="0" eaLnBrk="1" hangingPunct="1">
              <a:spcAft>
                <a:spcPts val="1200"/>
              </a:spcAft>
              <a:buClr>
                <a:srgbClr val="FFFF00"/>
              </a:buClr>
              <a:buFont typeface="Wingdings" pitchFamily="2" charset="2"/>
              <a:buChar char="v"/>
            </a:pPr>
            <a:r>
              <a:rPr lang="en-US" sz="2800" dirty="0" smtClean="0">
                <a:solidFill>
                  <a:srgbClr val="FFFF00"/>
                </a:solidFill>
                <a:latin typeface="Garamond" pitchFamily="18" charset="0"/>
              </a:rPr>
              <a:t>Ach</a:t>
            </a:r>
            <a:r>
              <a:rPr lang="en-US" sz="2800" dirty="0" smtClean="0">
                <a:solidFill>
                  <a:schemeClr val="bg1"/>
                </a:solidFill>
                <a:latin typeface="Garamond" pitchFamily="18" charset="0"/>
              </a:rPr>
              <a:t> is released near parietal cells by cholinergic nerve endings to stimulate </a:t>
            </a:r>
            <a:r>
              <a:rPr lang="en-US" sz="2800" dirty="0" err="1" smtClean="0">
                <a:solidFill>
                  <a:schemeClr val="bg1"/>
                </a:solidFill>
                <a:latin typeface="Garamond" pitchFamily="18" charset="0"/>
              </a:rPr>
              <a:t>HCl</a:t>
            </a:r>
            <a:r>
              <a:rPr lang="en-US" sz="2800" dirty="0" smtClean="0">
                <a:solidFill>
                  <a:schemeClr val="bg1"/>
                </a:solidFill>
                <a:latin typeface="Garamond" pitchFamily="18" charset="0"/>
              </a:rPr>
              <a:t> secretion </a:t>
            </a:r>
            <a:r>
              <a:rPr lang="en-US" sz="2800" dirty="0" smtClean="0">
                <a:solidFill>
                  <a:srgbClr val="FF0000"/>
                </a:solidFill>
                <a:latin typeface="Garamond" pitchFamily="18" charset="0"/>
              </a:rPr>
              <a:t>(</a:t>
            </a:r>
            <a:r>
              <a:rPr lang="en-US" sz="2800" dirty="0" err="1" smtClean="0">
                <a:solidFill>
                  <a:srgbClr val="FF0000"/>
                </a:solidFill>
                <a:latin typeface="Garamond" pitchFamily="18" charset="0"/>
              </a:rPr>
              <a:t>neurocrine</a:t>
            </a:r>
            <a:r>
              <a:rPr lang="en-US" sz="2800" dirty="0" smtClean="0">
                <a:solidFill>
                  <a:srgbClr val="FF0000"/>
                </a:solidFill>
                <a:latin typeface="Garamond" pitchFamily="18" charset="0"/>
              </a:rPr>
              <a:t> action).</a:t>
            </a:r>
          </a:p>
          <a:p>
            <a:pPr algn="l" rtl="0" eaLnBrk="1" hangingPunct="1">
              <a:spcAft>
                <a:spcPts val="1200"/>
              </a:spcAft>
              <a:buClr>
                <a:srgbClr val="FFFF00"/>
              </a:buClr>
              <a:buFont typeface="Wingdings" pitchFamily="2" charset="2"/>
              <a:buChar char="v"/>
            </a:pPr>
            <a:r>
              <a:rPr lang="en-US" sz="2800" dirty="0" smtClean="0">
                <a:solidFill>
                  <a:srgbClr val="FFFF00"/>
                </a:solidFill>
                <a:latin typeface="Garamond" pitchFamily="18" charset="0"/>
              </a:rPr>
              <a:t>Histamine </a:t>
            </a:r>
            <a:r>
              <a:rPr lang="en-US" sz="2800" dirty="0" smtClean="0">
                <a:solidFill>
                  <a:schemeClr val="bg1"/>
                </a:solidFill>
                <a:latin typeface="Garamond" pitchFamily="18" charset="0"/>
              </a:rPr>
              <a:t>is released from </a:t>
            </a:r>
            <a:r>
              <a:rPr lang="en-US" sz="2800" dirty="0" err="1" smtClean="0">
                <a:solidFill>
                  <a:srgbClr val="FFFF00"/>
                </a:solidFill>
                <a:latin typeface="Garamond" pitchFamily="18" charset="0"/>
              </a:rPr>
              <a:t>enterochromaffin</a:t>
            </a:r>
            <a:r>
              <a:rPr lang="en-US" sz="2800" dirty="0" smtClean="0">
                <a:solidFill>
                  <a:srgbClr val="FFFF00"/>
                </a:solidFill>
                <a:latin typeface="Garamond" pitchFamily="18" charset="0"/>
              </a:rPr>
              <a:t> </a:t>
            </a:r>
            <a:r>
              <a:rPr lang="en-US" sz="2800" dirty="0" smtClean="0">
                <a:solidFill>
                  <a:schemeClr val="bg1"/>
                </a:solidFill>
                <a:latin typeface="Garamond" pitchFamily="18" charset="0"/>
              </a:rPr>
              <a:t>cells in gastric mucosa and diffuses to parietal cells to act on H</a:t>
            </a:r>
            <a:r>
              <a:rPr lang="en-US" sz="2800" baseline="-25000" dirty="0" smtClean="0">
                <a:solidFill>
                  <a:schemeClr val="bg1"/>
                </a:solidFill>
                <a:latin typeface="Garamond" pitchFamily="18" charset="0"/>
              </a:rPr>
              <a:t>2 </a:t>
            </a:r>
            <a:r>
              <a:rPr lang="en-US" sz="2800" dirty="0" smtClean="0">
                <a:solidFill>
                  <a:schemeClr val="bg1"/>
                </a:solidFill>
                <a:latin typeface="Garamond" pitchFamily="18" charset="0"/>
              </a:rPr>
              <a:t>receptors to stimulate </a:t>
            </a:r>
            <a:r>
              <a:rPr lang="en-US" sz="2800" dirty="0" err="1" smtClean="0">
                <a:solidFill>
                  <a:schemeClr val="bg1"/>
                </a:solidFill>
                <a:latin typeface="Garamond" pitchFamily="18" charset="0"/>
              </a:rPr>
              <a:t>HCl</a:t>
            </a:r>
            <a:r>
              <a:rPr lang="en-US" sz="2800" dirty="0" smtClean="0">
                <a:solidFill>
                  <a:schemeClr val="bg1"/>
                </a:solidFill>
                <a:latin typeface="Garamond" pitchFamily="18" charset="0"/>
              </a:rPr>
              <a:t> secretion </a:t>
            </a:r>
            <a:r>
              <a:rPr lang="en-US" sz="2800" dirty="0" smtClean="0">
                <a:solidFill>
                  <a:srgbClr val="FF0000"/>
                </a:solidFill>
                <a:latin typeface="Garamond" pitchFamily="18" charset="0"/>
              </a:rPr>
              <a:t>(paracrine action)</a:t>
            </a:r>
            <a:r>
              <a:rPr lang="en-US" sz="2800" dirty="0" smtClean="0">
                <a:solidFill>
                  <a:srgbClr val="00FFCC"/>
                </a:solidFill>
                <a:latin typeface="Garamond" pitchFamily="18" charset="0"/>
              </a:rPr>
              <a:t>.</a:t>
            </a:r>
            <a:endParaRPr lang="en-US" sz="2800" dirty="0" smtClean="0">
              <a:solidFill>
                <a:schemeClr val="bg1"/>
              </a:solidFill>
              <a:latin typeface="Garamond" pitchFamily="18" charset="0"/>
            </a:endParaRPr>
          </a:p>
          <a:p>
            <a:pPr algn="l" rtl="0" eaLnBrk="1" hangingPunct="1">
              <a:spcAft>
                <a:spcPts val="1200"/>
              </a:spcAft>
              <a:buClr>
                <a:srgbClr val="FFFF00"/>
              </a:buClr>
              <a:buFont typeface="Wingdings" pitchFamily="2" charset="2"/>
              <a:buChar char="v"/>
            </a:pPr>
            <a:r>
              <a:rPr lang="en-US" sz="2800" dirty="0" smtClean="0">
                <a:solidFill>
                  <a:srgbClr val="FFFF00"/>
                </a:solidFill>
                <a:latin typeface="Garamond" pitchFamily="18" charset="0"/>
              </a:rPr>
              <a:t>Cimetidine &amp; ranitidine are H</a:t>
            </a:r>
            <a:r>
              <a:rPr lang="en-US" sz="2800" baseline="-25000" dirty="0" smtClean="0">
                <a:solidFill>
                  <a:srgbClr val="FFFF00"/>
                </a:solidFill>
                <a:latin typeface="Garamond" pitchFamily="18" charset="0"/>
              </a:rPr>
              <a:t>2</a:t>
            </a:r>
            <a:r>
              <a:rPr lang="en-US" sz="2800" dirty="0" smtClean="0">
                <a:solidFill>
                  <a:srgbClr val="FFFF00"/>
                </a:solidFill>
                <a:latin typeface="Garamond" pitchFamily="18" charset="0"/>
              </a:rPr>
              <a:t> receptor blockers and potent inhibitor of gastric acid </a:t>
            </a:r>
            <a:r>
              <a:rPr lang="en-US" sz="2800" dirty="0" smtClean="0">
                <a:solidFill>
                  <a:schemeClr val="bg1"/>
                </a:solidFill>
                <a:latin typeface="Garamond" pitchFamily="18" charset="0"/>
              </a:rPr>
              <a:t>secretion and both are used for treatment of peptic ulcers.</a:t>
            </a:r>
            <a:endParaRPr lang="en-US" sz="2800" b="1" i="1" u="sng" dirty="0" smtClean="0">
              <a:solidFill>
                <a:schemeClr val="bg1"/>
              </a:solidFill>
              <a:latin typeface="Garamond" pitchFamily="18" charset="0"/>
            </a:endParaRPr>
          </a:p>
          <a:p>
            <a:pPr eaLnBrk="1" hangingPunct="1"/>
            <a:endParaRPr lang="en-US" sz="2800" dirty="0" smtClean="0"/>
          </a:p>
          <a:p>
            <a:pPr algn="l" rtl="0" eaLnBrk="1" hangingPunct="1">
              <a:buFont typeface="Wingdings" pitchFamily="2" charset="2"/>
              <a:buNone/>
            </a:pPr>
            <a:endParaRPr lang="en-US" sz="2800" dirty="0" smtClean="0">
              <a:solidFill>
                <a:srgbClr val="FFFF00"/>
              </a:solidFill>
            </a:endParaRPr>
          </a:p>
        </p:txBody>
      </p:sp>
    </p:spTree>
    <p:extLst>
      <p:ext uri="{BB962C8B-B14F-4D97-AF65-F5344CB8AC3E}">
        <p14:creationId xmlns:p14="http://schemas.microsoft.com/office/powerpoint/2010/main" val="375900648"/>
      </p:ext>
    </p:extLst>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2800" b="1" i="1" dirty="0" smtClean="0">
                <a:solidFill>
                  <a:srgbClr val="FFFF00"/>
                </a:solidFill>
              </a:rPr>
              <a:t>Control of </a:t>
            </a:r>
            <a:r>
              <a:rPr lang="en-US" sz="2400" b="1" i="1" dirty="0" err="1" smtClean="0">
                <a:solidFill>
                  <a:srgbClr val="FFFF00"/>
                </a:solidFill>
              </a:rPr>
              <a:t>HCl</a:t>
            </a:r>
            <a:r>
              <a:rPr lang="en-US" sz="2400" b="1" i="1" dirty="0" smtClean="0">
                <a:solidFill>
                  <a:srgbClr val="FFFF00"/>
                </a:solidFill>
              </a:rPr>
              <a:t> secretion at the level of parietal cells</a:t>
            </a:r>
            <a:endParaRPr lang="en-US" sz="2400" dirty="0" smtClean="0">
              <a:solidFill>
                <a:schemeClr val="bg1"/>
              </a:solidFill>
            </a:endParaRPr>
          </a:p>
        </p:txBody>
      </p:sp>
      <p:pic>
        <p:nvPicPr>
          <p:cNvPr id="109572" name="Picture 10" descr="18_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7543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905444"/>
      </p:ext>
    </p:extLst>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2"/>
          <p:cNvSpPr>
            <a:spLocks noGrp="1"/>
          </p:cNvSpPr>
          <p:nvPr>
            <p:ph type="title"/>
          </p:nvPr>
        </p:nvSpPr>
        <p:spPr>
          <a:xfrm>
            <a:off x="381000" y="838200"/>
            <a:ext cx="8763000" cy="685800"/>
          </a:xfrm>
        </p:spPr>
        <p:txBody>
          <a:bodyPr/>
          <a:lstStyle/>
          <a:p>
            <a:pPr rtl="0" eaLnBrk="1" hangingPunct="1"/>
            <a:r>
              <a:rPr lang="en-US" sz="2800" b="1" dirty="0" smtClean="0">
                <a:solidFill>
                  <a:schemeClr val="accent3"/>
                </a:solidFill>
              </a:rPr>
              <a:t>Agents that stimulate and inhibit H</a:t>
            </a:r>
            <a:r>
              <a:rPr lang="en-US" sz="2800" b="1" baseline="30000" dirty="0" smtClean="0">
                <a:solidFill>
                  <a:schemeClr val="accent3"/>
                </a:solidFill>
              </a:rPr>
              <a:t>+</a:t>
            </a:r>
            <a:r>
              <a:rPr lang="en-US" sz="2800" b="1" dirty="0" smtClean="0">
                <a:solidFill>
                  <a:schemeClr val="accent3"/>
                </a:solidFill>
              </a:rPr>
              <a:t> secretion by gastric parietal cells</a:t>
            </a:r>
            <a:endParaRPr lang="ar-SA" sz="2800" b="1" dirty="0" smtClean="0">
              <a:solidFill>
                <a:schemeClr val="accent3"/>
              </a:solidFill>
            </a:endParaRPr>
          </a:p>
        </p:txBody>
      </p:sp>
      <p:pic>
        <p:nvPicPr>
          <p:cNvPr id="110595" name="Picture 3" descr="showimag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8686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71437"/>
      </p:ext>
    </p:extLst>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rtl="0" eaLnBrk="1" hangingPunct="1"/>
            <a:r>
              <a:rPr lang="en-US" dirty="0" smtClean="0"/>
              <a:t>Inhibition of Acid Secretion</a:t>
            </a:r>
          </a:p>
        </p:txBody>
      </p:sp>
      <p:sp>
        <p:nvSpPr>
          <p:cNvPr id="31747" name="Rectangle 3"/>
          <p:cNvSpPr>
            <a:spLocks noGrp="1" noChangeArrowheads="1"/>
          </p:cNvSpPr>
          <p:nvPr>
            <p:ph idx="1"/>
          </p:nvPr>
        </p:nvSpPr>
        <p:spPr>
          <a:xfrm>
            <a:off x="304800" y="1905000"/>
            <a:ext cx="8686800" cy="3581400"/>
          </a:xfrm>
        </p:spPr>
        <p:txBody>
          <a:bodyPr/>
          <a:lstStyle/>
          <a:p>
            <a:pPr algn="l" rtl="0" eaLnBrk="1" hangingPunct="1">
              <a:buClr>
                <a:srgbClr val="FF0000"/>
              </a:buClr>
              <a:buSzPct val="90000"/>
              <a:buFont typeface="Wingdings" pitchFamily="2" charset="2"/>
              <a:buChar char="v"/>
            </a:pPr>
            <a:r>
              <a:rPr lang="en-US" dirty="0" smtClean="0">
                <a:solidFill>
                  <a:srgbClr val="FFFFFF"/>
                </a:solidFill>
              </a:rPr>
              <a:t>Inhibitory hormones </a:t>
            </a:r>
            <a:r>
              <a:rPr lang="en-US" dirty="0" smtClean="0"/>
              <a:t>(</a:t>
            </a:r>
            <a:r>
              <a:rPr lang="en-US" dirty="0" smtClean="0">
                <a:solidFill>
                  <a:srgbClr val="FF0000"/>
                </a:solidFill>
              </a:rPr>
              <a:t>Enterogastrones</a:t>
            </a:r>
            <a:r>
              <a:rPr lang="en-US" dirty="0" smtClean="0"/>
              <a:t>):</a:t>
            </a:r>
          </a:p>
          <a:p>
            <a:pPr marL="806450" indent="-533400" algn="l" rtl="0" eaLnBrk="1" hangingPunct="1">
              <a:buSzPct val="85000"/>
              <a:buFont typeface="Wingdings" pitchFamily="2" charset="2"/>
              <a:buChar char="Ø"/>
              <a:tabLst>
                <a:tab pos="903288" algn="l"/>
              </a:tabLst>
            </a:pPr>
            <a:r>
              <a:rPr lang="en-US" dirty="0" smtClean="0">
                <a:solidFill>
                  <a:srgbClr val="FFFFFF"/>
                </a:solidFill>
              </a:rPr>
              <a:t>Somatostatin (D-cells) in antrum</a:t>
            </a:r>
          </a:p>
          <a:p>
            <a:pPr marL="806450" indent="-533400" algn="l" rtl="0" eaLnBrk="1" hangingPunct="1">
              <a:buSzPct val="85000"/>
              <a:buFont typeface="Wingdings" pitchFamily="2" charset="2"/>
              <a:buChar char="Ø"/>
              <a:tabLst>
                <a:tab pos="903288" algn="l"/>
              </a:tabLst>
            </a:pPr>
            <a:r>
              <a:rPr lang="en-US" dirty="0" smtClean="0">
                <a:solidFill>
                  <a:srgbClr val="FFFFFF"/>
                </a:solidFill>
              </a:rPr>
              <a:t>Secretin (S-cells) in duodenum</a:t>
            </a:r>
          </a:p>
          <a:p>
            <a:pPr marL="806450" indent="-533400" algn="l" rtl="0" eaLnBrk="1" hangingPunct="1">
              <a:buSzPct val="85000"/>
              <a:buFont typeface="Wingdings" pitchFamily="2" charset="2"/>
              <a:buChar char="Ø"/>
              <a:tabLst>
                <a:tab pos="903288" algn="l"/>
              </a:tabLst>
            </a:pPr>
            <a:r>
              <a:rPr lang="en-US" dirty="0" smtClean="0">
                <a:solidFill>
                  <a:srgbClr val="FFFFFF"/>
                </a:solidFill>
              </a:rPr>
              <a:t>Glucose-dependent insulinotropic peptide (GIP) in duodenum </a:t>
            </a:r>
          </a:p>
        </p:txBody>
      </p:sp>
    </p:spTree>
    <p:extLst>
      <p:ext uri="{BB962C8B-B14F-4D97-AF65-F5344CB8AC3E}">
        <p14:creationId xmlns:p14="http://schemas.microsoft.com/office/powerpoint/2010/main" val="2242004165"/>
      </p:ext>
    </p:extLst>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1414"/>
          <a:ext cx="8786873" cy="6632321"/>
        </p:xfrm>
        <a:graphic>
          <a:graphicData uri="http://schemas.openxmlformats.org/drawingml/2006/table">
            <a:tbl>
              <a:tblPr/>
              <a:tblGrid>
                <a:gridCol w="2126423"/>
                <a:gridCol w="1926083"/>
                <a:gridCol w="1789008"/>
                <a:gridCol w="2945359"/>
              </a:tblGrid>
              <a:tr h="346921">
                <a:tc>
                  <a:txBody>
                    <a:bodyPr/>
                    <a:lstStyle/>
                    <a:p>
                      <a:pPr algn="l" rtl="0">
                        <a:lnSpc>
                          <a:spcPct val="115000"/>
                        </a:lnSpc>
                        <a:spcAft>
                          <a:spcPts val="0"/>
                        </a:spcAft>
                      </a:pPr>
                      <a:r>
                        <a:rPr lang="en-US" sz="1200" b="1" dirty="0">
                          <a:solidFill>
                            <a:srgbClr val="000000"/>
                          </a:solidFill>
                          <a:latin typeface="Arial"/>
                          <a:ea typeface="Times New Roman"/>
                          <a:cs typeface="Arial"/>
                        </a:rPr>
                        <a:t>Hormone</a:t>
                      </a:r>
                      <a:endParaRPr lang="en-US" sz="1400" dirty="0">
                        <a:latin typeface="Calibri"/>
                        <a:ea typeface="Calibri"/>
                        <a:cs typeface="Arial"/>
                      </a:endParaRPr>
                    </a:p>
                  </a:txBody>
                  <a:tcPr marL="7565" marR="7565" marT="7565" marB="7565" anchor="b">
                    <a:lnL w="28575" cap="flat" cmpd="sng" algn="ctr">
                      <a:solidFill>
                        <a:srgbClr val="DEDEDE"/>
                      </a:solidFill>
                      <a:prstDash val="solid"/>
                      <a:round/>
                      <a:headEnd type="none" w="med" len="med"/>
                      <a:tailEnd type="none" w="med" len="med"/>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Site of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Stimuli for Secretion</a:t>
                      </a:r>
                      <a:endParaRPr lang="en-US" sz="1400">
                        <a:latin typeface="Calibri"/>
                        <a:ea typeface="Calibri"/>
                        <a:cs typeface="Arial"/>
                      </a:endParaRPr>
                    </a:p>
                  </a:txBody>
                  <a:tcPr marL="7565" marR="7565" marT="7565" marB="7565" anchor="b">
                    <a:lnL>
                      <a:noFill/>
                    </a:lnL>
                    <a:lnR>
                      <a:noFill/>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c>
                  <a:txBody>
                    <a:bodyPr/>
                    <a:lstStyle/>
                    <a:p>
                      <a:pPr algn="l" rtl="0">
                        <a:lnSpc>
                          <a:spcPct val="115000"/>
                        </a:lnSpc>
                        <a:spcAft>
                          <a:spcPts val="0"/>
                        </a:spcAft>
                      </a:pPr>
                      <a:r>
                        <a:rPr lang="en-US" sz="1200" b="1">
                          <a:solidFill>
                            <a:srgbClr val="000000"/>
                          </a:solidFill>
                          <a:latin typeface="Arial"/>
                          <a:ea typeface="Times New Roman"/>
                          <a:cs typeface="Arial"/>
                        </a:rPr>
                        <a:t>Actions</a:t>
                      </a:r>
                      <a:endParaRPr lang="en-US" sz="1400">
                        <a:latin typeface="Calibri"/>
                        <a:ea typeface="Calibri"/>
                        <a:cs typeface="Arial"/>
                      </a:endParaRPr>
                    </a:p>
                  </a:txBody>
                  <a:tcPr marL="7565" marR="7565" marT="7565" marB="7565" anchor="b">
                    <a:lnL>
                      <a:noFill/>
                    </a:lnL>
                    <a:lnR w="28575" cap="flat" cmpd="sng" algn="ctr">
                      <a:solidFill>
                        <a:srgbClr val="DEDEDE"/>
                      </a:solidFill>
                      <a:prstDash val="solid"/>
                      <a:round/>
                      <a:headEnd type="none" w="med" len="med"/>
                      <a:tailEnd type="none" w="med" len="med"/>
                    </a:lnR>
                    <a:lnT w="28575"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DEDEDE"/>
                    </a:solidFill>
                  </a:tcPr>
                </a:tc>
              </a:tr>
              <a:tr h="1022878">
                <a:tc>
                  <a:txBody>
                    <a:bodyPr/>
                    <a:lstStyle/>
                    <a:p>
                      <a:pPr algn="l" rtl="0">
                        <a:lnSpc>
                          <a:spcPct val="115000"/>
                        </a:lnSpc>
                        <a:spcAft>
                          <a:spcPts val="0"/>
                        </a:spcAft>
                      </a:pPr>
                      <a:r>
                        <a:rPr lang="en-US" sz="1400" b="1" dirty="0" err="1">
                          <a:solidFill>
                            <a:srgbClr val="000000"/>
                          </a:solidFill>
                          <a:latin typeface="Arial"/>
                          <a:ea typeface="Times New Roman"/>
                          <a:cs typeface="Arial"/>
                        </a:rPr>
                        <a:t>Gastrin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G cells of the stomach</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Distention of the stomach</a:t>
                      </a:r>
                      <a:br>
                        <a:rPr lang="en-US" sz="1400" b="1" dirty="0">
                          <a:solidFill>
                            <a:srgbClr val="000000"/>
                          </a:solidFill>
                          <a:latin typeface="Arial"/>
                          <a:ea typeface="Times New Roman"/>
                          <a:cs typeface="Arial"/>
                        </a:rPr>
                      </a:br>
                      <a:r>
                        <a:rPr lang="en-US" sz="1400" b="1" dirty="0" err="1">
                          <a:solidFill>
                            <a:srgbClr val="000000"/>
                          </a:solidFill>
                          <a:latin typeface="Arial"/>
                          <a:ea typeface="Times New Roman"/>
                          <a:cs typeface="Arial"/>
                        </a:rPr>
                        <a:t>Vagal</a:t>
                      </a:r>
                      <a:r>
                        <a:rPr lang="en-US" sz="1400" b="1" dirty="0">
                          <a:solidFill>
                            <a:srgbClr val="000000"/>
                          </a:solidFill>
                          <a:latin typeface="Arial"/>
                          <a:ea typeface="Times New Roman"/>
                          <a:cs typeface="Arial"/>
                        </a:rPr>
                        <a:t> stimulation (GRP)</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Gastric H</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gastric mucosa</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516436">
                <a:tc>
                  <a:txBody>
                    <a:bodyPr/>
                    <a:lstStyle/>
                    <a:p>
                      <a:pPr algn="l" rtl="0">
                        <a:lnSpc>
                          <a:spcPct val="115000"/>
                        </a:lnSpc>
                        <a:spcAft>
                          <a:spcPts val="0"/>
                        </a:spcAft>
                      </a:pPr>
                      <a:r>
                        <a:rPr lang="en-US" sz="1400" b="1">
                          <a:solidFill>
                            <a:srgbClr val="000000"/>
                          </a:solidFill>
                          <a:latin typeface="Arial"/>
                          <a:ea typeface="Times New Roman"/>
                          <a:cs typeface="Arial"/>
                        </a:rPr>
                        <a:t>Cholecystokinin (CCK)</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I cells of the duodenum 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Small peptides and </a:t>
                      </a: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 Pancreatic enzyme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 Pancreatic HCO</a:t>
                      </a:r>
                      <a:r>
                        <a:rPr lang="en-US" sz="1400" b="1" baseline="-25000">
                          <a:solidFill>
                            <a:srgbClr val="000000"/>
                          </a:solidFill>
                          <a:latin typeface="Arial"/>
                          <a:ea typeface="Times New Roman"/>
                          <a:cs typeface="Arial"/>
                        </a:rPr>
                        <a:t>3</a:t>
                      </a:r>
                      <a:r>
                        <a:rPr lang="en-US" sz="1400" b="1" baseline="30000">
                          <a:solidFill>
                            <a:srgbClr val="000000"/>
                          </a:solidFill>
                          <a:latin typeface="Arial"/>
                          <a:ea typeface="Times New Roman"/>
                          <a:cs typeface="Arial"/>
                        </a:rPr>
                        <a:t>-</a:t>
                      </a:r>
                      <a:r>
                        <a:rPr lang="en-US" sz="1400" b="1">
                          <a:solidFill>
                            <a:srgbClr val="000000"/>
                          </a:solidFill>
                          <a:latin typeface="Arial"/>
                          <a:ea typeface="Times New Roman"/>
                          <a:cs typeface="Arial"/>
                        </a:rPr>
                        <a:t> secretion</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contraction of the gallbladder and relaxation of the sphincter of Oddi</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Stimulates growth of the exocrine pancreas and gallbladder</a:t>
                      </a:r>
                      <a:br>
                        <a:rPr lang="en-US" sz="1400" b="1">
                          <a:solidFill>
                            <a:srgbClr val="000000"/>
                          </a:solidFill>
                          <a:latin typeface="Arial"/>
                          <a:ea typeface="Times New Roman"/>
                          <a:cs typeface="Arial"/>
                        </a:rPr>
                      </a:br>
                      <a:r>
                        <a:rPr lang="en-US" sz="1400" b="1">
                          <a:solidFill>
                            <a:srgbClr val="000000"/>
                          </a:solidFill>
                          <a:latin typeface="Arial"/>
                          <a:ea typeface="Times New Roman"/>
                          <a:cs typeface="Arial"/>
                        </a:rPr>
                        <a:t>Inhibits gastric emptying</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1071463">
                <a:tc>
                  <a:txBody>
                    <a:bodyPr/>
                    <a:lstStyle/>
                    <a:p>
                      <a:pPr algn="l" rtl="0">
                        <a:lnSpc>
                          <a:spcPct val="115000"/>
                        </a:lnSpc>
                        <a:spcAft>
                          <a:spcPts val="0"/>
                        </a:spcAft>
                      </a:pPr>
                      <a:r>
                        <a:rPr lang="en-US" sz="1400" b="1" u="none" strike="noStrike" dirty="0" err="1">
                          <a:solidFill>
                            <a:srgbClr val="000000"/>
                          </a:solidFill>
                          <a:latin typeface="Arial"/>
                          <a:ea typeface="Times New Roman"/>
                          <a:cs typeface="Arial"/>
                        </a:rPr>
                        <a:t>Secretin</a:t>
                      </a:r>
                      <a:r>
                        <a:rPr lang="en-US" sz="1400" b="1" u="none" strike="noStrike" dirty="0">
                          <a:solidFill>
                            <a:srgbClr val="000000"/>
                          </a:solidFill>
                          <a:latin typeface="Arial"/>
                          <a:ea typeface="Times New Roman"/>
                          <a:cs typeface="Arial"/>
                        </a:rPr>
                        <a:t>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a:solidFill>
                            <a:srgbClr val="000000"/>
                          </a:solidFill>
                          <a:latin typeface="Arial"/>
                          <a:ea typeface="Times New Roman"/>
                          <a:cs typeface="Arial"/>
                        </a:rPr>
                        <a:t>S cells of the duodenum</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in the duodenum</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Fatty acids in the duodenum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Pancreatic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a:t>
                      </a:r>
                      <a:r>
                        <a:rPr lang="en-US" sz="1400" b="1" dirty="0" err="1">
                          <a:solidFill>
                            <a:srgbClr val="000000"/>
                          </a:solidFill>
                          <a:latin typeface="Arial"/>
                          <a:ea typeface="Times New Roman"/>
                          <a:cs typeface="Arial"/>
                        </a:rPr>
                        <a:t>Biliary</a:t>
                      </a:r>
                      <a:r>
                        <a:rPr lang="en-US" sz="1400" b="1" dirty="0">
                          <a:solidFill>
                            <a:srgbClr val="000000"/>
                          </a:solidFill>
                          <a:latin typeface="Arial"/>
                          <a:ea typeface="Times New Roman"/>
                          <a:cs typeface="Arial"/>
                        </a:rPr>
                        <a:t> HCO</a:t>
                      </a:r>
                      <a:r>
                        <a:rPr lang="en-US" sz="1400" b="1" baseline="-25000" dirty="0">
                          <a:solidFill>
                            <a:srgbClr val="000000"/>
                          </a:solidFill>
                          <a:latin typeface="Arial"/>
                          <a:ea typeface="Times New Roman"/>
                          <a:cs typeface="Arial"/>
                        </a:rPr>
                        <a:t>3</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Inhibits </a:t>
                      </a:r>
                      <a:r>
                        <a:rPr lang="en-US" sz="1400" b="1" dirty="0" err="1">
                          <a:solidFill>
                            <a:srgbClr val="000000"/>
                          </a:solidFill>
                          <a:latin typeface="Arial"/>
                          <a:ea typeface="Times New Roman"/>
                          <a:cs typeface="Arial"/>
                        </a:rPr>
                        <a:t>trophic</a:t>
                      </a:r>
                      <a:r>
                        <a:rPr lang="en-US" sz="1400" b="1" dirty="0">
                          <a:solidFill>
                            <a:srgbClr val="000000"/>
                          </a:solidFill>
                          <a:latin typeface="Arial"/>
                          <a:ea typeface="Times New Roman"/>
                          <a:cs typeface="Arial"/>
                        </a:rPr>
                        <a:t> effect of </a:t>
                      </a:r>
                      <a:r>
                        <a:rPr lang="en-US" sz="1400" b="1" dirty="0" err="1">
                          <a:solidFill>
                            <a:srgbClr val="000000"/>
                          </a:solidFill>
                          <a:latin typeface="Arial"/>
                          <a:ea typeface="Times New Roman"/>
                          <a:cs typeface="Arial"/>
                        </a:rPr>
                        <a:t>gastrin</a:t>
                      </a:r>
                      <a:r>
                        <a:rPr lang="en-US" sz="1400" b="1" dirty="0">
                          <a:solidFill>
                            <a:srgbClr val="000000"/>
                          </a:solidFill>
                          <a:latin typeface="Arial"/>
                          <a:ea typeface="Times New Roman"/>
                          <a:cs typeface="Arial"/>
                        </a:rPr>
                        <a:t> on gastric mucosa</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Glucose-Dependent Insulinotropic Peptide (GIP)</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K cells</a:t>
                      </a:r>
                      <a:r>
                        <a:rPr lang="en-US" sz="1400" b="1" baseline="0" dirty="0" smtClean="0">
                          <a:solidFill>
                            <a:srgbClr val="000000"/>
                          </a:solidFill>
                          <a:latin typeface="Arial"/>
                          <a:ea typeface="Times New Roman"/>
                          <a:cs typeface="Arial"/>
                        </a:rPr>
                        <a:t> of the </a:t>
                      </a:r>
                      <a:r>
                        <a:rPr lang="en-US" sz="1400" b="1" dirty="0" smtClean="0">
                          <a:solidFill>
                            <a:srgbClr val="000000"/>
                          </a:solidFill>
                          <a:latin typeface="Arial"/>
                          <a:ea typeface="Times New Roman"/>
                          <a:cs typeface="Arial"/>
                        </a:rPr>
                        <a:t>Duodenum </a:t>
                      </a:r>
                      <a:r>
                        <a:rPr lang="en-US" sz="1400" b="1" dirty="0">
                          <a:solidFill>
                            <a:srgbClr val="000000"/>
                          </a:solidFill>
                          <a:latin typeface="Arial"/>
                          <a:ea typeface="Times New Roman"/>
                          <a:cs typeface="Arial"/>
                        </a:rPr>
                        <a:t>and jejunum</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Fatty acids</a:t>
                      </a:r>
                      <a:br>
                        <a:rPr lang="en-US" sz="1400" b="1" dirty="0">
                          <a:solidFill>
                            <a:srgbClr val="000000"/>
                          </a:solidFill>
                          <a:latin typeface="Arial"/>
                          <a:ea typeface="Times New Roman"/>
                          <a:cs typeface="Arial"/>
                        </a:rPr>
                      </a:br>
                      <a:r>
                        <a:rPr lang="en-US" sz="1400" b="1" u="none" strike="noStrike" dirty="0">
                          <a:solidFill>
                            <a:srgbClr val="000000"/>
                          </a:solidFill>
                          <a:latin typeface="Arial"/>
                          <a:ea typeface="Times New Roman"/>
                          <a:cs typeface="Arial"/>
                        </a:rPr>
                        <a:t>Amino acids </a:t>
                      </a:r>
                      <a:r>
                        <a:rPr lang="en-US" sz="1400" b="1" dirty="0">
                          <a:solidFill>
                            <a:srgbClr val="000000"/>
                          </a:solidFill>
                          <a:latin typeface="Arial"/>
                          <a:ea typeface="Times New Roman"/>
                          <a:cs typeface="Arial"/>
                        </a:rPr>
                        <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Oral </a:t>
                      </a:r>
                      <a:r>
                        <a:rPr lang="en-US" sz="1400" b="1" u="none" strike="noStrike" dirty="0">
                          <a:solidFill>
                            <a:srgbClr val="000000"/>
                          </a:solidFill>
                          <a:latin typeface="Arial"/>
                          <a:ea typeface="Times New Roman"/>
                          <a:cs typeface="Arial"/>
                        </a:rPr>
                        <a:t>glucose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 Insulin secretion from pancreatic β cells</a:t>
                      </a:r>
                      <a:br>
                        <a:rPr lang="en-US" sz="1400" b="1" dirty="0">
                          <a:solidFill>
                            <a:srgbClr val="000000"/>
                          </a:solidFill>
                          <a:latin typeface="Arial"/>
                          <a:ea typeface="Times New Roman"/>
                          <a:cs typeface="Arial"/>
                        </a:rPr>
                      </a:br>
                      <a:r>
                        <a:rPr lang="en-US" sz="1400" b="1" dirty="0">
                          <a:solidFill>
                            <a:srgbClr val="000000"/>
                          </a:solidFill>
                          <a:latin typeface="Arial"/>
                          <a:ea typeface="Times New Roman"/>
                          <a:cs typeface="Arial"/>
                        </a:rPr>
                        <a:t>↓ Gastric H</a:t>
                      </a:r>
                      <a:r>
                        <a:rPr lang="en-US" sz="1400" b="1" baseline="30000" dirty="0">
                          <a:solidFill>
                            <a:srgbClr val="000000"/>
                          </a:solidFill>
                          <a:latin typeface="Arial"/>
                          <a:ea typeface="Times New Roman"/>
                          <a:cs typeface="Arial"/>
                        </a:rPr>
                        <a:t>+</a:t>
                      </a:r>
                      <a:r>
                        <a:rPr lang="en-US" sz="1400" b="1" dirty="0">
                          <a:solidFill>
                            <a:srgbClr val="000000"/>
                          </a:solidFill>
                          <a:latin typeface="Arial"/>
                          <a:ea typeface="Times New Roman"/>
                          <a:cs typeface="Arial"/>
                        </a:rPr>
                        <a:t> secretion</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r h="657183">
                <a:tc>
                  <a:txBody>
                    <a:bodyPr/>
                    <a:lstStyle/>
                    <a:p>
                      <a:pPr algn="l" rtl="0">
                        <a:lnSpc>
                          <a:spcPct val="115000"/>
                        </a:lnSpc>
                        <a:spcAft>
                          <a:spcPts val="0"/>
                        </a:spcAft>
                      </a:pPr>
                      <a:r>
                        <a:rPr lang="en-US" sz="1400" b="1">
                          <a:solidFill>
                            <a:srgbClr val="000000"/>
                          </a:solidFill>
                          <a:latin typeface="Arial"/>
                          <a:ea typeface="Times New Roman"/>
                          <a:cs typeface="Arial"/>
                        </a:rPr>
                        <a:t>Motilin</a:t>
                      </a:r>
                      <a:endParaRPr lang="en-US" sz="140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solidFill>
                            <a:srgbClr val="000000"/>
                          </a:solidFill>
                          <a:latin typeface="Arial"/>
                          <a:ea typeface="Times New Roman"/>
                          <a:cs typeface="Arial"/>
                        </a:rPr>
                        <a:t>M cells of the duodenum and jejunum</a:t>
                      </a:r>
                      <a:endParaRPr lang="en-US" sz="1400" dirty="0" smtClean="0">
                        <a:latin typeface="+mn-lt"/>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smtClean="0">
                          <a:solidFill>
                            <a:srgbClr val="000000"/>
                          </a:solidFill>
                          <a:latin typeface="Arial"/>
                          <a:ea typeface="Times New Roman"/>
                          <a:cs typeface="Arial"/>
                        </a:rPr>
                        <a:t>Fat</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Acid</a:t>
                      </a:r>
                      <a:endParaRPr lang="en-US" sz="1400" dirty="0" smtClean="0">
                        <a:latin typeface="+mn-lt"/>
                        <a:ea typeface="Calibri"/>
                        <a:cs typeface="Arial"/>
                      </a:endParaRPr>
                    </a:p>
                    <a:p>
                      <a:pPr algn="l" rtl="0">
                        <a:lnSpc>
                          <a:spcPct val="115000"/>
                        </a:lnSpc>
                        <a:spcAft>
                          <a:spcPts val="0"/>
                        </a:spcAft>
                      </a:pPr>
                      <a:r>
                        <a:rPr lang="en-US" sz="1400" b="1" dirty="0" smtClean="0">
                          <a:solidFill>
                            <a:srgbClr val="000000"/>
                          </a:solidFill>
                          <a:latin typeface="Arial"/>
                          <a:ea typeface="Times New Roman"/>
                          <a:cs typeface="Arial"/>
                        </a:rPr>
                        <a:t>Nerve </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c>
                  <a:txBody>
                    <a:bodyPr/>
                    <a:lstStyle/>
                    <a:p>
                      <a:pPr algn="l" rtl="0">
                        <a:lnSpc>
                          <a:spcPct val="115000"/>
                        </a:lnSpc>
                        <a:spcAft>
                          <a:spcPts val="0"/>
                        </a:spcAft>
                      </a:pPr>
                      <a:r>
                        <a:rPr lang="en-US" sz="1400" b="1" dirty="0">
                          <a:solidFill>
                            <a:srgbClr val="000000"/>
                          </a:solidFill>
                          <a:latin typeface="Arial"/>
                          <a:ea typeface="Times New Roman"/>
                          <a:cs typeface="Arial"/>
                        </a:rPr>
                        <a:t>Stimulates:</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Gastric motility</a:t>
                      </a:r>
                      <a:endParaRPr lang="en-US" sz="1400" dirty="0">
                        <a:latin typeface="Calibri"/>
                        <a:ea typeface="Calibri"/>
                        <a:cs typeface="Arial"/>
                      </a:endParaRPr>
                    </a:p>
                    <a:p>
                      <a:pPr algn="l" rtl="0">
                        <a:lnSpc>
                          <a:spcPct val="115000"/>
                        </a:lnSpc>
                        <a:spcAft>
                          <a:spcPts val="0"/>
                        </a:spcAft>
                      </a:pPr>
                      <a:r>
                        <a:rPr lang="en-US" sz="1400" b="1" dirty="0">
                          <a:solidFill>
                            <a:srgbClr val="000000"/>
                          </a:solidFill>
                          <a:latin typeface="Arial"/>
                          <a:ea typeface="Times New Roman"/>
                          <a:cs typeface="Arial"/>
                        </a:rPr>
                        <a:t>  Intestinal motility</a:t>
                      </a:r>
                      <a:endParaRPr lang="en-US" sz="1400" dirty="0">
                        <a:latin typeface="Calibri"/>
                        <a:ea typeface="Calibri"/>
                        <a:cs typeface="Arial"/>
                      </a:endParaRPr>
                    </a:p>
                  </a:txBody>
                  <a:tcPr marL="15130" marR="15130" marT="15130" marB="15130">
                    <a:lnL w="12700" cap="flat" cmpd="sng" algn="ctr">
                      <a:solidFill>
                        <a:srgbClr val="DEDEDE"/>
                      </a:solidFill>
                      <a:prstDash val="solid"/>
                      <a:round/>
                      <a:headEnd type="none" w="med" len="med"/>
                      <a:tailEnd type="none" w="med" len="med"/>
                    </a:lnL>
                    <a:lnR w="12700" cap="flat" cmpd="sng" algn="ctr">
                      <a:solidFill>
                        <a:srgbClr val="DEDEDE"/>
                      </a:solidFill>
                      <a:prstDash val="solid"/>
                      <a:round/>
                      <a:headEnd type="none" w="med" len="med"/>
                      <a:tailEnd type="none" w="med" len="med"/>
                    </a:lnR>
                    <a:lnT w="12700" cap="flat" cmpd="sng" algn="ctr">
                      <a:solidFill>
                        <a:srgbClr val="DEDEDE"/>
                      </a:solidFill>
                      <a:prstDash val="solid"/>
                      <a:round/>
                      <a:headEnd type="none" w="med" len="med"/>
                      <a:tailEnd type="none" w="med" len="med"/>
                    </a:lnT>
                    <a:lnB w="12700" cap="flat" cmpd="sng" algn="ctr">
                      <a:solidFill>
                        <a:srgbClr val="DEDEDE"/>
                      </a:solidFill>
                      <a:prstDash val="solid"/>
                      <a:round/>
                      <a:headEnd type="none" w="med" len="med"/>
                      <a:tailEnd type="none" w="med" len="med"/>
                    </a:lnB>
                    <a:solidFill>
                      <a:srgbClr val="FFFFFF"/>
                    </a:solidFill>
                  </a:tcPr>
                </a:tc>
              </a:tr>
            </a:tbl>
          </a:graphicData>
        </a:graphic>
      </p:graphicFrame>
      <p:pic>
        <p:nvPicPr>
          <p:cNvPr id="15365" name="Picture 1"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4" name="Picture 2"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3" name="Picture 3"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2" name="Picture 4"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pic>
        <p:nvPicPr>
          <p:cNvPr id="15361" name="Picture 5" descr="View drug information">
            <a:hlinkClick r:id="rId2" tooltip="&quot;View drug information&quot;"/>
          </p:cNvPr>
          <p:cNvPicPr>
            <a:picLocks noChangeAspect="1" noChangeArrowheads="1"/>
          </p:cNvPicPr>
          <p:nvPr/>
        </p:nvPicPr>
        <p:blipFill>
          <a:blip r:embed="rId3"/>
          <a:srcRect/>
          <a:stretch>
            <a:fillRect/>
          </a:stretch>
        </p:blipFill>
        <p:spPr bwMode="auto">
          <a:xfrm>
            <a:off x="0" y="0"/>
            <a:ext cx="85725" cy="114300"/>
          </a:xfrm>
          <a:prstGeom prst="rect">
            <a:avLst/>
          </a:prstGeom>
          <a:noFill/>
        </p:spPr>
      </p:pic>
      <p:sp>
        <p:nvSpPr>
          <p:cNvPr id="1536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eaLnBrk="1" hangingPunct="1"/>
            <a:endParaRPr lang="ar-SA" smtClean="0">
              <a:solidFill>
                <a:srgbClr val="FFFF00"/>
              </a:solidFill>
            </a:endParaRPr>
          </a:p>
        </p:txBody>
      </p:sp>
      <p:sp>
        <p:nvSpPr>
          <p:cNvPr id="15367"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eaLnBrk="1" hangingPunct="1"/>
            <a:endParaRPr lang="ar-SA" smtClean="0">
              <a:solidFill>
                <a:srgbClr val="FFFF00"/>
              </a:solidFill>
            </a:endParaRPr>
          </a:p>
        </p:txBody>
      </p:sp>
    </p:spTree>
    <p:extLst>
      <p:ext uri="{BB962C8B-B14F-4D97-AF65-F5344CB8AC3E}">
        <p14:creationId xmlns:p14="http://schemas.microsoft.com/office/powerpoint/2010/main" val="3549260882"/>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2"/>
          <p:cNvSpPr>
            <a:spLocks noGrp="1"/>
          </p:cNvSpPr>
          <p:nvPr>
            <p:ph type="title"/>
          </p:nvPr>
        </p:nvSpPr>
        <p:spPr>
          <a:xfrm>
            <a:off x="685800" y="152400"/>
            <a:ext cx="7772400" cy="1143000"/>
          </a:xfrm>
        </p:spPr>
        <p:txBody>
          <a:bodyPr/>
          <a:lstStyle/>
          <a:p>
            <a:pPr eaLnBrk="1" hangingPunct="1"/>
            <a:r>
              <a:rPr lang="en-US" sz="3200" dirty="0" smtClean="0">
                <a:solidFill>
                  <a:srgbClr val="FF33CC"/>
                </a:solidFill>
              </a:rPr>
              <a:t>Anatomically and Physiologically Divisions of the Stomach</a:t>
            </a:r>
            <a:endParaRPr lang="ar-SA" sz="3200" dirty="0" smtClean="0">
              <a:solidFill>
                <a:srgbClr val="FF33CC"/>
              </a:solidFill>
            </a:endParaRPr>
          </a:p>
        </p:txBody>
      </p:sp>
      <p:sp>
        <p:nvSpPr>
          <p:cNvPr id="4" name="Rectangle 3"/>
          <p:cNvSpPr/>
          <p:nvPr/>
        </p:nvSpPr>
        <p:spPr>
          <a:xfrm>
            <a:off x="346364" y="1143000"/>
            <a:ext cx="8534400" cy="3046988"/>
          </a:xfrm>
          <a:prstGeom prst="rect">
            <a:avLst/>
          </a:prstGeom>
        </p:spPr>
        <p:txBody>
          <a:bodyPr wrap="square">
            <a:spAutoFit/>
          </a:bodyPr>
          <a:lstStyle/>
          <a:p>
            <a:pPr marL="342900" indent="-342900" eaLnBrk="1" hangingPunct="1">
              <a:buClr>
                <a:srgbClr val="FF33CC"/>
              </a:buClr>
              <a:buFont typeface="Wingdings" pitchFamily="2" charset="2"/>
              <a:buChar char="v"/>
            </a:pPr>
            <a:r>
              <a:rPr lang="en-US" sz="2400" b="1" u="sng" dirty="0" smtClean="0">
                <a:solidFill>
                  <a:srgbClr val="FFFF00"/>
                </a:solidFill>
                <a:latin typeface="Times New Roman" pitchFamily="18" charset="0"/>
                <a:cs typeface="Times New Roman" pitchFamily="18" charset="0"/>
              </a:rPr>
              <a:t>Anatomically</a:t>
            </a:r>
            <a:r>
              <a:rPr lang="en-US" sz="2400" b="1" dirty="0" smtClean="0">
                <a:solidFill>
                  <a:srgbClr val="FFFFFF"/>
                </a:solidFill>
                <a:latin typeface="Times New Roman" pitchFamily="18" charset="0"/>
                <a:cs typeface="Times New Roman" pitchFamily="18" charset="0"/>
              </a:rPr>
              <a:t> </a:t>
            </a:r>
            <a:r>
              <a:rPr lang="en-US" sz="2400" dirty="0" smtClean="0">
                <a:solidFill>
                  <a:srgbClr val="FFFFFF"/>
                </a:solidFill>
                <a:latin typeface="Times New Roman" pitchFamily="18" charset="0"/>
                <a:cs typeface="Times New Roman" pitchFamily="18" charset="0"/>
              </a:rPr>
              <a:t>the stomach is composed of the </a:t>
            </a:r>
            <a:r>
              <a:rPr lang="en-US" sz="2400" dirty="0" smtClean="0">
                <a:solidFill>
                  <a:srgbClr val="FFFF00"/>
                </a:solidFill>
                <a:latin typeface="Times New Roman" pitchFamily="18" charset="0"/>
                <a:cs typeface="Times New Roman" pitchFamily="18" charset="0"/>
              </a:rPr>
              <a:t>fundus,</a:t>
            </a:r>
            <a:r>
              <a:rPr lang="en-US" sz="2400" dirty="0" smtClean="0">
                <a:solidFill>
                  <a:srgbClr val="FFFFFF"/>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body and the antrum</a:t>
            </a:r>
            <a:r>
              <a:rPr lang="en-US" sz="2400" dirty="0" smtClean="0">
                <a:solidFill>
                  <a:srgbClr val="FFFFFF"/>
                </a:solidFill>
                <a:latin typeface="Times New Roman" pitchFamily="18" charset="0"/>
                <a:cs typeface="Times New Roman" pitchFamily="18" charset="0"/>
              </a:rPr>
              <a:t>. </a:t>
            </a:r>
          </a:p>
          <a:p>
            <a:pPr marL="342900" indent="-342900" eaLnBrk="1" hangingPunct="1">
              <a:buClr>
                <a:srgbClr val="FF33CC"/>
              </a:buClr>
              <a:buFont typeface="Wingdings" pitchFamily="2" charset="2"/>
              <a:buChar char="v"/>
            </a:pPr>
            <a:r>
              <a:rPr lang="en-US" sz="2400" b="1" u="sng" dirty="0" smtClean="0">
                <a:solidFill>
                  <a:srgbClr val="FFFF00"/>
                </a:solidFill>
                <a:latin typeface="Times New Roman" pitchFamily="18" charset="0"/>
                <a:cs typeface="Times New Roman" pitchFamily="18" charset="0"/>
              </a:rPr>
              <a:t>Physiologically</a:t>
            </a:r>
            <a:r>
              <a:rPr lang="en-US" sz="2400" b="1" dirty="0" smtClean="0">
                <a:solidFill>
                  <a:srgbClr val="FFFFFF"/>
                </a:solidFill>
                <a:latin typeface="Times New Roman" pitchFamily="18" charset="0"/>
                <a:cs typeface="Times New Roman" pitchFamily="18" charset="0"/>
              </a:rPr>
              <a:t>, </a:t>
            </a:r>
            <a:r>
              <a:rPr lang="en-US" sz="2400" dirty="0" smtClean="0">
                <a:solidFill>
                  <a:srgbClr val="FFFFFF"/>
                </a:solidFill>
                <a:latin typeface="Times New Roman" pitchFamily="18" charset="0"/>
                <a:cs typeface="Times New Roman" pitchFamily="18" charset="0"/>
              </a:rPr>
              <a:t>it is composed of :</a:t>
            </a:r>
          </a:p>
          <a:p>
            <a:pPr marL="534988" indent="-179388" eaLnBrk="1" hangingPunct="1">
              <a:buClr>
                <a:srgbClr val="FF33CC"/>
              </a:buClr>
              <a:buFont typeface="Wingdings" pitchFamily="2" charset="2"/>
              <a:buChar char="§"/>
            </a:pPr>
            <a:r>
              <a:rPr lang="en-US" sz="2400" b="1" dirty="0">
                <a:solidFill>
                  <a:srgbClr val="FFFFFF"/>
                </a:solidFill>
                <a:latin typeface="Times New Roman" pitchFamily="18" charset="0"/>
                <a:cs typeface="Times New Roman" pitchFamily="18" charset="0"/>
              </a:rPr>
              <a:t>T</a:t>
            </a:r>
            <a:r>
              <a:rPr lang="en-US" sz="2400" b="1" dirty="0" smtClean="0">
                <a:solidFill>
                  <a:srgbClr val="FFFFFF"/>
                </a:solidFill>
                <a:latin typeface="Times New Roman" pitchFamily="18" charset="0"/>
                <a:cs typeface="Times New Roman" pitchFamily="18" charset="0"/>
              </a:rPr>
              <a:t>he orad portion </a:t>
            </a:r>
            <a:r>
              <a:rPr lang="en-US" sz="2400" dirty="0" smtClean="0">
                <a:solidFill>
                  <a:srgbClr val="FFFFFF"/>
                </a:solidFill>
                <a:latin typeface="Times New Roman" pitchFamily="18" charset="0"/>
                <a:cs typeface="Times New Roman" pitchFamily="18" charset="0"/>
              </a:rPr>
              <a:t>(fundus and upper two thirds of the body)- </a:t>
            </a:r>
            <a:r>
              <a:rPr lang="en-US" sz="2400" kern="0" dirty="0" smtClean="0">
                <a:solidFill>
                  <a:srgbClr val="FFFF00"/>
                </a:solidFill>
                <a:latin typeface="Times New Roman" pitchFamily="18" charset="0"/>
                <a:cs typeface="Times New Roman" pitchFamily="18" charset="0"/>
              </a:rPr>
              <a:t>Reservoir part (tonic contraction)</a:t>
            </a:r>
          </a:p>
          <a:p>
            <a:pPr marL="534988" indent="-179388" eaLnBrk="1" hangingPunct="1">
              <a:buClr>
                <a:srgbClr val="FF33CC"/>
              </a:buClr>
              <a:buFont typeface="Wingdings" pitchFamily="2" charset="2"/>
              <a:buChar char="§"/>
            </a:pPr>
            <a:r>
              <a:rPr lang="en-US" sz="2400" b="1" dirty="0" smtClean="0">
                <a:solidFill>
                  <a:srgbClr val="FFFFFF"/>
                </a:solidFill>
                <a:latin typeface="Times New Roman" pitchFamily="18" charset="0"/>
                <a:cs typeface="Times New Roman" pitchFamily="18" charset="0"/>
              </a:rPr>
              <a:t>The caudal </a:t>
            </a:r>
            <a:r>
              <a:rPr lang="en-US" sz="2400" dirty="0" smtClean="0">
                <a:solidFill>
                  <a:srgbClr val="FFFFFF"/>
                </a:solidFill>
                <a:latin typeface="Times New Roman" pitchFamily="18" charset="0"/>
                <a:cs typeface="Times New Roman" pitchFamily="18" charset="0"/>
              </a:rPr>
              <a:t>(lower third of the body plus antrum)-</a:t>
            </a:r>
            <a:r>
              <a:rPr lang="en-US" sz="2400" kern="0" dirty="0" smtClean="0">
                <a:solidFill>
                  <a:srgbClr val="FFFF00"/>
                </a:solidFill>
                <a:latin typeface="Times New Roman" pitchFamily="18" charset="0"/>
                <a:cs typeface="Times New Roman" pitchFamily="18" charset="0"/>
              </a:rPr>
              <a:t>Antral pump (phasic contraction).</a:t>
            </a:r>
          </a:p>
          <a:p>
            <a:pPr eaLnBrk="1" hangingPunct="1"/>
            <a:endParaRPr lang="en-US" sz="2400" dirty="0">
              <a:solidFill>
                <a:srgbClr val="FFFF00"/>
              </a:solidFill>
              <a:latin typeface="Times New Roman" pitchFamily="18" charset="0"/>
              <a:cs typeface="Times New Roman" pitchFamily="18" charset="0"/>
            </a:endParaRPr>
          </a:p>
        </p:txBody>
      </p:sp>
      <p:pic>
        <p:nvPicPr>
          <p:cNvPr id="6" name="Picture 3" descr="26-24"/>
          <p:cNvPicPr>
            <a:picLocks noChangeAspect="1" noChangeArrowheads="1"/>
          </p:cNvPicPr>
          <p:nvPr/>
        </p:nvPicPr>
        <p:blipFill>
          <a:blip r:embed="rId2" cstate="print"/>
          <a:srcRect/>
          <a:stretch>
            <a:fillRect/>
          </a:stretch>
        </p:blipFill>
        <p:spPr>
          <a:xfrm>
            <a:off x="174246" y="3810000"/>
            <a:ext cx="4473954" cy="2906713"/>
          </a:xfrm>
          <a:prstGeom prst="rect">
            <a:avLst/>
          </a:prstGeom>
          <a:noFill/>
        </p:spPr>
      </p:pic>
      <p:pic>
        <p:nvPicPr>
          <p:cNvPr id="7" name="Picture 4" descr="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48200" y="3809999"/>
            <a:ext cx="4495800" cy="2906713"/>
          </a:xfrm>
          <a:prstGeom prst="rect">
            <a:avLst/>
          </a:prstGeom>
          <a:noFill/>
        </p:spPr>
      </p:pic>
    </p:spTree>
    <p:extLst>
      <p:ext uri="{BB962C8B-B14F-4D97-AF65-F5344CB8AC3E}">
        <p14:creationId xmlns:p14="http://schemas.microsoft.com/office/powerpoint/2010/main" val="2325451519"/>
      </p:ext>
    </p:extLst>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title"/>
          </p:nvPr>
        </p:nvSpPr>
        <p:spPr>
          <a:xfrm>
            <a:off x="457200" y="685800"/>
            <a:ext cx="8229600" cy="1143000"/>
          </a:xfrm>
        </p:spPr>
        <p:txBody>
          <a:bodyPr/>
          <a:lstStyle/>
          <a:p>
            <a:pPr eaLnBrk="1" hangingPunct="1"/>
            <a:r>
              <a:rPr lang="en-US" sz="2800" b="1" dirty="0" smtClean="0">
                <a:solidFill>
                  <a:srgbClr val="FFFF00"/>
                </a:solidFill>
              </a:rPr>
              <a:t>III-The intestinal phase</a:t>
            </a:r>
            <a:endParaRPr lang="en-US" sz="2800" dirty="0" smtClean="0">
              <a:solidFill>
                <a:schemeClr val="bg1"/>
              </a:solidFill>
            </a:endParaRPr>
          </a:p>
        </p:txBody>
      </p:sp>
      <p:pic>
        <p:nvPicPr>
          <p:cNvPr id="114691" name="Picture 4" descr="4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09600" y="1600200"/>
            <a:ext cx="7924800" cy="5029200"/>
          </a:xfrm>
          <a:noFill/>
        </p:spPr>
      </p:pic>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609600"/>
            <a:ext cx="5257800" cy="685800"/>
          </a:xfrm>
        </p:spPr>
        <p:txBody>
          <a:bodyPr/>
          <a:lstStyle/>
          <a:p>
            <a:pPr eaLnBrk="1" hangingPunct="1"/>
            <a:r>
              <a:rPr lang="en-US" sz="3200" b="1" dirty="0" smtClean="0">
                <a:solidFill>
                  <a:srgbClr val="FFFF00"/>
                </a:solidFill>
                <a:latin typeface="Garamond" pitchFamily="18" charset="0"/>
              </a:rPr>
              <a:t>III- The intestinal phase</a:t>
            </a:r>
          </a:p>
        </p:txBody>
      </p:sp>
      <p:sp>
        <p:nvSpPr>
          <p:cNvPr id="112643" name="Rectangle 3"/>
          <p:cNvSpPr>
            <a:spLocks noGrp="1" noChangeArrowheads="1"/>
          </p:cNvSpPr>
          <p:nvPr>
            <p:ph type="body" idx="1"/>
          </p:nvPr>
        </p:nvSpPr>
        <p:spPr>
          <a:xfrm>
            <a:off x="304800" y="1066800"/>
            <a:ext cx="8229600" cy="5105400"/>
          </a:xfrm>
        </p:spPr>
        <p:txBody>
          <a:bodyPr/>
          <a:lstStyle/>
          <a:p>
            <a:pPr algn="l" rtl="0" eaLnBrk="1" hangingPunct="1">
              <a:buFont typeface="Wingdings" pitchFamily="2" charset="2"/>
              <a:buNone/>
            </a:pPr>
            <a:r>
              <a:rPr lang="en-US" dirty="0" smtClean="0">
                <a:solidFill>
                  <a:schemeClr val="bg1"/>
                </a:solidFill>
                <a:latin typeface="Garamond" pitchFamily="18" charset="0"/>
              </a:rPr>
              <a:t>   </a:t>
            </a:r>
            <a:r>
              <a:rPr lang="en-US" sz="3000" dirty="0" smtClean="0">
                <a:solidFill>
                  <a:schemeClr val="bg1"/>
                </a:solidFill>
                <a:latin typeface="Garamond" pitchFamily="18" charset="0"/>
              </a:rPr>
              <a:t>The presence of </a:t>
            </a:r>
            <a:r>
              <a:rPr lang="en-US" sz="3000" dirty="0" err="1" smtClean="0">
                <a:solidFill>
                  <a:schemeClr val="bg1"/>
                </a:solidFill>
                <a:latin typeface="Garamond" pitchFamily="18" charset="0"/>
              </a:rPr>
              <a:t>chyme</a:t>
            </a:r>
            <a:r>
              <a:rPr lang="en-US" sz="3000" dirty="0" smtClean="0">
                <a:solidFill>
                  <a:schemeClr val="bg1"/>
                </a:solidFill>
                <a:latin typeface="Garamond" pitchFamily="18" charset="0"/>
              </a:rPr>
              <a:t> in duodenum causes neural &amp; hormonal responses that first stimulates &amp; later inhibits gastric acid secretion.</a:t>
            </a:r>
          </a:p>
          <a:p>
            <a:pPr algn="l" rtl="0" eaLnBrk="1" hangingPunct="1">
              <a:buFont typeface="Wingdings" pitchFamily="2" charset="2"/>
              <a:buNone/>
            </a:pPr>
            <a:r>
              <a:rPr lang="en-US" sz="3000" dirty="0" smtClean="0">
                <a:solidFill>
                  <a:srgbClr val="FFFF00"/>
                </a:solidFill>
                <a:latin typeface="Garamond" pitchFamily="18" charset="0"/>
              </a:rPr>
              <a:t>   Gastric secretion is enhanced by:-</a:t>
            </a:r>
          </a:p>
          <a:p>
            <a:pPr algn="l" rtl="0" eaLnBrk="1" hangingPunct="1">
              <a:buNone/>
            </a:pPr>
            <a:r>
              <a:rPr lang="en-US" sz="3000" dirty="0" smtClean="0">
                <a:solidFill>
                  <a:schemeClr val="bg1"/>
                </a:solidFill>
                <a:latin typeface="Garamond" pitchFamily="18" charset="0"/>
              </a:rPr>
              <a:t>   1- </a:t>
            </a:r>
            <a:r>
              <a:rPr lang="en-US" sz="3000" dirty="0" smtClean="0">
                <a:solidFill>
                  <a:srgbClr val="FFFF00"/>
                </a:solidFill>
                <a:latin typeface="Garamond" pitchFamily="18" charset="0"/>
              </a:rPr>
              <a:t>Distension</a:t>
            </a:r>
            <a:r>
              <a:rPr lang="en-US" sz="3000" dirty="0" smtClean="0">
                <a:solidFill>
                  <a:schemeClr val="bg1"/>
                </a:solidFill>
                <a:latin typeface="Garamond" pitchFamily="18" charset="0"/>
              </a:rPr>
              <a:t> of duodenum stimulates G.A. secretion by means of </a:t>
            </a:r>
            <a:r>
              <a:rPr lang="en-US" sz="3000" dirty="0" err="1" smtClean="0">
                <a:solidFill>
                  <a:schemeClr val="bg1"/>
                </a:solidFill>
                <a:latin typeface="Garamond" pitchFamily="18" charset="0"/>
              </a:rPr>
              <a:t>vagovagal</a:t>
            </a:r>
            <a:r>
              <a:rPr lang="en-US" sz="3000" dirty="0" smtClean="0">
                <a:solidFill>
                  <a:schemeClr val="bg1"/>
                </a:solidFill>
                <a:latin typeface="Garamond" pitchFamily="18" charset="0"/>
              </a:rPr>
              <a:t> reflex and </a:t>
            </a:r>
            <a:r>
              <a:rPr lang="en-US" sz="3000" dirty="0">
                <a:solidFill>
                  <a:schemeClr val="bg1"/>
                </a:solidFill>
                <a:latin typeface="Garamond" pitchFamily="18" charset="0"/>
              </a:rPr>
              <a:t>the release of the hormone </a:t>
            </a:r>
            <a:r>
              <a:rPr lang="en-US" sz="3000" dirty="0" err="1">
                <a:solidFill>
                  <a:schemeClr val="bg1"/>
                </a:solidFill>
                <a:latin typeface="Garamond" pitchFamily="18" charset="0"/>
              </a:rPr>
              <a:t>entero-oxyntin</a:t>
            </a:r>
            <a:r>
              <a:rPr lang="en-US" sz="3000" dirty="0">
                <a:solidFill>
                  <a:schemeClr val="bg1"/>
                </a:solidFill>
                <a:latin typeface="Garamond" pitchFamily="18" charset="0"/>
              </a:rPr>
              <a:t> from intestinal endocrine </a:t>
            </a:r>
            <a:r>
              <a:rPr lang="en-US" sz="3000" dirty="0" smtClean="0">
                <a:solidFill>
                  <a:schemeClr val="bg1"/>
                </a:solidFill>
                <a:latin typeface="Garamond" pitchFamily="18" charset="0"/>
              </a:rPr>
              <a:t>cells that stimulates parietal &amp; G- cells.</a:t>
            </a:r>
          </a:p>
          <a:p>
            <a:pPr algn="l" rtl="0" eaLnBrk="1" hangingPunct="1">
              <a:buNone/>
            </a:pPr>
            <a:r>
              <a:rPr lang="en-US" sz="3000" dirty="0" smtClean="0">
                <a:solidFill>
                  <a:schemeClr val="bg1"/>
                </a:solidFill>
                <a:latin typeface="Garamond" pitchFamily="18" charset="0"/>
              </a:rPr>
              <a:t>   2- </a:t>
            </a:r>
            <a:r>
              <a:rPr lang="en-US" sz="3000" dirty="0" smtClean="0">
                <a:solidFill>
                  <a:srgbClr val="FFFF00"/>
                </a:solidFill>
                <a:latin typeface="Garamond" pitchFamily="18" charset="0"/>
              </a:rPr>
              <a:t>Presence of protein digestive </a:t>
            </a:r>
            <a:r>
              <a:rPr lang="en-US" sz="3000" dirty="0" smtClean="0">
                <a:solidFill>
                  <a:schemeClr val="bg1"/>
                </a:solidFill>
                <a:latin typeface="Garamond" pitchFamily="18" charset="0"/>
              </a:rPr>
              <a:t>products </a:t>
            </a:r>
            <a:r>
              <a:rPr lang="en-US" sz="3000" dirty="0">
                <a:solidFill>
                  <a:schemeClr val="bg1"/>
                </a:solidFill>
                <a:latin typeface="Garamond" pitchFamily="18" charset="0"/>
              </a:rPr>
              <a:t>in </a:t>
            </a:r>
            <a:r>
              <a:rPr lang="en-US" sz="3000" dirty="0" smtClean="0">
                <a:solidFill>
                  <a:schemeClr val="bg1"/>
                </a:solidFill>
                <a:latin typeface="Garamond" pitchFamily="18" charset="0"/>
              </a:rPr>
              <a:t>duodenum stimulates G- cells in duodenum &amp; proximal jejunum to release gastrin.</a:t>
            </a:r>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914400"/>
            <a:ext cx="8610600" cy="685800"/>
          </a:xfrm>
        </p:spPr>
        <p:txBody>
          <a:bodyPr/>
          <a:lstStyle/>
          <a:p>
            <a:pPr eaLnBrk="1" hangingPunct="1"/>
            <a:r>
              <a:rPr lang="en-US" sz="3200" b="1" i="1" dirty="0" smtClean="0">
                <a:solidFill>
                  <a:srgbClr val="FF33CC"/>
                </a:solidFill>
                <a:latin typeface="Garamond" pitchFamily="18" charset="0"/>
              </a:rPr>
              <a:t>The inhibitory mechanisms that limit G.A secretion</a:t>
            </a:r>
            <a:r>
              <a:rPr lang="en-US" sz="3200" dirty="0" smtClean="0">
                <a:solidFill>
                  <a:srgbClr val="FF33CC"/>
                </a:solidFill>
                <a:latin typeface="Garamond" pitchFamily="18" charset="0"/>
              </a:rPr>
              <a:t/>
            </a:r>
            <a:br>
              <a:rPr lang="en-US" sz="3200" dirty="0" smtClean="0">
                <a:solidFill>
                  <a:srgbClr val="FF33CC"/>
                </a:solidFill>
                <a:latin typeface="Garamond" pitchFamily="18" charset="0"/>
              </a:rPr>
            </a:br>
            <a:endParaRPr lang="en-US" sz="3200" dirty="0" smtClean="0">
              <a:solidFill>
                <a:srgbClr val="FF33CC"/>
              </a:solidFill>
              <a:latin typeface="Garamond" pitchFamily="18" charset="0"/>
            </a:endParaRPr>
          </a:p>
        </p:txBody>
      </p:sp>
      <p:sp>
        <p:nvSpPr>
          <p:cNvPr id="113667" name="Rectangle 3"/>
          <p:cNvSpPr>
            <a:spLocks noGrp="1" noChangeArrowheads="1"/>
          </p:cNvSpPr>
          <p:nvPr>
            <p:ph type="body" idx="1"/>
          </p:nvPr>
        </p:nvSpPr>
        <p:spPr>
          <a:xfrm>
            <a:off x="304800" y="1600200"/>
            <a:ext cx="8610600" cy="4800600"/>
          </a:xfrm>
        </p:spPr>
        <p:txBody>
          <a:bodyPr/>
          <a:lstStyle/>
          <a:p>
            <a:pPr algn="just" rtl="0" eaLnBrk="1" hangingPunct="1">
              <a:lnSpc>
                <a:spcPct val="90000"/>
              </a:lnSpc>
              <a:spcAft>
                <a:spcPts val="1200"/>
              </a:spcAft>
              <a:buFont typeface="Wingdings" pitchFamily="2" charset="2"/>
              <a:buNone/>
            </a:pPr>
            <a:r>
              <a:rPr lang="en-US" dirty="0" smtClean="0">
                <a:solidFill>
                  <a:schemeClr val="bg1"/>
                </a:solidFill>
                <a:latin typeface="Garamond" pitchFamily="18" charset="0"/>
              </a:rPr>
              <a:t>1-The presence of food in small intestine initiates </a:t>
            </a:r>
            <a:r>
              <a:rPr lang="en-US" dirty="0" err="1" smtClean="0">
                <a:solidFill>
                  <a:schemeClr val="bg1"/>
                </a:solidFill>
                <a:latin typeface="Garamond" pitchFamily="18" charset="0"/>
              </a:rPr>
              <a:t>enterogastric</a:t>
            </a:r>
            <a:r>
              <a:rPr lang="en-US" dirty="0" smtClean="0">
                <a:solidFill>
                  <a:schemeClr val="bg1"/>
                </a:solidFill>
                <a:latin typeface="Garamond" pitchFamily="18" charset="0"/>
              </a:rPr>
              <a:t> reflex, transmitted through ENS &amp; autonomic NS that inhibits G.A secretion. </a:t>
            </a:r>
          </a:p>
          <a:p>
            <a:pPr algn="just" rtl="0" eaLnBrk="1" hangingPunct="1">
              <a:lnSpc>
                <a:spcPct val="90000"/>
              </a:lnSpc>
              <a:spcAft>
                <a:spcPts val="1200"/>
              </a:spcAft>
              <a:buFont typeface="Wingdings" pitchFamily="2" charset="2"/>
              <a:buNone/>
            </a:pPr>
            <a:r>
              <a:rPr lang="en-US" dirty="0" smtClean="0">
                <a:solidFill>
                  <a:schemeClr val="bg1"/>
                </a:solidFill>
                <a:latin typeface="Garamond" pitchFamily="18" charset="0"/>
              </a:rPr>
              <a:t>2- </a:t>
            </a:r>
            <a:r>
              <a:rPr lang="en-US" dirty="0" smtClean="0">
                <a:solidFill>
                  <a:srgbClr val="FFFF00"/>
                </a:solidFill>
                <a:latin typeface="Garamond" pitchFamily="18" charset="0"/>
              </a:rPr>
              <a:t>Drop the pH</a:t>
            </a:r>
            <a:r>
              <a:rPr lang="en-US" dirty="0" smtClean="0">
                <a:solidFill>
                  <a:schemeClr val="bg1"/>
                </a:solidFill>
                <a:latin typeface="Garamond" pitchFamily="18" charset="0"/>
              </a:rPr>
              <a:t> in pyloric </a:t>
            </a:r>
            <a:r>
              <a:rPr lang="en-US" dirty="0" err="1" smtClean="0">
                <a:solidFill>
                  <a:schemeClr val="bg1"/>
                </a:solidFill>
                <a:latin typeface="Garamond" pitchFamily="18" charset="0"/>
              </a:rPr>
              <a:t>antrum</a:t>
            </a:r>
            <a:r>
              <a:rPr lang="en-US" dirty="0" smtClean="0">
                <a:solidFill>
                  <a:schemeClr val="bg1"/>
                </a:solidFill>
                <a:latin typeface="Garamond" pitchFamily="18" charset="0"/>
              </a:rPr>
              <a:t> to </a:t>
            </a:r>
            <a:r>
              <a:rPr lang="en-US" dirty="0" smtClean="0">
                <a:solidFill>
                  <a:srgbClr val="FFFF00"/>
                </a:solidFill>
                <a:latin typeface="Garamond" pitchFamily="18" charset="0"/>
              </a:rPr>
              <a:t>&lt; 2.5 </a:t>
            </a:r>
            <a:r>
              <a:rPr lang="en-US" dirty="0" smtClean="0">
                <a:solidFill>
                  <a:schemeClr val="bg1"/>
                </a:solidFill>
                <a:latin typeface="Garamond" pitchFamily="18" charset="0"/>
              </a:rPr>
              <a:t>reduces G.A secretion via release of </a:t>
            </a:r>
            <a:r>
              <a:rPr lang="en-US" dirty="0" err="1" smtClean="0">
                <a:solidFill>
                  <a:srgbClr val="FFFF00"/>
                </a:solidFill>
                <a:latin typeface="Garamond" pitchFamily="18" charset="0"/>
              </a:rPr>
              <a:t>somatostatin</a:t>
            </a:r>
            <a:r>
              <a:rPr lang="en-US" dirty="0" smtClean="0">
                <a:solidFill>
                  <a:srgbClr val="FFFF00"/>
                </a:solidFill>
                <a:latin typeface="Garamond" pitchFamily="18" charset="0"/>
              </a:rPr>
              <a:t> </a:t>
            </a:r>
            <a:r>
              <a:rPr lang="en-US" dirty="0" smtClean="0">
                <a:solidFill>
                  <a:schemeClr val="bg1"/>
                </a:solidFill>
                <a:latin typeface="Garamond" pitchFamily="18" charset="0"/>
              </a:rPr>
              <a:t>from </a:t>
            </a:r>
            <a:r>
              <a:rPr lang="en-US" dirty="0" err="1" smtClean="0">
                <a:solidFill>
                  <a:schemeClr val="bg1"/>
                </a:solidFill>
                <a:latin typeface="Garamond" pitchFamily="18" charset="0"/>
              </a:rPr>
              <a:t>antral</a:t>
            </a:r>
            <a:r>
              <a:rPr lang="en-US" dirty="0" smtClean="0">
                <a:solidFill>
                  <a:schemeClr val="bg1"/>
                </a:solidFill>
                <a:latin typeface="Garamond" pitchFamily="18" charset="0"/>
              </a:rPr>
              <a:t> &amp; duodenal D-cells.</a:t>
            </a:r>
          </a:p>
          <a:p>
            <a:pPr algn="just" rtl="0" eaLnBrk="1" hangingPunct="1">
              <a:lnSpc>
                <a:spcPct val="90000"/>
              </a:lnSpc>
              <a:spcAft>
                <a:spcPts val="1200"/>
              </a:spcAft>
              <a:buFont typeface="Wingdings" pitchFamily="2" charset="2"/>
              <a:buNone/>
            </a:pPr>
            <a:r>
              <a:rPr lang="en-US" dirty="0" smtClean="0">
                <a:solidFill>
                  <a:schemeClr val="bg1"/>
                </a:solidFill>
                <a:latin typeface="Garamond" pitchFamily="18" charset="0"/>
              </a:rPr>
              <a:t>3- The presence of </a:t>
            </a:r>
            <a:r>
              <a:rPr lang="en-US" dirty="0" smtClean="0">
                <a:solidFill>
                  <a:srgbClr val="FFFF00"/>
                </a:solidFill>
                <a:latin typeface="Garamond" pitchFamily="18" charset="0"/>
              </a:rPr>
              <a:t>acid, fat, protein digestive products</a:t>
            </a:r>
            <a:r>
              <a:rPr lang="en-US" dirty="0" smtClean="0">
                <a:solidFill>
                  <a:schemeClr val="bg1"/>
                </a:solidFill>
                <a:latin typeface="Garamond" pitchFamily="18" charset="0"/>
              </a:rPr>
              <a:t>, hypertonic solution in upper intestine inhibits G.A secretion. These effects are mediated mainly by hormonal mechanisms.</a:t>
            </a:r>
            <a:endParaRPr lang="en-US" b="1" i="1" u="sng" dirty="0" smtClean="0">
              <a:solidFill>
                <a:schemeClr val="bg1"/>
              </a:solidFill>
              <a:latin typeface="Garamond" pitchFamily="18" charset="0"/>
            </a:endParaRPr>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62000" y="457200"/>
            <a:ext cx="7924800" cy="838200"/>
          </a:xfrm>
        </p:spPr>
        <p:txBody>
          <a:bodyPr/>
          <a:lstStyle/>
          <a:p>
            <a:pPr eaLnBrk="1" hangingPunct="1"/>
            <a:r>
              <a:rPr lang="en-US" sz="3200" b="1" i="1" dirty="0" err="1" smtClean="0">
                <a:solidFill>
                  <a:srgbClr val="FFFF00"/>
                </a:solidFill>
                <a:latin typeface="Garamond" pitchFamily="18" charset="0"/>
              </a:rPr>
              <a:t>Enterogastrones</a:t>
            </a:r>
            <a:r>
              <a:rPr lang="en-US" sz="3200" dirty="0" smtClean="0">
                <a:solidFill>
                  <a:srgbClr val="FFFF00"/>
                </a:solidFill>
              </a:rPr>
              <a:t/>
            </a:r>
            <a:br>
              <a:rPr lang="en-US" sz="3200" dirty="0" smtClean="0">
                <a:solidFill>
                  <a:srgbClr val="FFFF00"/>
                </a:solidFill>
              </a:rPr>
            </a:br>
            <a:endParaRPr lang="en-US" sz="3200" dirty="0" smtClean="0">
              <a:solidFill>
                <a:srgbClr val="FFFF00"/>
              </a:solidFill>
            </a:endParaRPr>
          </a:p>
        </p:txBody>
      </p:sp>
      <p:sp>
        <p:nvSpPr>
          <p:cNvPr id="115715" name="Rectangle 3"/>
          <p:cNvSpPr>
            <a:spLocks noGrp="1" noChangeArrowheads="1"/>
          </p:cNvSpPr>
          <p:nvPr>
            <p:ph type="body" idx="1"/>
          </p:nvPr>
        </p:nvSpPr>
        <p:spPr>
          <a:xfrm>
            <a:off x="0" y="990600"/>
            <a:ext cx="8991600" cy="5105400"/>
          </a:xfrm>
        </p:spPr>
        <p:txBody>
          <a:bodyPr/>
          <a:lstStyle/>
          <a:p>
            <a:pPr algn="l" rtl="0" eaLnBrk="1" hangingPunct="1">
              <a:lnSpc>
                <a:spcPct val="90000"/>
              </a:lnSpc>
              <a:buFont typeface="Wingdings" pitchFamily="2" charset="2"/>
              <a:buNone/>
            </a:pPr>
            <a:r>
              <a:rPr lang="en-US" sz="2800" dirty="0" smtClean="0">
                <a:solidFill>
                  <a:schemeClr val="bg1"/>
                </a:solidFill>
              </a:rPr>
              <a:t>   </a:t>
            </a:r>
            <a:r>
              <a:rPr lang="en-US" dirty="0" smtClean="0">
                <a:solidFill>
                  <a:schemeClr val="bg1"/>
                </a:solidFill>
                <a:latin typeface="Garamond" pitchFamily="18" charset="0"/>
              </a:rPr>
              <a:t>Are hormones released from intestine and affect G.A secretion as:-</a:t>
            </a:r>
          </a:p>
          <a:p>
            <a:pPr algn="l" rtl="0" eaLnBrk="1" hangingPunct="1">
              <a:lnSpc>
                <a:spcPct val="90000"/>
              </a:lnSpc>
              <a:buFont typeface="Wingdings" pitchFamily="2" charset="2"/>
              <a:buNone/>
            </a:pPr>
            <a:r>
              <a:rPr lang="en-US" dirty="0" smtClean="0">
                <a:solidFill>
                  <a:schemeClr val="bg1"/>
                </a:solidFill>
                <a:latin typeface="Garamond" pitchFamily="18" charset="0"/>
              </a:rPr>
              <a:t>   1- </a:t>
            </a:r>
            <a:r>
              <a:rPr lang="en-US" dirty="0" err="1" smtClean="0">
                <a:solidFill>
                  <a:schemeClr val="bg1"/>
                </a:solidFill>
                <a:latin typeface="Garamond" pitchFamily="18" charset="0"/>
              </a:rPr>
              <a:t>Bulbogastrone</a:t>
            </a:r>
            <a:endParaRPr lang="en-US" dirty="0" smtClean="0">
              <a:solidFill>
                <a:schemeClr val="bg1"/>
              </a:solidFill>
              <a:latin typeface="Garamond" pitchFamily="18" charset="0"/>
            </a:endParaRPr>
          </a:p>
          <a:p>
            <a:pPr algn="l" rtl="0" eaLnBrk="1" hangingPunct="1">
              <a:lnSpc>
                <a:spcPct val="90000"/>
              </a:lnSpc>
              <a:buFont typeface="Wingdings" pitchFamily="2" charset="2"/>
              <a:buNone/>
            </a:pPr>
            <a:r>
              <a:rPr lang="en-US" dirty="0" smtClean="0">
                <a:solidFill>
                  <a:schemeClr val="bg1"/>
                </a:solidFill>
                <a:latin typeface="Garamond" pitchFamily="18" charset="0"/>
              </a:rPr>
              <a:t>   2- Gastric inhibitory peptide.</a:t>
            </a:r>
          </a:p>
          <a:p>
            <a:pPr algn="l" rtl="0" eaLnBrk="1" hangingPunct="1">
              <a:lnSpc>
                <a:spcPct val="90000"/>
              </a:lnSpc>
              <a:buFont typeface="Wingdings" pitchFamily="2" charset="2"/>
              <a:buNone/>
            </a:pPr>
            <a:r>
              <a:rPr lang="en-US" dirty="0" smtClean="0">
                <a:solidFill>
                  <a:schemeClr val="bg1"/>
                </a:solidFill>
                <a:latin typeface="Garamond" pitchFamily="18" charset="0"/>
              </a:rPr>
              <a:t>   3- </a:t>
            </a:r>
            <a:r>
              <a:rPr lang="en-US" dirty="0" err="1" smtClean="0">
                <a:solidFill>
                  <a:schemeClr val="bg1"/>
                </a:solidFill>
                <a:latin typeface="Garamond" pitchFamily="18" charset="0"/>
              </a:rPr>
              <a:t>Secretin</a:t>
            </a:r>
            <a:r>
              <a:rPr lang="en-US" dirty="0" smtClean="0">
                <a:solidFill>
                  <a:schemeClr val="bg1"/>
                </a:solidFill>
                <a:latin typeface="Garamond" pitchFamily="18" charset="0"/>
              </a:rPr>
              <a:t> &amp; CCK.</a:t>
            </a:r>
          </a:p>
          <a:p>
            <a:pPr algn="l" rtl="0" eaLnBrk="1" hangingPunct="1">
              <a:lnSpc>
                <a:spcPct val="90000"/>
              </a:lnSpc>
              <a:buFont typeface="Wingdings" pitchFamily="2" charset="2"/>
              <a:buNone/>
            </a:pPr>
            <a:r>
              <a:rPr lang="en-US" dirty="0" smtClean="0">
                <a:solidFill>
                  <a:schemeClr val="bg1"/>
                </a:solidFill>
                <a:latin typeface="Garamond" pitchFamily="18" charset="0"/>
              </a:rPr>
              <a:t>   4- Pancreatic </a:t>
            </a:r>
            <a:r>
              <a:rPr lang="en-US" dirty="0" err="1" smtClean="0">
                <a:solidFill>
                  <a:schemeClr val="bg1"/>
                </a:solidFill>
                <a:latin typeface="Garamond" pitchFamily="18" charset="0"/>
              </a:rPr>
              <a:t>glucagone</a:t>
            </a:r>
            <a:r>
              <a:rPr lang="en-US" dirty="0" smtClean="0">
                <a:solidFill>
                  <a:schemeClr val="bg1"/>
                </a:solidFill>
                <a:latin typeface="Garamond" pitchFamily="18" charset="0"/>
              </a:rPr>
              <a:t>.</a:t>
            </a:r>
          </a:p>
          <a:p>
            <a:pPr algn="l" rtl="0" eaLnBrk="1" hangingPunct="1">
              <a:lnSpc>
                <a:spcPct val="90000"/>
              </a:lnSpc>
              <a:buFont typeface="Wingdings" pitchFamily="2" charset="2"/>
              <a:buNone/>
            </a:pPr>
            <a:r>
              <a:rPr lang="en-US" dirty="0" smtClean="0">
                <a:solidFill>
                  <a:schemeClr val="bg1"/>
                </a:solidFill>
                <a:latin typeface="Garamond" pitchFamily="18" charset="0"/>
              </a:rPr>
              <a:t>   5- Other peptides as VIP, </a:t>
            </a:r>
            <a:r>
              <a:rPr lang="en-US" dirty="0" err="1" smtClean="0">
                <a:solidFill>
                  <a:schemeClr val="bg1"/>
                </a:solidFill>
                <a:latin typeface="Garamond" pitchFamily="18" charset="0"/>
              </a:rPr>
              <a:t>somatostatin</a:t>
            </a:r>
            <a:r>
              <a:rPr lang="en-US" dirty="0" smtClean="0">
                <a:solidFill>
                  <a:schemeClr val="bg1"/>
                </a:solidFill>
                <a:latin typeface="Garamond" pitchFamily="18" charset="0"/>
              </a:rPr>
              <a:t>, and certain types of prostaglandins.</a:t>
            </a:r>
          </a:p>
          <a:p>
            <a:pPr algn="l" rtl="0" eaLnBrk="1" hangingPunct="1">
              <a:lnSpc>
                <a:spcPct val="90000"/>
              </a:lnSpc>
              <a:buFont typeface="Wingdings" pitchFamily="2" charset="2"/>
              <a:buNone/>
            </a:pPr>
            <a:r>
              <a:rPr lang="en-US" b="1" dirty="0" smtClean="0">
                <a:solidFill>
                  <a:srgbClr val="FFFF00"/>
                </a:solidFill>
                <a:latin typeface="Garamond" pitchFamily="18" charset="0"/>
              </a:rPr>
              <a:t>   </a:t>
            </a:r>
            <a:r>
              <a:rPr lang="en-US" dirty="0" smtClean="0">
                <a:solidFill>
                  <a:srgbClr val="FFFF00"/>
                </a:solidFill>
                <a:latin typeface="Garamond" pitchFamily="18" charset="0"/>
              </a:rPr>
              <a:t>The functional purpose of the </a:t>
            </a:r>
            <a:r>
              <a:rPr lang="en-US" dirty="0" smtClean="0">
                <a:solidFill>
                  <a:schemeClr val="accent3"/>
                </a:solidFill>
                <a:latin typeface="Garamond" pitchFamily="18" charset="0"/>
              </a:rPr>
              <a:t>inhibition of G.A secretion</a:t>
            </a:r>
            <a:r>
              <a:rPr lang="en-US" dirty="0" smtClean="0">
                <a:solidFill>
                  <a:srgbClr val="FFFF00"/>
                </a:solidFill>
                <a:latin typeface="Garamond" pitchFamily="18" charset="0"/>
              </a:rPr>
              <a:t> by intestinal factors is </a:t>
            </a:r>
            <a:r>
              <a:rPr lang="en-US" dirty="0" smtClean="0">
                <a:solidFill>
                  <a:schemeClr val="accent3"/>
                </a:solidFill>
                <a:latin typeface="Garamond" pitchFamily="18" charset="0"/>
              </a:rPr>
              <a:t>to slow the release of </a:t>
            </a:r>
            <a:r>
              <a:rPr lang="en-US" dirty="0" err="1" smtClean="0">
                <a:solidFill>
                  <a:schemeClr val="accent3"/>
                </a:solidFill>
                <a:latin typeface="Garamond" pitchFamily="18" charset="0"/>
              </a:rPr>
              <a:t>chyme</a:t>
            </a:r>
            <a:r>
              <a:rPr lang="en-US" dirty="0" smtClean="0">
                <a:solidFill>
                  <a:schemeClr val="accent3"/>
                </a:solidFill>
                <a:latin typeface="Garamond" pitchFamily="18" charset="0"/>
              </a:rPr>
              <a:t> </a:t>
            </a:r>
            <a:r>
              <a:rPr lang="en-US" dirty="0" smtClean="0">
                <a:solidFill>
                  <a:srgbClr val="FFFF00"/>
                </a:solidFill>
                <a:latin typeface="Garamond" pitchFamily="18" charset="0"/>
              </a:rPr>
              <a:t>from stomach when the small intestine is already filled.</a:t>
            </a:r>
          </a:p>
          <a:p>
            <a:pPr eaLnBrk="1" hangingPunct="1">
              <a:lnSpc>
                <a:spcPct val="90000"/>
              </a:lnSpc>
            </a:pPr>
            <a:endParaRPr lang="en-US" dirty="0" smtClean="0">
              <a:solidFill>
                <a:schemeClr val="bg1"/>
              </a:solidFill>
            </a:endParaRPr>
          </a:p>
        </p:txBody>
      </p:sp>
    </p:spTree>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n-US" sz="3600" dirty="0" smtClean="0"/>
              <a:t>Phases of Gastric Secretion</a:t>
            </a:r>
            <a:endParaRPr lang="ar-SA" sz="3600" dirty="0"/>
          </a:p>
        </p:txBody>
      </p:sp>
      <p:pic>
        <p:nvPicPr>
          <p:cNvPr id="6" name="Content Placeholder 4" descr="showimage.jpg"/>
          <p:cNvPicPr>
            <a:picLocks noChangeAspect="1"/>
          </p:cNvPicPr>
          <p:nvPr/>
        </p:nvPicPr>
        <p:blipFill>
          <a:blip r:embed="rId2" cstate="print"/>
          <a:srcRect/>
          <a:stretch>
            <a:fillRect/>
          </a:stretch>
        </p:blipFill>
        <p:spPr bwMode="auto">
          <a:xfrm>
            <a:off x="685800" y="1447800"/>
            <a:ext cx="7848600" cy="5105400"/>
          </a:xfrm>
          <a:prstGeom prst="rect">
            <a:avLst/>
          </a:prstGeom>
          <a:noFill/>
          <a:ln w="9525">
            <a:noFill/>
            <a:miter lim="800000"/>
            <a:headEnd/>
            <a:tailEnd/>
          </a:ln>
        </p:spPr>
      </p:pic>
    </p:spTree>
    <p:extLst>
      <p:ext uri="{BB962C8B-B14F-4D97-AF65-F5344CB8AC3E}">
        <p14:creationId xmlns:p14="http://schemas.microsoft.com/office/powerpoint/2010/main" val="1614403529"/>
      </p:ext>
    </p:extLst>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Motor Functions of the Stomach</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7311760"/>
      </p:ext>
    </p:extLst>
  </p:cSld>
  <p:clrMapOvr>
    <a:masterClrMapping/>
  </p:clrMapOvr>
  <p:transition>
    <p:comb/>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0" eaLnBrk="1" hangingPunct="1"/>
            <a:r>
              <a:rPr lang="en-US" dirty="0"/>
              <a:t>Motor Functions of the Stomach</a:t>
            </a:r>
            <a:endParaRPr lang="en-US" dirty="0" smtClean="0"/>
          </a:p>
        </p:txBody>
      </p:sp>
      <p:sp>
        <p:nvSpPr>
          <p:cNvPr id="21507" name="Rectangle 3"/>
          <p:cNvSpPr>
            <a:spLocks noGrp="1" noChangeArrowheads="1"/>
          </p:cNvSpPr>
          <p:nvPr>
            <p:ph idx="1"/>
          </p:nvPr>
        </p:nvSpPr>
        <p:spPr>
          <a:xfrm>
            <a:off x="328613" y="1524001"/>
            <a:ext cx="8208962" cy="3886200"/>
          </a:xfrm>
        </p:spPr>
        <p:txBody>
          <a:bodyPr/>
          <a:lstStyle/>
          <a:p>
            <a:pPr algn="l" rtl="0" eaLnBrk="1" hangingPunct="1">
              <a:defRPr/>
            </a:pPr>
            <a:r>
              <a:rPr lang="en-US" sz="3600" b="1" dirty="0" smtClean="0">
                <a:solidFill>
                  <a:srgbClr val="FF33CC"/>
                </a:solidFill>
              </a:rPr>
              <a:t>The main functions of the upper part of the stomach (Reservoir part ):</a:t>
            </a:r>
          </a:p>
          <a:p>
            <a:pPr marL="514350" indent="-514350" algn="l" rtl="0" eaLnBrk="1" hangingPunct="1">
              <a:buFont typeface="+mj-lt"/>
              <a:buAutoNum type="arabicPeriod"/>
              <a:defRPr/>
            </a:pPr>
            <a:r>
              <a:rPr lang="en-US" dirty="0" smtClean="0">
                <a:solidFill>
                  <a:srgbClr val="FFFFFF"/>
                </a:solidFill>
                <a:cs typeface="Times New Roman" pitchFamily="18" charset="0"/>
              </a:rPr>
              <a:t>To maintain a continuous compression</a:t>
            </a:r>
          </a:p>
          <a:p>
            <a:pPr marL="514350" indent="-514350" algn="l" rtl="0" eaLnBrk="1" hangingPunct="1">
              <a:buFont typeface="+mj-lt"/>
              <a:buAutoNum type="arabicPeriod"/>
              <a:defRPr/>
            </a:pPr>
            <a:r>
              <a:rPr lang="en-US" dirty="0" smtClean="0">
                <a:solidFill>
                  <a:srgbClr val="FFFFFF"/>
                </a:solidFill>
                <a:cs typeface="Times New Roman" pitchFamily="18" charset="0"/>
              </a:rPr>
              <a:t>To accommodate the received food without significant gastric wall distention or pressure </a:t>
            </a:r>
            <a:r>
              <a:rPr lang="en-US" u="sng" dirty="0" smtClean="0">
                <a:solidFill>
                  <a:srgbClr val="FFFFFF"/>
                </a:solidFill>
                <a:cs typeface="Times New Roman" pitchFamily="18" charset="0"/>
              </a:rPr>
              <a:t>(Storage of food).</a:t>
            </a:r>
          </a:p>
          <a:p>
            <a:pPr marL="0" indent="0" algn="l" rtl="0" eaLnBrk="1" hangingPunct="1">
              <a:buNone/>
              <a:defRPr/>
            </a:pPr>
            <a:r>
              <a:rPr lang="en-US" dirty="0" smtClean="0">
                <a:solidFill>
                  <a:srgbClr val="FFFFFF"/>
                </a:solidFill>
                <a:cs typeface="Times New Roman" pitchFamily="18" charset="0"/>
              </a:rPr>
              <a:t> </a:t>
            </a:r>
            <a:r>
              <a:rPr lang="en-US" dirty="0">
                <a:solidFill>
                  <a:srgbClr val="FFFFFF"/>
                </a:solidFill>
                <a:cs typeface="Times New Roman" pitchFamily="18" charset="0"/>
              </a:rPr>
              <a:t>The stomach can store 0.8-1.5 L of food. Gastric contents may remain unmixed for 1hour in the corpus.  </a:t>
            </a:r>
          </a:p>
          <a:p>
            <a:pPr marL="0" indent="0" algn="l" rtl="0" eaLnBrk="1" hangingPunct="1">
              <a:buNone/>
              <a:defRPr/>
            </a:pPr>
            <a:endParaRPr lang="en-US" b="1" u="sng" dirty="0" smtClean="0"/>
          </a:p>
        </p:txBody>
      </p:sp>
    </p:spTree>
    <p:extLst>
      <p:ext uri="{BB962C8B-B14F-4D97-AF65-F5344CB8AC3E}">
        <p14:creationId xmlns:p14="http://schemas.microsoft.com/office/powerpoint/2010/main" val="615721599"/>
      </p:ext>
    </p:extLst>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152400"/>
            <a:ext cx="8305800" cy="685800"/>
          </a:xfrm>
        </p:spPr>
        <p:txBody>
          <a:bodyPr/>
          <a:lstStyle/>
          <a:p>
            <a:pPr rtl="0" eaLnBrk="1" hangingPunct="1"/>
            <a:r>
              <a:rPr lang="en-US" sz="3200" dirty="0" smtClean="0">
                <a:solidFill>
                  <a:srgbClr val="FF33CC"/>
                </a:solidFill>
              </a:rPr>
              <a:t>Relaxation Reflexes in Gastric Reservoir Part  </a:t>
            </a:r>
          </a:p>
        </p:txBody>
      </p:sp>
      <p:sp>
        <p:nvSpPr>
          <p:cNvPr id="22531" name="Rectangle 3"/>
          <p:cNvSpPr>
            <a:spLocks noGrp="1" noChangeArrowheads="1"/>
          </p:cNvSpPr>
          <p:nvPr>
            <p:ph idx="1"/>
          </p:nvPr>
        </p:nvSpPr>
        <p:spPr>
          <a:xfrm>
            <a:off x="11875" y="838200"/>
            <a:ext cx="6172200" cy="5181600"/>
          </a:xfrm>
        </p:spPr>
        <p:txBody>
          <a:bodyPr/>
          <a:lstStyle/>
          <a:p>
            <a:pPr marL="514350" indent="-514350" algn="l" rtl="0" eaLnBrk="1" hangingPunct="1">
              <a:buNone/>
              <a:defRPr/>
            </a:pPr>
            <a:r>
              <a:rPr lang="en-US" sz="2800" b="1" dirty="0" smtClean="0">
                <a:solidFill>
                  <a:srgbClr val="FFFFFF"/>
                </a:solidFill>
              </a:rPr>
              <a:t>Three Kinds of Relaxation Occur in the Gastric Reservoir:</a:t>
            </a:r>
          </a:p>
          <a:p>
            <a:pPr marL="0" indent="0" algn="l" rtl="0" eaLnBrk="1" hangingPunct="1">
              <a:buNone/>
              <a:defRPr/>
            </a:pPr>
            <a:r>
              <a:rPr lang="en-US" sz="2800" b="1" dirty="0" smtClean="0"/>
              <a:t>A- Receptive Relaxation Reflex: </a:t>
            </a:r>
            <a:r>
              <a:rPr lang="en-US" sz="2800" dirty="0" smtClean="0"/>
              <a:t>Triggered by swallowing reflex. </a:t>
            </a:r>
            <a:r>
              <a:rPr lang="en-US" sz="2800" dirty="0" smtClean="0">
                <a:solidFill>
                  <a:srgbClr val="FFFFFF"/>
                </a:solidFill>
                <a:cs typeface="Times New Roman" pitchFamily="18" charset="0"/>
              </a:rPr>
              <a:t>When the esophageal peristaltic waves reach the stomach, a </a:t>
            </a:r>
            <a:r>
              <a:rPr lang="en-US" sz="2800" dirty="0" err="1">
                <a:solidFill>
                  <a:srgbClr val="FFFF00"/>
                </a:solidFill>
                <a:cs typeface="Times New Roman" pitchFamily="18" charset="0"/>
              </a:rPr>
              <a:t>vagovagal</a:t>
            </a:r>
            <a:r>
              <a:rPr lang="en-US" sz="2800" dirty="0">
                <a:solidFill>
                  <a:srgbClr val="FFFFFF"/>
                </a:solidFill>
                <a:cs typeface="Times New Roman" pitchFamily="18" charset="0"/>
              </a:rPr>
              <a:t> reflex is initiated from the stomach to the brain stem and back to the muscular wall of the stomach resulting in reduction in muscular wall tone </a:t>
            </a:r>
            <a:r>
              <a:rPr lang="en-US" sz="2800" dirty="0" smtClean="0">
                <a:solidFill>
                  <a:srgbClr val="FFFFFF"/>
                </a:solidFill>
                <a:cs typeface="Times New Roman" pitchFamily="18" charset="0"/>
              </a:rPr>
              <a:t>and the </a:t>
            </a:r>
            <a:r>
              <a:rPr lang="en-US" sz="2800" dirty="0">
                <a:solidFill>
                  <a:srgbClr val="FFFFFF"/>
                </a:solidFill>
                <a:cs typeface="Times New Roman" pitchFamily="18" charset="0"/>
              </a:rPr>
              <a:t>stomach relaxes </a:t>
            </a:r>
            <a:r>
              <a:rPr lang="en-US" sz="2800" dirty="0" smtClean="0">
                <a:solidFill>
                  <a:srgbClr val="FFFFFF"/>
                </a:solidFill>
                <a:cs typeface="Times New Roman" pitchFamily="18" charset="0"/>
              </a:rPr>
              <a:t>through inhibition of myenteric neurons which prepares the stomach to receive the food. The </a:t>
            </a:r>
            <a:r>
              <a:rPr lang="en-US" sz="2800" dirty="0">
                <a:solidFill>
                  <a:srgbClr val="FFFFFF"/>
                </a:solidFill>
                <a:cs typeface="Times New Roman" pitchFamily="18" charset="0"/>
              </a:rPr>
              <a:t>pressure in the stomach remains low until the volume reaches ~1.5 L of food. </a:t>
            </a:r>
            <a:endParaRPr lang="en-US" sz="2800" dirty="0" smtClean="0">
              <a:cs typeface="Times New Roman" pitchFamily="18" charset="0"/>
            </a:endParaRPr>
          </a:p>
        </p:txBody>
      </p:sp>
      <p:pic>
        <p:nvPicPr>
          <p:cNvPr id="6" name="Picture 5" descr="DA7C25FF28.png"/>
          <p:cNvPicPr>
            <a:picLocks noChangeAspect="1"/>
          </p:cNvPicPr>
          <p:nvPr/>
        </p:nvPicPr>
        <p:blipFill>
          <a:blip r:embed="rId2" cstate="print"/>
          <a:stretch>
            <a:fillRect/>
          </a:stretch>
        </p:blipFill>
        <p:spPr>
          <a:xfrm>
            <a:off x="6019800" y="1752600"/>
            <a:ext cx="3124200" cy="3810000"/>
          </a:xfrm>
          <a:prstGeom prst="rect">
            <a:avLst/>
          </a:prstGeom>
        </p:spPr>
      </p:pic>
    </p:spTree>
    <p:extLst>
      <p:ext uri="{BB962C8B-B14F-4D97-AF65-F5344CB8AC3E}">
        <p14:creationId xmlns:p14="http://schemas.microsoft.com/office/powerpoint/2010/main" val="3234678160"/>
      </p:ext>
    </p:extLst>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sz="2800" dirty="0" smtClean="0">
                <a:solidFill>
                  <a:srgbClr val="FF33CC"/>
                </a:solidFill>
              </a:rPr>
              <a:t>Relaxation Reflexes in Gastric Reservoir Part (Cont.)</a:t>
            </a:r>
            <a:r>
              <a:rPr lang="en-US" sz="2800" dirty="0" smtClean="0"/>
              <a:t> </a:t>
            </a:r>
            <a:endParaRPr lang="en-US" sz="2800" dirty="0"/>
          </a:p>
        </p:txBody>
      </p:sp>
      <p:sp>
        <p:nvSpPr>
          <p:cNvPr id="3" name="Content Placeholder 2"/>
          <p:cNvSpPr>
            <a:spLocks noGrp="1"/>
          </p:cNvSpPr>
          <p:nvPr>
            <p:ph idx="1"/>
          </p:nvPr>
        </p:nvSpPr>
        <p:spPr>
          <a:xfrm>
            <a:off x="1" y="838200"/>
            <a:ext cx="5791199" cy="5486400"/>
          </a:xfrm>
        </p:spPr>
        <p:txBody>
          <a:bodyPr/>
          <a:lstStyle/>
          <a:p>
            <a:pPr marL="355600" indent="-355600" algn="l" rtl="0" eaLnBrk="1" hangingPunct="1">
              <a:buFont typeface="+mj-lt"/>
              <a:buAutoNum type="alphaUcPeriod" startAt="2"/>
              <a:defRPr/>
            </a:pPr>
            <a:r>
              <a:rPr lang="en-US" sz="2800" b="1" dirty="0" smtClean="0"/>
              <a:t>Adaptive relaxation: Triggered by stretch receptors (vago-vagal reflex). </a:t>
            </a:r>
            <a:r>
              <a:rPr lang="en-US" sz="2800" dirty="0" smtClean="0">
                <a:solidFill>
                  <a:srgbClr val="FFFFFF"/>
                </a:solidFill>
              </a:rPr>
              <a:t>Normally, when food stretches the stomach, a “vagovagal reflex” from the stomach to the brain stem and then back to the stomach reduces the tone in the muscular  wall of the body of the stomach so that the wall bulges progressively outward, accommodating greater and greater quantities of food up to a limit (0.8 to 1.5 L). This reflex is lost in </a:t>
            </a:r>
            <a:r>
              <a:rPr lang="en-US" sz="2800" dirty="0" err="1" smtClean="0">
                <a:solidFill>
                  <a:srgbClr val="FFFFFF"/>
                </a:solidFill>
              </a:rPr>
              <a:t>vagotomy</a:t>
            </a:r>
            <a:r>
              <a:rPr lang="en-US" sz="2800" dirty="0" smtClean="0">
                <a:solidFill>
                  <a:srgbClr val="FFFFFF"/>
                </a:solidFill>
              </a:rPr>
              <a:t>.  </a:t>
            </a:r>
          </a:p>
        </p:txBody>
      </p:sp>
      <p:pic>
        <p:nvPicPr>
          <p:cNvPr id="7" name="Picture 6" descr="DA7C25FF29.png"/>
          <p:cNvPicPr>
            <a:picLocks noChangeAspect="1"/>
          </p:cNvPicPr>
          <p:nvPr/>
        </p:nvPicPr>
        <p:blipFill>
          <a:blip r:embed="rId2" cstate="print"/>
          <a:stretch>
            <a:fillRect/>
          </a:stretch>
        </p:blipFill>
        <p:spPr>
          <a:xfrm>
            <a:off x="5715000" y="1143000"/>
            <a:ext cx="3420093" cy="4038600"/>
          </a:xfrm>
          <a:prstGeom prst="rect">
            <a:avLst/>
          </a:prstGeom>
        </p:spPr>
      </p:pic>
    </p:spTree>
    <p:extLst>
      <p:ext uri="{BB962C8B-B14F-4D97-AF65-F5344CB8AC3E}">
        <p14:creationId xmlns:p14="http://schemas.microsoft.com/office/powerpoint/2010/main" val="2782626877"/>
      </p:ext>
    </p:extLst>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01000" cy="1143000"/>
          </a:xfrm>
        </p:spPr>
        <p:txBody>
          <a:bodyPr/>
          <a:lstStyle/>
          <a:p>
            <a:r>
              <a:rPr lang="en-US" dirty="0" smtClean="0">
                <a:solidFill>
                  <a:srgbClr val="FF33CC"/>
                </a:solidFill>
              </a:rPr>
              <a:t>Relaxation Reflexes in Gastric Reservoir Part (</a:t>
            </a:r>
            <a:r>
              <a:rPr lang="en-US" dirty="0">
                <a:solidFill>
                  <a:srgbClr val="FF33CC"/>
                </a:solidFill>
              </a:rPr>
              <a:t>C</a:t>
            </a:r>
            <a:r>
              <a:rPr lang="en-US" dirty="0" smtClean="0">
                <a:solidFill>
                  <a:srgbClr val="FF33CC"/>
                </a:solidFill>
              </a:rPr>
              <a:t>ont.) </a:t>
            </a:r>
            <a:endParaRPr lang="ar-SA" dirty="0">
              <a:solidFill>
                <a:srgbClr val="FF33CC"/>
              </a:solidFill>
            </a:endParaRPr>
          </a:p>
        </p:txBody>
      </p:sp>
      <p:sp>
        <p:nvSpPr>
          <p:cNvPr id="3" name="Content Placeholder 2"/>
          <p:cNvSpPr>
            <a:spLocks noGrp="1"/>
          </p:cNvSpPr>
          <p:nvPr>
            <p:ph idx="1"/>
          </p:nvPr>
        </p:nvSpPr>
        <p:spPr>
          <a:xfrm>
            <a:off x="152400" y="1981200"/>
            <a:ext cx="8763000" cy="4114800"/>
          </a:xfrm>
        </p:spPr>
        <p:txBody>
          <a:bodyPr/>
          <a:lstStyle/>
          <a:p>
            <a:pPr marL="514350" indent="-514350" algn="l" rtl="0">
              <a:buFont typeface="+mj-lt"/>
              <a:buAutoNum type="alphaUcPeriod" startAt="3"/>
            </a:pPr>
            <a:r>
              <a:rPr lang="en-US" sz="2800" b="1" dirty="0" smtClean="0">
                <a:solidFill>
                  <a:srgbClr val="FFFF00"/>
                </a:solidFill>
              </a:rPr>
              <a:t>Feedback Relaxation: </a:t>
            </a:r>
            <a:r>
              <a:rPr lang="en-US" sz="2800" dirty="0" smtClean="0">
                <a:solidFill>
                  <a:srgbClr val="FFFFFF"/>
                </a:solidFill>
              </a:rPr>
              <a:t>The presence of nutrients in the small intestine triggers feedback relaxation. It can involve both local reflex connections between receptors in the small intestine and the gastric ENS or hormones that are released from endocrine cells in the small intestinal mucosa and transported by the blood to signal the gastric ENS and stimulate firing in vagal afferent terminals in the stomach</a:t>
            </a:r>
            <a:endParaRPr lang="ar-SA" sz="2800" dirty="0">
              <a:solidFill>
                <a:srgbClr val="FFFFFF"/>
              </a:solidFill>
            </a:endParaRPr>
          </a:p>
        </p:txBody>
      </p:sp>
    </p:spTree>
    <p:extLst>
      <p:ext uri="{BB962C8B-B14F-4D97-AF65-F5344CB8AC3E}">
        <p14:creationId xmlns:p14="http://schemas.microsoft.com/office/powerpoint/2010/main" val="2910991687"/>
      </p:ext>
    </p:extLst>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10886"/>
            <a:ext cx="8515350" cy="762000"/>
          </a:xfrm>
        </p:spPr>
        <p:txBody>
          <a:bodyPr/>
          <a:lstStyle/>
          <a:p>
            <a:pPr algn="ctr" eaLnBrk="1" hangingPunct="1"/>
            <a:r>
              <a:rPr lang="en-US" sz="4000" b="1" i="1" dirty="0" smtClean="0">
                <a:solidFill>
                  <a:srgbClr val="FFFF00"/>
                </a:solidFill>
                <a:latin typeface="Garamond" pitchFamily="18" charset="0"/>
              </a:rPr>
              <a:t>Functions of stomach</a:t>
            </a:r>
            <a:endParaRPr lang="en-US" sz="4000" dirty="0" smtClean="0">
              <a:solidFill>
                <a:srgbClr val="FFFF00"/>
              </a:solidFill>
              <a:latin typeface="Garamond" pitchFamily="18" charset="0"/>
            </a:endParaRPr>
          </a:p>
        </p:txBody>
      </p:sp>
      <p:sp>
        <p:nvSpPr>
          <p:cNvPr id="82947" name="Rectangle 3"/>
          <p:cNvSpPr>
            <a:spLocks noGrp="1" noChangeArrowheads="1"/>
          </p:cNvSpPr>
          <p:nvPr>
            <p:ph type="body" idx="1"/>
          </p:nvPr>
        </p:nvSpPr>
        <p:spPr>
          <a:xfrm>
            <a:off x="74221" y="609600"/>
            <a:ext cx="9067800" cy="5715000"/>
          </a:xfrm>
        </p:spPr>
        <p:txBody>
          <a:bodyPr/>
          <a:lstStyle/>
          <a:p>
            <a:pPr algn="l" rtl="0" eaLnBrk="1" hangingPunct="1">
              <a:buFont typeface="Wingdings" pitchFamily="2" charset="2"/>
              <a:buNone/>
            </a:pPr>
            <a:r>
              <a:rPr lang="en-US" sz="2000" b="1" dirty="0" smtClean="0">
                <a:solidFill>
                  <a:schemeClr val="bg1"/>
                </a:solidFill>
              </a:rPr>
              <a:t>   </a:t>
            </a:r>
            <a:r>
              <a:rPr lang="en-US" sz="2800" dirty="0" smtClean="0">
                <a:solidFill>
                  <a:schemeClr val="bg1"/>
                </a:solidFill>
                <a:latin typeface="Garamond" pitchFamily="18" charset="0"/>
              </a:rPr>
              <a:t>1- It </a:t>
            </a:r>
            <a:r>
              <a:rPr lang="en-US" sz="2800" dirty="0" smtClean="0">
                <a:solidFill>
                  <a:srgbClr val="FFFF00"/>
                </a:solidFill>
                <a:latin typeface="Garamond" pitchFamily="18" charset="0"/>
              </a:rPr>
              <a:t>stores</a:t>
            </a:r>
            <a:r>
              <a:rPr lang="en-US" sz="2800" dirty="0" smtClean="0">
                <a:solidFill>
                  <a:schemeClr val="bg1"/>
                </a:solidFill>
                <a:latin typeface="Garamond" pitchFamily="18" charset="0"/>
              </a:rPr>
              <a:t> food &amp; regulates its passage to small intestine.</a:t>
            </a:r>
          </a:p>
          <a:p>
            <a:pPr algn="l" rtl="0" eaLnBrk="1" hangingPunct="1">
              <a:buFont typeface="Wingdings" pitchFamily="2" charset="2"/>
              <a:buNone/>
            </a:pPr>
            <a:r>
              <a:rPr lang="en-US" sz="2800" dirty="0" smtClean="0">
                <a:solidFill>
                  <a:schemeClr val="bg1"/>
                </a:solidFill>
                <a:latin typeface="Garamond" pitchFamily="18" charset="0"/>
              </a:rPr>
              <a:t>   2- It </a:t>
            </a:r>
            <a:r>
              <a:rPr lang="en-US" sz="2800" dirty="0" smtClean="0">
                <a:solidFill>
                  <a:srgbClr val="FFFF00"/>
                </a:solidFill>
                <a:latin typeface="Garamond" pitchFamily="18" charset="0"/>
              </a:rPr>
              <a:t>secretes juice </a:t>
            </a:r>
            <a:r>
              <a:rPr lang="en-US" sz="2800" dirty="0" smtClean="0">
                <a:solidFill>
                  <a:schemeClr val="bg1"/>
                </a:solidFill>
                <a:latin typeface="Garamond" pitchFamily="18" charset="0"/>
              </a:rPr>
              <a:t>that liquefies &amp; partly digests food.</a:t>
            </a:r>
          </a:p>
          <a:p>
            <a:pPr algn="l" rtl="0" eaLnBrk="1" hangingPunct="1">
              <a:buNone/>
            </a:pPr>
            <a:r>
              <a:rPr lang="en-US" sz="2800" dirty="0" smtClean="0">
                <a:solidFill>
                  <a:schemeClr val="bg1"/>
                </a:solidFill>
                <a:latin typeface="Garamond" pitchFamily="18" charset="0"/>
              </a:rPr>
              <a:t>   3- It </a:t>
            </a:r>
            <a:r>
              <a:rPr lang="en-US" sz="2800" dirty="0">
                <a:solidFill>
                  <a:schemeClr val="bg1"/>
                </a:solidFill>
                <a:latin typeface="Garamond" pitchFamily="18" charset="0"/>
              </a:rPr>
              <a:t>produces intrinsic factor necessary for vitamin B</a:t>
            </a:r>
            <a:r>
              <a:rPr lang="en-US" sz="2800" baseline="-25000" dirty="0">
                <a:solidFill>
                  <a:schemeClr val="bg1"/>
                </a:solidFill>
                <a:latin typeface="Garamond" pitchFamily="18" charset="0"/>
              </a:rPr>
              <a:t>12</a:t>
            </a:r>
            <a:r>
              <a:rPr lang="en-US" sz="2800" dirty="0">
                <a:solidFill>
                  <a:schemeClr val="bg1"/>
                </a:solidFill>
                <a:latin typeface="Garamond" pitchFamily="18" charset="0"/>
              </a:rPr>
              <a:t> absorption</a:t>
            </a:r>
            <a:r>
              <a:rPr lang="en-US" sz="2800" dirty="0" smtClean="0">
                <a:solidFill>
                  <a:schemeClr val="bg1"/>
                </a:solidFill>
                <a:latin typeface="Garamond" pitchFamily="18" charset="0"/>
              </a:rPr>
              <a:t>.</a:t>
            </a:r>
          </a:p>
          <a:p>
            <a:pPr algn="l" rtl="0" eaLnBrk="1" hangingPunct="1">
              <a:buNone/>
            </a:pPr>
            <a:r>
              <a:rPr lang="en-US" sz="2800" dirty="0" smtClean="0">
                <a:solidFill>
                  <a:schemeClr val="bg1"/>
                </a:solidFill>
                <a:latin typeface="Garamond" pitchFamily="18" charset="0"/>
              </a:rPr>
              <a:t>   4- </a:t>
            </a:r>
            <a:r>
              <a:rPr lang="en-US" sz="2800" dirty="0">
                <a:solidFill>
                  <a:schemeClr val="bg1"/>
                </a:solidFill>
                <a:latin typeface="Garamond" pitchFamily="18" charset="0"/>
              </a:rPr>
              <a:t>Gastric </a:t>
            </a:r>
            <a:r>
              <a:rPr lang="en-US" sz="2800" dirty="0" err="1" smtClean="0">
                <a:solidFill>
                  <a:schemeClr val="bg1"/>
                </a:solidFill>
                <a:latin typeface="Garamond" pitchFamily="18" charset="0"/>
              </a:rPr>
              <a:t>HCl</a:t>
            </a:r>
            <a:r>
              <a:rPr lang="en-US" sz="2800" dirty="0" smtClean="0">
                <a:solidFill>
                  <a:schemeClr val="bg1"/>
                </a:solidFill>
                <a:latin typeface="Garamond" pitchFamily="18" charset="0"/>
              </a:rPr>
              <a:t>:</a:t>
            </a:r>
          </a:p>
          <a:p>
            <a:pPr marL="712788" indent="-177800" algn="l" defTabSz="1163638" rtl="0" eaLnBrk="1" hangingPunct="1">
              <a:buClr>
                <a:srgbClr val="FFFF00"/>
              </a:buClr>
              <a:buFont typeface="Wingdings" pitchFamily="2" charset="2"/>
              <a:buChar char="ü"/>
              <a:tabLst>
                <a:tab pos="628650" algn="l"/>
              </a:tabLst>
            </a:pPr>
            <a:r>
              <a:rPr lang="en-US" sz="2800" dirty="0">
                <a:solidFill>
                  <a:schemeClr val="bg1"/>
                </a:solidFill>
                <a:latin typeface="Garamond" pitchFamily="18" charset="0"/>
              </a:rPr>
              <a:t> </a:t>
            </a:r>
            <a:r>
              <a:rPr lang="en-US" sz="2800" dirty="0" smtClean="0">
                <a:solidFill>
                  <a:schemeClr val="bg1"/>
                </a:solidFill>
                <a:latin typeface="Garamond" pitchFamily="18" charset="0"/>
              </a:rPr>
              <a:t>   Kills ingested bacteria.</a:t>
            </a:r>
            <a:endParaRPr lang="en-US" sz="2800" dirty="0">
              <a:solidFill>
                <a:schemeClr val="bg1"/>
              </a:solidFill>
              <a:latin typeface="Garamond" pitchFamily="18" charset="0"/>
            </a:endParaRPr>
          </a:p>
          <a:p>
            <a:pPr marL="712788" indent="-177800" algn="l" defTabSz="1163638" rtl="0" eaLnBrk="1" hangingPunct="1">
              <a:buClr>
                <a:srgbClr val="FFFF00"/>
              </a:buClr>
              <a:buFont typeface="Wingdings" pitchFamily="2" charset="2"/>
              <a:buChar char="ü"/>
              <a:tabLst>
                <a:tab pos="628650" algn="l"/>
              </a:tabLst>
            </a:pPr>
            <a:r>
              <a:rPr lang="en-US" sz="2800" dirty="0">
                <a:solidFill>
                  <a:schemeClr val="bg1"/>
                </a:solidFill>
                <a:latin typeface="Garamond" pitchFamily="18" charset="0"/>
              </a:rPr>
              <a:t>   </a:t>
            </a:r>
            <a:r>
              <a:rPr lang="en-US" sz="2800" dirty="0" smtClean="0">
                <a:solidFill>
                  <a:schemeClr val="bg1"/>
                </a:solidFill>
                <a:latin typeface="Garamond" pitchFamily="18" charset="0"/>
              </a:rPr>
              <a:t> Is </a:t>
            </a:r>
            <a:r>
              <a:rPr lang="en-US" sz="2800" dirty="0">
                <a:solidFill>
                  <a:schemeClr val="bg1"/>
                </a:solidFill>
                <a:latin typeface="Garamond" pitchFamily="18" charset="0"/>
              </a:rPr>
              <a:t>necessary for iron &amp; </a:t>
            </a:r>
            <a:r>
              <a:rPr lang="en-US" sz="2800" dirty="0" err="1">
                <a:solidFill>
                  <a:schemeClr val="bg1"/>
                </a:solidFill>
                <a:latin typeface="Garamond" pitchFamily="18" charset="0"/>
              </a:rPr>
              <a:t>Ca</a:t>
            </a:r>
            <a:r>
              <a:rPr lang="en-US" sz="2800" baseline="30000" dirty="0">
                <a:solidFill>
                  <a:schemeClr val="bg1"/>
                </a:solidFill>
                <a:latin typeface="Garamond" pitchFamily="18" charset="0"/>
              </a:rPr>
              <a:t>++</a:t>
            </a:r>
            <a:r>
              <a:rPr lang="en-US" sz="2800" dirty="0">
                <a:solidFill>
                  <a:schemeClr val="bg1"/>
                </a:solidFill>
                <a:latin typeface="Garamond" pitchFamily="18" charset="0"/>
              </a:rPr>
              <a:t> absorption.</a:t>
            </a:r>
          </a:p>
          <a:p>
            <a:pPr marL="712788" indent="-177800" algn="l" defTabSz="1163638" rtl="0" eaLnBrk="1" hangingPunct="1">
              <a:buClr>
                <a:srgbClr val="FFFF00"/>
              </a:buClr>
              <a:buFont typeface="Wingdings" pitchFamily="2" charset="2"/>
              <a:buChar char="ü"/>
              <a:tabLst>
                <a:tab pos="628650" algn="l"/>
              </a:tabLst>
            </a:pPr>
            <a:r>
              <a:rPr lang="en-US" sz="2800" dirty="0">
                <a:solidFill>
                  <a:schemeClr val="bg1"/>
                </a:solidFill>
                <a:latin typeface="Garamond" pitchFamily="18" charset="0"/>
              </a:rPr>
              <a:t>   </a:t>
            </a:r>
            <a:r>
              <a:rPr lang="en-US" sz="2800" dirty="0" smtClean="0">
                <a:solidFill>
                  <a:schemeClr val="bg1"/>
                </a:solidFill>
                <a:latin typeface="Garamond" pitchFamily="18" charset="0"/>
              </a:rPr>
              <a:t>Catalyzes </a:t>
            </a:r>
            <a:r>
              <a:rPr lang="en-US" sz="2800" dirty="0">
                <a:solidFill>
                  <a:schemeClr val="bg1"/>
                </a:solidFill>
                <a:latin typeface="Garamond" pitchFamily="18" charset="0"/>
              </a:rPr>
              <a:t>cleavage of inactive pepsinogen into active pepsin.</a:t>
            </a:r>
          </a:p>
          <a:p>
            <a:pPr algn="l" rtl="0" eaLnBrk="1" hangingPunct="1">
              <a:buNone/>
            </a:pPr>
            <a:r>
              <a:rPr lang="en-US" sz="2800" dirty="0">
                <a:solidFill>
                  <a:schemeClr val="bg1"/>
                </a:solidFill>
                <a:latin typeface="Garamond" pitchFamily="18" charset="0"/>
              </a:rPr>
              <a:t>   7- Absorption of water and lipid-soluble substances (alcohol and drugs</a:t>
            </a:r>
            <a:r>
              <a:rPr lang="en-US" sz="2800" dirty="0" smtClean="0">
                <a:solidFill>
                  <a:schemeClr val="bg1"/>
                </a:solidFill>
                <a:latin typeface="Garamond" pitchFamily="18" charset="0"/>
              </a:rPr>
              <a:t>).</a:t>
            </a:r>
            <a:endParaRPr lang="en-US" sz="2800" dirty="0">
              <a:solidFill>
                <a:schemeClr val="bg1"/>
              </a:solidFill>
              <a:latin typeface="Garamond" pitchFamily="18" charset="0"/>
            </a:endParaRPr>
          </a:p>
          <a:p>
            <a:pPr algn="l" rtl="0" eaLnBrk="1" hangingPunct="1">
              <a:buNone/>
            </a:pPr>
            <a:r>
              <a:rPr lang="en-US" sz="2800" dirty="0">
                <a:solidFill>
                  <a:schemeClr val="bg1"/>
                </a:solidFill>
                <a:latin typeface="Garamond" pitchFamily="18" charset="0"/>
              </a:rPr>
              <a:t>   8- </a:t>
            </a:r>
            <a:r>
              <a:rPr lang="en-US" sz="2800" dirty="0" smtClean="0">
                <a:solidFill>
                  <a:schemeClr val="bg1"/>
                </a:solidFill>
                <a:latin typeface="Garamond" pitchFamily="18" charset="0"/>
              </a:rPr>
              <a:t>It </a:t>
            </a:r>
            <a:r>
              <a:rPr lang="en-US" sz="2800" dirty="0">
                <a:solidFill>
                  <a:schemeClr val="bg1"/>
                </a:solidFill>
                <a:latin typeface="Garamond" pitchFamily="18" charset="0"/>
              </a:rPr>
              <a:t>has endocrine </a:t>
            </a:r>
            <a:r>
              <a:rPr lang="en-US" sz="2800" dirty="0" smtClean="0">
                <a:solidFill>
                  <a:schemeClr val="bg1"/>
                </a:solidFill>
                <a:latin typeface="Garamond" pitchFamily="18" charset="0"/>
              </a:rPr>
              <a:t>function, e.g. It produces gastrin and </a:t>
            </a:r>
            <a:r>
              <a:rPr lang="en-US" sz="2800" dirty="0" err="1" smtClean="0">
                <a:solidFill>
                  <a:schemeClr val="bg1"/>
                </a:solidFill>
                <a:latin typeface="Garamond" pitchFamily="18" charset="0"/>
              </a:rPr>
              <a:t>somatostatin</a:t>
            </a:r>
            <a:r>
              <a:rPr lang="en-US" sz="2800" dirty="0" smtClean="0">
                <a:solidFill>
                  <a:schemeClr val="bg1"/>
                </a:solidFill>
                <a:latin typeface="Garamond" pitchFamily="18" charset="0"/>
              </a:rPr>
              <a:t>.</a:t>
            </a:r>
            <a:endParaRPr lang="en-US" sz="2800" dirty="0">
              <a:solidFill>
                <a:schemeClr val="bg1"/>
              </a:solidFill>
              <a:latin typeface="Garamond" pitchFamily="18" charset="0"/>
            </a:endParaRPr>
          </a:p>
          <a:p>
            <a:pPr algn="l" rtl="0" eaLnBrk="1" hangingPunct="1">
              <a:buFont typeface="Wingdings" pitchFamily="2" charset="2"/>
              <a:buNone/>
            </a:pPr>
            <a:endParaRPr lang="en-US" sz="2400" dirty="0" smtClean="0">
              <a:solidFill>
                <a:schemeClr val="bg1"/>
              </a:solidFill>
            </a:endParaRPr>
          </a:p>
        </p:txBody>
      </p:sp>
    </p:spTree>
    <p:extLst>
      <p:ext uri="{BB962C8B-B14F-4D97-AF65-F5344CB8AC3E}">
        <p14:creationId xmlns:p14="http://schemas.microsoft.com/office/powerpoint/2010/main" val="1940506847"/>
      </p:ext>
    </p:extLst>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838200"/>
          </a:xfrm>
        </p:spPr>
        <p:txBody>
          <a:bodyPr/>
          <a:lstStyle/>
          <a:p>
            <a:pPr rtl="0"/>
            <a:r>
              <a:rPr lang="en-US" sz="3200" dirty="0" smtClean="0">
                <a:solidFill>
                  <a:srgbClr val="FF33CC"/>
                </a:solidFill>
              </a:rPr>
              <a:t>Motor </a:t>
            </a:r>
            <a:r>
              <a:rPr lang="en-US" sz="3200" dirty="0">
                <a:solidFill>
                  <a:srgbClr val="FF33CC"/>
                </a:solidFill>
              </a:rPr>
              <a:t>Behavior of the </a:t>
            </a:r>
            <a:r>
              <a:rPr lang="en-US" sz="3200" dirty="0" err="1">
                <a:solidFill>
                  <a:srgbClr val="FF33CC"/>
                </a:solidFill>
              </a:rPr>
              <a:t>Antral</a:t>
            </a:r>
            <a:r>
              <a:rPr lang="en-US" sz="3200" dirty="0">
                <a:solidFill>
                  <a:srgbClr val="FF33CC"/>
                </a:solidFill>
              </a:rPr>
              <a:t> Pump </a:t>
            </a:r>
            <a:r>
              <a:rPr lang="en-US" sz="3200" dirty="0" smtClean="0">
                <a:solidFill>
                  <a:srgbClr val="FF33CC"/>
                </a:solidFill>
                <a:latin typeface="Times New Roman" pitchFamily="18" charset="0"/>
                <a:cs typeface="Times New Roman" pitchFamily="18" charset="0"/>
              </a:rPr>
              <a:t>region</a:t>
            </a:r>
            <a:r>
              <a:rPr lang="en-US" sz="3200" dirty="0">
                <a:solidFill>
                  <a:srgbClr val="FF33CC"/>
                </a:solidFill>
                <a:latin typeface="Times New Roman" pitchFamily="18" charset="0"/>
                <a:cs typeface="Times New Roman" pitchFamily="18" charset="0"/>
              </a:rPr>
              <a:t>, </a:t>
            </a:r>
            <a:r>
              <a:rPr lang="en-US" sz="3200" dirty="0" smtClean="0">
                <a:solidFill>
                  <a:srgbClr val="FF33CC"/>
                </a:solidFill>
                <a:latin typeface="Times New Roman" pitchFamily="18" charset="0"/>
                <a:cs typeface="Times New Roman" pitchFamily="18" charset="0"/>
              </a:rPr>
              <a:t>(phasic </a:t>
            </a:r>
            <a:r>
              <a:rPr lang="en-US" sz="3200" dirty="0">
                <a:solidFill>
                  <a:srgbClr val="FF33CC"/>
                </a:solidFill>
                <a:latin typeface="Times New Roman" pitchFamily="18" charset="0"/>
                <a:cs typeface="Times New Roman" pitchFamily="18" charset="0"/>
              </a:rPr>
              <a:t>contraction).</a:t>
            </a:r>
          </a:p>
        </p:txBody>
      </p:sp>
      <p:sp>
        <p:nvSpPr>
          <p:cNvPr id="3" name="Content Placeholder 2"/>
          <p:cNvSpPr>
            <a:spLocks noGrp="1"/>
          </p:cNvSpPr>
          <p:nvPr>
            <p:ph idx="1"/>
          </p:nvPr>
        </p:nvSpPr>
        <p:spPr>
          <a:xfrm>
            <a:off x="304800" y="990600"/>
            <a:ext cx="8610600" cy="3810000"/>
          </a:xfrm>
        </p:spPr>
        <p:txBody>
          <a:bodyPr/>
          <a:lstStyle/>
          <a:p>
            <a:pPr marL="0" indent="0" algn="l" rtl="0">
              <a:buNone/>
            </a:pPr>
            <a:r>
              <a:rPr lang="en-US" sz="2800" dirty="0" smtClean="0">
                <a:solidFill>
                  <a:srgbClr val="FFFFFF"/>
                </a:solidFill>
                <a:cs typeface="Times New Roman" pitchFamily="18" charset="0"/>
              </a:rPr>
              <a:t>Major mixing activities take place in the </a:t>
            </a:r>
            <a:r>
              <a:rPr lang="en-US" sz="2800" dirty="0" err="1" smtClean="0">
                <a:solidFill>
                  <a:srgbClr val="FFFFFF"/>
                </a:solidFill>
                <a:cs typeface="Times New Roman" pitchFamily="18" charset="0"/>
              </a:rPr>
              <a:t>antrum</a:t>
            </a:r>
            <a:r>
              <a:rPr lang="en-US" sz="2800" dirty="0" smtClean="0">
                <a:solidFill>
                  <a:srgbClr val="FFFFFF"/>
                </a:solidFill>
                <a:cs typeface="Times New Roman" pitchFamily="18" charset="0"/>
              </a:rPr>
              <a:t> </a:t>
            </a:r>
          </a:p>
          <a:p>
            <a:pPr marL="0" indent="0" algn="l" rtl="0">
              <a:buNone/>
            </a:pPr>
            <a:r>
              <a:rPr lang="en-US" sz="2800" dirty="0" smtClean="0">
                <a:solidFill>
                  <a:srgbClr val="FFFFFF"/>
                </a:solidFill>
                <a:cs typeface="Times New Roman" pitchFamily="18" charset="0"/>
              </a:rPr>
              <a:t>Contact of gastric </a:t>
            </a:r>
            <a:r>
              <a:rPr lang="en-US" sz="2800" dirty="0" err="1" smtClean="0">
                <a:solidFill>
                  <a:srgbClr val="FFFFFF"/>
                </a:solidFill>
                <a:cs typeface="Times New Roman" pitchFamily="18" charset="0"/>
              </a:rPr>
              <a:t>chyme</a:t>
            </a:r>
            <a:r>
              <a:rPr lang="en-US" sz="2800" dirty="0" smtClean="0">
                <a:solidFill>
                  <a:srgbClr val="FFFFFF"/>
                </a:solidFill>
                <a:cs typeface="Times New Roman" pitchFamily="18" charset="0"/>
              </a:rPr>
              <a:t> with the mucosal surface of the stomach, causes weak peristaltic constrictor waves called mixing waves once every 15-20 sec. These waves are initiated by the gut wall basic electrical rhythm of the slow spontaneous electrical waves. These waves progress from the body to the antrum and become intense forcing the chyme to mix and move under high pressure from the antrum toward the pylorus. Each time a peristaltic wave passes from to the antrum to the pylorus, few millimeters of antral content move into the duodenum through the pyloric sphincter.</a:t>
            </a:r>
          </a:p>
        </p:txBody>
      </p:sp>
    </p:spTree>
    <p:extLst>
      <p:ext uri="{BB962C8B-B14F-4D97-AF65-F5344CB8AC3E}">
        <p14:creationId xmlns:p14="http://schemas.microsoft.com/office/powerpoint/2010/main" val="2105072137"/>
      </p:ext>
    </p:extLst>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pPr rtl="0"/>
            <a:r>
              <a:rPr lang="en-US" sz="2800" dirty="0" smtClean="0">
                <a:solidFill>
                  <a:srgbClr val="FF33CC"/>
                </a:solidFill>
              </a:rPr>
              <a:t>Motor Behavior of the Antral Pump Is Initiated by a Dominant Pacemaker</a:t>
            </a:r>
            <a:endParaRPr lang="ar-SA" sz="2800" dirty="0">
              <a:solidFill>
                <a:srgbClr val="FF33CC"/>
              </a:solidFill>
            </a:endParaRPr>
          </a:p>
        </p:txBody>
      </p:sp>
      <p:sp>
        <p:nvSpPr>
          <p:cNvPr id="3" name="Content Placeholder 2"/>
          <p:cNvSpPr>
            <a:spLocks noGrp="1"/>
          </p:cNvSpPr>
          <p:nvPr>
            <p:ph idx="1"/>
          </p:nvPr>
        </p:nvSpPr>
        <p:spPr>
          <a:xfrm>
            <a:off x="0" y="990600"/>
            <a:ext cx="9144000" cy="3581400"/>
          </a:xfrm>
        </p:spPr>
        <p:txBody>
          <a:bodyPr/>
          <a:lstStyle/>
          <a:p>
            <a:pPr algn="l" rtl="0"/>
            <a:r>
              <a:rPr lang="en-US" sz="3000" dirty="0" smtClean="0">
                <a:solidFill>
                  <a:srgbClr val="FFFFFF"/>
                </a:solidFill>
              </a:rPr>
              <a:t>Gastric action potentials are initiated by a dominant pacemaker that generates </a:t>
            </a:r>
            <a:r>
              <a:rPr lang="en-US" sz="3000" dirty="0">
                <a:solidFill>
                  <a:srgbClr val="FFFFFF"/>
                </a:solidFill>
              </a:rPr>
              <a:t>action </a:t>
            </a:r>
            <a:r>
              <a:rPr lang="en-US" sz="3000" dirty="0" smtClean="0">
                <a:solidFill>
                  <a:srgbClr val="FFFFFF"/>
                </a:solidFill>
              </a:rPr>
              <a:t>at </a:t>
            </a:r>
            <a:r>
              <a:rPr lang="en-US" sz="3000" dirty="0">
                <a:solidFill>
                  <a:srgbClr val="FFFFFF"/>
                </a:solidFill>
              </a:rPr>
              <a:t>a frequency of </a:t>
            </a:r>
            <a:r>
              <a:rPr lang="en-US" sz="3000" dirty="0" smtClean="0">
                <a:solidFill>
                  <a:srgbClr val="FFFFFF"/>
                </a:solidFill>
              </a:rPr>
              <a:t>3/min and lasts </a:t>
            </a:r>
            <a:r>
              <a:rPr lang="en-US" sz="3000" dirty="0">
                <a:solidFill>
                  <a:srgbClr val="FFFFFF"/>
                </a:solidFill>
              </a:rPr>
              <a:t>about 5 seconds </a:t>
            </a:r>
            <a:r>
              <a:rPr lang="en-US" sz="3000" dirty="0" smtClean="0">
                <a:solidFill>
                  <a:srgbClr val="FFFFFF"/>
                </a:solidFill>
              </a:rPr>
              <a:t>. They propagate rapidly around the gastric circumference and trigger a ring-like contraction. </a:t>
            </a:r>
          </a:p>
          <a:p>
            <a:pPr algn="l" rtl="0"/>
            <a:r>
              <a:rPr lang="en-US" sz="3000" dirty="0" smtClean="0">
                <a:solidFill>
                  <a:srgbClr val="FFFFFF"/>
                </a:solidFill>
              </a:rPr>
              <a:t>The action potentials and associated ring-like contraction then travel more slowly toward the gastroduodenal junction.</a:t>
            </a:r>
          </a:p>
          <a:p>
            <a:pPr algn="l" rtl="0"/>
            <a:r>
              <a:rPr lang="en-US" sz="3000" dirty="0" smtClean="0">
                <a:solidFill>
                  <a:srgbClr val="FFFFFF"/>
                </a:solidFill>
              </a:rPr>
              <a:t>Electrical syncytial properties of the gastric musculature account for propagation of the action potentials from the pacemaker site to the gastroduodenal junction. </a:t>
            </a:r>
          </a:p>
        </p:txBody>
      </p:sp>
    </p:spTree>
    <p:extLst>
      <p:ext uri="{BB962C8B-B14F-4D97-AF65-F5344CB8AC3E}">
        <p14:creationId xmlns:p14="http://schemas.microsoft.com/office/powerpoint/2010/main" val="3612085131"/>
      </p:ext>
    </p:extLst>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lgn="l" rtl="0"/>
            <a:r>
              <a:rPr lang="en-US" sz="2800" dirty="0" smtClean="0">
                <a:solidFill>
                  <a:srgbClr val="FF33CC"/>
                </a:solidFill>
              </a:rPr>
              <a:t>Motor Behavior of the Antral Pump Is Initiated by a Dominant Pacemaker (Motility in the Antrum)</a:t>
            </a:r>
            <a:endParaRPr lang="ar-SA" sz="2800" dirty="0">
              <a:solidFill>
                <a:srgbClr val="FF33CC"/>
              </a:solidFill>
            </a:endParaRPr>
          </a:p>
        </p:txBody>
      </p:sp>
      <p:pic>
        <p:nvPicPr>
          <p:cNvPr id="4" name="Content Placeholder 3" descr="DA7C25FF2.png"/>
          <p:cNvPicPr>
            <a:picLocks noGrp="1" noChangeAspect="1"/>
          </p:cNvPicPr>
          <p:nvPr>
            <p:ph idx="1"/>
          </p:nvPr>
        </p:nvPicPr>
        <p:blipFill>
          <a:blip r:embed="rId2" cstate="print"/>
          <a:stretch>
            <a:fillRect/>
          </a:stretch>
        </p:blipFill>
        <p:spPr>
          <a:xfrm>
            <a:off x="6133605" y="2895600"/>
            <a:ext cx="3010395" cy="2438400"/>
          </a:xfrm>
          <a:prstGeom prst="rect">
            <a:avLst/>
          </a:prstGeom>
        </p:spPr>
      </p:pic>
      <p:sp>
        <p:nvSpPr>
          <p:cNvPr id="3" name="Rectangle 2"/>
          <p:cNvSpPr/>
          <p:nvPr/>
        </p:nvSpPr>
        <p:spPr>
          <a:xfrm>
            <a:off x="152400" y="990600"/>
            <a:ext cx="6324600" cy="5693866"/>
          </a:xfrm>
          <a:prstGeom prst="rect">
            <a:avLst/>
          </a:prstGeom>
        </p:spPr>
        <p:txBody>
          <a:bodyPr wrap="square">
            <a:spAutoFit/>
          </a:bodyPr>
          <a:lstStyle/>
          <a:p>
            <a:pPr eaLnBrk="1" hangingPunct="1"/>
            <a:r>
              <a:rPr lang="en-US" sz="2800" dirty="0">
                <a:solidFill>
                  <a:srgbClr val="FFFFFF"/>
                </a:solidFill>
                <a:latin typeface="Garamond"/>
                <a:cs typeface="Times New Roman" pitchFamily="18" charset="0"/>
              </a:rPr>
              <a:t>Electrical action potentials in gastrointestinal muscles occur in 4 phases, determined by specific ionic mechanisms. </a:t>
            </a:r>
          </a:p>
          <a:p>
            <a:pPr eaLnBrk="1" hangingPunct="1"/>
            <a:r>
              <a:rPr lang="en-US" sz="2800" dirty="0">
                <a:solidFill>
                  <a:srgbClr val="FFFFFF"/>
                </a:solidFill>
                <a:latin typeface="Garamond"/>
                <a:cs typeface="Times New Roman" pitchFamily="18" charset="0"/>
              </a:rPr>
              <a:t>Phase 0: Resting membrane potential.</a:t>
            </a:r>
          </a:p>
          <a:p>
            <a:pPr eaLnBrk="1" hangingPunct="1"/>
            <a:r>
              <a:rPr lang="en-US" sz="2800" dirty="0">
                <a:solidFill>
                  <a:srgbClr val="FFFFFF"/>
                </a:solidFill>
                <a:latin typeface="Garamond"/>
                <a:cs typeface="Times New Roman" pitchFamily="18" charset="0"/>
              </a:rPr>
              <a:t>Phase 1: Rising phase (upstroke depolarization); activation of voltage-gated </a:t>
            </a:r>
            <a:r>
              <a:rPr lang="en-US" sz="2800" dirty="0" err="1">
                <a:solidFill>
                  <a:srgbClr val="FFFFFF"/>
                </a:solidFill>
                <a:latin typeface="Garamond"/>
                <a:cs typeface="Times New Roman" pitchFamily="18" charset="0"/>
              </a:rPr>
              <a:t>Ca</a:t>
            </a:r>
            <a:r>
              <a:rPr lang="en-US" sz="2800" baseline="30000" dirty="0">
                <a:solidFill>
                  <a:srgbClr val="FFFFFF"/>
                </a:solidFill>
                <a:latin typeface="Garamond"/>
                <a:cs typeface="Times New Roman" pitchFamily="18" charset="0"/>
              </a:rPr>
              <a:t>++</a:t>
            </a:r>
            <a:r>
              <a:rPr lang="en-US" sz="2800" dirty="0">
                <a:solidFill>
                  <a:srgbClr val="FFFFFF"/>
                </a:solidFill>
                <a:latin typeface="Garamond"/>
                <a:cs typeface="Times New Roman" pitchFamily="18" charset="0"/>
              </a:rPr>
              <a:t> channels and voltage-gated </a:t>
            </a:r>
            <a:r>
              <a:rPr lang="en-US" sz="2800" dirty="0" err="1">
                <a:solidFill>
                  <a:srgbClr val="FFFFFF"/>
                </a:solidFill>
                <a:latin typeface="Garamond"/>
                <a:cs typeface="Times New Roman" pitchFamily="18" charset="0"/>
              </a:rPr>
              <a:t>K</a:t>
            </a:r>
            <a:r>
              <a:rPr lang="en-US" sz="2800" baseline="30000" dirty="0" err="1">
                <a:solidFill>
                  <a:srgbClr val="FFFFFF"/>
                </a:solidFill>
                <a:latin typeface="Garamond"/>
                <a:cs typeface="Times New Roman" pitchFamily="18" charset="0"/>
              </a:rPr>
              <a:t>+</a:t>
            </a:r>
            <a:r>
              <a:rPr lang="en-US" sz="2800" dirty="0" err="1">
                <a:solidFill>
                  <a:srgbClr val="FFFFFF"/>
                </a:solidFill>
                <a:latin typeface="Garamond"/>
                <a:cs typeface="Times New Roman" pitchFamily="18" charset="0"/>
              </a:rPr>
              <a:t>channels</a:t>
            </a:r>
            <a:r>
              <a:rPr lang="en-US" sz="2800" dirty="0">
                <a:solidFill>
                  <a:srgbClr val="FFFFFF"/>
                </a:solidFill>
                <a:latin typeface="Garamond"/>
                <a:cs typeface="Times New Roman" pitchFamily="18" charset="0"/>
              </a:rPr>
              <a:t>. </a:t>
            </a:r>
          </a:p>
          <a:p>
            <a:pPr eaLnBrk="1" hangingPunct="1"/>
            <a:r>
              <a:rPr lang="en-US" sz="2800" dirty="0">
                <a:solidFill>
                  <a:srgbClr val="FFFFFF"/>
                </a:solidFill>
                <a:latin typeface="Garamond"/>
                <a:cs typeface="Times New Roman" pitchFamily="18" charset="0"/>
              </a:rPr>
              <a:t>Phase 3: Plateau phase; balance of inward </a:t>
            </a:r>
            <a:r>
              <a:rPr lang="en-US" sz="2800" dirty="0" err="1">
                <a:solidFill>
                  <a:srgbClr val="FFFFFF"/>
                </a:solidFill>
                <a:latin typeface="Garamond"/>
                <a:cs typeface="Times New Roman" pitchFamily="18" charset="0"/>
              </a:rPr>
              <a:t>Ca</a:t>
            </a:r>
            <a:r>
              <a:rPr lang="en-US" sz="2800" baseline="30000" dirty="0">
                <a:solidFill>
                  <a:srgbClr val="FFFFFF"/>
                </a:solidFill>
                <a:latin typeface="Garamond"/>
                <a:cs typeface="Times New Roman" pitchFamily="18" charset="0"/>
              </a:rPr>
              <a:t>++</a:t>
            </a:r>
            <a:r>
              <a:rPr lang="en-US" sz="2800" dirty="0">
                <a:solidFill>
                  <a:srgbClr val="FFFFFF"/>
                </a:solidFill>
                <a:latin typeface="Garamond"/>
                <a:cs typeface="Times New Roman" pitchFamily="18" charset="0"/>
              </a:rPr>
              <a:t> current and outward K</a:t>
            </a:r>
            <a:r>
              <a:rPr lang="en-US" sz="2800" baseline="30000" dirty="0">
                <a:solidFill>
                  <a:srgbClr val="FFFFFF"/>
                </a:solidFill>
                <a:latin typeface="Garamond"/>
                <a:cs typeface="Times New Roman" pitchFamily="18" charset="0"/>
              </a:rPr>
              <a:t>+</a:t>
            </a:r>
            <a:r>
              <a:rPr lang="en-US" sz="2800" dirty="0">
                <a:solidFill>
                  <a:srgbClr val="FFFFFF"/>
                </a:solidFill>
                <a:latin typeface="Garamond"/>
                <a:cs typeface="Times New Roman" pitchFamily="18" charset="0"/>
              </a:rPr>
              <a:t> current. </a:t>
            </a:r>
          </a:p>
          <a:p>
            <a:pPr eaLnBrk="1" hangingPunct="1"/>
            <a:r>
              <a:rPr lang="en-US" sz="2800" dirty="0">
                <a:solidFill>
                  <a:srgbClr val="FFFFFF"/>
                </a:solidFill>
                <a:latin typeface="Garamond"/>
                <a:cs typeface="Times New Roman" pitchFamily="18" charset="0"/>
              </a:rPr>
              <a:t>Phase 4: Falling phase (repolarization); inactivation of voltage-gated </a:t>
            </a:r>
            <a:r>
              <a:rPr lang="en-US" sz="2800" dirty="0" err="1">
                <a:solidFill>
                  <a:srgbClr val="FFFFFF"/>
                </a:solidFill>
                <a:latin typeface="Garamond"/>
                <a:cs typeface="Times New Roman" pitchFamily="18" charset="0"/>
              </a:rPr>
              <a:t>Ca</a:t>
            </a:r>
            <a:r>
              <a:rPr lang="en-US" sz="2800" baseline="30000" dirty="0">
                <a:solidFill>
                  <a:srgbClr val="FFFFFF"/>
                </a:solidFill>
                <a:latin typeface="Garamond"/>
                <a:cs typeface="Times New Roman" pitchFamily="18" charset="0"/>
              </a:rPr>
              <a:t>++</a:t>
            </a:r>
            <a:r>
              <a:rPr lang="en-US" sz="2800" dirty="0">
                <a:solidFill>
                  <a:srgbClr val="FFFFFF"/>
                </a:solidFill>
                <a:latin typeface="Garamond"/>
                <a:cs typeface="Times New Roman" pitchFamily="18" charset="0"/>
              </a:rPr>
              <a:t> channels and activation of </a:t>
            </a:r>
            <a:r>
              <a:rPr lang="en-US" sz="2800" dirty="0" err="1">
                <a:solidFill>
                  <a:srgbClr val="FFFFFF"/>
                </a:solidFill>
                <a:latin typeface="Garamond"/>
                <a:cs typeface="Times New Roman" pitchFamily="18" charset="0"/>
              </a:rPr>
              <a:t>Ca</a:t>
            </a:r>
            <a:r>
              <a:rPr lang="en-US" sz="2800" baseline="30000" dirty="0">
                <a:solidFill>
                  <a:srgbClr val="FFFFFF"/>
                </a:solidFill>
                <a:latin typeface="Garamond"/>
                <a:cs typeface="Times New Roman" pitchFamily="18" charset="0"/>
              </a:rPr>
              <a:t>++</a:t>
            </a:r>
            <a:r>
              <a:rPr lang="en-US" sz="2800" dirty="0">
                <a:solidFill>
                  <a:srgbClr val="FFFFFF"/>
                </a:solidFill>
                <a:latin typeface="Garamond"/>
                <a:cs typeface="Times New Roman" pitchFamily="18" charset="0"/>
              </a:rPr>
              <a:t>-gated </a:t>
            </a:r>
            <a:r>
              <a:rPr lang="en-US" sz="2800" dirty="0" err="1">
                <a:solidFill>
                  <a:srgbClr val="FFFFFF"/>
                </a:solidFill>
                <a:latin typeface="Garamond"/>
                <a:cs typeface="Times New Roman" pitchFamily="18" charset="0"/>
              </a:rPr>
              <a:t>K</a:t>
            </a:r>
            <a:r>
              <a:rPr lang="en-US" sz="2800" baseline="30000" dirty="0" err="1">
                <a:solidFill>
                  <a:srgbClr val="FFFFFF"/>
                </a:solidFill>
                <a:latin typeface="Garamond"/>
                <a:cs typeface="Times New Roman" pitchFamily="18" charset="0"/>
              </a:rPr>
              <a:t>+</a:t>
            </a:r>
            <a:r>
              <a:rPr lang="en-US" sz="2800" dirty="0" err="1">
                <a:solidFill>
                  <a:srgbClr val="FFFFFF"/>
                </a:solidFill>
                <a:latin typeface="Garamond"/>
                <a:cs typeface="Times New Roman" pitchFamily="18" charset="0"/>
              </a:rPr>
              <a:t>channels</a:t>
            </a:r>
            <a:r>
              <a:rPr lang="en-US" sz="2800" dirty="0">
                <a:solidFill>
                  <a:srgbClr val="FFFFFF"/>
                </a:solidFill>
                <a:latin typeface="Garamond"/>
                <a:cs typeface="Times New Roman" pitchFamily="18" charset="0"/>
              </a:rPr>
              <a:t>.</a:t>
            </a:r>
            <a:endParaRPr lang="ar-SA" sz="2800" dirty="0">
              <a:solidFill>
                <a:srgbClr val="FFFFFF"/>
              </a:solidFill>
              <a:latin typeface="Garamond"/>
              <a:cs typeface="Times New Roman" pitchFamily="18" charset="0"/>
            </a:endParaRPr>
          </a:p>
        </p:txBody>
      </p:sp>
    </p:spTree>
    <p:extLst>
      <p:ext uri="{BB962C8B-B14F-4D97-AF65-F5344CB8AC3E}">
        <p14:creationId xmlns:p14="http://schemas.microsoft.com/office/powerpoint/2010/main" val="862834175"/>
      </p:ext>
    </p:extLst>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rtl="0"/>
            <a:r>
              <a:rPr lang="en-US" sz="3600" dirty="0" smtClean="0">
                <a:solidFill>
                  <a:srgbClr val="FF33CC"/>
                </a:solidFill>
              </a:rPr>
              <a:t>The Gastric Action Potential Triggers Two Kinds of Contractions</a:t>
            </a:r>
            <a:endParaRPr lang="ar-SA" sz="3600" dirty="0">
              <a:solidFill>
                <a:srgbClr val="FF33CC"/>
              </a:solidFill>
            </a:endParaRPr>
          </a:p>
        </p:txBody>
      </p:sp>
      <p:sp>
        <p:nvSpPr>
          <p:cNvPr id="3" name="Content Placeholder 2"/>
          <p:cNvSpPr>
            <a:spLocks noGrp="1"/>
          </p:cNvSpPr>
          <p:nvPr>
            <p:ph sz="half" idx="1"/>
          </p:nvPr>
        </p:nvSpPr>
        <p:spPr>
          <a:xfrm>
            <a:off x="0" y="1066800"/>
            <a:ext cx="5029200" cy="5257800"/>
          </a:xfrm>
        </p:spPr>
        <p:txBody>
          <a:bodyPr/>
          <a:lstStyle/>
          <a:p>
            <a:pPr algn="l" rtl="0"/>
            <a:r>
              <a:rPr lang="en-US" dirty="0" smtClean="0">
                <a:solidFill>
                  <a:srgbClr val="FFFFFF"/>
                </a:solidFill>
              </a:rPr>
              <a:t>The gastric action potential is responsible for two components of the propulsive contractile behavior in the antral pump. </a:t>
            </a:r>
          </a:p>
          <a:p>
            <a:pPr marL="457200" indent="-457200" algn="l" rtl="0">
              <a:buAutoNum type="arabicParenBoth"/>
            </a:pPr>
            <a:r>
              <a:rPr lang="en-US" dirty="0" smtClean="0">
                <a:solidFill>
                  <a:srgbClr val="FFFF00"/>
                </a:solidFill>
              </a:rPr>
              <a:t>A leading contraction</a:t>
            </a:r>
            <a:r>
              <a:rPr lang="en-US" dirty="0" smtClean="0">
                <a:solidFill>
                  <a:srgbClr val="FFFFFF"/>
                </a:solidFill>
              </a:rPr>
              <a:t>, which has relatively constant amplitude, is associated with the rising phase of the action potential</a:t>
            </a:r>
          </a:p>
          <a:p>
            <a:pPr marL="457200" indent="-457200" algn="l" rtl="0">
              <a:buAutoNum type="arabicParenBoth"/>
            </a:pPr>
            <a:r>
              <a:rPr lang="en-US" dirty="0" smtClean="0">
                <a:solidFill>
                  <a:srgbClr val="FFFF00"/>
                </a:solidFill>
              </a:rPr>
              <a:t>A trailing contraction</a:t>
            </a:r>
            <a:r>
              <a:rPr lang="en-US" dirty="0" smtClean="0">
                <a:solidFill>
                  <a:srgbClr val="FFFFFF"/>
                </a:solidFill>
              </a:rPr>
              <a:t>, of variable amplitude, is associated with the plateau phase. </a:t>
            </a:r>
          </a:p>
        </p:txBody>
      </p:sp>
      <p:pic>
        <p:nvPicPr>
          <p:cNvPr id="5" name="Picture 3" descr="26-25"/>
          <p:cNvPicPr>
            <a:picLocks noGrp="1" noChangeAspect="1" noChangeArrowheads="1"/>
          </p:cNvPicPr>
          <p:nvPr>
            <p:ph sz="half" idx="2"/>
          </p:nvPr>
        </p:nvPicPr>
        <p:blipFill>
          <a:blip r:embed="rId2" cstate="print"/>
          <a:srcRect/>
          <a:stretch>
            <a:fillRect/>
          </a:stretch>
        </p:blipFill>
        <p:spPr bwMode="auto">
          <a:xfrm>
            <a:off x="4953000" y="1219200"/>
            <a:ext cx="4114800" cy="5433346"/>
          </a:xfrm>
          <a:prstGeom prst="rect">
            <a:avLst/>
          </a:prstGeom>
          <a:noFill/>
          <a:ln w="9525">
            <a:noFill/>
            <a:miter lim="800000"/>
            <a:headEnd/>
            <a:tailEnd/>
          </a:ln>
        </p:spPr>
      </p:pic>
    </p:spTree>
    <p:extLst>
      <p:ext uri="{BB962C8B-B14F-4D97-AF65-F5344CB8AC3E}">
        <p14:creationId xmlns:p14="http://schemas.microsoft.com/office/powerpoint/2010/main" val="1848304412"/>
      </p:ext>
    </p:extLst>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26-26"/>
          <p:cNvPicPr>
            <a:picLocks noChangeAspect="1" noChangeArrowheads="1"/>
          </p:cNvPicPr>
          <p:nvPr/>
        </p:nvPicPr>
        <p:blipFill>
          <a:blip r:embed="rId2" cstate="print"/>
          <a:srcRect/>
          <a:stretch>
            <a:fillRect/>
          </a:stretch>
        </p:blipFill>
        <p:spPr bwMode="auto">
          <a:xfrm>
            <a:off x="2438400" y="4038600"/>
            <a:ext cx="6629400" cy="2743199"/>
          </a:xfrm>
          <a:prstGeom prst="rect">
            <a:avLst/>
          </a:prstGeom>
          <a:noFill/>
          <a:ln w="9525">
            <a:noFill/>
            <a:miter lim="800000"/>
            <a:headEnd/>
            <a:tailEnd/>
          </a:ln>
        </p:spPr>
      </p:pic>
      <p:sp>
        <p:nvSpPr>
          <p:cNvPr id="12291" name="Title 2"/>
          <p:cNvSpPr>
            <a:spLocks noGrp="1"/>
          </p:cNvSpPr>
          <p:nvPr>
            <p:ph type="title"/>
          </p:nvPr>
        </p:nvSpPr>
        <p:spPr>
          <a:xfrm>
            <a:off x="685800" y="152400"/>
            <a:ext cx="7772400" cy="685800"/>
          </a:xfrm>
        </p:spPr>
        <p:txBody>
          <a:bodyPr/>
          <a:lstStyle/>
          <a:p>
            <a:pPr eaLnBrk="1" hangingPunct="1"/>
            <a:r>
              <a:rPr lang="en-US" dirty="0" smtClean="0"/>
              <a:t>Retropulsion Phenomena </a:t>
            </a:r>
            <a:endParaRPr lang="ar-SA" dirty="0" smtClean="0"/>
          </a:p>
        </p:txBody>
      </p:sp>
      <p:sp>
        <p:nvSpPr>
          <p:cNvPr id="4" name="Content Placeholder 3"/>
          <p:cNvSpPr>
            <a:spLocks noGrp="1"/>
          </p:cNvSpPr>
          <p:nvPr>
            <p:ph idx="1"/>
          </p:nvPr>
        </p:nvSpPr>
        <p:spPr>
          <a:xfrm>
            <a:off x="152400" y="609600"/>
            <a:ext cx="8839200" cy="3200400"/>
          </a:xfrm>
        </p:spPr>
        <p:txBody>
          <a:bodyPr/>
          <a:lstStyle/>
          <a:p>
            <a:pPr algn="l" rtl="0"/>
            <a:r>
              <a:rPr lang="en-US" sz="2800" dirty="0" smtClean="0">
                <a:solidFill>
                  <a:srgbClr val="FFFFFF"/>
                </a:solidFill>
              </a:rPr>
              <a:t>As the trailing contraction approaches the closed pylorus, the gastric contents are forced into the antral compartment of ever-decreasing volume and progressively increasing pressure. This results in jet-like retropulsion through the pyloric orifice. Repetition at 3 cycles/min reduces particle size from 1-7 mm range that is necessary before a particle can be emptied into the duodenum. These intense peristaltic contractions that cause emptying increase the pressure in the stomach.</a:t>
            </a:r>
            <a:endParaRPr lang="ar-SA" sz="2800" dirty="0">
              <a:solidFill>
                <a:srgbClr val="FFFFFF"/>
              </a:solidFill>
            </a:endParaRPr>
          </a:p>
        </p:txBody>
      </p:sp>
    </p:spTree>
    <p:extLst>
      <p:ext uri="{BB962C8B-B14F-4D97-AF65-F5344CB8AC3E}">
        <p14:creationId xmlns:p14="http://schemas.microsoft.com/office/powerpoint/2010/main" val="1452187695"/>
      </p:ext>
    </p:extLst>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title"/>
          </p:nvPr>
        </p:nvSpPr>
        <p:spPr/>
        <p:txBody>
          <a:bodyPr/>
          <a:lstStyle/>
          <a:p>
            <a:pPr eaLnBrk="1" hangingPunct="1"/>
            <a:endParaRPr lang="en-US" smtClean="0">
              <a:solidFill>
                <a:schemeClr val="bg1"/>
              </a:solidFill>
            </a:endParaRPr>
          </a:p>
        </p:txBody>
      </p:sp>
      <p:pic>
        <p:nvPicPr>
          <p:cNvPr id="120835" name="Picture 4" descr="4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a:noFill/>
        </p:spPr>
      </p:pic>
    </p:spTree>
    <p:extLst>
      <p:ext uri="{BB962C8B-B14F-4D97-AF65-F5344CB8AC3E}">
        <p14:creationId xmlns:p14="http://schemas.microsoft.com/office/powerpoint/2010/main" val="3437380640"/>
      </p:ext>
    </p:extLst>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owimage.jpg"/>
          <p:cNvPicPr>
            <a:picLocks noChangeAspect="1"/>
          </p:cNvPicPr>
          <p:nvPr/>
        </p:nvPicPr>
        <p:blipFill>
          <a:blip r:embed="rId2" cstate="print"/>
          <a:stretch>
            <a:fillRect/>
          </a:stretch>
        </p:blipFill>
        <p:spPr>
          <a:xfrm>
            <a:off x="5181600" y="685800"/>
            <a:ext cx="3679371" cy="5853545"/>
          </a:xfrm>
          <a:prstGeom prst="rect">
            <a:avLst/>
          </a:prstGeom>
        </p:spPr>
      </p:pic>
      <p:sp>
        <p:nvSpPr>
          <p:cNvPr id="18" name="Content Placeholder 17"/>
          <p:cNvSpPr>
            <a:spLocks noGrp="1"/>
          </p:cNvSpPr>
          <p:nvPr>
            <p:ph sz="half" idx="1"/>
          </p:nvPr>
        </p:nvSpPr>
        <p:spPr>
          <a:xfrm>
            <a:off x="0" y="17813"/>
            <a:ext cx="5181600" cy="5867400"/>
          </a:xfrm>
        </p:spPr>
        <p:txBody>
          <a:bodyPr/>
          <a:lstStyle/>
          <a:p>
            <a:pPr algn="l" rtl="0"/>
            <a:r>
              <a:rPr lang="en-US" sz="2400" b="1" dirty="0" smtClean="0"/>
              <a:t>Hunger Contractions</a:t>
            </a:r>
            <a:r>
              <a:rPr lang="en-US" sz="2400" b="1" dirty="0" smtClean="0">
                <a:solidFill>
                  <a:srgbClr val="FFFFFF"/>
                </a:solidFill>
              </a:rPr>
              <a:t>.</a:t>
            </a:r>
          </a:p>
          <a:p>
            <a:pPr algn="l" rtl="0">
              <a:buClr>
                <a:srgbClr val="FF33CC"/>
              </a:buClr>
              <a:buFont typeface="Wingdings" pitchFamily="2" charset="2"/>
              <a:buChar char="Ø"/>
            </a:pPr>
            <a:r>
              <a:rPr lang="en-US" sz="2400" b="1" dirty="0" smtClean="0">
                <a:solidFill>
                  <a:srgbClr val="FFFFFF"/>
                </a:solidFill>
              </a:rPr>
              <a:t> </a:t>
            </a:r>
            <a:r>
              <a:rPr lang="en-US" dirty="0" smtClean="0">
                <a:solidFill>
                  <a:srgbClr val="FFFFFF"/>
                </a:solidFill>
              </a:rPr>
              <a:t>Hunger contractions occur when the stomach has been empty for several hours. </a:t>
            </a:r>
          </a:p>
          <a:p>
            <a:pPr algn="l" rtl="0">
              <a:buClr>
                <a:srgbClr val="FF33CC"/>
              </a:buClr>
              <a:buFont typeface="Wingdings" pitchFamily="2" charset="2"/>
              <a:buChar char="Ø"/>
            </a:pPr>
            <a:r>
              <a:rPr lang="en-US" dirty="0" smtClean="0">
                <a:solidFill>
                  <a:srgbClr val="FFFFFF"/>
                </a:solidFill>
              </a:rPr>
              <a:t>These are rhythmical peristaltic contractions that can become very strong and fuse to form a continuing tetanic contraction lasting 2-3 minutes. </a:t>
            </a:r>
          </a:p>
          <a:p>
            <a:pPr algn="l" rtl="0">
              <a:buClr>
                <a:srgbClr val="FF33CC"/>
              </a:buClr>
              <a:buFont typeface="Wingdings" pitchFamily="2" charset="2"/>
              <a:buChar char="Ø"/>
            </a:pPr>
            <a:r>
              <a:rPr lang="en-US" dirty="0" smtClean="0">
                <a:solidFill>
                  <a:srgbClr val="FFFFFF"/>
                </a:solidFill>
              </a:rPr>
              <a:t>Hunger contractions are intense in young healthy people and increase by low blood glucose levels. </a:t>
            </a:r>
          </a:p>
          <a:p>
            <a:pPr algn="l" rtl="0">
              <a:buClr>
                <a:srgbClr val="FF33CC"/>
              </a:buClr>
              <a:buFont typeface="Wingdings" pitchFamily="2" charset="2"/>
              <a:buChar char="Ø"/>
            </a:pPr>
            <a:r>
              <a:rPr lang="en-US" dirty="0" smtClean="0">
                <a:solidFill>
                  <a:srgbClr val="FFFFFF"/>
                </a:solidFill>
              </a:rPr>
              <a:t>Hunger  pain can begin after 12-24 hr of last food ingestion. </a:t>
            </a:r>
          </a:p>
        </p:txBody>
      </p:sp>
    </p:spTree>
    <p:extLst>
      <p:ext uri="{BB962C8B-B14F-4D97-AF65-F5344CB8AC3E}">
        <p14:creationId xmlns:p14="http://schemas.microsoft.com/office/powerpoint/2010/main" val="2447274785"/>
      </p:ext>
    </p:extLst>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3200" b="1" i="1" u="sng" dirty="0" smtClean="0">
                <a:solidFill>
                  <a:srgbClr val="FFFF00"/>
                </a:solidFill>
                <a:latin typeface="Garamond" pitchFamily="18" charset="0"/>
              </a:rPr>
              <a:t>The migrating motor complex</a:t>
            </a:r>
            <a:r>
              <a:rPr lang="en-US" sz="2800" dirty="0" smtClean="0">
                <a:solidFill>
                  <a:schemeClr val="bg1"/>
                </a:solidFill>
              </a:rPr>
              <a:t/>
            </a:r>
            <a:br>
              <a:rPr lang="en-US" sz="2800" dirty="0" smtClean="0">
                <a:solidFill>
                  <a:schemeClr val="bg1"/>
                </a:solidFill>
              </a:rPr>
            </a:br>
            <a:endParaRPr lang="en-US" sz="2800" dirty="0" smtClean="0">
              <a:solidFill>
                <a:schemeClr val="bg1"/>
              </a:solidFill>
            </a:endParaRPr>
          </a:p>
        </p:txBody>
      </p:sp>
      <p:sp>
        <p:nvSpPr>
          <p:cNvPr id="117763" name="Rectangle 3"/>
          <p:cNvSpPr>
            <a:spLocks noGrp="1" noChangeArrowheads="1"/>
          </p:cNvSpPr>
          <p:nvPr>
            <p:ph type="body" idx="1"/>
          </p:nvPr>
        </p:nvSpPr>
        <p:spPr>
          <a:xfrm>
            <a:off x="0" y="1268413"/>
            <a:ext cx="9144000" cy="5329237"/>
          </a:xfrm>
        </p:spPr>
        <p:txBody>
          <a:bodyPr/>
          <a:lstStyle/>
          <a:p>
            <a:pPr algn="l" rtl="0" eaLnBrk="1" hangingPunct="1">
              <a:spcAft>
                <a:spcPts val="1200"/>
              </a:spcAft>
              <a:buFont typeface="Wingdings" pitchFamily="2" charset="2"/>
              <a:buNone/>
            </a:pPr>
            <a:r>
              <a:rPr lang="en-US" dirty="0" smtClean="0">
                <a:solidFill>
                  <a:schemeClr val="bg1"/>
                </a:solidFill>
              </a:rPr>
              <a:t>   </a:t>
            </a:r>
            <a:r>
              <a:rPr lang="en-US" sz="2800" dirty="0" smtClean="0">
                <a:solidFill>
                  <a:schemeClr val="bg1"/>
                </a:solidFill>
                <a:latin typeface="Garamond" pitchFamily="18" charset="0"/>
              </a:rPr>
              <a:t>It is bursts of </a:t>
            </a:r>
            <a:r>
              <a:rPr lang="en-US" sz="2800" dirty="0" smtClean="0">
                <a:solidFill>
                  <a:srgbClr val="FF33CC"/>
                </a:solidFill>
                <a:latin typeface="Garamond" pitchFamily="18" charset="0"/>
              </a:rPr>
              <a:t>depolarization</a:t>
            </a:r>
            <a:r>
              <a:rPr lang="en-US" sz="2800" dirty="0" smtClean="0">
                <a:solidFill>
                  <a:schemeClr val="bg1"/>
                </a:solidFill>
                <a:latin typeface="Garamond" pitchFamily="18" charset="0"/>
              </a:rPr>
              <a:t> accompanied by </a:t>
            </a:r>
            <a:r>
              <a:rPr lang="en-US" sz="2800" dirty="0" smtClean="0">
                <a:solidFill>
                  <a:srgbClr val="FF33CC"/>
                </a:solidFill>
                <a:latin typeface="Garamond" pitchFamily="18" charset="0"/>
              </a:rPr>
              <a:t>peristaltic contraction </a:t>
            </a:r>
            <a:r>
              <a:rPr lang="en-US" sz="2800" dirty="0" smtClean="0">
                <a:solidFill>
                  <a:schemeClr val="bg1"/>
                </a:solidFill>
                <a:latin typeface="Garamond" pitchFamily="18" charset="0"/>
              </a:rPr>
              <a:t>that occur in empty stomach during </a:t>
            </a:r>
            <a:r>
              <a:rPr lang="en-US" sz="2800" dirty="0" err="1" smtClean="0">
                <a:solidFill>
                  <a:schemeClr val="bg1"/>
                </a:solidFill>
                <a:latin typeface="Garamond" pitchFamily="18" charset="0"/>
              </a:rPr>
              <a:t>interdigestive</a:t>
            </a:r>
            <a:r>
              <a:rPr lang="en-US" sz="2800" dirty="0" smtClean="0">
                <a:solidFill>
                  <a:schemeClr val="bg1"/>
                </a:solidFill>
                <a:latin typeface="Garamond" pitchFamily="18" charset="0"/>
              </a:rPr>
              <a:t> period. </a:t>
            </a:r>
          </a:p>
          <a:p>
            <a:pPr algn="l" rtl="0" eaLnBrk="1" hangingPunct="1">
              <a:spcAft>
                <a:spcPts val="1200"/>
              </a:spcAft>
              <a:buFont typeface="Wingdings" pitchFamily="2" charset="2"/>
              <a:buNone/>
            </a:pPr>
            <a:r>
              <a:rPr lang="en-US" sz="2800" dirty="0" smtClean="0">
                <a:solidFill>
                  <a:schemeClr val="bg1"/>
                </a:solidFill>
                <a:latin typeface="Garamond" pitchFamily="18" charset="0"/>
              </a:rPr>
              <a:t>    </a:t>
            </a:r>
            <a:r>
              <a:rPr lang="en-US" sz="2800" dirty="0" smtClean="0">
                <a:solidFill>
                  <a:srgbClr val="FFFF00"/>
                </a:solidFill>
                <a:latin typeface="Garamond" pitchFamily="18" charset="0"/>
              </a:rPr>
              <a:t>MMC moves on a long whole length of small intestine to reach </a:t>
            </a:r>
            <a:r>
              <a:rPr lang="en-US" sz="2800" dirty="0" err="1" smtClean="0">
                <a:solidFill>
                  <a:srgbClr val="FFFF00"/>
                </a:solidFill>
                <a:latin typeface="Garamond" pitchFamily="18" charset="0"/>
              </a:rPr>
              <a:t>ileocaecal</a:t>
            </a:r>
            <a:r>
              <a:rPr lang="en-US" sz="2800" dirty="0" smtClean="0">
                <a:solidFill>
                  <a:srgbClr val="FFFF00"/>
                </a:solidFill>
                <a:latin typeface="Garamond" pitchFamily="18" charset="0"/>
              </a:rPr>
              <a:t> valve after 1.5-2 h</a:t>
            </a:r>
            <a:r>
              <a:rPr lang="en-US" sz="2800" dirty="0" smtClean="0">
                <a:solidFill>
                  <a:schemeClr val="bg1"/>
                </a:solidFill>
                <a:latin typeface="Garamond" pitchFamily="18" charset="0"/>
              </a:rPr>
              <a:t> where it disappears.</a:t>
            </a:r>
          </a:p>
          <a:p>
            <a:pPr algn="l" rtl="0" eaLnBrk="1" hangingPunct="1">
              <a:spcAft>
                <a:spcPts val="1200"/>
              </a:spcAft>
              <a:buFont typeface="Wingdings" pitchFamily="2" charset="2"/>
              <a:buNone/>
            </a:pPr>
            <a:r>
              <a:rPr lang="en-US" sz="2800" dirty="0" smtClean="0">
                <a:solidFill>
                  <a:schemeClr val="bg1"/>
                </a:solidFill>
                <a:latin typeface="Garamond" pitchFamily="18" charset="0"/>
              </a:rPr>
              <a:t>     A new wave of MMC starts. </a:t>
            </a:r>
          </a:p>
          <a:p>
            <a:pPr algn="l" rtl="0" eaLnBrk="1" hangingPunct="1">
              <a:spcAft>
                <a:spcPts val="1200"/>
              </a:spcAft>
              <a:buFont typeface="Wingdings" pitchFamily="2" charset="2"/>
              <a:buNone/>
            </a:pPr>
            <a:r>
              <a:rPr lang="en-US" sz="2800" dirty="0" smtClean="0">
                <a:solidFill>
                  <a:schemeClr val="bg1"/>
                </a:solidFill>
                <a:latin typeface="Garamond" pitchFamily="18" charset="0"/>
              </a:rPr>
              <a:t>    The activity of MMC terminates as soon as food is ingested.</a:t>
            </a:r>
          </a:p>
          <a:p>
            <a:pPr algn="l" rtl="0" eaLnBrk="1" hangingPunct="1">
              <a:spcAft>
                <a:spcPts val="1200"/>
              </a:spcAft>
              <a:buFont typeface="Wingdings" pitchFamily="2" charset="2"/>
              <a:buNone/>
            </a:pPr>
            <a:r>
              <a:rPr lang="en-US" sz="2800" dirty="0" smtClean="0">
                <a:solidFill>
                  <a:schemeClr val="bg1"/>
                </a:solidFill>
                <a:latin typeface="Garamond" pitchFamily="18" charset="0"/>
              </a:rPr>
              <a:t>    The function of MMC </a:t>
            </a:r>
            <a:r>
              <a:rPr lang="en-US" sz="2800" dirty="0" smtClean="0">
                <a:solidFill>
                  <a:srgbClr val="FFFF00"/>
                </a:solidFill>
                <a:latin typeface="Garamond" pitchFamily="18" charset="0"/>
              </a:rPr>
              <a:t>is to sweep remnants in stomach &amp; small intestine into colon.</a:t>
            </a:r>
          </a:p>
        </p:txBody>
      </p:sp>
    </p:spTree>
    <p:extLst>
      <p:ext uri="{BB962C8B-B14F-4D97-AF65-F5344CB8AC3E}">
        <p14:creationId xmlns:p14="http://schemas.microsoft.com/office/powerpoint/2010/main" val="290756512"/>
      </p:ext>
    </p:extLst>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p:cNvSpPr txBox="1">
            <a:spLocks noChangeArrowheads="1"/>
          </p:cNvSpPr>
          <p:nvPr/>
        </p:nvSpPr>
        <p:spPr bwMode="auto">
          <a:xfrm>
            <a:off x="0" y="24825"/>
            <a:ext cx="9144000" cy="584775"/>
          </a:xfrm>
          <a:prstGeom prst="rect">
            <a:avLst/>
          </a:prstGeom>
          <a:noFill/>
          <a:ln w="12700">
            <a:noFill/>
            <a:miter lim="800000"/>
            <a:headEnd type="none" w="sm" len="sm"/>
            <a:tailEnd type="none" w="sm" len="sm"/>
          </a:ln>
        </p:spPr>
        <p:txBody>
          <a:bodyPr>
            <a:spAutoFit/>
          </a:bodyPr>
          <a:lstStyle/>
          <a:p>
            <a:pPr algn="ctr"/>
            <a:r>
              <a:rPr lang="en-US" sz="3200" b="1" dirty="0" smtClean="0">
                <a:solidFill>
                  <a:srgbClr val="FF33CC"/>
                </a:solidFill>
                <a:latin typeface="Times New Roman" pitchFamily="18" charset="0"/>
                <a:cs typeface="Times New Roman" pitchFamily="18" charset="0"/>
              </a:rPr>
              <a:t>Stomach Emptying</a:t>
            </a:r>
            <a:endParaRPr lang="en-US" sz="3200" b="1" dirty="0">
              <a:solidFill>
                <a:srgbClr val="FF33CC"/>
              </a:solidFill>
              <a:latin typeface="Times New Roman" pitchFamily="18" charset="0"/>
              <a:cs typeface="Times New Roman" pitchFamily="18" charset="0"/>
            </a:endParaRPr>
          </a:p>
        </p:txBody>
      </p:sp>
      <p:sp>
        <p:nvSpPr>
          <p:cNvPr id="43011" name="Text Box 6"/>
          <p:cNvSpPr txBox="1">
            <a:spLocks noChangeArrowheads="1"/>
          </p:cNvSpPr>
          <p:nvPr/>
        </p:nvSpPr>
        <p:spPr bwMode="auto">
          <a:xfrm>
            <a:off x="0" y="644525"/>
            <a:ext cx="9144000" cy="6124754"/>
          </a:xfrm>
          <a:prstGeom prst="rect">
            <a:avLst/>
          </a:prstGeom>
          <a:noFill/>
          <a:ln w="12700">
            <a:noFill/>
            <a:miter lim="800000"/>
            <a:headEnd type="none" w="sm" len="sm"/>
            <a:tailEnd type="none" w="sm" len="sm"/>
          </a:ln>
        </p:spPr>
        <p:txBody>
          <a:bodyPr>
            <a:spAutoFit/>
          </a:bodyPr>
          <a:lstStyle/>
          <a:p>
            <a:pPr marL="903288" indent="-903288">
              <a:spcBef>
                <a:spcPct val="50000"/>
              </a:spcBef>
            </a:pPr>
            <a:r>
              <a:rPr lang="en-US" sz="2800" b="1" dirty="0" smtClean="0">
                <a:solidFill>
                  <a:srgbClr val="FFFF00"/>
                </a:solidFill>
                <a:latin typeface="+mn-lt"/>
                <a:cs typeface="Times New Roman" pitchFamily="18" charset="0"/>
              </a:rPr>
              <a:t>Stomach </a:t>
            </a:r>
            <a:r>
              <a:rPr lang="en-US" sz="2800" b="1" dirty="0">
                <a:solidFill>
                  <a:srgbClr val="FFFF00"/>
                </a:solidFill>
                <a:latin typeface="+mn-lt"/>
                <a:cs typeface="Times New Roman" pitchFamily="18" charset="0"/>
              </a:rPr>
              <a:t>Emptying. </a:t>
            </a:r>
            <a:r>
              <a:rPr lang="en-US" sz="2800" dirty="0">
                <a:solidFill>
                  <a:srgbClr val="FFFFFF"/>
                </a:solidFill>
                <a:latin typeface="+mn-lt"/>
                <a:cs typeface="Times New Roman" pitchFamily="18" charset="0"/>
              </a:rPr>
              <a:t>Is the result of intense peristaltic antral contractions against resistance to passage of chyme at the pylorus.   </a:t>
            </a:r>
          </a:p>
          <a:p>
            <a:pPr marL="903288" indent="-903288">
              <a:spcBef>
                <a:spcPct val="50000"/>
              </a:spcBef>
            </a:pPr>
            <a:r>
              <a:rPr lang="en-US" sz="2800" b="1" dirty="0" smtClean="0">
                <a:solidFill>
                  <a:srgbClr val="FFFF00"/>
                </a:solidFill>
                <a:latin typeface="+mn-lt"/>
                <a:cs typeface="Times New Roman" pitchFamily="18" charset="0"/>
              </a:rPr>
              <a:t>● </a:t>
            </a:r>
            <a:r>
              <a:rPr lang="en-US" sz="2800" b="1" dirty="0">
                <a:solidFill>
                  <a:srgbClr val="FFFF00"/>
                </a:solidFill>
                <a:latin typeface="+mn-lt"/>
                <a:cs typeface="Times New Roman" pitchFamily="18" charset="0"/>
              </a:rPr>
              <a:t>Role of the Pylorus in Controlling Stomach </a:t>
            </a:r>
            <a:r>
              <a:rPr lang="en-US" sz="2800" b="1" dirty="0" smtClean="0">
                <a:solidFill>
                  <a:srgbClr val="FFFF00"/>
                </a:solidFill>
                <a:latin typeface="+mn-lt"/>
                <a:cs typeface="Times New Roman" pitchFamily="18" charset="0"/>
              </a:rPr>
              <a:t>Emptying</a:t>
            </a:r>
            <a:r>
              <a:rPr lang="en-US" sz="2800" b="1" dirty="0" smtClean="0">
                <a:solidFill>
                  <a:srgbClr val="FFFFFF"/>
                </a:solidFill>
                <a:latin typeface="+mn-lt"/>
                <a:cs typeface="Times New Roman" pitchFamily="18" charset="0"/>
              </a:rPr>
              <a:t>. </a:t>
            </a:r>
          </a:p>
          <a:p>
            <a:pPr marL="903288" indent="-903288">
              <a:spcBef>
                <a:spcPct val="50000"/>
              </a:spcBef>
            </a:pPr>
            <a:r>
              <a:rPr lang="en-US" sz="2800" b="1" dirty="0">
                <a:solidFill>
                  <a:srgbClr val="FFFFFF"/>
                </a:solidFill>
                <a:latin typeface="+mn-lt"/>
                <a:cs typeface="Times New Roman" pitchFamily="18" charset="0"/>
              </a:rPr>
              <a:t> </a:t>
            </a:r>
            <a:r>
              <a:rPr lang="en-US" sz="2800" b="1" dirty="0" smtClean="0">
                <a:solidFill>
                  <a:srgbClr val="FFFFFF"/>
                </a:solidFill>
                <a:latin typeface="+mn-lt"/>
                <a:cs typeface="Times New Roman" pitchFamily="18" charset="0"/>
              </a:rPr>
              <a:t>    </a:t>
            </a:r>
            <a:r>
              <a:rPr lang="en-US" sz="2800" dirty="0" smtClean="0">
                <a:solidFill>
                  <a:srgbClr val="FFFFFF"/>
                </a:solidFill>
                <a:latin typeface="+mn-lt"/>
                <a:cs typeface="Times New Roman" pitchFamily="18" charset="0"/>
              </a:rPr>
              <a:t>The </a:t>
            </a:r>
            <a:r>
              <a:rPr lang="en-US" sz="2800" dirty="0">
                <a:solidFill>
                  <a:srgbClr val="FFFFFF"/>
                </a:solidFill>
                <a:latin typeface="+mn-lt"/>
                <a:cs typeface="Times New Roman" pitchFamily="18" charset="0"/>
              </a:rPr>
              <a:t>pyloric sphincter is characterized by strong circular muscle (as compared to the antrum) and remains tonically contracted most of the time. </a:t>
            </a:r>
            <a:endParaRPr lang="en-US" sz="2800" dirty="0" smtClean="0">
              <a:solidFill>
                <a:srgbClr val="FFFFFF"/>
              </a:solidFill>
              <a:latin typeface="+mn-lt"/>
              <a:cs typeface="Times New Roman" pitchFamily="18" charset="0"/>
            </a:endParaRPr>
          </a:p>
          <a:p>
            <a:pPr marL="903288" indent="-903288">
              <a:spcBef>
                <a:spcPct val="50000"/>
              </a:spcBef>
            </a:pPr>
            <a:r>
              <a:rPr lang="en-US" sz="2800" dirty="0">
                <a:solidFill>
                  <a:srgbClr val="FFFFFF"/>
                </a:solidFill>
                <a:latin typeface="+mn-lt"/>
                <a:cs typeface="Times New Roman" pitchFamily="18" charset="0"/>
              </a:rPr>
              <a:t> </a:t>
            </a:r>
            <a:r>
              <a:rPr lang="en-US" sz="2800" dirty="0" smtClean="0">
                <a:solidFill>
                  <a:srgbClr val="FFFFFF"/>
                </a:solidFill>
                <a:latin typeface="+mn-lt"/>
                <a:cs typeface="Times New Roman" pitchFamily="18" charset="0"/>
              </a:rPr>
              <a:t>    Pyloric </a:t>
            </a:r>
            <a:r>
              <a:rPr lang="en-US" sz="2800" dirty="0">
                <a:solidFill>
                  <a:srgbClr val="FFFFFF"/>
                </a:solidFill>
                <a:latin typeface="+mn-lt"/>
                <a:cs typeface="Times New Roman" pitchFamily="18" charset="0"/>
              </a:rPr>
              <a:t>constriction is determined by nervous and </a:t>
            </a:r>
            <a:r>
              <a:rPr lang="en-US" sz="2800" dirty="0" err="1">
                <a:solidFill>
                  <a:srgbClr val="FFFFFF"/>
                </a:solidFill>
                <a:latin typeface="+mn-lt"/>
                <a:cs typeface="Times New Roman" pitchFamily="18" charset="0"/>
              </a:rPr>
              <a:t>humoral</a:t>
            </a:r>
            <a:r>
              <a:rPr lang="en-US" sz="2800" dirty="0">
                <a:solidFill>
                  <a:srgbClr val="FFFFFF"/>
                </a:solidFill>
                <a:latin typeface="+mn-lt"/>
                <a:cs typeface="Times New Roman" pitchFamily="18" charset="0"/>
              </a:rPr>
              <a:t> reflex signals from the stomach and the duodenum. </a:t>
            </a:r>
          </a:p>
          <a:p>
            <a:pPr marL="903288" indent="-903288">
              <a:spcBef>
                <a:spcPct val="50000"/>
              </a:spcBef>
            </a:pPr>
            <a:r>
              <a:rPr lang="en-US" sz="2800" dirty="0" smtClean="0">
                <a:solidFill>
                  <a:srgbClr val="FFFFFF"/>
                </a:solidFill>
                <a:latin typeface="+mn-lt"/>
                <a:cs typeface="Times New Roman" pitchFamily="18" charset="0"/>
              </a:rPr>
              <a:t>     However</a:t>
            </a:r>
            <a:r>
              <a:rPr lang="en-US" sz="2800" dirty="0">
                <a:solidFill>
                  <a:srgbClr val="FFFFFF"/>
                </a:solidFill>
                <a:latin typeface="+mn-lt"/>
                <a:cs typeface="Times New Roman" pitchFamily="18" charset="0"/>
              </a:rPr>
              <a:t>, during pyloric constriction, watery chyme can still pass through the pylorus into the duodenum, but not food particles. </a:t>
            </a:r>
          </a:p>
        </p:txBody>
      </p:sp>
    </p:spTree>
    <p:extLst>
      <p:ext uri="{BB962C8B-B14F-4D97-AF65-F5344CB8AC3E}">
        <p14:creationId xmlns:p14="http://schemas.microsoft.com/office/powerpoint/2010/main" val="3283835320"/>
      </p:ext>
    </p:extLst>
  </p:cSld>
  <p:clrMapOvr>
    <a:masterClrMapping/>
  </p:clrMapOvr>
  <p:transition>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152400" y="571995"/>
            <a:ext cx="9144000" cy="646331"/>
          </a:xfrm>
          <a:prstGeom prst="rect">
            <a:avLst/>
          </a:prstGeom>
          <a:noFill/>
          <a:ln w="12700">
            <a:noFill/>
            <a:miter lim="800000"/>
            <a:headEnd type="none" w="sm" len="sm"/>
            <a:tailEnd type="none" w="sm" len="sm"/>
          </a:ln>
        </p:spPr>
        <p:txBody>
          <a:bodyPr>
            <a:spAutoFit/>
          </a:bodyPr>
          <a:lstStyle/>
          <a:p>
            <a:pPr algn="ctr"/>
            <a:r>
              <a:rPr lang="en-US" sz="3600" b="1" dirty="0">
                <a:solidFill>
                  <a:srgbClr val="FF33CC"/>
                </a:solidFill>
                <a:latin typeface="Garamond" pitchFamily="18" charset="0"/>
                <a:cs typeface="Times New Roman" pitchFamily="18" charset="0"/>
              </a:rPr>
              <a:t>Regulation of Stomach </a:t>
            </a:r>
            <a:r>
              <a:rPr lang="en-US" sz="3600" b="1" dirty="0" smtClean="0">
                <a:solidFill>
                  <a:srgbClr val="FF33CC"/>
                </a:solidFill>
                <a:latin typeface="Garamond" pitchFamily="18" charset="0"/>
                <a:cs typeface="Times New Roman" pitchFamily="18" charset="0"/>
              </a:rPr>
              <a:t>Emptying</a:t>
            </a:r>
            <a:endParaRPr lang="en-US" sz="3600" b="1" dirty="0">
              <a:solidFill>
                <a:srgbClr val="FF33CC"/>
              </a:solidFill>
              <a:latin typeface="Garamond" pitchFamily="18" charset="0"/>
              <a:cs typeface="Times New Roman" pitchFamily="18" charset="0"/>
            </a:endParaRPr>
          </a:p>
        </p:txBody>
      </p:sp>
      <p:sp>
        <p:nvSpPr>
          <p:cNvPr id="44035" name="Text Box 6"/>
          <p:cNvSpPr txBox="1">
            <a:spLocks noChangeArrowheads="1"/>
          </p:cNvSpPr>
          <p:nvPr/>
        </p:nvSpPr>
        <p:spPr bwMode="auto">
          <a:xfrm>
            <a:off x="533400" y="1447800"/>
            <a:ext cx="7696200" cy="3785652"/>
          </a:xfrm>
          <a:prstGeom prst="rect">
            <a:avLst/>
          </a:prstGeom>
          <a:noFill/>
          <a:ln w="12700">
            <a:noFill/>
            <a:miter lim="800000"/>
            <a:headEnd type="none" w="sm" len="sm"/>
            <a:tailEnd type="none" w="sm" len="sm"/>
          </a:ln>
        </p:spPr>
        <p:txBody>
          <a:bodyPr wrap="square">
            <a:spAutoFit/>
          </a:bodyPr>
          <a:lstStyle/>
          <a:p>
            <a:pPr marL="457200" indent="-457200">
              <a:spcBef>
                <a:spcPct val="50000"/>
              </a:spcBef>
            </a:pPr>
            <a:r>
              <a:rPr lang="en-US" sz="2800" b="1" dirty="0">
                <a:solidFill>
                  <a:srgbClr val="FFFF00"/>
                </a:solidFill>
                <a:latin typeface="Times New Roman" pitchFamily="18" charset="0"/>
                <a:cs typeface="Times New Roman" pitchFamily="18" charset="0"/>
              </a:rPr>
              <a:t>	</a:t>
            </a:r>
            <a:r>
              <a:rPr lang="en-US" sz="3200" dirty="0" smtClean="0">
                <a:solidFill>
                  <a:srgbClr val="FFFFFF"/>
                </a:solidFill>
                <a:latin typeface="+mn-lt"/>
                <a:cs typeface="Times New Roman" pitchFamily="18" charset="0"/>
              </a:rPr>
              <a:t>The </a:t>
            </a:r>
            <a:r>
              <a:rPr lang="en-US" sz="3200" dirty="0">
                <a:solidFill>
                  <a:srgbClr val="FFFFFF"/>
                </a:solidFill>
                <a:latin typeface="+mn-lt"/>
                <a:cs typeface="Times New Roman" pitchFamily="18" charset="0"/>
              </a:rPr>
              <a:t>rate of stomach emptying is controlled by signals from the duodenum and stomach. The signals from the duodenum are far stronger and control emptying of chyme at a rate that allows the proper digestion and absorption in the small intestines.   </a:t>
            </a:r>
          </a:p>
          <a:p>
            <a:pPr marL="457200" indent="-457200">
              <a:spcBef>
                <a:spcPct val="50000"/>
              </a:spcBef>
            </a:pPr>
            <a:r>
              <a:rPr lang="en-US" sz="3200" dirty="0">
                <a:solidFill>
                  <a:srgbClr val="FFFFFF"/>
                </a:solidFill>
                <a:latin typeface="+mn-lt"/>
                <a:cs typeface="Times New Roman" pitchFamily="18" charset="0"/>
              </a:rPr>
              <a:t>	</a:t>
            </a:r>
          </a:p>
        </p:txBody>
      </p:sp>
    </p:spTree>
    <p:extLst>
      <p:ext uri="{BB962C8B-B14F-4D97-AF65-F5344CB8AC3E}">
        <p14:creationId xmlns:p14="http://schemas.microsoft.com/office/powerpoint/2010/main" val="109807670"/>
      </p:ext>
    </p:extLst>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62000"/>
            <a:ext cx="8229600" cy="685800"/>
          </a:xfrm>
        </p:spPr>
        <p:txBody>
          <a:bodyPr/>
          <a:lstStyle/>
          <a:p>
            <a:pPr algn="ctr" eaLnBrk="1" hangingPunct="1"/>
            <a:r>
              <a:rPr lang="en-US" sz="4000" b="1" i="1" dirty="0">
                <a:solidFill>
                  <a:srgbClr val="FF33CC"/>
                </a:solidFill>
                <a:latin typeface="Garamond" pitchFamily="18" charset="0"/>
              </a:rPr>
              <a:t>Gastric Secretion</a:t>
            </a:r>
            <a:r>
              <a:rPr lang="en-US" sz="4000" dirty="0" smtClean="0">
                <a:solidFill>
                  <a:schemeClr val="bg1"/>
                </a:solidFill>
                <a:latin typeface="Garamond" pitchFamily="18" charset="0"/>
              </a:rPr>
              <a:t/>
            </a:r>
            <a:br>
              <a:rPr lang="en-US" sz="4000" dirty="0" smtClean="0">
                <a:solidFill>
                  <a:schemeClr val="bg1"/>
                </a:solidFill>
                <a:latin typeface="Garamond" pitchFamily="18" charset="0"/>
              </a:rPr>
            </a:br>
            <a:endParaRPr lang="en-US" sz="4000" dirty="0" smtClean="0">
              <a:solidFill>
                <a:schemeClr val="bg1"/>
              </a:solidFill>
              <a:latin typeface="Garamond" pitchFamily="18" charset="0"/>
            </a:endParaRPr>
          </a:p>
        </p:txBody>
      </p:sp>
      <p:sp>
        <p:nvSpPr>
          <p:cNvPr id="77827" name="Rectangle 3"/>
          <p:cNvSpPr>
            <a:spLocks noGrp="1" noChangeArrowheads="1"/>
          </p:cNvSpPr>
          <p:nvPr>
            <p:ph type="body" idx="1"/>
          </p:nvPr>
        </p:nvSpPr>
        <p:spPr>
          <a:xfrm>
            <a:off x="76200" y="914400"/>
            <a:ext cx="8540750" cy="4724400"/>
          </a:xfrm>
        </p:spPr>
        <p:txBody>
          <a:bodyPr/>
          <a:lstStyle/>
          <a:p>
            <a:pPr algn="l" rtl="0" eaLnBrk="1" hangingPunct="1">
              <a:buFont typeface="Wingdings" pitchFamily="2" charset="2"/>
              <a:buNone/>
            </a:pPr>
            <a:r>
              <a:rPr lang="en-US" sz="2800" b="1" dirty="0" smtClean="0">
                <a:solidFill>
                  <a:schemeClr val="bg1"/>
                </a:solidFill>
                <a:latin typeface="Garamond" pitchFamily="18" charset="0"/>
              </a:rPr>
              <a:t>Histologically gastric mucosa is divided into 3 areas:-</a:t>
            </a:r>
            <a:endParaRPr lang="en-US" sz="2800" b="1" i="1" dirty="0" smtClean="0">
              <a:solidFill>
                <a:schemeClr val="bg1"/>
              </a:solidFill>
              <a:latin typeface="Garamond" pitchFamily="18" charset="0"/>
            </a:endParaRPr>
          </a:p>
          <a:p>
            <a:pPr algn="l" rtl="0" eaLnBrk="1" hangingPunct="1">
              <a:buFont typeface="Wingdings" pitchFamily="2" charset="2"/>
              <a:buNone/>
            </a:pPr>
            <a:r>
              <a:rPr lang="en-US" sz="2800" b="1" i="1" u="sng" dirty="0" smtClean="0">
                <a:solidFill>
                  <a:srgbClr val="00FFCC"/>
                </a:solidFill>
                <a:latin typeface="Garamond" pitchFamily="18" charset="0"/>
              </a:rPr>
              <a:t>1- The cardiac area (10 % of mucosa)</a:t>
            </a:r>
            <a:endParaRPr lang="en-US" sz="2800" b="1" dirty="0" smtClean="0">
              <a:solidFill>
                <a:srgbClr val="00FFCC"/>
              </a:solidFill>
              <a:latin typeface="Garamond" pitchFamily="18" charset="0"/>
            </a:endParaRPr>
          </a:p>
          <a:p>
            <a:pPr indent="-69850" algn="l" rtl="0" eaLnBrk="1" hangingPunct="1">
              <a:buFont typeface="Wingdings" pitchFamily="2" charset="2"/>
              <a:buNone/>
            </a:pPr>
            <a:r>
              <a:rPr lang="en-US" sz="2800" dirty="0" smtClean="0">
                <a:solidFill>
                  <a:schemeClr val="bg1"/>
                </a:solidFill>
                <a:latin typeface="Garamond" pitchFamily="18" charset="0"/>
              </a:rPr>
              <a:t>Most of cells secrete mucus.</a:t>
            </a:r>
          </a:p>
          <a:p>
            <a:pPr lvl="0" algn="l" rtl="0" eaLnBrk="1" hangingPunct="1">
              <a:buClr>
                <a:srgbClr val="00007D"/>
              </a:buClr>
              <a:buNone/>
            </a:pPr>
            <a:r>
              <a:rPr lang="en-US" sz="2800" b="1" i="1" u="sng" dirty="0">
                <a:solidFill>
                  <a:srgbClr val="00FFCC"/>
                </a:solidFill>
                <a:latin typeface="Garamond" pitchFamily="18" charset="0"/>
              </a:rPr>
              <a:t>2- The main gastric area (70-80 %)</a:t>
            </a:r>
            <a:endParaRPr lang="en-US" sz="2800" b="1" dirty="0">
              <a:solidFill>
                <a:srgbClr val="00FFCC"/>
              </a:solidFill>
              <a:latin typeface="Garamond" pitchFamily="18" charset="0"/>
            </a:endParaRPr>
          </a:p>
          <a:p>
            <a:pPr lvl="0" algn="l" rtl="0" eaLnBrk="1" hangingPunct="1">
              <a:buClr>
                <a:srgbClr val="00007D"/>
              </a:buClr>
              <a:buNone/>
            </a:pPr>
            <a:r>
              <a:rPr lang="en-US" sz="2800" dirty="0">
                <a:solidFill>
                  <a:srgbClr val="FFFFFF"/>
                </a:solidFill>
                <a:latin typeface="Garamond" pitchFamily="18" charset="0"/>
              </a:rPr>
              <a:t>   Includes mucosa of fundus &amp; body. </a:t>
            </a:r>
            <a:r>
              <a:rPr lang="en-US" sz="2800" dirty="0" smtClean="0">
                <a:solidFill>
                  <a:srgbClr val="FFFFFF"/>
                </a:solidFill>
                <a:latin typeface="Garamond" pitchFamily="18" charset="0"/>
              </a:rPr>
              <a:t>Its oxyntic </a:t>
            </a:r>
            <a:r>
              <a:rPr lang="en-US" sz="2800" dirty="0">
                <a:solidFill>
                  <a:srgbClr val="FFFFFF"/>
                </a:solidFill>
                <a:latin typeface="Garamond" pitchFamily="18" charset="0"/>
              </a:rPr>
              <a:t>glands </a:t>
            </a:r>
            <a:r>
              <a:rPr lang="en-US" sz="2800" dirty="0" smtClean="0">
                <a:solidFill>
                  <a:srgbClr val="FFFFFF"/>
                </a:solidFill>
                <a:latin typeface="Garamond" pitchFamily="18" charset="0"/>
              </a:rPr>
              <a:t>secrete </a:t>
            </a:r>
            <a:r>
              <a:rPr lang="en-US" sz="2800" dirty="0">
                <a:solidFill>
                  <a:srgbClr val="FFFFFF"/>
                </a:solidFill>
                <a:latin typeface="Garamond" pitchFamily="18" charset="0"/>
              </a:rPr>
              <a:t>all constituents of gastric juice.</a:t>
            </a:r>
          </a:p>
          <a:p>
            <a:pPr marL="712788" lvl="0" indent="-261938" algn="l" rtl="0" eaLnBrk="1" hangingPunct="1">
              <a:buClr>
                <a:srgbClr val="FF33CC"/>
              </a:buClr>
              <a:buFont typeface="Wingdings" pitchFamily="2" charset="2"/>
              <a:buChar char="Ø"/>
            </a:pPr>
            <a:r>
              <a:rPr lang="en-US" sz="2800" dirty="0" smtClean="0">
                <a:solidFill>
                  <a:srgbClr val="FFFF00"/>
                </a:solidFill>
                <a:latin typeface="Garamond" pitchFamily="18" charset="0"/>
              </a:rPr>
              <a:t>Parietal</a:t>
            </a:r>
            <a:r>
              <a:rPr lang="en-US" sz="2800" dirty="0" smtClean="0">
                <a:solidFill>
                  <a:srgbClr val="FFFFFF"/>
                </a:solidFill>
                <a:latin typeface="Garamond" pitchFamily="18" charset="0"/>
              </a:rPr>
              <a:t> </a:t>
            </a:r>
            <a:r>
              <a:rPr lang="en-US" sz="2800" dirty="0">
                <a:solidFill>
                  <a:srgbClr val="FFFFFF"/>
                </a:solidFill>
                <a:latin typeface="Garamond" pitchFamily="18" charset="0"/>
              </a:rPr>
              <a:t>(oxyntic) cells secrete </a:t>
            </a:r>
            <a:r>
              <a:rPr lang="en-US" sz="2800" dirty="0" err="1">
                <a:solidFill>
                  <a:srgbClr val="FFFF00"/>
                </a:solidFill>
                <a:latin typeface="Garamond" pitchFamily="18" charset="0"/>
              </a:rPr>
              <a:t>HCl</a:t>
            </a:r>
            <a:r>
              <a:rPr lang="en-US" sz="2800" dirty="0">
                <a:solidFill>
                  <a:srgbClr val="FFFF00"/>
                </a:solidFill>
                <a:latin typeface="Garamond" pitchFamily="18" charset="0"/>
              </a:rPr>
              <a:t> &amp; intrinsic factor.</a:t>
            </a:r>
          </a:p>
          <a:p>
            <a:pPr marL="712788" lvl="0" indent="-261938" algn="l" rtl="0" eaLnBrk="1" hangingPunct="1">
              <a:buClr>
                <a:srgbClr val="FF33CC"/>
              </a:buClr>
              <a:buFont typeface="Wingdings" pitchFamily="2" charset="2"/>
              <a:buChar char="Ø"/>
            </a:pPr>
            <a:r>
              <a:rPr lang="en-US" sz="2800" dirty="0" smtClean="0">
                <a:solidFill>
                  <a:srgbClr val="00FFCC"/>
                </a:solidFill>
                <a:latin typeface="Garamond" pitchFamily="18" charset="0"/>
              </a:rPr>
              <a:t>Peptic</a:t>
            </a:r>
            <a:r>
              <a:rPr lang="en-US" sz="2800" dirty="0" smtClean="0">
                <a:solidFill>
                  <a:srgbClr val="FFFFFF"/>
                </a:solidFill>
                <a:latin typeface="Garamond" pitchFamily="18" charset="0"/>
              </a:rPr>
              <a:t> </a:t>
            </a:r>
            <a:r>
              <a:rPr lang="en-US" sz="2800" dirty="0">
                <a:solidFill>
                  <a:srgbClr val="FFFFFF"/>
                </a:solidFill>
                <a:latin typeface="Garamond" pitchFamily="18" charset="0"/>
              </a:rPr>
              <a:t>(chief) cells secrete </a:t>
            </a:r>
            <a:r>
              <a:rPr lang="en-US" sz="2800" dirty="0">
                <a:solidFill>
                  <a:srgbClr val="00FFCC"/>
                </a:solidFill>
                <a:latin typeface="Garamond" pitchFamily="18" charset="0"/>
              </a:rPr>
              <a:t>pepsinogen.</a:t>
            </a:r>
          </a:p>
          <a:p>
            <a:pPr marL="712788" lvl="0" indent="-261938" algn="l" rtl="0" eaLnBrk="1" hangingPunct="1">
              <a:buClr>
                <a:srgbClr val="FF33CC"/>
              </a:buClr>
              <a:buFont typeface="Wingdings" pitchFamily="2" charset="2"/>
              <a:buChar char="Ø"/>
            </a:pPr>
            <a:r>
              <a:rPr lang="en-US" sz="2800" dirty="0" smtClean="0">
                <a:solidFill>
                  <a:srgbClr val="FF0000"/>
                </a:solidFill>
                <a:latin typeface="Garamond" pitchFamily="18" charset="0"/>
              </a:rPr>
              <a:t>Mucous</a:t>
            </a:r>
            <a:r>
              <a:rPr lang="en-US" sz="2800" dirty="0" smtClean="0">
                <a:solidFill>
                  <a:srgbClr val="FFFFFF"/>
                </a:solidFill>
                <a:latin typeface="Garamond" pitchFamily="18" charset="0"/>
              </a:rPr>
              <a:t> </a:t>
            </a:r>
            <a:r>
              <a:rPr lang="en-US" sz="2800" dirty="0">
                <a:solidFill>
                  <a:srgbClr val="FFFFFF"/>
                </a:solidFill>
                <a:latin typeface="Garamond" pitchFamily="18" charset="0"/>
              </a:rPr>
              <a:t>neck cells secrete </a:t>
            </a:r>
            <a:r>
              <a:rPr lang="en-US" sz="2800" dirty="0">
                <a:solidFill>
                  <a:srgbClr val="FF0000"/>
                </a:solidFill>
                <a:latin typeface="Garamond" pitchFamily="18" charset="0"/>
              </a:rPr>
              <a:t>mucus</a:t>
            </a:r>
            <a:r>
              <a:rPr lang="en-US" sz="2800" dirty="0">
                <a:solidFill>
                  <a:srgbClr val="FFFFFF"/>
                </a:solidFill>
                <a:latin typeface="Garamond" pitchFamily="18" charset="0"/>
              </a:rPr>
              <a:t> &amp; </a:t>
            </a:r>
            <a:r>
              <a:rPr lang="en-US" sz="2400" dirty="0">
                <a:solidFill>
                  <a:srgbClr val="FFFF00"/>
                </a:solidFill>
                <a:latin typeface="Garamond"/>
              </a:rPr>
              <a:t>HCO</a:t>
            </a:r>
            <a:r>
              <a:rPr lang="en-US" sz="2400" baseline="-25000" dirty="0">
                <a:solidFill>
                  <a:srgbClr val="FFFF00"/>
                </a:solidFill>
                <a:latin typeface="Garamond"/>
              </a:rPr>
              <a:t>3</a:t>
            </a:r>
            <a:r>
              <a:rPr lang="en-US" sz="2400" b="1" baseline="30000" dirty="0">
                <a:solidFill>
                  <a:srgbClr val="FFFF00"/>
                </a:solidFill>
                <a:latin typeface="Garamond"/>
              </a:rPr>
              <a:t>-</a:t>
            </a:r>
            <a:r>
              <a:rPr lang="en-US" sz="2800" dirty="0" smtClean="0">
                <a:solidFill>
                  <a:srgbClr val="FFFFFF"/>
                </a:solidFill>
                <a:latin typeface="Garamond" pitchFamily="18" charset="0"/>
              </a:rPr>
              <a:t>.</a:t>
            </a:r>
          </a:p>
          <a:p>
            <a:pPr marL="450850" lvl="0" indent="-368300" algn="l" rtl="0" eaLnBrk="1" hangingPunct="1">
              <a:buClr>
                <a:srgbClr val="FF33CC"/>
              </a:buClr>
              <a:buNone/>
            </a:pPr>
            <a:r>
              <a:rPr lang="en-US" sz="2800" b="1" dirty="0" smtClean="0">
                <a:solidFill>
                  <a:srgbClr val="00FFCC"/>
                </a:solidFill>
                <a:latin typeface="Garamond" pitchFamily="18" charset="0"/>
              </a:rPr>
              <a:t>3</a:t>
            </a:r>
            <a:r>
              <a:rPr lang="en-US" sz="2800" b="1" i="1" u="sng" dirty="0" smtClean="0">
                <a:solidFill>
                  <a:srgbClr val="00FFCC"/>
                </a:solidFill>
                <a:latin typeface="Garamond" pitchFamily="18" charset="0"/>
              </a:rPr>
              <a:t>- </a:t>
            </a:r>
            <a:r>
              <a:rPr lang="en-US" sz="2800" b="1" i="1" u="sng" dirty="0">
                <a:solidFill>
                  <a:srgbClr val="00FFCC"/>
                </a:solidFill>
                <a:latin typeface="Garamond" pitchFamily="18" charset="0"/>
              </a:rPr>
              <a:t>The pyloric area (15 %)</a:t>
            </a:r>
            <a:endParaRPr lang="en-US" sz="2800" b="1" dirty="0">
              <a:solidFill>
                <a:srgbClr val="00FFCC"/>
              </a:solidFill>
              <a:latin typeface="Garamond" pitchFamily="18" charset="0"/>
            </a:endParaRPr>
          </a:p>
          <a:p>
            <a:pPr lvl="0" algn="l" rtl="0" eaLnBrk="1" hangingPunct="1">
              <a:buClr>
                <a:srgbClr val="00007D"/>
              </a:buClr>
              <a:buNone/>
            </a:pPr>
            <a:r>
              <a:rPr lang="en-US" sz="2800" b="1" dirty="0">
                <a:solidFill>
                  <a:srgbClr val="FFFFFF"/>
                </a:solidFill>
                <a:latin typeface="Garamond" pitchFamily="18" charset="0"/>
              </a:rPr>
              <a:t>   </a:t>
            </a:r>
            <a:r>
              <a:rPr lang="en-US" sz="2800" dirty="0">
                <a:solidFill>
                  <a:srgbClr val="FFFFFF"/>
                </a:solidFill>
                <a:latin typeface="Garamond" pitchFamily="18" charset="0"/>
              </a:rPr>
              <a:t>Most of its cells are mucous cells. Contains </a:t>
            </a:r>
            <a:r>
              <a:rPr lang="en-US" sz="2800" dirty="0">
                <a:solidFill>
                  <a:srgbClr val="FFFF00"/>
                </a:solidFill>
                <a:latin typeface="Garamond" pitchFamily="18" charset="0"/>
              </a:rPr>
              <a:t>G- cells </a:t>
            </a:r>
            <a:r>
              <a:rPr lang="en-US" sz="2800" dirty="0">
                <a:solidFill>
                  <a:srgbClr val="FFFFFF"/>
                </a:solidFill>
                <a:latin typeface="Garamond" pitchFamily="18" charset="0"/>
              </a:rPr>
              <a:t>that secrete </a:t>
            </a:r>
            <a:r>
              <a:rPr lang="en-US" sz="2800" dirty="0">
                <a:solidFill>
                  <a:srgbClr val="FFFF00"/>
                </a:solidFill>
                <a:latin typeface="Garamond" pitchFamily="18" charset="0"/>
              </a:rPr>
              <a:t>gastrin</a:t>
            </a:r>
            <a:r>
              <a:rPr lang="en-US" sz="2800" dirty="0">
                <a:solidFill>
                  <a:srgbClr val="FFFFFF"/>
                </a:solidFill>
                <a:latin typeface="Garamond" pitchFamily="18" charset="0"/>
              </a:rPr>
              <a:t>.</a:t>
            </a:r>
          </a:p>
          <a:p>
            <a:pPr lvl="0" algn="l" rtl="0" eaLnBrk="1" hangingPunct="1">
              <a:buClr>
                <a:srgbClr val="00007D"/>
              </a:buClr>
              <a:buFont typeface="Arial" charset="0"/>
              <a:buChar char="•"/>
            </a:pPr>
            <a:endParaRPr lang="en-US" dirty="0">
              <a:solidFill>
                <a:srgbClr val="FFFFFF"/>
              </a:solidFill>
            </a:endParaRPr>
          </a:p>
          <a:p>
            <a:pPr algn="l" rtl="0" eaLnBrk="1" hangingPunct="1">
              <a:buFont typeface="Wingdings" pitchFamily="2" charset="2"/>
              <a:buNone/>
            </a:pPr>
            <a:endParaRPr lang="en-US" sz="2800" b="1" dirty="0" smtClean="0">
              <a:solidFill>
                <a:schemeClr val="bg1"/>
              </a:solidFill>
            </a:endParaRPr>
          </a:p>
        </p:txBody>
      </p:sp>
    </p:spTree>
    <p:extLst>
      <p:ext uri="{BB962C8B-B14F-4D97-AF65-F5344CB8AC3E}">
        <p14:creationId xmlns:p14="http://schemas.microsoft.com/office/powerpoint/2010/main" val="4088735149"/>
      </p:ext>
    </p:extLst>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0" y="58472"/>
            <a:ext cx="8839200" cy="584775"/>
          </a:xfrm>
          <a:prstGeom prst="rect">
            <a:avLst/>
          </a:prstGeom>
          <a:noFill/>
          <a:ln w="12700">
            <a:noFill/>
            <a:miter lim="800000"/>
            <a:headEnd type="none" w="sm" len="sm"/>
            <a:tailEnd type="none" w="sm" len="sm"/>
          </a:ln>
        </p:spPr>
        <p:txBody>
          <a:bodyPr wrap="square">
            <a:spAutoFit/>
          </a:bodyPr>
          <a:lstStyle/>
          <a:p>
            <a:pPr marL="457200" indent="-457200">
              <a:spcBef>
                <a:spcPct val="50000"/>
              </a:spcBef>
            </a:pPr>
            <a:r>
              <a:rPr lang="en-US" sz="3200" b="1" dirty="0">
                <a:solidFill>
                  <a:srgbClr val="FFFF00"/>
                </a:solidFill>
                <a:latin typeface="Times New Roman" pitchFamily="18" charset="0"/>
                <a:cs typeface="Times New Roman" pitchFamily="18" charset="0"/>
              </a:rPr>
              <a:t>Gastric Factors that Promote Stomach </a:t>
            </a:r>
            <a:r>
              <a:rPr lang="en-US" sz="3200" b="1" dirty="0" smtClean="0">
                <a:solidFill>
                  <a:srgbClr val="FFFF00"/>
                </a:solidFill>
                <a:latin typeface="Times New Roman" pitchFamily="18" charset="0"/>
                <a:cs typeface="Times New Roman" pitchFamily="18" charset="0"/>
              </a:rPr>
              <a:t>Emptying</a:t>
            </a:r>
            <a:endParaRPr lang="en-US" sz="3200" b="1" dirty="0">
              <a:solidFill>
                <a:srgbClr val="FFFF00"/>
              </a:solidFill>
              <a:latin typeface="Times New Roman" pitchFamily="18" charset="0"/>
              <a:cs typeface="Times New Roman" pitchFamily="18" charset="0"/>
            </a:endParaRPr>
          </a:p>
        </p:txBody>
      </p:sp>
      <p:sp>
        <p:nvSpPr>
          <p:cNvPr id="44035" name="Text Box 6"/>
          <p:cNvSpPr txBox="1">
            <a:spLocks noChangeArrowheads="1"/>
          </p:cNvSpPr>
          <p:nvPr/>
        </p:nvSpPr>
        <p:spPr bwMode="auto">
          <a:xfrm>
            <a:off x="0" y="644525"/>
            <a:ext cx="9144000" cy="5893921"/>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sz="2400" b="1" dirty="0" smtClean="0">
                <a:solidFill>
                  <a:srgbClr val="FFFF00"/>
                </a:solidFill>
                <a:latin typeface="Times New Roman" pitchFamily="18" charset="0"/>
                <a:cs typeface="Times New Roman" pitchFamily="18" charset="0"/>
              </a:rPr>
              <a:t>1</a:t>
            </a:r>
            <a:r>
              <a:rPr lang="en-US" sz="2400" b="1" dirty="0">
                <a:solidFill>
                  <a:srgbClr val="FFFF00"/>
                </a:solidFill>
                <a:latin typeface="Times New Roman" pitchFamily="18" charset="0"/>
                <a:cs typeface="Times New Roman" pitchFamily="18" charset="0"/>
              </a:rPr>
              <a:t>. </a:t>
            </a:r>
            <a:r>
              <a:rPr lang="en-US" sz="2600" b="1" dirty="0">
                <a:solidFill>
                  <a:srgbClr val="FFFF00"/>
                </a:solidFill>
                <a:latin typeface="+mn-lt"/>
                <a:cs typeface="Times New Roman" pitchFamily="18" charset="0"/>
              </a:rPr>
              <a:t>Effect of Gastric Food Volume on Rate of Stomach Emptying</a:t>
            </a:r>
            <a:r>
              <a:rPr lang="en-US" sz="2600" b="1" dirty="0">
                <a:solidFill>
                  <a:srgbClr val="FFFFFF"/>
                </a:solidFill>
                <a:latin typeface="+mn-lt"/>
                <a:cs typeface="Times New Roman" pitchFamily="18" charset="0"/>
              </a:rPr>
              <a:t>. </a:t>
            </a:r>
            <a:r>
              <a:rPr lang="en-US" sz="2600" dirty="0">
                <a:solidFill>
                  <a:srgbClr val="FFFFFF"/>
                </a:solidFill>
                <a:latin typeface="+mn-lt"/>
                <a:cs typeface="Times New Roman" pitchFamily="18" charset="0"/>
              </a:rPr>
              <a:t>An increase in gastric food volume results in increased stretch in the stomach wall which elicits local myenteric reflexes that increase the activity of the pyloric pump and inhibit the tonic contraction of the pyloric sphincter leading to increased stomach emptying. </a:t>
            </a:r>
          </a:p>
          <a:p>
            <a:pPr marL="457200" indent="-457200">
              <a:spcBef>
                <a:spcPct val="50000"/>
              </a:spcBef>
            </a:pPr>
            <a:r>
              <a:rPr lang="en-US" sz="2600" b="1" dirty="0" smtClean="0">
                <a:solidFill>
                  <a:srgbClr val="FFFF00"/>
                </a:solidFill>
                <a:latin typeface="+mn-lt"/>
                <a:cs typeface="Times New Roman" pitchFamily="18" charset="0"/>
              </a:rPr>
              <a:t>2</a:t>
            </a:r>
            <a:r>
              <a:rPr lang="en-US" sz="2600" b="1" dirty="0">
                <a:solidFill>
                  <a:srgbClr val="FFFF00"/>
                </a:solidFill>
                <a:latin typeface="+mn-lt"/>
                <a:cs typeface="Times New Roman" pitchFamily="18" charset="0"/>
              </a:rPr>
              <a:t>. Effect of the Hormone Gastrin on Stomach Emptying</a:t>
            </a:r>
            <a:r>
              <a:rPr lang="en-US" sz="2600" b="1" dirty="0">
                <a:solidFill>
                  <a:srgbClr val="FFFFFF"/>
                </a:solidFill>
                <a:latin typeface="+mn-lt"/>
                <a:cs typeface="Times New Roman" pitchFamily="18" charset="0"/>
              </a:rPr>
              <a:t>. </a:t>
            </a:r>
            <a:r>
              <a:rPr lang="en-US" sz="2600" dirty="0">
                <a:solidFill>
                  <a:srgbClr val="FFFFFF"/>
                </a:solidFill>
                <a:latin typeface="+mn-lt"/>
                <a:cs typeface="Times New Roman" pitchFamily="18" charset="0"/>
              </a:rPr>
              <a:t>Gastrin is released from the antral mucosa in response to the presence of digestive products of meat. </a:t>
            </a:r>
            <a:r>
              <a:rPr lang="en-US" sz="2600" dirty="0" smtClean="0">
                <a:solidFill>
                  <a:srgbClr val="FFFFFF"/>
                </a:solidFill>
                <a:latin typeface="+mn-lt"/>
                <a:cs typeface="Times New Roman" pitchFamily="18" charset="0"/>
              </a:rPr>
              <a:t>Gastrin </a:t>
            </a:r>
            <a:r>
              <a:rPr lang="en-US" sz="2600" dirty="0">
                <a:solidFill>
                  <a:srgbClr val="FFFFFF"/>
                </a:solidFill>
                <a:latin typeface="+mn-lt"/>
                <a:cs typeface="Times New Roman" pitchFamily="18" charset="0"/>
              </a:rPr>
              <a:t>promotes the secretion of acidic gastric </a:t>
            </a:r>
            <a:r>
              <a:rPr lang="en-US" sz="2600" dirty="0" smtClean="0">
                <a:solidFill>
                  <a:srgbClr val="FFFFFF"/>
                </a:solidFill>
                <a:latin typeface="+mn-lt"/>
                <a:cs typeface="Times New Roman" pitchFamily="18" charset="0"/>
              </a:rPr>
              <a:t>juices from </a:t>
            </a:r>
            <a:r>
              <a:rPr lang="en-US" sz="2600" dirty="0" smtClean="0">
                <a:solidFill>
                  <a:srgbClr val="FFFF00"/>
                </a:solidFill>
                <a:latin typeface="+mn-lt"/>
                <a:cs typeface="Times New Roman" pitchFamily="18" charset="0"/>
              </a:rPr>
              <a:t>gastric glands </a:t>
            </a:r>
            <a:r>
              <a:rPr lang="en-US" sz="2600" dirty="0">
                <a:solidFill>
                  <a:srgbClr val="FFFFFF"/>
                </a:solidFill>
                <a:latin typeface="+mn-lt"/>
                <a:cs typeface="Times New Roman" pitchFamily="18" charset="0"/>
              </a:rPr>
              <a:t>located on the inside surface of the body and fundus of the </a:t>
            </a:r>
            <a:r>
              <a:rPr lang="en-US" sz="2600" dirty="0" smtClean="0">
                <a:solidFill>
                  <a:srgbClr val="FFFFFF"/>
                </a:solidFill>
                <a:latin typeface="+mn-lt"/>
                <a:cs typeface="Times New Roman" pitchFamily="18" charset="0"/>
              </a:rPr>
              <a:t>stomach. </a:t>
            </a:r>
            <a:r>
              <a:rPr lang="en-US" sz="2600" dirty="0">
                <a:solidFill>
                  <a:srgbClr val="FFFFFF"/>
                </a:solidFill>
                <a:latin typeface="+mn-lt"/>
                <a:cs typeface="Times New Roman" pitchFamily="18" charset="0"/>
              </a:rPr>
              <a:t>Gastrin also increases the activity of the pyloric pump and motor stomach function (moderate effect) and probably promotes stomach emptying.  </a:t>
            </a:r>
          </a:p>
        </p:txBody>
      </p:sp>
    </p:spTree>
    <p:extLst>
      <p:ext uri="{BB962C8B-B14F-4D97-AF65-F5344CB8AC3E}">
        <p14:creationId xmlns:p14="http://schemas.microsoft.com/office/powerpoint/2010/main" val="2076706345"/>
      </p:ext>
    </p:extLst>
  </p:cSld>
  <p:clrMapOvr>
    <a:masterClrMapping/>
  </p:clrMapOvr>
  <p:transition>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0" y="0"/>
            <a:ext cx="9144000" cy="707886"/>
          </a:xfrm>
          <a:prstGeom prst="rect">
            <a:avLst/>
          </a:prstGeom>
          <a:noFill/>
          <a:ln w="12700">
            <a:noFill/>
            <a:miter lim="800000"/>
            <a:headEnd type="none" w="sm" len="sm"/>
            <a:tailEnd type="none" w="sm" len="sm"/>
          </a:ln>
        </p:spPr>
        <p:txBody>
          <a:bodyPr wrap="square">
            <a:spAutoFit/>
          </a:bodyPr>
          <a:lstStyle/>
          <a:p>
            <a:pPr marL="457200" indent="-457200" algn="ctr">
              <a:spcBef>
                <a:spcPct val="50000"/>
              </a:spcBef>
            </a:pPr>
            <a:r>
              <a:rPr lang="en-US" sz="4000" b="1" dirty="0" smtClean="0">
                <a:solidFill>
                  <a:srgbClr val="FFFF00"/>
                </a:solidFill>
                <a:latin typeface="Times New Roman" pitchFamily="18" charset="0"/>
                <a:cs typeface="Times New Roman" pitchFamily="18" charset="0"/>
              </a:rPr>
              <a:t>	</a:t>
            </a:r>
            <a:r>
              <a:rPr lang="en-US" sz="2800" b="1" dirty="0" smtClean="0">
                <a:solidFill>
                  <a:srgbClr val="FF33CC"/>
                </a:solidFill>
                <a:latin typeface="Garamond" pitchFamily="18" charset="0"/>
                <a:cs typeface="Times New Roman" pitchFamily="18" charset="0"/>
              </a:rPr>
              <a:t>Duodenal Factors That Inhibit Stomach Emptying</a:t>
            </a:r>
            <a:endParaRPr lang="en-US" sz="2800" b="1" dirty="0">
              <a:solidFill>
                <a:srgbClr val="FF33CC"/>
              </a:solidFill>
              <a:latin typeface="Garamond" pitchFamily="18" charset="0"/>
              <a:cs typeface="Times New Roman" pitchFamily="18" charset="0"/>
            </a:endParaRPr>
          </a:p>
        </p:txBody>
      </p:sp>
      <p:sp>
        <p:nvSpPr>
          <p:cNvPr id="45059" name="Text Box 6"/>
          <p:cNvSpPr txBox="1">
            <a:spLocks noChangeArrowheads="1"/>
          </p:cNvSpPr>
          <p:nvPr/>
        </p:nvSpPr>
        <p:spPr bwMode="auto">
          <a:xfrm>
            <a:off x="0" y="645885"/>
            <a:ext cx="9144000" cy="5632311"/>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sz="2400" b="1" dirty="0" smtClean="0">
                <a:solidFill>
                  <a:srgbClr val="FFFF00"/>
                </a:solidFill>
                <a:latin typeface="Times New Roman" pitchFamily="18" charset="0"/>
                <a:cs typeface="Times New Roman" pitchFamily="18" charset="0"/>
              </a:rPr>
              <a:t>1</a:t>
            </a:r>
            <a:r>
              <a:rPr lang="en-US" sz="2400" b="1" dirty="0">
                <a:solidFill>
                  <a:srgbClr val="FFFF00"/>
                </a:solidFill>
                <a:latin typeface="Times New Roman" pitchFamily="18" charset="0"/>
                <a:cs typeface="Times New Roman" pitchFamily="18" charset="0"/>
              </a:rPr>
              <a:t>. </a:t>
            </a:r>
            <a:r>
              <a:rPr lang="en-US" sz="2400" b="1" dirty="0" err="1" smtClean="0">
                <a:solidFill>
                  <a:srgbClr val="FFFF00"/>
                </a:solidFill>
                <a:latin typeface="Garamond"/>
                <a:cs typeface="Times New Roman" pitchFamily="18" charset="0"/>
              </a:rPr>
              <a:t>Enterogastric</a:t>
            </a:r>
            <a:r>
              <a:rPr lang="en-US" sz="2400" b="1" dirty="0" smtClean="0">
                <a:solidFill>
                  <a:srgbClr val="FFFF00"/>
                </a:solidFill>
                <a:latin typeface="Garamond"/>
                <a:cs typeface="Times New Roman" pitchFamily="18" charset="0"/>
              </a:rPr>
              <a:t> </a:t>
            </a:r>
            <a:r>
              <a:rPr lang="en-US" sz="2400" b="1" dirty="0">
                <a:solidFill>
                  <a:srgbClr val="FFFF00"/>
                </a:solidFill>
                <a:latin typeface="Garamond"/>
                <a:cs typeface="Times New Roman" pitchFamily="18" charset="0"/>
              </a:rPr>
              <a:t>Nervous Reflexes from the </a:t>
            </a:r>
            <a:r>
              <a:rPr lang="en-US" sz="2400" b="1" dirty="0" smtClean="0">
                <a:solidFill>
                  <a:srgbClr val="FFFF00"/>
                </a:solidFill>
                <a:latin typeface="Garamond"/>
                <a:cs typeface="Times New Roman" pitchFamily="18" charset="0"/>
              </a:rPr>
              <a:t>Duodenum</a:t>
            </a:r>
            <a:endParaRPr lang="en-US" sz="2400" b="1" dirty="0" smtClean="0">
              <a:solidFill>
                <a:srgbClr val="FFFFFF"/>
              </a:solidFill>
              <a:latin typeface="Garamond"/>
              <a:cs typeface="Times New Roman" pitchFamily="18" charset="0"/>
            </a:endParaRPr>
          </a:p>
          <a:p>
            <a:pPr>
              <a:spcBef>
                <a:spcPts val="0"/>
              </a:spcBef>
            </a:pPr>
            <a:r>
              <a:rPr lang="en-US" sz="2400" dirty="0" smtClean="0">
                <a:solidFill>
                  <a:srgbClr val="FFFFFF"/>
                </a:solidFill>
                <a:latin typeface="+mn-lt"/>
                <a:cs typeface="Times New Roman" pitchFamily="18" charset="0"/>
              </a:rPr>
              <a:t>When </a:t>
            </a:r>
            <a:r>
              <a:rPr lang="en-US" sz="2400" dirty="0">
                <a:solidFill>
                  <a:srgbClr val="FFFFFF"/>
                </a:solidFill>
                <a:latin typeface="+mn-lt"/>
                <a:cs typeface="Times New Roman" pitchFamily="18" charset="0"/>
              </a:rPr>
              <a:t>food enters the duodenum, multiple nervous reflexes are initiated from the duodenal wall and pass back to the stomach to regulate stomach emptying depending on the volume of chyme in the duodenum. These duodenal reflexes are mediated by three routes: </a:t>
            </a:r>
            <a:endParaRPr lang="en-US" sz="2400" dirty="0" smtClean="0">
              <a:solidFill>
                <a:srgbClr val="FFFFFF"/>
              </a:solidFill>
              <a:latin typeface="+mn-lt"/>
              <a:cs typeface="Times New Roman" pitchFamily="18" charset="0"/>
            </a:endParaRPr>
          </a:p>
          <a:p>
            <a:pPr marL="457200" indent="-457200">
              <a:spcBef>
                <a:spcPts val="0"/>
              </a:spcBef>
              <a:buAutoNum type="arabicParenBoth"/>
            </a:pPr>
            <a:r>
              <a:rPr lang="en-US" sz="2400" dirty="0" smtClean="0">
                <a:solidFill>
                  <a:srgbClr val="FFFFFF"/>
                </a:solidFill>
                <a:latin typeface="+mn-lt"/>
                <a:cs typeface="Times New Roman" pitchFamily="18" charset="0"/>
              </a:rPr>
              <a:t>Directly </a:t>
            </a:r>
            <a:r>
              <a:rPr lang="en-US" sz="2400" dirty="0">
                <a:solidFill>
                  <a:srgbClr val="FFFFFF"/>
                </a:solidFill>
                <a:latin typeface="+mn-lt"/>
                <a:cs typeface="Times New Roman" pitchFamily="18" charset="0"/>
              </a:rPr>
              <a:t>from the duodenum to stomach through the enteric nervous system in the gut wall, </a:t>
            </a:r>
            <a:endParaRPr lang="en-US" sz="2400" dirty="0" smtClean="0">
              <a:solidFill>
                <a:srgbClr val="FFFFFF"/>
              </a:solidFill>
              <a:latin typeface="+mn-lt"/>
              <a:cs typeface="Times New Roman" pitchFamily="18" charset="0"/>
            </a:endParaRPr>
          </a:p>
          <a:p>
            <a:pPr marL="457200" indent="-457200">
              <a:spcBef>
                <a:spcPts val="0"/>
              </a:spcBef>
              <a:buAutoNum type="arabicParenBoth"/>
            </a:pPr>
            <a:r>
              <a:rPr lang="en-US" sz="2400" dirty="0" smtClean="0">
                <a:solidFill>
                  <a:srgbClr val="FFFFFF"/>
                </a:solidFill>
                <a:latin typeface="+mn-lt"/>
                <a:cs typeface="Times New Roman" pitchFamily="18" charset="0"/>
              </a:rPr>
              <a:t>Through </a:t>
            </a:r>
            <a:r>
              <a:rPr lang="en-US" sz="2400" dirty="0">
                <a:solidFill>
                  <a:srgbClr val="FFFFFF"/>
                </a:solidFill>
                <a:latin typeface="+mn-lt"/>
                <a:cs typeface="Times New Roman" pitchFamily="18" charset="0"/>
              </a:rPr>
              <a:t>extrinsic nerves that go to the prevertebral sympathetic ganglia and then back through inhibitory sympathetic nerve fibers to the stomach, and </a:t>
            </a:r>
            <a:endParaRPr lang="en-US" sz="2400" dirty="0" smtClean="0">
              <a:solidFill>
                <a:srgbClr val="FFFFFF"/>
              </a:solidFill>
              <a:latin typeface="+mn-lt"/>
              <a:cs typeface="Times New Roman" pitchFamily="18" charset="0"/>
            </a:endParaRPr>
          </a:p>
          <a:p>
            <a:pPr marL="457200" indent="-457200">
              <a:spcBef>
                <a:spcPts val="0"/>
              </a:spcBef>
              <a:buAutoNum type="arabicParenBoth"/>
            </a:pPr>
            <a:r>
              <a:rPr lang="en-US" sz="2400" dirty="0" smtClean="0">
                <a:solidFill>
                  <a:srgbClr val="FFFFFF"/>
                </a:solidFill>
                <a:latin typeface="+mn-lt"/>
                <a:cs typeface="Times New Roman" pitchFamily="18" charset="0"/>
              </a:rPr>
              <a:t>Through </a:t>
            </a:r>
            <a:r>
              <a:rPr lang="en-US" sz="2400" dirty="0">
                <a:solidFill>
                  <a:srgbClr val="FFFFFF"/>
                </a:solidFill>
                <a:latin typeface="+mn-lt"/>
                <a:cs typeface="Times New Roman" pitchFamily="18" charset="0"/>
              </a:rPr>
              <a:t>the vagus nerves reflex to the brain stem to inhibit the normal excitatory signals that are transmitted to the stomach through the vagus nerves. </a:t>
            </a:r>
            <a:endParaRPr lang="en-US" sz="2400" dirty="0" smtClean="0">
              <a:solidFill>
                <a:srgbClr val="FFFFFF"/>
              </a:solidFill>
              <a:latin typeface="+mn-lt"/>
              <a:cs typeface="Times New Roman" pitchFamily="18" charset="0"/>
            </a:endParaRPr>
          </a:p>
          <a:p>
            <a:pPr>
              <a:spcBef>
                <a:spcPts val="0"/>
              </a:spcBef>
            </a:pPr>
            <a:r>
              <a:rPr lang="en-US" sz="2400" dirty="0" smtClean="0">
                <a:solidFill>
                  <a:srgbClr val="FFFFFF"/>
                </a:solidFill>
                <a:latin typeface="+mn-lt"/>
                <a:cs typeface="Times New Roman" pitchFamily="18" charset="0"/>
              </a:rPr>
              <a:t>These </a:t>
            </a:r>
            <a:r>
              <a:rPr lang="en-US" sz="2400" dirty="0">
                <a:solidFill>
                  <a:srgbClr val="FFFFFF"/>
                </a:solidFill>
                <a:latin typeface="+mn-lt"/>
                <a:cs typeface="Times New Roman" pitchFamily="18" charset="0"/>
              </a:rPr>
              <a:t>reflexes </a:t>
            </a:r>
            <a:r>
              <a:rPr lang="en-US" sz="2400" dirty="0">
                <a:solidFill>
                  <a:srgbClr val="FFFF00"/>
                </a:solidFill>
                <a:latin typeface="+mn-lt"/>
                <a:cs typeface="Times New Roman" pitchFamily="18" charset="0"/>
              </a:rPr>
              <a:t>inhibit the pyloric pump and increase the tone of the pyloric sphincter</a:t>
            </a:r>
            <a:r>
              <a:rPr lang="en-US" sz="2400" dirty="0">
                <a:solidFill>
                  <a:srgbClr val="FFFFFF"/>
                </a:solidFill>
                <a:latin typeface="+mn-lt"/>
                <a:cs typeface="Times New Roman" pitchFamily="18" charset="0"/>
              </a:rPr>
              <a:t> thus decreasing stomach emptying. </a:t>
            </a:r>
          </a:p>
        </p:txBody>
      </p:sp>
    </p:spTree>
    <p:extLst>
      <p:ext uri="{BB962C8B-B14F-4D97-AF65-F5344CB8AC3E}">
        <p14:creationId xmlns:p14="http://schemas.microsoft.com/office/powerpoint/2010/main" val="242867362"/>
      </p:ext>
    </p:extLst>
  </p:cSld>
  <p:clrMapOvr>
    <a:masterClrMapping/>
  </p:clrMapOvr>
  <p:transition>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305800" cy="4800600"/>
          </a:xfrm>
        </p:spPr>
        <p:txBody>
          <a:bodyPr/>
          <a:lstStyle/>
          <a:p>
            <a:pPr algn="l" rtl="0"/>
            <a:r>
              <a:rPr lang="en-US" sz="3000" dirty="0" smtClean="0">
                <a:solidFill>
                  <a:srgbClr val="FF33CC"/>
                </a:solidFill>
              </a:rPr>
              <a:t>The duodenal factors that can initiate the enterogastric inhibitory reflexes and i</a:t>
            </a:r>
            <a:r>
              <a:rPr lang="en-US" sz="2800" dirty="0" smtClean="0">
                <a:solidFill>
                  <a:srgbClr val="FF33CC"/>
                </a:solidFill>
              </a:rPr>
              <a:t>nhibit stomach emptying </a:t>
            </a:r>
            <a:r>
              <a:rPr lang="en-US" sz="3000" dirty="0" smtClean="0">
                <a:solidFill>
                  <a:srgbClr val="FF33CC"/>
                </a:solidFill>
              </a:rPr>
              <a:t>include: </a:t>
            </a:r>
          </a:p>
          <a:p>
            <a:pPr marL="903288" indent="-547688" algn="l" rtl="0">
              <a:buNone/>
            </a:pPr>
            <a:r>
              <a:rPr lang="en-US" sz="3000" dirty="0" smtClean="0">
                <a:solidFill>
                  <a:srgbClr val="FFFFFF"/>
                </a:solidFill>
              </a:rPr>
              <a:t>(1) Duodenal distention</a:t>
            </a:r>
            <a:endParaRPr lang="en-US" sz="3000" dirty="0">
              <a:solidFill>
                <a:srgbClr val="FFFFFF"/>
              </a:solidFill>
            </a:endParaRPr>
          </a:p>
          <a:p>
            <a:pPr marL="903288" indent="-547688" algn="l" rtl="0">
              <a:buNone/>
            </a:pPr>
            <a:r>
              <a:rPr lang="en-US" sz="3000" dirty="0" smtClean="0">
                <a:solidFill>
                  <a:srgbClr val="FFFFFF"/>
                </a:solidFill>
              </a:rPr>
              <a:t>(2) Duodenal irritation</a:t>
            </a:r>
            <a:endParaRPr lang="en-US" sz="3000" dirty="0">
              <a:solidFill>
                <a:srgbClr val="FFFFFF"/>
              </a:solidFill>
            </a:endParaRPr>
          </a:p>
          <a:p>
            <a:pPr marL="903288" indent="-547688" algn="l" rtl="0">
              <a:buNone/>
            </a:pPr>
            <a:r>
              <a:rPr lang="en-US" sz="3000" dirty="0" smtClean="0">
                <a:solidFill>
                  <a:srgbClr val="FFFFFF"/>
                </a:solidFill>
              </a:rPr>
              <a:t>(3) Duodenal acidity activates </a:t>
            </a:r>
            <a:r>
              <a:rPr lang="en-US" sz="3000" dirty="0">
                <a:solidFill>
                  <a:srgbClr val="FFFFFF"/>
                </a:solidFill>
              </a:rPr>
              <a:t>S cells to release Secretin which constricts the </a:t>
            </a:r>
            <a:r>
              <a:rPr lang="en-US" sz="3000" dirty="0" err="1">
                <a:solidFill>
                  <a:srgbClr val="FFFFFF"/>
                </a:solidFill>
              </a:rPr>
              <a:t>antrum</a:t>
            </a:r>
            <a:r>
              <a:rPr lang="en-US" sz="3000" dirty="0">
                <a:solidFill>
                  <a:srgbClr val="FFFFFF"/>
                </a:solidFill>
              </a:rPr>
              <a:t> </a:t>
            </a:r>
          </a:p>
          <a:p>
            <a:pPr marL="903288" indent="-547688" algn="l" rtl="0">
              <a:buNone/>
            </a:pPr>
            <a:r>
              <a:rPr lang="en-US" sz="3000" dirty="0" smtClean="0">
                <a:solidFill>
                  <a:srgbClr val="FFFFFF"/>
                </a:solidFill>
              </a:rPr>
              <a:t>(4) </a:t>
            </a:r>
            <a:r>
              <a:rPr lang="en-US" sz="3000" dirty="0">
                <a:solidFill>
                  <a:srgbClr val="FFFFFF"/>
                </a:solidFill>
              </a:rPr>
              <a:t>Hyperosmotic </a:t>
            </a:r>
            <a:r>
              <a:rPr lang="en-US" sz="3000" dirty="0" err="1" smtClean="0">
                <a:solidFill>
                  <a:srgbClr val="FFFFFF"/>
                </a:solidFill>
              </a:rPr>
              <a:t>chyme</a:t>
            </a:r>
            <a:r>
              <a:rPr lang="en-US" sz="3000" dirty="0" smtClean="0">
                <a:solidFill>
                  <a:srgbClr val="FFFFFF"/>
                </a:solidFill>
              </a:rPr>
              <a:t> in the duodenum</a:t>
            </a:r>
          </a:p>
          <a:p>
            <a:pPr marL="903288" indent="-547688" algn="l" rtl="0">
              <a:buNone/>
            </a:pPr>
            <a:r>
              <a:rPr lang="en-US" sz="3000" dirty="0" smtClean="0">
                <a:solidFill>
                  <a:srgbClr val="FFFFFF"/>
                </a:solidFill>
              </a:rPr>
              <a:t>(5) Protein content of the chyme in the duodenum.</a:t>
            </a:r>
          </a:p>
          <a:p>
            <a:pPr marL="903288" indent="-547688" algn="l" rtl="0">
              <a:buNone/>
            </a:pPr>
            <a:r>
              <a:rPr lang="en-US" sz="3000" dirty="0" smtClean="0">
                <a:solidFill>
                  <a:srgbClr val="FFFFFF"/>
                </a:solidFill>
              </a:rPr>
              <a:t>(6) Fat </a:t>
            </a:r>
            <a:r>
              <a:rPr lang="en-US" sz="3000" dirty="0">
                <a:solidFill>
                  <a:srgbClr val="FFFFFF"/>
                </a:solidFill>
              </a:rPr>
              <a:t>(</a:t>
            </a:r>
            <a:r>
              <a:rPr lang="en-US" sz="3000" dirty="0" err="1">
                <a:solidFill>
                  <a:srgbClr val="FFFFFF"/>
                </a:solidFill>
              </a:rPr>
              <a:t>monoglycerides</a:t>
            </a:r>
            <a:r>
              <a:rPr lang="en-US" sz="3000" dirty="0">
                <a:solidFill>
                  <a:srgbClr val="FFFFFF"/>
                </a:solidFill>
              </a:rPr>
              <a:t>) in the duodenum activates different cells to produce CCK and GIP that delay gastric emptying </a:t>
            </a:r>
          </a:p>
          <a:p>
            <a:pPr marL="903288" indent="-547688" algn="l" rtl="0">
              <a:buNone/>
            </a:pPr>
            <a:endParaRPr lang="ar-SA" dirty="0"/>
          </a:p>
        </p:txBody>
      </p:sp>
    </p:spTree>
    <p:extLst>
      <p:ext uri="{BB962C8B-B14F-4D97-AF65-F5344CB8AC3E}">
        <p14:creationId xmlns:p14="http://schemas.microsoft.com/office/powerpoint/2010/main" val="3832728644"/>
      </p:ext>
    </p:extLst>
  </p:cSld>
  <p:clrMapOvr>
    <a:masterClrMapping/>
  </p:clrMapOvr>
  <p:transition>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0" y="83403"/>
            <a:ext cx="9144000" cy="523220"/>
          </a:xfrm>
          <a:prstGeom prst="rect">
            <a:avLst/>
          </a:prstGeom>
          <a:noFill/>
          <a:ln w="12700">
            <a:noFill/>
            <a:miter lim="800000"/>
            <a:headEnd type="none" w="sm" len="sm"/>
            <a:tailEnd type="none" w="sm" len="sm"/>
          </a:ln>
        </p:spPr>
        <p:txBody>
          <a:bodyPr>
            <a:spAutoFit/>
          </a:bodyPr>
          <a:lstStyle/>
          <a:p>
            <a:pPr algn="ctr"/>
            <a:r>
              <a:rPr lang="en-US" sz="2800" b="1" dirty="0" smtClean="0">
                <a:solidFill>
                  <a:srgbClr val="FF33CC"/>
                </a:solidFill>
                <a:latin typeface="Garamond" pitchFamily="18" charset="0"/>
                <a:cs typeface="Times New Roman" pitchFamily="18" charset="0"/>
              </a:rPr>
              <a:t>Duodenal Factors That Inhibit Stomach Emptying (Cont.)</a:t>
            </a:r>
            <a:endParaRPr lang="en-US" sz="2800" b="1" dirty="0">
              <a:solidFill>
                <a:srgbClr val="FF33CC"/>
              </a:solidFill>
              <a:latin typeface="Garamond" pitchFamily="18" charset="0"/>
              <a:cs typeface="Times New Roman" pitchFamily="18" charset="0"/>
            </a:endParaRPr>
          </a:p>
        </p:txBody>
      </p:sp>
      <p:sp>
        <p:nvSpPr>
          <p:cNvPr id="46083" name="Text Box 6"/>
          <p:cNvSpPr txBox="1">
            <a:spLocks noChangeArrowheads="1"/>
          </p:cNvSpPr>
          <p:nvPr/>
        </p:nvSpPr>
        <p:spPr bwMode="auto">
          <a:xfrm>
            <a:off x="-47501" y="685800"/>
            <a:ext cx="9144000" cy="5570756"/>
          </a:xfrm>
          <a:prstGeom prst="rect">
            <a:avLst/>
          </a:prstGeom>
          <a:noFill/>
          <a:ln w="12700">
            <a:noFill/>
            <a:miter lim="800000"/>
            <a:headEnd type="none" w="sm" len="sm"/>
            <a:tailEnd type="none" w="sm" len="sm"/>
          </a:ln>
        </p:spPr>
        <p:txBody>
          <a:bodyPr>
            <a:spAutoFit/>
          </a:bodyPr>
          <a:lstStyle/>
          <a:p>
            <a:pPr marL="457200" indent="-457200">
              <a:spcBef>
                <a:spcPct val="50000"/>
              </a:spcBef>
            </a:pPr>
            <a:r>
              <a:rPr lang="en-US" sz="2400" b="1" dirty="0">
                <a:solidFill>
                  <a:srgbClr val="FFFF00"/>
                </a:solidFill>
                <a:latin typeface="Times New Roman" pitchFamily="18" charset="0"/>
                <a:cs typeface="Times New Roman" pitchFamily="18" charset="0"/>
              </a:rPr>
              <a:t>	2. Hormonal Feedback from the Duodenum Inhibits </a:t>
            </a:r>
            <a:r>
              <a:rPr lang="en-US" sz="2400" b="1" dirty="0" smtClean="0">
                <a:solidFill>
                  <a:srgbClr val="FFFF00"/>
                </a:solidFill>
                <a:latin typeface="Times New Roman" pitchFamily="18" charset="0"/>
                <a:cs typeface="Times New Roman" pitchFamily="18" charset="0"/>
              </a:rPr>
              <a:t>Gastric </a:t>
            </a:r>
            <a:r>
              <a:rPr lang="en-US" sz="2400" b="1" dirty="0">
                <a:solidFill>
                  <a:srgbClr val="FFFF00"/>
                </a:solidFill>
                <a:latin typeface="Times New Roman" pitchFamily="18" charset="0"/>
                <a:cs typeface="Times New Roman" pitchFamily="18" charset="0"/>
              </a:rPr>
              <a:t>Emptying – Role of Fats and the Hormone Cholecystokinin</a:t>
            </a:r>
            <a:r>
              <a:rPr lang="en-US" sz="2400" b="1" dirty="0">
                <a:solidFill>
                  <a:srgbClr val="FFFFFF"/>
                </a:solidFill>
                <a:latin typeface="Times New Roman" pitchFamily="18" charset="0"/>
                <a:cs typeface="Times New Roman" pitchFamily="18" charset="0"/>
              </a:rPr>
              <a:t>. </a:t>
            </a:r>
            <a:endParaRPr lang="en-US" sz="2400" b="1" dirty="0" smtClean="0">
              <a:solidFill>
                <a:srgbClr val="FFFFFF"/>
              </a:solidFill>
              <a:latin typeface="Times New Roman" pitchFamily="18" charset="0"/>
              <a:cs typeface="Times New Roman" pitchFamily="18" charset="0"/>
            </a:endParaRPr>
          </a:p>
          <a:p>
            <a:pPr marL="457200" indent="-457200">
              <a:spcBef>
                <a:spcPct val="50000"/>
              </a:spcBef>
              <a:buClr>
                <a:srgbClr val="FFFF00"/>
              </a:buClr>
              <a:buFont typeface="Wingdings" pitchFamily="2" charset="2"/>
              <a:buChar char="v"/>
            </a:pPr>
            <a:r>
              <a:rPr lang="en-US" sz="2800" dirty="0">
                <a:solidFill>
                  <a:srgbClr val="FFFFFF"/>
                </a:solidFill>
                <a:latin typeface="+mn-lt"/>
                <a:cs typeface="Times New Roman" pitchFamily="18" charset="0"/>
              </a:rPr>
              <a:t> </a:t>
            </a:r>
            <a:r>
              <a:rPr lang="en-US" sz="2800" dirty="0" smtClean="0">
                <a:solidFill>
                  <a:srgbClr val="FFFFFF"/>
                </a:solidFill>
                <a:latin typeface="+mn-lt"/>
                <a:cs typeface="Times New Roman" pitchFamily="18" charset="0"/>
              </a:rPr>
              <a:t>Fat </a:t>
            </a:r>
            <a:r>
              <a:rPr lang="en-US" sz="2800" dirty="0">
                <a:solidFill>
                  <a:srgbClr val="FFFFFF"/>
                </a:solidFill>
                <a:latin typeface="+mn-lt"/>
                <a:cs typeface="Times New Roman" pitchFamily="18" charset="0"/>
              </a:rPr>
              <a:t>entering the duodenum or acidity of chyme or excess quantities of chyme causes </a:t>
            </a:r>
            <a:r>
              <a:rPr lang="en-US" sz="2800" dirty="0" smtClean="0">
                <a:solidFill>
                  <a:srgbClr val="FFFFFF"/>
                </a:solidFill>
                <a:latin typeface="+mn-lt"/>
                <a:cs typeface="Times New Roman" pitchFamily="18" charset="0"/>
              </a:rPr>
              <a:t>the </a:t>
            </a:r>
            <a:r>
              <a:rPr lang="en-US" sz="2800" dirty="0">
                <a:solidFill>
                  <a:srgbClr val="FFFFFF"/>
                </a:solidFill>
                <a:latin typeface="+mn-lt"/>
                <a:cs typeface="Times New Roman" pitchFamily="18" charset="0"/>
              </a:rPr>
              <a:t>release of cholecystokinin (</a:t>
            </a:r>
            <a:r>
              <a:rPr lang="en-US" sz="2800" dirty="0" smtClean="0">
                <a:solidFill>
                  <a:srgbClr val="FFFFFF"/>
                </a:solidFill>
                <a:latin typeface="+mn-lt"/>
                <a:cs typeface="Times New Roman" pitchFamily="18" charset="0"/>
              </a:rPr>
              <a:t>CCK), </a:t>
            </a:r>
            <a:r>
              <a:rPr lang="en-US" sz="2800" dirty="0">
                <a:solidFill>
                  <a:srgbClr val="FFFFFF"/>
                </a:solidFill>
                <a:latin typeface="+mn-lt"/>
                <a:cs typeface="Times New Roman" pitchFamily="18" charset="0"/>
              </a:rPr>
              <a:t>and probably other inhibitory hormones such as secretin and gastric inhibitory peptide, </a:t>
            </a:r>
            <a:r>
              <a:rPr lang="en-US" sz="2800" dirty="0" smtClean="0">
                <a:solidFill>
                  <a:srgbClr val="FFFFFF"/>
                </a:solidFill>
                <a:latin typeface="+mn-lt"/>
                <a:cs typeface="Times New Roman" pitchFamily="18" charset="0"/>
              </a:rPr>
              <a:t>(GIP</a:t>
            </a:r>
            <a:r>
              <a:rPr lang="en-US" sz="2800" dirty="0">
                <a:solidFill>
                  <a:srgbClr val="FFFFFF"/>
                </a:solidFill>
                <a:latin typeface="+mn-lt"/>
                <a:cs typeface="Times New Roman" pitchFamily="18" charset="0"/>
              </a:rPr>
              <a:t>) from the epithelium of the duodenum and </a:t>
            </a:r>
            <a:r>
              <a:rPr lang="en-US" sz="2800" dirty="0" smtClean="0">
                <a:solidFill>
                  <a:srgbClr val="FFFFFF"/>
                </a:solidFill>
                <a:latin typeface="+mn-lt"/>
                <a:cs typeface="Times New Roman" pitchFamily="18" charset="0"/>
              </a:rPr>
              <a:t>jejunum. </a:t>
            </a:r>
          </a:p>
          <a:p>
            <a:pPr marL="457200" indent="-457200">
              <a:spcBef>
                <a:spcPct val="50000"/>
              </a:spcBef>
              <a:buClr>
                <a:srgbClr val="FFFF00"/>
              </a:buClr>
              <a:buFont typeface="Wingdings" pitchFamily="2" charset="2"/>
              <a:buChar char="v"/>
            </a:pPr>
            <a:r>
              <a:rPr lang="en-US" sz="2800" dirty="0" smtClean="0">
                <a:solidFill>
                  <a:srgbClr val="FFFFFF"/>
                </a:solidFill>
                <a:latin typeface="+mn-lt"/>
                <a:cs typeface="Times New Roman" pitchFamily="18" charset="0"/>
              </a:rPr>
              <a:t>When </a:t>
            </a:r>
            <a:r>
              <a:rPr lang="en-US" sz="2800" dirty="0">
                <a:solidFill>
                  <a:srgbClr val="FFFFFF"/>
                </a:solidFill>
                <a:latin typeface="+mn-lt"/>
                <a:cs typeface="Times New Roman" pitchFamily="18" charset="0"/>
              </a:rPr>
              <a:t>released, CCK (and probably secretin and GIP) circulates and </a:t>
            </a:r>
            <a:r>
              <a:rPr lang="en-US" sz="2800" dirty="0">
                <a:solidFill>
                  <a:srgbClr val="FFFF00"/>
                </a:solidFill>
                <a:latin typeface="+mn-lt"/>
                <a:cs typeface="Times New Roman" pitchFamily="18" charset="0"/>
              </a:rPr>
              <a:t>inhibit the pyloric pump and increase the tone of the pyloric sphincter</a:t>
            </a:r>
            <a:r>
              <a:rPr lang="en-US" sz="2800" dirty="0">
                <a:solidFill>
                  <a:srgbClr val="FFFFFF"/>
                </a:solidFill>
                <a:latin typeface="+mn-lt"/>
                <a:cs typeface="Times New Roman" pitchFamily="18" charset="0"/>
              </a:rPr>
              <a:t> thus decreasing stomach emptying. CCK also </a:t>
            </a:r>
            <a:r>
              <a:rPr lang="en-US" sz="2800" dirty="0" smtClean="0">
                <a:solidFill>
                  <a:srgbClr val="FFFFFF"/>
                </a:solidFill>
                <a:latin typeface="+mn-lt"/>
                <a:cs typeface="Times New Roman" pitchFamily="18" charset="0"/>
              </a:rPr>
              <a:t>acts as an inhibitor to block </a:t>
            </a:r>
            <a:r>
              <a:rPr lang="en-US" sz="2800" dirty="0">
                <a:solidFill>
                  <a:srgbClr val="FFFFFF"/>
                </a:solidFill>
                <a:latin typeface="+mn-lt"/>
                <a:cs typeface="Times New Roman" pitchFamily="18" charset="0"/>
              </a:rPr>
              <a:t>increased stomach motility caused by gastrin. </a:t>
            </a:r>
          </a:p>
        </p:txBody>
      </p:sp>
    </p:spTree>
    <p:extLst>
      <p:ext uri="{BB962C8B-B14F-4D97-AF65-F5344CB8AC3E}">
        <p14:creationId xmlns:p14="http://schemas.microsoft.com/office/powerpoint/2010/main" val="3902568276"/>
      </p:ext>
    </p:extLst>
  </p:cSld>
  <p:clrMapOvr>
    <a:masterClrMapping/>
  </p:clrMapOvr>
  <p:transition>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dirty="0" smtClean="0"/>
              <a:t>Summary </a:t>
            </a:r>
            <a:br>
              <a:rPr lang="en-US" dirty="0" smtClean="0"/>
            </a:br>
            <a:r>
              <a:rPr lang="en-US" dirty="0" smtClean="0"/>
              <a:t>Constriction of Pyloric Sphincter </a:t>
            </a:r>
          </a:p>
        </p:txBody>
      </p:sp>
      <p:sp>
        <p:nvSpPr>
          <p:cNvPr id="18435" name="Rectangle 3"/>
          <p:cNvSpPr>
            <a:spLocks noGrp="1" noChangeArrowheads="1"/>
          </p:cNvSpPr>
          <p:nvPr>
            <p:ph idx="1"/>
          </p:nvPr>
        </p:nvSpPr>
        <p:spPr/>
        <p:txBody>
          <a:bodyPr/>
          <a:lstStyle/>
          <a:p>
            <a:pPr algn="l" rtl="0" eaLnBrk="1" hangingPunct="1">
              <a:defRPr/>
            </a:pPr>
            <a:r>
              <a:rPr lang="en-US" dirty="0" smtClean="0"/>
              <a:t>Hormones promote constriction </a:t>
            </a:r>
          </a:p>
          <a:p>
            <a:pPr marL="514350" indent="-514350" algn="l" rtl="0" eaLnBrk="1" hangingPunct="1">
              <a:buFont typeface="+mj-lt"/>
              <a:buAutoNum type="arabicPeriod"/>
              <a:defRPr/>
            </a:pPr>
            <a:r>
              <a:rPr lang="en-US" dirty="0" smtClean="0"/>
              <a:t>Cholecystokinin (CCK)</a:t>
            </a:r>
          </a:p>
          <a:p>
            <a:pPr marL="514350" indent="-514350" algn="l" rtl="0" eaLnBrk="1" hangingPunct="1">
              <a:buFont typeface="+mj-lt"/>
              <a:buAutoNum type="arabicPeriod"/>
              <a:defRPr/>
            </a:pPr>
            <a:r>
              <a:rPr lang="en-US" dirty="0" smtClean="0"/>
              <a:t>Secretin</a:t>
            </a:r>
          </a:p>
          <a:p>
            <a:pPr marL="514350" indent="-514350" algn="l" rtl="0" eaLnBrk="1" hangingPunct="1">
              <a:buFont typeface="+mj-lt"/>
              <a:buAutoNum type="arabicPeriod"/>
              <a:defRPr/>
            </a:pPr>
            <a:r>
              <a:rPr lang="en-US" dirty="0" smtClean="0"/>
              <a:t>Glucose-dependent insulinotropic peptide (GIP)</a:t>
            </a:r>
          </a:p>
          <a:p>
            <a:pPr algn="l" rtl="0" eaLnBrk="1" hangingPunct="1">
              <a:defRPr/>
            </a:pPr>
            <a:r>
              <a:rPr lang="en-US" dirty="0" smtClean="0"/>
              <a:t>Sympathetic innervation </a:t>
            </a:r>
          </a:p>
        </p:txBody>
      </p:sp>
    </p:spTree>
    <p:extLst>
      <p:ext uri="{BB962C8B-B14F-4D97-AF65-F5344CB8AC3E}">
        <p14:creationId xmlns:p14="http://schemas.microsoft.com/office/powerpoint/2010/main" val="2699569811"/>
      </p:ext>
    </p:extLst>
  </p:cSld>
  <p:clrMapOvr>
    <a:masterClrMapping/>
  </p:clrMapOvr>
  <p:transition>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lstStyle/>
          <a:p>
            <a:pPr algn="l" rtl="0" eaLnBrk="1" hangingPunct="1">
              <a:buFontTx/>
              <a:buNone/>
            </a:pPr>
            <a:r>
              <a:rPr lang="en-US" sz="16600" dirty="0" smtClean="0"/>
              <a:t>The End </a:t>
            </a:r>
            <a:endParaRPr lang="ar-SA" sz="16600" dirty="0" smtClean="0"/>
          </a:p>
        </p:txBody>
      </p:sp>
    </p:spTree>
    <p:extLst>
      <p:ext uri="{BB962C8B-B14F-4D97-AF65-F5344CB8AC3E}">
        <p14:creationId xmlns:p14="http://schemas.microsoft.com/office/powerpoint/2010/main" val="289250348"/>
      </p:ext>
    </p:extLst>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title"/>
          </p:nvPr>
        </p:nvSpPr>
        <p:spPr>
          <a:xfrm>
            <a:off x="457200" y="152400"/>
            <a:ext cx="8229600" cy="1066800"/>
          </a:xfrm>
        </p:spPr>
        <p:txBody>
          <a:bodyPr/>
          <a:lstStyle/>
          <a:p>
            <a:pPr eaLnBrk="1" hangingPunct="1"/>
            <a:r>
              <a:rPr lang="en-US" sz="4000" b="1" dirty="0">
                <a:solidFill>
                  <a:srgbClr val="FFFF00"/>
                </a:solidFill>
                <a:latin typeface="Garamond"/>
              </a:rPr>
              <a:t>Structure of a Gastric Oxyntic Gland </a:t>
            </a:r>
            <a:endParaRPr lang="en-US" dirty="0" smtClean="0">
              <a:solidFill>
                <a:schemeClr val="bg1"/>
              </a:solidFill>
            </a:endParaRPr>
          </a:p>
        </p:txBody>
      </p:sp>
      <p:pic>
        <p:nvPicPr>
          <p:cNvPr id="81923" name="Picture 4" descr="31"/>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685" b="4949"/>
          <a:stretch/>
        </p:blipFill>
        <p:spPr>
          <a:xfrm>
            <a:off x="381000" y="1143000"/>
            <a:ext cx="8324603" cy="5638800"/>
          </a:xfrm>
          <a:noFill/>
        </p:spPr>
      </p:pic>
    </p:spTree>
    <p:extLst>
      <p:ext uri="{BB962C8B-B14F-4D97-AF65-F5344CB8AC3E}">
        <p14:creationId xmlns:p14="http://schemas.microsoft.com/office/powerpoint/2010/main" val="2032537407"/>
      </p:ext>
    </p:extLst>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8_14"/>
          <p:cNvPicPr>
            <a:picLocks noChangeAspect="1" noChangeArrowheads="1"/>
          </p:cNvPicPr>
          <p:nvPr/>
        </p:nvPicPr>
        <p:blipFill>
          <a:blip r:embed="rId2" cstate="print"/>
          <a:srcRect/>
          <a:stretch>
            <a:fillRect/>
          </a:stretch>
        </p:blipFill>
        <p:spPr bwMode="auto">
          <a:xfrm>
            <a:off x="152400" y="1447800"/>
            <a:ext cx="8763000" cy="5105400"/>
          </a:xfrm>
          <a:prstGeom prst="rect">
            <a:avLst/>
          </a:prstGeom>
          <a:noFill/>
          <a:ln w="9525">
            <a:noFill/>
            <a:miter lim="800000"/>
            <a:headEnd/>
            <a:tailEnd/>
          </a:ln>
        </p:spPr>
      </p:pic>
      <p:sp>
        <p:nvSpPr>
          <p:cNvPr id="21507" name="Title 2"/>
          <p:cNvSpPr>
            <a:spLocks noGrp="1"/>
          </p:cNvSpPr>
          <p:nvPr>
            <p:ph type="title"/>
          </p:nvPr>
        </p:nvSpPr>
        <p:spPr>
          <a:xfrm>
            <a:off x="685800" y="228600"/>
            <a:ext cx="7772400" cy="1143000"/>
          </a:xfrm>
        </p:spPr>
        <p:txBody>
          <a:bodyPr/>
          <a:lstStyle/>
          <a:p>
            <a:pPr eaLnBrk="1" hangingPunct="1"/>
            <a:r>
              <a:rPr lang="en-US" dirty="0" smtClean="0"/>
              <a:t>The Normal Locations of Gastric Cells</a:t>
            </a:r>
            <a:endParaRPr lang="ar-SA" dirty="0" smtClean="0"/>
          </a:p>
        </p:txBody>
      </p:sp>
    </p:spTree>
    <p:extLst>
      <p:ext uri="{BB962C8B-B14F-4D97-AF65-F5344CB8AC3E}">
        <p14:creationId xmlns:p14="http://schemas.microsoft.com/office/powerpoint/2010/main" val="1028194056"/>
      </p:ext>
    </p:extLst>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914400"/>
            <a:ext cx="8001000" cy="457200"/>
          </a:xfrm>
        </p:spPr>
        <p:txBody>
          <a:bodyPr/>
          <a:lstStyle/>
          <a:p>
            <a:pPr eaLnBrk="1" hangingPunct="1"/>
            <a:r>
              <a:rPr lang="en-US" sz="3200" b="1" i="1" dirty="0" smtClean="0">
                <a:solidFill>
                  <a:srgbClr val="FFFF00"/>
                </a:solidFill>
                <a:latin typeface="Garamond" pitchFamily="18" charset="0"/>
                <a:cs typeface="Times New Roman" pitchFamily="18" charset="0"/>
              </a:rPr>
              <a:t>G</a:t>
            </a:r>
            <a:r>
              <a:rPr lang="en-US" sz="4000" b="1" i="1" dirty="0" smtClean="0">
                <a:solidFill>
                  <a:srgbClr val="FFFF00"/>
                </a:solidFill>
                <a:latin typeface="Garamond" pitchFamily="18" charset="0"/>
                <a:cs typeface="Times New Roman" pitchFamily="18" charset="0"/>
              </a:rPr>
              <a:t>astric juice</a:t>
            </a:r>
            <a:r>
              <a:rPr lang="en-US" sz="4000" dirty="0" smtClean="0">
                <a:solidFill>
                  <a:srgbClr val="FFFF00"/>
                </a:solidFill>
                <a:latin typeface="Times New Roman" pitchFamily="18" charset="0"/>
                <a:cs typeface="Times New Roman" pitchFamily="18" charset="0"/>
              </a:rPr>
              <a:t/>
            </a:r>
            <a:br>
              <a:rPr lang="en-US" sz="4000" dirty="0" smtClean="0">
                <a:solidFill>
                  <a:srgbClr val="FFFF00"/>
                </a:solidFill>
                <a:latin typeface="Times New Roman" pitchFamily="18" charset="0"/>
                <a:cs typeface="Times New Roman" pitchFamily="18" charset="0"/>
              </a:rPr>
            </a:br>
            <a:endParaRPr lang="en-US" sz="4000" dirty="0" smtClean="0">
              <a:solidFill>
                <a:srgbClr val="FFFF00"/>
              </a:solidFill>
              <a:latin typeface="Times New Roman" pitchFamily="18" charset="0"/>
              <a:cs typeface="Times New Roman" pitchFamily="18" charset="0"/>
            </a:endParaRPr>
          </a:p>
        </p:txBody>
      </p:sp>
      <p:sp>
        <p:nvSpPr>
          <p:cNvPr id="84995" name="Rectangle 3"/>
          <p:cNvSpPr>
            <a:spLocks noGrp="1" noChangeArrowheads="1"/>
          </p:cNvSpPr>
          <p:nvPr>
            <p:ph type="body" idx="1"/>
          </p:nvPr>
        </p:nvSpPr>
        <p:spPr>
          <a:xfrm>
            <a:off x="76200" y="1371600"/>
            <a:ext cx="8686800" cy="4724400"/>
          </a:xfrm>
        </p:spPr>
        <p:txBody>
          <a:bodyPr/>
          <a:lstStyle/>
          <a:p>
            <a:pPr algn="just" rtl="0" eaLnBrk="1" hangingPunct="1">
              <a:buFont typeface="Wingdings" pitchFamily="2" charset="2"/>
              <a:buNone/>
            </a:pPr>
            <a:r>
              <a:rPr lang="en-US" sz="3600" b="1" dirty="0" smtClean="0">
                <a:solidFill>
                  <a:schemeClr val="bg1"/>
                </a:solidFill>
              </a:rPr>
              <a:t>  </a:t>
            </a:r>
            <a:r>
              <a:rPr lang="en-US" dirty="0" smtClean="0">
                <a:solidFill>
                  <a:schemeClr val="bg1"/>
                </a:solidFill>
                <a:latin typeface="Garamond" pitchFamily="18" charset="0"/>
              </a:rPr>
              <a:t>Volume about 2-3 L/day</a:t>
            </a:r>
          </a:p>
          <a:p>
            <a:pPr algn="just" rtl="0" eaLnBrk="1" hangingPunct="1">
              <a:buNone/>
            </a:pPr>
            <a:r>
              <a:rPr lang="en-US" dirty="0" smtClean="0">
                <a:solidFill>
                  <a:schemeClr val="bg1"/>
                </a:solidFill>
                <a:latin typeface="Garamond" pitchFamily="18" charset="0"/>
              </a:rPr>
              <a:t>   Main constituents are:</a:t>
            </a:r>
          </a:p>
          <a:p>
            <a:pPr indent="369888" algn="just" rtl="0" eaLnBrk="1" hangingPunct="1">
              <a:buClr>
                <a:srgbClr val="FF33CC"/>
              </a:buClr>
              <a:buFont typeface="Wingdings" pitchFamily="2" charset="2"/>
              <a:buChar char="v"/>
            </a:pPr>
            <a:r>
              <a:rPr lang="en-US" dirty="0">
                <a:solidFill>
                  <a:schemeClr val="bg1"/>
                </a:solidFill>
                <a:latin typeface="Garamond" pitchFamily="18" charset="0"/>
              </a:rPr>
              <a:t> </a:t>
            </a:r>
            <a:r>
              <a:rPr lang="en-US" dirty="0" smtClean="0">
                <a:solidFill>
                  <a:schemeClr val="bg1"/>
                </a:solidFill>
                <a:latin typeface="Garamond" pitchFamily="18" charset="0"/>
              </a:rPr>
              <a:t>  </a:t>
            </a:r>
            <a:r>
              <a:rPr lang="en-US" dirty="0" err="1" smtClean="0">
                <a:solidFill>
                  <a:srgbClr val="FFFFFF"/>
                </a:solidFill>
                <a:latin typeface="Garamond" pitchFamily="18" charset="0"/>
              </a:rPr>
              <a:t>HCl</a:t>
            </a:r>
            <a:endParaRPr lang="en-US" dirty="0" smtClean="0">
              <a:solidFill>
                <a:srgbClr val="FFFFFF"/>
              </a:solidFill>
              <a:latin typeface="Garamond" pitchFamily="18" charset="0"/>
            </a:endParaRPr>
          </a:p>
          <a:p>
            <a:pPr indent="369888" algn="just" rtl="0" eaLnBrk="1" hangingPunct="1">
              <a:buClr>
                <a:srgbClr val="FF33CC"/>
              </a:buClr>
              <a:buFont typeface="Wingdings" pitchFamily="2" charset="2"/>
              <a:buChar char="v"/>
            </a:pPr>
            <a:r>
              <a:rPr lang="en-US" dirty="0" smtClean="0">
                <a:solidFill>
                  <a:srgbClr val="FFFFFF"/>
                </a:solidFill>
                <a:latin typeface="Garamond" pitchFamily="18" charset="0"/>
              </a:rPr>
              <a:t>   </a:t>
            </a:r>
            <a:r>
              <a:rPr lang="en-US" dirty="0">
                <a:solidFill>
                  <a:srgbClr val="FFFFFF"/>
                </a:solidFill>
                <a:latin typeface="Garamond" pitchFamily="18" charset="0"/>
              </a:rPr>
              <a:t>Digestive </a:t>
            </a:r>
            <a:r>
              <a:rPr lang="en-US" dirty="0" smtClean="0">
                <a:solidFill>
                  <a:srgbClr val="FFFFFF"/>
                </a:solidFill>
                <a:latin typeface="Garamond" pitchFamily="18" charset="0"/>
              </a:rPr>
              <a:t>enzymes (Pepsinogen)</a:t>
            </a:r>
            <a:endParaRPr lang="en-US" dirty="0">
              <a:solidFill>
                <a:srgbClr val="FFFFFF"/>
              </a:solidFill>
              <a:latin typeface="Garamond" pitchFamily="18" charset="0"/>
            </a:endParaRPr>
          </a:p>
          <a:p>
            <a:pPr indent="369888" algn="just" rtl="0" eaLnBrk="1" hangingPunct="1">
              <a:buClr>
                <a:srgbClr val="FF33CC"/>
              </a:buClr>
              <a:buFont typeface="Wingdings" pitchFamily="2" charset="2"/>
              <a:buChar char="v"/>
            </a:pPr>
            <a:r>
              <a:rPr lang="en-US" dirty="0">
                <a:solidFill>
                  <a:srgbClr val="FFFFFF"/>
                </a:solidFill>
                <a:latin typeface="Garamond" pitchFamily="18" charset="0"/>
              </a:rPr>
              <a:t>   </a:t>
            </a:r>
            <a:r>
              <a:rPr lang="en-US" dirty="0" smtClean="0">
                <a:solidFill>
                  <a:srgbClr val="FFFFFF"/>
                </a:solidFill>
                <a:latin typeface="Garamond" pitchFamily="18" charset="0"/>
              </a:rPr>
              <a:t>Mucus (</a:t>
            </a:r>
            <a:r>
              <a:rPr lang="en-US" dirty="0">
                <a:solidFill>
                  <a:srgbClr val="FFFFFF"/>
                </a:solidFill>
                <a:latin typeface="Garamond" pitchFamily="18" charset="0"/>
              </a:rPr>
              <a:t>mucus gel layer)</a:t>
            </a:r>
          </a:p>
          <a:p>
            <a:pPr indent="369888" algn="just" rtl="0" eaLnBrk="1" hangingPunct="1">
              <a:buClr>
                <a:srgbClr val="FF33CC"/>
              </a:buClr>
              <a:buFont typeface="Wingdings" pitchFamily="2" charset="2"/>
              <a:buChar char="v"/>
            </a:pPr>
            <a:r>
              <a:rPr lang="en-US" dirty="0" smtClean="0">
                <a:solidFill>
                  <a:srgbClr val="FFFFFF"/>
                </a:solidFill>
                <a:latin typeface="Garamond" pitchFamily="18" charset="0"/>
              </a:rPr>
              <a:t>   Electrolytes</a:t>
            </a:r>
          </a:p>
          <a:p>
            <a:pPr indent="369888" algn="just" rtl="0" eaLnBrk="1" hangingPunct="1">
              <a:buClr>
                <a:srgbClr val="FF33CC"/>
              </a:buClr>
              <a:buFont typeface="Wingdings" pitchFamily="2" charset="2"/>
              <a:buChar char="v"/>
            </a:pPr>
            <a:r>
              <a:rPr lang="en-US" dirty="0" smtClean="0">
                <a:solidFill>
                  <a:srgbClr val="FFFFFF"/>
                </a:solidFill>
                <a:latin typeface="Garamond" pitchFamily="18" charset="0"/>
              </a:rPr>
              <a:t>   Intrinsic factor.</a:t>
            </a:r>
            <a:endParaRPr lang="en-US" i="1" u="sng" dirty="0" smtClean="0">
              <a:solidFill>
                <a:srgbClr val="FFFFFF"/>
              </a:solidFill>
              <a:latin typeface="Garamond" pitchFamily="18" charset="0"/>
            </a:endParaRPr>
          </a:p>
          <a:p>
            <a:pPr algn="just" rtl="0" eaLnBrk="1" hangingPunct="1">
              <a:buFont typeface="Wingdings" pitchFamily="2" charset="2"/>
              <a:buNone/>
            </a:pPr>
            <a:r>
              <a:rPr lang="en-US" i="1" dirty="0" smtClean="0">
                <a:solidFill>
                  <a:srgbClr val="FF33CC"/>
                </a:solidFill>
                <a:latin typeface="Garamond" pitchFamily="18" charset="0"/>
              </a:rPr>
              <a:t>   </a:t>
            </a:r>
            <a:endParaRPr lang="en-US" dirty="0">
              <a:solidFill>
                <a:schemeClr val="bg1"/>
              </a:solidFill>
              <a:latin typeface="Garamond" pitchFamily="18" charset="0"/>
            </a:endParaRPr>
          </a:p>
        </p:txBody>
      </p:sp>
    </p:spTree>
    <p:extLst>
      <p:ext uri="{BB962C8B-B14F-4D97-AF65-F5344CB8AC3E}">
        <p14:creationId xmlns:p14="http://schemas.microsoft.com/office/powerpoint/2010/main" val="2220938597"/>
      </p:ext>
    </p:extLst>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914400"/>
            <a:ext cx="8001000" cy="457200"/>
          </a:xfrm>
        </p:spPr>
        <p:txBody>
          <a:bodyPr/>
          <a:lstStyle/>
          <a:p>
            <a:pPr eaLnBrk="1" hangingPunct="1"/>
            <a:r>
              <a:rPr lang="en-US" sz="3200" b="1" i="1" dirty="0" smtClean="0">
                <a:solidFill>
                  <a:srgbClr val="FF33CC"/>
                </a:solidFill>
                <a:latin typeface="Garamond" pitchFamily="18" charset="0"/>
              </a:rPr>
              <a:t>G</a:t>
            </a:r>
            <a:r>
              <a:rPr lang="en-US" sz="4000" b="1" i="1" dirty="0" smtClean="0">
                <a:solidFill>
                  <a:srgbClr val="FF33CC"/>
                </a:solidFill>
                <a:latin typeface="Garamond" pitchFamily="18" charset="0"/>
              </a:rPr>
              <a:t>astric HCL</a:t>
            </a:r>
            <a:r>
              <a:rPr lang="en-US" sz="4000" dirty="0" smtClean="0">
                <a:solidFill>
                  <a:srgbClr val="FF33CC"/>
                </a:solidFill>
                <a:latin typeface="Garamond" pitchFamily="18" charset="0"/>
              </a:rPr>
              <a:t/>
            </a:r>
            <a:br>
              <a:rPr lang="en-US" sz="4000" dirty="0" smtClean="0">
                <a:solidFill>
                  <a:srgbClr val="FF33CC"/>
                </a:solidFill>
                <a:latin typeface="Garamond" pitchFamily="18" charset="0"/>
              </a:rPr>
            </a:br>
            <a:endParaRPr lang="en-US" sz="4000" dirty="0" smtClean="0">
              <a:solidFill>
                <a:srgbClr val="FF33CC"/>
              </a:solidFill>
              <a:latin typeface="Garamond" pitchFamily="18" charset="0"/>
            </a:endParaRPr>
          </a:p>
        </p:txBody>
      </p:sp>
      <p:sp>
        <p:nvSpPr>
          <p:cNvPr id="84995" name="Rectangle 3"/>
          <p:cNvSpPr>
            <a:spLocks noGrp="1" noChangeArrowheads="1"/>
          </p:cNvSpPr>
          <p:nvPr>
            <p:ph type="body" idx="1"/>
          </p:nvPr>
        </p:nvSpPr>
        <p:spPr>
          <a:xfrm>
            <a:off x="0" y="1219200"/>
            <a:ext cx="8686800" cy="5105400"/>
          </a:xfrm>
        </p:spPr>
        <p:txBody>
          <a:bodyPr/>
          <a:lstStyle/>
          <a:p>
            <a:pPr algn="just" rtl="0" eaLnBrk="1" hangingPunct="1">
              <a:buClr>
                <a:srgbClr val="FF33CC"/>
              </a:buClr>
              <a:buFont typeface="Wingdings" pitchFamily="2" charset="2"/>
              <a:buChar char="v"/>
            </a:pPr>
            <a:r>
              <a:rPr lang="en-US" sz="3000" dirty="0" smtClean="0">
                <a:solidFill>
                  <a:srgbClr val="FFFFFF"/>
                </a:solidFill>
                <a:latin typeface="Garamond" pitchFamily="18" charset="0"/>
              </a:rPr>
              <a:t>Secreted by </a:t>
            </a:r>
            <a:r>
              <a:rPr lang="en-US" sz="3000" dirty="0" smtClean="0">
                <a:solidFill>
                  <a:srgbClr val="FF99FF"/>
                </a:solidFill>
                <a:latin typeface="Garamond" pitchFamily="18" charset="0"/>
              </a:rPr>
              <a:t>parietal cells, </a:t>
            </a:r>
            <a:r>
              <a:rPr lang="en-US" sz="3000" dirty="0" smtClean="0">
                <a:solidFill>
                  <a:srgbClr val="FFFFFF"/>
                </a:solidFill>
                <a:latin typeface="Garamond" pitchFamily="18" charset="0"/>
              </a:rPr>
              <a:t>the </a:t>
            </a:r>
            <a:r>
              <a:rPr lang="en-US" sz="3000" dirty="0">
                <a:solidFill>
                  <a:srgbClr val="FFFFFF"/>
                </a:solidFill>
                <a:latin typeface="Garamond" pitchFamily="18" charset="0"/>
              </a:rPr>
              <a:t>most distinctive </a:t>
            </a:r>
            <a:r>
              <a:rPr lang="en-US" sz="3000" dirty="0">
                <a:solidFill>
                  <a:schemeClr val="bg1"/>
                </a:solidFill>
                <a:latin typeface="Garamond" pitchFamily="18" charset="0"/>
              </a:rPr>
              <a:t>cells in the stomach. </a:t>
            </a:r>
            <a:endParaRPr lang="en-US" sz="3000" dirty="0" smtClean="0">
              <a:solidFill>
                <a:schemeClr val="bg1"/>
              </a:solidFill>
              <a:latin typeface="Garamond" pitchFamily="18" charset="0"/>
            </a:endParaRPr>
          </a:p>
          <a:p>
            <a:pPr algn="just" rtl="0" eaLnBrk="1" hangingPunct="1">
              <a:buClr>
                <a:srgbClr val="FF33CC"/>
              </a:buClr>
              <a:buFont typeface="Wingdings" pitchFamily="2" charset="2"/>
              <a:buChar char="v"/>
            </a:pPr>
            <a:r>
              <a:rPr lang="en-US" sz="3000" dirty="0" smtClean="0">
                <a:solidFill>
                  <a:schemeClr val="bg1"/>
                </a:solidFill>
                <a:latin typeface="Garamond" pitchFamily="18" charset="0"/>
              </a:rPr>
              <a:t>They </a:t>
            </a:r>
            <a:r>
              <a:rPr lang="en-US" sz="3000" dirty="0">
                <a:solidFill>
                  <a:schemeClr val="bg1"/>
                </a:solidFill>
                <a:latin typeface="Garamond" pitchFamily="18" charset="0"/>
              </a:rPr>
              <a:t>are pyramidal in </a:t>
            </a:r>
            <a:r>
              <a:rPr lang="en-US" sz="3000" dirty="0" smtClean="0">
                <a:solidFill>
                  <a:schemeClr val="bg1"/>
                </a:solidFill>
                <a:latin typeface="Garamond" pitchFamily="18" charset="0"/>
              </a:rPr>
              <a:t>shape. </a:t>
            </a:r>
          </a:p>
          <a:p>
            <a:pPr algn="just" rtl="0" eaLnBrk="1" hangingPunct="1">
              <a:buClr>
                <a:srgbClr val="FF33CC"/>
              </a:buClr>
              <a:buFont typeface="Wingdings" pitchFamily="2" charset="2"/>
              <a:buChar char="v"/>
            </a:pPr>
            <a:r>
              <a:rPr lang="en-US" sz="3000" dirty="0" smtClean="0">
                <a:solidFill>
                  <a:schemeClr val="bg1"/>
                </a:solidFill>
                <a:latin typeface="Garamond" pitchFamily="18" charset="0"/>
              </a:rPr>
              <a:t>Their </a:t>
            </a:r>
            <a:r>
              <a:rPr lang="en-US" sz="3000" dirty="0">
                <a:solidFill>
                  <a:schemeClr val="bg1"/>
                </a:solidFill>
                <a:latin typeface="Garamond" pitchFamily="18" charset="0"/>
              </a:rPr>
              <a:t>structure is unique in that they have intracellular </a:t>
            </a:r>
            <a:r>
              <a:rPr lang="en-US" sz="3000" dirty="0" err="1">
                <a:solidFill>
                  <a:schemeClr val="bg1"/>
                </a:solidFill>
                <a:latin typeface="Garamond" pitchFamily="18" charset="0"/>
              </a:rPr>
              <a:t>canaliculi</a:t>
            </a:r>
            <a:r>
              <a:rPr lang="en-US" sz="3000" dirty="0">
                <a:solidFill>
                  <a:schemeClr val="bg1"/>
                </a:solidFill>
                <a:latin typeface="Garamond" pitchFamily="18" charset="0"/>
              </a:rPr>
              <a:t> as well as an abundance of mitochondria and ER. </a:t>
            </a:r>
            <a:endParaRPr lang="en-US" sz="3000" dirty="0" smtClean="0">
              <a:solidFill>
                <a:schemeClr val="bg1"/>
              </a:solidFill>
              <a:latin typeface="Garamond" pitchFamily="18" charset="0"/>
            </a:endParaRPr>
          </a:p>
          <a:p>
            <a:pPr algn="just" rtl="0" eaLnBrk="1" hangingPunct="1">
              <a:buClr>
                <a:srgbClr val="FF33CC"/>
              </a:buClr>
              <a:buFont typeface="Wingdings" pitchFamily="2" charset="2"/>
              <a:buChar char="v"/>
            </a:pPr>
            <a:r>
              <a:rPr lang="en-US" sz="3000" dirty="0" smtClean="0">
                <a:solidFill>
                  <a:schemeClr val="bg1"/>
                </a:solidFill>
                <a:latin typeface="Garamond" pitchFamily="18" charset="0"/>
              </a:rPr>
              <a:t>This </a:t>
            </a:r>
            <a:r>
              <a:rPr lang="en-US" sz="3000" dirty="0">
                <a:solidFill>
                  <a:schemeClr val="bg1"/>
                </a:solidFill>
                <a:latin typeface="Garamond" pitchFamily="18" charset="0"/>
              </a:rPr>
              <a:t>network consists of clefts and canals that are continuous with the lumen of the oxyntic gland. </a:t>
            </a:r>
            <a:endParaRPr lang="en-US" sz="3000" dirty="0" smtClean="0">
              <a:solidFill>
                <a:schemeClr val="bg1"/>
              </a:solidFill>
              <a:latin typeface="Garamond" pitchFamily="18" charset="0"/>
            </a:endParaRPr>
          </a:p>
          <a:p>
            <a:pPr algn="just" rtl="0" eaLnBrk="1" hangingPunct="1">
              <a:buClr>
                <a:srgbClr val="FF33CC"/>
              </a:buClr>
              <a:buFont typeface="Wingdings" pitchFamily="2" charset="2"/>
              <a:buChar char="v"/>
            </a:pPr>
            <a:r>
              <a:rPr lang="en-US" sz="3000" dirty="0" err="1" smtClean="0">
                <a:solidFill>
                  <a:schemeClr val="bg1"/>
                </a:solidFill>
                <a:latin typeface="Garamond" pitchFamily="18" charset="0"/>
              </a:rPr>
              <a:t>HCl</a:t>
            </a:r>
            <a:r>
              <a:rPr lang="en-US" sz="3000" dirty="0" smtClean="0">
                <a:solidFill>
                  <a:schemeClr val="bg1"/>
                </a:solidFill>
                <a:latin typeface="Garamond" pitchFamily="18" charset="0"/>
              </a:rPr>
              <a:t> </a:t>
            </a:r>
            <a:r>
              <a:rPr lang="en-US" sz="3000" dirty="0">
                <a:solidFill>
                  <a:schemeClr val="bg1"/>
                </a:solidFill>
                <a:latin typeface="Garamond" pitchFamily="18" charset="0"/>
              </a:rPr>
              <a:t>is secreted across the parietal cell </a:t>
            </a:r>
            <a:r>
              <a:rPr lang="en-US" sz="3000" dirty="0" err="1">
                <a:solidFill>
                  <a:schemeClr val="bg1"/>
                </a:solidFill>
                <a:latin typeface="Garamond" pitchFamily="18" charset="0"/>
              </a:rPr>
              <a:t>microvillar</a:t>
            </a:r>
            <a:r>
              <a:rPr lang="en-US" sz="3000" dirty="0">
                <a:solidFill>
                  <a:schemeClr val="bg1"/>
                </a:solidFill>
                <a:latin typeface="Garamond" pitchFamily="18" charset="0"/>
              </a:rPr>
              <a:t> membrane and flows out of the intracellular </a:t>
            </a:r>
            <a:r>
              <a:rPr lang="en-US" sz="3000" dirty="0" err="1">
                <a:solidFill>
                  <a:schemeClr val="bg1"/>
                </a:solidFill>
                <a:latin typeface="Garamond" pitchFamily="18" charset="0"/>
              </a:rPr>
              <a:t>canaliculi</a:t>
            </a:r>
            <a:r>
              <a:rPr lang="en-US" sz="3000" dirty="0">
                <a:solidFill>
                  <a:schemeClr val="bg1"/>
                </a:solidFill>
                <a:latin typeface="Garamond" pitchFamily="18" charset="0"/>
              </a:rPr>
              <a:t> into the oxyntic gland lumen. </a:t>
            </a:r>
          </a:p>
          <a:p>
            <a:pPr algn="just" rtl="0" eaLnBrk="1" hangingPunct="1">
              <a:buClr>
                <a:srgbClr val="FF33CC"/>
              </a:buClr>
              <a:buFont typeface="Wingdings" pitchFamily="2" charset="2"/>
              <a:buChar char="v"/>
            </a:pPr>
            <a:endParaRPr lang="en-US" sz="3000" dirty="0">
              <a:solidFill>
                <a:schemeClr val="bg1"/>
              </a:solidFill>
              <a:latin typeface="Garamond" pitchFamily="18" charset="0"/>
            </a:endParaRPr>
          </a:p>
        </p:txBody>
      </p:sp>
    </p:spTree>
    <p:extLst>
      <p:ext uri="{BB962C8B-B14F-4D97-AF65-F5344CB8AC3E}">
        <p14:creationId xmlns:p14="http://schemas.microsoft.com/office/powerpoint/2010/main" val="2116797536"/>
      </p:ext>
    </p:extLst>
  </p:cSld>
  <p:clrMapOvr>
    <a:masterClrMapping/>
  </p:clrMapOvr>
  <p:transition spd="med">
    <p:diamond/>
  </p:transition>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12872</TotalTime>
  <Words>3173</Words>
  <Application>Microsoft Office PowerPoint</Application>
  <PresentationFormat>On-screen Show (4:3)</PresentationFormat>
  <Paragraphs>265</Paragraphs>
  <Slides>55</Slides>
  <Notes>0</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55</vt:i4>
      </vt:variant>
    </vt:vector>
  </HeadingPairs>
  <TitlesOfParts>
    <vt:vector size="64" baseType="lpstr">
      <vt:lpstr>Pixel</vt:lpstr>
      <vt:lpstr>Introduction</vt:lpstr>
      <vt:lpstr>1_Introduction</vt:lpstr>
      <vt:lpstr>1_Pixel</vt:lpstr>
      <vt:lpstr>2_Pixel</vt:lpstr>
      <vt:lpstr>3_Pixel</vt:lpstr>
      <vt:lpstr>4_Pixel</vt:lpstr>
      <vt:lpstr>2_Introduction</vt:lpstr>
      <vt:lpstr>Bitmap Image</vt:lpstr>
      <vt:lpstr>  Gastrointestinal Physiology  Lecture 4  </vt:lpstr>
      <vt:lpstr>Learning Objectives </vt:lpstr>
      <vt:lpstr>Anatomically and Physiologically Divisions of the Stomach</vt:lpstr>
      <vt:lpstr>Functions of stomach</vt:lpstr>
      <vt:lpstr>Gastric Secretion </vt:lpstr>
      <vt:lpstr>Structure of a Gastric Oxyntic Gland </vt:lpstr>
      <vt:lpstr>The Normal Locations of Gastric Cells</vt:lpstr>
      <vt:lpstr>Gastric juice </vt:lpstr>
      <vt:lpstr>Gastric HCL </vt:lpstr>
      <vt:lpstr>Mechanism of HCl formation</vt:lpstr>
      <vt:lpstr>Mechanism of HCl formation (Cont.)</vt:lpstr>
      <vt:lpstr>Mechanism of HCl formation (Cont.)</vt:lpstr>
      <vt:lpstr>Gastric digestive enzymes </vt:lpstr>
      <vt:lpstr>Pepsin enzyme</vt:lpstr>
      <vt:lpstr>Gastric mucus </vt:lpstr>
      <vt:lpstr>PowerPoint Presentation</vt:lpstr>
      <vt:lpstr>Intrinsic factor </vt:lpstr>
      <vt:lpstr>Neural &amp; Hormonal Control of Gastric Secretion</vt:lpstr>
      <vt:lpstr>Gastric Secretion Occurs in Three Phases</vt:lpstr>
      <vt:lpstr>Phases of Gastric Secretion</vt:lpstr>
      <vt:lpstr>PowerPoint Presentation</vt:lpstr>
      <vt:lpstr>II- The gastric phase</vt:lpstr>
      <vt:lpstr>  B- Hormonal mechanism (Gastrin hormone) </vt:lpstr>
      <vt:lpstr>Actions of gastrin: </vt:lpstr>
      <vt:lpstr>Control of HCl secretion at the level of parietal cells</vt:lpstr>
      <vt:lpstr>Control of HCl secretion at the level of parietal cells</vt:lpstr>
      <vt:lpstr>Agents that stimulate and inhibit H+ secretion by gastric parietal cells</vt:lpstr>
      <vt:lpstr>Inhibition of Acid Secretion</vt:lpstr>
      <vt:lpstr>PowerPoint Presentation</vt:lpstr>
      <vt:lpstr>III-The intestinal phase</vt:lpstr>
      <vt:lpstr>III- The intestinal phase</vt:lpstr>
      <vt:lpstr>The inhibitory mechanisms that limit G.A secretion </vt:lpstr>
      <vt:lpstr>Enterogastrones </vt:lpstr>
      <vt:lpstr>Phases of Gastric Secretion</vt:lpstr>
      <vt:lpstr>Motor Functions of the Stomach</vt:lpstr>
      <vt:lpstr>Motor Functions of the Stomach</vt:lpstr>
      <vt:lpstr>Relaxation Reflexes in Gastric Reservoir Part  </vt:lpstr>
      <vt:lpstr>Relaxation Reflexes in Gastric Reservoir Part (Cont.) </vt:lpstr>
      <vt:lpstr>Relaxation Reflexes in Gastric Reservoir Part (Cont.) </vt:lpstr>
      <vt:lpstr>Motor Behavior of the Antral Pump region, (phasic contraction).</vt:lpstr>
      <vt:lpstr>Motor Behavior of the Antral Pump Is Initiated by a Dominant Pacemaker</vt:lpstr>
      <vt:lpstr>Motor Behavior of the Antral Pump Is Initiated by a Dominant Pacemaker (Motility in the Antrum)</vt:lpstr>
      <vt:lpstr>The Gastric Action Potential Triggers Two Kinds of Contractions</vt:lpstr>
      <vt:lpstr>Retropulsion Phenomena </vt:lpstr>
      <vt:lpstr>PowerPoint Presentation</vt:lpstr>
      <vt:lpstr>PowerPoint Presentation</vt:lpstr>
      <vt:lpstr>The migrating motor complex </vt:lpstr>
      <vt:lpstr>PowerPoint Presentation</vt:lpstr>
      <vt:lpstr>PowerPoint Presentation</vt:lpstr>
      <vt:lpstr>PowerPoint Presentation</vt:lpstr>
      <vt:lpstr>PowerPoint Presentation</vt:lpstr>
      <vt:lpstr>PowerPoint Presentation</vt:lpstr>
      <vt:lpstr>PowerPoint Presentation</vt:lpstr>
      <vt:lpstr>Summary  Constriction of Pyloric Sphincter </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Dr.Zugaibi</cp:lastModifiedBy>
  <cp:revision>817</cp:revision>
  <dcterms:created xsi:type="dcterms:W3CDTF">2006-03-06T18:46:58Z</dcterms:created>
  <dcterms:modified xsi:type="dcterms:W3CDTF">2012-11-21T05:40:35Z</dcterms:modified>
</cp:coreProperties>
</file>