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7" r:id="rId1"/>
    <p:sldMasterId id="2147484175" r:id="rId2"/>
    <p:sldMasterId id="2147484214" r:id="rId3"/>
    <p:sldMasterId id="2147484227" r:id="rId4"/>
  </p:sldMasterIdLst>
  <p:notesMasterIdLst>
    <p:notesMasterId r:id="rId52"/>
  </p:notesMasterIdLst>
  <p:sldIdLst>
    <p:sldId id="554" r:id="rId5"/>
    <p:sldId id="730" r:id="rId6"/>
    <p:sldId id="629" r:id="rId7"/>
    <p:sldId id="684" r:id="rId8"/>
    <p:sldId id="698" r:id="rId9"/>
    <p:sldId id="692" r:id="rId10"/>
    <p:sldId id="693" r:id="rId11"/>
    <p:sldId id="696" r:id="rId12"/>
    <p:sldId id="568" r:id="rId13"/>
    <p:sldId id="571" r:id="rId14"/>
    <p:sldId id="572" r:id="rId15"/>
    <p:sldId id="731" r:id="rId16"/>
    <p:sldId id="637" r:id="rId17"/>
    <p:sldId id="638" r:id="rId18"/>
    <p:sldId id="640" r:id="rId19"/>
    <p:sldId id="703" r:id="rId20"/>
    <p:sldId id="642" r:id="rId21"/>
    <p:sldId id="644" r:id="rId22"/>
    <p:sldId id="704" r:id="rId23"/>
    <p:sldId id="645" r:id="rId24"/>
    <p:sldId id="646" r:id="rId25"/>
    <p:sldId id="648" r:id="rId26"/>
    <p:sldId id="649" r:id="rId27"/>
    <p:sldId id="650" r:id="rId28"/>
    <p:sldId id="651" r:id="rId29"/>
    <p:sldId id="652" r:id="rId30"/>
    <p:sldId id="654" r:id="rId31"/>
    <p:sldId id="655" r:id="rId32"/>
    <p:sldId id="656" r:id="rId33"/>
    <p:sldId id="657" r:id="rId34"/>
    <p:sldId id="728" r:id="rId35"/>
    <p:sldId id="729" r:id="rId36"/>
    <p:sldId id="707" r:id="rId37"/>
    <p:sldId id="708" r:id="rId38"/>
    <p:sldId id="710" r:id="rId39"/>
    <p:sldId id="712" r:id="rId40"/>
    <p:sldId id="719" r:id="rId41"/>
    <p:sldId id="724" r:id="rId42"/>
    <p:sldId id="662" r:id="rId43"/>
    <p:sldId id="663" r:id="rId44"/>
    <p:sldId id="664" r:id="rId45"/>
    <p:sldId id="667" r:id="rId46"/>
    <p:sldId id="665" r:id="rId47"/>
    <p:sldId id="666" r:id="rId48"/>
    <p:sldId id="669" r:id="rId49"/>
    <p:sldId id="681" r:id="rId50"/>
    <p:sldId id="682" r:id="rId51"/>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CC"/>
    <a:srgbClr val="CC0000"/>
    <a:srgbClr val="00FFCC"/>
    <a:srgbClr val="FF0000"/>
    <a:srgbClr val="000099"/>
    <a:srgbClr val="FF99FF"/>
    <a:srgbClr val="F6C9C0"/>
    <a:srgbClr val="F0C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711" autoAdjust="0"/>
    <p:restoredTop sz="75856" autoAdjust="0"/>
  </p:normalViewPr>
  <p:slideViewPr>
    <p:cSldViewPr>
      <p:cViewPr>
        <p:scale>
          <a:sx n="70" d="100"/>
          <a:sy n="70" d="100"/>
        </p:scale>
        <p:origin x="-1500"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79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6EC272D-2F93-4BD3-B9B5-064C00DD788C}" type="datetimeFigureOut">
              <a:rPr lang="en-US"/>
              <a:pPr>
                <a:defRPr/>
              </a:pPr>
              <a:t>11/26/2012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77EE652-4CD3-49D7-B30F-7214D1818806}" type="slidenum">
              <a:rPr lang="ar-SA"/>
              <a:pPr>
                <a:defRPr/>
              </a:pPr>
              <a:t>‹#›</a:t>
            </a:fld>
            <a:endParaRPr lang="en-US"/>
          </a:p>
        </p:txBody>
      </p:sp>
    </p:spTree>
    <p:extLst>
      <p:ext uri="{BB962C8B-B14F-4D97-AF65-F5344CB8AC3E}">
        <p14:creationId xmlns:p14="http://schemas.microsoft.com/office/powerpoint/2010/main" val="42243710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grpSp>
      </p:grpSp>
      <p:sp>
        <p:nvSpPr>
          <p:cNvPr id="375827" name="Rectangle 19"/>
          <p:cNvSpPr>
            <a:spLocks noGrp="1" noChangeArrowheads="1"/>
          </p:cNvSpPr>
          <p:nvPr>
            <p:ph type="ctrTitle"/>
          </p:nvPr>
        </p:nvSpPr>
        <p:spPr>
          <a:xfrm>
            <a:off x="2971800" y="1828800"/>
            <a:ext cx="6019800" cy="2209800"/>
          </a:xfrm>
        </p:spPr>
        <p:txBody>
          <a:bodyPr/>
          <a:lstStyle>
            <a:lvl1pPr>
              <a:defRPr/>
            </a:lvl1pPr>
          </a:lstStyle>
          <a:p>
            <a:r>
              <a:rPr lang="en-US"/>
              <a:t>Click to edit Master title style</a:t>
            </a:r>
          </a:p>
        </p:txBody>
      </p:sp>
      <p:sp>
        <p:nvSpPr>
          <p:cNvPr id="375828"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C0050AD6-5302-4711-9A8B-6C0CA0387947}" type="slidenum">
              <a:rPr lang="ar-EG"/>
              <a:pPr>
                <a:defRPr/>
              </a:pPr>
              <a:t>‹#›</a:t>
            </a:fld>
            <a:endParaRPr lang="en-US"/>
          </a:p>
        </p:txBody>
      </p:sp>
    </p:spTree>
    <p:extLst>
      <p:ext uri="{BB962C8B-B14F-4D97-AF65-F5344CB8AC3E}">
        <p14:creationId xmlns:p14="http://schemas.microsoft.com/office/powerpoint/2010/main" val="3113100484"/>
      </p:ext>
    </p:extLst>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81D5E97-2901-4DEC-BECF-F9EAF6C27CC0}" type="slidenum">
              <a:rPr lang="ar-EG"/>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74788625"/>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748BE12-0C0D-4A8A-9B50-B02D19207AE7}" type="slidenum">
              <a:rPr lang="ar-EG"/>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33239375"/>
      </p:ext>
    </p:extLst>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FFBB705-0462-4E61-905C-3129121110BE}" type="slidenum">
              <a:rPr lang="ar-EG"/>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89872360"/>
      </p:ext>
    </p:extLst>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8034624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69781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8231570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790078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243618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051383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9159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0A8C7F5-6197-4A0D-90C7-C37563982E57}" type="slidenum">
              <a:rPr lang="ar-EG"/>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2067807"/>
      </p:ext>
    </p:extLst>
  </p:cSld>
  <p:clrMapOvr>
    <a:masterClrMapping/>
  </p:clrMapOvr>
  <p:transition spd="med">
    <p:diamon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849481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64791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825404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635370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012189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grpSp>
      </p:grpSp>
      <p:sp>
        <p:nvSpPr>
          <p:cNvPr id="375827" name="Rectangle 19"/>
          <p:cNvSpPr>
            <a:spLocks noGrp="1" noChangeArrowheads="1"/>
          </p:cNvSpPr>
          <p:nvPr>
            <p:ph type="ctrTitle"/>
          </p:nvPr>
        </p:nvSpPr>
        <p:spPr>
          <a:xfrm>
            <a:off x="2971800" y="1828800"/>
            <a:ext cx="6019800" cy="2209800"/>
          </a:xfrm>
        </p:spPr>
        <p:txBody>
          <a:bodyPr/>
          <a:lstStyle>
            <a:lvl1pPr>
              <a:defRPr/>
            </a:lvl1pPr>
          </a:lstStyle>
          <a:p>
            <a:r>
              <a:rPr lang="en-US"/>
              <a:t>Click to edit Master title style</a:t>
            </a:r>
          </a:p>
        </p:txBody>
      </p:sp>
      <p:sp>
        <p:nvSpPr>
          <p:cNvPr id="375828"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pPr>
              <a:defRPr/>
            </a:pPr>
            <a:fld id="{C0050AD6-5302-4711-9A8B-6C0CA0387947}" type="slidenum">
              <a:rPr lang="ar-EG">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4009887"/>
      </p:ext>
    </p:extLst>
  </p:cSld>
  <p:clrMapOvr>
    <a:masterClrMapping/>
  </p:clrMapOvr>
  <p:transition spd="med">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0A8C7F5-6197-4A0D-90C7-C37563982E57}" type="slidenum">
              <a:rPr lang="ar-EG">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73510617"/>
      </p:ext>
    </p:extLst>
  </p:cSld>
  <p:clrMapOvr>
    <a:masterClrMapping/>
  </p:clrMapOvr>
  <p:transition spd="med">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33E17CD-D11C-4100-8800-F00AD17862CD}" type="slidenum">
              <a:rPr lang="ar-EG">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040485344"/>
      </p:ext>
    </p:extLst>
  </p:cSld>
  <p:clrMapOvr>
    <a:masterClrMapping/>
  </p:clrMapOvr>
  <p:transition spd="med">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5678F29-A14C-479C-9A33-562FBFB1CC67}" type="slidenum">
              <a:rPr lang="ar-EG">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9024361"/>
      </p:ext>
    </p:extLst>
  </p:cSld>
  <p:clrMapOvr>
    <a:masterClrMapping/>
  </p:clrMapOvr>
  <p:transition spd="med">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5E232087-F1CB-4278-BF0A-42B35DCEE80A}" type="slidenum">
              <a:rPr lang="ar-EG">
                <a:solidFill>
                  <a:srgbClr val="000000"/>
                </a:solidFill>
              </a:rPr>
              <a:pPr>
                <a:defRPr/>
              </a:pPr>
              <a:t>‹#›</a:t>
            </a:fld>
            <a:endParaRPr lang="en-U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190408276"/>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33E17CD-D11C-4100-8800-F00AD17862CD}" type="slidenum">
              <a:rPr lang="ar-EG"/>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78575498"/>
      </p:ext>
    </p:extLst>
  </p:cSld>
  <p:clrMapOvr>
    <a:masterClrMapping/>
  </p:clrMapOvr>
  <p:transition spd="med">
    <p:diamon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47C3484B-06CF-427E-9C98-2D06EA0D5350}" type="slidenum">
              <a:rPr lang="ar-EG">
                <a:solidFill>
                  <a:srgbClr val="000000"/>
                </a:solidFill>
              </a:rPr>
              <a:pPr>
                <a:defRPr/>
              </a:pPr>
              <a:t>‹#›</a:t>
            </a:fld>
            <a:endParaRPr 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259147052"/>
      </p:ext>
    </p:extLst>
  </p:cSld>
  <p:clrMapOvr>
    <a:masterClrMapping/>
  </p:clrMapOvr>
  <p:transition spd="med">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416BC3C0-BF9E-44C9-ADCA-29A1FD0728E8}" type="slidenum">
              <a:rPr lang="ar-EG">
                <a:solidFill>
                  <a:srgbClr val="000000"/>
                </a:solidFill>
              </a:rPr>
              <a:pPr>
                <a:defRPr/>
              </a:pPr>
              <a:t>‹#›</a:t>
            </a:fld>
            <a:endParaRPr 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175165112"/>
      </p:ext>
    </p:extLst>
  </p:cSld>
  <p:clrMapOvr>
    <a:masterClrMapping/>
  </p:clrMapOvr>
  <p:transition spd="med">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E914AD10-385F-4D90-95A1-C2932A776C96}" type="slidenum">
              <a:rPr lang="ar-EG">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474753917"/>
      </p:ext>
    </p:extLst>
  </p:cSld>
  <p:clrMapOvr>
    <a:masterClrMapping/>
  </p:clrMapOvr>
  <p:transition spd="med">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5A6C638B-5736-4F5B-B7EE-95B596E509B7}" type="slidenum">
              <a:rPr lang="ar-EG">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54058111"/>
      </p:ext>
    </p:extLst>
  </p:cSld>
  <p:clrMapOvr>
    <a:masterClrMapping/>
  </p:clrMapOvr>
  <p:transition spd="med">
    <p:diamon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581D5E97-2901-4DEC-BECF-F9EAF6C27CC0}" type="slidenum">
              <a:rPr lang="ar-EG">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11138389"/>
      </p:ext>
    </p:extLst>
  </p:cSld>
  <p:clrMapOvr>
    <a:masterClrMapping/>
  </p:clrMapOvr>
  <p:transition spd="med">
    <p:diamon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748BE12-0C0D-4A8A-9B50-B02D19207AE7}" type="slidenum">
              <a:rPr lang="ar-EG">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575282736"/>
      </p:ext>
    </p:extLst>
  </p:cSld>
  <p:clrMapOvr>
    <a:masterClrMapping/>
  </p:clrMapOvr>
  <p:transition spd="med">
    <p:diamon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FFBB705-0462-4E61-905C-3129121110BE}" type="slidenum">
              <a:rPr lang="ar-EG">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166550937"/>
      </p:ext>
    </p:extLst>
  </p:cSld>
  <p:clrMapOvr>
    <a:masterClrMapping/>
  </p:clrMapOvr>
  <p:transition spd="med">
    <p:diamon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4284907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420112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666353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5678F29-A14C-479C-9A33-562FBFB1CC67}" type="slidenum">
              <a:rPr lang="ar-EG"/>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3049820"/>
      </p:ext>
    </p:extLst>
  </p:cSld>
  <p:clrMapOvr>
    <a:masterClrMapping/>
  </p:clrMapOvr>
  <p:transition spd="med">
    <p:diamon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64842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198578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854033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94849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509377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459516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23728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337029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068879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E232087-F1CB-4278-BF0A-42B35DCEE80A}" type="slidenum">
              <a:rPr lang="ar-EG"/>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04335027"/>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7C3484B-06CF-427E-9C98-2D06EA0D5350}" type="slidenum">
              <a:rPr lang="ar-EG"/>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64246596"/>
      </p:ext>
    </p:extLst>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416BC3C0-BF9E-44C9-ADCA-29A1FD0728E8}" type="slidenum">
              <a:rPr lang="ar-EG"/>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07732722"/>
      </p:ext>
    </p:extLst>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914AD10-385F-4D90-95A1-C2932A776C96}" type="slidenum">
              <a:rPr lang="ar-EG"/>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29817814"/>
      </p:ext>
    </p:extLst>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A6C638B-5736-4F5B-B7EE-95B596E509B7}" type="slidenum">
              <a:rPr lang="ar-EG"/>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05937790"/>
      </p:ext>
    </p:extLst>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a:gra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37478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A6282B68-13A8-4E12-A7B7-048B0B4F6937}" type="slidenum">
              <a:rPr lang="ar-EG"/>
              <a:pPr>
                <a:defRPr/>
              </a:pPr>
              <a:t>‹#›</a:t>
            </a:fld>
            <a:endParaRPr lang="en-US"/>
          </a:p>
        </p:txBody>
      </p:sp>
      <p:grpSp>
        <p:nvGrpSpPr>
          <p:cNvPr id="2052" name="Group 4"/>
          <p:cNvGrpSpPr>
            <a:grpSpLocks/>
          </p:cNvGrpSpPr>
          <p:nvPr/>
        </p:nvGrpSpPr>
        <p:grpSpPr bwMode="auto">
          <a:xfrm>
            <a:off x="0" y="0"/>
            <a:ext cx="9144000" cy="546100"/>
            <a:chOff x="0" y="0"/>
            <a:chExt cx="5760" cy="344"/>
          </a:xfrm>
        </p:grpSpPr>
        <p:sp>
          <p:nvSpPr>
            <p:cNvPr id="2056"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latin typeface="Times New Roman" pitchFamily="18" charset="0"/>
              </a:endParaRPr>
            </a:p>
          </p:txBody>
        </p:sp>
        <p:sp>
          <p:nvSpPr>
            <p:cNvPr id="2057"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2058"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2059"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2060"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2061"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2062"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2063"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2064"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0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174"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Lst>
  <p:transition spd="med">
    <p:diamond/>
  </p:transition>
  <p:timing>
    <p:tnLst>
      <p:par>
        <p:cTn id="1" dur="indefinite" restart="never" nodeType="tmRoot"/>
      </p:par>
    </p:tnLst>
  </p:timing>
  <p:txStyles>
    <p:titleStyle>
      <a:lvl1pPr algn="l" rtl="1" eaLnBrk="0" fontAlgn="base" hangingPunct="0">
        <a:spcBef>
          <a:spcPct val="0"/>
        </a:spcBef>
        <a:spcAft>
          <a:spcPct val="0"/>
        </a:spcAft>
        <a:defRPr sz="4400">
          <a:solidFill>
            <a:schemeClr val="tx1"/>
          </a:solidFill>
          <a:latin typeface="+mj-lt"/>
          <a:ea typeface="+mj-ea"/>
          <a:cs typeface="+mj-cs"/>
        </a:defRPr>
      </a:lvl1pPr>
      <a:lvl2pPr algn="l" rtl="1" eaLnBrk="0" fontAlgn="base" hangingPunct="0">
        <a:spcBef>
          <a:spcPct val="0"/>
        </a:spcBef>
        <a:spcAft>
          <a:spcPct val="0"/>
        </a:spcAft>
        <a:defRPr sz="4400">
          <a:solidFill>
            <a:schemeClr val="tx1"/>
          </a:solidFill>
          <a:latin typeface="Arial" charset="0"/>
          <a:cs typeface="Arial" charset="0"/>
        </a:defRPr>
      </a:lvl2pPr>
      <a:lvl3pPr algn="l" rtl="1" eaLnBrk="0" fontAlgn="base" hangingPunct="0">
        <a:spcBef>
          <a:spcPct val="0"/>
        </a:spcBef>
        <a:spcAft>
          <a:spcPct val="0"/>
        </a:spcAft>
        <a:defRPr sz="4400">
          <a:solidFill>
            <a:schemeClr val="tx1"/>
          </a:solidFill>
          <a:latin typeface="Arial" charset="0"/>
          <a:cs typeface="Arial" charset="0"/>
        </a:defRPr>
      </a:lvl3pPr>
      <a:lvl4pPr algn="l" rtl="1" eaLnBrk="0" fontAlgn="base" hangingPunct="0">
        <a:spcBef>
          <a:spcPct val="0"/>
        </a:spcBef>
        <a:spcAft>
          <a:spcPct val="0"/>
        </a:spcAft>
        <a:defRPr sz="4400">
          <a:solidFill>
            <a:schemeClr val="tx1"/>
          </a:solidFill>
          <a:latin typeface="Arial" charset="0"/>
          <a:cs typeface="Arial" charset="0"/>
        </a:defRPr>
      </a:lvl4pPr>
      <a:lvl5pPr algn="l" rtl="1" eaLnBrk="0" fontAlgn="base" hangingPunct="0">
        <a:spcBef>
          <a:spcPct val="0"/>
        </a:spcBef>
        <a:spcAft>
          <a:spcPct val="0"/>
        </a:spcAft>
        <a:defRPr sz="4400">
          <a:solidFill>
            <a:schemeClr val="tx1"/>
          </a:solidFill>
          <a:latin typeface="Arial" charset="0"/>
          <a:cs typeface="Arial" charset="0"/>
        </a:defRPr>
      </a:lvl5pPr>
      <a:lvl6pPr marL="457200" algn="l" rtl="1" fontAlgn="base">
        <a:spcBef>
          <a:spcPct val="0"/>
        </a:spcBef>
        <a:spcAft>
          <a:spcPct val="0"/>
        </a:spcAft>
        <a:defRPr sz="4400">
          <a:solidFill>
            <a:schemeClr val="tx1"/>
          </a:solidFill>
          <a:latin typeface="Arial" charset="0"/>
          <a:cs typeface="Arial" charset="0"/>
        </a:defRPr>
      </a:lvl6pPr>
      <a:lvl7pPr marL="914400" algn="l" rtl="1" fontAlgn="base">
        <a:spcBef>
          <a:spcPct val="0"/>
        </a:spcBef>
        <a:spcAft>
          <a:spcPct val="0"/>
        </a:spcAft>
        <a:defRPr sz="4400">
          <a:solidFill>
            <a:schemeClr val="tx1"/>
          </a:solidFill>
          <a:latin typeface="Arial" charset="0"/>
          <a:cs typeface="Arial" charset="0"/>
        </a:defRPr>
      </a:lvl7pPr>
      <a:lvl8pPr marL="1371600" algn="l" rtl="1" fontAlgn="base">
        <a:spcBef>
          <a:spcPct val="0"/>
        </a:spcBef>
        <a:spcAft>
          <a:spcPct val="0"/>
        </a:spcAft>
        <a:defRPr sz="4400">
          <a:solidFill>
            <a:schemeClr val="tx1"/>
          </a:solidFill>
          <a:latin typeface="Arial" charset="0"/>
          <a:cs typeface="Arial" charset="0"/>
        </a:defRPr>
      </a:lvl8pPr>
      <a:lvl9pPr marL="1828800" algn="l" rtl="1" fontAlgn="base">
        <a:spcBef>
          <a:spcPct val="0"/>
        </a:spcBef>
        <a:spcAft>
          <a:spcPct val="0"/>
        </a:spcAft>
        <a:defRPr sz="4400">
          <a:solidFill>
            <a:schemeClr val="tx1"/>
          </a:solidFill>
          <a:latin typeface="Arial" charset="0"/>
          <a:cs typeface="Arial" charset="0"/>
        </a:defRPr>
      </a:lvl9pPr>
    </p:titleStyle>
    <p:bodyStyle>
      <a:lvl1pPr marL="342900" indent="-342900" algn="r" rtl="1"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955554578"/>
      </p:ext>
    </p:extLst>
  </p:cSld>
  <p:clrMap bg1="dk2" tx1="lt1" bg2="dk1" tx2="lt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Lst>
  <p:transition/>
  <p:txStyles>
    <p:titleStyle>
      <a:lvl1pPr algn="ctr" rtl="1" eaLnBrk="0" fontAlgn="base" hangingPunct="0">
        <a:spcBef>
          <a:spcPct val="0"/>
        </a:spcBef>
        <a:spcAft>
          <a:spcPct val="0"/>
        </a:spcAft>
        <a:defRPr sz="4000" b="1">
          <a:solidFill>
            <a:schemeClr val="tx2"/>
          </a:solidFill>
          <a:latin typeface="+mj-lt"/>
          <a:ea typeface="+mj-ea"/>
          <a:cs typeface="+mj-cs"/>
        </a:defRPr>
      </a:lvl1pPr>
      <a:lvl2pPr algn="ctr" rtl="1" eaLnBrk="0" fontAlgn="base" hangingPunct="0">
        <a:spcBef>
          <a:spcPct val="0"/>
        </a:spcBef>
        <a:spcAft>
          <a:spcPct val="0"/>
        </a:spcAft>
        <a:defRPr sz="4000" b="1">
          <a:solidFill>
            <a:schemeClr val="tx2"/>
          </a:solidFill>
          <a:latin typeface="Garamond" pitchFamily="18" charset="0"/>
        </a:defRPr>
      </a:lvl2pPr>
      <a:lvl3pPr algn="ctr" rtl="1" eaLnBrk="0" fontAlgn="base" hangingPunct="0">
        <a:spcBef>
          <a:spcPct val="0"/>
        </a:spcBef>
        <a:spcAft>
          <a:spcPct val="0"/>
        </a:spcAft>
        <a:defRPr sz="4000" b="1">
          <a:solidFill>
            <a:schemeClr val="tx2"/>
          </a:solidFill>
          <a:latin typeface="Garamond" pitchFamily="18" charset="0"/>
        </a:defRPr>
      </a:lvl3pPr>
      <a:lvl4pPr algn="ctr" rtl="1" eaLnBrk="0" fontAlgn="base" hangingPunct="0">
        <a:spcBef>
          <a:spcPct val="0"/>
        </a:spcBef>
        <a:spcAft>
          <a:spcPct val="0"/>
        </a:spcAft>
        <a:defRPr sz="4000" b="1">
          <a:solidFill>
            <a:schemeClr val="tx2"/>
          </a:solidFill>
          <a:latin typeface="Garamond" pitchFamily="18" charset="0"/>
        </a:defRPr>
      </a:lvl4pPr>
      <a:lvl5pPr algn="ctr" rtl="1" eaLnBrk="0" fontAlgn="base" hangingPunct="0">
        <a:spcBef>
          <a:spcPct val="0"/>
        </a:spcBef>
        <a:spcAft>
          <a:spcPct val="0"/>
        </a:spcAft>
        <a:defRPr sz="4000" b="1">
          <a:solidFill>
            <a:schemeClr val="tx2"/>
          </a:solidFill>
          <a:latin typeface="Garamond" pitchFamily="18" charset="0"/>
        </a:defRPr>
      </a:lvl5pPr>
      <a:lvl6pPr marL="457200" algn="ctr" rtl="1" eaLnBrk="1" fontAlgn="base" hangingPunct="1">
        <a:spcBef>
          <a:spcPct val="0"/>
        </a:spcBef>
        <a:spcAft>
          <a:spcPct val="0"/>
        </a:spcAft>
        <a:defRPr sz="4000" b="1">
          <a:solidFill>
            <a:schemeClr val="tx2"/>
          </a:solidFill>
          <a:latin typeface="Garamond" pitchFamily="18" charset="0"/>
        </a:defRPr>
      </a:lvl6pPr>
      <a:lvl7pPr marL="914400" algn="ctr" rtl="1" eaLnBrk="1" fontAlgn="base" hangingPunct="1">
        <a:spcBef>
          <a:spcPct val="0"/>
        </a:spcBef>
        <a:spcAft>
          <a:spcPct val="0"/>
        </a:spcAft>
        <a:defRPr sz="4000" b="1">
          <a:solidFill>
            <a:schemeClr val="tx2"/>
          </a:solidFill>
          <a:latin typeface="Garamond" pitchFamily="18" charset="0"/>
        </a:defRPr>
      </a:lvl7pPr>
      <a:lvl8pPr marL="1371600" algn="ctr" rtl="1" eaLnBrk="1" fontAlgn="base" hangingPunct="1">
        <a:spcBef>
          <a:spcPct val="0"/>
        </a:spcBef>
        <a:spcAft>
          <a:spcPct val="0"/>
        </a:spcAft>
        <a:defRPr sz="4000" b="1">
          <a:solidFill>
            <a:schemeClr val="tx2"/>
          </a:solidFill>
          <a:latin typeface="Garamond" pitchFamily="18" charset="0"/>
        </a:defRPr>
      </a:lvl8pPr>
      <a:lvl9pPr marL="1828800" algn="ctr" rtl="1" eaLnBrk="1" fontAlgn="base" hangingPunct="1">
        <a:spcBef>
          <a:spcPct val="0"/>
        </a:spcBef>
        <a:spcAft>
          <a:spcPct val="0"/>
        </a:spcAft>
        <a:defRPr sz="4000" b="1">
          <a:solidFill>
            <a:schemeClr val="tx2"/>
          </a:solidFill>
          <a:latin typeface="Garamond"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a:gra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solidFill>
                <a:srgbClr val="000000"/>
              </a:solidFill>
            </a:endParaRPr>
          </a:p>
        </p:txBody>
      </p:sp>
      <p:sp>
        <p:nvSpPr>
          <p:cNvPr id="37478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A6282B68-13A8-4E12-A7B7-048B0B4F6937}" type="slidenum">
              <a:rPr lang="ar-EG">
                <a:solidFill>
                  <a:srgbClr val="000000"/>
                </a:solidFill>
              </a:rPr>
              <a:pPr>
                <a:defRPr/>
              </a:pPr>
              <a:t>‹#›</a:t>
            </a:fld>
            <a:endParaRPr lang="en-US">
              <a:solidFill>
                <a:srgbClr val="000000"/>
              </a:solidFill>
            </a:endParaRPr>
          </a:p>
        </p:txBody>
      </p:sp>
      <p:grpSp>
        <p:nvGrpSpPr>
          <p:cNvPr id="2052" name="Group 4"/>
          <p:cNvGrpSpPr>
            <a:grpSpLocks/>
          </p:cNvGrpSpPr>
          <p:nvPr/>
        </p:nvGrpSpPr>
        <p:grpSpPr bwMode="auto">
          <a:xfrm>
            <a:off x="0" y="0"/>
            <a:ext cx="9144000" cy="546100"/>
            <a:chOff x="0" y="0"/>
            <a:chExt cx="5760" cy="344"/>
          </a:xfrm>
        </p:grpSpPr>
        <p:sp>
          <p:nvSpPr>
            <p:cNvPr id="2056"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solidFill>
                  <a:srgbClr val="000000"/>
                </a:solidFill>
                <a:latin typeface="Times New Roman" pitchFamily="18" charset="0"/>
              </a:endParaRPr>
            </a:p>
          </p:txBody>
        </p:sp>
        <p:sp>
          <p:nvSpPr>
            <p:cNvPr id="2057"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2058"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666699"/>
                </a:solidFill>
              </a:endParaRPr>
            </a:p>
          </p:txBody>
        </p:sp>
        <p:sp>
          <p:nvSpPr>
            <p:cNvPr id="2059"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666699"/>
                </a:solidFill>
              </a:endParaRPr>
            </a:p>
          </p:txBody>
        </p:sp>
        <p:sp>
          <p:nvSpPr>
            <p:cNvPr id="2060"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9999CC"/>
                </a:solidFill>
              </a:endParaRPr>
            </a:p>
          </p:txBody>
        </p:sp>
        <p:sp>
          <p:nvSpPr>
            <p:cNvPr id="2061"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666699"/>
                </a:solidFill>
              </a:endParaRPr>
            </a:p>
          </p:txBody>
        </p:sp>
        <p:sp>
          <p:nvSpPr>
            <p:cNvPr id="2062"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2063"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9999CC"/>
                </a:solidFill>
              </a:endParaRPr>
            </a:p>
          </p:txBody>
        </p:sp>
        <p:sp>
          <p:nvSpPr>
            <p:cNvPr id="2064"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0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solidFill>
                <a:srgbClr val="000000"/>
              </a:solidFill>
            </a:endParaRPr>
          </a:p>
        </p:txBody>
      </p:sp>
    </p:spTree>
    <p:extLst>
      <p:ext uri="{BB962C8B-B14F-4D97-AF65-F5344CB8AC3E}">
        <p14:creationId xmlns:p14="http://schemas.microsoft.com/office/powerpoint/2010/main" val="2472218574"/>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Lst>
  <p:transition spd="med">
    <p:diamond/>
  </p:transition>
  <p:timing>
    <p:tnLst>
      <p:par>
        <p:cTn id="1" dur="indefinite" restart="never" nodeType="tmRoot"/>
      </p:par>
    </p:tnLst>
  </p:timing>
  <p:txStyles>
    <p:titleStyle>
      <a:lvl1pPr algn="l" rtl="1" eaLnBrk="0" fontAlgn="base" hangingPunct="0">
        <a:spcBef>
          <a:spcPct val="0"/>
        </a:spcBef>
        <a:spcAft>
          <a:spcPct val="0"/>
        </a:spcAft>
        <a:defRPr sz="4400">
          <a:solidFill>
            <a:schemeClr val="tx1"/>
          </a:solidFill>
          <a:latin typeface="+mj-lt"/>
          <a:ea typeface="+mj-ea"/>
          <a:cs typeface="+mj-cs"/>
        </a:defRPr>
      </a:lvl1pPr>
      <a:lvl2pPr algn="l" rtl="1" eaLnBrk="0" fontAlgn="base" hangingPunct="0">
        <a:spcBef>
          <a:spcPct val="0"/>
        </a:spcBef>
        <a:spcAft>
          <a:spcPct val="0"/>
        </a:spcAft>
        <a:defRPr sz="4400">
          <a:solidFill>
            <a:schemeClr val="tx1"/>
          </a:solidFill>
          <a:latin typeface="Arial" charset="0"/>
          <a:cs typeface="Arial" charset="0"/>
        </a:defRPr>
      </a:lvl2pPr>
      <a:lvl3pPr algn="l" rtl="1" eaLnBrk="0" fontAlgn="base" hangingPunct="0">
        <a:spcBef>
          <a:spcPct val="0"/>
        </a:spcBef>
        <a:spcAft>
          <a:spcPct val="0"/>
        </a:spcAft>
        <a:defRPr sz="4400">
          <a:solidFill>
            <a:schemeClr val="tx1"/>
          </a:solidFill>
          <a:latin typeface="Arial" charset="0"/>
          <a:cs typeface="Arial" charset="0"/>
        </a:defRPr>
      </a:lvl3pPr>
      <a:lvl4pPr algn="l" rtl="1" eaLnBrk="0" fontAlgn="base" hangingPunct="0">
        <a:spcBef>
          <a:spcPct val="0"/>
        </a:spcBef>
        <a:spcAft>
          <a:spcPct val="0"/>
        </a:spcAft>
        <a:defRPr sz="4400">
          <a:solidFill>
            <a:schemeClr val="tx1"/>
          </a:solidFill>
          <a:latin typeface="Arial" charset="0"/>
          <a:cs typeface="Arial" charset="0"/>
        </a:defRPr>
      </a:lvl4pPr>
      <a:lvl5pPr algn="l" rtl="1" eaLnBrk="0" fontAlgn="base" hangingPunct="0">
        <a:spcBef>
          <a:spcPct val="0"/>
        </a:spcBef>
        <a:spcAft>
          <a:spcPct val="0"/>
        </a:spcAft>
        <a:defRPr sz="4400">
          <a:solidFill>
            <a:schemeClr val="tx1"/>
          </a:solidFill>
          <a:latin typeface="Arial" charset="0"/>
          <a:cs typeface="Arial" charset="0"/>
        </a:defRPr>
      </a:lvl5pPr>
      <a:lvl6pPr marL="457200" algn="l" rtl="1" fontAlgn="base">
        <a:spcBef>
          <a:spcPct val="0"/>
        </a:spcBef>
        <a:spcAft>
          <a:spcPct val="0"/>
        </a:spcAft>
        <a:defRPr sz="4400">
          <a:solidFill>
            <a:schemeClr val="tx1"/>
          </a:solidFill>
          <a:latin typeface="Arial" charset="0"/>
          <a:cs typeface="Arial" charset="0"/>
        </a:defRPr>
      </a:lvl6pPr>
      <a:lvl7pPr marL="914400" algn="l" rtl="1" fontAlgn="base">
        <a:spcBef>
          <a:spcPct val="0"/>
        </a:spcBef>
        <a:spcAft>
          <a:spcPct val="0"/>
        </a:spcAft>
        <a:defRPr sz="4400">
          <a:solidFill>
            <a:schemeClr val="tx1"/>
          </a:solidFill>
          <a:latin typeface="Arial" charset="0"/>
          <a:cs typeface="Arial" charset="0"/>
        </a:defRPr>
      </a:lvl7pPr>
      <a:lvl8pPr marL="1371600" algn="l" rtl="1" fontAlgn="base">
        <a:spcBef>
          <a:spcPct val="0"/>
        </a:spcBef>
        <a:spcAft>
          <a:spcPct val="0"/>
        </a:spcAft>
        <a:defRPr sz="4400">
          <a:solidFill>
            <a:schemeClr val="tx1"/>
          </a:solidFill>
          <a:latin typeface="Arial" charset="0"/>
          <a:cs typeface="Arial" charset="0"/>
        </a:defRPr>
      </a:lvl8pPr>
      <a:lvl9pPr marL="1828800" algn="l" rtl="1" fontAlgn="base">
        <a:spcBef>
          <a:spcPct val="0"/>
        </a:spcBef>
        <a:spcAft>
          <a:spcPct val="0"/>
        </a:spcAft>
        <a:defRPr sz="4400">
          <a:solidFill>
            <a:schemeClr val="tx1"/>
          </a:solidFill>
          <a:latin typeface="Arial" charset="0"/>
          <a:cs typeface="Arial" charset="0"/>
        </a:defRPr>
      </a:lvl9pPr>
    </p:titleStyle>
    <p:bodyStyle>
      <a:lvl1pPr marL="342900" indent="-342900" algn="r" rtl="1"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274520436"/>
      </p:ext>
    </p:extLst>
  </p:cSld>
  <p:clrMap bg1="dk2" tx1="lt1" bg2="dk1" tx2="lt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Lst>
  <p:transition/>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aramond" pitchFamily="18" charset="0"/>
        </a:defRPr>
      </a:lvl2pPr>
      <a:lvl3pPr algn="ctr" rtl="0" eaLnBrk="1" fontAlgn="base" hangingPunct="1">
        <a:spcBef>
          <a:spcPct val="0"/>
        </a:spcBef>
        <a:spcAft>
          <a:spcPct val="0"/>
        </a:spcAft>
        <a:defRPr sz="4000" b="1">
          <a:solidFill>
            <a:schemeClr val="tx2"/>
          </a:solidFill>
          <a:latin typeface="Garamond" pitchFamily="18" charset="0"/>
        </a:defRPr>
      </a:lvl3pPr>
      <a:lvl4pPr algn="ctr" rtl="0" eaLnBrk="1" fontAlgn="base" hangingPunct="1">
        <a:spcBef>
          <a:spcPct val="0"/>
        </a:spcBef>
        <a:spcAft>
          <a:spcPct val="0"/>
        </a:spcAft>
        <a:defRPr sz="4000" b="1">
          <a:solidFill>
            <a:schemeClr val="tx2"/>
          </a:solidFill>
          <a:latin typeface="Garamond" pitchFamily="18" charset="0"/>
        </a:defRPr>
      </a:lvl4pPr>
      <a:lvl5pPr algn="ctr" rtl="0" eaLnBrk="1" fontAlgn="base" hangingPunct="1">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251520" y="1196752"/>
            <a:ext cx="8540750" cy="5143500"/>
          </a:xfrm>
        </p:spPr>
        <p:txBody>
          <a:bodyPr/>
          <a:lstStyle/>
          <a:p>
            <a:pPr algn="ctr" rtl="0" eaLnBrk="1" hangingPunct="1">
              <a:buNone/>
            </a:pPr>
            <a:r>
              <a:rPr lang="en-US" sz="4000" b="1" dirty="0">
                <a:solidFill>
                  <a:schemeClr val="bg1"/>
                </a:solidFill>
                <a:latin typeface="Times New Roman" pitchFamily="18" charset="0"/>
                <a:cs typeface="Times New Roman" pitchFamily="18" charset="0"/>
              </a:rPr>
              <a:t>Physiology of </a:t>
            </a:r>
            <a:r>
              <a:rPr lang="en-US" sz="4000" b="1" i="1" dirty="0">
                <a:solidFill>
                  <a:schemeClr val="bg1"/>
                </a:solidFill>
                <a:latin typeface="Times New Roman" pitchFamily="18" charset="0"/>
                <a:cs typeface="Times New Roman" pitchFamily="18" charset="0"/>
              </a:rPr>
              <a:t>Gastrointestinal System</a:t>
            </a:r>
          </a:p>
          <a:p>
            <a:pPr algn="ctr" rtl="0" eaLnBrk="1" hangingPunct="1">
              <a:buNone/>
            </a:pPr>
            <a:r>
              <a:rPr lang="en-US" sz="4000" b="1" i="1" dirty="0">
                <a:solidFill>
                  <a:schemeClr val="bg1"/>
                </a:solidFill>
                <a:latin typeface="Times New Roman" pitchFamily="18" charset="0"/>
                <a:cs typeface="Times New Roman" pitchFamily="18" charset="0"/>
              </a:rPr>
              <a:t>(L5)</a:t>
            </a:r>
          </a:p>
          <a:p>
            <a:pPr algn="ctr" rtl="0" eaLnBrk="1" hangingPunct="1">
              <a:buFont typeface="Wingdings" pitchFamily="2" charset="2"/>
              <a:buNone/>
            </a:pPr>
            <a:r>
              <a:rPr lang="en-US" sz="4000" b="1" i="1" dirty="0" smtClean="0">
                <a:solidFill>
                  <a:schemeClr val="bg1"/>
                </a:solidFill>
                <a:latin typeface="Times New Roman" pitchFamily="18" charset="0"/>
                <a:cs typeface="Times New Roman" pitchFamily="18" charset="0"/>
              </a:rPr>
              <a:t>Physiology of The Small Intestine: Motility and Secretion</a:t>
            </a:r>
          </a:p>
          <a:p>
            <a:pPr algn="ctr" rtl="0" eaLnBrk="1" hangingPunct="1">
              <a:buFont typeface="Wingdings" pitchFamily="2" charset="2"/>
              <a:buNone/>
            </a:pPr>
            <a:r>
              <a:rPr lang="en-US" sz="4000" b="1" i="1" dirty="0" smtClean="0">
                <a:solidFill>
                  <a:schemeClr val="bg1"/>
                </a:solidFill>
                <a:latin typeface="Times New Roman" pitchFamily="18" charset="0"/>
                <a:cs typeface="Times New Roman" pitchFamily="18" charset="0"/>
              </a:rPr>
              <a:t> By</a:t>
            </a:r>
          </a:p>
          <a:p>
            <a:pPr algn="ctr" rtl="0" eaLnBrk="1" hangingPunct="1">
              <a:buFont typeface="Wingdings" pitchFamily="2" charset="2"/>
              <a:buNone/>
            </a:pPr>
            <a:r>
              <a:rPr lang="en-US" sz="4000" b="1" i="1" dirty="0" smtClean="0">
                <a:solidFill>
                  <a:srgbClr val="FF99FF"/>
                </a:solidFill>
                <a:latin typeface="Times New Roman" pitchFamily="18" charset="0"/>
                <a:cs typeface="Times New Roman" pitchFamily="18" charset="0"/>
              </a:rPr>
              <a:t>Dr. </a:t>
            </a:r>
            <a:r>
              <a:rPr lang="en-US" sz="4000" b="1" i="1" dirty="0" err="1" smtClean="0">
                <a:solidFill>
                  <a:srgbClr val="FF99FF"/>
                </a:solidFill>
                <a:latin typeface="Times New Roman" pitchFamily="18" charset="0"/>
                <a:cs typeface="Times New Roman" pitchFamily="18" charset="0"/>
              </a:rPr>
              <a:t>Hayam</a:t>
            </a:r>
            <a:r>
              <a:rPr lang="en-US" sz="4000" b="1" i="1" dirty="0" smtClean="0">
                <a:solidFill>
                  <a:srgbClr val="FF99FF"/>
                </a:solidFill>
                <a:latin typeface="Times New Roman" pitchFamily="18" charset="0"/>
                <a:cs typeface="Times New Roman" pitchFamily="18" charset="0"/>
              </a:rPr>
              <a:t> Gad</a:t>
            </a:r>
          </a:p>
          <a:p>
            <a:pPr algn="ctr" rtl="0" eaLnBrk="1" hangingPunct="1">
              <a:buNone/>
            </a:pPr>
            <a:r>
              <a:rPr lang="en-US" sz="4000" b="1" i="1" dirty="0">
                <a:solidFill>
                  <a:srgbClr val="00FFCC"/>
                </a:solidFill>
                <a:latin typeface="Times New Roman" pitchFamily="18" charset="0"/>
                <a:cs typeface="Times New Roman" pitchFamily="18" charset="0"/>
              </a:rPr>
              <a:t>Dr. Mohammed </a:t>
            </a:r>
            <a:r>
              <a:rPr lang="en-US" sz="4000" b="1" i="1" dirty="0" err="1">
                <a:solidFill>
                  <a:srgbClr val="00FFCC"/>
                </a:solidFill>
                <a:latin typeface="Times New Roman" pitchFamily="18" charset="0"/>
                <a:cs typeface="Times New Roman" pitchFamily="18" charset="0"/>
              </a:rPr>
              <a:t>Alzoghaibi</a:t>
            </a:r>
            <a:endParaRPr lang="en-US" sz="4000" b="1" i="1" dirty="0">
              <a:solidFill>
                <a:srgbClr val="00FFCC"/>
              </a:solidFill>
              <a:latin typeface="Times New Roman" pitchFamily="18" charset="0"/>
              <a:cs typeface="Times New Roman" pitchFamily="18" charset="0"/>
            </a:endParaRPr>
          </a:p>
        </p:txBody>
      </p:sp>
    </p:spTree>
  </p:cSld>
  <p:clrMapOvr>
    <a:masterClrMapping/>
  </p:clrMapOvr>
  <p:transition spd="med">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57200"/>
            <a:ext cx="8229600" cy="703263"/>
          </a:xfrm>
        </p:spPr>
        <p:txBody>
          <a:bodyPr/>
          <a:lstStyle/>
          <a:p>
            <a:pPr eaLnBrk="1" hangingPunct="1"/>
            <a:r>
              <a:rPr lang="en-US" sz="4000" b="1" i="1" u="sng" dirty="0" smtClean="0">
                <a:solidFill>
                  <a:srgbClr val="FF0000"/>
                </a:solidFill>
                <a:latin typeface="Garamond" pitchFamily="18" charset="0"/>
              </a:rPr>
              <a:t>Control of intestinal motility</a:t>
            </a:r>
            <a:br>
              <a:rPr lang="en-US" sz="4000" b="1" i="1" u="sng" dirty="0" smtClean="0">
                <a:solidFill>
                  <a:srgbClr val="FF0000"/>
                </a:solidFill>
                <a:latin typeface="Garamond" pitchFamily="18" charset="0"/>
              </a:rPr>
            </a:br>
            <a:endParaRPr lang="en-US" sz="4000" b="1" i="1" u="sng" dirty="0" smtClean="0">
              <a:solidFill>
                <a:srgbClr val="FF0000"/>
              </a:solidFill>
              <a:latin typeface="Garamond" pitchFamily="18" charset="0"/>
            </a:endParaRPr>
          </a:p>
        </p:txBody>
      </p:sp>
      <p:sp>
        <p:nvSpPr>
          <p:cNvPr id="23555" name="Rectangle 3"/>
          <p:cNvSpPr>
            <a:spLocks noGrp="1" noChangeArrowheads="1"/>
          </p:cNvSpPr>
          <p:nvPr>
            <p:ph type="body" idx="1"/>
          </p:nvPr>
        </p:nvSpPr>
        <p:spPr>
          <a:xfrm>
            <a:off x="0" y="692150"/>
            <a:ext cx="9144000" cy="6165850"/>
          </a:xfrm>
        </p:spPr>
        <p:txBody>
          <a:bodyPr/>
          <a:lstStyle/>
          <a:p>
            <a:pPr algn="l" rtl="0" eaLnBrk="1" hangingPunct="1">
              <a:buFont typeface="Wingdings" pitchFamily="2" charset="2"/>
              <a:buNone/>
            </a:pPr>
            <a:r>
              <a:rPr lang="en-US" b="1" i="1" dirty="0" smtClean="0">
                <a:solidFill>
                  <a:srgbClr val="FF0000"/>
                </a:solidFill>
              </a:rPr>
              <a:t>   </a:t>
            </a:r>
            <a:r>
              <a:rPr lang="en-US" b="1" i="1" u="sng" dirty="0" smtClean="0">
                <a:solidFill>
                  <a:srgbClr val="FFFF00"/>
                </a:solidFill>
                <a:latin typeface="Garamond" pitchFamily="18" charset="0"/>
              </a:rPr>
              <a:t>1- Neural factors</a:t>
            </a:r>
            <a:endParaRPr lang="en-US" u="sng" dirty="0" smtClean="0">
              <a:solidFill>
                <a:srgbClr val="FFFF00"/>
              </a:solidFill>
              <a:latin typeface="Garamond" pitchFamily="18" charset="0"/>
            </a:endParaRPr>
          </a:p>
          <a:p>
            <a:pPr algn="l" rtl="0" eaLnBrk="1" hangingPunct="1">
              <a:buFont typeface="Wingdings" pitchFamily="2" charset="2"/>
              <a:buNone/>
            </a:pPr>
            <a:r>
              <a:rPr lang="en-US" dirty="0" smtClean="0">
                <a:solidFill>
                  <a:schemeClr val="bg1"/>
                </a:solidFill>
                <a:latin typeface="Garamond" pitchFamily="18" charset="0"/>
              </a:rPr>
              <a:t>   * Vagal excitation increases intestinal and villous movements.</a:t>
            </a:r>
          </a:p>
          <a:p>
            <a:pPr algn="l" rtl="0" eaLnBrk="1" hangingPunct="1">
              <a:buFont typeface="Wingdings" pitchFamily="2" charset="2"/>
              <a:buNone/>
            </a:pPr>
            <a:r>
              <a:rPr lang="en-US" dirty="0" smtClean="0">
                <a:solidFill>
                  <a:schemeClr val="bg1"/>
                </a:solidFill>
                <a:latin typeface="Garamond" pitchFamily="18" charset="0"/>
              </a:rPr>
              <a:t>   * Sympathetic excitation decreases intestinal and villous movements.</a:t>
            </a:r>
          </a:p>
          <a:p>
            <a:pPr algn="l" rtl="0" eaLnBrk="1" hangingPunct="1">
              <a:buFont typeface="Wingdings" pitchFamily="2" charset="2"/>
              <a:buNone/>
            </a:pPr>
            <a:r>
              <a:rPr lang="en-US" dirty="0" smtClean="0">
                <a:solidFill>
                  <a:schemeClr val="bg1"/>
                </a:solidFill>
                <a:latin typeface="Garamond" pitchFamily="18" charset="0"/>
              </a:rPr>
              <a:t>   </a:t>
            </a:r>
            <a:r>
              <a:rPr lang="en-US" dirty="0" err="1" smtClean="0">
                <a:solidFill>
                  <a:srgbClr val="00FFCC"/>
                </a:solidFill>
                <a:latin typeface="Garamond" pitchFamily="18" charset="0"/>
              </a:rPr>
              <a:t>Gastroileal</a:t>
            </a:r>
            <a:r>
              <a:rPr lang="en-US" dirty="0" smtClean="0">
                <a:solidFill>
                  <a:srgbClr val="00FFCC"/>
                </a:solidFill>
                <a:latin typeface="Garamond" pitchFamily="18" charset="0"/>
              </a:rPr>
              <a:t> reflex </a:t>
            </a:r>
            <a:r>
              <a:rPr lang="en-US" dirty="0" smtClean="0">
                <a:solidFill>
                  <a:schemeClr val="bg1"/>
                </a:solidFill>
                <a:latin typeface="Garamond" pitchFamily="18" charset="0"/>
              </a:rPr>
              <a:t>is initiated by gastric distension. Impulses are conducted through </a:t>
            </a:r>
            <a:r>
              <a:rPr lang="en-US" dirty="0" err="1" smtClean="0">
                <a:solidFill>
                  <a:schemeClr val="bg1"/>
                </a:solidFill>
                <a:latin typeface="Garamond" pitchFamily="18" charset="0"/>
              </a:rPr>
              <a:t>myenteric</a:t>
            </a:r>
            <a:r>
              <a:rPr lang="en-US" dirty="0" smtClean="0">
                <a:solidFill>
                  <a:schemeClr val="bg1"/>
                </a:solidFill>
                <a:latin typeface="Garamond" pitchFamily="18" charset="0"/>
              </a:rPr>
              <a:t> plexus to initiate a fast peristaltic wave passing to the ileum. The </a:t>
            </a:r>
            <a:r>
              <a:rPr lang="en-US" dirty="0" err="1" smtClean="0">
                <a:solidFill>
                  <a:schemeClr val="bg1"/>
                </a:solidFill>
                <a:latin typeface="Garamond" pitchFamily="18" charset="0"/>
              </a:rPr>
              <a:t>ileocaecal</a:t>
            </a:r>
            <a:r>
              <a:rPr lang="en-US" dirty="0" smtClean="0">
                <a:solidFill>
                  <a:schemeClr val="bg1"/>
                </a:solidFill>
                <a:latin typeface="Garamond" pitchFamily="18" charset="0"/>
              </a:rPr>
              <a:t> valve relaxes allowing </a:t>
            </a:r>
            <a:r>
              <a:rPr lang="en-US" dirty="0" err="1" smtClean="0">
                <a:solidFill>
                  <a:schemeClr val="bg1"/>
                </a:solidFill>
                <a:latin typeface="Garamond" pitchFamily="18" charset="0"/>
              </a:rPr>
              <a:t>chyme</a:t>
            </a:r>
            <a:r>
              <a:rPr lang="en-US" dirty="0" smtClean="0">
                <a:solidFill>
                  <a:schemeClr val="bg1"/>
                </a:solidFill>
                <a:latin typeface="Garamond" pitchFamily="18" charset="0"/>
              </a:rPr>
              <a:t> to pass into cecum. This reflex is mediated by </a:t>
            </a:r>
            <a:r>
              <a:rPr lang="en-US" dirty="0" err="1" smtClean="0">
                <a:solidFill>
                  <a:schemeClr val="bg1"/>
                </a:solidFill>
                <a:latin typeface="Garamond" pitchFamily="18" charset="0"/>
              </a:rPr>
              <a:t>vagus</a:t>
            </a:r>
            <a:r>
              <a:rPr lang="en-US" dirty="0" smtClean="0">
                <a:solidFill>
                  <a:schemeClr val="bg1"/>
                </a:solidFill>
                <a:latin typeface="Garamond" pitchFamily="18" charset="0"/>
              </a:rPr>
              <a:t> nerve. </a:t>
            </a:r>
            <a:endParaRPr lang="en-US" b="1" i="1" u="sng" dirty="0" smtClean="0">
              <a:solidFill>
                <a:schemeClr val="bg1"/>
              </a:solidFill>
              <a:latin typeface="Garamond" pitchFamily="18" charset="0"/>
            </a:endParaRPr>
          </a:p>
        </p:txBody>
      </p:sp>
    </p:spTree>
  </p:cSld>
  <p:clrMapOvr>
    <a:masterClrMapping/>
  </p:clrMapOvr>
  <p:transition spd="med">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27296" y="620688"/>
            <a:ext cx="9144000" cy="5786437"/>
          </a:xfrm>
        </p:spPr>
        <p:txBody>
          <a:bodyPr/>
          <a:lstStyle/>
          <a:p>
            <a:pPr algn="l" rtl="0" eaLnBrk="1" hangingPunct="1">
              <a:buFont typeface="Wingdings" pitchFamily="2" charset="2"/>
              <a:buNone/>
            </a:pPr>
            <a:r>
              <a:rPr lang="en-US" b="1" i="1" dirty="0" smtClean="0">
                <a:solidFill>
                  <a:srgbClr val="FF0000"/>
                </a:solidFill>
              </a:rPr>
              <a:t>   </a:t>
            </a:r>
            <a:r>
              <a:rPr lang="en-US" sz="3600" b="1" i="1" u="sng" dirty="0" smtClean="0">
                <a:solidFill>
                  <a:srgbClr val="FFFF00"/>
                </a:solidFill>
                <a:latin typeface="Garamond" pitchFamily="18" charset="0"/>
              </a:rPr>
              <a:t>2- Hormonal factors</a:t>
            </a:r>
            <a:endParaRPr lang="en-US" sz="3600" u="sng" dirty="0" smtClean="0">
              <a:solidFill>
                <a:srgbClr val="FFFF00"/>
              </a:solidFill>
              <a:latin typeface="Garamond" pitchFamily="18" charset="0"/>
            </a:endParaRPr>
          </a:p>
          <a:p>
            <a:pPr algn="l" rtl="0" eaLnBrk="1" hangingPunct="1">
              <a:buClr>
                <a:srgbClr val="FF0000"/>
              </a:buClr>
              <a:buFont typeface="Wingdings" pitchFamily="2" charset="2"/>
              <a:buChar char="v"/>
            </a:pPr>
            <a:r>
              <a:rPr lang="en-US" sz="3600" dirty="0" smtClean="0">
                <a:solidFill>
                  <a:schemeClr val="bg1"/>
                </a:solidFill>
                <a:latin typeface="Garamond" pitchFamily="18" charset="0"/>
              </a:rPr>
              <a:t> Gastrin, CCK, insulin and serotonin stimulate intestinal motility. Gastrin and CCK relax </a:t>
            </a:r>
            <a:r>
              <a:rPr lang="en-US" sz="3600" dirty="0" err="1" smtClean="0">
                <a:solidFill>
                  <a:schemeClr val="bg1"/>
                </a:solidFill>
                <a:latin typeface="Garamond" pitchFamily="18" charset="0"/>
              </a:rPr>
              <a:t>ileocaecal</a:t>
            </a:r>
            <a:r>
              <a:rPr lang="en-US" sz="3600" dirty="0" smtClean="0">
                <a:solidFill>
                  <a:schemeClr val="bg1"/>
                </a:solidFill>
                <a:latin typeface="Garamond" pitchFamily="18" charset="0"/>
              </a:rPr>
              <a:t> sphincter.</a:t>
            </a:r>
          </a:p>
          <a:p>
            <a:pPr algn="l" rtl="0" eaLnBrk="1" hangingPunct="1">
              <a:buClr>
                <a:srgbClr val="FF0000"/>
              </a:buClr>
              <a:buFont typeface="Wingdings" pitchFamily="2" charset="2"/>
              <a:buChar char="v"/>
            </a:pPr>
            <a:r>
              <a:rPr lang="en-US" sz="3600" dirty="0" smtClean="0">
                <a:solidFill>
                  <a:schemeClr val="bg1"/>
                </a:solidFill>
                <a:latin typeface="Garamond" pitchFamily="18" charset="0"/>
              </a:rPr>
              <a:t> </a:t>
            </a:r>
            <a:r>
              <a:rPr lang="en-US" sz="3600" dirty="0" err="1" smtClean="0">
                <a:solidFill>
                  <a:schemeClr val="bg1"/>
                </a:solidFill>
                <a:latin typeface="Garamond" pitchFamily="18" charset="0"/>
              </a:rPr>
              <a:t>Motilin</a:t>
            </a:r>
            <a:r>
              <a:rPr lang="en-US" sz="3600" dirty="0" smtClean="0">
                <a:solidFill>
                  <a:schemeClr val="bg1"/>
                </a:solidFill>
                <a:latin typeface="Garamond" pitchFamily="18" charset="0"/>
              </a:rPr>
              <a:t> </a:t>
            </a:r>
            <a:r>
              <a:rPr lang="en-US" sz="3600" dirty="0" smtClean="0">
                <a:solidFill>
                  <a:schemeClr val="bg1"/>
                </a:solidFill>
                <a:latin typeface="Garamond" pitchFamily="18" charset="0"/>
              </a:rPr>
              <a:t>is secreted </a:t>
            </a:r>
            <a:r>
              <a:rPr lang="en-US" sz="3600" dirty="0" smtClean="0">
                <a:solidFill>
                  <a:schemeClr val="bg1"/>
                </a:solidFill>
                <a:latin typeface="Garamond" pitchFamily="18" charset="0"/>
              </a:rPr>
              <a:t>from duodenum </a:t>
            </a:r>
            <a:r>
              <a:rPr lang="en-US" sz="3600" dirty="0" smtClean="0">
                <a:solidFill>
                  <a:schemeClr val="bg1"/>
                </a:solidFill>
                <a:latin typeface="Garamond" pitchFamily="18" charset="0"/>
              </a:rPr>
              <a:t>and stimulates </a:t>
            </a:r>
            <a:r>
              <a:rPr lang="en-US" sz="3600" dirty="0" smtClean="0">
                <a:solidFill>
                  <a:schemeClr val="bg1"/>
                </a:solidFill>
                <a:latin typeface="Garamond" pitchFamily="18" charset="0"/>
              </a:rPr>
              <a:t>intestinal motility and </a:t>
            </a:r>
            <a:r>
              <a:rPr lang="en-US" sz="3600" dirty="0" smtClean="0">
                <a:solidFill>
                  <a:schemeClr val="bg1"/>
                </a:solidFill>
                <a:latin typeface="Garamond" pitchFamily="18" charset="0"/>
              </a:rPr>
              <a:t>regulates </a:t>
            </a:r>
            <a:r>
              <a:rPr lang="en-US" sz="3600" dirty="0" smtClean="0">
                <a:solidFill>
                  <a:schemeClr val="bg1"/>
                </a:solidFill>
                <a:latin typeface="Garamond" pitchFamily="18" charset="0"/>
              </a:rPr>
              <a:t>MMC.</a:t>
            </a:r>
          </a:p>
          <a:p>
            <a:pPr algn="l" rtl="0" eaLnBrk="1" hangingPunct="1">
              <a:buClr>
                <a:srgbClr val="FF0000"/>
              </a:buClr>
              <a:buFont typeface="Wingdings" pitchFamily="2" charset="2"/>
              <a:buChar char="v"/>
            </a:pPr>
            <a:r>
              <a:rPr lang="en-US" sz="3600" dirty="0" smtClean="0">
                <a:solidFill>
                  <a:schemeClr val="bg1"/>
                </a:solidFill>
                <a:latin typeface="Garamond" pitchFamily="18" charset="0"/>
              </a:rPr>
              <a:t> Secretin </a:t>
            </a:r>
            <a:r>
              <a:rPr lang="en-US" sz="3600" dirty="0">
                <a:solidFill>
                  <a:schemeClr val="bg1"/>
                </a:solidFill>
                <a:latin typeface="Garamond" pitchFamily="18" charset="0"/>
              </a:rPr>
              <a:t>and </a:t>
            </a:r>
            <a:r>
              <a:rPr lang="en-US" sz="3600" dirty="0" err="1">
                <a:solidFill>
                  <a:schemeClr val="bg1"/>
                </a:solidFill>
                <a:latin typeface="Garamond" pitchFamily="18" charset="0"/>
              </a:rPr>
              <a:t>glucagons</a:t>
            </a:r>
            <a:r>
              <a:rPr lang="en-US" sz="3600" dirty="0">
                <a:solidFill>
                  <a:schemeClr val="bg1"/>
                </a:solidFill>
                <a:latin typeface="Garamond" pitchFamily="18" charset="0"/>
              </a:rPr>
              <a:t> inhibits intestinal motility and contract </a:t>
            </a:r>
            <a:r>
              <a:rPr lang="en-US" sz="3600" dirty="0" err="1">
                <a:solidFill>
                  <a:schemeClr val="bg1"/>
                </a:solidFill>
                <a:latin typeface="Garamond" pitchFamily="18" charset="0"/>
              </a:rPr>
              <a:t>ileocaecal</a:t>
            </a:r>
            <a:r>
              <a:rPr lang="en-US" sz="3600" dirty="0">
                <a:solidFill>
                  <a:schemeClr val="bg1"/>
                </a:solidFill>
                <a:latin typeface="Garamond" pitchFamily="18" charset="0"/>
              </a:rPr>
              <a:t> sphincter</a:t>
            </a:r>
            <a:r>
              <a:rPr lang="en-US" sz="3600" dirty="0" smtClean="0">
                <a:solidFill>
                  <a:schemeClr val="bg1"/>
                </a:solidFill>
                <a:latin typeface="Garamond" pitchFamily="18" charset="0"/>
              </a:rPr>
              <a:t>.</a:t>
            </a:r>
            <a:endParaRPr lang="en-US" sz="3600" dirty="0">
              <a:solidFill>
                <a:schemeClr val="bg1"/>
              </a:solidFill>
              <a:latin typeface="Garamond" pitchFamily="18" charset="0"/>
            </a:endParaRPr>
          </a:p>
        </p:txBody>
      </p:sp>
    </p:spTree>
  </p:cSld>
  <p:clrMapOvr>
    <a:masterClrMapping/>
  </p:clrMapOvr>
  <p:transition spd="med">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solidFill>
                  <a:srgbClr val="FF33CC"/>
                </a:solidFill>
              </a:rPr>
              <a:t>Secretions of </a:t>
            </a:r>
            <a:r>
              <a:rPr lang="en-US" dirty="0" smtClean="0">
                <a:solidFill>
                  <a:srgbClr val="FF33CC"/>
                </a:solidFill>
              </a:rPr>
              <a:t>Small </a:t>
            </a:r>
            <a:r>
              <a:rPr lang="en-US" dirty="0">
                <a:solidFill>
                  <a:srgbClr val="FF33CC"/>
                </a:solidFill>
              </a:rPr>
              <a:t>Intestine</a:t>
            </a:r>
            <a:r>
              <a:rPr lang="en-US" dirty="0"/>
              <a:t/>
            </a:r>
            <a:br>
              <a:rPr lang="en-US" dirty="0"/>
            </a:br>
            <a:endParaRPr lang="en-US" dirty="0"/>
          </a:p>
        </p:txBody>
      </p:sp>
      <p:sp>
        <p:nvSpPr>
          <p:cNvPr id="7" name="Text Placeholder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259000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71438"/>
            <a:ext cx="7772400" cy="1143000"/>
          </a:xfrm>
        </p:spPr>
        <p:txBody>
          <a:bodyPr/>
          <a:lstStyle/>
          <a:p>
            <a:pPr eaLnBrk="1" hangingPunct="1"/>
            <a:r>
              <a:rPr lang="en-US" dirty="0" smtClean="0">
                <a:solidFill>
                  <a:srgbClr val="FF33CC"/>
                </a:solidFill>
              </a:rPr>
              <a:t>Secretions of </a:t>
            </a:r>
            <a:r>
              <a:rPr lang="en-US" dirty="0" smtClean="0">
                <a:solidFill>
                  <a:srgbClr val="FF33CC"/>
                </a:solidFill>
              </a:rPr>
              <a:t>Small </a:t>
            </a:r>
            <a:r>
              <a:rPr lang="en-US" dirty="0" smtClean="0">
                <a:solidFill>
                  <a:srgbClr val="FF33CC"/>
                </a:solidFill>
              </a:rPr>
              <a:t>Intestine</a:t>
            </a:r>
            <a:endParaRPr lang="ar-SA" dirty="0" smtClean="0">
              <a:solidFill>
                <a:srgbClr val="FF33CC"/>
              </a:solidFill>
            </a:endParaRPr>
          </a:p>
        </p:txBody>
      </p:sp>
      <p:sp>
        <p:nvSpPr>
          <p:cNvPr id="14339" name="Content Placeholder 2"/>
          <p:cNvSpPr>
            <a:spLocks noGrp="1"/>
          </p:cNvSpPr>
          <p:nvPr>
            <p:ph idx="1"/>
          </p:nvPr>
        </p:nvSpPr>
        <p:spPr>
          <a:xfrm>
            <a:off x="323528" y="908720"/>
            <a:ext cx="8568952" cy="4880570"/>
          </a:xfrm>
        </p:spPr>
        <p:txBody>
          <a:bodyPr/>
          <a:lstStyle/>
          <a:p>
            <a:pPr marL="0" indent="0" algn="l" rtl="0" eaLnBrk="1" hangingPunct="1">
              <a:buNone/>
            </a:pPr>
            <a:r>
              <a:rPr lang="en-US" sz="2800" b="1" dirty="0" smtClean="0"/>
              <a:t>Secretion of Mucus by Brunner’s Glands in the Duodenum</a:t>
            </a:r>
          </a:p>
          <a:p>
            <a:pPr algn="l" rtl="0" eaLnBrk="1" hangingPunct="1"/>
            <a:r>
              <a:rPr lang="en-US" i="1" dirty="0" smtClean="0">
                <a:solidFill>
                  <a:srgbClr val="FFFFFF"/>
                </a:solidFill>
              </a:rPr>
              <a:t>Brunner’s glands </a:t>
            </a:r>
            <a:r>
              <a:rPr lang="en-US" dirty="0" smtClean="0">
                <a:solidFill>
                  <a:srgbClr val="FFFFFF"/>
                </a:solidFill>
              </a:rPr>
              <a:t>are located in the wall of the first few centimeters of the duodenum. They secrete large amounts of alkaline mucus, which contains a large amount of bicarbonate ions, in response to (1) irritating stimuli on the duodenal mucosa; (2) vagal stimulation, (3) secretin. </a:t>
            </a:r>
          </a:p>
          <a:p>
            <a:pPr algn="l" rtl="0" eaLnBrk="1" hangingPunct="1"/>
            <a:r>
              <a:rPr lang="en-US" dirty="0">
                <a:solidFill>
                  <a:srgbClr val="FFFFFF"/>
                </a:solidFill>
              </a:rPr>
              <a:t>Mucus protects the mucosa</a:t>
            </a:r>
            <a:r>
              <a:rPr lang="en-US" dirty="0" smtClean="0">
                <a:solidFill>
                  <a:srgbClr val="FFFFFF"/>
                </a:solidFill>
              </a:rPr>
              <a:t>.</a:t>
            </a:r>
          </a:p>
          <a:p>
            <a:pPr algn="l" rtl="0" eaLnBrk="1" hangingPunct="1"/>
            <a:r>
              <a:rPr lang="en-US" dirty="0" smtClean="0">
                <a:solidFill>
                  <a:srgbClr val="FFFFFF"/>
                </a:solidFill>
              </a:rPr>
              <a:t>Brunner’s glands are inhibited by sympathetic stimulation</a:t>
            </a:r>
            <a:endParaRPr lang="ar-SA" dirty="0" smtClean="0">
              <a:solidFill>
                <a:srgbClr val="FFFFFF"/>
              </a:solidFill>
            </a:endParaRPr>
          </a:p>
        </p:txBody>
      </p:sp>
    </p:spTree>
    <p:extLst>
      <p:ext uri="{BB962C8B-B14F-4D97-AF65-F5344CB8AC3E}">
        <p14:creationId xmlns:p14="http://schemas.microsoft.com/office/powerpoint/2010/main" val="351348326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95536" y="214313"/>
            <a:ext cx="8062664" cy="1143000"/>
          </a:xfrm>
        </p:spPr>
        <p:txBody>
          <a:bodyPr/>
          <a:lstStyle/>
          <a:p>
            <a:pPr algn="l" eaLnBrk="1" hangingPunct="1"/>
            <a:r>
              <a:rPr lang="en-US" sz="3600" dirty="0" smtClean="0">
                <a:solidFill>
                  <a:srgbClr val="FFFF00"/>
                </a:solidFill>
              </a:rPr>
              <a:t>Secretion of Intestinal </a:t>
            </a:r>
            <a:r>
              <a:rPr lang="en-US" sz="3600" dirty="0">
                <a:solidFill>
                  <a:srgbClr val="FFFF00"/>
                </a:solidFill>
              </a:rPr>
              <a:t>Juices (</a:t>
            </a:r>
            <a:r>
              <a:rPr lang="en-US" sz="3600" dirty="0" err="1">
                <a:solidFill>
                  <a:srgbClr val="FFFF00"/>
                </a:solidFill>
              </a:rPr>
              <a:t>Succus</a:t>
            </a:r>
            <a:r>
              <a:rPr lang="en-US" sz="3600" dirty="0">
                <a:solidFill>
                  <a:srgbClr val="FFFF00"/>
                </a:solidFill>
              </a:rPr>
              <a:t> </a:t>
            </a:r>
            <a:r>
              <a:rPr lang="en-US" sz="3600" dirty="0" err="1">
                <a:solidFill>
                  <a:srgbClr val="FFFF00"/>
                </a:solidFill>
              </a:rPr>
              <a:t>E</a:t>
            </a:r>
            <a:r>
              <a:rPr lang="en-US" sz="3600" dirty="0" err="1" smtClean="0">
                <a:solidFill>
                  <a:srgbClr val="FFFF00"/>
                </a:solidFill>
              </a:rPr>
              <a:t>ntericus</a:t>
            </a:r>
            <a:r>
              <a:rPr lang="en-US" sz="3600" dirty="0" smtClean="0">
                <a:solidFill>
                  <a:srgbClr val="FFFF00"/>
                </a:solidFill>
              </a:rPr>
              <a:t>) by the Crypts of </a:t>
            </a:r>
            <a:r>
              <a:rPr lang="en-US" sz="3600" dirty="0" err="1" smtClean="0">
                <a:solidFill>
                  <a:srgbClr val="FFFF00"/>
                </a:solidFill>
              </a:rPr>
              <a:t>Lieberkühn</a:t>
            </a:r>
            <a:endParaRPr lang="ar-SA" sz="3600" dirty="0" smtClean="0">
              <a:solidFill>
                <a:srgbClr val="FFFF00"/>
              </a:solidFill>
            </a:endParaRPr>
          </a:p>
        </p:txBody>
      </p:sp>
      <p:sp>
        <p:nvSpPr>
          <p:cNvPr id="15363" name="Content Placeholder 2"/>
          <p:cNvSpPr>
            <a:spLocks noGrp="1"/>
          </p:cNvSpPr>
          <p:nvPr>
            <p:ph sz="half" idx="1"/>
          </p:nvPr>
        </p:nvSpPr>
        <p:spPr>
          <a:xfrm>
            <a:off x="0" y="1268760"/>
            <a:ext cx="6084168" cy="5445224"/>
          </a:xfrm>
        </p:spPr>
        <p:txBody>
          <a:bodyPr/>
          <a:lstStyle/>
          <a:p>
            <a:pPr algn="l" rtl="0" eaLnBrk="1" hangingPunct="1"/>
            <a:r>
              <a:rPr lang="en-US" sz="3200" i="1" dirty="0" smtClean="0">
                <a:solidFill>
                  <a:srgbClr val="FFFFFF"/>
                </a:solidFill>
              </a:rPr>
              <a:t>Crypts of </a:t>
            </a:r>
            <a:r>
              <a:rPr lang="en-US" sz="3200" i="1" dirty="0" err="1" smtClean="0">
                <a:solidFill>
                  <a:srgbClr val="FFFFFF"/>
                </a:solidFill>
              </a:rPr>
              <a:t>Lieberkühn</a:t>
            </a:r>
            <a:r>
              <a:rPr lang="en-US" sz="3200" i="1" dirty="0" smtClean="0">
                <a:solidFill>
                  <a:srgbClr val="FFFFFF"/>
                </a:solidFill>
              </a:rPr>
              <a:t> </a:t>
            </a:r>
            <a:r>
              <a:rPr lang="en-US" sz="3200" dirty="0" smtClean="0">
                <a:solidFill>
                  <a:srgbClr val="FFFFFF"/>
                </a:solidFill>
              </a:rPr>
              <a:t>are small pits which lie between intestinal villi. </a:t>
            </a:r>
          </a:p>
          <a:p>
            <a:pPr algn="l" rtl="0" eaLnBrk="1" hangingPunct="1"/>
            <a:r>
              <a:rPr lang="en-US" sz="3200" dirty="0" smtClean="0">
                <a:solidFill>
                  <a:srgbClr val="FFFFFF"/>
                </a:solidFill>
              </a:rPr>
              <a:t>The surfaces of both the crypts and the villi are covered by an epithelium composed of 2 types of cells: (1) </a:t>
            </a:r>
            <a:r>
              <a:rPr lang="en-US" sz="3200" i="1" dirty="0" smtClean="0">
                <a:solidFill>
                  <a:srgbClr val="FFFFFF"/>
                </a:solidFill>
              </a:rPr>
              <a:t>goblet cells, </a:t>
            </a:r>
            <a:r>
              <a:rPr lang="en-US" sz="3200" dirty="0" smtClean="0">
                <a:solidFill>
                  <a:srgbClr val="FFFFFF"/>
                </a:solidFill>
              </a:rPr>
              <a:t>secrete </a:t>
            </a:r>
            <a:r>
              <a:rPr lang="en-US" sz="3200" i="1" dirty="0" smtClean="0">
                <a:solidFill>
                  <a:srgbClr val="FFFFFF"/>
                </a:solidFill>
              </a:rPr>
              <a:t>mucus</a:t>
            </a:r>
            <a:r>
              <a:rPr lang="en-US" sz="3200" dirty="0" smtClean="0">
                <a:solidFill>
                  <a:srgbClr val="FFFFFF"/>
                </a:solidFill>
              </a:rPr>
              <a:t>, and (2) </a:t>
            </a:r>
            <a:r>
              <a:rPr lang="en-US" sz="3200" i="1" dirty="0" smtClean="0">
                <a:solidFill>
                  <a:srgbClr val="FFFFFF"/>
                </a:solidFill>
              </a:rPr>
              <a:t>enterocytes, </a:t>
            </a:r>
            <a:r>
              <a:rPr lang="en-US" sz="3200" dirty="0" smtClean="0">
                <a:solidFill>
                  <a:srgbClr val="FFFFFF"/>
                </a:solidFill>
              </a:rPr>
              <a:t>secrete large quantities of H</a:t>
            </a:r>
            <a:r>
              <a:rPr lang="en-US" sz="3200" baseline="-25000" dirty="0" smtClean="0">
                <a:solidFill>
                  <a:srgbClr val="FFFFFF"/>
                </a:solidFill>
              </a:rPr>
              <a:t>2</a:t>
            </a:r>
            <a:r>
              <a:rPr lang="en-US" sz="3200" dirty="0" smtClean="0">
                <a:solidFill>
                  <a:srgbClr val="FFFFFF"/>
                </a:solidFill>
              </a:rPr>
              <a:t>O and electrolytes and over the surfaces of adjacent villi, reabsorb H</a:t>
            </a:r>
            <a:r>
              <a:rPr lang="en-US" sz="3200" baseline="-25000" dirty="0" smtClean="0">
                <a:solidFill>
                  <a:srgbClr val="FFFFFF"/>
                </a:solidFill>
              </a:rPr>
              <a:t>2</a:t>
            </a:r>
            <a:r>
              <a:rPr lang="en-US" sz="3200" dirty="0" smtClean="0">
                <a:solidFill>
                  <a:srgbClr val="FFFFFF"/>
                </a:solidFill>
              </a:rPr>
              <a:t>O, electrolytes &amp; end products of digestion</a:t>
            </a:r>
            <a:r>
              <a:rPr lang="en-US" dirty="0" smtClean="0">
                <a:solidFill>
                  <a:srgbClr val="FFFFFF"/>
                </a:solidFill>
              </a:rPr>
              <a:t>.</a:t>
            </a:r>
          </a:p>
        </p:txBody>
      </p:sp>
      <p:pic>
        <p:nvPicPr>
          <p:cNvPr id="6" name="Picture 4" descr="9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543" y="1196752"/>
            <a:ext cx="3047457" cy="4114800"/>
          </a:xfrm>
          <a:prstGeom prst="roundRect">
            <a:avLst>
              <a:gd name="adj" fmla="val 11111"/>
            </a:avLst>
          </a:prstGeom>
          <a:ln w="190500" cap="rnd">
            <a:solidFill>
              <a:srgbClr val="000099"/>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53393659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142875"/>
            <a:ext cx="7772400" cy="1143000"/>
          </a:xfrm>
        </p:spPr>
        <p:txBody>
          <a:bodyPr/>
          <a:lstStyle/>
          <a:p>
            <a:pPr rtl="0" eaLnBrk="1" hangingPunct="1"/>
            <a:r>
              <a:rPr lang="en-US" sz="3600" dirty="0" smtClean="0">
                <a:solidFill>
                  <a:srgbClr val="FF33CC"/>
                </a:solidFill>
              </a:rPr>
              <a:t>Digestive Enzymes in the Small Intestinal Secretion</a:t>
            </a:r>
            <a:endParaRPr lang="ar-SA" sz="3600" dirty="0" smtClean="0">
              <a:solidFill>
                <a:srgbClr val="FF33CC"/>
              </a:solidFill>
            </a:endParaRPr>
          </a:p>
        </p:txBody>
      </p:sp>
      <p:sp>
        <p:nvSpPr>
          <p:cNvPr id="16387" name="Content Placeholder 2"/>
          <p:cNvSpPr>
            <a:spLocks noGrp="1"/>
          </p:cNvSpPr>
          <p:nvPr>
            <p:ph idx="1"/>
          </p:nvPr>
        </p:nvSpPr>
        <p:spPr>
          <a:xfrm>
            <a:off x="0" y="1052736"/>
            <a:ext cx="9144000" cy="4114800"/>
          </a:xfrm>
        </p:spPr>
        <p:txBody>
          <a:bodyPr/>
          <a:lstStyle/>
          <a:p>
            <a:pPr algn="l" rtl="0" eaLnBrk="1" hangingPunct="1"/>
            <a:r>
              <a:rPr lang="en-US" dirty="0" smtClean="0">
                <a:solidFill>
                  <a:srgbClr val="FFFFFF"/>
                </a:solidFill>
              </a:rPr>
              <a:t>The enterocytes of the mucosa contain digestive enzymes. These enzymes are the following:</a:t>
            </a:r>
          </a:p>
          <a:p>
            <a:pPr algn="l" rtl="0" eaLnBrk="1" hangingPunct="1">
              <a:buFontTx/>
              <a:buNone/>
            </a:pPr>
            <a:r>
              <a:rPr lang="en-US" dirty="0" smtClean="0">
                <a:solidFill>
                  <a:srgbClr val="FFFFFF"/>
                </a:solidFill>
              </a:rPr>
              <a:t>(1) </a:t>
            </a:r>
            <a:r>
              <a:rPr lang="en-US" sz="2800" dirty="0" err="1" smtClean="0">
                <a:solidFill>
                  <a:srgbClr val="FFFFFF"/>
                </a:solidFill>
              </a:rPr>
              <a:t>Aminopeptidases</a:t>
            </a:r>
            <a:r>
              <a:rPr lang="en-US" sz="2800" dirty="0">
                <a:solidFill>
                  <a:srgbClr val="FFFFFF"/>
                </a:solidFill>
              </a:rPr>
              <a:t>, </a:t>
            </a:r>
            <a:r>
              <a:rPr lang="en-US" sz="2800" dirty="0" err="1">
                <a:solidFill>
                  <a:srgbClr val="FFFFFF"/>
                </a:solidFill>
              </a:rPr>
              <a:t>Oligopeptidases</a:t>
            </a:r>
            <a:r>
              <a:rPr lang="en-US" sz="2800" dirty="0">
                <a:solidFill>
                  <a:srgbClr val="FFFFFF"/>
                </a:solidFill>
              </a:rPr>
              <a:t>, Intracellular di and </a:t>
            </a:r>
            <a:r>
              <a:rPr lang="en-US" sz="2800" dirty="0" err="1" smtClean="0">
                <a:solidFill>
                  <a:srgbClr val="FFFFFF"/>
                </a:solidFill>
              </a:rPr>
              <a:t>tripeptidases</a:t>
            </a:r>
            <a:r>
              <a:rPr lang="en-US" sz="2800" dirty="0" smtClean="0">
                <a:solidFill>
                  <a:srgbClr val="FFFFFF"/>
                </a:solidFill>
              </a:rPr>
              <a:t> for splitting small peptides into amino acids.</a:t>
            </a:r>
          </a:p>
          <a:p>
            <a:pPr algn="l" rtl="0" eaLnBrk="1" hangingPunct="1">
              <a:buFontTx/>
              <a:buNone/>
            </a:pPr>
            <a:r>
              <a:rPr lang="en-US" sz="2800" dirty="0" smtClean="0">
                <a:solidFill>
                  <a:srgbClr val="FFFFFF"/>
                </a:solidFill>
              </a:rPr>
              <a:t>(2) Four enzymes: </a:t>
            </a:r>
            <a:r>
              <a:rPr lang="en-US" sz="2800" dirty="0" err="1" smtClean="0">
                <a:solidFill>
                  <a:srgbClr val="FFFFFF"/>
                </a:solidFill>
              </a:rPr>
              <a:t>sucrase</a:t>
            </a:r>
            <a:r>
              <a:rPr lang="en-US" sz="2800" dirty="0" smtClean="0">
                <a:solidFill>
                  <a:srgbClr val="FFFFFF"/>
                </a:solidFill>
              </a:rPr>
              <a:t>, maltase, </a:t>
            </a:r>
            <a:r>
              <a:rPr lang="en-US" sz="2800" dirty="0" err="1" smtClean="0">
                <a:solidFill>
                  <a:srgbClr val="FFFFFF"/>
                </a:solidFill>
              </a:rPr>
              <a:t>isomaltase</a:t>
            </a:r>
            <a:r>
              <a:rPr lang="en-US" sz="2800" dirty="0" smtClean="0">
                <a:solidFill>
                  <a:srgbClr val="FFFFFF"/>
                </a:solidFill>
              </a:rPr>
              <a:t>, and lactase—for splitting disaccharides into </a:t>
            </a:r>
            <a:r>
              <a:rPr lang="en-US" sz="2800" dirty="0" err="1" smtClean="0">
                <a:solidFill>
                  <a:srgbClr val="FFFFFF"/>
                </a:solidFill>
              </a:rPr>
              <a:t>monosaccharides</a:t>
            </a:r>
            <a:r>
              <a:rPr lang="en-US" sz="2800" dirty="0" smtClean="0">
                <a:solidFill>
                  <a:srgbClr val="FFFFFF"/>
                </a:solidFill>
              </a:rPr>
              <a:t>.</a:t>
            </a:r>
          </a:p>
          <a:p>
            <a:pPr algn="l" rtl="0" eaLnBrk="1" hangingPunct="1">
              <a:buFontTx/>
              <a:buNone/>
            </a:pPr>
            <a:r>
              <a:rPr lang="en-US" sz="2800" dirty="0" smtClean="0">
                <a:solidFill>
                  <a:srgbClr val="FFFFFF"/>
                </a:solidFill>
              </a:rPr>
              <a:t>(3) Small amounts of intestinal lipase for splitting neutral fats into glycerol and fatty acids.</a:t>
            </a:r>
          </a:p>
          <a:p>
            <a:pPr algn="l" rtl="0" eaLnBrk="1" hangingPunct="1">
              <a:buFontTx/>
              <a:buNone/>
            </a:pPr>
            <a:r>
              <a:rPr lang="en-US" sz="2800" dirty="0" smtClean="0">
                <a:solidFill>
                  <a:srgbClr val="FFFFFF"/>
                </a:solidFill>
              </a:rPr>
              <a:t>(4) </a:t>
            </a:r>
            <a:r>
              <a:rPr lang="en-US" sz="2800" dirty="0" err="1" smtClean="0">
                <a:solidFill>
                  <a:srgbClr val="FFFFFF"/>
                </a:solidFill>
              </a:rPr>
              <a:t>Nucleotidases</a:t>
            </a:r>
            <a:r>
              <a:rPr lang="en-US" sz="2800" dirty="0" smtClean="0">
                <a:solidFill>
                  <a:srgbClr val="FFFFFF"/>
                </a:solidFill>
              </a:rPr>
              <a:t> for splitting </a:t>
            </a:r>
            <a:r>
              <a:rPr lang="en-US" sz="2800" dirty="0">
                <a:solidFill>
                  <a:srgbClr val="FFFFFF"/>
                </a:solidFill>
              </a:rPr>
              <a:t>nucleotides into purine and pyrimidine bases, phosphoric acid and pentose sugar.</a:t>
            </a:r>
          </a:p>
          <a:p>
            <a:pPr algn="l" rtl="0" eaLnBrk="1" hangingPunct="1">
              <a:buFontTx/>
              <a:buNone/>
            </a:pPr>
            <a:endParaRPr lang="ar-SA" sz="2800" dirty="0" smtClean="0">
              <a:solidFill>
                <a:srgbClr val="FFFFFF"/>
              </a:solidFill>
            </a:endParaRPr>
          </a:p>
        </p:txBody>
      </p:sp>
    </p:spTree>
    <p:extLst>
      <p:ext uri="{BB962C8B-B14F-4D97-AF65-F5344CB8AC3E}">
        <p14:creationId xmlns:p14="http://schemas.microsoft.com/office/powerpoint/2010/main" val="426249889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476672"/>
            <a:ext cx="8229600" cy="630238"/>
          </a:xfrm>
        </p:spPr>
        <p:txBody>
          <a:bodyPr/>
          <a:lstStyle/>
          <a:p>
            <a:pPr eaLnBrk="1" hangingPunct="1"/>
            <a:r>
              <a:rPr lang="en-US" sz="4000" b="1" i="1" u="sng" dirty="0" smtClean="0">
                <a:solidFill>
                  <a:srgbClr val="FF33CC"/>
                </a:solidFill>
              </a:rPr>
              <a:t>C</a:t>
            </a:r>
            <a:r>
              <a:rPr lang="en-US" sz="4000" b="1" i="1" u="sng" dirty="0" smtClean="0">
                <a:solidFill>
                  <a:srgbClr val="FF33CC"/>
                </a:solidFill>
                <a:latin typeface="Garamond" pitchFamily="18" charset="0"/>
              </a:rPr>
              <a:t>ontrol of intestinal secretion</a:t>
            </a:r>
            <a:r>
              <a:rPr lang="en-US" sz="4000" dirty="0" smtClean="0">
                <a:solidFill>
                  <a:srgbClr val="FF33CC"/>
                </a:solidFill>
              </a:rPr>
              <a:t/>
            </a:r>
            <a:br>
              <a:rPr lang="en-US" sz="4000" dirty="0" smtClean="0">
                <a:solidFill>
                  <a:srgbClr val="FF33CC"/>
                </a:solidFill>
              </a:rPr>
            </a:br>
            <a:endParaRPr lang="en-US" sz="4000" dirty="0" smtClean="0">
              <a:solidFill>
                <a:srgbClr val="FF33CC"/>
              </a:solidFill>
            </a:endParaRPr>
          </a:p>
        </p:txBody>
      </p:sp>
      <p:sp>
        <p:nvSpPr>
          <p:cNvPr id="31747" name="Rectangle 3"/>
          <p:cNvSpPr>
            <a:spLocks noGrp="1" noChangeArrowheads="1"/>
          </p:cNvSpPr>
          <p:nvPr>
            <p:ph type="body" idx="1"/>
          </p:nvPr>
        </p:nvSpPr>
        <p:spPr>
          <a:xfrm>
            <a:off x="179388" y="1052761"/>
            <a:ext cx="8964612" cy="5112543"/>
          </a:xfrm>
        </p:spPr>
        <p:txBody>
          <a:bodyPr/>
          <a:lstStyle/>
          <a:p>
            <a:pPr marL="0" indent="0" algn="l" rtl="0" eaLnBrk="1" hangingPunct="1">
              <a:buFont typeface="Wingdings" pitchFamily="2" charset="2"/>
              <a:buNone/>
            </a:pPr>
            <a:r>
              <a:rPr lang="en-US" sz="3600" dirty="0" smtClean="0">
                <a:solidFill>
                  <a:schemeClr val="bg1"/>
                </a:solidFill>
                <a:latin typeface="Garamond" pitchFamily="18" charset="0"/>
              </a:rPr>
              <a:t>1- Brunner's gland secretion is stimulated by secretin, tactile and vagal stimulation.</a:t>
            </a:r>
          </a:p>
          <a:p>
            <a:pPr marL="0" indent="0" algn="l" rtl="0" eaLnBrk="1" hangingPunct="1">
              <a:buFont typeface="Wingdings" pitchFamily="2" charset="2"/>
              <a:buNone/>
            </a:pPr>
            <a:r>
              <a:rPr lang="en-US" sz="3600" dirty="0" smtClean="0">
                <a:solidFill>
                  <a:schemeClr val="bg1"/>
                </a:solidFill>
                <a:latin typeface="Garamond" pitchFamily="18" charset="0"/>
              </a:rPr>
              <a:t>2- Intestinal juice secretion is stimulated by:</a:t>
            </a:r>
          </a:p>
          <a:p>
            <a:pPr marL="0" indent="0" algn="l" rtl="0" eaLnBrk="1" hangingPunct="1">
              <a:buFont typeface="Wingdings" pitchFamily="2" charset="2"/>
              <a:buNone/>
            </a:pPr>
            <a:r>
              <a:rPr lang="en-US" sz="3600" dirty="0" smtClean="0">
                <a:solidFill>
                  <a:schemeClr val="bg1"/>
                </a:solidFill>
                <a:latin typeface="Garamond" pitchFamily="18" charset="0"/>
              </a:rPr>
              <a:t>  a. Distension, tactile and irritating stimuli.</a:t>
            </a:r>
          </a:p>
          <a:p>
            <a:pPr marL="0" indent="0" algn="l" rtl="0" eaLnBrk="1" hangingPunct="1">
              <a:buFont typeface="Wingdings" pitchFamily="2" charset="2"/>
              <a:buNone/>
            </a:pPr>
            <a:r>
              <a:rPr lang="en-US" sz="3600" dirty="0" smtClean="0">
                <a:solidFill>
                  <a:schemeClr val="bg1"/>
                </a:solidFill>
                <a:latin typeface="Garamond" pitchFamily="18" charset="0"/>
              </a:rPr>
              <a:t>  b. </a:t>
            </a:r>
            <a:r>
              <a:rPr lang="en-US" sz="3600" dirty="0" smtClean="0">
                <a:solidFill>
                  <a:schemeClr val="bg1"/>
                </a:solidFill>
                <a:latin typeface="Garamond" pitchFamily="18" charset="0"/>
              </a:rPr>
              <a:t>Hormones: </a:t>
            </a:r>
            <a:r>
              <a:rPr lang="en-US" sz="3600" dirty="0" smtClean="0">
                <a:solidFill>
                  <a:schemeClr val="bg1"/>
                </a:solidFill>
                <a:latin typeface="Garamond" pitchFamily="18" charset="0"/>
              </a:rPr>
              <a:t>gastrin, secretin, CCK, </a:t>
            </a:r>
            <a:r>
              <a:rPr lang="en-US" sz="3600" dirty="0" err="1" smtClean="0">
                <a:solidFill>
                  <a:schemeClr val="bg1"/>
                </a:solidFill>
                <a:latin typeface="Garamond" pitchFamily="18" charset="0"/>
              </a:rPr>
              <a:t>glucagons</a:t>
            </a:r>
            <a:r>
              <a:rPr lang="en-US" sz="3600" dirty="0" smtClean="0">
                <a:solidFill>
                  <a:schemeClr val="bg1"/>
                </a:solidFill>
                <a:latin typeface="Garamond" pitchFamily="18" charset="0"/>
              </a:rPr>
              <a:t>.</a:t>
            </a:r>
            <a:endParaRPr lang="en-US" sz="3600" dirty="0" smtClean="0">
              <a:solidFill>
                <a:schemeClr val="bg1"/>
              </a:solidFill>
              <a:latin typeface="Garamond" pitchFamily="18" charset="0"/>
            </a:endParaRPr>
          </a:p>
          <a:p>
            <a:pPr marL="0" indent="0" algn="l" rtl="0" eaLnBrk="1" hangingPunct="1">
              <a:buFont typeface="Wingdings" pitchFamily="2" charset="2"/>
              <a:buNone/>
            </a:pPr>
            <a:r>
              <a:rPr lang="en-US" sz="3600" dirty="0" smtClean="0">
                <a:solidFill>
                  <a:schemeClr val="bg1"/>
                </a:solidFill>
                <a:latin typeface="Garamond" pitchFamily="18" charset="0"/>
              </a:rPr>
              <a:t>  c. Sympathetic stimulation exerts an inhibitory effect.</a:t>
            </a:r>
          </a:p>
        </p:txBody>
      </p:sp>
    </p:spTree>
    <p:extLst>
      <p:ext uri="{BB962C8B-B14F-4D97-AF65-F5344CB8AC3E}">
        <p14:creationId xmlns:p14="http://schemas.microsoft.com/office/powerpoint/2010/main" val="15949179"/>
      </p:ext>
    </p:extLst>
  </p:cSld>
  <p:clrMapOvr>
    <a:masterClrMapping/>
  </p:clrMapOvr>
  <p:transition spd="med">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ctrTitle"/>
          </p:nvPr>
        </p:nvSpPr>
        <p:spPr>
          <a:xfrm>
            <a:off x="990600" y="1905000"/>
            <a:ext cx="7772400" cy="1446213"/>
          </a:xfrm>
        </p:spPr>
        <p:txBody>
          <a:bodyPr/>
          <a:lstStyle/>
          <a:p>
            <a:pPr rtl="0" eaLnBrk="1" hangingPunct="1"/>
            <a:r>
              <a:rPr lang="en-US" sz="4800" dirty="0" smtClean="0">
                <a:solidFill>
                  <a:srgbClr val="FF33CC"/>
                </a:solidFill>
              </a:rPr>
              <a:t>Digestion of Carbohydrates</a:t>
            </a:r>
            <a:endParaRPr lang="ar-SA" sz="4800" dirty="0" smtClean="0">
              <a:solidFill>
                <a:srgbClr val="FF33CC"/>
              </a:solidFill>
            </a:endParaRPr>
          </a:p>
        </p:txBody>
      </p:sp>
    </p:spTree>
    <p:extLst>
      <p:ext uri="{BB962C8B-B14F-4D97-AF65-F5344CB8AC3E}">
        <p14:creationId xmlns:p14="http://schemas.microsoft.com/office/powerpoint/2010/main" val="76871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685800" y="76200"/>
            <a:ext cx="7772400" cy="1143000"/>
          </a:xfrm>
        </p:spPr>
        <p:txBody>
          <a:bodyPr/>
          <a:lstStyle/>
          <a:p>
            <a:pPr rtl="0" eaLnBrk="1" hangingPunct="1"/>
            <a:r>
              <a:rPr lang="en-US" dirty="0" smtClean="0">
                <a:solidFill>
                  <a:srgbClr val="FF33CC"/>
                </a:solidFill>
              </a:rPr>
              <a:t>Digestion of Carbohydrates in the Mouth and Stomach</a:t>
            </a:r>
            <a:endParaRPr lang="ar-SA" dirty="0" smtClean="0">
              <a:solidFill>
                <a:srgbClr val="FF33CC"/>
              </a:solidFill>
            </a:endParaRPr>
          </a:p>
        </p:txBody>
      </p:sp>
      <p:sp>
        <p:nvSpPr>
          <p:cNvPr id="6147" name="Content Placeholder 3"/>
          <p:cNvSpPr>
            <a:spLocks noGrp="1"/>
          </p:cNvSpPr>
          <p:nvPr>
            <p:ph idx="1"/>
          </p:nvPr>
        </p:nvSpPr>
        <p:spPr>
          <a:xfrm>
            <a:off x="304800" y="1447800"/>
            <a:ext cx="8458200" cy="4114800"/>
          </a:xfrm>
        </p:spPr>
        <p:txBody>
          <a:bodyPr/>
          <a:lstStyle/>
          <a:p>
            <a:pPr algn="l" rtl="0" eaLnBrk="1" hangingPunct="1"/>
            <a:r>
              <a:rPr lang="en-US" dirty="0" smtClean="0">
                <a:solidFill>
                  <a:srgbClr val="FFFFFF"/>
                </a:solidFill>
              </a:rPr>
              <a:t>The </a:t>
            </a:r>
            <a:r>
              <a:rPr lang="en-US" i="1" dirty="0" smtClean="0">
                <a:solidFill>
                  <a:srgbClr val="FFFFFF"/>
                </a:solidFill>
              </a:rPr>
              <a:t>ptyalin (an a-amylase)</a:t>
            </a:r>
            <a:r>
              <a:rPr lang="en-US" dirty="0" smtClean="0">
                <a:solidFill>
                  <a:srgbClr val="FFFFFF"/>
                </a:solidFill>
              </a:rPr>
              <a:t> enzyme in saliva hydrolyzes starch into the disaccharide </a:t>
            </a:r>
            <a:r>
              <a:rPr lang="en-US" i="1" dirty="0" smtClean="0">
                <a:solidFill>
                  <a:srgbClr val="FFFFFF"/>
                </a:solidFill>
              </a:rPr>
              <a:t>maltose and other small </a:t>
            </a:r>
            <a:r>
              <a:rPr lang="en-US" dirty="0" smtClean="0">
                <a:solidFill>
                  <a:srgbClr val="FFFFFF"/>
                </a:solidFill>
              </a:rPr>
              <a:t>polymers of glucose. </a:t>
            </a:r>
          </a:p>
          <a:p>
            <a:pPr algn="l" rtl="0" eaLnBrk="1" hangingPunct="1"/>
            <a:r>
              <a:rPr lang="en-US" dirty="0" smtClean="0">
                <a:solidFill>
                  <a:srgbClr val="FFFFFF"/>
                </a:solidFill>
              </a:rPr>
              <a:t>The starch digestion sometimes continues in the body and fundus of the stomach for as long as 1 hour before the food becomes mixed with the stomach secretions.</a:t>
            </a:r>
          </a:p>
        </p:txBody>
      </p:sp>
    </p:spTree>
    <p:extLst>
      <p:ext uri="{BB962C8B-B14F-4D97-AF65-F5344CB8AC3E}">
        <p14:creationId xmlns:p14="http://schemas.microsoft.com/office/powerpoint/2010/main" val="143793160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755576" y="332656"/>
            <a:ext cx="7772400" cy="1143000"/>
          </a:xfrm>
        </p:spPr>
        <p:txBody>
          <a:bodyPr/>
          <a:lstStyle/>
          <a:p>
            <a:pPr rtl="0" eaLnBrk="1" hangingPunct="1"/>
            <a:r>
              <a:rPr lang="en-US" dirty="0" smtClean="0">
                <a:solidFill>
                  <a:srgbClr val="FF33CC"/>
                </a:solidFill>
              </a:rPr>
              <a:t>Digestion of Carbohydrates in the Small </a:t>
            </a:r>
            <a:r>
              <a:rPr lang="en-US" dirty="0">
                <a:solidFill>
                  <a:srgbClr val="FF33CC"/>
                </a:solidFill>
              </a:rPr>
              <a:t>Intestine</a:t>
            </a:r>
            <a:br>
              <a:rPr lang="en-US" dirty="0">
                <a:solidFill>
                  <a:srgbClr val="FF33CC"/>
                </a:solidFill>
              </a:rPr>
            </a:br>
            <a:endParaRPr lang="ar-SA" dirty="0" smtClean="0">
              <a:solidFill>
                <a:srgbClr val="FF33CC"/>
              </a:solidFill>
            </a:endParaRPr>
          </a:p>
        </p:txBody>
      </p:sp>
      <p:sp>
        <p:nvSpPr>
          <p:cNvPr id="6147" name="Content Placeholder 3"/>
          <p:cNvSpPr>
            <a:spLocks noGrp="1"/>
          </p:cNvSpPr>
          <p:nvPr>
            <p:ph idx="1"/>
          </p:nvPr>
        </p:nvSpPr>
        <p:spPr>
          <a:xfrm>
            <a:off x="304800" y="1447800"/>
            <a:ext cx="8458200" cy="4114800"/>
          </a:xfrm>
        </p:spPr>
        <p:txBody>
          <a:bodyPr/>
          <a:lstStyle/>
          <a:p>
            <a:pPr marL="0" indent="0" algn="l" rtl="0" eaLnBrk="1" hangingPunct="1">
              <a:buClr>
                <a:srgbClr val="FF0000"/>
              </a:buClr>
              <a:buNone/>
            </a:pPr>
            <a:r>
              <a:rPr lang="en-US" sz="2800" b="1" dirty="0" smtClean="0"/>
              <a:t>Digestion by Pancreatic Amylase. </a:t>
            </a:r>
          </a:p>
          <a:p>
            <a:pPr algn="l" rtl="0" eaLnBrk="1" hangingPunct="1">
              <a:buClr>
                <a:srgbClr val="FF0000"/>
              </a:buClr>
              <a:buFont typeface="Wingdings" pitchFamily="2" charset="2"/>
              <a:buChar char="v"/>
            </a:pPr>
            <a:r>
              <a:rPr lang="en-US" sz="2800" dirty="0" smtClean="0">
                <a:solidFill>
                  <a:srgbClr val="FFFFFF"/>
                </a:solidFill>
              </a:rPr>
              <a:t>Pancreatic secretion has a-amylase that is almost identical in its function with the a-amylase of saliva but is several times as powerful. Therefore, within 15 to 30 minutes after the </a:t>
            </a:r>
            <a:r>
              <a:rPr lang="en-US" sz="2800" dirty="0" err="1" smtClean="0">
                <a:solidFill>
                  <a:srgbClr val="FFFFFF"/>
                </a:solidFill>
              </a:rPr>
              <a:t>chyme</a:t>
            </a:r>
            <a:r>
              <a:rPr lang="en-US" sz="2800" dirty="0" smtClean="0">
                <a:solidFill>
                  <a:srgbClr val="FFFFFF"/>
                </a:solidFill>
              </a:rPr>
              <a:t> empties from the stomach into the duodenum and mixes with pancreatic juice, virtually all the carbohydrates will have become digested.</a:t>
            </a:r>
          </a:p>
          <a:p>
            <a:pPr algn="l" rtl="0" eaLnBrk="1" hangingPunct="1">
              <a:buClr>
                <a:srgbClr val="FF0000"/>
              </a:buClr>
              <a:buFont typeface="Wingdings" pitchFamily="2" charset="2"/>
              <a:buChar char="v"/>
            </a:pPr>
            <a:r>
              <a:rPr lang="en-US" sz="2800" dirty="0" smtClean="0">
                <a:solidFill>
                  <a:srgbClr val="FFFFFF"/>
                </a:solidFill>
              </a:rPr>
              <a:t>The carbohydrates are almost totally converted into </a:t>
            </a:r>
            <a:r>
              <a:rPr lang="en-US" sz="2800" i="1" dirty="0" smtClean="0">
                <a:solidFill>
                  <a:srgbClr val="FFFFFF"/>
                </a:solidFill>
              </a:rPr>
              <a:t>maltose and/or other very small glucose polymers before passing beyond the duodenum or </a:t>
            </a:r>
            <a:r>
              <a:rPr lang="en-US" sz="2800" dirty="0" smtClean="0">
                <a:solidFill>
                  <a:srgbClr val="FFFFFF"/>
                </a:solidFill>
              </a:rPr>
              <a:t>upper jejunum.</a:t>
            </a:r>
            <a:endParaRPr lang="ar-SA" sz="2800" dirty="0" smtClean="0">
              <a:solidFill>
                <a:srgbClr val="FFFFFF"/>
              </a:solidFill>
            </a:endParaRPr>
          </a:p>
        </p:txBody>
      </p:sp>
    </p:spTree>
    <p:extLst>
      <p:ext uri="{BB962C8B-B14F-4D97-AF65-F5344CB8AC3E}">
        <p14:creationId xmlns:p14="http://schemas.microsoft.com/office/powerpoint/2010/main" val="134814696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772400" cy="1143000"/>
          </a:xfrm>
        </p:spPr>
        <p:txBody>
          <a:bodyPr/>
          <a:lstStyle/>
          <a:p>
            <a:pPr algn="ctr"/>
            <a:r>
              <a:rPr lang="en-US" dirty="0" smtClean="0"/>
              <a:t>Learning Objectives </a:t>
            </a:r>
            <a:endParaRPr lang="ar-SA" dirty="0"/>
          </a:p>
        </p:txBody>
      </p:sp>
      <p:sp>
        <p:nvSpPr>
          <p:cNvPr id="3" name="Content Placeholder 2"/>
          <p:cNvSpPr>
            <a:spLocks noGrp="1"/>
          </p:cNvSpPr>
          <p:nvPr>
            <p:ph idx="1"/>
          </p:nvPr>
        </p:nvSpPr>
        <p:spPr>
          <a:xfrm>
            <a:off x="152400" y="836712"/>
            <a:ext cx="8303568" cy="4114800"/>
          </a:xfrm>
        </p:spPr>
        <p:txBody>
          <a:bodyPr/>
          <a:lstStyle/>
          <a:p>
            <a:pPr>
              <a:buClr>
                <a:srgbClr val="FF0000"/>
              </a:buClr>
              <a:buFont typeface="Wingdings" pitchFamily="2" charset="2"/>
              <a:buChar char="v"/>
            </a:pPr>
            <a:r>
              <a:rPr lang="en-US" sz="2800" dirty="0">
                <a:solidFill>
                  <a:srgbClr val="FFFFFF"/>
                </a:solidFill>
              </a:rPr>
              <a:t>Motility in the </a:t>
            </a:r>
            <a:r>
              <a:rPr lang="en-US" sz="2800" dirty="0" smtClean="0">
                <a:solidFill>
                  <a:srgbClr val="FFFFFF"/>
                </a:solidFill>
              </a:rPr>
              <a:t>small intestine.</a:t>
            </a:r>
          </a:p>
          <a:p>
            <a:pPr>
              <a:buClr>
                <a:srgbClr val="FF0000"/>
              </a:buClr>
              <a:buFont typeface="Wingdings" pitchFamily="2" charset="2"/>
              <a:buChar char="v"/>
            </a:pPr>
            <a:r>
              <a:rPr lang="en-US" sz="2800" dirty="0" smtClean="0">
                <a:solidFill>
                  <a:srgbClr val="FFFFFF"/>
                </a:solidFill>
              </a:rPr>
              <a:t>Control </a:t>
            </a:r>
            <a:r>
              <a:rPr lang="en-US" sz="2800" dirty="0">
                <a:solidFill>
                  <a:srgbClr val="FFFFFF"/>
                </a:solidFill>
              </a:rPr>
              <a:t>of intestinal </a:t>
            </a:r>
            <a:r>
              <a:rPr lang="en-US" sz="2800" dirty="0" smtClean="0">
                <a:solidFill>
                  <a:srgbClr val="FFFFFF"/>
                </a:solidFill>
              </a:rPr>
              <a:t>motility.</a:t>
            </a:r>
          </a:p>
          <a:p>
            <a:pPr>
              <a:buClr>
                <a:srgbClr val="FF0000"/>
              </a:buClr>
              <a:buFont typeface="Wingdings" pitchFamily="2" charset="2"/>
              <a:buChar char="v"/>
            </a:pPr>
            <a:r>
              <a:rPr lang="en-US" sz="2800" dirty="0">
                <a:solidFill>
                  <a:srgbClr val="FFFFFF"/>
                </a:solidFill>
              </a:rPr>
              <a:t>Secretions of </a:t>
            </a:r>
            <a:r>
              <a:rPr lang="en-US" sz="2800" dirty="0" smtClean="0">
                <a:solidFill>
                  <a:srgbClr val="FFFFFF"/>
                </a:solidFill>
              </a:rPr>
              <a:t>the small intestine</a:t>
            </a:r>
          </a:p>
          <a:p>
            <a:pPr>
              <a:buClr>
                <a:srgbClr val="FF0000"/>
              </a:buClr>
              <a:buFont typeface="Wingdings" pitchFamily="2" charset="2"/>
              <a:buChar char="v"/>
            </a:pPr>
            <a:r>
              <a:rPr lang="en-US" sz="2800" dirty="0" smtClean="0">
                <a:solidFill>
                  <a:srgbClr val="FFFFFF"/>
                </a:solidFill>
              </a:rPr>
              <a:t>Digestion </a:t>
            </a:r>
            <a:r>
              <a:rPr lang="en-US" sz="2800" dirty="0">
                <a:solidFill>
                  <a:srgbClr val="FFFFFF"/>
                </a:solidFill>
              </a:rPr>
              <a:t>of </a:t>
            </a:r>
            <a:r>
              <a:rPr lang="en-US" sz="2800" dirty="0" smtClean="0">
                <a:solidFill>
                  <a:srgbClr val="FFFFFF"/>
                </a:solidFill>
              </a:rPr>
              <a:t>carbohydrates, proteins and fats.</a:t>
            </a:r>
          </a:p>
          <a:p>
            <a:pPr>
              <a:buClr>
                <a:srgbClr val="FF0000"/>
              </a:buClr>
              <a:buFont typeface="Wingdings" pitchFamily="2" charset="2"/>
              <a:buChar char="v"/>
            </a:pPr>
            <a:r>
              <a:rPr lang="en-US" sz="2800" dirty="0" smtClean="0">
                <a:solidFill>
                  <a:srgbClr val="FFFFFF"/>
                </a:solidFill>
              </a:rPr>
              <a:t>Basic principles of gastrointestinal absorption.</a:t>
            </a:r>
          </a:p>
          <a:p>
            <a:pPr indent="-69850">
              <a:buClr>
                <a:srgbClr val="FF0000"/>
              </a:buClr>
              <a:buFont typeface="Courier New" pitchFamily="49" charset="0"/>
              <a:buChar char="o"/>
            </a:pPr>
            <a:r>
              <a:rPr lang="en-US" sz="2800" dirty="0" smtClean="0">
                <a:solidFill>
                  <a:srgbClr val="FFFFFF"/>
                </a:solidFill>
              </a:rPr>
              <a:t>    Absorption </a:t>
            </a:r>
            <a:r>
              <a:rPr lang="en-US" sz="2800" dirty="0">
                <a:solidFill>
                  <a:srgbClr val="FFFFFF"/>
                </a:solidFill>
              </a:rPr>
              <a:t>of </a:t>
            </a:r>
            <a:r>
              <a:rPr lang="en-US" sz="2800" dirty="0" smtClean="0">
                <a:solidFill>
                  <a:srgbClr val="FFFFFF"/>
                </a:solidFill>
              </a:rPr>
              <a:t>carbohydrates</a:t>
            </a:r>
            <a:endParaRPr lang="en-US" sz="2800" dirty="0">
              <a:solidFill>
                <a:srgbClr val="FFFFFF"/>
              </a:solidFill>
            </a:endParaRPr>
          </a:p>
          <a:p>
            <a:pPr indent="-69850">
              <a:buClr>
                <a:srgbClr val="FF0000"/>
              </a:buClr>
              <a:buFont typeface="Courier New" pitchFamily="49" charset="0"/>
              <a:buChar char="o"/>
            </a:pPr>
            <a:r>
              <a:rPr lang="en-US" sz="2800" dirty="0" smtClean="0">
                <a:solidFill>
                  <a:srgbClr val="FFFFFF"/>
                </a:solidFill>
              </a:rPr>
              <a:t>    Absorption </a:t>
            </a:r>
            <a:r>
              <a:rPr lang="en-US" sz="2800" dirty="0">
                <a:solidFill>
                  <a:srgbClr val="FFFFFF"/>
                </a:solidFill>
              </a:rPr>
              <a:t>of </a:t>
            </a:r>
            <a:r>
              <a:rPr lang="en-US" sz="2800" dirty="0" smtClean="0">
                <a:solidFill>
                  <a:srgbClr val="FFFFFF"/>
                </a:solidFill>
              </a:rPr>
              <a:t>proteins</a:t>
            </a:r>
            <a:endParaRPr lang="en-US" sz="2800" dirty="0">
              <a:solidFill>
                <a:srgbClr val="FFFFFF"/>
              </a:solidFill>
            </a:endParaRPr>
          </a:p>
          <a:p>
            <a:pPr indent="-69850">
              <a:buClr>
                <a:srgbClr val="FF0000"/>
              </a:buClr>
              <a:buFont typeface="Courier New" pitchFamily="49" charset="0"/>
              <a:buChar char="o"/>
            </a:pPr>
            <a:r>
              <a:rPr lang="en-US" sz="2800" dirty="0" smtClean="0">
                <a:solidFill>
                  <a:srgbClr val="FFFFFF"/>
                </a:solidFill>
              </a:rPr>
              <a:t>    Absorption </a:t>
            </a:r>
            <a:r>
              <a:rPr lang="en-US" sz="2800" dirty="0">
                <a:solidFill>
                  <a:srgbClr val="FFFFFF"/>
                </a:solidFill>
              </a:rPr>
              <a:t>of </a:t>
            </a:r>
            <a:r>
              <a:rPr lang="en-US" sz="2800" dirty="0" smtClean="0">
                <a:solidFill>
                  <a:srgbClr val="FFFFFF"/>
                </a:solidFill>
              </a:rPr>
              <a:t>fats</a:t>
            </a:r>
            <a:endParaRPr lang="en-US" sz="2800" dirty="0" smtClean="0">
              <a:solidFill>
                <a:srgbClr val="FFFFFF"/>
              </a:solidFill>
            </a:endParaRPr>
          </a:p>
          <a:p>
            <a:pPr indent="-69850">
              <a:buClr>
                <a:srgbClr val="FF0000"/>
              </a:buClr>
              <a:buFont typeface="Courier New" pitchFamily="49" charset="0"/>
              <a:buChar char="o"/>
            </a:pPr>
            <a:r>
              <a:rPr lang="en-US" sz="2800" dirty="0" smtClean="0">
                <a:solidFill>
                  <a:srgbClr val="FFFFFF"/>
                </a:solidFill>
              </a:rPr>
              <a:t>    Absorption </a:t>
            </a:r>
            <a:r>
              <a:rPr lang="en-US" sz="2800" dirty="0">
                <a:solidFill>
                  <a:srgbClr val="FFFFFF"/>
                </a:solidFill>
              </a:rPr>
              <a:t>and secretion of electrolytes and water </a:t>
            </a:r>
            <a:endParaRPr lang="en-US" sz="2800" dirty="0" smtClean="0">
              <a:solidFill>
                <a:srgbClr val="FFFFFF"/>
              </a:solidFill>
            </a:endParaRPr>
          </a:p>
          <a:p>
            <a:pPr>
              <a:buClr>
                <a:srgbClr val="FF0000"/>
              </a:buClr>
              <a:buFont typeface="Wingdings" pitchFamily="2" charset="2"/>
              <a:buChar char="v"/>
            </a:pPr>
            <a:endParaRPr lang="en-US" sz="2800" dirty="0">
              <a:solidFill>
                <a:srgbClr val="FFFFFF"/>
              </a:solidFill>
            </a:endParaRPr>
          </a:p>
          <a:p>
            <a:pPr indent="0">
              <a:buClr>
                <a:srgbClr val="FF0000"/>
              </a:buClr>
              <a:buNone/>
            </a:pPr>
            <a:endParaRPr lang="ar-SA" sz="2800" dirty="0">
              <a:solidFill>
                <a:srgbClr val="FFFFFF"/>
              </a:solidFill>
            </a:endParaRPr>
          </a:p>
        </p:txBody>
      </p:sp>
    </p:spTree>
    <p:extLst>
      <p:ext uri="{BB962C8B-B14F-4D97-AF65-F5344CB8AC3E}">
        <p14:creationId xmlns:p14="http://schemas.microsoft.com/office/powerpoint/2010/main" val="293928755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7504" y="76200"/>
            <a:ext cx="8350696" cy="1143000"/>
          </a:xfrm>
        </p:spPr>
        <p:txBody>
          <a:bodyPr/>
          <a:lstStyle/>
          <a:p>
            <a:pPr algn="l" rtl="0" eaLnBrk="1" hangingPunct="1"/>
            <a:r>
              <a:rPr lang="en-US" sz="2800" dirty="0" smtClean="0">
                <a:solidFill>
                  <a:schemeClr val="tx1"/>
                </a:solidFill>
              </a:rPr>
              <a:t>Hydrolysis of Disaccharides by Intestinal Enzymes</a:t>
            </a:r>
            <a:endParaRPr lang="ar-SA" sz="2000" dirty="0" smtClean="0"/>
          </a:p>
        </p:txBody>
      </p:sp>
      <p:sp>
        <p:nvSpPr>
          <p:cNvPr id="7171" name="Content Placeholder 2"/>
          <p:cNvSpPr>
            <a:spLocks noGrp="1"/>
          </p:cNvSpPr>
          <p:nvPr>
            <p:ph idx="1"/>
          </p:nvPr>
        </p:nvSpPr>
        <p:spPr>
          <a:xfrm>
            <a:off x="13648" y="1052736"/>
            <a:ext cx="9144000" cy="3048000"/>
          </a:xfrm>
        </p:spPr>
        <p:txBody>
          <a:bodyPr/>
          <a:lstStyle/>
          <a:p>
            <a:pPr algn="l" rtl="0" eaLnBrk="1" hangingPunct="1"/>
            <a:r>
              <a:rPr lang="en-US" sz="2800" dirty="0" smtClean="0">
                <a:solidFill>
                  <a:srgbClr val="FFFFFF"/>
                </a:solidFill>
              </a:rPr>
              <a:t>The enterocytes lining the villi of the small intestine contain four enzymes (lactase, </a:t>
            </a:r>
            <a:r>
              <a:rPr lang="en-US" sz="2800" dirty="0" err="1" smtClean="0">
                <a:solidFill>
                  <a:srgbClr val="FFFFFF"/>
                </a:solidFill>
              </a:rPr>
              <a:t>sucrase</a:t>
            </a:r>
            <a:r>
              <a:rPr lang="en-US" sz="2800" dirty="0" smtClean="0">
                <a:solidFill>
                  <a:srgbClr val="FFFFFF"/>
                </a:solidFill>
              </a:rPr>
              <a:t>, maltase, and a-</a:t>
            </a:r>
            <a:r>
              <a:rPr lang="en-US" sz="2800" dirty="0" err="1" smtClean="0">
                <a:solidFill>
                  <a:srgbClr val="FFFFFF"/>
                </a:solidFill>
              </a:rPr>
              <a:t>dextrinase</a:t>
            </a:r>
            <a:r>
              <a:rPr lang="en-US" sz="2800" dirty="0" smtClean="0">
                <a:solidFill>
                  <a:srgbClr val="FFFFFF"/>
                </a:solidFill>
              </a:rPr>
              <a:t>), which are capable of splitting the disaccharides lactose, sucrose, and maltose, plus other small glucose polymers, into their constituent </a:t>
            </a:r>
            <a:r>
              <a:rPr lang="en-US" sz="2800" dirty="0" err="1" smtClean="0">
                <a:solidFill>
                  <a:srgbClr val="FFFFFF"/>
                </a:solidFill>
              </a:rPr>
              <a:t>monosaccharides</a:t>
            </a:r>
            <a:r>
              <a:rPr lang="en-US" sz="2800" dirty="0" smtClean="0">
                <a:solidFill>
                  <a:srgbClr val="FFFFFF"/>
                </a:solidFill>
              </a:rPr>
              <a:t>.</a:t>
            </a:r>
          </a:p>
          <a:p>
            <a:pPr algn="l" rtl="0" eaLnBrk="1" hangingPunct="1"/>
            <a:r>
              <a:rPr lang="en-US" sz="2800" dirty="0" smtClean="0">
                <a:solidFill>
                  <a:srgbClr val="FFFFFF"/>
                </a:solidFill>
              </a:rPr>
              <a:t>These enzymes are located in the enterocytes covering the intestinal microvilli brush border, so that the disaccharides are digested as they come in contact with these enterocytes.</a:t>
            </a:r>
          </a:p>
        </p:txBody>
      </p:sp>
      <p:pic>
        <p:nvPicPr>
          <p:cNvPr id="7172" name="Picture 5" descr="8_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576763"/>
            <a:ext cx="9036496"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19567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p:cNvSpPr>
            <a:spLocks noGrp="1"/>
          </p:cNvSpPr>
          <p:nvPr>
            <p:ph type="ctrTitle"/>
          </p:nvPr>
        </p:nvSpPr>
        <p:spPr>
          <a:xfrm>
            <a:off x="838200" y="1905000"/>
            <a:ext cx="7772400" cy="1446213"/>
          </a:xfrm>
        </p:spPr>
        <p:txBody>
          <a:bodyPr/>
          <a:lstStyle/>
          <a:p>
            <a:pPr rtl="0" eaLnBrk="1" hangingPunct="1"/>
            <a:r>
              <a:rPr lang="en-US" sz="6000" smtClean="0"/>
              <a:t>Digestion of Proteins </a:t>
            </a:r>
            <a:endParaRPr lang="ar-SA" sz="6000" smtClean="0"/>
          </a:p>
        </p:txBody>
      </p:sp>
    </p:spTree>
    <p:extLst>
      <p:ext uri="{BB962C8B-B14F-4D97-AF65-F5344CB8AC3E}">
        <p14:creationId xmlns:p14="http://schemas.microsoft.com/office/powerpoint/2010/main" val="2932647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1520" y="260648"/>
            <a:ext cx="7772400" cy="609600"/>
          </a:xfrm>
        </p:spPr>
        <p:txBody>
          <a:bodyPr/>
          <a:lstStyle/>
          <a:p>
            <a:pPr algn="l" eaLnBrk="1" hangingPunct="1"/>
            <a:r>
              <a:rPr lang="en-US" sz="3600" dirty="0" smtClean="0">
                <a:solidFill>
                  <a:srgbClr val="FF33CC"/>
                </a:solidFill>
              </a:rPr>
              <a:t>Digestion of Proteins in the Stomach</a:t>
            </a:r>
            <a:endParaRPr lang="ar-SA" sz="2800" dirty="0" smtClean="0">
              <a:solidFill>
                <a:srgbClr val="FF33CC"/>
              </a:solidFill>
            </a:endParaRPr>
          </a:p>
        </p:txBody>
      </p:sp>
      <p:sp>
        <p:nvSpPr>
          <p:cNvPr id="10243" name="Content Placeholder 2"/>
          <p:cNvSpPr>
            <a:spLocks noGrp="1"/>
          </p:cNvSpPr>
          <p:nvPr>
            <p:ph idx="1"/>
          </p:nvPr>
        </p:nvSpPr>
        <p:spPr>
          <a:xfrm>
            <a:off x="119474" y="980728"/>
            <a:ext cx="9036496" cy="4114800"/>
          </a:xfrm>
        </p:spPr>
        <p:txBody>
          <a:bodyPr/>
          <a:lstStyle/>
          <a:p>
            <a:pPr algn="l" rtl="0" eaLnBrk="1" hangingPunct="1"/>
            <a:r>
              <a:rPr lang="en-US" sz="2800" dirty="0" smtClean="0">
                <a:solidFill>
                  <a:srgbClr val="FFFFFF"/>
                </a:solidFill>
              </a:rPr>
              <a:t>Pepsin is the important peptic enzyme of the stomach (active at a pH=2.0 - 3.0 and is inactive at a pH above about 5.0).</a:t>
            </a:r>
          </a:p>
          <a:p>
            <a:pPr algn="l" rtl="0" eaLnBrk="1" hangingPunct="1"/>
            <a:r>
              <a:rPr lang="en-US" sz="2800" dirty="0" smtClean="0">
                <a:solidFill>
                  <a:srgbClr val="FFFFFF"/>
                </a:solidFill>
              </a:rPr>
              <a:t>The pH of the stomach averages around 2.0 - 3.0.</a:t>
            </a:r>
          </a:p>
          <a:p>
            <a:pPr algn="l" rtl="0" eaLnBrk="1" hangingPunct="1"/>
            <a:r>
              <a:rPr lang="en-US" sz="2800" dirty="0" smtClean="0">
                <a:solidFill>
                  <a:srgbClr val="FFFFFF"/>
                </a:solidFill>
              </a:rPr>
              <a:t>One of the important features of pepsin digestion is its ability to digest the protein collagen.</a:t>
            </a:r>
          </a:p>
          <a:p>
            <a:pPr algn="l" rtl="0" eaLnBrk="1" hangingPunct="1"/>
            <a:r>
              <a:rPr lang="en-US" sz="2800" dirty="0" smtClean="0">
                <a:solidFill>
                  <a:srgbClr val="FFFFFF"/>
                </a:solidFill>
              </a:rPr>
              <a:t>Collagen is a major constituent of the intercellular connective tissue of meats; therefore, for the digestive enzymes of the digestive tract to penetrate meats and digest the other meat proteins, it is first necessary that the collagen fibers be digested. </a:t>
            </a:r>
          </a:p>
          <a:p>
            <a:pPr algn="l" rtl="0" eaLnBrk="1" hangingPunct="1"/>
            <a:r>
              <a:rPr lang="en-US" sz="2800" dirty="0" smtClean="0">
                <a:solidFill>
                  <a:srgbClr val="FFFFFF"/>
                </a:solidFill>
              </a:rPr>
              <a:t>Pepsin only initiates the process of protein digestion, usually providing only 10 to 20 per cent of the total protein digestion. </a:t>
            </a:r>
            <a:endParaRPr lang="ar-SA" sz="2800" dirty="0" smtClean="0">
              <a:solidFill>
                <a:srgbClr val="FFFFFF"/>
              </a:solidFill>
            </a:endParaRPr>
          </a:p>
        </p:txBody>
      </p:sp>
    </p:spTree>
    <p:extLst>
      <p:ext uri="{BB962C8B-B14F-4D97-AF65-F5344CB8AC3E}">
        <p14:creationId xmlns:p14="http://schemas.microsoft.com/office/powerpoint/2010/main" val="16324389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1520" y="188640"/>
            <a:ext cx="8206680" cy="685800"/>
          </a:xfrm>
        </p:spPr>
        <p:txBody>
          <a:bodyPr/>
          <a:lstStyle/>
          <a:p>
            <a:pPr algn="l" rtl="0" eaLnBrk="1" hangingPunct="1"/>
            <a:r>
              <a:rPr lang="en-US" sz="3200" dirty="0" smtClean="0">
                <a:solidFill>
                  <a:srgbClr val="FF33CC"/>
                </a:solidFill>
              </a:rPr>
              <a:t>Digestion of Proteins by Pancreatic Secretions</a:t>
            </a:r>
            <a:br>
              <a:rPr lang="en-US" sz="3200" dirty="0" smtClean="0">
                <a:solidFill>
                  <a:srgbClr val="FF33CC"/>
                </a:solidFill>
              </a:rPr>
            </a:br>
            <a:endParaRPr lang="ar-SA" sz="2400" dirty="0" smtClean="0">
              <a:solidFill>
                <a:srgbClr val="FF33CC"/>
              </a:solidFill>
            </a:endParaRPr>
          </a:p>
        </p:txBody>
      </p:sp>
      <p:sp>
        <p:nvSpPr>
          <p:cNvPr id="11267" name="Content Placeholder 2"/>
          <p:cNvSpPr>
            <a:spLocks noGrp="1"/>
          </p:cNvSpPr>
          <p:nvPr>
            <p:ph idx="1"/>
          </p:nvPr>
        </p:nvSpPr>
        <p:spPr>
          <a:xfrm>
            <a:off x="179512" y="620688"/>
            <a:ext cx="8784976" cy="4114800"/>
          </a:xfrm>
        </p:spPr>
        <p:txBody>
          <a:bodyPr/>
          <a:lstStyle/>
          <a:p>
            <a:pPr algn="l" rtl="0" eaLnBrk="1" hangingPunct="1"/>
            <a:r>
              <a:rPr lang="en-US" sz="2800" dirty="0" smtClean="0">
                <a:solidFill>
                  <a:srgbClr val="FFFFFF"/>
                </a:solidFill>
              </a:rPr>
              <a:t>Most protein digestion occurs in the duodenum and jejunum.</a:t>
            </a:r>
          </a:p>
          <a:p>
            <a:pPr algn="l" rtl="0" eaLnBrk="1" hangingPunct="1"/>
            <a:r>
              <a:rPr lang="en-US" sz="2800" dirty="0" smtClean="0">
                <a:solidFill>
                  <a:srgbClr val="FFFFFF"/>
                </a:solidFill>
              </a:rPr>
              <a:t>Both trypsin and chymotrypsin split protein molecules into small polypeptides; </a:t>
            </a:r>
            <a:r>
              <a:rPr lang="en-US" sz="2800" dirty="0" err="1" smtClean="0">
                <a:solidFill>
                  <a:srgbClr val="FFFFFF"/>
                </a:solidFill>
              </a:rPr>
              <a:t>carboxypolypeptidase</a:t>
            </a:r>
            <a:r>
              <a:rPr lang="en-US" sz="2800" dirty="0" smtClean="0">
                <a:solidFill>
                  <a:srgbClr val="FFFFFF"/>
                </a:solidFill>
              </a:rPr>
              <a:t> then cleaves individual AA from the carboxyl ends of the polypeptides. </a:t>
            </a:r>
          </a:p>
          <a:p>
            <a:pPr algn="l" rtl="0" eaLnBrk="1" hangingPunct="1"/>
            <a:r>
              <a:rPr lang="en-US" sz="2800" dirty="0" err="1" smtClean="0">
                <a:solidFill>
                  <a:srgbClr val="FFFFFF"/>
                </a:solidFill>
              </a:rPr>
              <a:t>Proelastase</a:t>
            </a:r>
            <a:r>
              <a:rPr lang="en-US" sz="2800" dirty="0" smtClean="0">
                <a:solidFill>
                  <a:srgbClr val="FFFFFF"/>
                </a:solidFill>
              </a:rPr>
              <a:t> is converted into </a:t>
            </a:r>
            <a:r>
              <a:rPr lang="en-US" sz="2800" dirty="0" err="1" smtClean="0">
                <a:solidFill>
                  <a:srgbClr val="FFFFFF"/>
                </a:solidFill>
              </a:rPr>
              <a:t>elastase</a:t>
            </a:r>
            <a:r>
              <a:rPr lang="en-US" sz="2800" dirty="0" smtClean="0">
                <a:solidFill>
                  <a:srgbClr val="FFFFFF"/>
                </a:solidFill>
              </a:rPr>
              <a:t>, which then digests elastin fibers that partially hold meats together.</a:t>
            </a:r>
          </a:p>
          <a:p>
            <a:pPr algn="l" rtl="0" eaLnBrk="1" hangingPunct="1"/>
            <a:r>
              <a:rPr lang="en-US" sz="2800" dirty="0" smtClean="0">
                <a:solidFill>
                  <a:srgbClr val="FFFFFF"/>
                </a:solidFill>
              </a:rPr>
              <a:t>Only a small percentage of the proteins are digested all the way to their constituent AA by the pancreatic juices. </a:t>
            </a:r>
          </a:p>
          <a:p>
            <a:pPr algn="l" rtl="0" eaLnBrk="1" hangingPunct="1"/>
            <a:r>
              <a:rPr lang="en-US" sz="2800" dirty="0" smtClean="0">
                <a:solidFill>
                  <a:srgbClr val="FFFFFF"/>
                </a:solidFill>
              </a:rPr>
              <a:t>Most remain as dipeptides and </a:t>
            </a:r>
            <a:r>
              <a:rPr lang="en-US" sz="2800" dirty="0" err="1" smtClean="0">
                <a:solidFill>
                  <a:srgbClr val="FFFFFF"/>
                </a:solidFill>
              </a:rPr>
              <a:t>tripeptides</a:t>
            </a:r>
            <a:r>
              <a:rPr lang="en-US" sz="2800" dirty="0" smtClean="0">
                <a:solidFill>
                  <a:srgbClr val="FFFFFF"/>
                </a:solidFill>
              </a:rPr>
              <a:t> to be digested by Peptidases in the Enterocytes mainly in the duodenum and jejunum. </a:t>
            </a:r>
            <a:endParaRPr lang="ar-SA" sz="2800" dirty="0" smtClean="0">
              <a:solidFill>
                <a:srgbClr val="FFFFFF"/>
              </a:solidFill>
            </a:endParaRPr>
          </a:p>
        </p:txBody>
      </p:sp>
    </p:spTree>
    <p:extLst>
      <p:ext uri="{BB962C8B-B14F-4D97-AF65-F5344CB8AC3E}">
        <p14:creationId xmlns:p14="http://schemas.microsoft.com/office/powerpoint/2010/main" val="403859504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8_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1600"/>
            <a:ext cx="9036496" cy="536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2"/>
          <p:cNvSpPr>
            <a:spLocks noGrp="1"/>
          </p:cNvSpPr>
          <p:nvPr>
            <p:ph type="title"/>
          </p:nvPr>
        </p:nvSpPr>
        <p:spPr>
          <a:xfrm>
            <a:off x="685800" y="152400"/>
            <a:ext cx="7772400" cy="1143000"/>
          </a:xfrm>
        </p:spPr>
        <p:txBody>
          <a:bodyPr/>
          <a:lstStyle/>
          <a:p>
            <a:pPr eaLnBrk="1" hangingPunct="1"/>
            <a:r>
              <a:rPr lang="en-US" dirty="0" smtClean="0">
                <a:solidFill>
                  <a:srgbClr val="FF33CC"/>
                </a:solidFill>
              </a:rPr>
              <a:t>Activation of Gastrointestinal Proteases</a:t>
            </a:r>
            <a:endParaRPr lang="ar-SA" dirty="0" smtClean="0">
              <a:solidFill>
                <a:srgbClr val="FF33CC"/>
              </a:solidFill>
            </a:endParaRPr>
          </a:p>
        </p:txBody>
      </p:sp>
    </p:spTree>
    <p:extLst>
      <p:ext uri="{BB962C8B-B14F-4D97-AF65-F5344CB8AC3E}">
        <p14:creationId xmlns:p14="http://schemas.microsoft.com/office/powerpoint/2010/main" val="804307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how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78497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p:nvPr>
        </p:nvSpPr>
        <p:spPr/>
        <p:txBody>
          <a:bodyPr/>
          <a:lstStyle/>
          <a:p>
            <a:pPr eaLnBrk="1" hangingPunct="1"/>
            <a:r>
              <a:rPr lang="en-US" smtClean="0"/>
              <a:t>Digestion of Proteins</a:t>
            </a:r>
            <a:endParaRPr lang="ar-SA" smtClean="0"/>
          </a:p>
        </p:txBody>
      </p:sp>
    </p:spTree>
    <p:extLst>
      <p:ext uri="{BB962C8B-B14F-4D97-AF65-F5344CB8AC3E}">
        <p14:creationId xmlns:p14="http://schemas.microsoft.com/office/powerpoint/2010/main" val="2485715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وان 1"/>
          <p:cNvSpPr>
            <a:spLocks noGrp="1"/>
          </p:cNvSpPr>
          <p:nvPr>
            <p:ph type="ctrTitle"/>
          </p:nvPr>
        </p:nvSpPr>
        <p:spPr>
          <a:xfrm>
            <a:off x="838200" y="1905000"/>
            <a:ext cx="7772400" cy="1446213"/>
          </a:xfrm>
        </p:spPr>
        <p:txBody>
          <a:bodyPr/>
          <a:lstStyle/>
          <a:p>
            <a:pPr rtl="0" eaLnBrk="1" hangingPunct="1"/>
            <a:r>
              <a:rPr lang="en-US" sz="7200" smtClean="0"/>
              <a:t>Digestion of Fats</a:t>
            </a:r>
            <a:endParaRPr lang="ar-SA" sz="7200" smtClean="0"/>
          </a:p>
        </p:txBody>
      </p:sp>
    </p:spTree>
    <p:extLst>
      <p:ext uri="{BB962C8B-B14F-4D97-AF65-F5344CB8AC3E}">
        <p14:creationId xmlns:p14="http://schemas.microsoft.com/office/powerpoint/2010/main" val="2235229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76200"/>
            <a:ext cx="7772400" cy="1143000"/>
          </a:xfrm>
        </p:spPr>
        <p:txBody>
          <a:bodyPr/>
          <a:lstStyle/>
          <a:p>
            <a:pPr rtl="0" eaLnBrk="1" hangingPunct="1"/>
            <a:r>
              <a:rPr lang="en-US" dirty="0" smtClean="0">
                <a:solidFill>
                  <a:srgbClr val="FF33CC"/>
                </a:solidFill>
              </a:rPr>
              <a:t>Digestion of Fats in the Intestine</a:t>
            </a:r>
            <a:endParaRPr lang="ar-SA" sz="3200" dirty="0" smtClean="0">
              <a:solidFill>
                <a:srgbClr val="FF33CC"/>
              </a:solidFill>
            </a:endParaRPr>
          </a:p>
        </p:txBody>
      </p:sp>
      <p:sp>
        <p:nvSpPr>
          <p:cNvPr id="3" name="Content Placeholder 2"/>
          <p:cNvSpPr>
            <a:spLocks noGrp="1"/>
          </p:cNvSpPr>
          <p:nvPr>
            <p:ph idx="1"/>
          </p:nvPr>
        </p:nvSpPr>
        <p:spPr>
          <a:xfrm>
            <a:off x="0" y="908720"/>
            <a:ext cx="9036496" cy="4114800"/>
          </a:xfrm>
        </p:spPr>
        <p:txBody>
          <a:bodyPr/>
          <a:lstStyle/>
          <a:p>
            <a:pPr algn="l" rtl="0" eaLnBrk="1" hangingPunct="1">
              <a:defRPr/>
            </a:pPr>
            <a:r>
              <a:rPr lang="en-US" sz="2400" b="1" dirty="0" smtClean="0">
                <a:solidFill>
                  <a:srgbClr val="FFFFFF"/>
                </a:solidFill>
              </a:rPr>
              <a:t>Less than 10 % of triglycerides is digested in the stomach by lingual lipase.</a:t>
            </a:r>
          </a:p>
          <a:p>
            <a:pPr algn="l" rtl="0" eaLnBrk="1" hangingPunct="1">
              <a:defRPr/>
            </a:pPr>
            <a:r>
              <a:rPr lang="en-US" sz="2400" b="1" dirty="0" smtClean="0">
                <a:solidFill>
                  <a:srgbClr val="FFFFFF"/>
                </a:solidFill>
              </a:rPr>
              <a:t>All fat digestion occurs in the small intestine.</a:t>
            </a:r>
          </a:p>
          <a:p>
            <a:pPr algn="l" rtl="0" eaLnBrk="1" hangingPunct="1">
              <a:buFontTx/>
              <a:buNone/>
              <a:defRPr/>
            </a:pPr>
            <a:r>
              <a:rPr lang="en-US" sz="2400" b="1" dirty="0" smtClean="0">
                <a:solidFill>
                  <a:srgbClr val="FFFF00"/>
                </a:solidFill>
              </a:rPr>
              <a:t>Emulsification of Fat by Bile Acids </a:t>
            </a:r>
          </a:p>
          <a:p>
            <a:pPr marL="514350" indent="-514350" algn="l" rtl="0" eaLnBrk="1" hangingPunct="1">
              <a:defRPr/>
            </a:pPr>
            <a:r>
              <a:rPr lang="en-US" sz="2400" b="1" dirty="0" smtClean="0">
                <a:solidFill>
                  <a:srgbClr val="FFFFFF"/>
                </a:solidFill>
              </a:rPr>
              <a:t>Break the fat globules into very small sizes under the influence of bile </a:t>
            </a:r>
            <a:r>
              <a:rPr lang="en-US" sz="2400" b="1" dirty="0">
                <a:solidFill>
                  <a:srgbClr val="FFFFFF"/>
                </a:solidFill>
              </a:rPr>
              <a:t>salts , </a:t>
            </a:r>
            <a:r>
              <a:rPr lang="en-US" sz="2400" b="1" dirty="0" smtClean="0">
                <a:solidFill>
                  <a:srgbClr val="FFFFFF"/>
                </a:solidFill>
              </a:rPr>
              <a:t>so that the water-soluble digestive enzymes can act on the globule surfaces (emulsification of the fat). </a:t>
            </a:r>
          </a:p>
          <a:p>
            <a:pPr marL="514350" indent="-514350" algn="l" rtl="0" eaLnBrk="1" hangingPunct="1">
              <a:defRPr/>
            </a:pPr>
            <a:r>
              <a:rPr lang="en-US" sz="2400" b="1" dirty="0" smtClean="0">
                <a:solidFill>
                  <a:srgbClr val="FFFFFF"/>
                </a:solidFill>
              </a:rPr>
              <a:t>The polar parts (the points where ionization occurs in water) of the bile salts and lecithin molecules are highly soluble in water. So the they are </a:t>
            </a:r>
            <a:r>
              <a:rPr lang="en-US" sz="2400" b="1" dirty="0" err="1" smtClean="0">
                <a:solidFill>
                  <a:srgbClr val="FFFFFF"/>
                </a:solidFill>
              </a:rPr>
              <a:t>amphipathic</a:t>
            </a:r>
            <a:r>
              <a:rPr lang="en-US" sz="2400" b="1" dirty="0" smtClean="0">
                <a:solidFill>
                  <a:srgbClr val="FFFFFF"/>
                </a:solidFill>
              </a:rPr>
              <a:t> molecules. </a:t>
            </a:r>
          </a:p>
          <a:p>
            <a:pPr marL="514350" indent="-514350" algn="l" rtl="0" eaLnBrk="1" hangingPunct="1">
              <a:defRPr/>
            </a:pPr>
            <a:r>
              <a:rPr lang="en-US" sz="2400" b="1" dirty="0" smtClean="0">
                <a:solidFill>
                  <a:srgbClr val="FFFFFF"/>
                </a:solidFill>
              </a:rPr>
              <a:t>The major function of the bile salts and lecithin, especially the lecithin, in the bile is to make the fat globules readily </a:t>
            </a:r>
            <a:r>
              <a:rPr lang="en-US" sz="2400" b="1" dirty="0" err="1" smtClean="0">
                <a:solidFill>
                  <a:srgbClr val="FFFFFF"/>
                </a:solidFill>
              </a:rPr>
              <a:t>fragmentable</a:t>
            </a:r>
            <a:r>
              <a:rPr lang="en-US" sz="2400" b="1" dirty="0" smtClean="0">
                <a:solidFill>
                  <a:srgbClr val="FFFFFF"/>
                </a:solidFill>
              </a:rPr>
              <a:t> by agitation with the water in the small bowel.</a:t>
            </a:r>
          </a:p>
        </p:txBody>
      </p:sp>
    </p:spTree>
    <p:extLst>
      <p:ext uri="{BB962C8B-B14F-4D97-AF65-F5344CB8AC3E}">
        <p14:creationId xmlns:p14="http://schemas.microsoft.com/office/powerpoint/2010/main" val="129629532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 38-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913" y="1071563"/>
            <a:ext cx="3773487"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3"/>
          <p:cNvSpPr>
            <a:spLocks noGrp="1"/>
          </p:cNvSpPr>
          <p:nvPr>
            <p:ph type="title"/>
          </p:nvPr>
        </p:nvSpPr>
        <p:spPr>
          <a:xfrm>
            <a:off x="685800" y="76200"/>
            <a:ext cx="7772400" cy="1143000"/>
          </a:xfrm>
        </p:spPr>
        <p:txBody>
          <a:bodyPr/>
          <a:lstStyle/>
          <a:p>
            <a:pPr eaLnBrk="1" hangingPunct="1"/>
            <a:r>
              <a:rPr lang="en-US" sz="2800" dirty="0" smtClean="0">
                <a:solidFill>
                  <a:srgbClr val="FF33CC"/>
                </a:solidFill>
              </a:rPr>
              <a:t>Role of Bile Salts to Accelerate Fat Digestion Formation of Micelles</a:t>
            </a:r>
            <a:endParaRPr lang="ar-SA" sz="2800" dirty="0" smtClean="0">
              <a:solidFill>
                <a:srgbClr val="FF33CC"/>
              </a:solidFill>
            </a:endParaRPr>
          </a:p>
        </p:txBody>
      </p:sp>
      <p:sp>
        <p:nvSpPr>
          <p:cNvPr id="17412" name="Content Placeholder 2"/>
          <p:cNvSpPr>
            <a:spLocks noGrp="1"/>
          </p:cNvSpPr>
          <p:nvPr>
            <p:ph sz="half" idx="1"/>
          </p:nvPr>
        </p:nvSpPr>
        <p:spPr>
          <a:xfrm>
            <a:off x="0" y="1143000"/>
            <a:ext cx="5029200" cy="5715000"/>
          </a:xfrm>
        </p:spPr>
        <p:txBody>
          <a:bodyPr/>
          <a:lstStyle/>
          <a:p>
            <a:pPr algn="l" rtl="0" eaLnBrk="1" hangingPunct="1"/>
            <a:r>
              <a:rPr lang="en-US" sz="2000" b="1" dirty="0" smtClean="0">
                <a:solidFill>
                  <a:srgbClr val="FFFFFF"/>
                </a:solidFill>
              </a:rPr>
              <a:t>Bile salts have the ability to form </a:t>
            </a:r>
            <a:r>
              <a:rPr lang="en-US" sz="2000" b="1" i="1" dirty="0" smtClean="0">
                <a:solidFill>
                  <a:srgbClr val="FFFFFF"/>
                </a:solidFill>
              </a:rPr>
              <a:t>micelles, (</a:t>
            </a:r>
            <a:r>
              <a:rPr lang="en-US" sz="2000" b="1" dirty="0" smtClean="0">
                <a:solidFill>
                  <a:srgbClr val="FFFFFF"/>
                </a:solidFill>
              </a:rPr>
              <a:t>each bile salt molecule is composed of a sterol nucleus that is fat-soluble and a polar group that is water-soluble </a:t>
            </a:r>
          </a:p>
          <a:p>
            <a:pPr algn="l" rtl="0" eaLnBrk="1" hangingPunct="1"/>
            <a:r>
              <a:rPr lang="en-US" sz="2000" b="1" i="1" dirty="0" smtClean="0">
                <a:solidFill>
                  <a:srgbClr val="FFFFFF"/>
                </a:solidFill>
              </a:rPr>
              <a:t>Micelles are </a:t>
            </a:r>
            <a:r>
              <a:rPr lang="en-US" sz="2000" b="1" dirty="0" smtClean="0">
                <a:solidFill>
                  <a:srgbClr val="FFFFFF"/>
                </a:solidFill>
              </a:rPr>
              <a:t>small spherical, cylindrical globules 3 to 6 nm in diameter composed of 20 to 40 molecules of bile salt.</a:t>
            </a:r>
          </a:p>
          <a:p>
            <a:pPr algn="l" rtl="0" eaLnBrk="1" hangingPunct="1"/>
            <a:r>
              <a:rPr lang="en-US" sz="2000" b="1" dirty="0" smtClean="0">
                <a:solidFill>
                  <a:srgbClr val="FFFFFF"/>
                </a:solidFill>
              </a:rPr>
              <a:t>The  polar groups are (-) charged, they allow the entire micelle globule to dissolve in the water of the digestive fluids and to remain in stable solution.</a:t>
            </a:r>
          </a:p>
          <a:p>
            <a:pPr algn="l" rtl="0" eaLnBrk="1" hangingPunct="1"/>
            <a:r>
              <a:rPr lang="en-US" sz="2000" b="1" dirty="0" smtClean="0">
                <a:solidFill>
                  <a:srgbClr val="FFFFFF"/>
                </a:solidFill>
              </a:rPr>
              <a:t>The micelles act as a transport medium to carry the </a:t>
            </a:r>
            <a:r>
              <a:rPr lang="en-US" sz="2000" b="1" dirty="0" err="1" smtClean="0">
                <a:solidFill>
                  <a:srgbClr val="FFFFFF"/>
                </a:solidFill>
              </a:rPr>
              <a:t>monoglycerides</a:t>
            </a:r>
            <a:r>
              <a:rPr lang="en-US" sz="2000" b="1" dirty="0" smtClean="0">
                <a:solidFill>
                  <a:srgbClr val="FFFFFF"/>
                </a:solidFill>
              </a:rPr>
              <a:t> and free fatty acids to the brush borders of the intestinal epithelial cells.</a:t>
            </a:r>
          </a:p>
        </p:txBody>
      </p:sp>
    </p:spTree>
    <p:extLst>
      <p:ext uri="{BB962C8B-B14F-4D97-AF65-F5344CB8AC3E}">
        <p14:creationId xmlns:p14="http://schemas.microsoft.com/office/powerpoint/2010/main" val="1076131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8_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52800"/>
            <a:ext cx="8610600" cy="3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
          <p:cNvSpPr>
            <a:spLocks noGrp="1"/>
          </p:cNvSpPr>
          <p:nvPr>
            <p:ph type="title"/>
          </p:nvPr>
        </p:nvSpPr>
        <p:spPr>
          <a:xfrm>
            <a:off x="685800" y="228600"/>
            <a:ext cx="7772400" cy="1143000"/>
          </a:xfrm>
        </p:spPr>
        <p:txBody>
          <a:bodyPr/>
          <a:lstStyle/>
          <a:p>
            <a:pPr rtl="0" eaLnBrk="1" hangingPunct="1"/>
            <a:r>
              <a:rPr lang="en-US" sz="3200" dirty="0" smtClean="0">
                <a:solidFill>
                  <a:srgbClr val="FF33CC"/>
                </a:solidFill>
              </a:rPr>
              <a:t>Digestion of Triglycerides by Pancreatic Lipase</a:t>
            </a:r>
            <a:endParaRPr lang="ar-SA" sz="2400" dirty="0" smtClean="0">
              <a:solidFill>
                <a:srgbClr val="FF33CC"/>
              </a:solidFill>
            </a:endParaRPr>
          </a:p>
        </p:txBody>
      </p:sp>
      <p:sp>
        <p:nvSpPr>
          <p:cNvPr id="18436" name="Content Placeholder 3"/>
          <p:cNvSpPr>
            <a:spLocks noGrp="1"/>
          </p:cNvSpPr>
          <p:nvPr>
            <p:ph idx="1"/>
          </p:nvPr>
        </p:nvSpPr>
        <p:spPr>
          <a:xfrm>
            <a:off x="179512" y="1676400"/>
            <a:ext cx="8278688" cy="1981200"/>
          </a:xfrm>
        </p:spPr>
        <p:txBody>
          <a:bodyPr/>
          <a:lstStyle/>
          <a:p>
            <a:pPr algn="l" rtl="0" eaLnBrk="1" hangingPunct="1"/>
            <a:r>
              <a:rPr lang="en-US" dirty="0" smtClean="0">
                <a:solidFill>
                  <a:srgbClr val="FFFFFF"/>
                </a:solidFill>
              </a:rPr>
              <a:t>The most important enzyme for digestion of the triglycerides is </a:t>
            </a:r>
            <a:r>
              <a:rPr lang="en-US" i="1" dirty="0" smtClean="0">
                <a:solidFill>
                  <a:srgbClr val="FFFFFF"/>
                </a:solidFill>
              </a:rPr>
              <a:t>pancreatic lipase</a:t>
            </a:r>
            <a:r>
              <a:rPr lang="en-US" dirty="0" smtClean="0">
                <a:solidFill>
                  <a:srgbClr val="FFFFFF"/>
                </a:solidFill>
              </a:rPr>
              <a:t>. </a:t>
            </a:r>
            <a:endParaRPr lang="ar-SA" dirty="0" smtClean="0">
              <a:solidFill>
                <a:srgbClr val="FFFFFF"/>
              </a:solidFill>
            </a:endParaRPr>
          </a:p>
        </p:txBody>
      </p:sp>
      <p:sp>
        <p:nvSpPr>
          <p:cNvPr id="18437" name="TextBox 4"/>
          <p:cNvSpPr txBox="1">
            <a:spLocks noChangeArrowheads="1"/>
          </p:cNvSpPr>
          <p:nvPr/>
        </p:nvSpPr>
        <p:spPr bwMode="auto">
          <a:xfrm>
            <a:off x="1485900" y="2890837"/>
            <a:ext cx="624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1" eaLnBrk="1" hangingPunct="1"/>
            <a:r>
              <a:rPr lang="en-US" b="1" dirty="0">
                <a:solidFill>
                  <a:srgbClr val="FFFF00"/>
                </a:solidFill>
              </a:rPr>
              <a:t>End Products of Fat Digestion</a:t>
            </a:r>
            <a:endParaRPr lang="ar-SA" dirty="0">
              <a:solidFill>
                <a:srgbClr val="FFFF00"/>
              </a:solidFill>
            </a:endParaRPr>
          </a:p>
        </p:txBody>
      </p:sp>
    </p:spTree>
    <p:extLst>
      <p:ext uri="{BB962C8B-B14F-4D97-AF65-F5344CB8AC3E}">
        <p14:creationId xmlns:p14="http://schemas.microsoft.com/office/powerpoint/2010/main" val="1834643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27584" y="116632"/>
            <a:ext cx="7772400" cy="1143000"/>
          </a:xfrm>
        </p:spPr>
        <p:txBody>
          <a:bodyPr/>
          <a:lstStyle/>
          <a:p>
            <a:pPr eaLnBrk="1" hangingPunct="1"/>
            <a:r>
              <a:rPr lang="en-US" dirty="0" smtClean="0"/>
              <a:t>Motility in the Small Intestine </a:t>
            </a:r>
            <a:endParaRPr lang="ar-SA" dirty="0" smtClean="0"/>
          </a:p>
        </p:txBody>
      </p:sp>
      <p:sp>
        <p:nvSpPr>
          <p:cNvPr id="3075" name="Content Placeholder 2"/>
          <p:cNvSpPr>
            <a:spLocks noGrp="1"/>
          </p:cNvSpPr>
          <p:nvPr>
            <p:ph idx="1"/>
          </p:nvPr>
        </p:nvSpPr>
        <p:spPr>
          <a:xfrm>
            <a:off x="0" y="1196752"/>
            <a:ext cx="6084168" cy="4899248"/>
          </a:xfrm>
        </p:spPr>
        <p:txBody>
          <a:bodyPr/>
          <a:lstStyle/>
          <a:p>
            <a:pPr algn="l" rtl="0" eaLnBrk="1" hangingPunct="1"/>
            <a:r>
              <a:rPr lang="en-US" sz="3600" dirty="0" smtClean="0">
                <a:solidFill>
                  <a:srgbClr val="FFFFFF"/>
                </a:solidFill>
              </a:rPr>
              <a:t>The movements of the small intestine can be divided into: </a:t>
            </a:r>
          </a:p>
          <a:p>
            <a:pPr indent="188913" algn="l" rtl="0" eaLnBrk="1" hangingPunct="1">
              <a:buClr>
                <a:srgbClr val="FF0000"/>
              </a:buClr>
              <a:buFont typeface="Wingdings" pitchFamily="2" charset="2"/>
              <a:buChar char="v"/>
              <a:tabLst>
                <a:tab pos="627063" algn="l"/>
              </a:tabLst>
            </a:pPr>
            <a:r>
              <a:rPr lang="en-US" sz="3600" i="1" dirty="0">
                <a:solidFill>
                  <a:srgbClr val="FFFFFF"/>
                </a:solidFill>
              </a:rPr>
              <a:t>Segmenting </a:t>
            </a:r>
            <a:r>
              <a:rPr lang="en-US" sz="3600" i="1" dirty="0" smtClean="0">
                <a:solidFill>
                  <a:srgbClr val="FFFFFF"/>
                </a:solidFill>
              </a:rPr>
              <a:t> (Mixing) contractions  </a:t>
            </a:r>
          </a:p>
          <a:p>
            <a:pPr indent="188913" algn="l" rtl="0" eaLnBrk="1" hangingPunct="1">
              <a:buClr>
                <a:srgbClr val="FF0000"/>
              </a:buClr>
              <a:buFont typeface="Wingdings" pitchFamily="2" charset="2"/>
              <a:buChar char="v"/>
              <a:tabLst>
                <a:tab pos="627063" algn="l"/>
              </a:tabLst>
            </a:pPr>
            <a:r>
              <a:rPr lang="en-US" sz="3600" i="1" dirty="0">
                <a:solidFill>
                  <a:srgbClr val="FFFFFF"/>
                </a:solidFill>
              </a:rPr>
              <a:t>Propulsive </a:t>
            </a:r>
            <a:r>
              <a:rPr lang="en-US" sz="3600" i="1" dirty="0" smtClean="0">
                <a:solidFill>
                  <a:srgbClr val="FFFFFF"/>
                </a:solidFill>
              </a:rPr>
              <a:t>contractions (Peristalsis)</a:t>
            </a:r>
          </a:p>
          <a:p>
            <a:pPr indent="188913" algn="l" rtl="0" eaLnBrk="1" hangingPunct="1">
              <a:buClr>
                <a:srgbClr val="FF0000"/>
              </a:buClr>
              <a:buFont typeface="Wingdings" pitchFamily="2" charset="2"/>
              <a:buChar char="v"/>
              <a:tabLst>
                <a:tab pos="627063" algn="l"/>
              </a:tabLst>
            </a:pPr>
            <a:r>
              <a:rPr lang="en-US" sz="3600" i="1" dirty="0" smtClean="0">
                <a:solidFill>
                  <a:srgbClr val="FFFFFF"/>
                </a:solidFill>
              </a:rPr>
              <a:t>Migrating motor complex</a:t>
            </a:r>
          </a:p>
          <a:p>
            <a:pPr indent="188913" algn="l" rtl="0" eaLnBrk="1" hangingPunct="1">
              <a:buClr>
                <a:srgbClr val="FF0000"/>
              </a:buClr>
              <a:buFont typeface="Wingdings" pitchFamily="2" charset="2"/>
              <a:buChar char="v"/>
              <a:tabLst>
                <a:tab pos="627063" algn="l"/>
              </a:tabLst>
            </a:pPr>
            <a:r>
              <a:rPr lang="en-US" sz="3600" i="1" dirty="0" smtClean="0">
                <a:solidFill>
                  <a:srgbClr val="FFFFFF"/>
                </a:solidFill>
              </a:rPr>
              <a:t>Antiperistalsis</a:t>
            </a:r>
          </a:p>
          <a:p>
            <a:pPr indent="188913" algn="l" rtl="0" eaLnBrk="1" hangingPunct="1">
              <a:buClr>
                <a:srgbClr val="FF0000"/>
              </a:buClr>
              <a:buFont typeface="Wingdings" pitchFamily="2" charset="2"/>
              <a:buChar char="v"/>
              <a:tabLst>
                <a:tab pos="627063" algn="l"/>
              </a:tabLst>
            </a:pPr>
            <a:r>
              <a:rPr lang="en-US" sz="3600" i="1" dirty="0">
                <a:solidFill>
                  <a:srgbClr val="FFFFFF"/>
                </a:solidFill>
              </a:rPr>
              <a:t>Peristaltic </a:t>
            </a:r>
            <a:r>
              <a:rPr lang="en-US" sz="3600" i="1" dirty="0" smtClean="0">
                <a:solidFill>
                  <a:srgbClr val="FFFFFF"/>
                </a:solidFill>
              </a:rPr>
              <a:t>rush</a:t>
            </a:r>
          </a:p>
          <a:p>
            <a:pPr algn="l" rtl="0" eaLnBrk="1" hangingPunct="1">
              <a:buFontTx/>
              <a:buNone/>
            </a:pPr>
            <a:endParaRPr lang="en-US" i="1" dirty="0"/>
          </a:p>
          <a:p>
            <a:pPr algn="l" rtl="0" eaLnBrk="1" hangingPunct="1">
              <a:buFontTx/>
              <a:buNone/>
            </a:pPr>
            <a:endParaRPr lang="en-US" i="1" dirty="0" smtClean="0"/>
          </a:p>
          <a:p>
            <a:pPr algn="l" rtl="0" eaLnBrk="1" hangingPunct="1">
              <a:buFontTx/>
              <a:buNone/>
            </a:pPr>
            <a:endParaRPr lang="en-US" i="1" dirty="0" smtClean="0"/>
          </a:p>
          <a:p>
            <a:pPr algn="l" rtl="0" eaLnBrk="1" hangingPunct="1">
              <a:buFontTx/>
              <a:buNone/>
            </a:pPr>
            <a:endParaRPr lang="ar-SA"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980728"/>
            <a:ext cx="345638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0250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p:txBody>
          <a:bodyPr/>
          <a:lstStyle/>
          <a:p>
            <a:pPr rtl="0" eaLnBrk="1" hangingPunct="1"/>
            <a:r>
              <a:rPr lang="en-US" sz="4800" dirty="0" smtClean="0"/>
              <a:t>Basic Principles of</a:t>
            </a:r>
            <a:br>
              <a:rPr lang="en-US" sz="4800" dirty="0" smtClean="0"/>
            </a:br>
            <a:r>
              <a:rPr lang="en-US" sz="4800" dirty="0" smtClean="0"/>
              <a:t>Gastrointestinal Absorption</a:t>
            </a:r>
            <a:endParaRPr lang="ar-SA" sz="4800" dirty="0" smtClean="0"/>
          </a:p>
        </p:txBody>
      </p:sp>
    </p:spTree>
    <p:extLst>
      <p:ext uri="{BB962C8B-B14F-4D97-AF65-F5344CB8AC3E}">
        <p14:creationId xmlns:p14="http://schemas.microsoft.com/office/powerpoint/2010/main" val="426048620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66800" y="304800"/>
            <a:ext cx="7772400" cy="609600"/>
          </a:xfrm>
        </p:spPr>
        <p:txBody>
          <a:bodyPr/>
          <a:lstStyle/>
          <a:p>
            <a:pPr rtl="0" eaLnBrk="1" hangingPunct="1"/>
            <a:r>
              <a:rPr lang="en-US" sz="2800" dirty="0" smtClean="0">
                <a:solidFill>
                  <a:srgbClr val="FF33CC"/>
                </a:solidFill>
              </a:rPr>
              <a:t>Absorptive Surface of the Small Intestinal Mucosa Villi</a:t>
            </a:r>
            <a:endParaRPr lang="ar-SA" sz="2800" dirty="0" smtClean="0">
              <a:solidFill>
                <a:srgbClr val="FF33CC"/>
              </a:solidFill>
            </a:endParaRPr>
          </a:p>
        </p:txBody>
      </p:sp>
      <p:sp>
        <p:nvSpPr>
          <p:cNvPr id="20483" name="Content Placeholder 2"/>
          <p:cNvSpPr>
            <a:spLocks noGrp="1"/>
          </p:cNvSpPr>
          <p:nvPr>
            <p:ph sz="half" idx="1"/>
          </p:nvPr>
        </p:nvSpPr>
        <p:spPr>
          <a:xfrm>
            <a:off x="152400" y="762000"/>
            <a:ext cx="4876800" cy="5943600"/>
          </a:xfrm>
        </p:spPr>
        <p:txBody>
          <a:bodyPr/>
          <a:lstStyle/>
          <a:p>
            <a:pPr algn="l" rtl="0" eaLnBrk="1" hangingPunct="1"/>
            <a:r>
              <a:rPr lang="en-US" dirty="0" smtClean="0">
                <a:solidFill>
                  <a:srgbClr val="FFFFFF"/>
                </a:solidFill>
              </a:rPr>
              <a:t>The absorptive surface of the small intestinal mucosa, showing many folds called </a:t>
            </a:r>
            <a:r>
              <a:rPr lang="en-US" dirty="0" err="1" smtClean="0">
                <a:solidFill>
                  <a:srgbClr val="FFFFFF"/>
                </a:solidFill>
              </a:rPr>
              <a:t>valvulae</a:t>
            </a:r>
            <a:r>
              <a:rPr lang="en-US" dirty="0" smtClean="0">
                <a:solidFill>
                  <a:srgbClr val="FFFFFF"/>
                </a:solidFill>
              </a:rPr>
              <a:t> </a:t>
            </a:r>
            <a:r>
              <a:rPr lang="en-US" dirty="0" err="1" smtClean="0">
                <a:solidFill>
                  <a:srgbClr val="FFFFFF"/>
                </a:solidFill>
              </a:rPr>
              <a:t>conniventes</a:t>
            </a:r>
            <a:r>
              <a:rPr lang="en-US" dirty="0" smtClean="0">
                <a:solidFill>
                  <a:srgbClr val="FFFFFF"/>
                </a:solidFill>
              </a:rPr>
              <a:t> (villi). </a:t>
            </a:r>
          </a:p>
          <a:p>
            <a:pPr algn="l" rtl="0" eaLnBrk="1" hangingPunct="1"/>
            <a:r>
              <a:rPr lang="en-US" dirty="0" smtClean="0">
                <a:solidFill>
                  <a:srgbClr val="FFFFFF"/>
                </a:solidFill>
              </a:rPr>
              <a:t>They increase the surface area of the absorptive mucosa about threefold.</a:t>
            </a:r>
          </a:p>
          <a:p>
            <a:pPr algn="l" rtl="0" eaLnBrk="1" hangingPunct="1"/>
            <a:r>
              <a:rPr lang="en-US" dirty="0" smtClean="0">
                <a:solidFill>
                  <a:srgbClr val="FFFFFF"/>
                </a:solidFill>
              </a:rPr>
              <a:t>They are well developed in the duodenum and jejunum.</a:t>
            </a:r>
          </a:p>
          <a:p>
            <a:pPr algn="l" rtl="0" eaLnBrk="1" hangingPunct="1"/>
            <a:r>
              <a:rPr lang="en-US" dirty="0" smtClean="0">
                <a:solidFill>
                  <a:srgbClr val="FFFFFF"/>
                </a:solidFill>
              </a:rPr>
              <a:t>The presence of villi on the mucosal surface enhances the total absorptive area another 10-fold.</a:t>
            </a:r>
          </a:p>
        </p:txBody>
      </p:sp>
      <p:pic>
        <p:nvPicPr>
          <p:cNvPr id="20484" name="Content Placeholder 4" descr="showimage.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1981200"/>
            <a:ext cx="3810000" cy="2322513"/>
          </a:xfrm>
        </p:spPr>
      </p:pic>
      <p:sp>
        <p:nvSpPr>
          <p:cNvPr id="20485" name="TextBox 5"/>
          <p:cNvSpPr txBox="1">
            <a:spLocks noChangeArrowheads="1"/>
          </p:cNvSpPr>
          <p:nvPr/>
        </p:nvSpPr>
        <p:spPr bwMode="auto">
          <a:xfrm>
            <a:off x="5334000" y="4419600"/>
            <a:ext cx="365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r>
              <a:rPr lang="en-US" sz="2000" b="1" dirty="0">
                <a:solidFill>
                  <a:srgbClr val="FFFF00"/>
                </a:solidFill>
              </a:rPr>
              <a:t>Longitudinal section of the small intestine, showing the </a:t>
            </a:r>
            <a:r>
              <a:rPr lang="en-US" sz="2000" b="1" dirty="0" err="1">
                <a:solidFill>
                  <a:srgbClr val="FFFF00"/>
                </a:solidFill>
              </a:rPr>
              <a:t>valvulae</a:t>
            </a:r>
            <a:r>
              <a:rPr lang="en-US" sz="2000" b="1" dirty="0">
                <a:solidFill>
                  <a:srgbClr val="FFFF00"/>
                </a:solidFill>
              </a:rPr>
              <a:t> </a:t>
            </a:r>
            <a:r>
              <a:rPr lang="en-US" sz="2000" b="1" dirty="0" err="1">
                <a:solidFill>
                  <a:srgbClr val="FFFF00"/>
                </a:solidFill>
              </a:rPr>
              <a:t>conniventes</a:t>
            </a:r>
            <a:r>
              <a:rPr lang="en-US" sz="2000" b="1" dirty="0">
                <a:solidFill>
                  <a:srgbClr val="FFFF00"/>
                </a:solidFill>
              </a:rPr>
              <a:t> covered by villi</a:t>
            </a:r>
            <a:endParaRPr lang="ar-SA" sz="2000" b="1" dirty="0">
              <a:solidFill>
                <a:srgbClr val="FFFF00"/>
              </a:solidFill>
            </a:endParaRPr>
          </a:p>
        </p:txBody>
      </p:sp>
    </p:spTree>
    <p:extLst>
      <p:ext uri="{BB962C8B-B14F-4D97-AF65-F5344CB8AC3E}">
        <p14:creationId xmlns:p14="http://schemas.microsoft.com/office/powerpoint/2010/main" val="374508581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116632"/>
            <a:ext cx="7772400" cy="1143000"/>
          </a:xfrm>
        </p:spPr>
        <p:txBody>
          <a:bodyPr/>
          <a:lstStyle/>
          <a:p>
            <a:pPr eaLnBrk="1" hangingPunct="1"/>
            <a:r>
              <a:rPr lang="en-US" sz="3600" dirty="0" smtClean="0">
                <a:solidFill>
                  <a:srgbClr val="FF33CC"/>
                </a:solidFill>
              </a:rPr>
              <a:t>Absorptive Surface of the Small Intestinal Mucosa Villi</a:t>
            </a:r>
            <a:endParaRPr lang="ar-SA" sz="3600" dirty="0" smtClean="0">
              <a:solidFill>
                <a:srgbClr val="FF33CC"/>
              </a:solidFill>
            </a:endParaRPr>
          </a:p>
        </p:txBody>
      </p:sp>
      <p:sp>
        <p:nvSpPr>
          <p:cNvPr id="21507" name="Content Placeholder 2"/>
          <p:cNvSpPr>
            <a:spLocks noGrp="1"/>
          </p:cNvSpPr>
          <p:nvPr>
            <p:ph sz="half" idx="1"/>
          </p:nvPr>
        </p:nvSpPr>
        <p:spPr>
          <a:xfrm>
            <a:off x="251520" y="1268760"/>
            <a:ext cx="4170040" cy="4114800"/>
          </a:xfrm>
        </p:spPr>
        <p:txBody>
          <a:bodyPr/>
          <a:lstStyle/>
          <a:p>
            <a:pPr algn="l" rtl="0" eaLnBrk="1" hangingPunct="1"/>
            <a:r>
              <a:rPr lang="en-US" sz="3200" dirty="0" smtClean="0">
                <a:solidFill>
                  <a:srgbClr val="FFFFFF"/>
                </a:solidFill>
              </a:rPr>
              <a:t>The epithelial cell on each villus is characterized by a brush border, consisting of as many as 1000 microvilli protruding into the intestinal </a:t>
            </a:r>
            <a:r>
              <a:rPr lang="en-US" sz="3200" dirty="0" err="1" smtClean="0">
                <a:solidFill>
                  <a:srgbClr val="FFFFFF"/>
                </a:solidFill>
              </a:rPr>
              <a:t>chyme</a:t>
            </a:r>
            <a:r>
              <a:rPr lang="en-US" sz="3200" dirty="0" smtClean="0">
                <a:solidFill>
                  <a:srgbClr val="FFFFFF"/>
                </a:solidFill>
              </a:rPr>
              <a:t> (increases the surface area another 20-fold).</a:t>
            </a:r>
          </a:p>
        </p:txBody>
      </p:sp>
      <p:pic>
        <p:nvPicPr>
          <p:cNvPr id="21508" name="Content Placeholder 4" descr="showimage.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24363" y="1700808"/>
            <a:ext cx="4491037" cy="2947392"/>
          </a:xfrm>
        </p:spPr>
      </p:pic>
      <p:sp>
        <p:nvSpPr>
          <p:cNvPr id="21509" name="TextBox 5"/>
          <p:cNvSpPr txBox="1">
            <a:spLocks noChangeArrowheads="1"/>
          </p:cNvSpPr>
          <p:nvPr/>
        </p:nvSpPr>
        <p:spPr bwMode="auto">
          <a:xfrm>
            <a:off x="4355976" y="4724400"/>
            <a:ext cx="455942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dirty="0">
                <a:solidFill>
                  <a:srgbClr val="FFFF00"/>
                </a:solidFill>
              </a:rPr>
              <a:t>Brush border of a gastrointestinal epithelial cell</a:t>
            </a:r>
            <a:endParaRPr lang="ar-SA" dirty="0">
              <a:solidFill>
                <a:srgbClr val="FFFF00"/>
              </a:solidFill>
            </a:endParaRPr>
          </a:p>
        </p:txBody>
      </p:sp>
    </p:spTree>
    <p:extLst>
      <p:ext uri="{BB962C8B-B14F-4D97-AF65-F5344CB8AC3E}">
        <p14:creationId xmlns:p14="http://schemas.microsoft.com/office/powerpoint/2010/main" val="364426320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صورة 4" descr="fig6-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65104"/>
            <a:ext cx="8062913" cy="241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Content Placeholder 2"/>
          <p:cNvSpPr>
            <a:spLocks noGrp="1"/>
          </p:cNvSpPr>
          <p:nvPr>
            <p:ph/>
          </p:nvPr>
        </p:nvSpPr>
        <p:spPr>
          <a:xfrm>
            <a:off x="0" y="152400"/>
            <a:ext cx="8964488" cy="3124200"/>
          </a:xfrm>
        </p:spPr>
        <p:txBody>
          <a:bodyPr/>
          <a:lstStyle/>
          <a:p>
            <a:pPr marL="0" indent="0" algn="ctr" rtl="0" eaLnBrk="1" hangingPunct="1">
              <a:buNone/>
            </a:pPr>
            <a:r>
              <a:rPr lang="en-US" b="1" dirty="0">
                <a:solidFill>
                  <a:srgbClr val="FF33CC"/>
                </a:solidFill>
              </a:rPr>
              <a:t>Absorption of Carbohydrates</a:t>
            </a:r>
          </a:p>
          <a:p>
            <a:pPr algn="l" rtl="0" eaLnBrk="1" hangingPunct="1"/>
            <a:r>
              <a:rPr lang="en-US" sz="2800" dirty="0" smtClean="0">
                <a:solidFill>
                  <a:srgbClr val="FFFFFF"/>
                </a:solidFill>
              </a:rPr>
              <a:t>All the carbohydrates in the food are absorbed in the form of </a:t>
            </a:r>
            <a:r>
              <a:rPr lang="en-US" sz="2800" dirty="0" err="1" smtClean="0">
                <a:solidFill>
                  <a:srgbClr val="FFFFFF"/>
                </a:solidFill>
              </a:rPr>
              <a:t>monosaccharides</a:t>
            </a:r>
            <a:r>
              <a:rPr lang="en-US" sz="2800" dirty="0" smtClean="0">
                <a:solidFill>
                  <a:srgbClr val="FFFFFF"/>
                </a:solidFill>
              </a:rPr>
              <a:t>; only a small fraction are absorbed as disaccharides.</a:t>
            </a:r>
          </a:p>
          <a:p>
            <a:pPr algn="l" rtl="0" eaLnBrk="1" hangingPunct="1"/>
            <a:r>
              <a:rPr lang="en-US" sz="2800" dirty="0" smtClean="0">
                <a:solidFill>
                  <a:srgbClr val="FFFFFF"/>
                </a:solidFill>
              </a:rPr>
              <a:t>Glucose and </a:t>
            </a:r>
            <a:r>
              <a:rPr lang="en-US" sz="2800" dirty="0" err="1" smtClean="0">
                <a:solidFill>
                  <a:srgbClr val="FFFFFF"/>
                </a:solidFill>
              </a:rPr>
              <a:t>galactose</a:t>
            </a:r>
            <a:r>
              <a:rPr lang="en-US" sz="2800" dirty="0" smtClean="0">
                <a:solidFill>
                  <a:srgbClr val="FFFFFF"/>
                </a:solidFill>
              </a:rPr>
              <a:t> absorption occurs in a </a:t>
            </a:r>
            <a:r>
              <a:rPr lang="en-US" sz="2800" dirty="0" err="1" smtClean="0">
                <a:solidFill>
                  <a:srgbClr val="FFFFFF"/>
                </a:solidFill>
              </a:rPr>
              <a:t>cotransport</a:t>
            </a:r>
            <a:r>
              <a:rPr lang="en-US" sz="2800" dirty="0" smtClean="0">
                <a:solidFill>
                  <a:srgbClr val="FFFFFF"/>
                </a:solidFill>
              </a:rPr>
              <a:t> mode with active transport of Na</a:t>
            </a:r>
            <a:r>
              <a:rPr lang="en-US" sz="2800" baseline="30000" dirty="0" smtClean="0">
                <a:solidFill>
                  <a:srgbClr val="FFFFFF"/>
                </a:solidFill>
              </a:rPr>
              <a:t>+</a:t>
            </a:r>
            <a:r>
              <a:rPr lang="en-US" sz="2800" dirty="0" smtClean="0">
                <a:solidFill>
                  <a:srgbClr val="FFFFFF"/>
                </a:solidFill>
              </a:rPr>
              <a:t> (2ry </a:t>
            </a:r>
            <a:r>
              <a:rPr lang="en-US" sz="2800" dirty="0">
                <a:solidFill>
                  <a:srgbClr val="FFFFFF"/>
                </a:solidFill>
              </a:rPr>
              <a:t>active </a:t>
            </a:r>
            <a:r>
              <a:rPr lang="en-US" sz="2800" dirty="0" smtClean="0">
                <a:solidFill>
                  <a:srgbClr val="FFFFFF"/>
                </a:solidFill>
              </a:rPr>
              <a:t>transport) </a:t>
            </a:r>
            <a:r>
              <a:rPr lang="en-US" sz="2800" dirty="0">
                <a:solidFill>
                  <a:srgbClr val="FFFFFF"/>
                </a:solidFill>
              </a:rPr>
              <a:t>. </a:t>
            </a:r>
            <a:endParaRPr lang="en-US" sz="2800" dirty="0" smtClean="0">
              <a:solidFill>
                <a:srgbClr val="FFFFFF"/>
              </a:solidFill>
            </a:endParaRPr>
          </a:p>
          <a:p>
            <a:pPr algn="l" rtl="0" eaLnBrk="1" hangingPunct="1"/>
            <a:r>
              <a:rPr lang="en-US" sz="2800" dirty="0" smtClean="0">
                <a:solidFill>
                  <a:srgbClr val="FFFFFF"/>
                </a:solidFill>
              </a:rPr>
              <a:t>Fructose is independent on Na</a:t>
            </a:r>
            <a:r>
              <a:rPr lang="en-US" sz="2800" baseline="30000" dirty="0" smtClean="0">
                <a:solidFill>
                  <a:srgbClr val="FFFFFF"/>
                </a:solidFill>
              </a:rPr>
              <a:t>+</a:t>
            </a:r>
            <a:r>
              <a:rPr lang="en-US" sz="2800" dirty="0" smtClean="0">
                <a:solidFill>
                  <a:srgbClr val="FFFFFF"/>
                </a:solidFill>
              </a:rPr>
              <a:t> but it transports in </a:t>
            </a:r>
            <a:r>
              <a:rPr lang="en-US" sz="2800" dirty="0" err="1" smtClean="0">
                <a:solidFill>
                  <a:srgbClr val="FFFFFF"/>
                </a:solidFill>
              </a:rPr>
              <a:t>lumenal</a:t>
            </a:r>
            <a:r>
              <a:rPr lang="en-US" sz="2800" dirty="0" smtClean="0">
                <a:solidFill>
                  <a:srgbClr val="FFFFFF"/>
                </a:solidFill>
              </a:rPr>
              <a:t> membrane via facilitated diffusion.</a:t>
            </a:r>
          </a:p>
          <a:p>
            <a:pPr algn="l" rtl="0" eaLnBrk="1" hangingPunct="1"/>
            <a:r>
              <a:rPr lang="en-US" sz="2800" dirty="0">
                <a:solidFill>
                  <a:srgbClr val="FFFFFF"/>
                </a:solidFill>
              </a:rPr>
              <a:t>Pentose is transported by passive diffusion  </a:t>
            </a:r>
            <a:endParaRPr lang="ar-SA" sz="2800" dirty="0" smtClean="0">
              <a:solidFill>
                <a:srgbClr val="FFFFFF"/>
              </a:solidFill>
            </a:endParaRPr>
          </a:p>
        </p:txBody>
      </p:sp>
    </p:spTree>
    <p:extLst>
      <p:ext uri="{BB962C8B-B14F-4D97-AF65-F5344CB8AC3E}">
        <p14:creationId xmlns:p14="http://schemas.microsoft.com/office/powerpoint/2010/main" val="190687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how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6273800" cy="636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9916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صورة 5" descr="fig6-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789" y="4365104"/>
            <a:ext cx="8240713" cy="24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2"/>
          <p:cNvSpPr>
            <a:spLocks noGrp="1"/>
          </p:cNvSpPr>
          <p:nvPr>
            <p:ph type="title"/>
          </p:nvPr>
        </p:nvSpPr>
        <p:spPr>
          <a:xfrm>
            <a:off x="323528" y="228600"/>
            <a:ext cx="8134672" cy="680120"/>
          </a:xfrm>
        </p:spPr>
        <p:txBody>
          <a:bodyPr/>
          <a:lstStyle/>
          <a:p>
            <a:pPr rtl="0" eaLnBrk="1" hangingPunct="1"/>
            <a:r>
              <a:rPr lang="en-US" sz="3200" dirty="0" smtClean="0">
                <a:solidFill>
                  <a:srgbClr val="FF33CC"/>
                </a:solidFill>
              </a:rPr>
              <a:t>Absorption </a:t>
            </a:r>
            <a:r>
              <a:rPr lang="en-US" sz="3200" dirty="0">
                <a:solidFill>
                  <a:srgbClr val="FF33CC"/>
                </a:solidFill>
              </a:rPr>
              <a:t>of </a:t>
            </a:r>
            <a:r>
              <a:rPr lang="en-US" sz="3200" dirty="0" smtClean="0">
                <a:solidFill>
                  <a:srgbClr val="FF33CC"/>
                </a:solidFill>
              </a:rPr>
              <a:t>Proteins</a:t>
            </a:r>
            <a:br>
              <a:rPr lang="en-US" sz="3200" dirty="0" smtClean="0">
                <a:solidFill>
                  <a:srgbClr val="FF33CC"/>
                </a:solidFill>
              </a:rPr>
            </a:br>
            <a:endParaRPr lang="ar-SA" sz="2800" dirty="0" smtClean="0"/>
          </a:p>
        </p:txBody>
      </p:sp>
      <p:sp>
        <p:nvSpPr>
          <p:cNvPr id="2" name="Rectangle 1"/>
          <p:cNvSpPr/>
          <p:nvPr/>
        </p:nvSpPr>
        <p:spPr>
          <a:xfrm>
            <a:off x="150289" y="531692"/>
            <a:ext cx="8964488" cy="4832092"/>
          </a:xfrm>
          <a:prstGeom prst="rect">
            <a:avLst/>
          </a:prstGeom>
        </p:spPr>
        <p:txBody>
          <a:bodyPr wrap="square">
            <a:spAutoFit/>
          </a:bodyPr>
          <a:lstStyle/>
          <a:p>
            <a:r>
              <a:rPr lang="en-US" sz="2800" dirty="0">
                <a:solidFill>
                  <a:srgbClr val="FFFFFF"/>
                </a:solidFill>
                <a:latin typeface="Garamond" pitchFamily="18" charset="0"/>
              </a:rPr>
              <a:t>Proteins are absorbed in the form of dipeptides, </a:t>
            </a:r>
            <a:r>
              <a:rPr lang="en-US" sz="2800" dirty="0" err="1">
                <a:solidFill>
                  <a:srgbClr val="FFFFFF"/>
                </a:solidFill>
                <a:latin typeface="Garamond" pitchFamily="18" charset="0"/>
              </a:rPr>
              <a:t>tripeptides</a:t>
            </a:r>
            <a:r>
              <a:rPr lang="en-US" sz="2800" dirty="0">
                <a:solidFill>
                  <a:srgbClr val="FFFFFF"/>
                </a:solidFill>
                <a:latin typeface="Garamond" pitchFamily="18" charset="0"/>
              </a:rPr>
              <a:t>, and a few free amino acids</a:t>
            </a:r>
            <a:r>
              <a:rPr lang="en-US" sz="2800" dirty="0" smtClean="0">
                <a:solidFill>
                  <a:srgbClr val="FFFFFF"/>
                </a:solidFill>
                <a:latin typeface="Garamond" pitchFamily="18" charset="0"/>
              </a:rPr>
              <a:t>.</a:t>
            </a:r>
          </a:p>
          <a:p>
            <a:pPr marL="457200" indent="-457200">
              <a:buClr>
                <a:srgbClr val="FF33CC"/>
              </a:buClr>
              <a:buFont typeface="Wingdings" pitchFamily="2" charset="2"/>
              <a:buChar char="v"/>
            </a:pPr>
            <a:r>
              <a:rPr lang="en-US" sz="2800" dirty="0" smtClean="0">
                <a:solidFill>
                  <a:srgbClr val="FFFFFF"/>
                </a:solidFill>
                <a:latin typeface="Garamond" pitchFamily="18" charset="0"/>
              </a:rPr>
              <a:t> D- </a:t>
            </a:r>
            <a:r>
              <a:rPr lang="en-US" sz="2800" dirty="0">
                <a:solidFill>
                  <a:srgbClr val="FFFFFF"/>
                </a:solidFill>
                <a:latin typeface="Garamond" pitchFamily="18" charset="0"/>
              </a:rPr>
              <a:t>AA are transported by passive diffusion.</a:t>
            </a:r>
          </a:p>
          <a:p>
            <a:pPr marL="457200" indent="-457200">
              <a:buClr>
                <a:srgbClr val="FF33CC"/>
              </a:buClr>
              <a:buFont typeface="Wingdings" pitchFamily="2" charset="2"/>
              <a:buChar char="v"/>
            </a:pPr>
            <a:r>
              <a:rPr lang="en-US" sz="2800" dirty="0">
                <a:solidFill>
                  <a:srgbClr val="FFFFFF"/>
                </a:solidFill>
                <a:latin typeface="Garamond" pitchFamily="18" charset="0"/>
              </a:rPr>
              <a:t> L- AA are transported by 2ry active transport.</a:t>
            </a:r>
          </a:p>
          <a:p>
            <a:pPr marL="457200" indent="-457200">
              <a:buClr>
                <a:srgbClr val="FF33CC"/>
              </a:buClr>
              <a:buFont typeface="Wingdings" pitchFamily="2" charset="2"/>
              <a:buChar char="v"/>
            </a:pPr>
            <a:r>
              <a:rPr lang="en-US" sz="2800" dirty="0">
                <a:solidFill>
                  <a:srgbClr val="FFFFFF"/>
                </a:solidFill>
                <a:latin typeface="Garamond" pitchFamily="18" charset="0"/>
              </a:rPr>
              <a:t> Di and </a:t>
            </a:r>
            <a:r>
              <a:rPr lang="en-US" sz="2800" dirty="0" err="1">
                <a:solidFill>
                  <a:srgbClr val="FFFFFF"/>
                </a:solidFill>
                <a:latin typeface="Garamond" pitchFamily="18" charset="0"/>
              </a:rPr>
              <a:t>tripeptides</a:t>
            </a:r>
            <a:r>
              <a:rPr lang="en-US" sz="2800" dirty="0">
                <a:solidFill>
                  <a:srgbClr val="FFFFFF"/>
                </a:solidFill>
                <a:latin typeface="Garamond" pitchFamily="18" charset="0"/>
              </a:rPr>
              <a:t> cross the brush border by active transport protein carrier. They are hydrolyzed by brush border and cytoplasmic </a:t>
            </a:r>
            <a:r>
              <a:rPr lang="en-US" sz="2800" dirty="0" err="1">
                <a:solidFill>
                  <a:srgbClr val="FFFFFF"/>
                </a:solidFill>
                <a:latin typeface="Garamond" pitchFamily="18" charset="0"/>
              </a:rPr>
              <a:t>oligopeptidases</a:t>
            </a:r>
            <a:r>
              <a:rPr lang="en-US" sz="2800" dirty="0">
                <a:solidFill>
                  <a:srgbClr val="FFFFFF"/>
                </a:solidFill>
                <a:latin typeface="Garamond" pitchFamily="18" charset="0"/>
              </a:rPr>
              <a:t>.</a:t>
            </a:r>
          </a:p>
          <a:p>
            <a:pPr marL="457200" indent="-457200">
              <a:buClr>
                <a:srgbClr val="FF33CC"/>
              </a:buClr>
              <a:buFont typeface="Wingdings" pitchFamily="2" charset="2"/>
              <a:buChar char="v"/>
            </a:pPr>
            <a:r>
              <a:rPr lang="en-US" sz="2800" dirty="0">
                <a:solidFill>
                  <a:srgbClr val="FFFFFF"/>
                </a:solidFill>
                <a:latin typeface="Garamond" pitchFamily="18" charset="0"/>
              </a:rPr>
              <a:t>AA leaves the cell at the </a:t>
            </a:r>
            <a:r>
              <a:rPr lang="en-US" sz="2800" dirty="0" err="1">
                <a:solidFill>
                  <a:srgbClr val="FFFFFF"/>
                </a:solidFill>
                <a:latin typeface="Garamond" pitchFamily="18" charset="0"/>
              </a:rPr>
              <a:t>basolateral</a:t>
            </a:r>
            <a:r>
              <a:rPr lang="en-US" sz="2800" dirty="0">
                <a:solidFill>
                  <a:srgbClr val="FFFFFF"/>
                </a:solidFill>
                <a:latin typeface="Garamond" pitchFamily="18" charset="0"/>
              </a:rPr>
              <a:t> membrane by facilitated transport.</a:t>
            </a:r>
          </a:p>
          <a:p>
            <a:endParaRPr lang="en-US" sz="2800" dirty="0" smtClean="0"/>
          </a:p>
          <a:p>
            <a:endParaRPr lang="en-US" sz="2800" dirty="0"/>
          </a:p>
        </p:txBody>
      </p:sp>
    </p:spTree>
    <p:extLst>
      <p:ext uri="{BB962C8B-B14F-4D97-AF65-F5344CB8AC3E}">
        <p14:creationId xmlns:p14="http://schemas.microsoft.com/office/powerpoint/2010/main" val="15960080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a:xfrm>
            <a:off x="685800" y="381000"/>
            <a:ext cx="7772400" cy="609600"/>
          </a:xfrm>
        </p:spPr>
        <p:txBody>
          <a:bodyPr/>
          <a:lstStyle/>
          <a:p>
            <a:pPr eaLnBrk="1" hangingPunct="1"/>
            <a:r>
              <a:rPr lang="en-US" sz="3200" dirty="0">
                <a:solidFill>
                  <a:srgbClr val="FF33CC"/>
                </a:solidFill>
              </a:rPr>
              <a:t>Absorption of Fats</a:t>
            </a:r>
            <a:endParaRPr lang="ar-SA" sz="3200" dirty="0" smtClean="0">
              <a:solidFill>
                <a:srgbClr val="FF33CC"/>
              </a:solidFill>
            </a:endParaRPr>
          </a:p>
        </p:txBody>
      </p:sp>
      <p:pic>
        <p:nvPicPr>
          <p:cNvPr id="41987" name="Picture 3" descr="showimageCALEMXH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28725"/>
            <a:ext cx="84582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4"/>
          <p:cNvSpPr txBox="1">
            <a:spLocks noChangeArrowheads="1"/>
          </p:cNvSpPr>
          <p:nvPr/>
        </p:nvSpPr>
        <p:spPr bwMode="auto">
          <a:xfrm>
            <a:off x="381000" y="542925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r>
              <a:rPr lang="en-US" dirty="0">
                <a:solidFill>
                  <a:srgbClr val="FFFFFF"/>
                </a:solidFill>
              </a:rPr>
              <a:t>In the presence of an abundance of bile micelles, about 97 per cent of the fat is absorbed; in the absence of the bile micelles, only 40 to 50 per cent can be absorbed.</a:t>
            </a:r>
            <a:endParaRPr lang="ar-SA" dirty="0">
              <a:solidFill>
                <a:srgbClr val="FFFFFF"/>
              </a:solidFill>
            </a:endParaRPr>
          </a:p>
        </p:txBody>
      </p:sp>
    </p:spTree>
    <p:extLst>
      <p:ext uri="{BB962C8B-B14F-4D97-AF65-F5344CB8AC3E}">
        <p14:creationId xmlns:p14="http://schemas.microsoft.com/office/powerpoint/2010/main" val="4253514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p:txBody>
          <a:bodyPr/>
          <a:lstStyle/>
          <a:p>
            <a:pPr eaLnBrk="1" hangingPunct="1"/>
            <a:endParaRPr lang="en-US" smtClean="0">
              <a:solidFill>
                <a:schemeClr val="bg1"/>
              </a:solidFill>
            </a:endParaRPr>
          </a:p>
        </p:txBody>
      </p:sp>
      <p:pic>
        <p:nvPicPr>
          <p:cNvPr id="165891" name="Picture 4" descr="68"/>
          <p:cNvPicPr>
            <a:picLocks noGrp="1" noChangeAspect="1" noChangeArrowheads="1"/>
          </p:cNvPicPr>
          <p:nvPr>
            <p:ph idx="1"/>
          </p:nvPr>
        </p:nvPicPr>
        <p:blipFill>
          <a:blip r:embed="rId2"/>
          <a:srcRect/>
          <a:stretch>
            <a:fillRect/>
          </a:stretch>
        </p:blipFill>
        <p:spPr>
          <a:xfrm>
            <a:off x="250825" y="260350"/>
            <a:ext cx="8642350" cy="6337300"/>
          </a:xfrm>
          <a:solidFill>
            <a:srgbClr val="000000">
              <a:shade val="95000"/>
            </a:srgbClr>
          </a:solidFill>
          <a:ln w="444500" cap="sq">
            <a:solidFill>
              <a:srgbClr val="FF33CC"/>
            </a:solidFill>
            <a:prstDash val="sysDot"/>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50624018"/>
      </p:ext>
    </p:extLst>
  </p:cSld>
  <p:clrMapOvr>
    <a:masterClrMapping/>
  </p:clrMapOvr>
  <p:transition spd="med">
    <p:diamon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title"/>
          </p:nvPr>
        </p:nvSpPr>
        <p:spPr/>
        <p:txBody>
          <a:bodyPr/>
          <a:lstStyle/>
          <a:p>
            <a:pPr eaLnBrk="1" hangingPunct="1"/>
            <a:endParaRPr lang="en-US" smtClean="0">
              <a:solidFill>
                <a:schemeClr val="bg1"/>
              </a:solidFill>
            </a:endParaRPr>
          </a:p>
        </p:txBody>
      </p:sp>
      <p:pic>
        <p:nvPicPr>
          <p:cNvPr id="171011" name="Picture 4" descr="8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520" y="0"/>
            <a:ext cx="8640960" cy="4797152"/>
          </a:xfrm>
          <a:ln w="228600" cap="sq" cmpd="thickThin">
            <a:noFill/>
            <a:prstDash val="sysDash"/>
            <a:miter lim="800000"/>
          </a:ln>
          <a:effectLst>
            <a:innerShdw blurRad="76200">
              <a:srgbClr val="000000"/>
            </a:innerShdw>
          </a:effectLst>
        </p:spPr>
      </p:pic>
      <p:sp>
        <p:nvSpPr>
          <p:cNvPr id="2" name="Rectangle 1"/>
          <p:cNvSpPr/>
          <p:nvPr/>
        </p:nvSpPr>
        <p:spPr>
          <a:xfrm>
            <a:off x="251520" y="5021509"/>
            <a:ext cx="8784976" cy="1938992"/>
          </a:xfrm>
          <a:prstGeom prst="rect">
            <a:avLst/>
          </a:prstGeom>
        </p:spPr>
        <p:txBody>
          <a:bodyPr wrap="square">
            <a:spAutoFit/>
          </a:bodyPr>
          <a:lstStyle/>
          <a:p>
            <a:r>
              <a:rPr lang="en-US" sz="2400" dirty="0" smtClean="0">
                <a:solidFill>
                  <a:srgbClr val="FFFFFF"/>
                </a:solidFill>
              </a:rPr>
              <a:t>Triglycerides aggregate </a:t>
            </a:r>
            <a:r>
              <a:rPr lang="en-US" sz="2400" dirty="0">
                <a:solidFill>
                  <a:srgbClr val="FFFFFF"/>
                </a:solidFill>
              </a:rPr>
              <a:t>into globules along with the absorbed cholesterol and phospholipids. B-lipoprotein coat part of the surface of each globule to form </a:t>
            </a:r>
            <a:r>
              <a:rPr lang="en-US" sz="2400" dirty="0" err="1" smtClean="0">
                <a:solidFill>
                  <a:srgbClr val="FFFFFF"/>
                </a:solidFill>
              </a:rPr>
              <a:t>chylomicrons.It</a:t>
            </a:r>
            <a:r>
              <a:rPr lang="en-US" sz="2400" dirty="0" smtClean="0">
                <a:solidFill>
                  <a:srgbClr val="FFFFFF"/>
                </a:solidFill>
              </a:rPr>
              <a:t> </a:t>
            </a:r>
            <a:r>
              <a:rPr lang="en-US" sz="2400" dirty="0">
                <a:solidFill>
                  <a:srgbClr val="FFFFFF"/>
                </a:solidFill>
              </a:rPr>
              <a:t>diffuses to side of the cell and is excreted by exocytosis into the central lacteal of villi, to lymph, then to thoracic duct.</a:t>
            </a:r>
          </a:p>
        </p:txBody>
      </p:sp>
    </p:spTree>
    <p:extLst>
      <p:ext uri="{BB962C8B-B14F-4D97-AF65-F5344CB8AC3E}">
        <p14:creationId xmlns:p14="http://schemas.microsoft.com/office/powerpoint/2010/main" val="3827126199"/>
      </p:ext>
    </p:extLst>
  </p:cSld>
  <p:clrMapOvr>
    <a:masterClrMapping/>
  </p:clrMapOvr>
  <p:transition spd="med">
    <p:diamon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وان 1"/>
          <p:cNvSpPr>
            <a:spLocks noGrp="1"/>
          </p:cNvSpPr>
          <p:nvPr>
            <p:ph type="title"/>
          </p:nvPr>
        </p:nvSpPr>
        <p:spPr>
          <a:xfrm>
            <a:off x="484977" y="188640"/>
            <a:ext cx="8637588" cy="762000"/>
          </a:xfrm>
        </p:spPr>
        <p:txBody>
          <a:bodyPr/>
          <a:lstStyle/>
          <a:p>
            <a:pPr rtl="0" eaLnBrk="1" hangingPunct="1"/>
            <a:r>
              <a:rPr lang="en-US" dirty="0" smtClean="0">
                <a:solidFill>
                  <a:srgbClr val="FF33CC"/>
                </a:solidFill>
              </a:rPr>
              <a:t>Absorption of vitamins</a:t>
            </a:r>
            <a:endParaRPr lang="ar-SA" dirty="0" smtClean="0">
              <a:solidFill>
                <a:srgbClr val="FF33CC"/>
              </a:solidFill>
            </a:endParaRPr>
          </a:p>
        </p:txBody>
      </p:sp>
      <p:sp>
        <p:nvSpPr>
          <p:cNvPr id="24579" name="عنصر نائب للمحتوى 2"/>
          <p:cNvSpPr>
            <a:spLocks noGrp="1"/>
          </p:cNvSpPr>
          <p:nvPr>
            <p:ph idx="1"/>
          </p:nvPr>
        </p:nvSpPr>
        <p:spPr>
          <a:xfrm>
            <a:off x="0" y="764704"/>
            <a:ext cx="9144000" cy="4114800"/>
          </a:xfrm>
        </p:spPr>
        <p:txBody>
          <a:bodyPr/>
          <a:lstStyle/>
          <a:p>
            <a:pPr marL="514350" indent="-514350" algn="l" rtl="0" eaLnBrk="1" hangingPunct="1">
              <a:buFontTx/>
              <a:buAutoNum type="alphaUcPeriod"/>
            </a:pPr>
            <a:r>
              <a:rPr lang="en-US" dirty="0" smtClean="0">
                <a:solidFill>
                  <a:srgbClr val="FFFFFF"/>
                </a:solidFill>
              </a:rPr>
              <a:t>Fat-soluble vitamins (A</a:t>
            </a:r>
            <a:r>
              <a:rPr lang="en-US" dirty="0">
                <a:solidFill>
                  <a:srgbClr val="FFFFFF"/>
                </a:solidFill>
              </a:rPr>
              <a:t>, D, E, &amp; </a:t>
            </a:r>
            <a:r>
              <a:rPr lang="en-US" dirty="0" smtClean="0">
                <a:solidFill>
                  <a:srgbClr val="FFFFFF"/>
                </a:solidFill>
              </a:rPr>
              <a:t>K) are incorporated into micelles and absorbed along with other lipids </a:t>
            </a:r>
          </a:p>
          <a:p>
            <a:pPr marL="514350" indent="-514350" algn="l" rtl="0" eaLnBrk="1" hangingPunct="1">
              <a:buFontTx/>
              <a:buAutoNum type="alphaUcPeriod"/>
            </a:pPr>
            <a:r>
              <a:rPr lang="en-US" dirty="0" smtClean="0">
                <a:solidFill>
                  <a:srgbClr val="FFFFFF"/>
                </a:solidFill>
              </a:rPr>
              <a:t>Most water-soluble vitamins (C</a:t>
            </a:r>
            <a:r>
              <a:rPr lang="en-US" dirty="0">
                <a:solidFill>
                  <a:srgbClr val="FFFFFF"/>
                </a:solidFill>
              </a:rPr>
              <a:t>, B1, B2, B6, </a:t>
            </a:r>
            <a:r>
              <a:rPr lang="en-US" dirty="0" smtClean="0">
                <a:solidFill>
                  <a:srgbClr val="FFFFFF"/>
                </a:solidFill>
              </a:rPr>
              <a:t>and </a:t>
            </a:r>
            <a:r>
              <a:rPr lang="en-US" dirty="0">
                <a:solidFill>
                  <a:srgbClr val="FFFFFF"/>
                </a:solidFill>
              </a:rPr>
              <a:t>folic </a:t>
            </a:r>
            <a:r>
              <a:rPr lang="en-US" dirty="0" smtClean="0">
                <a:solidFill>
                  <a:srgbClr val="FFFFFF"/>
                </a:solidFill>
              </a:rPr>
              <a:t>acid) are absorbed by Na-dependent </a:t>
            </a:r>
            <a:r>
              <a:rPr lang="en-US" dirty="0" err="1" smtClean="0">
                <a:solidFill>
                  <a:srgbClr val="FFFFFF"/>
                </a:solidFill>
              </a:rPr>
              <a:t>cotransport</a:t>
            </a:r>
            <a:r>
              <a:rPr lang="en-US" dirty="0" smtClean="0">
                <a:solidFill>
                  <a:srgbClr val="FFFFFF"/>
                </a:solidFill>
              </a:rPr>
              <a:t> mechanisms</a:t>
            </a:r>
          </a:p>
          <a:p>
            <a:pPr marL="514350" indent="-514350" algn="l" rtl="0" eaLnBrk="1" hangingPunct="1">
              <a:buFontTx/>
              <a:buAutoNum type="alphaUcPeriod"/>
            </a:pPr>
            <a:r>
              <a:rPr lang="en-US" dirty="0" smtClean="0">
                <a:solidFill>
                  <a:srgbClr val="FFFFFF"/>
                </a:solidFill>
              </a:rPr>
              <a:t>Vitamin B12 is absorbed in the ileum and requires intrinsic factor</a:t>
            </a:r>
          </a:p>
          <a:p>
            <a:pPr marL="514350" indent="-514350" algn="l" rtl="0" eaLnBrk="1" hangingPunct="1">
              <a:buFont typeface="Wingdings" pitchFamily="2" charset="2"/>
              <a:buChar char="Ø"/>
            </a:pPr>
            <a:r>
              <a:rPr lang="en-US" dirty="0" err="1" smtClean="0">
                <a:solidFill>
                  <a:srgbClr val="FFFFFF"/>
                </a:solidFill>
              </a:rPr>
              <a:t>Gastrectomy</a:t>
            </a:r>
            <a:r>
              <a:rPr lang="en-US" dirty="0" smtClean="0">
                <a:solidFill>
                  <a:srgbClr val="FFFFFF"/>
                </a:solidFill>
              </a:rPr>
              <a:t> results in the loss of parietal cells and loss of intrinsic factor         </a:t>
            </a:r>
            <a:r>
              <a:rPr lang="en-US" b="1" dirty="0" smtClean="0">
                <a:solidFill>
                  <a:srgbClr val="FFFFFF"/>
                </a:solidFill>
              </a:rPr>
              <a:t>pernicious anemia</a:t>
            </a:r>
            <a:r>
              <a:rPr lang="en-US" dirty="0" smtClean="0">
                <a:solidFill>
                  <a:srgbClr val="FFFFFF"/>
                </a:solidFill>
              </a:rPr>
              <a:t> </a:t>
            </a:r>
          </a:p>
        </p:txBody>
      </p:sp>
      <p:sp>
        <p:nvSpPr>
          <p:cNvPr id="24580" name="سهم إلى اليمين 3"/>
          <p:cNvSpPr>
            <a:spLocks noChangeArrowheads="1"/>
          </p:cNvSpPr>
          <p:nvPr/>
        </p:nvSpPr>
        <p:spPr bwMode="auto">
          <a:xfrm>
            <a:off x="4283968" y="5229200"/>
            <a:ext cx="457200" cy="152400"/>
          </a:xfrm>
          <a:prstGeom prst="rightArrow">
            <a:avLst>
              <a:gd name="adj1" fmla="val 50000"/>
              <a:gd name="adj2" fmla="val 50000"/>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Tree>
    <p:extLst>
      <p:ext uri="{BB962C8B-B14F-4D97-AF65-F5344CB8AC3E}">
        <p14:creationId xmlns:p14="http://schemas.microsoft.com/office/powerpoint/2010/main" val="482303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71438"/>
            <a:ext cx="7772400" cy="1143000"/>
          </a:xfrm>
        </p:spPr>
        <p:txBody>
          <a:bodyPr/>
          <a:lstStyle/>
          <a:p>
            <a:pPr eaLnBrk="1" hangingPunct="1"/>
            <a:r>
              <a:rPr lang="en-US" sz="3600" dirty="0" smtClean="0">
                <a:solidFill>
                  <a:srgbClr val="FF33CC"/>
                </a:solidFill>
              </a:rPr>
              <a:t>Mixing (Segmentation) Contractions</a:t>
            </a:r>
            <a:endParaRPr lang="ar-SA" sz="3600" dirty="0" smtClean="0">
              <a:solidFill>
                <a:srgbClr val="FF33CC"/>
              </a:solidFill>
            </a:endParaRPr>
          </a:p>
        </p:txBody>
      </p:sp>
      <p:sp>
        <p:nvSpPr>
          <p:cNvPr id="4099" name="Content Placeholder 2"/>
          <p:cNvSpPr>
            <a:spLocks noGrp="1"/>
          </p:cNvSpPr>
          <p:nvPr>
            <p:ph idx="1"/>
          </p:nvPr>
        </p:nvSpPr>
        <p:spPr>
          <a:xfrm>
            <a:off x="107504" y="908720"/>
            <a:ext cx="8856984" cy="4491955"/>
          </a:xfrm>
        </p:spPr>
        <p:txBody>
          <a:bodyPr/>
          <a:lstStyle/>
          <a:p>
            <a:pPr algn="l" rtl="0" eaLnBrk="1" hangingPunct="1">
              <a:buClr>
                <a:srgbClr val="FF33CC"/>
              </a:buClr>
              <a:buFont typeface="Wingdings" pitchFamily="2" charset="2"/>
              <a:buChar char="v"/>
            </a:pPr>
            <a:r>
              <a:rPr lang="en-US" sz="2800" dirty="0" smtClean="0">
                <a:solidFill>
                  <a:srgbClr val="FFFFFF"/>
                </a:solidFill>
              </a:rPr>
              <a:t>When a portion of small intestine becomes distended, the segmentation contraction is activated by ENS to divide the intestine into spaced segments which last for fraction of min, and have the appearance of a chain of sausages. </a:t>
            </a:r>
          </a:p>
          <a:p>
            <a:pPr algn="l" rtl="0" eaLnBrk="1" hangingPunct="1">
              <a:buClr>
                <a:srgbClr val="FF33CC"/>
              </a:buClr>
              <a:buFont typeface="Wingdings" pitchFamily="2" charset="2"/>
              <a:buChar char="v"/>
            </a:pPr>
            <a:r>
              <a:rPr lang="en-US" sz="2800" dirty="0" smtClean="0">
                <a:solidFill>
                  <a:srgbClr val="FFFFFF"/>
                </a:solidFill>
              </a:rPr>
              <a:t>As one set of segmentation contractions relaxes, a new set often begins at points between the previous ones.</a:t>
            </a:r>
          </a:p>
          <a:p>
            <a:pPr algn="l" rtl="0" eaLnBrk="1" hangingPunct="1">
              <a:buClr>
                <a:srgbClr val="FF33CC"/>
              </a:buClr>
              <a:buFont typeface="Wingdings" pitchFamily="2" charset="2"/>
              <a:buChar char="v"/>
            </a:pPr>
            <a:r>
              <a:rPr lang="en-US" sz="2800" dirty="0" smtClean="0">
                <a:solidFill>
                  <a:srgbClr val="FFFFFF"/>
                </a:solidFill>
              </a:rPr>
              <a:t>The segmentation contractions become weak when the excitatory activity of ENS is blocked by the drug atropine.</a:t>
            </a:r>
          </a:p>
          <a:p>
            <a:pPr algn="l" rtl="0" eaLnBrk="1" hangingPunct="1">
              <a:buClr>
                <a:srgbClr val="FF33CC"/>
              </a:buClr>
              <a:buFont typeface="Wingdings" pitchFamily="2" charset="2"/>
              <a:buChar char="v"/>
            </a:pPr>
            <a:r>
              <a:rPr lang="en-US" sz="2800" u="sng" dirty="0">
                <a:solidFill>
                  <a:srgbClr val="FFFFFF"/>
                </a:solidFill>
              </a:rPr>
              <a:t>The significance of segmentation </a:t>
            </a:r>
            <a:r>
              <a:rPr lang="en-US" sz="2800" u="sng" dirty="0" smtClean="0">
                <a:solidFill>
                  <a:srgbClr val="FFFFFF"/>
                </a:solidFill>
              </a:rPr>
              <a:t>contractions: </a:t>
            </a:r>
            <a:endParaRPr lang="en-US" sz="2800" u="sng" dirty="0">
              <a:solidFill>
                <a:srgbClr val="FFFFFF"/>
              </a:solidFill>
            </a:endParaRPr>
          </a:p>
          <a:p>
            <a:pPr indent="12700" algn="l" rtl="0" eaLnBrk="1" hangingPunct="1">
              <a:buClr>
                <a:srgbClr val="FF33CC"/>
              </a:buClr>
              <a:buFont typeface="Wingdings" pitchFamily="2" charset="2"/>
              <a:buChar char="§"/>
            </a:pPr>
            <a:r>
              <a:rPr lang="en-US" sz="2800" dirty="0">
                <a:solidFill>
                  <a:srgbClr val="FFFFFF"/>
                </a:solidFill>
              </a:rPr>
              <a:t>Blend different juices with the </a:t>
            </a:r>
            <a:r>
              <a:rPr lang="en-US" sz="2800" dirty="0" err="1">
                <a:solidFill>
                  <a:srgbClr val="FFFFFF"/>
                </a:solidFill>
              </a:rPr>
              <a:t>chyme</a:t>
            </a:r>
            <a:endParaRPr lang="en-US" sz="2800" dirty="0">
              <a:solidFill>
                <a:srgbClr val="FFFFFF"/>
              </a:solidFill>
            </a:endParaRPr>
          </a:p>
          <a:p>
            <a:pPr indent="12700" algn="l" rtl="0" eaLnBrk="1" hangingPunct="1">
              <a:buClr>
                <a:srgbClr val="FF33CC"/>
              </a:buClr>
              <a:buFont typeface="Wingdings" pitchFamily="2" charset="2"/>
              <a:buChar char="§"/>
            </a:pPr>
            <a:r>
              <a:rPr lang="en-US" sz="2800" dirty="0">
                <a:solidFill>
                  <a:srgbClr val="FFFFFF"/>
                </a:solidFill>
              </a:rPr>
              <a:t>Bring products of digestion in contact with absorptive surfaces</a:t>
            </a:r>
          </a:p>
          <a:p>
            <a:pPr algn="l" rtl="0" eaLnBrk="1" hangingPunct="1"/>
            <a:endParaRPr lang="ar-SA" sz="2400" dirty="0" smtClean="0"/>
          </a:p>
        </p:txBody>
      </p:sp>
    </p:spTree>
    <p:extLst>
      <p:ext uri="{BB962C8B-B14F-4D97-AF65-F5344CB8AC3E}">
        <p14:creationId xmlns:p14="http://schemas.microsoft.com/office/powerpoint/2010/main" val="175601038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وان 1"/>
          <p:cNvSpPr>
            <a:spLocks noGrp="1"/>
          </p:cNvSpPr>
          <p:nvPr>
            <p:ph type="title"/>
          </p:nvPr>
        </p:nvSpPr>
        <p:spPr>
          <a:xfrm>
            <a:off x="317500" y="76200"/>
            <a:ext cx="8637588" cy="1446213"/>
          </a:xfrm>
        </p:spPr>
        <p:txBody>
          <a:bodyPr/>
          <a:lstStyle/>
          <a:p>
            <a:pPr rtl="0" eaLnBrk="1" hangingPunct="1"/>
            <a:r>
              <a:rPr lang="en-US" dirty="0" smtClean="0">
                <a:solidFill>
                  <a:srgbClr val="FF33CC"/>
                </a:solidFill>
              </a:rPr>
              <a:t>Absorption and secretion of electrolytes and water </a:t>
            </a:r>
            <a:endParaRPr lang="ar-SA" dirty="0" smtClean="0">
              <a:solidFill>
                <a:srgbClr val="FF33CC"/>
              </a:solidFill>
            </a:endParaRPr>
          </a:p>
        </p:txBody>
      </p:sp>
      <p:sp>
        <p:nvSpPr>
          <p:cNvPr id="25603" name="عنصر نائب للمحتوى 2"/>
          <p:cNvSpPr>
            <a:spLocks noGrp="1"/>
          </p:cNvSpPr>
          <p:nvPr>
            <p:ph idx="1"/>
          </p:nvPr>
        </p:nvSpPr>
        <p:spPr>
          <a:xfrm>
            <a:off x="251520" y="1268760"/>
            <a:ext cx="8712968" cy="4114800"/>
          </a:xfrm>
        </p:spPr>
        <p:txBody>
          <a:bodyPr/>
          <a:lstStyle/>
          <a:p>
            <a:pPr algn="l" rtl="0" eaLnBrk="1" hangingPunct="1"/>
            <a:r>
              <a:rPr lang="en-US" sz="3600" dirty="0" smtClean="0">
                <a:solidFill>
                  <a:srgbClr val="FFFFFF"/>
                </a:solidFill>
              </a:rPr>
              <a:t>Electrolytes and H</a:t>
            </a:r>
            <a:r>
              <a:rPr lang="en-US" sz="3600" baseline="-25000" dirty="0" smtClean="0">
                <a:solidFill>
                  <a:srgbClr val="FFFFFF"/>
                </a:solidFill>
              </a:rPr>
              <a:t>2</a:t>
            </a:r>
            <a:r>
              <a:rPr lang="en-US" sz="3600" dirty="0" smtClean="0">
                <a:solidFill>
                  <a:srgbClr val="FFFFFF"/>
                </a:solidFill>
              </a:rPr>
              <a:t>O may cross intestinal epithelial cells by either cellular or </a:t>
            </a:r>
            <a:r>
              <a:rPr lang="en-US" sz="3600" dirty="0" err="1" smtClean="0">
                <a:solidFill>
                  <a:srgbClr val="FFFFFF"/>
                </a:solidFill>
              </a:rPr>
              <a:t>paracellular</a:t>
            </a:r>
            <a:r>
              <a:rPr lang="en-US" sz="3600" dirty="0" smtClean="0">
                <a:solidFill>
                  <a:srgbClr val="FFFFFF"/>
                </a:solidFill>
              </a:rPr>
              <a:t> </a:t>
            </a:r>
          </a:p>
          <a:p>
            <a:pPr algn="l" rtl="0" eaLnBrk="1" hangingPunct="1"/>
            <a:r>
              <a:rPr lang="en-US" sz="3600" dirty="0" smtClean="0">
                <a:solidFill>
                  <a:srgbClr val="FFFFFF"/>
                </a:solidFill>
              </a:rPr>
              <a:t>The permeability of the tight junctions varies with the type of epithelium </a:t>
            </a:r>
          </a:p>
          <a:p>
            <a:pPr algn="l" rtl="0" eaLnBrk="1" hangingPunct="1">
              <a:buFont typeface="Courier New" pitchFamily="49" charset="0"/>
              <a:buChar char="o"/>
            </a:pPr>
            <a:r>
              <a:rPr lang="en-US" sz="3600" dirty="0" smtClean="0">
                <a:solidFill>
                  <a:srgbClr val="FFFFFF"/>
                </a:solidFill>
              </a:rPr>
              <a:t>A tight epithelium is in the colon </a:t>
            </a:r>
          </a:p>
          <a:p>
            <a:pPr algn="l" rtl="0" eaLnBrk="1" hangingPunct="1">
              <a:buFont typeface="Courier New" pitchFamily="49" charset="0"/>
              <a:buChar char="o"/>
            </a:pPr>
            <a:r>
              <a:rPr lang="en-US" sz="3600" dirty="0" smtClean="0">
                <a:solidFill>
                  <a:srgbClr val="FFFFFF"/>
                </a:solidFill>
              </a:rPr>
              <a:t>Leaky epithelia are the small intestine and gallbladder </a:t>
            </a:r>
            <a:endParaRPr lang="ar-SA" sz="3600" dirty="0" smtClean="0">
              <a:solidFill>
                <a:srgbClr val="FFFFFF"/>
              </a:solidFill>
            </a:endParaRPr>
          </a:p>
        </p:txBody>
      </p:sp>
    </p:spTree>
    <p:extLst>
      <p:ext uri="{BB962C8B-B14F-4D97-AF65-F5344CB8AC3E}">
        <p14:creationId xmlns:p14="http://schemas.microsoft.com/office/powerpoint/2010/main" val="20306939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p:cNvSpPr>
          <p:nvPr>
            <p:ph type="title"/>
          </p:nvPr>
        </p:nvSpPr>
        <p:spPr>
          <a:xfrm>
            <a:off x="506412" y="34352"/>
            <a:ext cx="8637588" cy="1143000"/>
          </a:xfrm>
        </p:spPr>
        <p:txBody>
          <a:bodyPr/>
          <a:lstStyle/>
          <a:p>
            <a:pPr rtl="0" eaLnBrk="1" hangingPunct="1"/>
            <a:r>
              <a:rPr lang="en-US" sz="3600" dirty="0">
                <a:solidFill>
                  <a:srgbClr val="FF33CC"/>
                </a:solidFill>
              </a:rPr>
              <a:t>Absorption of </a:t>
            </a:r>
            <a:r>
              <a:rPr lang="en-US" sz="3600" dirty="0" smtClean="0">
                <a:solidFill>
                  <a:srgbClr val="FF33CC"/>
                </a:solidFill>
              </a:rPr>
              <a:t>Na</a:t>
            </a:r>
            <a:r>
              <a:rPr lang="en-US" sz="3600" baseline="30000" dirty="0" smtClean="0">
                <a:solidFill>
                  <a:srgbClr val="FF33CC"/>
                </a:solidFill>
              </a:rPr>
              <a:t>+</a:t>
            </a:r>
            <a:endParaRPr lang="en-US" sz="3600" dirty="0">
              <a:solidFill>
                <a:srgbClr val="FF33CC"/>
              </a:solidFill>
            </a:endParaRPr>
          </a:p>
        </p:txBody>
      </p:sp>
      <p:sp>
        <p:nvSpPr>
          <p:cNvPr id="3" name="عنصر نائب للمحتوى 2"/>
          <p:cNvSpPr>
            <a:spLocks noGrp="1"/>
          </p:cNvSpPr>
          <p:nvPr>
            <p:ph idx="1"/>
          </p:nvPr>
        </p:nvSpPr>
        <p:spPr>
          <a:xfrm>
            <a:off x="107504" y="908720"/>
            <a:ext cx="9036496" cy="4114800"/>
          </a:xfrm>
        </p:spPr>
        <p:txBody>
          <a:bodyPr/>
          <a:lstStyle/>
          <a:p>
            <a:pPr algn="l" rtl="0" eaLnBrk="1" hangingPunct="1">
              <a:buFont typeface="Wingdings" pitchFamily="2" charset="2"/>
              <a:buNone/>
              <a:defRPr/>
            </a:pPr>
            <a:r>
              <a:rPr lang="en-US" sz="2800" dirty="0" smtClean="0">
                <a:solidFill>
                  <a:srgbClr val="FFFFFF"/>
                </a:solidFill>
              </a:rPr>
              <a:t>Na moves into the intestinal cells by the following mechanisms:</a:t>
            </a:r>
          </a:p>
          <a:p>
            <a:pPr marL="514350" indent="-514350" algn="l" rtl="0" eaLnBrk="1" hangingPunct="1">
              <a:buFont typeface="+mj-lt"/>
              <a:buAutoNum type="arabicParenR"/>
              <a:defRPr/>
            </a:pPr>
            <a:r>
              <a:rPr lang="en-US" sz="2800" dirty="0" smtClean="0">
                <a:solidFill>
                  <a:srgbClr val="FFFFFF"/>
                </a:solidFill>
              </a:rPr>
              <a:t>Passive diffusion </a:t>
            </a:r>
          </a:p>
          <a:p>
            <a:pPr marL="514350" indent="-514350" algn="l" rtl="0" eaLnBrk="1" hangingPunct="1">
              <a:buFont typeface="+mj-lt"/>
              <a:buAutoNum type="arabicParenR"/>
              <a:defRPr/>
            </a:pPr>
            <a:r>
              <a:rPr lang="en-US" sz="2800" dirty="0" smtClean="0">
                <a:solidFill>
                  <a:srgbClr val="FFFFFF"/>
                </a:solidFill>
              </a:rPr>
              <a:t>Na-glucose or Na-amino acid co-transport </a:t>
            </a:r>
          </a:p>
          <a:p>
            <a:pPr marL="514350" indent="-514350" algn="l" rtl="0" eaLnBrk="1" hangingPunct="1">
              <a:buFont typeface="+mj-lt"/>
              <a:buAutoNum type="arabicParenR"/>
              <a:defRPr/>
            </a:pPr>
            <a:r>
              <a:rPr lang="en-US" sz="2800" dirty="0" smtClean="0">
                <a:solidFill>
                  <a:srgbClr val="FFFFFF"/>
                </a:solidFill>
              </a:rPr>
              <a:t>Na-</a:t>
            </a:r>
            <a:r>
              <a:rPr lang="en-US" sz="2800" dirty="0" err="1" smtClean="0">
                <a:solidFill>
                  <a:srgbClr val="FFFFFF"/>
                </a:solidFill>
              </a:rPr>
              <a:t>Cl</a:t>
            </a:r>
            <a:r>
              <a:rPr lang="en-US" sz="2800" dirty="0" smtClean="0">
                <a:solidFill>
                  <a:srgbClr val="FFFFFF"/>
                </a:solidFill>
              </a:rPr>
              <a:t> exchange </a:t>
            </a:r>
          </a:p>
          <a:p>
            <a:pPr marL="514350" indent="-514350" algn="l" rtl="0" eaLnBrk="1" hangingPunct="1">
              <a:buFont typeface="+mj-lt"/>
              <a:buAutoNum type="arabicParenR"/>
              <a:defRPr/>
            </a:pPr>
            <a:r>
              <a:rPr lang="en-US" sz="2800" dirty="0" smtClean="0">
                <a:solidFill>
                  <a:srgbClr val="FFFFFF"/>
                </a:solidFill>
              </a:rPr>
              <a:t>Na-H exchange </a:t>
            </a:r>
          </a:p>
          <a:p>
            <a:pPr algn="l" rtl="0" eaLnBrk="1" hangingPunct="1">
              <a:defRPr/>
            </a:pPr>
            <a:r>
              <a:rPr lang="en-US" sz="2800" dirty="0" smtClean="0">
                <a:solidFill>
                  <a:srgbClr val="FFFFFF"/>
                </a:solidFill>
              </a:rPr>
              <a:t>The next step in the transport process is osmosis of water into the </a:t>
            </a:r>
            <a:r>
              <a:rPr lang="en-US" sz="2800" dirty="0" err="1" smtClean="0">
                <a:solidFill>
                  <a:srgbClr val="FFFFFF"/>
                </a:solidFill>
              </a:rPr>
              <a:t>paracellular</a:t>
            </a:r>
            <a:r>
              <a:rPr lang="en-US" sz="2800" dirty="0" smtClean="0">
                <a:solidFill>
                  <a:srgbClr val="FFFFFF"/>
                </a:solidFill>
              </a:rPr>
              <a:t> spaces because a large osmotic gradient has been created by the elevated concentration of ions in the </a:t>
            </a:r>
            <a:r>
              <a:rPr lang="en-US" sz="2800" dirty="0" err="1" smtClean="0">
                <a:solidFill>
                  <a:srgbClr val="FFFFFF"/>
                </a:solidFill>
              </a:rPr>
              <a:t>paracellular</a:t>
            </a:r>
            <a:r>
              <a:rPr lang="en-US" sz="2800" dirty="0" smtClean="0">
                <a:solidFill>
                  <a:srgbClr val="FFFFFF"/>
                </a:solidFill>
              </a:rPr>
              <a:t> space.</a:t>
            </a:r>
          </a:p>
          <a:p>
            <a:pPr algn="l" rtl="0" eaLnBrk="1" hangingPunct="1">
              <a:defRPr/>
            </a:pPr>
            <a:r>
              <a:rPr lang="en-US" sz="2800" b="1" dirty="0" err="1" smtClean="0">
                <a:solidFill>
                  <a:srgbClr val="FFFFFF"/>
                </a:solidFill>
              </a:rPr>
              <a:t>Aldosterone</a:t>
            </a:r>
            <a:r>
              <a:rPr lang="en-US" sz="2800" b="1" dirty="0" smtClean="0">
                <a:solidFill>
                  <a:srgbClr val="FFFFFF"/>
                </a:solidFill>
              </a:rPr>
              <a:t> Greatly Enhances Sodium Absorption:</a:t>
            </a:r>
          </a:p>
          <a:p>
            <a:pPr algn="l" rtl="0" eaLnBrk="1" hangingPunct="1">
              <a:buFontTx/>
              <a:buNone/>
              <a:defRPr/>
            </a:pPr>
            <a:r>
              <a:rPr lang="en-US" sz="2800" dirty="0" smtClean="0">
                <a:solidFill>
                  <a:srgbClr val="FFFFFF"/>
                </a:solidFill>
              </a:rPr>
              <a:t>This effect of </a:t>
            </a:r>
            <a:r>
              <a:rPr lang="en-US" sz="2800" dirty="0" err="1" smtClean="0">
                <a:solidFill>
                  <a:srgbClr val="FFFFFF"/>
                </a:solidFill>
              </a:rPr>
              <a:t>aldosterone</a:t>
            </a:r>
            <a:r>
              <a:rPr lang="en-US" sz="2800" dirty="0" smtClean="0">
                <a:solidFill>
                  <a:srgbClr val="FFFFFF"/>
                </a:solidFill>
              </a:rPr>
              <a:t> is especially important in the colon because it allows virtually no loss of </a:t>
            </a:r>
            <a:r>
              <a:rPr lang="en-US" sz="2800" dirty="0" err="1" smtClean="0">
                <a:solidFill>
                  <a:srgbClr val="FFFFFF"/>
                </a:solidFill>
              </a:rPr>
              <a:t>NaCl</a:t>
            </a:r>
            <a:r>
              <a:rPr lang="en-US" sz="2800" dirty="0" smtClean="0">
                <a:solidFill>
                  <a:srgbClr val="FFFFFF"/>
                </a:solidFill>
              </a:rPr>
              <a:t> and water.</a:t>
            </a:r>
            <a:endParaRPr lang="ar-SA" sz="2800" dirty="0">
              <a:solidFill>
                <a:srgbClr val="FFFFFF"/>
              </a:solidFill>
            </a:endParaRPr>
          </a:p>
        </p:txBody>
      </p:sp>
    </p:spTree>
    <p:extLst>
      <p:ext uri="{BB962C8B-B14F-4D97-AF65-F5344CB8AC3E}">
        <p14:creationId xmlns:p14="http://schemas.microsoft.com/office/powerpoint/2010/main" val="35575731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1"/>
          <p:cNvSpPr>
            <a:spLocks noGrp="1"/>
          </p:cNvSpPr>
          <p:nvPr>
            <p:ph type="title"/>
          </p:nvPr>
        </p:nvSpPr>
        <p:spPr>
          <a:xfrm>
            <a:off x="251520" y="-33493"/>
            <a:ext cx="8637588" cy="1446212"/>
          </a:xfrm>
        </p:spPr>
        <p:txBody>
          <a:bodyPr/>
          <a:lstStyle/>
          <a:p>
            <a:pPr rtl="0" eaLnBrk="1" hangingPunct="1"/>
            <a:r>
              <a:rPr lang="en-US" dirty="0" smtClean="0">
                <a:solidFill>
                  <a:srgbClr val="FF33CC"/>
                </a:solidFill>
              </a:rPr>
              <a:t>Absorption of </a:t>
            </a:r>
            <a:r>
              <a:rPr lang="en-US" dirty="0" err="1" smtClean="0">
                <a:solidFill>
                  <a:srgbClr val="FF33CC"/>
                </a:solidFill>
              </a:rPr>
              <a:t>Cl</a:t>
            </a:r>
            <a:r>
              <a:rPr lang="en-US" baseline="30000" dirty="0">
                <a:solidFill>
                  <a:srgbClr val="FF33CC"/>
                </a:solidFill>
              </a:rPr>
              <a:t>-</a:t>
            </a:r>
            <a:endParaRPr lang="ar-SA" dirty="0" smtClean="0">
              <a:solidFill>
                <a:srgbClr val="FF33CC"/>
              </a:solidFill>
            </a:endParaRPr>
          </a:p>
        </p:txBody>
      </p:sp>
      <p:sp>
        <p:nvSpPr>
          <p:cNvPr id="20483" name="عنصر نائب للمحتوى 2"/>
          <p:cNvSpPr>
            <a:spLocks noGrp="1"/>
          </p:cNvSpPr>
          <p:nvPr>
            <p:ph idx="1"/>
          </p:nvPr>
        </p:nvSpPr>
        <p:spPr>
          <a:xfrm>
            <a:off x="323528" y="1196752"/>
            <a:ext cx="8208962" cy="4114800"/>
          </a:xfrm>
        </p:spPr>
        <p:txBody>
          <a:bodyPr/>
          <a:lstStyle/>
          <a:p>
            <a:pPr algn="l" rtl="0" eaLnBrk="1" hangingPunct="1">
              <a:defRPr/>
            </a:pPr>
            <a:r>
              <a:rPr lang="en-US" sz="2800" dirty="0" err="1" smtClean="0">
                <a:solidFill>
                  <a:srgbClr val="FFFFFF"/>
                </a:solidFill>
              </a:rPr>
              <a:t>Cl</a:t>
            </a:r>
            <a:r>
              <a:rPr lang="en-US" sz="2800" baseline="30000" dirty="0" smtClean="0">
                <a:solidFill>
                  <a:srgbClr val="FFFFFF"/>
                </a:solidFill>
              </a:rPr>
              <a:t>-</a:t>
            </a:r>
            <a:r>
              <a:rPr lang="en-US" sz="2800" dirty="0" smtClean="0">
                <a:solidFill>
                  <a:srgbClr val="FFFFFF"/>
                </a:solidFill>
              </a:rPr>
              <a:t> absorption accompanies Na</a:t>
            </a:r>
            <a:r>
              <a:rPr lang="en-US" sz="2800" baseline="30000" dirty="0" smtClean="0">
                <a:solidFill>
                  <a:srgbClr val="FFFFFF"/>
                </a:solidFill>
              </a:rPr>
              <a:t>+</a:t>
            </a:r>
            <a:r>
              <a:rPr lang="en-US" sz="2800" dirty="0" smtClean="0">
                <a:solidFill>
                  <a:srgbClr val="FFFFFF"/>
                </a:solidFill>
              </a:rPr>
              <a:t> absorption by the following mechanisms:</a:t>
            </a:r>
          </a:p>
          <a:p>
            <a:pPr marL="514350" indent="-514350" algn="l" rtl="0" eaLnBrk="1" hangingPunct="1">
              <a:buFont typeface="+mj-lt"/>
              <a:buAutoNum type="arabicParenR"/>
              <a:defRPr/>
            </a:pPr>
            <a:r>
              <a:rPr lang="en-US" sz="2800" dirty="0" smtClean="0">
                <a:solidFill>
                  <a:srgbClr val="FFFFFF"/>
                </a:solidFill>
              </a:rPr>
              <a:t>Passive diffusion</a:t>
            </a:r>
          </a:p>
          <a:p>
            <a:pPr marL="514350" indent="-514350" algn="l" rtl="0" eaLnBrk="1" hangingPunct="1">
              <a:buFont typeface="+mj-lt"/>
              <a:buAutoNum type="arabicParenR"/>
              <a:defRPr/>
            </a:pPr>
            <a:r>
              <a:rPr lang="en-US" sz="2800" dirty="0" smtClean="0">
                <a:solidFill>
                  <a:srgbClr val="FFFFFF"/>
                </a:solidFill>
              </a:rPr>
              <a:t>Na-</a:t>
            </a:r>
            <a:r>
              <a:rPr lang="en-US" sz="2800" dirty="0" err="1" smtClean="0">
                <a:solidFill>
                  <a:srgbClr val="FFFFFF"/>
                </a:solidFill>
              </a:rPr>
              <a:t>Cl</a:t>
            </a:r>
            <a:r>
              <a:rPr lang="en-US" sz="2800" dirty="0" smtClean="0">
                <a:solidFill>
                  <a:srgbClr val="FFFFFF"/>
                </a:solidFill>
              </a:rPr>
              <a:t> </a:t>
            </a:r>
            <a:r>
              <a:rPr lang="en-US" sz="2800" dirty="0" err="1" smtClean="0">
                <a:solidFill>
                  <a:srgbClr val="FFFFFF"/>
                </a:solidFill>
              </a:rPr>
              <a:t>cotransport</a:t>
            </a:r>
            <a:endParaRPr lang="en-US" sz="2800" dirty="0" smtClean="0">
              <a:solidFill>
                <a:srgbClr val="FFFFFF"/>
              </a:solidFill>
            </a:endParaRPr>
          </a:p>
          <a:p>
            <a:pPr marL="514350" indent="-514350" algn="l" rtl="0" eaLnBrk="1" hangingPunct="1">
              <a:buFont typeface="+mj-lt"/>
              <a:buAutoNum type="arabicParenR"/>
              <a:defRPr/>
            </a:pPr>
            <a:r>
              <a:rPr lang="en-US" sz="2800" dirty="0" smtClean="0">
                <a:solidFill>
                  <a:srgbClr val="FFFFFF"/>
                </a:solidFill>
              </a:rPr>
              <a:t>Cl-HCO3 exchange</a:t>
            </a:r>
          </a:p>
          <a:p>
            <a:pPr marL="0" indent="0" algn="ctr" rtl="0" eaLnBrk="1" hangingPunct="1">
              <a:buNone/>
              <a:defRPr/>
            </a:pPr>
            <a:r>
              <a:rPr lang="en-US" sz="3600" b="1" dirty="0" smtClean="0">
                <a:solidFill>
                  <a:srgbClr val="FF33CC"/>
                </a:solidFill>
              </a:rPr>
              <a:t>Absorption and secretion of K</a:t>
            </a:r>
          </a:p>
          <a:p>
            <a:pPr marL="514350" indent="-514350" algn="l" rtl="0" eaLnBrk="1" hangingPunct="1">
              <a:buFont typeface="Wingdings" pitchFamily="2" charset="2"/>
              <a:buChar char="v"/>
              <a:defRPr/>
            </a:pPr>
            <a:r>
              <a:rPr lang="en-US" sz="2800" dirty="0" smtClean="0">
                <a:solidFill>
                  <a:srgbClr val="FFFFFF"/>
                </a:solidFill>
              </a:rPr>
              <a:t>K is absorbed in the small intestine by passive diffusion </a:t>
            </a:r>
          </a:p>
          <a:p>
            <a:pPr marL="514350" indent="-514350" algn="l" rtl="0" eaLnBrk="1" hangingPunct="1">
              <a:buFont typeface="Wingdings" pitchFamily="2" charset="2"/>
              <a:buChar char="v"/>
              <a:defRPr/>
            </a:pPr>
            <a:r>
              <a:rPr lang="en-US" sz="2800" dirty="0" smtClean="0">
                <a:solidFill>
                  <a:srgbClr val="FFFFFF"/>
                </a:solidFill>
              </a:rPr>
              <a:t>K secretion in the colon is stimulated by </a:t>
            </a:r>
            <a:r>
              <a:rPr lang="en-US" sz="2800" dirty="0" err="1" smtClean="0">
                <a:solidFill>
                  <a:srgbClr val="FFFFFF"/>
                </a:solidFill>
              </a:rPr>
              <a:t>aldosterone</a:t>
            </a:r>
            <a:endParaRPr lang="en-US" sz="2800" dirty="0" smtClean="0">
              <a:solidFill>
                <a:srgbClr val="FFFFFF"/>
              </a:solidFill>
            </a:endParaRPr>
          </a:p>
          <a:p>
            <a:pPr marL="514350" indent="-514350" algn="l" rtl="0" eaLnBrk="1" hangingPunct="1">
              <a:buFont typeface="Wingdings" pitchFamily="2" charset="2"/>
              <a:buChar char="v"/>
              <a:defRPr/>
            </a:pPr>
            <a:r>
              <a:rPr lang="en-US" sz="2800" dirty="0" smtClean="0">
                <a:solidFill>
                  <a:srgbClr val="FFFFFF"/>
                </a:solidFill>
              </a:rPr>
              <a:t>Excessive loss of k in diarrheal fluids causes </a:t>
            </a:r>
            <a:r>
              <a:rPr lang="en-US" sz="2800" dirty="0" err="1" smtClean="0">
                <a:solidFill>
                  <a:srgbClr val="FFFFFF"/>
                </a:solidFill>
              </a:rPr>
              <a:t>hypokalemia</a:t>
            </a:r>
            <a:endParaRPr lang="en-US" sz="2800" dirty="0" smtClean="0">
              <a:solidFill>
                <a:srgbClr val="FFFFFF"/>
              </a:solidFill>
            </a:endParaRPr>
          </a:p>
        </p:txBody>
      </p:sp>
    </p:spTree>
    <p:extLst>
      <p:ext uri="{BB962C8B-B14F-4D97-AF65-F5344CB8AC3E}">
        <p14:creationId xmlns:p14="http://schemas.microsoft.com/office/powerpoint/2010/main" val="4136269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rtl="0" eaLnBrk="1" hangingPunct="1"/>
            <a:r>
              <a:rPr lang="en-US" dirty="0" smtClean="0">
                <a:solidFill>
                  <a:srgbClr val="FF33CC"/>
                </a:solidFill>
              </a:rPr>
              <a:t>Secretion of Bicarbonate Ions in the Ileum</a:t>
            </a:r>
            <a:endParaRPr lang="ar-SA" sz="3200" dirty="0" smtClean="0">
              <a:solidFill>
                <a:srgbClr val="FF33CC"/>
              </a:solidFill>
            </a:endParaRPr>
          </a:p>
        </p:txBody>
      </p:sp>
      <p:sp>
        <p:nvSpPr>
          <p:cNvPr id="27651" name="Content Placeholder 4"/>
          <p:cNvSpPr>
            <a:spLocks noGrp="1"/>
          </p:cNvSpPr>
          <p:nvPr>
            <p:ph idx="1"/>
          </p:nvPr>
        </p:nvSpPr>
        <p:spPr>
          <a:xfrm>
            <a:off x="251520" y="1981200"/>
            <a:ext cx="8712968" cy="4114800"/>
          </a:xfrm>
        </p:spPr>
        <p:txBody>
          <a:bodyPr/>
          <a:lstStyle/>
          <a:p>
            <a:pPr algn="l" rtl="0" eaLnBrk="1" hangingPunct="1"/>
            <a:r>
              <a:rPr lang="en-US" dirty="0" smtClean="0">
                <a:solidFill>
                  <a:srgbClr val="FFFFFF"/>
                </a:solidFill>
              </a:rPr>
              <a:t>The epithelial cells on the surfaces of the villi in the ileum and large intestine have a special capability of secreting bicarbonate ions in exchange for absorption of chloride ions. This is important because it provides alkaline bicarbonate ions that neutralize acid products formed by bacteria in the large intestine.</a:t>
            </a:r>
            <a:endParaRPr lang="ar-SA" dirty="0" smtClean="0">
              <a:solidFill>
                <a:srgbClr val="FFFFFF"/>
              </a:solidFill>
            </a:endParaRPr>
          </a:p>
        </p:txBody>
      </p:sp>
    </p:spTree>
    <p:extLst>
      <p:ext uri="{BB962C8B-B14F-4D97-AF65-F5344CB8AC3E}">
        <p14:creationId xmlns:p14="http://schemas.microsoft.com/office/powerpoint/2010/main" val="96551616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pPr eaLnBrk="1" hangingPunct="1"/>
            <a:endParaRPr lang="ar-SA" smtClean="0"/>
          </a:p>
        </p:txBody>
      </p:sp>
      <p:pic>
        <p:nvPicPr>
          <p:cNvPr id="28675" name="Picture 2" descr="jejunum"/>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286000" y="373063"/>
            <a:ext cx="4572000" cy="3132137"/>
          </a:xfrm>
          <a:noFill/>
        </p:spPr>
      </p:pic>
      <p:pic>
        <p:nvPicPr>
          <p:cNvPr id="28676" name="Picture 2" descr="ileum"/>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82550" y="3810000"/>
            <a:ext cx="4718050" cy="2971800"/>
          </a:xfrm>
          <a:noFill/>
        </p:spPr>
      </p:pic>
      <p:pic>
        <p:nvPicPr>
          <p:cNvPr id="28677" name="Picture 2" descr="mech electrolyte transpo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757613"/>
            <a:ext cx="32766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510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a:xfrm>
            <a:off x="354013" y="388938"/>
            <a:ext cx="8637587" cy="762000"/>
          </a:xfrm>
        </p:spPr>
        <p:txBody>
          <a:bodyPr/>
          <a:lstStyle/>
          <a:p>
            <a:pPr rtl="0" eaLnBrk="1" hangingPunct="1"/>
            <a:r>
              <a:rPr lang="en-US" dirty="0" err="1" smtClean="0">
                <a:solidFill>
                  <a:srgbClr val="FF33CC"/>
                </a:solidFill>
              </a:rPr>
              <a:t>Ca</a:t>
            </a:r>
            <a:r>
              <a:rPr lang="en-US" baseline="30000" dirty="0" smtClean="0">
                <a:solidFill>
                  <a:srgbClr val="FF33CC"/>
                </a:solidFill>
              </a:rPr>
              <a:t>++</a:t>
            </a:r>
            <a:r>
              <a:rPr lang="en-US" dirty="0" smtClean="0">
                <a:solidFill>
                  <a:srgbClr val="FF33CC"/>
                </a:solidFill>
              </a:rPr>
              <a:t> Absorption by Enterocytes </a:t>
            </a:r>
            <a:endParaRPr lang="ar-SA" dirty="0" smtClean="0">
              <a:solidFill>
                <a:srgbClr val="FF33CC"/>
              </a:solidFill>
            </a:endParaRPr>
          </a:p>
        </p:txBody>
      </p:sp>
      <p:sp>
        <p:nvSpPr>
          <p:cNvPr id="31747" name="عنصر نائب للمحتوى 2"/>
          <p:cNvSpPr>
            <a:spLocks noGrp="1"/>
          </p:cNvSpPr>
          <p:nvPr>
            <p:ph idx="1"/>
          </p:nvPr>
        </p:nvSpPr>
        <p:spPr/>
        <p:txBody>
          <a:bodyPr/>
          <a:lstStyle/>
          <a:p>
            <a:pPr algn="l" rtl="0" eaLnBrk="1" hangingPunct="1"/>
            <a:r>
              <a:rPr lang="en-US" smtClean="0"/>
              <a:t>  plasma Ca           parathyroid hormone </a:t>
            </a:r>
          </a:p>
          <a:p>
            <a:pPr algn="l" rtl="0" eaLnBrk="1" hangingPunct="1">
              <a:buFont typeface="Wingdings" pitchFamily="2" charset="2"/>
              <a:buNone/>
            </a:pPr>
            <a:r>
              <a:rPr lang="en-US" smtClean="0"/>
              <a:t> </a:t>
            </a:r>
          </a:p>
          <a:p>
            <a:pPr algn="l" rtl="0" eaLnBrk="1" hangingPunct="1">
              <a:buFont typeface="Wingdings" pitchFamily="2" charset="2"/>
              <a:buNone/>
            </a:pPr>
            <a:r>
              <a:rPr lang="en-US" smtClean="0"/>
              <a:t>   25-hydroxy-vitamin D</a:t>
            </a:r>
            <a:r>
              <a:rPr lang="en-US" sz="1800" smtClean="0"/>
              <a:t>3</a:t>
            </a:r>
            <a:r>
              <a:rPr lang="en-US" smtClean="0"/>
              <a:t>      </a:t>
            </a:r>
            <a:r>
              <a:rPr lang="en-US" sz="1400" smtClean="0"/>
              <a:t>kidney</a:t>
            </a:r>
            <a:r>
              <a:rPr lang="en-US" smtClean="0"/>
              <a:t>            </a:t>
            </a:r>
          </a:p>
          <a:p>
            <a:pPr algn="l" rtl="0" eaLnBrk="1" hangingPunct="1">
              <a:buFont typeface="Wingdings" pitchFamily="2" charset="2"/>
              <a:buNone/>
            </a:pPr>
            <a:endParaRPr lang="en-US" smtClean="0"/>
          </a:p>
          <a:p>
            <a:pPr algn="l" rtl="0" eaLnBrk="1" hangingPunct="1">
              <a:buFont typeface="Wingdings" pitchFamily="2" charset="2"/>
              <a:buNone/>
            </a:pPr>
            <a:r>
              <a:rPr lang="en-US" smtClean="0"/>
              <a:t>1,25 dihydroxy-vitamin D</a:t>
            </a:r>
            <a:r>
              <a:rPr lang="en-US" sz="1800" smtClean="0"/>
              <a:t>3</a:t>
            </a:r>
            <a:r>
              <a:rPr lang="en-US" smtClean="0"/>
              <a:t>                  </a:t>
            </a:r>
          </a:p>
          <a:p>
            <a:pPr algn="l" rtl="0" eaLnBrk="1" hangingPunct="1">
              <a:buFont typeface="Wingdings" pitchFamily="2" charset="2"/>
              <a:buNone/>
            </a:pPr>
            <a:r>
              <a:rPr lang="en-US" smtClean="0"/>
              <a:t>Stimulates synthesis of Ca-binding protein and Ca-ATPase in enterocytes </a:t>
            </a:r>
            <a:endParaRPr lang="ar-SA" smtClean="0"/>
          </a:p>
        </p:txBody>
      </p:sp>
      <p:sp>
        <p:nvSpPr>
          <p:cNvPr id="31748" name="سهم للأسفل 3"/>
          <p:cNvSpPr>
            <a:spLocks noChangeArrowheads="1"/>
          </p:cNvSpPr>
          <p:nvPr/>
        </p:nvSpPr>
        <p:spPr bwMode="auto">
          <a:xfrm>
            <a:off x="990600" y="2133600"/>
            <a:ext cx="228600" cy="457200"/>
          </a:xfrm>
          <a:prstGeom prst="downArrow">
            <a:avLst>
              <a:gd name="adj1" fmla="val 50000"/>
              <a:gd name="adj2" fmla="val 50000"/>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49" name="سهم إلى اليمين 4"/>
          <p:cNvSpPr>
            <a:spLocks noChangeArrowheads="1"/>
          </p:cNvSpPr>
          <p:nvPr/>
        </p:nvSpPr>
        <p:spPr bwMode="auto">
          <a:xfrm>
            <a:off x="3124200" y="2133600"/>
            <a:ext cx="609600" cy="228600"/>
          </a:xfrm>
          <a:prstGeom prst="rightArrow">
            <a:avLst>
              <a:gd name="adj1" fmla="val 50000"/>
              <a:gd name="adj2" fmla="val 50000"/>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0" name="سهم إلى اليمين 5"/>
          <p:cNvSpPr>
            <a:spLocks noChangeArrowheads="1"/>
          </p:cNvSpPr>
          <p:nvPr/>
        </p:nvSpPr>
        <p:spPr bwMode="auto">
          <a:xfrm>
            <a:off x="5029200" y="3124200"/>
            <a:ext cx="1295400" cy="304800"/>
          </a:xfrm>
          <a:prstGeom prst="rightArrow">
            <a:avLst>
              <a:gd name="adj1" fmla="val 50000"/>
              <a:gd name="adj2" fmla="val 49997"/>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1" name="سهم إلى اليمين 6"/>
          <p:cNvSpPr>
            <a:spLocks noChangeArrowheads="1"/>
          </p:cNvSpPr>
          <p:nvPr/>
        </p:nvSpPr>
        <p:spPr bwMode="auto">
          <a:xfrm>
            <a:off x="5257800" y="4419600"/>
            <a:ext cx="1295400" cy="304800"/>
          </a:xfrm>
          <a:prstGeom prst="rightArrow">
            <a:avLst>
              <a:gd name="adj1" fmla="val 50000"/>
              <a:gd name="adj2" fmla="val 49997"/>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2" name="سهم للأسفل 7"/>
          <p:cNvSpPr>
            <a:spLocks noChangeArrowheads="1"/>
          </p:cNvSpPr>
          <p:nvPr/>
        </p:nvSpPr>
        <p:spPr bwMode="auto">
          <a:xfrm>
            <a:off x="5562600" y="2514600"/>
            <a:ext cx="304800" cy="533400"/>
          </a:xfrm>
          <a:prstGeom prst="downArrow">
            <a:avLst>
              <a:gd name="adj1" fmla="val 50000"/>
              <a:gd name="adj2" fmla="val 49997"/>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3" name="سهم لأعلى 9"/>
          <p:cNvSpPr>
            <a:spLocks noChangeArrowheads="1"/>
          </p:cNvSpPr>
          <p:nvPr/>
        </p:nvSpPr>
        <p:spPr bwMode="auto">
          <a:xfrm>
            <a:off x="3810000" y="1905000"/>
            <a:ext cx="228600" cy="533400"/>
          </a:xfrm>
          <a:prstGeom prst="upArrow">
            <a:avLst>
              <a:gd name="adj1" fmla="val 50000"/>
              <a:gd name="adj2" fmla="val 50005"/>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Tree>
    <p:extLst>
      <p:ext uri="{BB962C8B-B14F-4D97-AF65-F5344CB8AC3E}">
        <p14:creationId xmlns:p14="http://schemas.microsoft.com/office/powerpoint/2010/main" val="31827652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17500" y="173038"/>
            <a:ext cx="8637588" cy="1311275"/>
          </a:xfrm>
        </p:spPr>
        <p:txBody>
          <a:bodyPr/>
          <a:lstStyle/>
          <a:p>
            <a:pPr rtl="0" eaLnBrk="1" hangingPunct="1"/>
            <a:r>
              <a:rPr lang="en-US" dirty="0" smtClean="0">
                <a:solidFill>
                  <a:srgbClr val="FF33CC"/>
                </a:solidFill>
              </a:rPr>
              <a:t>Hormonal control of absorption &amp; secretion  </a:t>
            </a:r>
          </a:p>
        </p:txBody>
      </p:sp>
      <p:sp>
        <p:nvSpPr>
          <p:cNvPr id="44035" name="Rectangle 3"/>
          <p:cNvSpPr>
            <a:spLocks noGrp="1" noChangeArrowheads="1"/>
          </p:cNvSpPr>
          <p:nvPr>
            <p:ph idx="1"/>
          </p:nvPr>
        </p:nvSpPr>
        <p:spPr>
          <a:xfrm>
            <a:off x="107504" y="1340768"/>
            <a:ext cx="9036496" cy="4755232"/>
          </a:xfrm>
        </p:spPr>
        <p:txBody>
          <a:bodyPr/>
          <a:lstStyle/>
          <a:p>
            <a:pPr algn="l" rtl="0" eaLnBrk="1" hangingPunct="1">
              <a:lnSpc>
                <a:spcPct val="90000"/>
              </a:lnSpc>
            </a:pPr>
            <a:r>
              <a:rPr lang="en-US" dirty="0" smtClean="0">
                <a:solidFill>
                  <a:srgbClr val="FFFFFF"/>
                </a:solidFill>
              </a:rPr>
              <a:t>Glucocorticoid  =   absorption of H</a:t>
            </a:r>
            <a:r>
              <a:rPr lang="en-US" baseline="-25000" dirty="0" smtClean="0">
                <a:solidFill>
                  <a:srgbClr val="FFFFFF"/>
                </a:solidFill>
              </a:rPr>
              <a:t>2</a:t>
            </a:r>
            <a:r>
              <a:rPr lang="en-US" dirty="0" smtClean="0">
                <a:solidFill>
                  <a:srgbClr val="FFFFFF"/>
                </a:solidFill>
              </a:rPr>
              <a:t>O &amp; ions 				    (small &amp; large intestine)    </a:t>
            </a:r>
          </a:p>
          <a:p>
            <a:pPr algn="l" rtl="0" eaLnBrk="1" hangingPunct="1">
              <a:lnSpc>
                <a:spcPct val="90000"/>
              </a:lnSpc>
            </a:pPr>
            <a:r>
              <a:rPr lang="en-US" dirty="0" err="1" smtClean="0">
                <a:solidFill>
                  <a:srgbClr val="FFFFFF"/>
                </a:solidFill>
              </a:rPr>
              <a:t>Catecholamines</a:t>
            </a:r>
            <a:r>
              <a:rPr lang="en-US" dirty="0" smtClean="0">
                <a:solidFill>
                  <a:srgbClr val="FFFFFF"/>
                </a:solidFill>
              </a:rPr>
              <a:t> =   intestinal secretion</a:t>
            </a:r>
          </a:p>
          <a:p>
            <a:pPr algn="l" rtl="0" eaLnBrk="1" hangingPunct="1">
              <a:lnSpc>
                <a:spcPct val="90000"/>
              </a:lnSpc>
              <a:buFont typeface="Wingdings" pitchFamily="2" charset="2"/>
              <a:buNone/>
            </a:pPr>
            <a:r>
              <a:rPr lang="en-US" dirty="0" smtClean="0">
                <a:solidFill>
                  <a:srgbClr val="FFFFFF"/>
                </a:solidFill>
              </a:rPr>
              <a:t>  </a:t>
            </a:r>
          </a:p>
          <a:p>
            <a:pPr algn="l" rtl="0" eaLnBrk="1" hangingPunct="1">
              <a:lnSpc>
                <a:spcPct val="90000"/>
              </a:lnSpc>
            </a:pPr>
            <a:r>
              <a:rPr lang="en-US" dirty="0" err="1" smtClean="0">
                <a:solidFill>
                  <a:srgbClr val="FFFFFF"/>
                </a:solidFill>
              </a:rPr>
              <a:t>Somatostatin</a:t>
            </a:r>
            <a:r>
              <a:rPr lang="en-US" dirty="0" smtClean="0">
                <a:solidFill>
                  <a:srgbClr val="FFFFFF"/>
                </a:solidFill>
              </a:rPr>
              <a:t>     =       H</a:t>
            </a:r>
            <a:r>
              <a:rPr lang="en-US" baseline="-25000" dirty="0" smtClean="0">
                <a:solidFill>
                  <a:srgbClr val="FFFFFF"/>
                </a:solidFill>
              </a:rPr>
              <a:t>2</a:t>
            </a:r>
            <a:r>
              <a:rPr lang="en-US" dirty="0" smtClean="0">
                <a:solidFill>
                  <a:srgbClr val="FFFFFF"/>
                </a:solidFill>
              </a:rPr>
              <a:t>O &amp; ions absorption 				     (ileum &amp; colon)</a:t>
            </a:r>
          </a:p>
          <a:p>
            <a:pPr algn="l" rtl="0" eaLnBrk="1" hangingPunct="1">
              <a:lnSpc>
                <a:spcPct val="90000"/>
              </a:lnSpc>
            </a:pPr>
            <a:r>
              <a:rPr lang="en-US" dirty="0" smtClean="0">
                <a:solidFill>
                  <a:srgbClr val="FFFFFF"/>
                </a:solidFill>
              </a:rPr>
              <a:t>Epinephrine      =    </a:t>
            </a:r>
            <a:r>
              <a:rPr lang="en-US" dirty="0" err="1" smtClean="0">
                <a:solidFill>
                  <a:srgbClr val="FFFFFF"/>
                </a:solidFill>
              </a:rPr>
              <a:t>NaCl</a:t>
            </a:r>
            <a:r>
              <a:rPr lang="en-US" dirty="0" smtClean="0">
                <a:solidFill>
                  <a:srgbClr val="FFFFFF"/>
                </a:solidFill>
              </a:rPr>
              <a:t> absorption (ileum)</a:t>
            </a:r>
          </a:p>
          <a:p>
            <a:pPr algn="l" rtl="0" eaLnBrk="1" hangingPunct="1">
              <a:lnSpc>
                <a:spcPct val="90000"/>
              </a:lnSpc>
              <a:buFont typeface="Wingdings" pitchFamily="2" charset="2"/>
              <a:buNone/>
            </a:pPr>
            <a:endParaRPr lang="en-US" dirty="0" smtClean="0">
              <a:solidFill>
                <a:srgbClr val="FFFFFF"/>
              </a:solidFill>
            </a:endParaRPr>
          </a:p>
          <a:p>
            <a:pPr algn="l" rtl="0" eaLnBrk="1" hangingPunct="1">
              <a:lnSpc>
                <a:spcPct val="90000"/>
              </a:lnSpc>
            </a:pPr>
            <a:r>
              <a:rPr lang="en-US" dirty="0" smtClean="0">
                <a:solidFill>
                  <a:srgbClr val="FFFFFF"/>
                </a:solidFill>
              </a:rPr>
              <a:t>Aldosterone       =   synthesis of Na channel (colon) </a:t>
            </a:r>
          </a:p>
        </p:txBody>
      </p:sp>
      <p:sp>
        <p:nvSpPr>
          <p:cNvPr id="44036" name="Line 4"/>
          <p:cNvSpPr>
            <a:spLocks noChangeShapeType="1"/>
          </p:cNvSpPr>
          <p:nvPr/>
        </p:nvSpPr>
        <p:spPr bwMode="auto">
          <a:xfrm flipV="1">
            <a:off x="3635896" y="1484784"/>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eaLnBrk="1" hangingPunct="1"/>
            <a:endParaRPr lang="en-US">
              <a:solidFill>
                <a:srgbClr val="FFFF00"/>
              </a:solidFill>
            </a:endParaRPr>
          </a:p>
        </p:txBody>
      </p:sp>
      <p:sp>
        <p:nvSpPr>
          <p:cNvPr id="44037" name="Line 5"/>
          <p:cNvSpPr>
            <a:spLocks noChangeShapeType="1"/>
          </p:cNvSpPr>
          <p:nvPr/>
        </p:nvSpPr>
        <p:spPr bwMode="auto">
          <a:xfrm>
            <a:off x="3589266" y="24384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eaLnBrk="1" hangingPunct="1"/>
            <a:endParaRPr lang="en-US">
              <a:solidFill>
                <a:srgbClr val="FFFF00"/>
              </a:solidFill>
            </a:endParaRPr>
          </a:p>
        </p:txBody>
      </p:sp>
      <p:sp>
        <p:nvSpPr>
          <p:cNvPr id="44038" name="Line 7"/>
          <p:cNvSpPr>
            <a:spLocks noChangeShapeType="1"/>
          </p:cNvSpPr>
          <p:nvPr/>
        </p:nvSpPr>
        <p:spPr bwMode="auto">
          <a:xfrm flipV="1">
            <a:off x="3728113" y="345515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eaLnBrk="1" hangingPunct="1"/>
            <a:endParaRPr lang="en-US">
              <a:solidFill>
                <a:srgbClr val="FFFF00"/>
              </a:solidFill>
            </a:endParaRPr>
          </a:p>
        </p:txBody>
      </p:sp>
      <p:sp>
        <p:nvSpPr>
          <p:cNvPr id="44039" name="Line 8"/>
          <p:cNvSpPr>
            <a:spLocks noChangeShapeType="1"/>
          </p:cNvSpPr>
          <p:nvPr/>
        </p:nvSpPr>
        <p:spPr bwMode="auto">
          <a:xfrm flipV="1">
            <a:off x="3635896" y="5529049"/>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eaLnBrk="1" hangingPunct="1"/>
            <a:endParaRPr lang="en-US">
              <a:solidFill>
                <a:srgbClr val="FFFF00"/>
              </a:solidFill>
            </a:endParaRPr>
          </a:p>
        </p:txBody>
      </p:sp>
      <p:sp>
        <p:nvSpPr>
          <p:cNvPr id="44040" name="Line 9"/>
          <p:cNvSpPr>
            <a:spLocks noChangeShapeType="1"/>
          </p:cNvSpPr>
          <p:nvPr/>
        </p:nvSpPr>
        <p:spPr bwMode="auto">
          <a:xfrm flipV="1">
            <a:off x="3635896" y="44577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r" rtl="1" eaLnBrk="1" hangingPunct="1"/>
            <a:endParaRPr lang="en-US">
              <a:solidFill>
                <a:srgbClr val="FFFF00"/>
              </a:solidFill>
            </a:endParaRPr>
          </a:p>
        </p:txBody>
      </p:sp>
    </p:spTree>
    <p:extLst>
      <p:ext uri="{BB962C8B-B14F-4D97-AF65-F5344CB8AC3E}">
        <p14:creationId xmlns:p14="http://schemas.microsoft.com/office/powerpoint/2010/main" val="24556963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ctrTitle"/>
          </p:nvPr>
        </p:nvSpPr>
        <p:spPr/>
        <p:txBody>
          <a:bodyPr/>
          <a:lstStyle/>
          <a:p>
            <a:pPr eaLnBrk="1" hangingPunct="1"/>
            <a:r>
              <a:rPr lang="en-US" sz="13800" smtClean="0"/>
              <a:t>The End</a:t>
            </a:r>
            <a:endParaRPr lang="ar-SA" sz="13800" smtClean="0"/>
          </a:p>
        </p:txBody>
      </p:sp>
    </p:spTree>
    <p:extLst>
      <p:ext uri="{BB962C8B-B14F-4D97-AF65-F5344CB8AC3E}">
        <p14:creationId xmlns:p14="http://schemas.microsoft.com/office/powerpoint/2010/main" val="270969766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9777" y="476672"/>
            <a:ext cx="8104446"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939412"/>
      </p:ext>
    </p:extLst>
  </p:cSld>
  <p:clrMapOvr>
    <a:masterClrMapping/>
  </p:clrMapOvr>
  <p:transition spd="med">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11560" y="188640"/>
            <a:ext cx="7772400" cy="792088"/>
          </a:xfrm>
        </p:spPr>
        <p:txBody>
          <a:bodyPr/>
          <a:lstStyle/>
          <a:p>
            <a:pPr rtl="0" eaLnBrk="1" hangingPunct="1"/>
            <a:r>
              <a:rPr lang="en-US" dirty="0" smtClean="0"/>
              <a:t/>
            </a:r>
            <a:br>
              <a:rPr lang="en-US" dirty="0" smtClean="0"/>
            </a:br>
            <a:r>
              <a:rPr lang="en-US" dirty="0" smtClean="0">
                <a:solidFill>
                  <a:srgbClr val="FF33CC"/>
                </a:solidFill>
              </a:rPr>
              <a:t>Propulsive Movements (Peristalsis)</a:t>
            </a:r>
            <a:r>
              <a:rPr lang="en-US" dirty="0">
                <a:solidFill>
                  <a:srgbClr val="FF33CC"/>
                </a:solidFill>
              </a:rPr>
              <a:t/>
            </a:r>
            <a:br>
              <a:rPr lang="en-US" dirty="0">
                <a:solidFill>
                  <a:srgbClr val="FF33CC"/>
                </a:solidFill>
              </a:rPr>
            </a:br>
            <a:endParaRPr lang="ar-SA" dirty="0" smtClean="0">
              <a:solidFill>
                <a:srgbClr val="FF33CC"/>
              </a:solidFill>
            </a:endParaRPr>
          </a:p>
        </p:txBody>
      </p:sp>
      <p:sp>
        <p:nvSpPr>
          <p:cNvPr id="6147" name="Content Placeholder 2"/>
          <p:cNvSpPr>
            <a:spLocks noGrp="1"/>
          </p:cNvSpPr>
          <p:nvPr>
            <p:ph idx="1"/>
          </p:nvPr>
        </p:nvSpPr>
        <p:spPr>
          <a:xfrm>
            <a:off x="179512" y="980728"/>
            <a:ext cx="5904656" cy="5877272"/>
          </a:xfrm>
        </p:spPr>
        <p:txBody>
          <a:bodyPr/>
          <a:lstStyle/>
          <a:p>
            <a:pPr algn="l" rtl="0" eaLnBrk="1" hangingPunct="1"/>
            <a:r>
              <a:rPr lang="en-US" sz="2800" dirty="0" smtClean="0">
                <a:solidFill>
                  <a:srgbClr val="FFFFFF"/>
                </a:solidFill>
              </a:rPr>
              <a:t>They </a:t>
            </a:r>
            <a:r>
              <a:rPr lang="en-US" sz="2800" dirty="0" smtClean="0">
                <a:solidFill>
                  <a:srgbClr val="FFFFFF"/>
                </a:solidFill>
              </a:rPr>
              <a:t>are faster in the proximal intestine and slower in the terminal intestine. </a:t>
            </a:r>
          </a:p>
          <a:p>
            <a:pPr algn="l" rtl="0" eaLnBrk="1" hangingPunct="1"/>
            <a:r>
              <a:rPr lang="en-US" sz="2800" dirty="0" smtClean="0">
                <a:solidFill>
                  <a:srgbClr val="FFFFFF"/>
                </a:solidFill>
              </a:rPr>
              <a:t>They normally are very weak after traveling only 3 to 5 centimeters, and the </a:t>
            </a:r>
            <a:r>
              <a:rPr lang="en-US" sz="2800" i="1" dirty="0" smtClean="0">
                <a:solidFill>
                  <a:srgbClr val="FFFFFF"/>
                </a:solidFill>
              </a:rPr>
              <a:t>net movement along the small intestine normally </a:t>
            </a:r>
            <a:r>
              <a:rPr lang="en-US" sz="2800" dirty="0" smtClean="0">
                <a:solidFill>
                  <a:srgbClr val="FFFFFF"/>
                </a:solidFill>
              </a:rPr>
              <a:t>averages only 1 cm/min. This means that 3 to 5 hours are required for passage of </a:t>
            </a:r>
            <a:r>
              <a:rPr lang="en-US" sz="2800" dirty="0" err="1" smtClean="0">
                <a:solidFill>
                  <a:srgbClr val="FFFFFF"/>
                </a:solidFill>
              </a:rPr>
              <a:t>chyme</a:t>
            </a:r>
            <a:r>
              <a:rPr lang="en-US" sz="2800" dirty="0" smtClean="0">
                <a:solidFill>
                  <a:srgbClr val="FFFFFF"/>
                </a:solidFill>
              </a:rPr>
              <a:t> from the pylorus to the </a:t>
            </a:r>
            <a:r>
              <a:rPr lang="en-US" sz="2800" dirty="0" err="1" smtClean="0">
                <a:solidFill>
                  <a:srgbClr val="FFFFFF"/>
                </a:solidFill>
              </a:rPr>
              <a:t>ileocecal</a:t>
            </a:r>
            <a:r>
              <a:rPr lang="en-US" sz="2800" dirty="0" smtClean="0">
                <a:solidFill>
                  <a:srgbClr val="FFFFFF"/>
                </a:solidFill>
              </a:rPr>
              <a:t> valve.</a:t>
            </a:r>
            <a:endParaRPr lang="ar-SA" sz="2800" dirty="0" smtClean="0">
              <a:solidFill>
                <a:srgbClr val="FFFFFF"/>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052736"/>
            <a:ext cx="3236591"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3366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528" y="116632"/>
            <a:ext cx="8637588" cy="641350"/>
          </a:xfrm>
        </p:spPr>
        <p:txBody>
          <a:bodyPr/>
          <a:lstStyle/>
          <a:p>
            <a:pPr rtl="0" eaLnBrk="1" hangingPunct="1"/>
            <a:r>
              <a:rPr lang="en-US" sz="3600" dirty="0" smtClean="0">
                <a:solidFill>
                  <a:srgbClr val="FF33CC"/>
                </a:solidFill>
              </a:rPr>
              <a:t>Propulsive Movements (Cont.)</a:t>
            </a:r>
          </a:p>
        </p:txBody>
      </p:sp>
      <p:sp>
        <p:nvSpPr>
          <p:cNvPr id="4099" name="Rectangle 3"/>
          <p:cNvSpPr>
            <a:spLocks noGrp="1" noChangeArrowheads="1"/>
          </p:cNvSpPr>
          <p:nvPr>
            <p:ph idx="1"/>
          </p:nvPr>
        </p:nvSpPr>
        <p:spPr>
          <a:xfrm>
            <a:off x="213330" y="692696"/>
            <a:ext cx="8928992" cy="5976664"/>
          </a:xfrm>
        </p:spPr>
        <p:txBody>
          <a:bodyPr/>
          <a:lstStyle/>
          <a:p>
            <a:pPr algn="l" rtl="0" eaLnBrk="1" hangingPunct="1">
              <a:lnSpc>
                <a:spcPct val="80000"/>
              </a:lnSpc>
              <a:buClr>
                <a:schemeClr val="accent2"/>
              </a:buClr>
              <a:buSzPct val="120000"/>
            </a:pPr>
            <a:r>
              <a:rPr lang="en-US" dirty="0" smtClean="0">
                <a:solidFill>
                  <a:srgbClr val="FFFFFF"/>
                </a:solidFill>
              </a:rPr>
              <a:t>Organizes propulsion of material over variable distances within the intestinal lumen</a:t>
            </a:r>
          </a:p>
          <a:p>
            <a:pPr algn="l" rtl="0" eaLnBrk="1" hangingPunct="1">
              <a:lnSpc>
                <a:spcPct val="80000"/>
              </a:lnSpc>
              <a:buClr>
                <a:schemeClr val="accent2"/>
              </a:buClr>
              <a:buSzPct val="120000"/>
            </a:pPr>
            <a:r>
              <a:rPr lang="en-US" dirty="0" smtClean="0">
                <a:solidFill>
                  <a:srgbClr val="FFFFFF"/>
                </a:solidFill>
              </a:rPr>
              <a:t>Usual stimulus is distention</a:t>
            </a:r>
          </a:p>
          <a:p>
            <a:pPr algn="l" rtl="0" eaLnBrk="1" hangingPunct="1">
              <a:lnSpc>
                <a:spcPct val="80000"/>
              </a:lnSpc>
              <a:buClr>
                <a:schemeClr val="accent2"/>
              </a:buClr>
              <a:buSzPct val="120000"/>
            </a:pPr>
            <a:r>
              <a:rPr lang="en-US" dirty="0" err="1" smtClean="0">
                <a:solidFill>
                  <a:srgbClr val="FFFFFF"/>
                </a:solidFill>
              </a:rPr>
              <a:t>Myenteric</a:t>
            </a:r>
            <a:r>
              <a:rPr lang="en-US" dirty="0" smtClean="0">
                <a:solidFill>
                  <a:srgbClr val="FFFFFF"/>
                </a:solidFill>
              </a:rPr>
              <a:t> plexus is important for these movements  </a:t>
            </a:r>
          </a:p>
          <a:p>
            <a:pPr algn="l" rtl="0" eaLnBrk="1" hangingPunct="1">
              <a:lnSpc>
                <a:spcPct val="80000"/>
              </a:lnSpc>
              <a:buClr>
                <a:schemeClr val="accent2"/>
              </a:buClr>
              <a:buSzPct val="120000"/>
            </a:pPr>
            <a:r>
              <a:rPr lang="en-US" dirty="0" smtClean="0">
                <a:solidFill>
                  <a:srgbClr val="FFFFFF"/>
                </a:solidFill>
              </a:rPr>
              <a:t>It can be </a:t>
            </a:r>
            <a:r>
              <a:rPr lang="en-US" dirty="0">
                <a:solidFill>
                  <a:srgbClr val="FFFFFF"/>
                </a:solidFill>
              </a:rPr>
              <a:t>blocked by the drug atropine</a:t>
            </a:r>
            <a:endParaRPr lang="en-US" dirty="0" smtClean="0">
              <a:solidFill>
                <a:srgbClr val="FFFFFF"/>
              </a:solidFill>
            </a:endParaRPr>
          </a:p>
          <a:p>
            <a:pPr algn="l" rtl="0" eaLnBrk="1" hangingPunct="1">
              <a:lnSpc>
                <a:spcPct val="80000"/>
              </a:lnSpc>
              <a:buFont typeface="Wingdings" pitchFamily="2" charset="2"/>
              <a:buChar char="v"/>
            </a:pPr>
            <a:r>
              <a:rPr lang="en-US" dirty="0" smtClean="0">
                <a:solidFill>
                  <a:srgbClr val="FFFFFF"/>
                </a:solidFill>
              </a:rPr>
              <a:t>Receiving segment ---contraction (longitudinal M.)</a:t>
            </a:r>
          </a:p>
          <a:p>
            <a:pPr algn="l" rtl="0" eaLnBrk="1" hangingPunct="1">
              <a:lnSpc>
                <a:spcPct val="80000"/>
              </a:lnSpc>
              <a:buFontTx/>
              <a:buNone/>
            </a:pPr>
            <a:r>
              <a:rPr lang="en-US" dirty="0" smtClean="0">
                <a:solidFill>
                  <a:srgbClr val="FFFFFF"/>
                </a:solidFill>
              </a:rPr>
              <a:t>				       ---relaxation (circular M.)</a:t>
            </a:r>
          </a:p>
          <a:p>
            <a:pPr algn="l" rtl="0" eaLnBrk="1" hangingPunct="1">
              <a:lnSpc>
                <a:spcPct val="80000"/>
              </a:lnSpc>
              <a:buFont typeface="Wingdings" pitchFamily="2" charset="2"/>
              <a:buChar char="v"/>
            </a:pPr>
            <a:r>
              <a:rPr lang="en-US" dirty="0" smtClean="0">
                <a:solidFill>
                  <a:srgbClr val="FFFFFF"/>
                </a:solidFill>
              </a:rPr>
              <a:t>Propulsive segment ---contraction (circular M.)</a:t>
            </a:r>
          </a:p>
          <a:p>
            <a:pPr algn="l" rtl="0" eaLnBrk="1" hangingPunct="1">
              <a:lnSpc>
                <a:spcPct val="80000"/>
              </a:lnSpc>
              <a:buFontTx/>
              <a:buNone/>
            </a:pPr>
            <a:r>
              <a:rPr lang="en-US" dirty="0" smtClean="0">
                <a:solidFill>
                  <a:srgbClr val="FFFFFF"/>
                </a:solidFill>
              </a:rPr>
              <a:t>				        ----relaxation (longitudinal M.)</a:t>
            </a:r>
          </a:p>
          <a:p>
            <a:pPr algn="l" rtl="0" eaLnBrk="1" hangingPunct="1">
              <a:lnSpc>
                <a:spcPct val="80000"/>
              </a:lnSpc>
              <a:buFontTx/>
              <a:buNone/>
            </a:pPr>
            <a:endParaRPr lang="en-US" sz="2400" dirty="0" smtClean="0">
              <a:solidFill>
                <a:srgbClr val="FFFFFF"/>
              </a:solidFill>
            </a:endParaRPr>
          </a:p>
          <a:p>
            <a:pPr eaLnBrk="1" hangingPunct="1">
              <a:lnSpc>
                <a:spcPct val="80000"/>
              </a:lnSpc>
              <a:buFontTx/>
              <a:buChar char="-"/>
            </a:pPr>
            <a:endParaRPr lang="en-US" sz="2400" dirty="0" smtClean="0">
              <a:solidFill>
                <a:srgbClr val="FFFFFF"/>
              </a:solidFill>
            </a:endParaRPr>
          </a:p>
        </p:txBody>
      </p:sp>
      <p:pic>
        <p:nvPicPr>
          <p:cNvPr id="5" name="Picture 2" descr="26-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578" y="4931450"/>
            <a:ext cx="4084638" cy="191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549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 calcmode="lin" valueType="num">
                                      <p:cBhvr additive="base">
                                        <p:cTn id="37"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99">
                                            <p:txEl>
                                              <p:pRg st="7" end="7"/>
                                            </p:txEl>
                                          </p:spTgt>
                                        </p:tgtEl>
                                        <p:attrNameLst>
                                          <p:attrName>style.visibility</p:attrName>
                                        </p:attrNameLst>
                                      </p:cBhvr>
                                      <p:to>
                                        <p:strVal val="visible"/>
                                      </p:to>
                                    </p:set>
                                    <p:anim calcmode="lin" valueType="num">
                                      <p:cBhvr additive="base">
                                        <p:cTn id="43"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0" y="0"/>
            <a:ext cx="9144000" cy="6092825"/>
          </a:xfrm>
        </p:spPr>
        <p:txBody>
          <a:bodyPr/>
          <a:lstStyle/>
          <a:p>
            <a:pPr algn="l" rtl="0" eaLnBrk="1" hangingPunct="1">
              <a:buFont typeface="Wingdings" pitchFamily="2" charset="2"/>
              <a:buNone/>
            </a:pPr>
            <a:r>
              <a:rPr lang="en-US" sz="3600" b="1" i="1" dirty="0" smtClean="0">
                <a:solidFill>
                  <a:srgbClr val="FF33CC"/>
                </a:solidFill>
              </a:rPr>
              <a:t>  </a:t>
            </a:r>
            <a:r>
              <a:rPr lang="en-US" sz="3600" b="1" i="1" u="sng" dirty="0" smtClean="0">
                <a:solidFill>
                  <a:srgbClr val="FF33CC"/>
                </a:solidFill>
                <a:latin typeface="Garamond" pitchFamily="18" charset="0"/>
              </a:rPr>
              <a:t>3- Migrating motor complex (MMC)</a:t>
            </a:r>
            <a:endParaRPr lang="en-US" sz="3600" u="sng" dirty="0" smtClean="0">
              <a:solidFill>
                <a:srgbClr val="FF33CC"/>
              </a:solidFill>
              <a:latin typeface="Garamond" pitchFamily="18" charset="0"/>
            </a:endParaRPr>
          </a:p>
          <a:p>
            <a:pPr algn="l" rtl="0" eaLnBrk="1" hangingPunct="1">
              <a:buClr>
                <a:srgbClr val="FF0000"/>
              </a:buClr>
              <a:buFont typeface="Wingdings" pitchFamily="2" charset="2"/>
              <a:buChar char="v"/>
            </a:pPr>
            <a:r>
              <a:rPr lang="en-US" sz="3600" dirty="0" smtClean="0">
                <a:solidFill>
                  <a:schemeClr val="bg1"/>
                </a:solidFill>
                <a:latin typeface="Garamond" pitchFamily="18" charset="0"/>
              </a:rPr>
              <a:t>   It is bursts of depolarization accompanied by peristaltic contraction that begins in empty stomach during </a:t>
            </a:r>
            <a:r>
              <a:rPr lang="en-US" sz="3600" b="1" dirty="0" err="1" smtClean="0">
                <a:solidFill>
                  <a:srgbClr val="FF0000"/>
                </a:solidFill>
                <a:latin typeface="Garamond" pitchFamily="18" charset="0"/>
              </a:rPr>
              <a:t>interdigestive</a:t>
            </a:r>
            <a:r>
              <a:rPr lang="en-US" sz="3600" dirty="0" smtClean="0">
                <a:solidFill>
                  <a:srgbClr val="FF0000"/>
                </a:solidFill>
                <a:latin typeface="Garamond" pitchFamily="18" charset="0"/>
              </a:rPr>
              <a:t> </a:t>
            </a:r>
            <a:r>
              <a:rPr lang="en-US" sz="3600" dirty="0" smtClean="0">
                <a:solidFill>
                  <a:schemeClr val="bg1"/>
                </a:solidFill>
                <a:latin typeface="Garamond" pitchFamily="18" charset="0"/>
              </a:rPr>
              <a:t>period, travels a long whole length of small intestine to reach </a:t>
            </a:r>
            <a:r>
              <a:rPr lang="en-US" sz="3600" dirty="0" err="1" smtClean="0">
                <a:solidFill>
                  <a:schemeClr val="bg1"/>
                </a:solidFill>
                <a:latin typeface="Garamond" pitchFamily="18" charset="0"/>
              </a:rPr>
              <a:t>ileocaecal</a:t>
            </a:r>
            <a:r>
              <a:rPr lang="en-US" sz="3600" dirty="0" smtClean="0">
                <a:solidFill>
                  <a:schemeClr val="bg1"/>
                </a:solidFill>
                <a:latin typeface="Garamond" pitchFamily="18" charset="0"/>
              </a:rPr>
              <a:t> valve after 1.5-2 </a:t>
            </a:r>
            <a:r>
              <a:rPr lang="en-US" sz="3600" dirty="0" smtClean="0">
                <a:solidFill>
                  <a:schemeClr val="bg1"/>
                </a:solidFill>
                <a:latin typeface="Garamond" pitchFamily="18" charset="0"/>
              </a:rPr>
              <a:t>h, where </a:t>
            </a:r>
            <a:r>
              <a:rPr lang="en-US" sz="3600" dirty="0" smtClean="0">
                <a:solidFill>
                  <a:schemeClr val="bg1"/>
                </a:solidFill>
                <a:latin typeface="Garamond" pitchFamily="18" charset="0"/>
              </a:rPr>
              <a:t>it disappears. A new wave of MMC starts. </a:t>
            </a:r>
          </a:p>
          <a:p>
            <a:pPr algn="l" rtl="0" eaLnBrk="1" hangingPunct="1">
              <a:buClr>
                <a:srgbClr val="FF0000"/>
              </a:buClr>
              <a:buFont typeface="Wingdings" pitchFamily="2" charset="2"/>
              <a:buChar char="v"/>
            </a:pPr>
            <a:r>
              <a:rPr lang="en-US" sz="3600" dirty="0" smtClean="0">
                <a:solidFill>
                  <a:schemeClr val="bg1"/>
                </a:solidFill>
                <a:latin typeface="Garamond" pitchFamily="18" charset="0"/>
              </a:rPr>
              <a:t>  The activity of MMC terminates as soon as food is ingested.</a:t>
            </a:r>
          </a:p>
          <a:p>
            <a:pPr algn="l" rtl="0" eaLnBrk="1" hangingPunct="1">
              <a:buClr>
                <a:srgbClr val="FF0000"/>
              </a:buClr>
              <a:buFont typeface="Wingdings" pitchFamily="2" charset="2"/>
              <a:buChar char="v"/>
            </a:pPr>
            <a:r>
              <a:rPr lang="en-US" sz="3600" dirty="0">
                <a:solidFill>
                  <a:schemeClr val="bg1"/>
                </a:solidFill>
                <a:latin typeface="Garamond" pitchFamily="18" charset="0"/>
              </a:rPr>
              <a:t>The function of MMC is to propel any remnants in stomach &amp; small intestine into colon during the </a:t>
            </a:r>
            <a:r>
              <a:rPr lang="en-US" sz="3600" dirty="0" err="1">
                <a:solidFill>
                  <a:schemeClr val="bg1"/>
                </a:solidFill>
                <a:latin typeface="Garamond" pitchFamily="18" charset="0"/>
              </a:rPr>
              <a:t>interdigestive</a:t>
            </a:r>
            <a:r>
              <a:rPr lang="en-US" sz="3600" dirty="0">
                <a:solidFill>
                  <a:schemeClr val="bg1"/>
                </a:solidFill>
                <a:latin typeface="Garamond" pitchFamily="18" charset="0"/>
              </a:rPr>
              <a:t> period.</a:t>
            </a:r>
          </a:p>
          <a:p>
            <a:pPr algn="l" rtl="0" eaLnBrk="1" hangingPunct="1">
              <a:buClr>
                <a:srgbClr val="FF0000"/>
              </a:buClr>
              <a:buFont typeface="Wingdings" pitchFamily="2" charset="2"/>
              <a:buChar char="v"/>
            </a:pPr>
            <a:endParaRPr lang="en-US" sz="3600" dirty="0" smtClean="0">
              <a:solidFill>
                <a:schemeClr val="bg1"/>
              </a:solidFill>
              <a:latin typeface="Garamond" pitchFamily="18" charset="0"/>
            </a:endParaRPr>
          </a:p>
        </p:txBody>
      </p:sp>
    </p:spTree>
    <p:extLst>
      <p:ext uri="{BB962C8B-B14F-4D97-AF65-F5344CB8AC3E}">
        <p14:creationId xmlns:p14="http://schemas.microsoft.com/office/powerpoint/2010/main" val="3853822719"/>
      </p:ext>
    </p:extLst>
  </p:cSld>
  <p:clrMapOvr>
    <a:masterClrMapping/>
  </p:clrMapOvr>
  <p:transition spd="med">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476672"/>
            <a:ext cx="9126334" cy="6092825"/>
          </a:xfrm>
        </p:spPr>
        <p:txBody>
          <a:bodyPr/>
          <a:lstStyle/>
          <a:p>
            <a:pPr marL="0" indent="0" algn="l" rtl="0" eaLnBrk="1" hangingPunct="1">
              <a:buFont typeface="Wingdings" pitchFamily="2" charset="2"/>
              <a:buNone/>
              <a:defRPr/>
            </a:pPr>
            <a:r>
              <a:rPr lang="en-US" b="1" u="sng" dirty="0" smtClean="0">
                <a:solidFill>
                  <a:srgbClr val="FF33CC"/>
                </a:solidFill>
                <a:latin typeface="Garamond" pitchFamily="18" charset="0"/>
              </a:rPr>
              <a:t>4- Antiperistalsis </a:t>
            </a:r>
            <a:r>
              <a:rPr lang="en-US" dirty="0" smtClean="0">
                <a:solidFill>
                  <a:schemeClr val="bg1"/>
                </a:solidFill>
                <a:latin typeface="Garamond" pitchFamily="18" charset="0"/>
              </a:rPr>
              <a:t>in the opposite direction occurs between stomach and duodenum to allow more time for neutralization of </a:t>
            </a:r>
            <a:r>
              <a:rPr lang="en-US" dirty="0" err="1" smtClean="0">
                <a:solidFill>
                  <a:schemeClr val="bg1"/>
                </a:solidFill>
                <a:latin typeface="Garamond" pitchFamily="18" charset="0"/>
              </a:rPr>
              <a:t>chyme</a:t>
            </a:r>
            <a:r>
              <a:rPr lang="en-US" dirty="0" smtClean="0">
                <a:solidFill>
                  <a:schemeClr val="bg1"/>
                </a:solidFill>
                <a:latin typeface="Garamond" pitchFamily="18" charset="0"/>
              </a:rPr>
              <a:t> and between ileum and caecum to allow time for absorption.</a:t>
            </a:r>
          </a:p>
          <a:p>
            <a:pPr marL="0" indent="0" algn="l" rtl="0" eaLnBrk="1" hangingPunct="1">
              <a:buNone/>
              <a:defRPr/>
            </a:pPr>
            <a:r>
              <a:rPr lang="en-US" u="sng" dirty="0">
                <a:solidFill>
                  <a:srgbClr val="FF33CC"/>
                </a:solidFill>
                <a:latin typeface="Garamond" pitchFamily="18" charset="0"/>
              </a:rPr>
              <a:t> 5- Peristaltic rush</a:t>
            </a:r>
          </a:p>
          <a:p>
            <a:pPr marL="0" indent="0" algn="l" rtl="0" eaLnBrk="1" hangingPunct="1">
              <a:buNone/>
              <a:defRPr/>
            </a:pPr>
            <a:r>
              <a:rPr lang="en-US" dirty="0">
                <a:solidFill>
                  <a:schemeClr val="bg1"/>
                </a:solidFill>
                <a:latin typeface="Garamond" pitchFamily="18" charset="0"/>
              </a:rPr>
              <a:t>   * Powerful rapid peristalsis due to intense irritation of intestinal mucosa as in infectious diarrhea.</a:t>
            </a:r>
          </a:p>
          <a:p>
            <a:pPr marL="0" indent="0" algn="l" rtl="0" eaLnBrk="1" hangingPunct="1">
              <a:buNone/>
              <a:defRPr/>
            </a:pPr>
            <a:r>
              <a:rPr lang="en-US" dirty="0">
                <a:solidFill>
                  <a:schemeClr val="bg1"/>
                </a:solidFill>
                <a:latin typeface="Garamond" pitchFamily="18" charset="0"/>
              </a:rPr>
              <a:t>   * It is initiated mainly by extrinsic nervous reflexes to brain stem and back to gut.</a:t>
            </a:r>
          </a:p>
          <a:p>
            <a:pPr marL="0" indent="0" algn="l" rtl="0" eaLnBrk="1" hangingPunct="1">
              <a:buNone/>
              <a:defRPr/>
            </a:pPr>
            <a:r>
              <a:rPr lang="en-US" dirty="0">
                <a:solidFill>
                  <a:schemeClr val="bg1"/>
                </a:solidFill>
                <a:latin typeface="Garamond" pitchFamily="18" charset="0"/>
              </a:rPr>
              <a:t>   * It sweeps the contents of intestine into the colon and thereby relieving the small intestine of </a:t>
            </a:r>
            <a:r>
              <a:rPr lang="en-US" dirty="0" err="1">
                <a:solidFill>
                  <a:schemeClr val="bg1"/>
                </a:solidFill>
                <a:latin typeface="Garamond" pitchFamily="18" charset="0"/>
              </a:rPr>
              <a:t>irritative</a:t>
            </a:r>
            <a:r>
              <a:rPr lang="en-US" dirty="0">
                <a:solidFill>
                  <a:schemeClr val="bg1"/>
                </a:solidFill>
                <a:latin typeface="Garamond" pitchFamily="18" charset="0"/>
              </a:rPr>
              <a:t> </a:t>
            </a:r>
            <a:r>
              <a:rPr lang="en-US" dirty="0" err="1">
                <a:solidFill>
                  <a:schemeClr val="bg1"/>
                </a:solidFill>
                <a:latin typeface="Garamond" pitchFamily="18" charset="0"/>
              </a:rPr>
              <a:t>chyme</a:t>
            </a:r>
            <a:r>
              <a:rPr lang="en-US" dirty="0">
                <a:solidFill>
                  <a:schemeClr val="bg1"/>
                </a:solidFill>
                <a:latin typeface="Garamond" pitchFamily="18" charset="0"/>
              </a:rPr>
              <a:t> or excessive distension.</a:t>
            </a:r>
          </a:p>
          <a:p>
            <a:pPr marL="0" indent="0" algn="l" rtl="0" eaLnBrk="1" hangingPunct="1">
              <a:buFont typeface="Wingdings" pitchFamily="2" charset="2"/>
              <a:buNone/>
              <a:defRPr/>
            </a:pPr>
            <a:r>
              <a:rPr lang="en-US" dirty="0" smtClean="0">
                <a:solidFill>
                  <a:schemeClr val="bg1"/>
                </a:solidFill>
                <a:latin typeface="Garamond" pitchFamily="18" charset="0"/>
              </a:rPr>
              <a:t>      </a:t>
            </a:r>
            <a:endParaRPr lang="en-US" b="1" i="1" u="sng" dirty="0" smtClean="0">
              <a:solidFill>
                <a:schemeClr val="bg1"/>
              </a:solidFill>
              <a:latin typeface="Garamond" pitchFamily="18" charset="0"/>
            </a:endParaRPr>
          </a:p>
          <a:p>
            <a:pPr eaLnBrk="1" hangingPunct="1">
              <a:defRPr/>
            </a:pPr>
            <a:endParaRPr lang="en-US" dirty="0" smtClean="0">
              <a:solidFill>
                <a:schemeClr val="bg1"/>
              </a:solidFill>
              <a:latin typeface="Garamond" pitchFamily="18" charset="0"/>
            </a:endParaRPr>
          </a:p>
          <a:p>
            <a:pPr algn="l" rtl="0" eaLnBrk="1" hangingPunct="1">
              <a:defRPr/>
            </a:pPr>
            <a:endParaRPr lang="en-US" b="1" i="1" u="sng" dirty="0" smtClean="0">
              <a:solidFill>
                <a:schemeClr val="bg1"/>
              </a:solidFill>
            </a:endParaRPr>
          </a:p>
          <a:p>
            <a:pPr algn="l" rtl="0" eaLnBrk="1" hangingPunct="1">
              <a:defRPr/>
            </a:pPr>
            <a:endParaRPr lang="en-US" dirty="0" smtClean="0">
              <a:solidFill>
                <a:schemeClr val="bg1"/>
              </a:solidFill>
            </a:endParaRPr>
          </a:p>
        </p:txBody>
      </p:sp>
    </p:spTree>
  </p:cSld>
  <p:clrMapOvr>
    <a:masterClrMapping/>
  </p:clrMapOvr>
  <p:transition spd="med">
    <p:diamond/>
  </p:transition>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9618</TotalTime>
  <Words>2428</Words>
  <Application>Microsoft Office PowerPoint</Application>
  <PresentationFormat>On-screen Show (4:3)</PresentationFormat>
  <Paragraphs>197</Paragraphs>
  <Slides>47</Slides>
  <Notes>0</Notes>
  <HiddenSlides>0</HiddenSlides>
  <MMClips>0</MMClips>
  <ScaleCrop>false</ScaleCrop>
  <HeadingPairs>
    <vt:vector size="4" baseType="variant">
      <vt:variant>
        <vt:lpstr>Theme</vt:lpstr>
      </vt:variant>
      <vt:variant>
        <vt:i4>4</vt:i4>
      </vt:variant>
      <vt:variant>
        <vt:lpstr>Slide Titles</vt:lpstr>
      </vt:variant>
      <vt:variant>
        <vt:i4>47</vt:i4>
      </vt:variant>
    </vt:vector>
  </HeadingPairs>
  <TitlesOfParts>
    <vt:vector size="51" baseType="lpstr">
      <vt:lpstr>Pixel</vt:lpstr>
      <vt:lpstr>Introduction</vt:lpstr>
      <vt:lpstr>3_Pixel</vt:lpstr>
      <vt:lpstr>2_Introduction</vt:lpstr>
      <vt:lpstr>PowerPoint Presentation</vt:lpstr>
      <vt:lpstr>Learning Objectives </vt:lpstr>
      <vt:lpstr>Motility in the Small Intestine </vt:lpstr>
      <vt:lpstr>Mixing (Segmentation) Contractions</vt:lpstr>
      <vt:lpstr>PowerPoint Presentation</vt:lpstr>
      <vt:lpstr> Propulsive Movements (Peristalsis) </vt:lpstr>
      <vt:lpstr>Propulsive Movements (Cont.)</vt:lpstr>
      <vt:lpstr>PowerPoint Presentation</vt:lpstr>
      <vt:lpstr>PowerPoint Presentation</vt:lpstr>
      <vt:lpstr>Control of intestinal motility </vt:lpstr>
      <vt:lpstr>PowerPoint Presentation</vt:lpstr>
      <vt:lpstr>Secretions of Small Intestine </vt:lpstr>
      <vt:lpstr>Secretions of Small Intestine</vt:lpstr>
      <vt:lpstr>Secretion of Intestinal Juices (Succus Entericus) by the Crypts of Lieberkühn</vt:lpstr>
      <vt:lpstr>Digestive Enzymes in the Small Intestinal Secretion</vt:lpstr>
      <vt:lpstr>Control of intestinal secretion </vt:lpstr>
      <vt:lpstr>Digestion of Carbohydrates</vt:lpstr>
      <vt:lpstr>Digestion of Carbohydrates in the Mouth and Stomach</vt:lpstr>
      <vt:lpstr>Digestion of Carbohydrates in the Small Intestine </vt:lpstr>
      <vt:lpstr>Hydrolysis of Disaccharides by Intestinal Enzymes</vt:lpstr>
      <vt:lpstr>Digestion of Proteins </vt:lpstr>
      <vt:lpstr>Digestion of Proteins in the Stomach</vt:lpstr>
      <vt:lpstr>Digestion of Proteins by Pancreatic Secretions </vt:lpstr>
      <vt:lpstr>Activation of Gastrointestinal Proteases</vt:lpstr>
      <vt:lpstr>Digestion of Proteins</vt:lpstr>
      <vt:lpstr>Digestion of Fats</vt:lpstr>
      <vt:lpstr>Digestion of Fats in the Intestine</vt:lpstr>
      <vt:lpstr>Role of Bile Salts to Accelerate Fat Digestion Formation of Micelles</vt:lpstr>
      <vt:lpstr>Digestion of Triglycerides by Pancreatic Lipase</vt:lpstr>
      <vt:lpstr>Basic Principles of Gastrointestinal Absorption</vt:lpstr>
      <vt:lpstr>Absorptive Surface of the Small Intestinal Mucosa Villi</vt:lpstr>
      <vt:lpstr>Absorptive Surface of the Small Intestinal Mucosa Villi</vt:lpstr>
      <vt:lpstr>PowerPoint Presentation</vt:lpstr>
      <vt:lpstr>PowerPoint Presentation</vt:lpstr>
      <vt:lpstr>Absorption of Proteins </vt:lpstr>
      <vt:lpstr>Absorption of Fats</vt:lpstr>
      <vt:lpstr>PowerPoint Presentation</vt:lpstr>
      <vt:lpstr>PowerPoint Presentation</vt:lpstr>
      <vt:lpstr>Absorption of vitamins</vt:lpstr>
      <vt:lpstr>Absorption and secretion of electrolytes and water </vt:lpstr>
      <vt:lpstr>Absorption of Na+</vt:lpstr>
      <vt:lpstr>Absorption of Cl-</vt:lpstr>
      <vt:lpstr>Secretion of Bicarbonate Ions in the Ileum</vt:lpstr>
      <vt:lpstr>PowerPoint Presentation</vt:lpstr>
      <vt:lpstr>Ca++ Absorption by Enterocytes </vt:lpstr>
      <vt:lpstr>Hormonal control of absorption &amp; secretion  </vt:lpstr>
      <vt:lpstr>The End</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Important Points Related To Physiology of Gastrointestinal System (GIS)</dc:title>
  <dc:creator>User</dc:creator>
  <cp:lastModifiedBy>Dr.Zugaibi</cp:lastModifiedBy>
  <cp:revision>415</cp:revision>
  <dcterms:created xsi:type="dcterms:W3CDTF">2006-03-06T18:46:58Z</dcterms:created>
  <dcterms:modified xsi:type="dcterms:W3CDTF">2012-11-26T04:50:40Z</dcterms:modified>
</cp:coreProperties>
</file>