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57" r:id="rId1"/>
    <p:sldMasterId id="2147484175" r:id="rId2"/>
    <p:sldMasterId id="2147484189" r:id="rId3"/>
  </p:sldMasterIdLst>
  <p:notesMasterIdLst>
    <p:notesMasterId r:id="rId27"/>
  </p:notesMasterIdLst>
  <p:sldIdLst>
    <p:sldId id="601" r:id="rId4"/>
    <p:sldId id="602" r:id="rId5"/>
    <p:sldId id="648" r:id="rId6"/>
    <p:sldId id="607" r:id="rId7"/>
    <p:sldId id="670" r:id="rId8"/>
    <p:sldId id="669" r:id="rId9"/>
    <p:sldId id="652" r:id="rId10"/>
    <p:sldId id="661" r:id="rId11"/>
    <p:sldId id="662" r:id="rId12"/>
    <p:sldId id="663" r:id="rId13"/>
    <p:sldId id="665" r:id="rId14"/>
    <p:sldId id="667" r:id="rId15"/>
    <p:sldId id="668" r:id="rId16"/>
    <p:sldId id="654" r:id="rId17"/>
    <p:sldId id="655" r:id="rId18"/>
    <p:sldId id="656" r:id="rId19"/>
    <p:sldId id="658" r:id="rId20"/>
    <p:sldId id="624" r:id="rId21"/>
    <p:sldId id="618" r:id="rId22"/>
    <p:sldId id="619" r:id="rId23"/>
    <p:sldId id="621" r:id="rId24"/>
    <p:sldId id="622" r:id="rId25"/>
    <p:sldId id="645" r:id="rId26"/>
  </p:sldIdLst>
  <p:sldSz cx="9144000" cy="6858000" type="screen4x3"/>
  <p:notesSz cx="6858000" cy="9144000"/>
  <p:defaultTextStyle>
    <a:defPPr>
      <a:defRPr lang="ar-SA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CC"/>
    <a:srgbClr val="FF0000"/>
    <a:srgbClr val="CC0000"/>
    <a:srgbClr val="00FFCC"/>
    <a:srgbClr val="000099"/>
    <a:srgbClr val="FF99FF"/>
    <a:srgbClr val="F6C9C0"/>
    <a:srgbClr val="F0C6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711" autoAdjust="0"/>
    <p:restoredTop sz="75856" autoAdjust="0"/>
  </p:normalViewPr>
  <p:slideViewPr>
    <p:cSldViewPr>
      <p:cViewPr>
        <p:scale>
          <a:sx n="70" d="100"/>
          <a:sy n="70" d="100"/>
        </p:scale>
        <p:origin x="-1500" y="-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6EC272D-2F93-4BD3-B9B5-064C00DD788C}" type="datetimeFigureOut">
              <a:rPr lang="en-US"/>
              <a:pPr>
                <a:defRPr/>
              </a:pPr>
              <a:t>11/26/2012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77EE652-4CD3-49D7-B30F-7214D181880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3710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37582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7582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50AD6-5302-4711-9A8B-6C0CA0387947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100484"/>
      </p:ext>
    </p:extLst>
  </p:cSld>
  <p:clrMapOvr>
    <a:masterClrMapping/>
  </p:clrMapOvr>
  <p:transition spd="med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D5E97-2901-4DEC-BECF-F9EAF6C27CC0}" type="slidenum">
              <a:rPr lang="ar-EG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788625"/>
      </p:ext>
    </p:extLst>
  </p:cSld>
  <p:clrMapOvr>
    <a:masterClrMapping/>
  </p:clrMapOvr>
  <p:transition spd="med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48BE12-0C0D-4A8A-9B50-B02D19207AE7}" type="slidenum">
              <a:rPr lang="ar-EG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239375"/>
      </p:ext>
    </p:extLst>
  </p:cSld>
  <p:clrMapOvr>
    <a:masterClrMapping/>
  </p:clrMapOvr>
  <p:transition spd="med">
    <p:diamond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BB705-0462-4E61-905C-3129121110BE}" type="slidenum">
              <a:rPr lang="ar-EG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872360"/>
      </p:ext>
    </p:extLst>
  </p:cSld>
  <p:clrMapOvr>
    <a:masterClrMapping/>
  </p:clrMapOvr>
  <p:transition spd="med"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08763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24543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161334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604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851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06853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24179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8C7F5-6197-4A0D-90C7-C37563982E57}" type="slidenum">
              <a:rPr lang="ar-EG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67807"/>
      </p:ext>
    </p:extLst>
  </p:cSld>
  <p:clrMapOvr>
    <a:masterClrMapping/>
  </p:clrMapOvr>
  <p:transition spd="med">
    <p:diamond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225683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901636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54744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296914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04550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عنوان، ونص،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algn="r" rtl="1" eaLnBrk="1" hangingPunct="1">
              <a:defRPr/>
            </a:pPr>
            <a:endParaRPr lang="en-US">
              <a:solidFill>
                <a:srgbClr val="FFFF00"/>
              </a:solidFill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algn="r" rtl="1" eaLnBrk="1" hangingPunct="1">
              <a:defRPr/>
            </a:pPr>
            <a:endParaRPr lang="en-US">
              <a:solidFill>
                <a:srgbClr val="FFFF00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algn="r" rtl="1" eaLnBrk="1" hangingPunct="1">
              <a:defRPr/>
            </a:pPr>
            <a:fld id="{E9C0C9AB-8437-4778-A522-531E0D6C0FA3}" type="slidenum">
              <a:rPr lang="ar-SA">
                <a:solidFill>
                  <a:srgbClr val="FFFF00"/>
                </a:solidFill>
              </a:rPr>
              <a:pPr algn="r" rtl="1" eaLnBrk="1" hangingPunct="1">
                <a:defRPr/>
              </a:pPr>
              <a:t>‹#›</a:t>
            </a:fld>
            <a:endParaRPr 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327737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37582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7582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50AD6-5302-4711-9A8B-6C0CA0387947}" type="slidenum">
              <a:rPr lang="ar-E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231733"/>
      </p:ext>
    </p:extLst>
  </p:cSld>
  <p:clrMapOvr>
    <a:masterClrMapping/>
  </p:clrMapOvr>
  <p:transition spd="med">
    <p:diamond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8C7F5-6197-4A0D-90C7-C37563982E57}" type="slidenum">
              <a:rPr lang="ar-E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217359"/>
      </p:ext>
    </p:extLst>
  </p:cSld>
  <p:clrMapOvr>
    <a:masterClrMapping/>
  </p:clrMapOvr>
  <p:transition spd="med">
    <p:diamond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E17CD-D11C-4100-8800-F00AD17862CD}" type="slidenum">
              <a:rPr lang="ar-E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853746"/>
      </p:ext>
    </p:extLst>
  </p:cSld>
  <p:clrMapOvr>
    <a:masterClrMapping/>
  </p:clrMapOvr>
  <p:transition spd="med">
    <p:diamond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78F29-A14C-479C-9A33-562FBFB1CC67}" type="slidenum">
              <a:rPr lang="ar-E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473520"/>
      </p:ext>
    </p:extLst>
  </p:cSld>
  <p:clrMapOvr>
    <a:masterClrMapping/>
  </p:clrMapOvr>
  <p:transition spd="med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E17CD-D11C-4100-8800-F00AD17862CD}" type="slidenum">
              <a:rPr lang="ar-EG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575498"/>
      </p:ext>
    </p:extLst>
  </p:cSld>
  <p:clrMapOvr>
    <a:masterClrMapping/>
  </p:clrMapOvr>
  <p:transition spd="med">
    <p:diamond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32087-F1CB-4278-BF0A-42B35DCEE80A}" type="slidenum">
              <a:rPr lang="ar-E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146902"/>
      </p:ext>
    </p:extLst>
  </p:cSld>
  <p:clrMapOvr>
    <a:masterClrMapping/>
  </p:clrMapOvr>
  <p:transition spd="med">
    <p:diamond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3484B-06CF-427E-9C98-2D06EA0D5350}" type="slidenum">
              <a:rPr lang="ar-E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940036"/>
      </p:ext>
    </p:extLst>
  </p:cSld>
  <p:clrMapOvr>
    <a:masterClrMapping/>
  </p:clrMapOvr>
  <p:transition spd="med">
    <p:diamond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BC3C0-BF9E-44C9-ADCA-29A1FD0728E8}" type="slidenum">
              <a:rPr lang="ar-E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248569"/>
      </p:ext>
    </p:extLst>
  </p:cSld>
  <p:clrMapOvr>
    <a:masterClrMapping/>
  </p:clrMapOvr>
  <p:transition spd="med">
    <p:diamond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4AD10-385F-4D90-95A1-C2932A776C96}" type="slidenum">
              <a:rPr lang="ar-E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6319"/>
      </p:ext>
    </p:extLst>
  </p:cSld>
  <p:clrMapOvr>
    <a:masterClrMapping/>
  </p:clrMapOvr>
  <p:transition spd="med">
    <p:diamond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C638B-5736-4F5B-B7EE-95B596E509B7}" type="slidenum">
              <a:rPr lang="ar-E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61688"/>
      </p:ext>
    </p:extLst>
  </p:cSld>
  <p:clrMapOvr>
    <a:masterClrMapping/>
  </p:clrMapOvr>
  <p:transition spd="med">
    <p:diamond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D5E97-2901-4DEC-BECF-F9EAF6C27CC0}" type="slidenum">
              <a:rPr lang="ar-E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399637"/>
      </p:ext>
    </p:extLst>
  </p:cSld>
  <p:clrMapOvr>
    <a:masterClrMapping/>
  </p:clrMapOvr>
  <p:transition spd="med">
    <p:diamond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48BE12-0C0D-4A8A-9B50-B02D19207AE7}" type="slidenum">
              <a:rPr lang="ar-E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587232"/>
      </p:ext>
    </p:extLst>
  </p:cSld>
  <p:clrMapOvr>
    <a:masterClrMapping/>
  </p:clrMapOvr>
  <p:transition spd="med">
    <p:diamond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BB705-0462-4E61-905C-3129121110BE}" type="slidenum">
              <a:rPr lang="ar-E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90615"/>
      </p:ext>
    </p:extLst>
  </p:cSld>
  <p:clrMapOvr>
    <a:masterClrMapping/>
  </p:clrMapOvr>
  <p:transition spd="med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78F29-A14C-479C-9A33-562FBFB1CC67}" type="slidenum">
              <a:rPr lang="ar-EG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049820"/>
      </p:ext>
    </p:extLst>
  </p:cSld>
  <p:clrMapOvr>
    <a:masterClrMapping/>
  </p:clrMapOvr>
  <p:transition spd="med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32087-F1CB-4278-BF0A-42B35DCEE80A}" type="slidenum">
              <a:rPr lang="ar-EG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335027"/>
      </p:ext>
    </p:extLst>
  </p:cSld>
  <p:clrMapOvr>
    <a:masterClrMapping/>
  </p:clrMapOvr>
  <p:transition spd="med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3484B-06CF-427E-9C98-2D06EA0D5350}" type="slidenum">
              <a:rPr lang="ar-EG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246596"/>
      </p:ext>
    </p:extLst>
  </p:cSld>
  <p:clrMapOvr>
    <a:masterClrMapping/>
  </p:clrMapOvr>
  <p:transition spd="med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BC3C0-BF9E-44C9-ADCA-29A1FD0728E8}" type="slidenum">
              <a:rPr lang="ar-EG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732722"/>
      </p:ext>
    </p:extLst>
  </p:cSld>
  <p:clrMapOvr>
    <a:masterClrMapping/>
  </p:clrMapOvr>
  <p:transition spd="med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4AD10-385F-4D90-95A1-C2932A776C96}" type="slidenum">
              <a:rPr lang="ar-EG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817814"/>
      </p:ext>
    </p:extLst>
  </p:cSld>
  <p:clrMapOvr>
    <a:masterClrMapping/>
  </p:clrMapOvr>
  <p:transition spd="med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C638B-5736-4F5B-B7EE-95B596E509B7}" type="slidenum">
              <a:rPr lang="ar-EG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937790"/>
      </p:ext>
    </p:extLst>
  </p:cSld>
  <p:clrMapOvr>
    <a:masterClrMapping/>
  </p:clrMapOvr>
  <p:transition spd="med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A6282B68-13A8-4E12-A7B7-048B0B4F6937}" type="slidenum">
              <a:rPr lang="ar-EG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05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05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05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205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206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06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206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06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06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205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4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7480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4" r:id="rId1"/>
    <p:sldLayoutId id="2147484163" r:id="rId2"/>
    <p:sldLayoutId id="2147484164" r:id="rId3"/>
    <p:sldLayoutId id="2147484165" r:id="rId4"/>
    <p:sldLayoutId id="2147484166" r:id="rId5"/>
    <p:sldLayoutId id="2147484167" r:id="rId6"/>
    <p:sldLayoutId id="2147484168" r:id="rId7"/>
    <p:sldLayoutId id="2147484169" r:id="rId8"/>
    <p:sldLayoutId id="2147484170" r:id="rId9"/>
    <p:sldLayoutId id="2147484171" r:id="rId10"/>
    <p:sldLayoutId id="2147484172" r:id="rId11"/>
    <p:sldLayoutId id="2147484173" r:id="rId12"/>
  </p:sldLayoutIdLst>
  <p:transition spd="med">
    <p:diamond/>
  </p:transition>
  <p:timing>
    <p:tnLst>
      <p:par>
        <p:cTn id="1" dur="indefinite" restart="never" nodeType="tmRoot"/>
      </p:par>
    </p:tnLst>
  </p:timing>
  <p:txStyles>
    <p:titleStyle>
      <a:lvl1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8324461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176" r:id="rId1"/>
    <p:sldLayoutId id="2147484177" r:id="rId2"/>
    <p:sldLayoutId id="2147484178" r:id="rId3"/>
    <p:sldLayoutId id="2147484179" r:id="rId4"/>
    <p:sldLayoutId id="2147484180" r:id="rId5"/>
    <p:sldLayoutId id="2147484181" r:id="rId6"/>
    <p:sldLayoutId id="2147484182" r:id="rId7"/>
    <p:sldLayoutId id="2147484183" r:id="rId8"/>
    <p:sldLayoutId id="2147484184" r:id="rId9"/>
    <p:sldLayoutId id="2147484185" r:id="rId10"/>
    <p:sldLayoutId id="2147484186" r:id="rId11"/>
    <p:sldLayoutId id="2147484187" r:id="rId12"/>
    <p:sldLayoutId id="2147484188" r:id="rId13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1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A6282B68-13A8-4E12-A7B7-048B0B4F6937}" type="slidenum">
              <a:rPr lang="ar-E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05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5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5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solidFill>
                  <a:srgbClr val="666699"/>
                </a:solidFill>
              </a:endParaRPr>
            </a:p>
          </p:txBody>
        </p:sp>
        <p:sp>
          <p:nvSpPr>
            <p:cNvPr id="205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solidFill>
                  <a:srgbClr val="666699"/>
                </a:solidFill>
              </a:endParaRPr>
            </a:p>
          </p:txBody>
        </p:sp>
        <p:sp>
          <p:nvSpPr>
            <p:cNvPr id="206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solidFill>
                  <a:srgbClr val="9999CC"/>
                </a:solidFill>
              </a:endParaRPr>
            </a:p>
          </p:txBody>
        </p:sp>
        <p:sp>
          <p:nvSpPr>
            <p:cNvPr id="206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solidFill>
                  <a:srgbClr val="666699"/>
                </a:solidFill>
              </a:endParaRPr>
            </a:p>
          </p:txBody>
        </p:sp>
        <p:sp>
          <p:nvSpPr>
            <p:cNvPr id="206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6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solidFill>
                  <a:srgbClr val="9999CC"/>
                </a:solidFill>
              </a:endParaRPr>
            </a:p>
          </p:txBody>
        </p:sp>
        <p:sp>
          <p:nvSpPr>
            <p:cNvPr id="206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>
                <a:solidFill>
                  <a:srgbClr val="9999CC"/>
                </a:solidFill>
              </a:endParaRPr>
            </a:p>
          </p:txBody>
        </p:sp>
      </p:grpSp>
      <p:sp>
        <p:nvSpPr>
          <p:cNvPr id="205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4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7480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746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0" r:id="rId1"/>
    <p:sldLayoutId id="2147484191" r:id="rId2"/>
    <p:sldLayoutId id="2147484192" r:id="rId3"/>
    <p:sldLayoutId id="2147484193" r:id="rId4"/>
    <p:sldLayoutId id="2147484194" r:id="rId5"/>
    <p:sldLayoutId id="2147484195" r:id="rId6"/>
    <p:sldLayoutId id="2147484196" r:id="rId7"/>
    <p:sldLayoutId id="2147484197" r:id="rId8"/>
    <p:sldLayoutId id="2147484198" r:id="rId9"/>
    <p:sldLayoutId id="2147484199" r:id="rId10"/>
    <p:sldLayoutId id="2147484200" r:id="rId11"/>
    <p:sldLayoutId id="2147484201" r:id="rId12"/>
  </p:sldLayoutIdLst>
  <p:transition spd="med">
    <p:diamond/>
  </p:transition>
  <p:timing>
    <p:tnLst>
      <p:par>
        <p:cTn id="1" dur="indefinite" restart="never" nodeType="tmRoot"/>
      </p:par>
    </p:tnLst>
  </p:timing>
  <p:txStyles>
    <p:titleStyle>
      <a:lvl1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481" y="692696"/>
            <a:ext cx="8540750" cy="5143500"/>
          </a:xfrm>
        </p:spPr>
        <p:txBody>
          <a:bodyPr/>
          <a:lstStyle/>
          <a:p>
            <a:pPr algn="ctr" rtl="0" eaLnBrk="1" hangingPunct="1">
              <a:buNone/>
            </a:pPr>
            <a:r>
              <a:rPr lang="en-US" sz="4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Physiology of Gastrointestinal System </a:t>
            </a:r>
          </a:p>
          <a:p>
            <a:pPr algn="ctr" rtl="0" eaLnBrk="1" hangingPunct="1">
              <a:buNone/>
            </a:pPr>
            <a:r>
              <a:rPr lang="en-US" sz="4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(L6)</a:t>
            </a:r>
          </a:p>
          <a:p>
            <a:pPr algn="ctr" rtl="0" eaLnBrk="1" hangingPunct="1">
              <a:buFont typeface="Wingdings" pitchFamily="2" charset="2"/>
              <a:buNone/>
            </a:pPr>
            <a:r>
              <a:rPr lang="en-US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Physiology of The Pancreas </a:t>
            </a:r>
          </a:p>
          <a:p>
            <a:pPr algn="ctr" rtl="0" eaLnBrk="1" hangingPunct="1">
              <a:buFont typeface="Wingdings" pitchFamily="2" charset="2"/>
              <a:buNone/>
            </a:pPr>
            <a:endParaRPr lang="en-US" sz="40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0" eaLnBrk="1" hangingPunct="1">
              <a:buFont typeface="Wingdings" pitchFamily="2" charset="2"/>
              <a:buNone/>
            </a:pPr>
            <a:r>
              <a:rPr lang="en-US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By</a:t>
            </a:r>
          </a:p>
          <a:p>
            <a:pPr algn="ctr" rtl="0" eaLnBrk="1" hangingPunct="1">
              <a:buNone/>
            </a:pPr>
            <a:r>
              <a:rPr lang="en-US" sz="4000" b="1" i="1" dirty="0">
                <a:solidFill>
                  <a:srgbClr val="00FFCC"/>
                </a:solidFill>
                <a:latin typeface="Times New Roman" pitchFamily="18" charset="0"/>
                <a:cs typeface="Times New Roman" pitchFamily="18" charset="0"/>
              </a:rPr>
              <a:t>Dr. Mohammed </a:t>
            </a:r>
            <a:r>
              <a:rPr lang="en-US" sz="4000" b="1" i="1" dirty="0" err="1">
                <a:solidFill>
                  <a:srgbClr val="00FFCC"/>
                </a:solidFill>
                <a:latin typeface="Times New Roman" pitchFamily="18" charset="0"/>
                <a:cs typeface="Times New Roman" pitchFamily="18" charset="0"/>
              </a:rPr>
              <a:t>alzoghaibi</a:t>
            </a:r>
            <a:endParaRPr lang="en-US" sz="4000" b="1" i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0" eaLnBrk="1" hangingPunct="1">
              <a:buFont typeface="Wingdings" pitchFamily="2" charset="2"/>
              <a:buNone/>
            </a:pPr>
            <a:r>
              <a:rPr lang="en-US" sz="4000" b="1" i="1" dirty="0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n-US" sz="4000" b="1" i="1" dirty="0" err="1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Hayam</a:t>
            </a:r>
            <a:r>
              <a:rPr lang="en-US" sz="4000" b="1" i="1" dirty="0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 Gad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80928"/>
            <a:ext cx="4340225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188640"/>
            <a:ext cx="6169036" cy="6669360"/>
          </a:xfrm>
        </p:spPr>
        <p:txBody>
          <a:bodyPr/>
          <a:lstStyle/>
          <a:p>
            <a:pPr algn="l" rtl="0" eaLnBrk="1" hangingPunct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Trypsin, chymotrypsin and </a:t>
            </a: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elastase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 are </a:t>
            </a: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endopeptidases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, splitting protein into shorter peptide chains. </a:t>
            </a:r>
          </a:p>
          <a:p>
            <a:pPr algn="l" rtl="0" eaLnBrk="1" hangingPunct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Carboxypeptidase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 is an </a:t>
            </a: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exopeptidase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 which splits off amino acids at the carboxyl terminus of the peptide.</a:t>
            </a:r>
          </a:p>
          <a:p>
            <a:pPr algn="l" rtl="0" eaLnBrk="1" hangingPunct="1">
              <a:buClr>
                <a:srgbClr val="FF0000"/>
              </a:buClr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Trypsin inhibitor is present in cytoplasm of glandular cells. It inhibits activation of trypsin in </a:t>
            </a: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acini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 and ducts of the pancreas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endParaRPr lang="en-US" b="1" i="1" u="sng" dirty="0" smtClean="0">
              <a:solidFill>
                <a:schemeClr val="bg1"/>
              </a:solidFill>
            </a:endParaRPr>
          </a:p>
          <a:p>
            <a:pPr eaLnBrk="1" hangingPunct="1"/>
            <a:endParaRPr lang="en-US" sz="2800" dirty="0" smtClean="0">
              <a:solidFill>
                <a:schemeClr val="bg1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8640"/>
            <a:ext cx="3144701" cy="64293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33CC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15202908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2214" y="548681"/>
            <a:ext cx="8820472" cy="6309320"/>
          </a:xfrm>
        </p:spPr>
        <p:txBody>
          <a:bodyPr/>
          <a:lstStyle/>
          <a:p>
            <a:pPr marL="0" indent="0" algn="l" rtl="0" eaLnBrk="1" hangingPunct="1">
              <a:buNone/>
            </a:pPr>
            <a:r>
              <a:rPr lang="en-US" sz="3400" b="1" i="1" u="sng" dirty="0" smtClean="0">
                <a:solidFill>
                  <a:srgbClr val="FFFF00"/>
                </a:solidFill>
                <a:latin typeface="Garamond" pitchFamily="18" charset="0"/>
              </a:rPr>
              <a:t>2- Pancreatic amylase</a:t>
            </a:r>
            <a:r>
              <a:rPr lang="en-US" sz="3400" dirty="0" smtClean="0">
                <a:solidFill>
                  <a:srgbClr val="FFFF00"/>
                </a:solidFill>
                <a:latin typeface="Garamond" pitchFamily="18" charset="0"/>
              </a:rPr>
              <a:t>  </a:t>
            </a:r>
            <a:r>
              <a:rPr lang="en-US" sz="3400" dirty="0" smtClean="0">
                <a:solidFill>
                  <a:schemeClr val="bg1"/>
                </a:solidFill>
                <a:latin typeface="Garamond" pitchFamily="18" charset="0"/>
              </a:rPr>
              <a:t>splits starch to maltose, </a:t>
            </a:r>
            <a:r>
              <a:rPr lang="en-US" sz="3400" dirty="0" err="1" smtClean="0">
                <a:solidFill>
                  <a:schemeClr val="bg1"/>
                </a:solidFill>
                <a:latin typeface="Garamond" pitchFamily="18" charset="0"/>
              </a:rPr>
              <a:t>maltotriose</a:t>
            </a:r>
            <a:r>
              <a:rPr lang="en-US" sz="3400" dirty="0" smtClean="0">
                <a:solidFill>
                  <a:schemeClr val="bg1"/>
                </a:solidFill>
                <a:latin typeface="Garamond" pitchFamily="18" charset="0"/>
              </a:rPr>
              <a:t> and </a:t>
            </a:r>
            <a:r>
              <a:rPr lang="en-US" sz="3400" dirty="0" err="1" smtClean="0">
                <a:solidFill>
                  <a:schemeClr val="bg1"/>
                </a:solidFill>
                <a:latin typeface="Garamond" pitchFamily="18" charset="0"/>
              </a:rPr>
              <a:t>dextrins</a:t>
            </a:r>
            <a:r>
              <a:rPr lang="en-US" sz="3400" dirty="0" smtClean="0">
                <a:solidFill>
                  <a:schemeClr val="bg1"/>
                </a:solidFill>
                <a:latin typeface="Garamond" pitchFamily="18" charset="0"/>
              </a:rPr>
              <a:t>.</a:t>
            </a:r>
            <a:endParaRPr lang="en-US" sz="3400" b="1" i="1" u="sng" dirty="0" smtClean="0">
              <a:solidFill>
                <a:schemeClr val="bg1"/>
              </a:solidFill>
              <a:latin typeface="Garamond" pitchFamily="18" charset="0"/>
            </a:endParaRPr>
          </a:p>
          <a:p>
            <a:pPr marL="0" indent="0" algn="l" rtl="0" eaLnBrk="1" hangingPunct="1">
              <a:buNone/>
            </a:pPr>
            <a:r>
              <a:rPr lang="en-US" sz="3400" b="1" i="1" u="sng" dirty="0" smtClean="0">
                <a:solidFill>
                  <a:srgbClr val="FFFF00"/>
                </a:solidFill>
                <a:latin typeface="Garamond" pitchFamily="18" charset="0"/>
              </a:rPr>
              <a:t>3- Enzymes for fat digestion</a:t>
            </a:r>
            <a:endParaRPr lang="en-US" sz="3400" dirty="0" smtClean="0">
              <a:solidFill>
                <a:srgbClr val="FFFF00"/>
              </a:solidFill>
              <a:latin typeface="Garamond" pitchFamily="18" charset="0"/>
            </a:endParaRPr>
          </a:p>
          <a:p>
            <a:pPr marL="0" indent="0" algn="l" rtl="0" eaLnBrk="1" hangingPunct="1">
              <a:buNone/>
            </a:pPr>
            <a:r>
              <a:rPr lang="en-US" sz="3400" dirty="0" smtClean="0">
                <a:solidFill>
                  <a:schemeClr val="bg1"/>
                </a:solidFill>
                <a:latin typeface="Garamond" pitchFamily="18" charset="0"/>
              </a:rPr>
              <a:t>    a- Pancreatic lipase is the most important fat splitting enzyme. It breaks TG into MG and FA in the presence of bile salts and </a:t>
            </a:r>
            <a:r>
              <a:rPr lang="en-US" sz="3400" dirty="0" err="1" smtClean="0">
                <a:solidFill>
                  <a:schemeClr val="bg1"/>
                </a:solidFill>
                <a:latin typeface="Garamond" pitchFamily="18" charset="0"/>
              </a:rPr>
              <a:t>colipase</a:t>
            </a:r>
            <a:r>
              <a:rPr lang="en-US" sz="3400" dirty="0" smtClean="0">
                <a:solidFill>
                  <a:schemeClr val="bg1"/>
                </a:solidFill>
                <a:latin typeface="Garamond" pitchFamily="18" charset="0"/>
              </a:rPr>
              <a:t>.</a:t>
            </a:r>
          </a:p>
          <a:p>
            <a:pPr marL="0" indent="0" algn="l" rtl="0" eaLnBrk="1" hangingPunct="1">
              <a:buNone/>
            </a:pPr>
            <a:r>
              <a:rPr lang="en-US" sz="3400" dirty="0" smtClean="0">
                <a:solidFill>
                  <a:schemeClr val="bg1"/>
                </a:solidFill>
                <a:latin typeface="Garamond" pitchFamily="18" charset="0"/>
              </a:rPr>
              <a:t>    b- Cholesterol esterase which liberates cholesterol.</a:t>
            </a:r>
          </a:p>
          <a:p>
            <a:pPr marL="0" indent="0" algn="l" rtl="0" eaLnBrk="1" hangingPunct="1">
              <a:buNone/>
            </a:pPr>
            <a:r>
              <a:rPr lang="en-US" sz="3400" dirty="0" smtClean="0">
                <a:solidFill>
                  <a:schemeClr val="bg1"/>
                </a:solidFill>
                <a:latin typeface="Garamond" pitchFamily="18" charset="0"/>
              </a:rPr>
              <a:t>    C. Phospholipase A</a:t>
            </a:r>
            <a:r>
              <a:rPr lang="en-US" sz="3400" baseline="-25000" dirty="0" smtClean="0">
                <a:solidFill>
                  <a:schemeClr val="bg1"/>
                </a:solidFill>
                <a:latin typeface="Garamond" pitchFamily="18" charset="0"/>
              </a:rPr>
              <a:t>2</a:t>
            </a:r>
            <a:r>
              <a:rPr lang="en-US" sz="3400" dirty="0" smtClean="0">
                <a:solidFill>
                  <a:schemeClr val="bg1"/>
                </a:solidFill>
                <a:latin typeface="Garamond" pitchFamily="18" charset="0"/>
              </a:rPr>
              <a:t> which splits phospholipids into </a:t>
            </a:r>
            <a:r>
              <a:rPr lang="en-US" sz="3400" dirty="0" err="1" smtClean="0">
                <a:solidFill>
                  <a:schemeClr val="bg1"/>
                </a:solidFill>
                <a:latin typeface="Garamond" pitchFamily="18" charset="0"/>
              </a:rPr>
              <a:t>lysophospholipids</a:t>
            </a:r>
            <a:r>
              <a:rPr lang="en-US" sz="3400" dirty="0" smtClean="0">
                <a:solidFill>
                  <a:schemeClr val="bg1"/>
                </a:solidFill>
                <a:latin typeface="Garamond" pitchFamily="18" charset="0"/>
              </a:rPr>
              <a:t>&amp; FA.</a:t>
            </a:r>
          </a:p>
          <a:p>
            <a:pPr eaLnBrk="1" hangingPunct="1"/>
            <a:endParaRPr lang="en-US" sz="3400" dirty="0" smtClean="0">
              <a:solidFill>
                <a:schemeClr val="bg1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126607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2646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33CC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10745307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40871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CC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717369244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FF33CC"/>
                </a:solidFill>
              </a:rPr>
              <a:t>Pancreatic Secretion is Under Neural and Hormonal Control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0" y="1417638"/>
            <a:ext cx="9036496" cy="4525962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FFFFFF"/>
                </a:solidFill>
              </a:rPr>
              <a:t>Parasympathetic stimulation (through Ach on </a:t>
            </a:r>
            <a:r>
              <a:rPr lang="en-US" dirty="0" err="1" smtClean="0">
                <a:solidFill>
                  <a:srgbClr val="FFFFFF"/>
                </a:solidFill>
              </a:rPr>
              <a:t>acinar</a:t>
            </a:r>
            <a:r>
              <a:rPr lang="en-US" dirty="0" smtClean="0">
                <a:solidFill>
                  <a:srgbClr val="FFFFFF"/>
                </a:solidFill>
              </a:rPr>
              <a:t> cells) results in an increase in enzyme secretion-fluid and HCO</a:t>
            </a:r>
            <a:r>
              <a:rPr lang="en-US" sz="1800" dirty="0" smtClean="0">
                <a:solidFill>
                  <a:srgbClr val="FFFFFF"/>
                </a:solidFill>
              </a:rPr>
              <a:t>3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FFFFFF"/>
                </a:solidFill>
              </a:rPr>
              <a:t>Secretin tends to stimulate a </a:t>
            </a:r>
            <a:r>
              <a:rPr lang="en-US" b="1" dirty="0" smtClean="0">
                <a:solidFill>
                  <a:srgbClr val="FF0000"/>
                </a:solidFill>
              </a:rPr>
              <a:t>HCO</a:t>
            </a:r>
            <a:r>
              <a:rPr lang="en-US" sz="1800" b="1" dirty="0" smtClean="0">
                <a:solidFill>
                  <a:srgbClr val="FF0000"/>
                </a:solidFill>
              </a:rPr>
              <a:t>3 </a:t>
            </a:r>
            <a:r>
              <a:rPr lang="en-US" b="1" dirty="0" smtClean="0">
                <a:solidFill>
                  <a:srgbClr val="FF0000"/>
                </a:solidFill>
              </a:rPr>
              <a:t>rich </a:t>
            </a:r>
            <a:r>
              <a:rPr lang="en-US" dirty="0" smtClean="0">
                <a:solidFill>
                  <a:srgbClr val="FFFFFF"/>
                </a:solidFill>
              </a:rPr>
              <a:t>secretion by activating ductal cells. 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FFFFFF"/>
                </a:solidFill>
              </a:rPr>
              <a:t>Cholecystokinin (CCK) stimulates a marked increase in </a:t>
            </a:r>
            <a:r>
              <a:rPr lang="en-US" b="1" dirty="0" smtClean="0">
                <a:solidFill>
                  <a:srgbClr val="FF0000"/>
                </a:solidFill>
              </a:rPr>
              <a:t>enzyme secretion </a:t>
            </a:r>
            <a:r>
              <a:rPr lang="en-US" dirty="0" smtClean="0">
                <a:solidFill>
                  <a:srgbClr val="FFFFFF"/>
                </a:solidFill>
              </a:rPr>
              <a:t>by stimulating the </a:t>
            </a:r>
            <a:r>
              <a:rPr lang="en-US" dirty="0" err="1" smtClean="0">
                <a:solidFill>
                  <a:srgbClr val="FFFFFF"/>
                </a:solidFill>
              </a:rPr>
              <a:t>acinar</a:t>
            </a:r>
            <a:r>
              <a:rPr lang="en-US" dirty="0" smtClean="0">
                <a:solidFill>
                  <a:srgbClr val="FFFFFF"/>
                </a:solidFill>
              </a:rPr>
              <a:t> cells.</a:t>
            </a:r>
          </a:p>
          <a:p>
            <a:pPr algn="l" rtl="0" eaLnBrk="1" hangingPunct="1"/>
            <a:r>
              <a:rPr lang="en-US" dirty="0" smtClean="0">
                <a:solidFill>
                  <a:srgbClr val="FFFFFF"/>
                </a:solidFill>
              </a:rPr>
              <a:t>Pancreatic secretion normally results from the combined effects of the multiple basic stimuli, not from one alone (potentiate each other).   </a:t>
            </a:r>
          </a:p>
        </p:txBody>
      </p:sp>
    </p:spTree>
    <p:extLst>
      <p:ext uri="{BB962C8B-B14F-4D97-AF65-F5344CB8AC3E}">
        <p14:creationId xmlns:p14="http://schemas.microsoft.com/office/powerpoint/2010/main" val="31994653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27_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848872" cy="597666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33CC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70920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FF33CC"/>
                </a:solidFill>
              </a:rPr>
              <a:t>Pancreatic secretion is phasic </a:t>
            </a:r>
          </a:p>
        </p:txBody>
      </p:sp>
      <p:graphicFrame>
        <p:nvGraphicFramePr>
          <p:cNvPr id="25653" name="Group 5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5713017"/>
              </p:ext>
            </p:extLst>
          </p:nvPr>
        </p:nvGraphicFramePr>
        <p:xfrm>
          <a:off x="179510" y="1295400"/>
          <a:ext cx="8784978" cy="5313362"/>
        </p:xfrm>
        <a:graphic>
          <a:graphicData uri="http://schemas.openxmlformats.org/drawingml/2006/table">
            <a:tbl>
              <a:tblPr rtl="1"/>
              <a:tblGrid>
                <a:gridCol w="2928326"/>
                <a:gridCol w="2928326"/>
                <a:gridCol w="2928326"/>
              </a:tblGrid>
              <a:tr h="10288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Mediators 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stimulus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Phase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839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Release of Ach and gastrin 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Smell, taste, chewing and swallowing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Cephalic phase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8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Vago-vagal reflex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Protein, gastric distention 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Gastric phase 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7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Secretin, CCK and vago-vagal reflex 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Acid in chyme, fatty acids 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Intestinal phase  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7103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howim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990600"/>
            <a:ext cx="5594350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itle 3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Regulation of Pancreatic Secretion</a:t>
            </a:r>
            <a:endParaRPr lang="ar-SA" sz="3600" smtClean="0"/>
          </a:p>
        </p:txBody>
      </p:sp>
    </p:spTree>
    <p:extLst>
      <p:ext uri="{BB962C8B-B14F-4D97-AF65-F5344CB8AC3E}">
        <p14:creationId xmlns:p14="http://schemas.microsoft.com/office/powerpoint/2010/main" val="1666312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solidFill>
                <a:schemeClr val="bg1"/>
              </a:solidFill>
            </a:endParaRPr>
          </a:p>
        </p:txBody>
      </p:sp>
      <p:pic>
        <p:nvPicPr>
          <p:cNvPr id="195587" name="Picture 4" descr="6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ln w="228600" cap="sq" cmpd="thickThin">
            <a:solidFill>
              <a:srgbClr val="964B00"/>
            </a:solidFill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555625"/>
          </a:xfrm>
        </p:spPr>
        <p:txBody>
          <a:bodyPr/>
          <a:lstStyle/>
          <a:p>
            <a:pPr algn="ctr" eaLnBrk="1" hangingPunct="1"/>
            <a:r>
              <a:rPr lang="en-US" sz="4000" i="1" dirty="0" smtClean="0">
                <a:solidFill>
                  <a:srgbClr val="FF0000"/>
                </a:solidFill>
                <a:latin typeface="Garamond" pitchFamily="18" charset="0"/>
              </a:rPr>
              <a:t>Secretin hormone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algn="l" rtl="0"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It is a peptide released into the blood from </a:t>
            </a:r>
            <a:r>
              <a:rPr lang="en-US" sz="3600" dirty="0" smtClean="0">
                <a:solidFill>
                  <a:srgbClr val="FFFF00"/>
                </a:solidFill>
                <a:latin typeface="Garamond" pitchFamily="18" charset="0"/>
              </a:rPr>
              <a:t>S cells </a:t>
            </a: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in upper intestinal mucosa.</a:t>
            </a:r>
          </a:p>
          <a:p>
            <a:pPr algn="l" rtl="0"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en-US" sz="3600" dirty="0" smtClean="0">
                <a:solidFill>
                  <a:srgbClr val="FFFF00"/>
                </a:solidFill>
                <a:latin typeface="Garamond" pitchFamily="18" charset="0"/>
              </a:rPr>
              <a:t>Stimuli for its release</a:t>
            </a: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: Mainly acids (pH 4 or less) and to a less extent AA and FA.</a:t>
            </a:r>
          </a:p>
          <a:p>
            <a:pPr algn="l" rtl="0"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en-US" sz="3600" dirty="0" smtClean="0">
                <a:solidFill>
                  <a:srgbClr val="FFFF00"/>
                </a:solidFill>
                <a:latin typeface="Garamond" pitchFamily="18" charset="0"/>
              </a:rPr>
              <a:t>Functions</a:t>
            </a:r>
          </a:p>
          <a:p>
            <a:pPr algn="l" rtl="0"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1- It acts on pancreatic duct cells to stimulate secretion of HCO</a:t>
            </a:r>
            <a:r>
              <a:rPr lang="en-US" sz="3600" baseline="-25000" dirty="0" smtClean="0">
                <a:solidFill>
                  <a:schemeClr val="bg1"/>
                </a:solidFill>
                <a:latin typeface="Garamond" pitchFamily="18" charset="0"/>
              </a:rPr>
              <a:t>3</a:t>
            </a:r>
            <a:r>
              <a:rPr lang="en-US" sz="3600" baseline="30000" dirty="0" smtClean="0">
                <a:solidFill>
                  <a:schemeClr val="bg1"/>
                </a:solidFill>
                <a:latin typeface="Garamond" pitchFamily="18" charset="0"/>
              </a:rPr>
              <a:t>- </a:t>
            </a: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and H</a:t>
            </a:r>
            <a:r>
              <a:rPr lang="en-US" sz="3600" baseline="-25000" dirty="0" smtClean="0">
                <a:solidFill>
                  <a:schemeClr val="bg1"/>
                </a:solidFill>
                <a:latin typeface="Garamond" pitchFamily="18" charset="0"/>
              </a:rPr>
              <a:t>2</a:t>
            </a: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O.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13184" y="0"/>
            <a:ext cx="8229600" cy="777875"/>
          </a:xfrm>
        </p:spPr>
        <p:txBody>
          <a:bodyPr/>
          <a:lstStyle/>
          <a:p>
            <a:pPr algn="ctr" eaLnBrk="1" hangingPunct="1"/>
            <a:r>
              <a:rPr lang="en-US" b="1" i="1" u="sng" dirty="0" smtClean="0">
                <a:solidFill>
                  <a:srgbClr val="FF33CC"/>
                </a:solidFill>
              </a:rPr>
              <a:t>The exocrine pancreas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8680"/>
            <a:ext cx="5148064" cy="6143625"/>
          </a:xfrm>
        </p:spPr>
        <p:txBody>
          <a:bodyPr/>
          <a:lstStyle/>
          <a:p>
            <a:pPr marL="0" indent="0" algn="l" rtl="0" eaLnBrk="1" hangingPunct="1">
              <a:buNone/>
            </a:pPr>
            <a:r>
              <a:rPr lang="en-US" sz="3000" dirty="0">
                <a:solidFill>
                  <a:schemeClr val="bg1"/>
                </a:solidFill>
                <a:latin typeface="Garamond" pitchFamily="18" charset="0"/>
              </a:rPr>
              <a:t>The pancreas, which lies parallel to and beneath the stomach is composed of:-</a:t>
            </a:r>
          </a:p>
          <a:p>
            <a:pPr marL="0" indent="0" algn="l" rtl="0" eaLnBrk="1" hangingPunct="1">
              <a:buFont typeface="Wingdings" pitchFamily="2" charset="2"/>
              <a:buNone/>
            </a:pP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1- The endocrine islets of Langerhans which secrete insulin, </a:t>
            </a:r>
            <a:r>
              <a:rPr lang="en-US" sz="3000" dirty="0" err="1" smtClean="0">
                <a:solidFill>
                  <a:schemeClr val="bg1"/>
                </a:solidFill>
                <a:latin typeface="Garamond" pitchFamily="18" charset="0"/>
              </a:rPr>
              <a:t>glucagone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 and </a:t>
            </a:r>
            <a:r>
              <a:rPr lang="en-US" sz="3000" dirty="0" err="1" smtClean="0">
                <a:solidFill>
                  <a:schemeClr val="bg1"/>
                </a:solidFill>
                <a:latin typeface="Garamond" pitchFamily="18" charset="0"/>
              </a:rPr>
              <a:t>somatostatin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.</a:t>
            </a:r>
          </a:p>
          <a:p>
            <a:pPr marL="0" indent="0" algn="l" rtl="0" eaLnBrk="1" hangingPunct="1">
              <a:buFont typeface="Wingdings" pitchFamily="2" charset="2"/>
              <a:buNone/>
            </a:pP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2- </a:t>
            </a:r>
            <a:r>
              <a:rPr lang="en-US" sz="3000" dirty="0" err="1" smtClean="0">
                <a:solidFill>
                  <a:schemeClr val="bg1"/>
                </a:solidFill>
                <a:latin typeface="Garamond" pitchFamily="18" charset="0"/>
              </a:rPr>
              <a:t>Acinar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 gland tissues which produce pancreatic juice</a:t>
            </a:r>
          </a:p>
          <a:p>
            <a:pPr marL="0" indent="0" algn="l" rtl="0" eaLnBrk="1" hangingPunct="1">
              <a:buFont typeface="Wingdings" pitchFamily="2" charset="2"/>
              <a:buNone/>
            </a:pP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( the main source of digestive enzymes).</a:t>
            </a:r>
          </a:p>
          <a:p>
            <a:pPr marL="0" indent="0" algn="l" rtl="0" eaLnBrk="1" hangingPunct="1">
              <a:buFont typeface="Wingdings" pitchFamily="2" charset="2"/>
              <a:buNone/>
            </a:pP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The cells lining the </a:t>
            </a:r>
            <a:r>
              <a:rPr lang="en-US" sz="3000" dirty="0" err="1" smtClean="0">
                <a:solidFill>
                  <a:schemeClr val="bg1"/>
                </a:solidFill>
                <a:latin typeface="Garamond" pitchFamily="18" charset="0"/>
              </a:rPr>
              <a:t>acini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 are serous cells containing zymogen granules. </a:t>
            </a:r>
          </a:p>
        </p:txBody>
      </p:sp>
      <p:pic>
        <p:nvPicPr>
          <p:cNvPr id="5" name="Picture 4" descr="7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88840"/>
            <a:ext cx="3995936" cy="33123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14313"/>
            <a:ext cx="8893175" cy="6643687"/>
          </a:xfrm>
        </p:spPr>
        <p:txBody>
          <a:bodyPr/>
          <a:lstStyle/>
          <a:p>
            <a:pPr marL="0" indent="0" algn="l" rtl="0"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2- It acts on biliary duct cells to stimulate hepatic bile flow and HCO</a:t>
            </a:r>
            <a:r>
              <a:rPr lang="en-US" baseline="-25000" dirty="0" smtClean="0">
                <a:solidFill>
                  <a:schemeClr val="bg1"/>
                </a:solidFill>
                <a:latin typeface="Garamond" pitchFamily="18" charset="0"/>
              </a:rPr>
              <a:t>3</a:t>
            </a:r>
            <a:r>
              <a:rPr lang="en-US" baseline="30000" dirty="0" smtClean="0">
                <a:solidFill>
                  <a:schemeClr val="bg1"/>
                </a:solidFill>
                <a:latin typeface="Garamond" pitchFamily="18" charset="0"/>
              </a:rPr>
              <a:t>-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 secretion.</a:t>
            </a:r>
          </a:p>
          <a:p>
            <a:pPr marL="0" indent="0" algn="l" rtl="0"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3- It augments the action of CCK in stimulating pancreatic enzyme secretion.</a:t>
            </a:r>
          </a:p>
          <a:p>
            <a:pPr marL="0" indent="0" algn="l" rtl="0"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4- It inhibits gastric acid secretion and gastrin release, but it stimulates pepsin secretion.</a:t>
            </a:r>
          </a:p>
          <a:p>
            <a:pPr marL="0" indent="0" algn="l" rtl="0"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5- It inhibits gastric motility, contracts pylorus and slows gastric emptying.</a:t>
            </a:r>
          </a:p>
          <a:p>
            <a:pPr marL="0" indent="0" algn="l" rtl="0"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6- It relaxes LES.</a:t>
            </a:r>
          </a:p>
          <a:p>
            <a:pPr marL="0" indent="0" algn="l" rtl="0"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7- It inhibits intestinal motility and contracts </a:t>
            </a: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ileocecal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 sphincter.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03263"/>
          </a:xfrm>
        </p:spPr>
        <p:txBody>
          <a:bodyPr/>
          <a:lstStyle/>
          <a:p>
            <a:pPr algn="ctr" eaLnBrk="1" hangingPunct="1"/>
            <a:r>
              <a:rPr lang="en-US" sz="4000" dirty="0" smtClean="0">
                <a:solidFill>
                  <a:srgbClr val="FF0000"/>
                </a:solidFill>
                <a:latin typeface="Garamond" pitchFamily="18" charset="0"/>
              </a:rPr>
              <a:t>Cholecystokinin (CCK)</a:t>
            </a:r>
            <a:r>
              <a:rPr lang="en-US" sz="4000" dirty="0" smtClean="0">
                <a:solidFill>
                  <a:schemeClr val="bg1"/>
                </a:solidFill>
              </a:rPr>
              <a:t/>
            </a:r>
            <a:br>
              <a:rPr lang="en-US" sz="4000" dirty="0" smtClean="0">
                <a:solidFill>
                  <a:schemeClr val="bg1"/>
                </a:solidFill>
              </a:rPr>
            </a:br>
            <a:endParaRPr lang="en-US" sz="4000" dirty="0" smtClean="0">
              <a:solidFill>
                <a:schemeClr val="bg1"/>
              </a:solidFill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28688"/>
            <a:ext cx="9144000" cy="5929312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It is a peptide released from </a:t>
            </a:r>
            <a:r>
              <a:rPr lang="en-US" sz="3600" dirty="0" smtClean="0">
                <a:solidFill>
                  <a:srgbClr val="FFFF00"/>
                </a:solidFill>
                <a:latin typeface="Garamond" pitchFamily="18" charset="0"/>
              </a:rPr>
              <a:t>I cells </a:t>
            </a: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in the upper intestine.</a:t>
            </a:r>
          </a:p>
          <a:p>
            <a:pPr algn="l" rtl="0"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3600" dirty="0" smtClean="0">
                <a:solidFill>
                  <a:srgbClr val="FFFF00"/>
                </a:solidFill>
                <a:latin typeface="Garamond" pitchFamily="18" charset="0"/>
              </a:rPr>
              <a:t>Stimuli of release</a:t>
            </a: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:- Mainly by AA and FA and to a lesser extent by </a:t>
            </a:r>
            <a:r>
              <a:rPr lang="en-US" sz="3600" dirty="0" err="1" smtClean="0">
                <a:solidFill>
                  <a:schemeClr val="bg1"/>
                </a:solidFill>
                <a:latin typeface="Garamond" pitchFamily="18" charset="0"/>
              </a:rPr>
              <a:t>HCl</a:t>
            </a: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. </a:t>
            </a:r>
          </a:p>
          <a:p>
            <a:pPr algn="l" rtl="0"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3600" dirty="0" smtClean="0">
                <a:solidFill>
                  <a:srgbClr val="FFFF00"/>
                </a:solidFill>
                <a:latin typeface="Garamond" pitchFamily="18" charset="0"/>
              </a:rPr>
              <a:t>Functions</a:t>
            </a:r>
          </a:p>
          <a:p>
            <a:pPr algn="l" rtl="0"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1- It acts on pancreatic </a:t>
            </a:r>
            <a:r>
              <a:rPr lang="en-US" sz="3600" dirty="0" err="1" smtClean="0">
                <a:solidFill>
                  <a:schemeClr val="bg1"/>
                </a:solidFill>
                <a:latin typeface="Garamond" pitchFamily="18" charset="0"/>
              </a:rPr>
              <a:t>acinar</a:t>
            </a: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 cells to stimulate enzyme secretion. It also augments stimulation of H</a:t>
            </a:r>
            <a:r>
              <a:rPr lang="en-US" sz="3600" baseline="-25000" dirty="0" smtClean="0">
                <a:solidFill>
                  <a:schemeClr val="bg1"/>
                </a:solidFill>
                <a:latin typeface="Garamond" pitchFamily="18" charset="0"/>
              </a:rPr>
              <a:t>2</a:t>
            </a: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O and HCO</a:t>
            </a:r>
            <a:r>
              <a:rPr lang="en-US" sz="3600" baseline="-25000" dirty="0" smtClean="0">
                <a:solidFill>
                  <a:schemeClr val="bg1"/>
                </a:solidFill>
                <a:latin typeface="Garamond" pitchFamily="18" charset="0"/>
              </a:rPr>
              <a:t>3</a:t>
            </a:r>
            <a:r>
              <a:rPr lang="en-US" sz="3600" baseline="30000" dirty="0" smtClean="0">
                <a:solidFill>
                  <a:schemeClr val="bg1"/>
                </a:solidFill>
                <a:latin typeface="Garamond" pitchFamily="18" charset="0"/>
              </a:rPr>
              <a:t>-</a:t>
            </a: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 secretion by secretin.</a:t>
            </a:r>
          </a:p>
          <a:p>
            <a:pPr algn="l" rtl="0"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2- It has trophic effect on pancreas.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"/>
          <p:cNvSpPr>
            <a:spLocks noChangeArrowheads="1"/>
          </p:cNvSpPr>
          <p:nvPr/>
        </p:nvSpPr>
        <p:spPr bwMode="auto">
          <a:xfrm>
            <a:off x="179388" y="500063"/>
            <a:ext cx="8964612" cy="557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3600" dirty="0">
                <a:solidFill>
                  <a:schemeClr val="bg1"/>
                </a:solidFill>
                <a:latin typeface="Garamond" pitchFamily="18" charset="0"/>
              </a:rPr>
              <a:t>3- It contracts gall bladder, relaxes sphincter of </a:t>
            </a:r>
            <a:r>
              <a:rPr lang="en-US" sz="3600" dirty="0" err="1">
                <a:solidFill>
                  <a:schemeClr val="bg1"/>
                </a:solidFill>
                <a:latin typeface="Garamond" pitchFamily="18" charset="0"/>
              </a:rPr>
              <a:t>Oddi</a:t>
            </a:r>
            <a:r>
              <a:rPr lang="en-US" sz="3600" dirty="0">
                <a:solidFill>
                  <a:schemeClr val="bg1"/>
                </a:solidFill>
                <a:latin typeface="Garamond" pitchFamily="18" charset="0"/>
              </a:rPr>
              <a:t> and causes discharge of bile into the intestine.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dirty="0">
                <a:solidFill>
                  <a:schemeClr val="bg1"/>
                </a:solidFill>
                <a:latin typeface="Garamond" pitchFamily="18" charset="0"/>
              </a:rPr>
              <a:t>4- In small </a:t>
            </a:r>
            <a:r>
              <a:rPr lang="en-US" sz="3600" dirty="0" smtClean="0">
                <a:solidFill>
                  <a:schemeClr val="bg1"/>
                </a:solidFill>
                <a:latin typeface="Garamond" pitchFamily="18" charset="0"/>
              </a:rPr>
              <a:t>dose, </a:t>
            </a:r>
            <a:r>
              <a:rPr lang="en-US" sz="3600" dirty="0">
                <a:solidFill>
                  <a:schemeClr val="bg1"/>
                </a:solidFill>
                <a:latin typeface="Garamond" pitchFamily="18" charset="0"/>
              </a:rPr>
              <a:t>it stimulates gastric acid secretion.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dirty="0">
                <a:solidFill>
                  <a:schemeClr val="bg1"/>
                </a:solidFill>
                <a:latin typeface="Garamond" pitchFamily="18" charset="0"/>
              </a:rPr>
              <a:t>5- It stimulates gastric motility, contracts pylorus thus slows gastric emptying.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dirty="0">
                <a:solidFill>
                  <a:schemeClr val="bg1"/>
                </a:solidFill>
                <a:latin typeface="Garamond" pitchFamily="18" charset="0"/>
              </a:rPr>
              <a:t>6- It relaxes LES.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dirty="0">
                <a:solidFill>
                  <a:schemeClr val="bg1"/>
                </a:solidFill>
                <a:latin typeface="Garamond" pitchFamily="18" charset="0"/>
              </a:rPr>
              <a:t>7- It stimulates intestinal motility.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dirty="0">
                <a:solidFill>
                  <a:schemeClr val="bg1"/>
                </a:solidFill>
                <a:latin typeface="Garamond" pitchFamily="18" charset="0"/>
              </a:rPr>
              <a:t>8- It may be concerned with the mechanism of satiety. 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13800" smtClean="0"/>
              <a:t>The End</a:t>
            </a:r>
            <a:endParaRPr lang="ar-SA" sz="13800" smtClean="0"/>
          </a:p>
        </p:txBody>
      </p:sp>
    </p:spTree>
    <p:extLst>
      <p:ext uri="{BB962C8B-B14F-4D97-AF65-F5344CB8AC3E}">
        <p14:creationId xmlns:p14="http://schemas.microsoft.com/office/powerpoint/2010/main" val="38915501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4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2400" cy="1143000"/>
          </a:xfrm>
        </p:spPr>
        <p:txBody>
          <a:bodyPr/>
          <a:lstStyle/>
          <a:p>
            <a:pPr rtl="0" eaLnBrk="1" hangingPunct="1"/>
            <a:r>
              <a:rPr lang="en-US" dirty="0" smtClean="0">
                <a:solidFill>
                  <a:srgbClr val="FF33CC"/>
                </a:solidFill>
              </a:rPr>
              <a:t>Pancreatic Secretion</a:t>
            </a:r>
            <a:endParaRPr lang="ar-SA" dirty="0" smtClean="0">
              <a:solidFill>
                <a:srgbClr val="FF33CC"/>
              </a:solidFill>
            </a:endParaRPr>
          </a:p>
        </p:txBody>
      </p:sp>
      <p:sp>
        <p:nvSpPr>
          <p:cNvPr id="6147" name="Content Placeholder 5"/>
          <p:cNvSpPr>
            <a:spLocks noGrp="1"/>
          </p:cNvSpPr>
          <p:nvPr>
            <p:ph idx="1"/>
          </p:nvPr>
        </p:nvSpPr>
        <p:spPr>
          <a:xfrm>
            <a:off x="0" y="1412776"/>
            <a:ext cx="8602216" cy="4114800"/>
          </a:xfrm>
        </p:spPr>
        <p:txBody>
          <a:bodyPr/>
          <a:lstStyle/>
          <a:p>
            <a:pPr algn="l" rtl="0" eaLnBrk="1" hangingPunct="1">
              <a:buClr>
                <a:srgbClr val="FFFF00"/>
              </a:buClr>
              <a:buFont typeface="Wingdings" pitchFamily="2" charset="2"/>
              <a:buChar char="v"/>
            </a:pPr>
            <a:r>
              <a:rPr lang="en-US" sz="3600" dirty="0">
                <a:solidFill>
                  <a:srgbClr val="FFFFFF"/>
                </a:solidFill>
              </a:rPr>
              <a:t>Pancreatic juice is secreted in response to the presence of </a:t>
            </a:r>
            <a:r>
              <a:rPr lang="en-US" sz="3600" dirty="0" err="1">
                <a:solidFill>
                  <a:srgbClr val="FFFFFF"/>
                </a:solidFill>
              </a:rPr>
              <a:t>chyme</a:t>
            </a:r>
            <a:r>
              <a:rPr lang="en-US" sz="3600" dirty="0">
                <a:solidFill>
                  <a:srgbClr val="FFFFFF"/>
                </a:solidFill>
              </a:rPr>
              <a:t> in the upper portions of the small intestine</a:t>
            </a:r>
            <a:r>
              <a:rPr lang="en-US" sz="3600" dirty="0" smtClean="0">
                <a:solidFill>
                  <a:srgbClr val="FFFFFF"/>
                </a:solidFill>
              </a:rPr>
              <a:t>.</a:t>
            </a:r>
            <a:endParaRPr lang="en-US" sz="3600" b="1" dirty="0" smtClean="0">
              <a:solidFill>
                <a:srgbClr val="FFFFFF"/>
              </a:solidFill>
            </a:endParaRPr>
          </a:p>
          <a:p>
            <a:pPr algn="l" rtl="0" eaLnBrk="1" hangingPunct="1">
              <a:buClr>
                <a:srgbClr val="FFFF00"/>
              </a:buClr>
              <a:buFont typeface="Wingdings" pitchFamily="2" charset="2"/>
              <a:buChar char="v"/>
            </a:pPr>
            <a:r>
              <a:rPr lang="en-US" sz="3600" b="1" dirty="0" smtClean="0">
                <a:solidFill>
                  <a:srgbClr val="FFFFFF"/>
                </a:solidFill>
              </a:rPr>
              <a:t>The major functions of pancreatic secretion:</a:t>
            </a:r>
          </a:p>
          <a:p>
            <a:pPr marL="627063" indent="-271463" algn="l" rtl="0" eaLnBrk="1" hangingPunct="1">
              <a:buClr>
                <a:srgbClr val="FFFF00"/>
              </a:buClr>
              <a:buSzPct val="70000"/>
              <a:buFont typeface="Wingdings" pitchFamily="2" charset="2"/>
              <a:buChar char="Ø"/>
            </a:pPr>
            <a:r>
              <a:rPr lang="en-US" sz="3600" dirty="0" smtClean="0">
                <a:solidFill>
                  <a:srgbClr val="FFFFFF"/>
                </a:solidFill>
              </a:rPr>
              <a:t>To neutralize the acids in the </a:t>
            </a:r>
            <a:r>
              <a:rPr lang="en-US" sz="3600" dirty="0" err="1" smtClean="0">
                <a:solidFill>
                  <a:srgbClr val="FFFFFF"/>
                </a:solidFill>
              </a:rPr>
              <a:t>chyme</a:t>
            </a:r>
            <a:endParaRPr lang="en-US" sz="3600" dirty="0" smtClean="0">
              <a:solidFill>
                <a:srgbClr val="FFFFFF"/>
              </a:solidFill>
            </a:endParaRPr>
          </a:p>
          <a:p>
            <a:pPr marL="627063" indent="-271463" algn="l" rtl="0" eaLnBrk="1" hangingPunct="1">
              <a:buClr>
                <a:srgbClr val="FFFF00"/>
              </a:buClr>
              <a:buSzPct val="70000"/>
              <a:buFont typeface="Wingdings" pitchFamily="2" charset="2"/>
              <a:buChar char="Ø"/>
            </a:pPr>
            <a:r>
              <a:rPr lang="en-US" sz="3600" dirty="0" smtClean="0">
                <a:solidFill>
                  <a:srgbClr val="FFFFFF"/>
                </a:solidFill>
              </a:rPr>
              <a:t>To produce enzymes involved in the digestion of dietary carbohydrate, fat, and protein</a:t>
            </a:r>
            <a:endParaRPr lang="ar-SA" sz="36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6967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/>
          <a:lstStyle/>
          <a:p>
            <a:pPr algn="ctr" eaLnBrk="1" hangingPunct="1"/>
            <a:r>
              <a:rPr lang="en-US" sz="4000" b="1" i="1" u="sng" dirty="0" smtClean="0">
                <a:solidFill>
                  <a:srgbClr val="FF33CC"/>
                </a:solidFill>
                <a:latin typeface="Garamond" pitchFamily="18" charset="0"/>
              </a:rPr>
              <a:t>Pancreatic Secretion (Cont.)</a:t>
            </a:r>
            <a:r>
              <a:rPr lang="en-US" sz="4000" dirty="0" smtClean="0">
                <a:solidFill>
                  <a:srgbClr val="FF33CC"/>
                </a:solidFill>
              </a:rPr>
              <a:t/>
            </a:r>
            <a:br>
              <a:rPr lang="en-US" sz="4000" dirty="0" smtClean="0">
                <a:solidFill>
                  <a:srgbClr val="FF33CC"/>
                </a:solidFill>
              </a:rPr>
            </a:br>
            <a:endParaRPr lang="en-US" sz="4000" dirty="0" smtClean="0">
              <a:solidFill>
                <a:srgbClr val="FF33CC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76250"/>
            <a:ext cx="9144000" cy="6381750"/>
          </a:xfrm>
        </p:spPr>
        <p:txBody>
          <a:bodyPr/>
          <a:lstStyle/>
          <a:p>
            <a:pPr marL="273050" indent="-273050" algn="l" rtl="0" eaLnBrk="1" hangingPunct="1"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   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The volume:- 1.2-1.5 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L/day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. </a:t>
            </a:r>
          </a:p>
          <a:p>
            <a:pPr marL="273050" indent="-273050" algn="l" rtl="0" eaLnBrk="1" hangingPunct="1">
              <a:buNone/>
            </a:pPr>
            <a:r>
              <a:rPr lang="en-US" sz="3000" dirty="0">
                <a:solidFill>
                  <a:schemeClr val="bg1"/>
                </a:solidFill>
                <a:latin typeface="Garamond" pitchFamily="18" charset="0"/>
              </a:rPr>
              <a:t> 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  </a:t>
            </a:r>
            <a:r>
              <a:rPr lang="en-US" sz="3000" dirty="0">
                <a:solidFill>
                  <a:schemeClr val="bg1"/>
                </a:solidFill>
                <a:latin typeface="Garamond" pitchFamily="18" charset="0"/>
              </a:rPr>
              <a:t>The </a:t>
            </a:r>
            <a:r>
              <a:rPr lang="en-US" sz="3000" dirty="0" err="1">
                <a:solidFill>
                  <a:schemeClr val="bg1"/>
                </a:solidFill>
                <a:latin typeface="Garamond" pitchFamily="18" charset="0"/>
              </a:rPr>
              <a:t>osmolarity</a:t>
            </a:r>
            <a:r>
              <a:rPr lang="en-US" sz="3000" dirty="0">
                <a:solidFill>
                  <a:schemeClr val="bg1"/>
                </a:solidFill>
                <a:latin typeface="Garamond" pitchFamily="18" charset="0"/>
              </a:rPr>
              <a:t> of pancreatic fluid is equal to that of 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plasma (isotonic), pH= 8 alkaline.</a:t>
            </a:r>
          </a:p>
          <a:p>
            <a:pPr marL="273050" indent="-273050" algn="l" rtl="0" eaLnBrk="1" hangingPunct="1">
              <a:buFont typeface="Wingdings" pitchFamily="2" charset="2"/>
              <a:buNone/>
            </a:pP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   Composition:- 1 % inorganic materials (electrolytes)</a:t>
            </a:r>
          </a:p>
          <a:p>
            <a:pPr marL="273050" indent="-273050" algn="l" rtl="0" eaLnBrk="1" hangingPunct="1">
              <a:buFont typeface="Wingdings" pitchFamily="2" charset="2"/>
              <a:buNone/>
            </a:pP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                      1-2 % organic materials mostly enzymes.</a:t>
            </a:r>
            <a:endParaRPr lang="en-US" sz="3000" b="1" i="1" u="sng" dirty="0" smtClean="0">
              <a:solidFill>
                <a:schemeClr val="bg1"/>
              </a:solidFill>
              <a:latin typeface="Garamond" pitchFamily="18" charset="0"/>
            </a:endParaRPr>
          </a:p>
          <a:p>
            <a:pPr marL="273050" indent="-273050" algn="l" rtl="0" eaLnBrk="1" hangingPunct="1">
              <a:buFont typeface="Wingdings" pitchFamily="2" charset="2"/>
              <a:buNone/>
            </a:pPr>
            <a:r>
              <a:rPr lang="en-US" sz="3000" b="1" i="1" u="sng" dirty="0" smtClean="0">
                <a:solidFill>
                  <a:schemeClr val="bg1"/>
                </a:solidFill>
                <a:latin typeface="Garamond" pitchFamily="18" charset="0"/>
              </a:rPr>
              <a:t>The electrolytes</a:t>
            </a:r>
            <a:endParaRPr lang="en-US" sz="3000" dirty="0" smtClean="0">
              <a:solidFill>
                <a:schemeClr val="bg1"/>
              </a:solidFill>
              <a:latin typeface="Garamond" pitchFamily="18" charset="0"/>
            </a:endParaRPr>
          </a:p>
          <a:p>
            <a:pPr marL="273050" indent="-273050" algn="l" rtl="0" eaLnBrk="1" hangingPunct="1">
              <a:buNone/>
            </a:pP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   They are produced from </a:t>
            </a:r>
            <a:r>
              <a:rPr lang="en-US" sz="3000" dirty="0">
                <a:solidFill>
                  <a:schemeClr val="bg1"/>
                </a:solidFill>
                <a:latin typeface="Garamond" pitchFamily="18" charset="0"/>
              </a:rPr>
              <a:t>the epithelial cells of the </a:t>
            </a:r>
            <a:r>
              <a:rPr lang="en-US" sz="3000" dirty="0" err="1">
                <a:solidFill>
                  <a:schemeClr val="bg1"/>
                </a:solidFill>
                <a:latin typeface="Garamond" pitchFamily="18" charset="0"/>
              </a:rPr>
              <a:t>ductules</a:t>
            </a:r>
            <a:r>
              <a:rPr lang="en-US" sz="3000" dirty="0">
                <a:solidFill>
                  <a:schemeClr val="bg1"/>
                </a:solidFill>
                <a:latin typeface="Garamond" pitchFamily="18" charset="0"/>
              </a:rPr>
              <a:t> and 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ducts and include </a:t>
            </a:r>
            <a:r>
              <a:rPr lang="en-US" sz="3000" dirty="0" err="1" smtClean="0">
                <a:solidFill>
                  <a:schemeClr val="bg1"/>
                </a:solidFill>
                <a:latin typeface="Garamond" pitchFamily="18" charset="0"/>
              </a:rPr>
              <a:t>cations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 Na</a:t>
            </a:r>
            <a:r>
              <a:rPr lang="en-US" sz="3000" baseline="30000" dirty="0" smtClean="0">
                <a:solidFill>
                  <a:schemeClr val="bg1"/>
                </a:solidFill>
                <a:latin typeface="Garamond" pitchFamily="18" charset="0"/>
              </a:rPr>
              <a:t>+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, K</a:t>
            </a:r>
            <a:r>
              <a:rPr lang="en-US" sz="3000" baseline="30000" dirty="0" smtClean="0">
                <a:solidFill>
                  <a:schemeClr val="bg1"/>
                </a:solidFill>
                <a:latin typeface="Garamond" pitchFamily="18" charset="0"/>
              </a:rPr>
              <a:t>+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, </a:t>
            </a:r>
            <a:r>
              <a:rPr lang="en-US" sz="3000" dirty="0" err="1" smtClean="0">
                <a:solidFill>
                  <a:schemeClr val="bg1"/>
                </a:solidFill>
                <a:latin typeface="Garamond" pitchFamily="18" charset="0"/>
              </a:rPr>
              <a:t>Ca</a:t>
            </a:r>
            <a:r>
              <a:rPr lang="en-US" sz="3000" baseline="30000" dirty="0" smtClean="0">
                <a:solidFill>
                  <a:schemeClr val="bg1"/>
                </a:solidFill>
                <a:latin typeface="Garamond" pitchFamily="18" charset="0"/>
              </a:rPr>
              <a:t>++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 and anions HCO3</a:t>
            </a:r>
            <a:r>
              <a:rPr lang="en-US" sz="3000" baseline="30000" dirty="0" smtClean="0">
                <a:solidFill>
                  <a:schemeClr val="bg1"/>
                </a:solidFill>
                <a:latin typeface="Garamond" pitchFamily="18" charset="0"/>
              </a:rPr>
              <a:t>-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 and </a:t>
            </a:r>
            <a:r>
              <a:rPr lang="en-US" sz="3000" dirty="0" err="1" smtClean="0">
                <a:solidFill>
                  <a:schemeClr val="bg1"/>
                </a:solidFill>
                <a:latin typeface="Garamond" pitchFamily="18" charset="0"/>
              </a:rPr>
              <a:t>Cl</a:t>
            </a:r>
            <a:r>
              <a:rPr lang="en-US" sz="3000" baseline="30000" dirty="0" smtClean="0">
                <a:solidFill>
                  <a:schemeClr val="bg1"/>
                </a:solidFill>
                <a:latin typeface="Garamond" pitchFamily="18" charset="0"/>
              </a:rPr>
              <a:t>-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. </a:t>
            </a:r>
          </a:p>
          <a:p>
            <a:pPr marL="273050" indent="-273050" algn="l" rtl="0" eaLnBrk="1" hangingPunct="1">
              <a:buClr>
                <a:srgbClr val="FF33CC"/>
              </a:buClr>
            </a:pP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The greater bulk of electrolytes is in the form of NaHCO</a:t>
            </a:r>
            <a:r>
              <a:rPr lang="en-US" sz="3000" baseline="-25000" dirty="0" smtClean="0">
                <a:solidFill>
                  <a:schemeClr val="bg1"/>
                </a:solidFill>
                <a:latin typeface="Garamond" pitchFamily="18" charset="0"/>
              </a:rPr>
              <a:t>3</a:t>
            </a:r>
            <a:r>
              <a:rPr lang="en-US" sz="3000" dirty="0" smtClean="0">
                <a:solidFill>
                  <a:schemeClr val="bg1"/>
                </a:solidFill>
                <a:latin typeface="Garamond" pitchFamily="18" charset="0"/>
              </a:rPr>
              <a:t>. </a:t>
            </a:r>
          </a:p>
          <a:p>
            <a:pPr marL="273050" indent="-273050" algn="l" rtl="0" eaLnBrk="1" hangingPunct="1">
              <a:buClr>
                <a:srgbClr val="FF33CC"/>
              </a:buClr>
            </a:pPr>
            <a:r>
              <a:rPr lang="en-US" sz="3000" dirty="0">
                <a:solidFill>
                  <a:schemeClr val="bg1"/>
                </a:solidFill>
                <a:latin typeface="Garamond" pitchFamily="18" charset="0"/>
              </a:rPr>
              <a:t>HCO3 concentration increases with increasing secretion rate </a:t>
            </a:r>
            <a:endParaRPr lang="en-US" sz="3000" dirty="0" smtClean="0">
              <a:solidFill>
                <a:schemeClr val="bg1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howim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8350"/>
            <a:ext cx="8077200" cy="586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0607374"/>
      </p:ext>
    </p:extLst>
  </p:cSld>
  <p:clrMapOvr>
    <a:masterClrMapping/>
  </p:clrMapOvr>
  <p:transition spd="med"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showim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24745"/>
            <a:ext cx="8655050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itle 3"/>
          <p:cNvSpPr>
            <a:spLocks noGrp="1"/>
          </p:cNvSpPr>
          <p:nvPr>
            <p:ph type="title"/>
          </p:nvPr>
        </p:nvSpPr>
        <p:spPr>
          <a:xfrm>
            <a:off x="395536" y="205576"/>
            <a:ext cx="8134672" cy="914400"/>
          </a:xfrm>
        </p:spPr>
        <p:txBody>
          <a:bodyPr/>
          <a:lstStyle/>
          <a:p>
            <a:pPr eaLnBrk="1" hangingPunct="1"/>
            <a:r>
              <a:rPr lang="en-US" dirty="0" smtClean="0"/>
              <a:t>Flow Rate and Pancreatic </a:t>
            </a:r>
            <a:r>
              <a:rPr lang="en-US" dirty="0"/>
              <a:t>S</a:t>
            </a:r>
            <a:r>
              <a:rPr lang="en-US" dirty="0" smtClean="0"/>
              <a:t>ecretion</a:t>
            </a:r>
            <a:endParaRPr lang="ar-SA" dirty="0" smtClean="0"/>
          </a:p>
        </p:txBody>
      </p:sp>
    </p:spTree>
    <p:extLst>
      <p:ext uri="{BB962C8B-B14F-4D97-AF65-F5344CB8AC3E}">
        <p14:creationId xmlns:p14="http://schemas.microsoft.com/office/powerpoint/2010/main" val="26137227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3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72400" cy="457200"/>
          </a:xfrm>
        </p:spPr>
        <p:txBody>
          <a:bodyPr/>
          <a:lstStyle/>
          <a:p>
            <a:pPr eaLnBrk="1" hangingPunct="1"/>
            <a:r>
              <a:rPr lang="en-US" dirty="0" smtClean="0"/>
              <a:t>Secretion of Bicarbonate Ions into Pancreatic Juice</a:t>
            </a:r>
            <a:endParaRPr lang="ar-SA" dirty="0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78" r="686" b="14007"/>
          <a:stretch/>
        </p:blipFill>
        <p:spPr bwMode="auto">
          <a:xfrm>
            <a:off x="2051720" y="1266493"/>
            <a:ext cx="4860032" cy="55915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3413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665"/>
            <a:ext cx="8077200" cy="812948"/>
          </a:xfrm>
        </p:spPr>
        <p:txBody>
          <a:bodyPr/>
          <a:lstStyle/>
          <a:p>
            <a:pPr eaLnBrk="1" hangingPunct="1"/>
            <a:r>
              <a:rPr lang="en-US" sz="4000" b="1" i="1" u="sng" dirty="0" smtClean="0">
                <a:solidFill>
                  <a:srgbClr val="FF33CC"/>
                </a:solidFill>
              </a:rPr>
              <a:t>Pancreatic enzymes</a:t>
            </a:r>
            <a:r>
              <a:rPr lang="en-US" sz="4000" dirty="0" smtClean="0">
                <a:solidFill>
                  <a:srgbClr val="FF33CC"/>
                </a:solidFill>
              </a:rPr>
              <a:t/>
            </a:r>
            <a:br>
              <a:rPr lang="en-US" sz="4000" dirty="0" smtClean="0">
                <a:solidFill>
                  <a:srgbClr val="FF33CC"/>
                </a:solidFill>
              </a:rPr>
            </a:br>
            <a:endParaRPr lang="en-US" sz="4000" dirty="0" smtClean="0">
              <a:solidFill>
                <a:srgbClr val="FF33CC"/>
              </a:solidFill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620713"/>
            <a:ext cx="9036050" cy="6237287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The pancreas secrets enzymes that act on all major types of food 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stuff.</a:t>
            </a:r>
            <a:endParaRPr lang="en-US" b="1" i="1" u="sng" dirty="0" smtClean="0">
              <a:solidFill>
                <a:schemeClr val="bg1"/>
              </a:solidFill>
              <a:latin typeface="Garamond" pitchFamily="18" charset="0"/>
            </a:endParaRPr>
          </a:p>
          <a:p>
            <a:pPr marL="0" indent="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i="1" u="sng" dirty="0" smtClean="0">
                <a:solidFill>
                  <a:srgbClr val="FFFF00"/>
                </a:solidFill>
                <a:latin typeface="Garamond" pitchFamily="18" charset="0"/>
              </a:rPr>
              <a:t>1- Pancreatic </a:t>
            </a:r>
            <a:r>
              <a:rPr lang="en-US" b="1" i="1" u="sng" dirty="0" err="1" smtClean="0">
                <a:solidFill>
                  <a:srgbClr val="FFFF00"/>
                </a:solidFill>
                <a:latin typeface="Garamond" pitchFamily="18" charset="0"/>
              </a:rPr>
              <a:t>proteolytic</a:t>
            </a:r>
            <a:r>
              <a:rPr lang="en-US" b="1" i="1" u="sng" dirty="0" smtClean="0">
                <a:solidFill>
                  <a:srgbClr val="FFFF00"/>
                </a:solidFill>
                <a:latin typeface="Garamond" pitchFamily="18" charset="0"/>
              </a:rPr>
              <a:t> enzymes (proteases)</a:t>
            </a:r>
          </a:p>
          <a:p>
            <a:pPr algn="l" rtl="0"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Trypsin, chymotrypsin, </a:t>
            </a: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elastase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, </a:t>
            </a: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carboxypeptidase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. </a:t>
            </a:r>
          </a:p>
          <a:p>
            <a:pPr algn="l" rtl="0"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They are secreted in inactive form and activated in intestinal lumen. </a:t>
            </a:r>
          </a:p>
          <a:p>
            <a:pPr algn="l" rtl="0"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Trypsinogen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 is activated into trypsin by the enzyme </a:t>
            </a:r>
            <a:r>
              <a:rPr lang="en-US" b="1" dirty="0" err="1" smtClean="0">
                <a:solidFill>
                  <a:srgbClr val="00FFCC"/>
                </a:solidFill>
                <a:latin typeface="Garamond" pitchFamily="18" charset="0"/>
              </a:rPr>
              <a:t>enteropeptidase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 (</a:t>
            </a: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enterokinase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), secreted by duodenal mucosal cells. </a:t>
            </a:r>
          </a:p>
          <a:p>
            <a:pPr algn="l" rtl="0"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Trypsin activates </a:t>
            </a: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chymotrypsinogen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 to chymotrypsin, </a:t>
            </a: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proelastase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 to </a:t>
            </a: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elastase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 and </a:t>
            </a: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procarboxypeptidase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 into </a:t>
            </a:r>
            <a:r>
              <a:rPr lang="en-US" dirty="0" err="1" smtClean="0">
                <a:solidFill>
                  <a:schemeClr val="bg1"/>
                </a:solidFill>
                <a:latin typeface="Garamond" pitchFamily="18" charset="0"/>
              </a:rPr>
              <a:t>carboxypeptidase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8870011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5" name="Picture 8" descr="18_29"/>
          <p:cNvPicPr>
            <a:picLocks noChangeAspect="1" noChangeArrowheads="1"/>
          </p:cNvPicPr>
          <p:nvPr/>
        </p:nvPicPr>
        <p:blipFill>
          <a:blip r:embed="rId2" cstate="print"/>
          <a:srcRect l="7500" t="2442" r="7500"/>
          <a:stretch>
            <a:fillRect/>
          </a:stretch>
        </p:blipFill>
        <p:spPr bwMode="auto">
          <a:xfrm>
            <a:off x="0" y="285728"/>
            <a:ext cx="9144000" cy="6429420"/>
          </a:xfrm>
          <a:prstGeom prst="rect">
            <a:avLst/>
          </a:prstGeom>
          <a:ln w="190500" cap="sq">
            <a:solidFill>
              <a:srgbClr val="FF99FF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864091747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troduction">
  <a:themeElements>
    <a:clrScheme name="">
      <a:dk1>
        <a:srgbClr val="919191"/>
      </a:dk1>
      <a:lt1>
        <a:srgbClr val="FFFF00"/>
      </a:lt1>
      <a:dk2>
        <a:srgbClr val="000099"/>
      </a:dk2>
      <a:lt2>
        <a:srgbClr val="FFFF00"/>
      </a:lt2>
      <a:accent1>
        <a:srgbClr val="FFFF00"/>
      </a:accent1>
      <a:accent2>
        <a:srgbClr val="FF5050"/>
      </a:accent2>
      <a:accent3>
        <a:srgbClr val="AAAACA"/>
      </a:accent3>
      <a:accent4>
        <a:srgbClr val="DADA00"/>
      </a:accent4>
      <a:accent5>
        <a:srgbClr val="FFFFAA"/>
      </a:accent5>
      <a:accent6>
        <a:srgbClr val="E74848"/>
      </a:accent6>
      <a:hlink>
        <a:srgbClr val="339933"/>
      </a:hlink>
      <a:folHlink>
        <a:srgbClr val="CECECE"/>
      </a:folHlink>
    </a:clrScheme>
    <a:fontScheme name="Introduction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Introductio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roductio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uctio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9144</TotalTime>
  <Words>827</Words>
  <Application>Microsoft Office PowerPoint</Application>
  <PresentationFormat>On-screen Show (4:3)</PresentationFormat>
  <Paragraphs>88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Pixel</vt:lpstr>
      <vt:lpstr>Introduction</vt:lpstr>
      <vt:lpstr>1_Pixel</vt:lpstr>
      <vt:lpstr>PowerPoint Presentation</vt:lpstr>
      <vt:lpstr>The exocrine pancreas</vt:lpstr>
      <vt:lpstr>Pancreatic Secretion</vt:lpstr>
      <vt:lpstr>Pancreatic Secretion (Cont.) </vt:lpstr>
      <vt:lpstr>PowerPoint Presentation</vt:lpstr>
      <vt:lpstr>Flow Rate and Pancreatic Secretion</vt:lpstr>
      <vt:lpstr>Secretion of Bicarbonate Ions into Pancreatic Juice</vt:lpstr>
      <vt:lpstr>Pancreatic enzymes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Pancreatic Secretion is Under Neural and Hormonal Control</vt:lpstr>
      <vt:lpstr>PowerPoint Presentation</vt:lpstr>
      <vt:lpstr>Pancreatic secretion is phasic </vt:lpstr>
      <vt:lpstr>Regulation of Pancreatic Secretion</vt:lpstr>
      <vt:lpstr>PowerPoint Presentation</vt:lpstr>
      <vt:lpstr>Secretin hormone</vt:lpstr>
      <vt:lpstr>PowerPoint Presentation</vt:lpstr>
      <vt:lpstr>Cholecystokinin (CCK) </vt:lpstr>
      <vt:lpstr>PowerPoint Presentation</vt:lpstr>
      <vt:lpstr>The End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Some Important Points Related To Physiology of Gastrointestinal System (GIS)</dc:title>
  <dc:creator>User</dc:creator>
  <cp:lastModifiedBy>Dr.Zugaibi</cp:lastModifiedBy>
  <cp:revision>405</cp:revision>
  <dcterms:created xsi:type="dcterms:W3CDTF">2006-03-06T18:46:58Z</dcterms:created>
  <dcterms:modified xsi:type="dcterms:W3CDTF">2012-11-26T04:32:42Z</dcterms:modified>
</cp:coreProperties>
</file>