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7" r:id="rId1"/>
    <p:sldMasterId id="2147484175" r:id="rId2"/>
    <p:sldMasterId id="2147484189" r:id="rId3"/>
  </p:sldMasterIdLst>
  <p:notesMasterIdLst>
    <p:notesMasterId r:id="rId27"/>
  </p:notesMasterIdLst>
  <p:sldIdLst>
    <p:sldId id="601" r:id="rId4"/>
    <p:sldId id="602" r:id="rId5"/>
    <p:sldId id="648" r:id="rId6"/>
    <p:sldId id="607" r:id="rId7"/>
    <p:sldId id="670" r:id="rId8"/>
    <p:sldId id="669" r:id="rId9"/>
    <p:sldId id="652" r:id="rId10"/>
    <p:sldId id="661" r:id="rId11"/>
    <p:sldId id="662" r:id="rId12"/>
    <p:sldId id="663" r:id="rId13"/>
    <p:sldId id="665" r:id="rId14"/>
    <p:sldId id="667" r:id="rId15"/>
    <p:sldId id="668" r:id="rId16"/>
    <p:sldId id="654" r:id="rId17"/>
    <p:sldId id="655" r:id="rId18"/>
    <p:sldId id="656" r:id="rId19"/>
    <p:sldId id="658" r:id="rId20"/>
    <p:sldId id="624" r:id="rId21"/>
    <p:sldId id="618" r:id="rId22"/>
    <p:sldId id="619" r:id="rId23"/>
    <p:sldId id="621" r:id="rId24"/>
    <p:sldId id="622" r:id="rId25"/>
    <p:sldId id="645" r:id="rId26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FF0000"/>
    <a:srgbClr val="CC0000"/>
    <a:srgbClr val="00FFCC"/>
    <a:srgbClr val="000099"/>
    <a:srgbClr val="FF99FF"/>
    <a:srgbClr val="F6C9C0"/>
    <a:srgbClr val="F0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11" autoAdjust="0"/>
    <p:restoredTop sz="75856" autoAdjust="0"/>
  </p:normalViewPr>
  <p:slideViewPr>
    <p:cSldViewPr>
      <p:cViewPr>
        <p:scale>
          <a:sx n="70" d="100"/>
          <a:sy n="70" d="100"/>
        </p:scale>
        <p:origin x="-150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EC272D-2F93-4BD3-B9B5-064C00DD788C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7EE652-4CD3-49D7-B30F-7214D18188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1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75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58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0AD6-5302-4711-9A8B-6C0CA038794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0484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5E97-2901-4DEC-BECF-F9EAF6C27CC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625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BE12-0C0D-4A8A-9B50-B02D19207AE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9375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B705-0462-4E61-905C-3129121110B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2360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76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454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133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60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5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85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2417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C7F5-6197-4A0D-90C7-C37563982E5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807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568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0163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74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69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55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rtl="1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rtl="1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rtl="1" eaLnBrk="1" hangingPunct="1">
              <a:defRPr/>
            </a:pPr>
            <a:fld id="{E9C0C9AB-8437-4778-A522-531E0D6C0FA3}" type="slidenum">
              <a:rPr lang="ar-SA">
                <a:solidFill>
                  <a:srgbClr val="FFFF00"/>
                </a:solidFill>
              </a:rPr>
              <a:pPr algn="r" rtl="1" eaLnBrk="1" hangingPunct="1"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277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75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58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0AD6-5302-4711-9A8B-6C0CA038794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3173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C7F5-6197-4A0D-90C7-C37563982E5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17359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17CD-D11C-4100-8800-F00AD17862CD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53746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8F29-A14C-479C-9A33-562FBFB1CC6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73520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17CD-D11C-4100-8800-F00AD17862C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5498"/>
      </p:ext>
    </p:extLst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2087-F1CB-4278-BF0A-42B35DCEE80A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6902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484B-06CF-427E-9C98-2D06EA0D5350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40036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C3C0-BF9E-44C9-ADCA-29A1FD0728E8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48569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AD10-385F-4D90-95A1-C2932A776C96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6319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638B-5736-4F5B-B7EE-95B596E509B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1688"/>
      </p:ext>
    </p:extLst>
  </p:cSld>
  <p:clrMapOvr>
    <a:masterClrMapping/>
  </p:clrMapOvr>
  <p:transition spd="med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5E97-2901-4DEC-BECF-F9EAF6C27CC0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99637"/>
      </p:ext>
    </p:extLst>
  </p:cSld>
  <p:clrMapOvr>
    <a:masterClrMapping/>
  </p:clrMapOvr>
  <p:transition spd="med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BE12-0C0D-4A8A-9B50-B02D19207AE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87232"/>
      </p:ext>
    </p:extLst>
  </p:cSld>
  <p:clrMapOvr>
    <a:masterClrMapping/>
  </p:clrMapOvr>
  <p:transition spd="med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B705-0462-4E61-905C-3129121110BE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061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8F29-A14C-479C-9A33-562FBFB1CC6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9820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2087-F1CB-4278-BF0A-42B35DCEE80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502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484B-06CF-427E-9C98-2D06EA0D535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6596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C3C0-BF9E-44C9-ADCA-29A1FD0728E8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32722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AD10-385F-4D90-95A1-C2932A776C9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7814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638B-5736-4F5B-B7EE-95B596E509B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7790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6282B68-13A8-4E12-A7B7-048B0B4F693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244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6282B68-13A8-4E12-A7B7-048B0B4F6937}" type="slidenum">
              <a:rPr lang="ar-E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81" y="692696"/>
            <a:ext cx="8540750" cy="5143500"/>
          </a:xfrm>
        </p:spPr>
        <p:txBody>
          <a:bodyPr/>
          <a:lstStyle/>
          <a:p>
            <a:pPr algn="ctr" rtl="0" eaLnBrk="1" hangingPunct="1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Physiology of Gastrointestinal System </a:t>
            </a:r>
          </a:p>
          <a:p>
            <a:pPr algn="ctr" rtl="0" eaLnBrk="1" hangingPunct="1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(L6)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Physiology of The Pancreas 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 rtl="0" eaLnBrk="1" hangingPunct="1">
              <a:buNone/>
            </a:pPr>
            <a:r>
              <a:rPr lang="en-US" sz="4000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Dr. Mohammed </a:t>
            </a:r>
            <a:r>
              <a:rPr lang="en-US" sz="4000" b="1" i="1" dirty="0" err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alzoghaibi</a:t>
            </a:r>
            <a:endParaRPr lang="en-US" sz="4000" b="1" i="1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b="1" i="1" dirty="0" err="1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Hayam</a:t>
            </a:r>
            <a:r>
              <a:rPr lang="en-US" sz="4000" b="1" i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Gad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340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88640"/>
            <a:ext cx="6169036" cy="6669360"/>
          </a:xfrm>
        </p:spPr>
        <p:txBody>
          <a:bodyPr/>
          <a:lstStyle/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Trypsin, chymotrypsin and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elastase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are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endopeptidases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, splitting protein into shorter peptide chains. </a:t>
            </a: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Carboxypeptidase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is an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exopeptidase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which splits off amino acids at the carboxyl terminus of the peptide.</a:t>
            </a: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Trypsin inhibitor is present in cytoplasm of glandular cells. It inhibits activation of trypsin in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acini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and ducts of the pancreas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b="1" i="1" u="sng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144701" cy="642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52029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14" y="548681"/>
            <a:ext cx="8820472" cy="630932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sz="3400" b="1" i="1" u="sng" dirty="0" smtClean="0">
                <a:solidFill>
                  <a:srgbClr val="FFFF00"/>
                </a:solidFill>
                <a:latin typeface="Garamond" pitchFamily="18" charset="0"/>
              </a:rPr>
              <a:t>2- Pancreatic amylase</a:t>
            </a:r>
            <a:r>
              <a:rPr lang="en-US" sz="3400" dirty="0" smtClean="0">
                <a:solidFill>
                  <a:srgbClr val="FFFF00"/>
                </a:solidFill>
                <a:latin typeface="Garamond" pitchFamily="18" charset="0"/>
              </a:rPr>
              <a:t>  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splits starch to maltose, </a:t>
            </a:r>
            <a:r>
              <a:rPr lang="en-US" sz="3400" dirty="0" err="1" smtClean="0">
                <a:solidFill>
                  <a:schemeClr val="bg1"/>
                </a:solidFill>
                <a:latin typeface="Garamond" pitchFamily="18" charset="0"/>
              </a:rPr>
              <a:t>maltotriose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sz="3400" dirty="0" err="1" smtClean="0">
                <a:solidFill>
                  <a:schemeClr val="bg1"/>
                </a:solidFill>
                <a:latin typeface="Garamond" pitchFamily="18" charset="0"/>
              </a:rPr>
              <a:t>dextrins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  <a:endParaRPr lang="en-US" sz="3400" b="1" i="1" u="sng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3400" b="1" i="1" u="sng" dirty="0" smtClean="0">
                <a:solidFill>
                  <a:srgbClr val="FFFF00"/>
                </a:solidFill>
                <a:latin typeface="Garamond" pitchFamily="18" charset="0"/>
              </a:rPr>
              <a:t>3- Enzymes for fat digestion</a:t>
            </a:r>
            <a:endParaRPr lang="en-US" sz="34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    a- Pancreatic lipase is the most important fat splitting enzyme. It breaks TG into MG and FA in the presence of bile salts and </a:t>
            </a:r>
            <a:r>
              <a:rPr lang="en-US" sz="3400" dirty="0" err="1" smtClean="0">
                <a:solidFill>
                  <a:schemeClr val="bg1"/>
                </a:solidFill>
                <a:latin typeface="Garamond" pitchFamily="18" charset="0"/>
              </a:rPr>
              <a:t>colipase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0" indent="0" algn="l" rtl="0" eaLnBrk="1" hangingPunct="1"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    b- Cholesterol esterase which liberates cholesterol.</a:t>
            </a:r>
          </a:p>
          <a:p>
            <a:pPr marL="0" indent="0" algn="l" rtl="0" eaLnBrk="1" hangingPunct="1"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    C. Phospholipase A</a:t>
            </a:r>
            <a:r>
              <a:rPr lang="en-US" sz="3400" baseline="-25000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 which splits phospholipids into </a:t>
            </a:r>
            <a:r>
              <a:rPr lang="en-US" sz="3400" dirty="0" err="1" smtClean="0">
                <a:solidFill>
                  <a:schemeClr val="bg1"/>
                </a:solidFill>
                <a:latin typeface="Garamond" pitchFamily="18" charset="0"/>
              </a:rPr>
              <a:t>lysophospholipids</a:t>
            </a: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&amp; FA.</a:t>
            </a:r>
          </a:p>
          <a:p>
            <a:pPr eaLnBrk="1" hangingPunct="1"/>
            <a:endParaRPr lang="en-US" sz="34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266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07453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C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173692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33CC"/>
                </a:solidFill>
              </a:rPr>
              <a:t>Pancreatic Secretion is Under Neural and Hormonal Control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036496" cy="452596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Parasympathetic stimulation (through Ach on </a:t>
            </a:r>
            <a:r>
              <a:rPr lang="en-US" dirty="0" err="1" smtClean="0">
                <a:solidFill>
                  <a:srgbClr val="FFFFFF"/>
                </a:solidFill>
              </a:rPr>
              <a:t>acinar</a:t>
            </a:r>
            <a:r>
              <a:rPr lang="en-US" dirty="0" smtClean="0">
                <a:solidFill>
                  <a:srgbClr val="FFFFFF"/>
                </a:solidFill>
              </a:rPr>
              <a:t> cells) results in an increase in enzyme secretion-fluid and HCO</a:t>
            </a:r>
            <a:r>
              <a:rPr lang="en-US" sz="1800" dirty="0" smtClean="0">
                <a:solidFill>
                  <a:srgbClr val="FFFFFF"/>
                </a:solidFill>
              </a:rPr>
              <a:t>3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Secretin tends to stimulate a </a:t>
            </a:r>
            <a:r>
              <a:rPr lang="en-US" b="1" dirty="0" smtClean="0">
                <a:solidFill>
                  <a:srgbClr val="FF0000"/>
                </a:solidFill>
              </a:rPr>
              <a:t>HCO</a:t>
            </a:r>
            <a:r>
              <a:rPr lang="en-US" sz="1800" b="1" dirty="0" smtClean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rich </a:t>
            </a:r>
            <a:r>
              <a:rPr lang="en-US" dirty="0" smtClean="0">
                <a:solidFill>
                  <a:srgbClr val="FFFFFF"/>
                </a:solidFill>
              </a:rPr>
              <a:t>secretion by activating ductal cells.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Cholecystokinin (CCK) stimulates a marked increase in </a:t>
            </a:r>
            <a:r>
              <a:rPr lang="en-US" b="1" dirty="0" smtClean="0">
                <a:solidFill>
                  <a:srgbClr val="FF0000"/>
                </a:solidFill>
              </a:rPr>
              <a:t>enzyme secretion </a:t>
            </a:r>
            <a:r>
              <a:rPr lang="en-US" dirty="0" smtClean="0">
                <a:solidFill>
                  <a:srgbClr val="FFFFFF"/>
                </a:solidFill>
              </a:rPr>
              <a:t>by stimulating the </a:t>
            </a:r>
            <a:r>
              <a:rPr lang="en-US" dirty="0" err="1" smtClean="0">
                <a:solidFill>
                  <a:srgbClr val="FFFFFF"/>
                </a:solidFill>
              </a:rPr>
              <a:t>acinar</a:t>
            </a:r>
            <a:r>
              <a:rPr lang="en-US" dirty="0" smtClean="0">
                <a:solidFill>
                  <a:srgbClr val="FFFFFF"/>
                </a:solidFill>
              </a:rPr>
              <a:t> cells.</a:t>
            </a:r>
          </a:p>
          <a:p>
            <a:pPr algn="l" rtl="0" eaLnBrk="1" hangingPunct="1"/>
            <a:r>
              <a:rPr lang="en-US" dirty="0" smtClean="0">
                <a:solidFill>
                  <a:srgbClr val="FFFFFF"/>
                </a:solidFill>
              </a:rPr>
              <a:t>Pancreatic secretion normally results from the combined effects of the multiple basic stimuli, not from one alone (potentiate each other).   </a:t>
            </a:r>
          </a:p>
        </p:txBody>
      </p:sp>
    </p:spTree>
    <p:extLst>
      <p:ext uri="{BB962C8B-B14F-4D97-AF65-F5344CB8AC3E}">
        <p14:creationId xmlns:p14="http://schemas.microsoft.com/office/powerpoint/2010/main" val="319946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2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092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33CC"/>
                </a:solidFill>
              </a:rPr>
              <a:t>Pancreatic secretion is phasic </a:t>
            </a:r>
          </a:p>
        </p:txBody>
      </p:sp>
      <p:graphicFrame>
        <p:nvGraphicFramePr>
          <p:cNvPr id="2565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713017"/>
              </p:ext>
            </p:extLst>
          </p:nvPr>
        </p:nvGraphicFramePr>
        <p:xfrm>
          <a:off x="179510" y="1295400"/>
          <a:ext cx="8784978" cy="5313362"/>
        </p:xfrm>
        <a:graphic>
          <a:graphicData uri="http://schemas.openxmlformats.org/drawingml/2006/table">
            <a:tbl>
              <a:tblPr rtl="1"/>
              <a:tblGrid>
                <a:gridCol w="2928326"/>
                <a:gridCol w="2928326"/>
                <a:gridCol w="2928326"/>
              </a:tblGrid>
              <a:tr h="1028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Mediators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stimulus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Release of Ach and gastrin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Smell, taste, chewing and swallowing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Cephalic phase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Vago-vagal reflex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Protein, gastric distention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Gastric phase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Secretin, CCK and vago-vagal reflex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Acid in chyme, fatty acids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Intestinal phase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1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ow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5943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Regulation of Pancreatic Secretion</a:t>
            </a:r>
            <a:endParaRPr lang="ar-SA" sz="3600" smtClean="0"/>
          </a:p>
        </p:txBody>
      </p:sp>
    </p:spTree>
    <p:extLst>
      <p:ext uri="{BB962C8B-B14F-4D97-AF65-F5344CB8AC3E}">
        <p14:creationId xmlns:p14="http://schemas.microsoft.com/office/powerpoint/2010/main" val="166631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95587" name="Picture 4" descr="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 w="228600" cap="sq" cmpd="thickThin">
            <a:solidFill>
              <a:srgbClr val="964B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55625"/>
          </a:xfrm>
        </p:spPr>
        <p:txBody>
          <a:bodyPr/>
          <a:lstStyle/>
          <a:p>
            <a:pPr algn="ctr" eaLnBrk="1" hangingPunct="1"/>
            <a:r>
              <a:rPr lang="en-US" sz="4000" i="1" dirty="0" smtClean="0">
                <a:solidFill>
                  <a:srgbClr val="FF0000"/>
                </a:solidFill>
                <a:latin typeface="Garamond" pitchFamily="18" charset="0"/>
              </a:rPr>
              <a:t>Secretin hormone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It is a peptide released into the blood from </a:t>
            </a: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S cells 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in upper intestinal mucosa.</a:t>
            </a: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Stimuli for its release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: Mainly acids (pH 4 or less) and to a less extent AA and FA.</a:t>
            </a: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Functions</a:t>
            </a:r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1- It acts on pancreatic duct cells to stimulate secretion of HCO</a:t>
            </a:r>
            <a:r>
              <a:rPr lang="en-US" sz="3600" baseline="-25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sz="3600" baseline="30000" dirty="0" smtClean="0">
                <a:solidFill>
                  <a:schemeClr val="bg1"/>
                </a:solidFill>
                <a:latin typeface="Garamond" pitchFamily="18" charset="0"/>
              </a:rPr>
              <a:t>- 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and H</a:t>
            </a:r>
            <a:r>
              <a:rPr lang="en-US" sz="3600" baseline="-25000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O.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0"/>
            <a:ext cx="8229600" cy="777875"/>
          </a:xfrm>
        </p:spPr>
        <p:txBody>
          <a:bodyPr/>
          <a:lstStyle/>
          <a:p>
            <a:pPr algn="ctr" eaLnBrk="1" hangingPunct="1"/>
            <a:r>
              <a:rPr lang="en-US" b="1" i="1" u="sng" dirty="0" smtClean="0">
                <a:solidFill>
                  <a:srgbClr val="FF33CC"/>
                </a:solidFill>
              </a:rPr>
              <a:t>The exocrine pancreas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5148064" cy="6143625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The pancreas, which lies parallel to and beneath the stomach is composed of:-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1- The endocrine islets of Langerhans which secrete insulin,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glucagone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somatostatin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2-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Acinar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gland tissues which produce pancreatic juice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( the main source of digestive enzymes).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The cells lining the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acini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are serous cells containing zymogen granules. </a:t>
            </a:r>
          </a:p>
        </p:txBody>
      </p:sp>
      <p:pic>
        <p:nvPicPr>
          <p:cNvPr id="5" name="Picture 4" descr="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95936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4313"/>
            <a:ext cx="8893175" cy="6643687"/>
          </a:xfrm>
        </p:spPr>
        <p:txBody>
          <a:bodyPr/>
          <a:lstStyle/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2- It acts on biliary duct cells to stimulate hepatic bile flow and HCO</a:t>
            </a:r>
            <a:r>
              <a:rPr lang="en-US" baseline="-25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secretion.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3- It augments the action of CCK in stimulating pancreatic enzyme secretion.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4- It inhibits gastric acid secretion and gastrin release, but it stimulates pepsin secretion.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5- It inhibits gastric motility, contracts pylorus and slows gastric emptying.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6- It relaxes LES.</a:t>
            </a:r>
          </a:p>
          <a:p>
            <a:pPr marL="0" indent="0"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7- It inhibits intestinal motility and contracts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ileocecal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sphincter.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03263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Cholecystokinin (CCK)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It is a peptide released from </a:t>
            </a: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I cells 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in the upper intestine.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Stimuli of release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:- Mainly by AA and FA and to a lesser extent by </a:t>
            </a:r>
            <a:r>
              <a:rPr lang="en-US" sz="3600" dirty="0" err="1" smtClean="0">
                <a:solidFill>
                  <a:schemeClr val="bg1"/>
                </a:solidFill>
                <a:latin typeface="Garamond" pitchFamily="18" charset="0"/>
              </a:rPr>
              <a:t>HCl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Functions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1- It acts on pancreatic </a:t>
            </a:r>
            <a:r>
              <a:rPr lang="en-US" sz="3600" dirty="0" err="1" smtClean="0">
                <a:solidFill>
                  <a:schemeClr val="bg1"/>
                </a:solidFill>
                <a:latin typeface="Garamond" pitchFamily="18" charset="0"/>
              </a:rPr>
              <a:t>acinar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 cells to stimulate enzyme secretion. It also augments stimulation of H</a:t>
            </a:r>
            <a:r>
              <a:rPr lang="en-US" sz="3600" baseline="-25000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O and HCO</a:t>
            </a:r>
            <a:r>
              <a:rPr lang="en-US" sz="3600" baseline="-25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sz="3600" baseline="30000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 secretion by secretin.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2- It has trophic effect on pancreas.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79388" y="500063"/>
            <a:ext cx="8964612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3- It contracts gall bladder, relaxes sphincter of </a:t>
            </a:r>
            <a:r>
              <a:rPr lang="en-US" sz="3600" dirty="0" err="1">
                <a:solidFill>
                  <a:schemeClr val="bg1"/>
                </a:solidFill>
                <a:latin typeface="Garamond" pitchFamily="18" charset="0"/>
              </a:rPr>
              <a:t>Oddi</a:t>
            </a: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 and causes discharge of bile into the intestine.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4- In small </a:t>
            </a: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dose, </a:t>
            </a: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it stimulates gastric acid secretion.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5- It stimulates gastric motility, contracts pylorus thus slows gastric emptying.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6- It relaxes LES.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7- It stimulates intestinal motility.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8- It may be concerned with the mechanism of satiety.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smtClean="0"/>
              <a:t>The End</a:t>
            </a:r>
            <a:endParaRPr lang="ar-SA" sz="13800" smtClean="0"/>
          </a:p>
        </p:txBody>
      </p:sp>
    </p:spTree>
    <p:extLst>
      <p:ext uri="{BB962C8B-B14F-4D97-AF65-F5344CB8AC3E}">
        <p14:creationId xmlns:p14="http://schemas.microsoft.com/office/powerpoint/2010/main" val="389155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33CC"/>
                </a:solidFill>
              </a:rPr>
              <a:t>Pancreatic Secretion</a:t>
            </a:r>
            <a:endParaRPr lang="ar-SA" dirty="0" smtClean="0">
              <a:solidFill>
                <a:srgbClr val="FF33CC"/>
              </a:solidFill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0" y="1412776"/>
            <a:ext cx="8602216" cy="4114800"/>
          </a:xfrm>
        </p:spPr>
        <p:txBody>
          <a:bodyPr/>
          <a:lstStyle/>
          <a:p>
            <a:pPr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FFFFFF"/>
                </a:solidFill>
              </a:rPr>
              <a:t>Pancreatic juice is secreted in response to the presence of </a:t>
            </a:r>
            <a:r>
              <a:rPr lang="en-US" sz="3600" dirty="0" err="1">
                <a:solidFill>
                  <a:srgbClr val="FFFFFF"/>
                </a:solidFill>
              </a:rPr>
              <a:t>chyme</a:t>
            </a:r>
            <a:r>
              <a:rPr lang="en-US" sz="3600" dirty="0">
                <a:solidFill>
                  <a:srgbClr val="FFFFFF"/>
                </a:solidFill>
              </a:rPr>
              <a:t> in the upper portions of the small intestine</a:t>
            </a:r>
            <a:r>
              <a:rPr lang="en-US" sz="3600" dirty="0" smtClean="0">
                <a:solidFill>
                  <a:srgbClr val="FFFFFF"/>
                </a:solidFill>
              </a:rPr>
              <a:t>.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pPr algn="l" rtl="0"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FFFF"/>
                </a:solidFill>
              </a:rPr>
              <a:t>The major functions of pancreatic secretion:</a:t>
            </a:r>
          </a:p>
          <a:p>
            <a:pPr marL="627063" indent="-271463" algn="l" rtl="0" eaLnBrk="1" hangingPunct="1">
              <a:buClr>
                <a:srgbClr val="FFFF00"/>
              </a:buClr>
              <a:buSzPct val="70000"/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To neutralize the acids in the </a:t>
            </a:r>
            <a:r>
              <a:rPr lang="en-US" sz="3600" dirty="0" err="1" smtClean="0">
                <a:solidFill>
                  <a:srgbClr val="FFFFFF"/>
                </a:solidFill>
              </a:rPr>
              <a:t>chyme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627063" indent="-271463" algn="l" rtl="0" eaLnBrk="1" hangingPunct="1">
              <a:buClr>
                <a:srgbClr val="FFFF00"/>
              </a:buClr>
              <a:buSzPct val="70000"/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To produce enzymes involved in the digestion of dietary carbohydrate, fat, and protein</a:t>
            </a:r>
            <a:endParaRPr lang="ar-SA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9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algn="ctr" eaLnBrk="1" hangingPunct="1"/>
            <a:r>
              <a:rPr lang="en-US" sz="4000" b="1" i="1" u="sng" dirty="0" smtClean="0">
                <a:solidFill>
                  <a:srgbClr val="FF33CC"/>
                </a:solidFill>
                <a:latin typeface="Garamond" pitchFamily="18" charset="0"/>
              </a:rPr>
              <a:t>Pancreatic Secretion (Cont.)</a:t>
            </a:r>
            <a:r>
              <a:rPr lang="en-US" sz="4000" dirty="0" smtClean="0">
                <a:solidFill>
                  <a:srgbClr val="FF33CC"/>
                </a:solidFill>
              </a:rPr>
              <a:t/>
            </a:r>
            <a:br>
              <a:rPr lang="en-US" sz="4000" dirty="0" smtClean="0">
                <a:solidFill>
                  <a:srgbClr val="FF33CC"/>
                </a:solidFill>
              </a:rPr>
            </a:br>
            <a:endParaRPr lang="en-US" sz="4000" dirty="0" smtClean="0">
              <a:solidFill>
                <a:srgbClr val="FF33CC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273050" indent="-273050" algn="l" rtl="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The volume:- 1.2-1.5 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L/day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marL="273050" indent="-273050" algn="l" rtl="0" eaLnBrk="1" hangingPunct="1">
              <a:buNone/>
            </a:pP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 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The </a:t>
            </a:r>
            <a:r>
              <a:rPr lang="en-US" sz="3000" dirty="0" err="1">
                <a:solidFill>
                  <a:schemeClr val="bg1"/>
                </a:solidFill>
                <a:latin typeface="Garamond" pitchFamily="18" charset="0"/>
              </a:rPr>
              <a:t>osmolarity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 of pancreatic fluid is equal to that of 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plasma (isotonic), pH= 8 alkaline.</a:t>
            </a:r>
          </a:p>
          <a:p>
            <a:pPr marL="273050" indent="-27305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  Composition:- 1 % inorganic materials (electrolytes)</a:t>
            </a:r>
          </a:p>
          <a:p>
            <a:pPr marL="273050" indent="-273050" algn="l" rtl="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                     1-2 % organic materials mostly enzymes.</a:t>
            </a:r>
            <a:endParaRPr lang="en-US" sz="3000" b="1" i="1" u="sng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273050" indent="-273050" algn="l" rtl="0" eaLnBrk="1" hangingPunct="1">
              <a:buFont typeface="Wingdings" pitchFamily="2" charset="2"/>
              <a:buNone/>
            </a:pPr>
            <a:r>
              <a:rPr lang="en-US" sz="3000" b="1" i="1" u="sng" dirty="0" smtClean="0">
                <a:solidFill>
                  <a:schemeClr val="bg1"/>
                </a:solidFill>
                <a:latin typeface="Garamond" pitchFamily="18" charset="0"/>
              </a:rPr>
              <a:t>The electrolytes</a:t>
            </a:r>
            <a:endParaRPr lang="en-US" sz="3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273050" indent="-273050" algn="l" rtl="0" eaLnBrk="1" hangingPunct="1"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  They are produced from 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the epithelial cells of the </a:t>
            </a:r>
            <a:r>
              <a:rPr lang="en-US" sz="3000" dirty="0" err="1">
                <a:solidFill>
                  <a:schemeClr val="bg1"/>
                </a:solidFill>
                <a:latin typeface="Garamond" pitchFamily="18" charset="0"/>
              </a:rPr>
              <a:t>ductules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ducts and include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cations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Na</a:t>
            </a:r>
            <a:r>
              <a:rPr lang="en-US" sz="3000" baseline="30000" dirty="0" smtClean="0">
                <a:solidFill>
                  <a:schemeClr val="bg1"/>
                </a:solidFill>
                <a:latin typeface="Garamond" pitchFamily="18" charset="0"/>
              </a:rPr>
              <a:t>+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, K</a:t>
            </a:r>
            <a:r>
              <a:rPr lang="en-US" sz="3000" baseline="30000" dirty="0" smtClean="0">
                <a:solidFill>
                  <a:schemeClr val="bg1"/>
                </a:solidFill>
                <a:latin typeface="Garamond" pitchFamily="18" charset="0"/>
              </a:rPr>
              <a:t>+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Ca</a:t>
            </a:r>
            <a:r>
              <a:rPr lang="en-US" sz="3000" baseline="30000" dirty="0" smtClean="0">
                <a:solidFill>
                  <a:schemeClr val="bg1"/>
                </a:solidFill>
                <a:latin typeface="Garamond" pitchFamily="18" charset="0"/>
              </a:rPr>
              <a:t>++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and anions HCO3</a:t>
            </a:r>
            <a:r>
              <a:rPr lang="en-US" sz="3000" baseline="30000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sz="3000" dirty="0" err="1" smtClean="0">
                <a:solidFill>
                  <a:schemeClr val="bg1"/>
                </a:solidFill>
                <a:latin typeface="Garamond" pitchFamily="18" charset="0"/>
              </a:rPr>
              <a:t>Cl</a:t>
            </a:r>
            <a:r>
              <a:rPr lang="en-US" sz="3000" baseline="30000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marL="273050" indent="-273050" algn="l" rtl="0" eaLnBrk="1" hangingPunct="1">
              <a:buClr>
                <a:srgbClr val="FF33CC"/>
              </a:buClr>
            </a:pP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The greater bulk of electrolytes is in the form of NaHCO</a:t>
            </a:r>
            <a:r>
              <a:rPr lang="en-US" sz="3000" baseline="-25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sz="3000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marL="273050" indent="-273050" algn="l" rtl="0" eaLnBrk="1" hangingPunct="1">
              <a:buClr>
                <a:srgbClr val="FF33CC"/>
              </a:buClr>
            </a:pP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HCO3 concentration increases with increasing secretion rate </a:t>
            </a:r>
            <a:endParaRPr lang="en-US" sz="30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ow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8350"/>
            <a:ext cx="80772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07374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how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745"/>
            <a:ext cx="86550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>
          <a:xfrm>
            <a:off x="395536" y="205576"/>
            <a:ext cx="8134672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Flow Rate and Pancreatic </a:t>
            </a:r>
            <a:r>
              <a:rPr lang="en-US" dirty="0"/>
              <a:t>S</a:t>
            </a:r>
            <a:r>
              <a:rPr lang="en-US" dirty="0" smtClean="0"/>
              <a:t>ecretion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61372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Secretion of Bicarbonate Ions into Pancreatic Juice</a:t>
            </a:r>
            <a:endParaRPr lang="ar-SA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" r="686" b="14007"/>
          <a:stretch/>
        </p:blipFill>
        <p:spPr bwMode="auto">
          <a:xfrm>
            <a:off x="2051720" y="1266493"/>
            <a:ext cx="4860032" cy="5591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5"/>
            <a:ext cx="8077200" cy="812948"/>
          </a:xfrm>
        </p:spPr>
        <p:txBody>
          <a:bodyPr/>
          <a:lstStyle/>
          <a:p>
            <a:pPr eaLnBrk="1" hangingPunct="1"/>
            <a:r>
              <a:rPr lang="en-US" sz="4000" b="1" i="1" u="sng" dirty="0" smtClean="0">
                <a:solidFill>
                  <a:srgbClr val="FF33CC"/>
                </a:solidFill>
              </a:rPr>
              <a:t>Pancreatic enzymes</a:t>
            </a:r>
            <a:r>
              <a:rPr lang="en-US" sz="4000" dirty="0" smtClean="0">
                <a:solidFill>
                  <a:srgbClr val="FF33CC"/>
                </a:solidFill>
              </a:rPr>
              <a:t/>
            </a:r>
            <a:br>
              <a:rPr lang="en-US" sz="4000" dirty="0" smtClean="0">
                <a:solidFill>
                  <a:srgbClr val="FF33CC"/>
                </a:solidFill>
              </a:rPr>
            </a:br>
            <a:endParaRPr lang="en-US" sz="4000" dirty="0" smtClean="0">
              <a:solidFill>
                <a:srgbClr val="FF33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9036050" cy="62372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The pancreas secrets enzymes that act on all major types of food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stuff.</a:t>
            </a:r>
            <a:endParaRPr lang="en-US" b="1" i="1" u="sng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0" indent="0"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Garamond" pitchFamily="18" charset="0"/>
              </a:rPr>
              <a:t>1- Pancreatic </a:t>
            </a:r>
            <a:r>
              <a:rPr lang="en-US" b="1" i="1" u="sng" dirty="0" err="1" smtClean="0">
                <a:solidFill>
                  <a:srgbClr val="FFFF00"/>
                </a:solidFill>
                <a:latin typeface="Garamond" pitchFamily="18" charset="0"/>
              </a:rPr>
              <a:t>proteolytic</a:t>
            </a:r>
            <a:r>
              <a:rPr lang="en-US" b="1" i="1" u="sng" dirty="0" smtClean="0">
                <a:solidFill>
                  <a:srgbClr val="FFFF00"/>
                </a:solidFill>
                <a:latin typeface="Garamond" pitchFamily="18" charset="0"/>
              </a:rPr>
              <a:t> enzymes (proteases)</a:t>
            </a:r>
          </a:p>
          <a:p>
            <a:pPr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Trypsin, chymotrypsin,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elastase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carboxypeptidase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They are secreted in inactive form and activated in intestinal lumen. </a:t>
            </a:r>
          </a:p>
          <a:p>
            <a:pPr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Trypsinogen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is activated into trypsin by the enzyme </a:t>
            </a:r>
            <a:r>
              <a:rPr lang="en-US" b="1" dirty="0" err="1" smtClean="0">
                <a:solidFill>
                  <a:srgbClr val="00FFCC"/>
                </a:solidFill>
                <a:latin typeface="Garamond" pitchFamily="18" charset="0"/>
              </a:rPr>
              <a:t>enteropeptidase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enterokinase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), secreted by duodenal mucosal cells. </a:t>
            </a:r>
          </a:p>
          <a:p>
            <a:pPr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Trypsin activates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chymotrypsinogen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to chymotrypsin,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proelastase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to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elastase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procarboxypeptidase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into </a:t>
            </a:r>
            <a:r>
              <a:rPr lang="en-US" dirty="0" err="1" smtClean="0">
                <a:solidFill>
                  <a:schemeClr val="bg1"/>
                </a:solidFill>
                <a:latin typeface="Garamond" pitchFamily="18" charset="0"/>
              </a:rPr>
              <a:t>carboxypeptidase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8700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8" descr="18_29"/>
          <p:cNvPicPr>
            <a:picLocks noChangeAspect="1" noChangeArrowheads="1"/>
          </p:cNvPicPr>
          <p:nvPr/>
        </p:nvPicPr>
        <p:blipFill>
          <a:blip r:embed="rId2" cstate="print"/>
          <a:srcRect l="7500" t="2442" r="7500"/>
          <a:stretch>
            <a:fillRect/>
          </a:stretch>
        </p:blipFill>
        <p:spPr bwMode="auto">
          <a:xfrm>
            <a:off x="0" y="285728"/>
            <a:ext cx="9144000" cy="6429420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409174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duction">
  <a:themeElements>
    <a:clrScheme name="">
      <a:dk1>
        <a:srgbClr val="919191"/>
      </a:dk1>
      <a:lt1>
        <a:srgbClr val="FFFF00"/>
      </a:lt1>
      <a:dk2>
        <a:srgbClr val="000099"/>
      </a:dk2>
      <a:lt2>
        <a:srgbClr val="FFFF00"/>
      </a:lt2>
      <a:accent1>
        <a:srgbClr val="FFFF00"/>
      </a:accent1>
      <a:accent2>
        <a:srgbClr val="FF5050"/>
      </a:accent2>
      <a:accent3>
        <a:srgbClr val="AAAACA"/>
      </a:accent3>
      <a:accent4>
        <a:srgbClr val="DADA00"/>
      </a:accent4>
      <a:accent5>
        <a:srgbClr val="FFFFAA"/>
      </a:accent5>
      <a:accent6>
        <a:srgbClr val="E74848"/>
      </a:accent6>
      <a:hlink>
        <a:srgbClr val="339933"/>
      </a:hlink>
      <a:folHlink>
        <a:srgbClr val="CECECE"/>
      </a:folHlink>
    </a:clrScheme>
    <a:fontScheme name="Introductio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9144</TotalTime>
  <Words>827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Pixel</vt:lpstr>
      <vt:lpstr>Introduction</vt:lpstr>
      <vt:lpstr>1_Pixel</vt:lpstr>
      <vt:lpstr>PowerPoint Presentation</vt:lpstr>
      <vt:lpstr>The exocrine pancreas</vt:lpstr>
      <vt:lpstr>Pancreatic Secretion</vt:lpstr>
      <vt:lpstr>Pancreatic Secretion (Cont.) </vt:lpstr>
      <vt:lpstr>PowerPoint Presentation</vt:lpstr>
      <vt:lpstr>Flow Rate and Pancreatic Secretion</vt:lpstr>
      <vt:lpstr>Secretion of Bicarbonate Ions into Pancreatic Juice</vt:lpstr>
      <vt:lpstr>Pancreatic enzymes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Pancreatic Secretion is Under Neural and Hormonal Control</vt:lpstr>
      <vt:lpstr>PowerPoint Presentation</vt:lpstr>
      <vt:lpstr>Pancreatic secretion is phasic </vt:lpstr>
      <vt:lpstr>Regulation of Pancreatic Secretion</vt:lpstr>
      <vt:lpstr>PowerPoint Presentation</vt:lpstr>
      <vt:lpstr>Secretin hormone</vt:lpstr>
      <vt:lpstr>PowerPoint Presentation</vt:lpstr>
      <vt:lpstr>Cholecystokinin (CCK) </vt:lpstr>
      <vt:lpstr>PowerPoint Presentation</vt:lpstr>
      <vt:lpstr>The End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Important Points Related To Physiology of Gastrointestinal System (GIS)</dc:title>
  <dc:creator>User</dc:creator>
  <cp:lastModifiedBy>Dr.Zugaibi</cp:lastModifiedBy>
  <cp:revision>405</cp:revision>
  <dcterms:created xsi:type="dcterms:W3CDTF">2006-03-06T18:46:58Z</dcterms:created>
  <dcterms:modified xsi:type="dcterms:W3CDTF">2012-11-26T04:32:42Z</dcterms:modified>
</cp:coreProperties>
</file>