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97" r:id="rId1"/>
  </p:sldMasterIdLst>
  <p:notesMasterIdLst>
    <p:notesMasterId r:id="rId15"/>
  </p:notesMasterIdLst>
  <p:sldIdLst>
    <p:sldId id="798" r:id="rId2"/>
    <p:sldId id="843" r:id="rId3"/>
    <p:sldId id="802" r:id="rId4"/>
    <p:sldId id="803" r:id="rId5"/>
    <p:sldId id="819" r:id="rId6"/>
    <p:sldId id="804" r:id="rId7"/>
    <p:sldId id="805" r:id="rId8"/>
    <p:sldId id="743" r:id="rId9"/>
    <p:sldId id="816" r:id="rId10"/>
    <p:sldId id="813" r:id="rId11"/>
    <p:sldId id="744" r:id="rId12"/>
    <p:sldId id="814" r:id="rId13"/>
    <p:sldId id="844" r:id="rId14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00"/>
    <a:srgbClr val="964B00"/>
    <a:srgbClr val="FF33CC"/>
    <a:srgbClr val="A45200"/>
    <a:srgbClr val="000099"/>
    <a:srgbClr val="00FFCC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613" autoAdjust="0"/>
    <p:restoredTop sz="75856" autoAdjust="0"/>
  </p:normalViewPr>
  <p:slideViewPr>
    <p:cSldViewPr>
      <p:cViewPr>
        <p:scale>
          <a:sx n="72" d="100"/>
          <a:sy n="72" d="100"/>
        </p:scale>
        <p:origin x="-1434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931816-B1E5-48BE-B086-D3236E0799D7}" type="datetimeFigureOut">
              <a:rPr lang="en-US"/>
              <a:pPr>
                <a:defRPr/>
              </a:pPr>
              <a:t>12/17/2012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A305D74-03DD-4944-89DB-CF2F09493DB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33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28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2715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774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8554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67793-0BFC-40F8-98C3-98EBB0355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3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589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58852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306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474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8192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010194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9337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233074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998" r:id="rId1"/>
    <p:sldLayoutId id="2147484999" r:id="rId2"/>
    <p:sldLayoutId id="2147485000" r:id="rId3"/>
    <p:sldLayoutId id="2147485001" r:id="rId4"/>
    <p:sldLayoutId id="2147485002" r:id="rId5"/>
    <p:sldLayoutId id="2147485003" r:id="rId6"/>
    <p:sldLayoutId id="2147485004" r:id="rId7"/>
    <p:sldLayoutId id="2147485005" r:id="rId8"/>
    <p:sldLayoutId id="2147485006" r:id="rId9"/>
    <p:sldLayoutId id="2147485007" r:id="rId10"/>
    <p:sldLayoutId id="2147485008" r:id="rId11"/>
    <p:sldLayoutId id="2147485009" r:id="rId12"/>
    <p:sldLayoutId id="2147485010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4744"/>
            <a:ext cx="8540750" cy="5143500"/>
          </a:xfrm>
        </p:spPr>
        <p:txBody>
          <a:bodyPr/>
          <a:lstStyle/>
          <a:p>
            <a:pPr algn="ctr" rtl="0" eaLnBrk="1" hangingPunct="1">
              <a:buNone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Physiology of Gastrointestinal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System,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  <a:p>
            <a:pPr algn="ctr" rtl="0" eaLnBrk="1" hangingPunct="1">
              <a:buFont typeface="Wingdings" pitchFamily="2" charset="2"/>
              <a:buNone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Causes and Pathogenesis of Jaundice 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 eaLnBrk="1" hangingPunct="1">
              <a:buFont typeface="Wingdings" pitchFamily="2" charset="2"/>
              <a:buNone/>
            </a:pP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  <a:p>
            <a:pPr algn="ctr" rtl="0" eaLnBrk="1" hangingPunct="1">
              <a:buFont typeface="Wingdings" pitchFamily="2" charset="2"/>
              <a:buNone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By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 eaLnBrk="1" hangingPunct="1">
              <a:buFont typeface="Wingdings" pitchFamily="2" charset="2"/>
              <a:buNone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Hayam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Gad</a:t>
            </a:r>
          </a:p>
          <a:p>
            <a:pPr algn="ctr" rtl="0" eaLnBrk="1" hangingPunct="1">
              <a:buNone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Dr. Mohammed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Alzoghaibi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Text Box 2"/>
          <p:cNvSpPr txBox="1">
            <a:spLocks noChangeArrowheads="1"/>
          </p:cNvSpPr>
          <p:nvPr/>
        </p:nvSpPr>
        <p:spPr bwMode="auto">
          <a:xfrm>
            <a:off x="423598" y="391318"/>
            <a:ext cx="81724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3600" b="1" dirty="0">
                <a:solidFill>
                  <a:schemeClr val="accent1"/>
                </a:solidFill>
                <a:latin typeface="Garamond" pitchFamily="18" charset="0"/>
              </a:rPr>
              <a:t>Hepatic (hepatocellular) jaundice (cont.)</a:t>
            </a:r>
          </a:p>
        </p:txBody>
      </p:sp>
      <p:sp>
        <p:nvSpPr>
          <p:cNvPr id="37785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056971"/>
            <a:ext cx="9144000" cy="5429250"/>
          </a:xfrm>
        </p:spPr>
        <p:txBody>
          <a:bodyPr/>
          <a:lstStyle/>
          <a:p>
            <a:pPr algn="l" rtl="0">
              <a:lnSpc>
                <a:spcPct val="90000"/>
              </a:lnSpc>
              <a:buClr>
                <a:srgbClr val="FF0000"/>
              </a:buClr>
              <a:buFont typeface="Courier New" pitchFamily="49" charset="0"/>
              <a:buChar char="♦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Stools appear pale grayish in color due to deficiency of </a:t>
            </a:r>
            <a:r>
              <a:rPr lang="en-US" sz="3600" b="1" dirty="0" err="1" smtClean="0">
                <a:solidFill>
                  <a:schemeClr val="accent1"/>
                </a:solidFill>
                <a:latin typeface="Garamond" pitchFamily="18" charset="0"/>
              </a:rPr>
              <a:t>stercobilin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. 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Courier New" pitchFamily="49" charset="0"/>
              <a:buChar char="♦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Urine appears dark brown due to filtration of excess conjugated bilirubin through the kidney.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Courier New" pitchFamily="49" charset="0"/>
              <a:buChar char="♦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In this case, 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hyper-</a:t>
            </a:r>
            <a:r>
              <a:rPr lang="en-US" sz="3600" b="1" dirty="0" err="1" smtClean="0">
                <a:solidFill>
                  <a:schemeClr val="accent1"/>
                </a:solidFill>
                <a:latin typeface="Garamond" pitchFamily="18" charset="0"/>
              </a:rPr>
              <a:t>bilirubinemia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 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is usually accompanied by other abnormalities in biochemical markers of liver function {Alanine amine </a:t>
            </a:r>
            <a:r>
              <a:rPr lang="en-US" sz="3600" b="1" dirty="0" err="1" smtClean="0">
                <a:solidFill>
                  <a:schemeClr val="accent1"/>
                </a:solidFill>
                <a:latin typeface="Garamond" pitchFamily="18" charset="0"/>
              </a:rPr>
              <a:t>transferase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 (ALT, SGPT) &amp; Aspartate amine </a:t>
            </a:r>
            <a:r>
              <a:rPr lang="en-US" sz="3600" b="1" dirty="0" err="1" smtClean="0">
                <a:solidFill>
                  <a:schemeClr val="accent1"/>
                </a:solidFill>
                <a:latin typeface="Garamond" pitchFamily="18" charset="0"/>
              </a:rPr>
              <a:t>transferase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 (AST, SGOT}.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Text Box 2"/>
          <p:cNvSpPr txBox="1">
            <a:spLocks noChangeArrowheads="1"/>
          </p:cNvSpPr>
          <p:nvPr/>
        </p:nvSpPr>
        <p:spPr bwMode="auto">
          <a:xfrm>
            <a:off x="2351088" y="304800"/>
            <a:ext cx="42587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3600" b="1" dirty="0" err="1">
                <a:solidFill>
                  <a:schemeClr val="accent1"/>
                </a:solidFill>
                <a:latin typeface="Garamond" pitchFamily="18" charset="0"/>
              </a:rPr>
              <a:t>Posthepatic</a:t>
            </a:r>
            <a:r>
              <a:rPr lang="en-US" sz="3600" b="1" dirty="0">
                <a:solidFill>
                  <a:schemeClr val="accent1"/>
                </a:solidFill>
                <a:latin typeface="Garamond" pitchFamily="18" charset="0"/>
              </a:rPr>
              <a:t> jaundice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28688"/>
            <a:ext cx="9067800" cy="5929312"/>
          </a:xfrm>
        </p:spPr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  </a:t>
            </a: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Caused by an obstruction of the biliary tree: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   1- Intrahepatic bile duct obstruction </a:t>
            </a: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e.g.,:</a:t>
            </a:r>
            <a:endParaRPr lang="en-US" sz="3400" b="1" dirty="0" smtClean="0">
              <a:solidFill>
                <a:schemeClr val="accent1"/>
              </a:solidFill>
              <a:latin typeface="Garamond" pitchFamily="18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     * Drugs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     * Primary biliary cirrhosis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     * Cholangitis.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   2- </a:t>
            </a:r>
            <a:r>
              <a:rPr lang="en-US" sz="3400" b="1" dirty="0" err="1" smtClean="0">
                <a:solidFill>
                  <a:schemeClr val="accent1"/>
                </a:solidFill>
                <a:latin typeface="Garamond" pitchFamily="18" charset="0"/>
              </a:rPr>
              <a:t>Extrahepatic</a:t>
            </a: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 bile duct obstruction </a:t>
            </a: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e.g.,:</a:t>
            </a:r>
            <a:endParaRPr lang="en-US" sz="3400" b="1" dirty="0" smtClean="0">
              <a:solidFill>
                <a:schemeClr val="accent1"/>
              </a:solidFill>
              <a:latin typeface="Garamond" pitchFamily="18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     * Gall stones.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     * Cancer </a:t>
            </a: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at the head of pancreas</a:t>
            </a: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     * </a:t>
            </a:r>
            <a:r>
              <a:rPr lang="en-US" sz="3400" b="1" dirty="0" err="1" smtClean="0">
                <a:solidFill>
                  <a:schemeClr val="accent1"/>
                </a:solidFill>
                <a:latin typeface="Garamond" pitchFamily="18" charset="0"/>
              </a:rPr>
              <a:t>Cholangiocarcinoma</a:t>
            </a:r>
            <a:r>
              <a:rPr lang="en-US" sz="3400" b="1" dirty="0" smtClean="0">
                <a:solidFill>
                  <a:schemeClr val="accent1"/>
                </a:solidFill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Text Box 2"/>
          <p:cNvSpPr txBox="1">
            <a:spLocks noChangeArrowheads="1"/>
          </p:cNvSpPr>
          <p:nvPr/>
        </p:nvSpPr>
        <p:spPr bwMode="auto">
          <a:xfrm>
            <a:off x="2482713" y="260648"/>
            <a:ext cx="42587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3600" b="1" dirty="0" err="1">
                <a:solidFill>
                  <a:schemeClr val="accent1"/>
                </a:solidFill>
                <a:latin typeface="Garamond" pitchFamily="18" charset="0"/>
              </a:rPr>
              <a:t>Posthepatic</a:t>
            </a:r>
            <a:r>
              <a:rPr lang="en-US" sz="3600" b="1" dirty="0">
                <a:solidFill>
                  <a:schemeClr val="accent1"/>
                </a:solidFill>
                <a:latin typeface="Garamond" pitchFamily="18" charset="0"/>
              </a:rPr>
              <a:t> jaundice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757" y="1052736"/>
            <a:ext cx="9067800" cy="5805264"/>
          </a:xfrm>
        </p:spPr>
        <p:txBody>
          <a:bodyPr/>
          <a:lstStyle/>
          <a:p>
            <a:pPr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♠"/>
            </a:pP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The rate of bilirubin formation is normal, bilirubin enters the liver cells and become conjugated in the usual way.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♠"/>
            </a:pP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The conjugated bilirubin formed simply cannot pass into small intestine and it returns back into blood.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♠"/>
            </a:pP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Van den Bergh reaction is direct.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♠"/>
            </a:pP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In this type of jaundice, conjugated bilirubin is filtered through the kidney and appears in urine giving it dark brown color.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♠"/>
            </a:pP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Urine is free from </a:t>
            </a:r>
            <a:r>
              <a:rPr lang="en-US" b="1" dirty="0" err="1" smtClean="0">
                <a:solidFill>
                  <a:schemeClr val="accent1"/>
                </a:solidFill>
                <a:latin typeface="Garamond" pitchFamily="18" charset="0"/>
              </a:rPr>
              <a:t>urobilinogen</a:t>
            </a: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.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♠"/>
            </a:pP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Stools are clay color due to absence of </a:t>
            </a:r>
            <a:r>
              <a:rPr lang="en-US" b="1" dirty="0" err="1" smtClean="0">
                <a:solidFill>
                  <a:schemeClr val="accent1"/>
                </a:solidFill>
                <a:latin typeface="Garamond" pitchFamily="18" charset="0"/>
              </a:rPr>
              <a:t>stercobilin</a:t>
            </a: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3800" dirty="0" smtClean="0"/>
              <a:t>The End </a:t>
            </a:r>
            <a:endParaRPr lang="en-US" sz="13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sz="6000" dirty="0" smtClean="0"/>
              <a:t>النهايه</a:t>
            </a:r>
            <a:endParaRPr lang="en-US" sz="6000" dirty="0" smtClean="0"/>
          </a:p>
          <a:p>
            <a:r>
              <a:rPr lang="ar-SA" sz="6000" dirty="0" smtClean="0"/>
              <a:t>أتمنى للجميع التوفيق الدائم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214818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404664"/>
            <a:ext cx="4680520" cy="720080"/>
          </a:xfrm>
        </p:spPr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  <a:latin typeface="Garamond"/>
              </a:rPr>
              <a:t>Learning Objectives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886200"/>
          </a:xfrm>
        </p:spPr>
        <p:txBody>
          <a:bodyPr/>
          <a:lstStyle/>
          <a:p>
            <a:pPr algn="l" rtl="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400" b="1" dirty="0">
                <a:latin typeface="Garamond" pitchFamily="18" charset="0"/>
              </a:rPr>
              <a:t>Definition of Jaundice</a:t>
            </a:r>
          </a:p>
          <a:p>
            <a:pPr algn="l" rtl="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400" b="1" dirty="0">
                <a:latin typeface="Garamond" pitchFamily="18" charset="0"/>
              </a:rPr>
              <a:t> The normal plasma concentration of total bilirubin </a:t>
            </a:r>
          </a:p>
          <a:p>
            <a:pPr algn="l" rtl="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400" b="1" dirty="0">
                <a:latin typeface="Garamond" pitchFamily="18" charset="0"/>
              </a:rPr>
              <a:t> Classification of jaundice</a:t>
            </a:r>
          </a:p>
          <a:p>
            <a:pPr marL="730250" indent="-457200" algn="l" rtl="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400" b="1" dirty="0">
                <a:latin typeface="Garamond" pitchFamily="18" charset="0"/>
              </a:rPr>
              <a:t> </a:t>
            </a:r>
            <a:r>
              <a:rPr lang="en-US" sz="3400" b="1" dirty="0" err="1">
                <a:latin typeface="Garamond" pitchFamily="18" charset="0"/>
              </a:rPr>
              <a:t>Prehepatic</a:t>
            </a:r>
            <a:r>
              <a:rPr lang="en-US" sz="3400" b="1" dirty="0">
                <a:latin typeface="Garamond" pitchFamily="18" charset="0"/>
              </a:rPr>
              <a:t> (hemolytic) jaundice</a:t>
            </a:r>
          </a:p>
          <a:p>
            <a:pPr marL="730250" indent="-457200" algn="l" rtl="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400" b="1" dirty="0">
                <a:latin typeface="Garamond" pitchFamily="18" charset="0"/>
              </a:rPr>
              <a:t> Hepatic (hepatocellular) jaundice</a:t>
            </a:r>
          </a:p>
          <a:p>
            <a:pPr marL="730250" indent="-457200" algn="l" rtl="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400" b="1" dirty="0">
                <a:latin typeface="Garamond" pitchFamily="18" charset="0"/>
              </a:rPr>
              <a:t> </a:t>
            </a:r>
            <a:r>
              <a:rPr lang="en-US" sz="3400" b="1" dirty="0" err="1">
                <a:latin typeface="Garamond" pitchFamily="18" charset="0"/>
              </a:rPr>
              <a:t>Poshepatic</a:t>
            </a:r>
            <a:r>
              <a:rPr lang="en-US" sz="3400" b="1" dirty="0">
                <a:latin typeface="Garamond" pitchFamily="18" charset="0"/>
              </a:rPr>
              <a:t> </a:t>
            </a:r>
            <a:r>
              <a:rPr lang="en-US" sz="3400" b="1" dirty="0" smtClean="0">
                <a:latin typeface="Garamond" pitchFamily="18" charset="0"/>
              </a:rPr>
              <a:t>jaundice</a:t>
            </a:r>
            <a:endParaRPr lang="en-US" sz="34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357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43937" cy="13716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Garamond" pitchFamily="18" charset="0"/>
              </a:rPr>
              <a:t>Hyper-</a:t>
            </a:r>
            <a:r>
              <a:rPr lang="en-US" sz="3600" b="1" dirty="0" err="1" smtClean="0">
                <a:solidFill>
                  <a:schemeClr val="tx1"/>
                </a:solidFill>
                <a:latin typeface="Garamond" pitchFamily="18" charset="0"/>
              </a:rPr>
              <a:t>bilirubinemia</a:t>
            </a:r>
            <a:r>
              <a:rPr lang="en-US" sz="36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Garamond" pitchFamily="18" charset="0"/>
              </a:rPr>
              <a:t>(</a:t>
            </a:r>
            <a:r>
              <a:rPr lang="en-US" sz="3600" b="1" i="1" dirty="0" smtClean="0">
                <a:solidFill>
                  <a:schemeClr val="tx1"/>
                </a:solidFill>
                <a:latin typeface="Garamond" pitchFamily="18" charset="0"/>
              </a:rPr>
              <a:t>Jaundice)</a:t>
            </a:r>
            <a:endParaRPr lang="en-US" sz="36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7"/>
            <a:ext cx="8540750" cy="5256584"/>
          </a:xfrm>
        </p:spPr>
        <p:txBody>
          <a:bodyPr/>
          <a:lstStyle/>
          <a:p>
            <a:pPr algn="l" rtl="0" eaLnBrk="1" hangingPunct="1">
              <a:buClr>
                <a:srgbClr val="FF0000"/>
              </a:buClr>
              <a:buFont typeface="Wingdings" pitchFamily="2" charset="2"/>
              <a:buChar char="|"/>
            </a:pPr>
            <a:r>
              <a:rPr lang="en-US" sz="3600" b="1" dirty="0" smtClean="0">
                <a:latin typeface="Garamond" pitchFamily="18" charset="0"/>
              </a:rPr>
              <a:t>It is the yellow coloration of the skin, sclera, mucous membranes and deep tissues.</a:t>
            </a:r>
          </a:p>
          <a:p>
            <a:pPr algn="l" rtl="0" eaLnBrk="1" hangingPunct="1">
              <a:buClr>
                <a:srgbClr val="FF0000"/>
              </a:buClr>
              <a:buFont typeface="Wingdings" pitchFamily="2" charset="2"/>
              <a:buChar char="|"/>
            </a:pPr>
            <a:r>
              <a:rPr lang="en-US" sz="3600" b="1" dirty="0" smtClean="0">
                <a:latin typeface="Garamond" pitchFamily="18" charset="0"/>
              </a:rPr>
              <a:t>The usual cause is large quantities of bilirubin in the ECF, either free or conjugated bilirubin. </a:t>
            </a:r>
          </a:p>
          <a:p>
            <a:pPr algn="l" rtl="0">
              <a:buClr>
                <a:srgbClr val="FF0000"/>
              </a:buClr>
              <a:buFont typeface="Wingdings" pitchFamily="2" charset="2"/>
              <a:buChar char="|"/>
            </a:pPr>
            <a:r>
              <a:rPr lang="en-US" sz="3600" b="1" dirty="0" smtClean="0">
                <a:latin typeface="Garamond" pitchFamily="18" charset="0"/>
              </a:rPr>
              <a:t>The normal plasma concentration of total bilirubin is </a:t>
            </a:r>
            <a:r>
              <a:rPr lang="en-US" sz="3600" b="1" dirty="0" smtClean="0">
                <a:latin typeface="Garamond" pitchFamily="18" charset="0"/>
                <a:cs typeface="Arial" charset="0"/>
              </a:rPr>
              <a:t>0.3-1.2 </a:t>
            </a:r>
            <a:r>
              <a:rPr lang="en-US" sz="3600" b="1" dirty="0" smtClean="0">
                <a:latin typeface="Garamond" pitchFamily="18" charset="0"/>
              </a:rPr>
              <a:t>mg/dl</a:t>
            </a:r>
            <a:r>
              <a:rPr lang="en-US" sz="3600" b="1" dirty="0" smtClean="0">
                <a:latin typeface="Garamond" pitchFamily="18" charset="0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pPr algn="ctr" rtl="0" eaLnBrk="1" hangingPunct="1"/>
            <a:r>
              <a:rPr lang="en-US" sz="4000" b="1" dirty="0" smtClean="0">
                <a:solidFill>
                  <a:schemeClr val="accent1"/>
                </a:solidFill>
                <a:latin typeface="Garamond" pitchFamily="18" charset="0"/>
              </a:rPr>
              <a:t>Jaundice (cont</a:t>
            </a:r>
            <a:r>
              <a:rPr lang="en-US" sz="4000" b="1" dirty="0" smtClean="0">
                <a:solidFill>
                  <a:schemeClr val="accent1"/>
                </a:solidFill>
                <a:latin typeface="Garamond" pitchFamily="18" charset="0"/>
              </a:rPr>
              <a:t>.)</a:t>
            </a:r>
            <a:endParaRPr lang="en-US" sz="4000" b="1" dirty="0" smtClean="0">
              <a:solidFill>
                <a:schemeClr val="accent1"/>
              </a:solidFill>
              <a:latin typeface="Garamond" pitchFamily="18" charset="0"/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357313"/>
            <a:ext cx="8540750" cy="5240337"/>
          </a:xfr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However, in certain abnormal conditions this can rise up to 40 mg/dl.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The skin usually begins to appear jaundiced when the concentration of total bilirubin in the plasma is greater than 2 </a:t>
            </a:r>
            <a:r>
              <a:rPr lang="en-US" sz="3600" b="1" dirty="0" smtClean="0">
                <a:latin typeface="Garamond" pitchFamily="18" charset="0"/>
                <a:cs typeface="Arial" charset="0"/>
              </a:rPr>
              <a:t>- 2.5 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mg/dl 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(34 µ</a:t>
            </a:r>
            <a:r>
              <a:rPr lang="en-US" sz="3600" b="1" dirty="0" err="1" smtClean="0">
                <a:solidFill>
                  <a:schemeClr val="accent1"/>
                </a:solidFill>
                <a:latin typeface="Garamond" pitchFamily="18" charset="0"/>
              </a:rPr>
              <a:t>mol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/l).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Bilirubin level from 0.5 to 2 mg/dl is called subclinical jaundice.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36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3"/>
          <p:cNvSpPr txBox="1">
            <a:spLocks noChangeArrowheads="1"/>
          </p:cNvSpPr>
          <p:nvPr/>
        </p:nvSpPr>
        <p:spPr bwMode="auto">
          <a:xfrm>
            <a:off x="1071563" y="857250"/>
            <a:ext cx="7215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4000" b="1" dirty="0">
                <a:solidFill>
                  <a:schemeClr val="accent1"/>
                </a:solidFill>
                <a:latin typeface="Garamond" pitchFamily="18" charset="0"/>
              </a:rPr>
              <a:t>Classification of jaundice</a:t>
            </a:r>
          </a:p>
        </p:txBody>
      </p:sp>
      <p:sp>
        <p:nvSpPr>
          <p:cNvPr id="371715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2000250"/>
            <a:ext cx="7459166" cy="4095750"/>
          </a:xfrm>
        </p:spPr>
        <p:txBody>
          <a:bodyPr/>
          <a:lstStyle/>
          <a:p>
            <a:pPr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accent1"/>
                </a:solidFill>
                <a:latin typeface="Garamond" pitchFamily="18" charset="0"/>
              </a:rPr>
              <a:t>Prehepatic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 (hemolytic) jaundice</a:t>
            </a:r>
          </a:p>
          <a:p>
            <a:pPr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Hepatic (hepatocellular) jaundice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accent1"/>
                </a:solidFill>
                <a:latin typeface="Garamond" pitchFamily="18" charset="0"/>
              </a:rPr>
              <a:t>Poshepatic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 jaundice</a:t>
            </a:r>
          </a:p>
          <a:p>
            <a:pPr lvl="2" algn="l" rtl="0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endParaRPr lang="en-US" b="1" dirty="0" smtClean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Text Box 3"/>
          <p:cNvSpPr txBox="1">
            <a:spLocks noChangeArrowheads="1"/>
          </p:cNvSpPr>
          <p:nvPr/>
        </p:nvSpPr>
        <p:spPr bwMode="auto">
          <a:xfrm>
            <a:off x="1524000" y="188640"/>
            <a:ext cx="57487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3200" b="1" dirty="0" err="1">
                <a:solidFill>
                  <a:schemeClr val="accent1"/>
                </a:solidFill>
                <a:latin typeface="Garamond" pitchFamily="18" charset="0"/>
              </a:rPr>
              <a:t>Prehepatic</a:t>
            </a:r>
            <a:r>
              <a:rPr lang="en-US" sz="3200" b="1" dirty="0">
                <a:solidFill>
                  <a:schemeClr val="accent1"/>
                </a:solidFill>
                <a:latin typeface="Garamond" pitchFamily="18" charset="0"/>
              </a:rPr>
              <a:t> (hemolytic) jaundice</a:t>
            </a:r>
          </a:p>
        </p:txBody>
      </p:sp>
      <p:sp>
        <p:nvSpPr>
          <p:cNvPr id="372739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335174" y="764704"/>
            <a:ext cx="8782050" cy="5167312"/>
          </a:xfrm>
        </p:spPr>
        <p:txBody>
          <a:bodyPr/>
          <a:lstStyle/>
          <a:p>
            <a:pPr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In hemolytic jaundice, the excretory function of the liver is not impaired. </a:t>
            </a:r>
          </a:p>
          <a:p>
            <a:pPr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It results from excess production of bilirubin (beyond the liver’s ability to conjugate it) following hemolysis.</a:t>
            </a:r>
          </a:p>
          <a:p>
            <a:pPr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Excess RBC </a:t>
            </a:r>
            <a:r>
              <a:rPr lang="en-US" b="1" dirty="0" err="1" smtClean="0">
                <a:solidFill>
                  <a:schemeClr val="accent1"/>
                </a:solidFill>
                <a:latin typeface="Garamond" pitchFamily="18" charset="0"/>
              </a:rPr>
              <a:t>lysis</a:t>
            </a: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 is commonly the result of:</a:t>
            </a:r>
          </a:p>
          <a:p>
            <a:pPr lvl="2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 </a:t>
            </a: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Autoimmune disease</a:t>
            </a:r>
          </a:p>
          <a:p>
            <a:pPr lvl="2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 Hemolytic disease of the newborn</a:t>
            </a:r>
          </a:p>
          <a:p>
            <a:pPr lvl="2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 Rh- or ABO- incompatibility </a:t>
            </a:r>
          </a:p>
          <a:p>
            <a:pPr lvl="2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 Structurally abnormal RBCs (Sickle cell disease)</a:t>
            </a:r>
          </a:p>
          <a:p>
            <a:pPr lvl="2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 Breakdown of </a:t>
            </a:r>
            <a:r>
              <a:rPr lang="en-US" sz="3200" b="1" dirty="0" err="1" smtClean="0">
                <a:solidFill>
                  <a:schemeClr val="accent1"/>
                </a:solidFill>
                <a:latin typeface="Garamond" pitchFamily="18" charset="0"/>
              </a:rPr>
              <a:t>extravasated</a:t>
            </a: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 blood</a:t>
            </a:r>
            <a:endParaRPr lang="en-US" b="1" dirty="0" smtClean="0">
              <a:solidFill>
                <a:schemeClr val="accent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Text Box 3"/>
          <p:cNvSpPr txBox="1">
            <a:spLocks noChangeArrowheads="1"/>
          </p:cNvSpPr>
          <p:nvPr/>
        </p:nvSpPr>
        <p:spPr bwMode="auto">
          <a:xfrm>
            <a:off x="1524000" y="304800"/>
            <a:ext cx="70103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3200" b="1" dirty="0" err="1">
                <a:solidFill>
                  <a:schemeClr val="accent1"/>
                </a:solidFill>
                <a:latin typeface="Garamond" pitchFamily="18" charset="0"/>
              </a:rPr>
              <a:t>Prehepatic</a:t>
            </a:r>
            <a:r>
              <a:rPr lang="en-US" sz="3200" b="1" dirty="0">
                <a:solidFill>
                  <a:schemeClr val="accent1"/>
                </a:solidFill>
                <a:latin typeface="Garamond" pitchFamily="18" charset="0"/>
              </a:rPr>
              <a:t> (hemolytic) jaundice (cont.)</a:t>
            </a:r>
          </a:p>
        </p:txBody>
      </p:sp>
      <p:sp>
        <p:nvSpPr>
          <p:cNvPr id="373763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285750" y="928688"/>
            <a:ext cx="8782050" cy="5167312"/>
          </a:xfrm>
        </p:spPr>
        <p:txBody>
          <a:bodyPr/>
          <a:lstStyle/>
          <a:p>
            <a:pPr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Therefore, 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the plasma concentrations of free bilirubin (</a:t>
            </a:r>
            <a:r>
              <a:rPr lang="en-US" sz="3600" b="1" dirty="0" err="1" smtClean="0">
                <a:solidFill>
                  <a:schemeClr val="accent1"/>
                </a:solidFill>
                <a:latin typeface="Garamond" pitchFamily="18" charset="0"/>
              </a:rPr>
              <a:t>hemobilirubin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) rises to levels much above normal but it is not filtered through the kidney.</a:t>
            </a:r>
          </a:p>
          <a:p>
            <a:pPr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The urine is free from bilirubin (</a:t>
            </a:r>
            <a:r>
              <a:rPr lang="en-US" sz="3600" b="1" dirty="0" err="1" smtClean="0">
                <a:solidFill>
                  <a:schemeClr val="accent1"/>
                </a:solidFill>
                <a:latin typeface="Garamond" pitchFamily="18" charset="0"/>
              </a:rPr>
              <a:t>acholuric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 jaundice).</a:t>
            </a:r>
          </a:p>
          <a:p>
            <a:pPr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Van der Bergh reaction is indirect.</a:t>
            </a:r>
          </a:p>
          <a:p>
            <a:pPr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The stools appear darker than the normal color due to excessive </a:t>
            </a:r>
            <a:r>
              <a:rPr lang="en-US" sz="3600" b="1" dirty="0" err="1" smtClean="0">
                <a:solidFill>
                  <a:schemeClr val="accent1"/>
                </a:solidFill>
                <a:latin typeface="Garamond" pitchFamily="18" charset="0"/>
              </a:rPr>
              <a:t>stercobilin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 formation.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Text Box 2"/>
          <p:cNvSpPr txBox="1">
            <a:spLocks noChangeArrowheads="1"/>
          </p:cNvSpPr>
          <p:nvPr/>
        </p:nvSpPr>
        <p:spPr bwMode="auto">
          <a:xfrm>
            <a:off x="1195114" y="0"/>
            <a:ext cx="67537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3600" b="1" dirty="0">
                <a:solidFill>
                  <a:schemeClr val="accent1"/>
                </a:solidFill>
                <a:latin typeface="Garamond" pitchFamily="18" charset="0"/>
              </a:rPr>
              <a:t>Hepatic (hepatocellular) jaundice</a:t>
            </a:r>
          </a:p>
        </p:txBody>
      </p:sp>
      <p:sp>
        <p:nvSpPr>
          <p:cNvPr id="2805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571500"/>
            <a:ext cx="9144000" cy="6286500"/>
          </a:xfrm>
        </p:spPr>
        <p:txBody>
          <a:bodyPr/>
          <a:lstStyle/>
          <a:p>
            <a:pPr algn="l" rtl="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Hyper-</a:t>
            </a:r>
            <a:r>
              <a:rPr lang="en-US" b="1" dirty="0" err="1" smtClean="0">
                <a:solidFill>
                  <a:schemeClr val="accent1"/>
                </a:solidFill>
                <a:latin typeface="Garamond" pitchFamily="18" charset="0"/>
              </a:rPr>
              <a:t>bilirubinemia</a:t>
            </a: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may be due to:</a:t>
            </a:r>
          </a:p>
          <a:p>
            <a:pPr marL="1016000" indent="-457200" algn="l" rtl="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000" b="1" dirty="0" smtClean="0">
                <a:solidFill>
                  <a:schemeClr val="accent1"/>
                </a:solidFill>
                <a:latin typeface="Garamond" pitchFamily="18" charset="0"/>
              </a:rPr>
              <a:t>Impaired uptake of bilirubin into hepatic cells.</a:t>
            </a:r>
          </a:p>
          <a:p>
            <a:pPr marL="1016000" indent="-457200" algn="l" rtl="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000" b="1" dirty="0" smtClean="0">
                <a:solidFill>
                  <a:schemeClr val="accent1"/>
                </a:solidFill>
                <a:latin typeface="Garamond" pitchFamily="18" charset="0"/>
              </a:rPr>
              <a:t>Disturbed intra cellular protein binding or conjugation.</a:t>
            </a:r>
          </a:p>
          <a:p>
            <a:pPr marL="1016000" indent="-457200" algn="l" rtl="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000" b="1" dirty="0" smtClean="0">
                <a:solidFill>
                  <a:schemeClr val="accent1"/>
                </a:solidFill>
                <a:latin typeface="Garamond" pitchFamily="18" charset="0"/>
              </a:rPr>
              <a:t>Disturbed active secretion of bilirubin into bile </a:t>
            </a:r>
            <a:r>
              <a:rPr lang="en-US" sz="3000" b="1" dirty="0" err="1" smtClean="0">
                <a:solidFill>
                  <a:schemeClr val="accent1"/>
                </a:solidFill>
                <a:latin typeface="Garamond" pitchFamily="18" charset="0"/>
              </a:rPr>
              <a:t>canaliculi</a:t>
            </a:r>
            <a:r>
              <a:rPr lang="en-US" sz="3000" b="1" dirty="0" smtClean="0">
                <a:solidFill>
                  <a:schemeClr val="accent1"/>
                </a:solidFill>
                <a:latin typeface="Garamond" pitchFamily="18" charset="0"/>
              </a:rPr>
              <a:t>. </a:t>
            </a:r>
          </a:p>
          <a:p>
            <a:pPr algn="l" rtl="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/>
                </a:solidFill>
                <a:latin typeface="Garamond" pitchFamily="18" charset="0"/>
              </a:rPr>
              <a:t>The causes may be due to:</a:t>
            </a:r>
          </a:p>
          <a:p>
            <a:pPr marL="920750" indent="-457200" algn="l" rtl="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000" b="1" dirty="0" smtClean="0">
                <a:solidFill>
                  <a:schemeClr val="accent1"/>
                </a:solidFill>
                <a:latin typeface="Garamond" pitchFamily="18" charset="0"/>
              </a:rPr>
              <a:t>Damage of liver </a:t>
            </a:r>
            <a:r>
              <a:rPr lang="en-US" sz="3000" b="1" dirty="0" smtClean="0">
                <a:solidFill>
                  <a:schemeClr val="accent1"/>
                </a:solidFill>
                <a:latin typeface="Garamond" pitchFamily="18" charset="0"/>
              </a:rPr>
              <a:t>cells: </a:t>
            </a:r>
            <a:r>
              <a:rPr lang="en-US" sz="3000" b="1" dirty="0" smtClean="0">
                <a:solidFill>
                  <a:schemeClr val="accent1"/>
                </a:solidFill>
                <a:latin typeface="Garamond" pitchFamily="18" charset="0"/>
              </a:rPr>
              <a:t>e.g., viral hepatitis, drugs, chemical, alcohol, or toxins.</a:t>
            </a:r>
          </a:p>
          <a:p>
            <a:pPr marL="920750" indent="-457200" algn="l" rtl="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000" b="1" dirty="0" smtClean="0">
                <a:solidFill>
                  <a:schemeClr val="accent1"/>
                </a:solidFill>
                <a:latin typeface="Garamond" pitchFamily="18" charset="0"/>
              </a:rPr>
              <a:t>Genetic errors in bilirubin metabolism.</a:t>
            </a:r>
          </a:p>
          <a:p>
            <a:pPr marL="920750" indent="-457200" algn="l" rtl="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000" b="1" dirty="0" smtClean="0">
                <a:solidFill>
                  <a:schemeClr val="accent1"/>
                </a:solidFill>
                <a:latin typeface="Garamond" pitchFamily="18" charset="0"/>
              </a:rPr>
              <a:t>Genetic errors in specific proteins.</a:t>
            </a:r>
          </a:p>
          <a:p>
            <a:pPr marL="920750" indent="-457200" algn="l" rtl="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000" b="1" dirty="0" smtClean="0">
                <a:solidFill>
                  <a:schemeClr val="accent1"/>
                </a:solidFill>
                <a:latin typeface="Garamond" pitchFamily="18" charset="0"/>
              </a:rPr>
              <a:t>Autoimmune hepatitis.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1185139" y="476672"/>
            <a:ext cx="67537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3600" b="1" dirty="0">
                <a:solidFill>
                  <a:schemeClr val="accent1"/>
                </a:solidFill>
                <a:latin typeface="Garamond" pitchFamily="18" charset="0"/>
              </a:rPr>
              <a:t>Hepatic (hepatocellular) jaundice</a:t>
            </a:r>
          </a:p>
        </p:txBody>
      </p:sp>
      <p:sp>
        <p:nvSpPr>
          <p:cNvPr id="37683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214438"/>
            <a:ext cx="9144000" cy="5572125"/>
          </a:xfrm>
        </p:spPr>
        <p:txBody>
          <a:bodyPr/>
          <a:lstStyle/>
          <a:p>
            <a:pPr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The diseased liver cells are unable to take all the unconjugated </a:t>
            </a:r>
            <a:r>
              <a:rPr lang="en-US" sz="3600" b="1" dirty="0" err="1" smtClean="0">
                <a:solidFill>
                  <a:schemeClr val="accent1"/>
                </a:solidFill>
                <a:latin typeface="Garamond" pitchFamily="18" charset="0"/>
              </a:rPr>
              <a:t>hemobilirubin</a:t>
            </a: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 formed, increasing its concentration in the blood.</a:t>
            </a:r>
          </a:p>
          <a:p>
            <a:pPr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Also, there is intrahepatic biliary duct obstruction that leads to regurgitation of conjugated bilirubin to blood.</a:t>
            </a:r>
          </a:p>
          <a:p>
            <a:pPr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Both types of bilirubin (conjugated &amp; unconjugated) are present in blood in high concentration.</a:t>
            </a:r>
          </a:p>
          <a:p>
            <a:pPr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1"/>
                </a:solidFill>
                <a:latin typeface="Garamond" pitchFamily="18" charset="0"/>
              </a:rPr>
              <a:t>Van den Bergh reaction is biphasic.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tion">
  <a:themeElements>
    <a:clrScheme name="">
      <a:dk1>
        <a:srgbClr val="919191"/>
      </a:dk1>
      <a:lt1>
        <a:srgbClr val="FFFF00"/>
      </a:lt1>
      <a:dk2>
        <a:srgbClr val="000099"/>
      </a:dk2>
      <a:lt2>
        <a:srgbClr val="FFFF00"/>
      </a:lt2>
      <a:accent1>
        <a:srgbClr val="FFFF00"/>
      </a:accent1>
      <a:accent2>
        <a:srgbClr val="FF5050"/>
      </a:accent2>
      <a:accent3>
        <a:srgbClr val="AAAACA"/>
      </a:accent3>
      <a:accent4>
        <a:srgbClr val="DADA00"/>
      </a:accent4>
      <a:accent5>
        <a:srgbClr val="FFFFAA"/>
      </a:accent5>
      <a:accent6>
        <a:srgbClr val="E74848"/>
      </a:accent6>
      <a:hlink>
        <a:srgbClr val="339933"/>
      </a:hlink>
      <a:folHlink>
        <a:srgbClr val="CECECE"/>
      </a:folHlink>
    </a:clrScheme>
    <a:fontScheme name="Introductio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Introduc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L8, Hepathobiliary function, B</Template>
  <TotalTime>12071</TotalTime>
  <Words>679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Introduction</vt:lpstr>
      <vt:lpstr>PowerPoint Presentation</vt:lpstr>
      <vt:lpstr>Learning Objectives </vt:lpstr>
      <vt:lpstr>Hyper-bilirubinemia (Jaundice)</vt:lpstr>
      <vt:lpstr>Jaundice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Important Points Related To Physiology of Gastrointestinal System (GIS)</dc:title>
  <dc:creator>User</dc:creator>
  <cp:lastModifiedBy>Dr.Zugaibi</cp:lastModifiedBy>
  <cp:revision>736</cp:revision>
  <dcterms:created xsi:type="dcterms:W3CDTF">2006-03-06T18:46:58Z</dcterms:created>
  <dcterms:modified xsi:type="dcterms:W3CDTF">2012-12-17T07:38:21Z</dcterms:modified>
</cp:coreProperties>
</file>