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4" r:id="rId11"/>
    <p:sldId id="265" r:id="rId12"/>
    <p:sldId id="279" r:id="rId13"/>
    <p:sldId id="271" r:id="rId14"/>
    <p:sldId id="268" r:id="rId15"/>
    <p:sldId id="267" r:id="rId16"/>
    <p:sldId id="269" r:id="rId17"/>
    <p:sldId id="272" r:id="rId18"/>
    <p:sldId id="276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47F1-B93A-4AFC-B2B7-04CA36ECBF5E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7145-7616-4DB5-86DC-64FB41512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6627-B7C6-48D7-951D-476A815B2939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562D1-0126-4735-A0F6-B63ECE789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E9D0-ECB4-4B76-8A43-833F85EEDB27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0A32-705D-4C77-86E5-F922DEF50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72B-3D71-4229-98D2-C5A458C35BFB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90BE-9E31-4F77-B41E-70E8EC38A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9A7A-CC99-4AB6-9886-6F02A48EBD00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2DFC-C953-46FD-8255-EFFF963CA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16CA-069D-44EC-BAB4-1923B73C0F15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181A-575D-4791-A579-A89533B0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4B04-B2E8-4B6D-9CFB-2560C206E888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E51-0FE8-496E-871C-56CE1FF7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3639E-80D4-40A9-97EC-3A29399148D2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EA7F-53F1-4BF4-B4D6-423558263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DEEA-7D29-400F-81CD-09E95E1FAFF9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CC3E-6B64-4FF1-AB21-596AED0CF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4FEE-4645-45AE-A02F-47A311793178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3348-8469-4F95-9402-D2AAC385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94B8-0A22-44CB-AA04-B90A559D5E2F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9458-C7AF-4347-8AB1-70405BDED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2D9602-C07C-47DB-850F-7A4ACEFA0CDD}" type="datetimeFigureOut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786637-6698-4A1A-993C-EA4B448C8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Bilirubin</a:t>
            </a:r>
            <a:r>
              <a:rPr lang="en-US" dirty="0" smtClean="0"/>
              <a:t> is conjugated by </a:t>
            </a:r>
            <a:r>
              <a:rPr lang="en-US" smtClean="0"/>
              <a:t>binding to glucuronic</a:t>
            </a:r>
            <a:r>
              <a:rPr lang="en-US" dirty="0" smtClean="0"/>
              <a:t> acid in </a:t>
            </a:r>
            <a:r>
              <a:rPr lang="en-US" dirty="0" err="1" smtClean="0"/>
              <a:t>hepatocytes</a:t>
            </a:r>
            <a:endParaRPr lang="en-US" dirty="0" smtClean="0"/>
          </a:p>
          <a:p>
            <a:pPr eaLnBrk="1" hangingPunct="1"/>
            <a:r>
              <a:rPr lang="en-US" dirty="0" smtClean="0"/>
              <a:t>The conjugated-</a:t>
            </a:r>
            <a:r>
              <a:rPr lang="en-US" dirty="0" err="1" smtClean="0"/>
              <a:t>bilirubin</a:t>
            </a:r>
            <a:r>
              <a:rPr lang="en-US" dirty="0" smtClean="0"/>
              <a:t> is water soluble and can be excreted in the urine and feces</a:t>
            </a:r>
          </a:p>
          <a:p>
            <a:pPr eaLnBrk="1" hangingPunct="1"/>
            <a:r>
              <a:rPr lang="en-US" dirty="0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"/>
            <a:ext cx="7391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562600"/>
            <a:ext cx="1524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>
                <a:latin typeface="Calibri" pitchFamily="34" charset="0"/>
              </a:rPr>
              <a:t>5-10 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Mix and wait for</a:t>
            </a:r>
          </a:p>
          <a:p>
            <a:r>
              <a:rPr lang="en-US" sz="1600" b="1">
                <a:latin typeface="Calibri" pitchFamily="34" charset="0"/>
              </a:rPr>
              <a:t> 5-20 min at RT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76600" y="1524000"/>
          <a:ext cx="2563432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7174"/>
                <a:gridCol w="778129"/>
                <a:gridCol w="778129"/>
              </a:tblGrid>
              <a:tr h="2998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Group 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759"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B7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76" name="TextBox 3"/>
          <p:cNvSpPr txBox="1">
            <a:spLocks noChangeArrowheads="1"/>
          </p:cNvSpPr>
          <p:nvPr/>
        </p:nvSpPr>
        <p:spPr bwMode="auto">
          <a:xfrm>
            <a:off x="2057400" y="420688"/>
            <a:ext cx="5621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Estimation of total Bilirubin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524000"/>
          <a:ext cx="2434844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8586"/>
                <a:gridCol w="778129"/>
                <a:gridCol w="778129"/>
              </a:tblGrid>
              <a:tr h="2998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Group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759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A7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43600" y="1524000"/>
          <a:ext cx="2555494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9236"/>
                <a:gridCol w="778129"/>
                <a:gridCol w="778129"/>
              </a:tblGrid>
              <a:tr h="2998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Group 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8759"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C7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4261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61" name="TextBox 6"/>
          <p:cNvSpPr txBox="1">
            <a:spLocks noChangeArrowheads="1"/>
          </p:cNvSpPr>
          <p:nvPr/>
        </p:nvSpPr>
        <p:spPr bwMode="auto">
          <a:xfrm>
            <a:off x="1066800" y="5181600"/>
            <a:ext cx="171132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Dr. Ahlam</a:t>
            </a:r>
          </a:p>
        </p:txBody>
      </p:sp>
      <p:sp>
        <p:nvSpPr>
          <p:cNvPr id="18562" name="TextBox 7"/>
          <p:cNvSpPr txBox="1">
            <a:spLocks noChangeArrowheads="1"/>
          </p:cNvSpPr>
          <p:nvPr/>
        </p:nvSpPr>
        <p:spPr bwMode="auto">
          <a:xfrm>
            <a:off x="3657600" y="5181600"/>
            <a:ext cx="168592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Dr. Reem</a:t>
            </a:r>
          </a:p>
        </p:txBody>
      </p:sp>
      <p:sp>
        <p:nvSpPr>
          <p:cNvPr id="18563" name="TextBox 8"/>
          <p:cNvSpPr txBox="1">
            <a:spLocks noChangeArrowheads="1"/>
          </p:cNvSpPr>
          <p:nvPr/>
        </p:nvSpPr>
        <p:spPr bwMode="auto">
          <a:xfrm>
            <a:off x="6477000" y="5181600"/>
            <a:ext cx="1852613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 Dr. Sumbul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4191000"/>
            <a:ext cx="3962400" cy="2490788"/>
          </a:xfrm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358188" cy="392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Q4.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On the picture below, mark the intracellular location for the process of conjugation?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glucuronyl-transferase).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460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Slide 9</vt:lpstr>
      <vt:lpstr>How &amp; why is bilirubin conjugated?</vt:lpstr>
      <vt:lpstr>Slide 11</vt:lpstr>
      <vt:lpstr>Defective enzymatic conjugation of bilirubin</vt:lpstr>
      <vt:lpstr>Q5. </vt:lpstr>
      <vt:lpstr>Slide 14</vt:lpstr>
      <vt:lpstr>Slide 15</vt:lpstr>
      <vt:lpstr>Slide 16</vt:lpstr>
      <vt:lpstr>Calculation of total bilirubin concentration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user</cp:lastModifiedBy>
  <cp:revision>34</cp:revision>
  <dcterms:created xsi:type="dcterms:W3CDTF">2006-08-16T00:00:00Z</dcterms:created>
  <dcterms:modified xsi:type="dcterms:W3CDTF">2012-12-12T07:22:31Z</dcterms:modified>
</cp:coreProperties>
</file>