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56" r:id="rId3"/>
    <p:sldId id="258" r:id="rId4"/>
    <p:sldId id="257" r:id="rId5"/>
    <p:sldId id="259" r:id="rId6"/>
    <p:sldId id="260" r:id="rId7"/>
    <p:sldId id="261" r:id="rId8"/>
    <p:sldId id="262" r:id="rId9"/>
    <p:sldId id="263" r:id="rId10"/>
    <p:sldId id="274" r:id="rId11"/>
    <p:sldId id="265" r:id="rId12"/>
    <p:sldId id="279" r:id="rId13"/>
    <p:sldId id="271" r:id="rId14"/>
    <p:sldId id="268" r:id="rId15"/>
    <p:sldId id="267" r:id="rId16"/>
    <p:sldId id="269" r:id="rId17"/>
    <p:sldId id="272" r:id="rId18"/>
    <p:sldId id="276" r:id="rId19"/>
    <p:sldId id="273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147F1-B93A-4AFC-B2B7-04CA36ECBF5E}" type="datetimeFigureOut">
              <a:rPr lang="en-US"/>
              <a:pPr>
                <a:defRPr/>
              </a:pPr>
              <a:t>12/12/2012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7F7145-7616-4DB5-86DC-64FB415124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036627-B7C6-48D7-951D-476A815B2939}" type="datetimeFigureOut">
              <a:rPr lang="en-US"/>
              <a:pPr>
                <a:defRPr/>
              </a:pPr>
              <a:t>12/12/2012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562D1-0126-4735-A0F6-B63ECE789A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02E9D0-ECB4-4B76-8A43-833F85EEDB27}" type="datetimeFigureOut">
              <a:rPr lang="en-US"/>
              <a:pPr>
                <a:defRPr/>
              </a:pPr>
              <a:t>12/12/2012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0F0A32-705D-4C77-86E5-F922DEF502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F8C72B-3D71-4229-98D2-C5A458C35BFB}" type="datetimeFigureOut">
              <a:rPr lang="en-US"/>
              <a:pPr>
                <a:defRPr/>
              </a:pPr>
              <a:t>12/12/2012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F890BE-9E31-4F77-B41E-70E8EC38AB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5F9A7A-CC99-4AB6-9886-6F02A48EBD00}" type="datetimeFigureOut">
              <a:rPr lang="en-US"/>
              <a:pPr>
                <a:defRPr/>
              </a:pPr>
              <a:t>12/12/2012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322DFC-C953-46FD-8255-EFFF963CA6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4A16CA-069D-44EC-BAB4-1923B73C0F15}" type="datetimeFigureOut">
              <a:rPr lang="en-US"/>
              <a:pPr>
                <a:defRPr/>
              </a:pPr>
              <a:t>12/12/2012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9181A-575D-4791-A579-A89533B039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84B04-B2E8-4B6D-9CFB-2560C206E888}" type="datetimeFigureOut">
              <a:rPr lang="en-US"/>
              <a:pPr>
                <a:defRPr/>
              </a:pPr>
              <a:t>12/12/2012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E9E51-0FE8-496E-871C-56CE1FF75D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A3639E-80D4-40A9-97EC-3A29399148D2}" type="datetimeFigureOut">
              <a:rPr lang="en-US"/>
              <a:pPr>
                <a:defRPr/>
              </a:pPr>
              <a:t>12/12/2012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9EA7F-53F1-4BF4-B4D6-4235582635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0DEEA-7D29-400F-81CD-09E95E1FAFF9}" type="datetimeFigureOut">
              <a:rPr lang="en-US"/>
              <a:pPr>
                <a:defRPr/>
              </a:pPr>
              <a:t>12/12/2012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61CC3E-6B64-4FF1-AB21-596AED0CF7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D4FEE-4645-45AE-A02F-47A311793178}" type="datetimeFigureOut">
              <a:rPr lang="en-US"/>
              <a:pPr>
                <a:defRPr/>
              </a:pPr>
              <a:t>12/12/2012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343348-8469-4F95-9402-D2AAC38505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6794B8-0A22-44CB-AA04-B90A559D5E2F}" type="datetimeFigureOut">
              <a:rPr lang="en-US"/>
              <a:pPr>
                <a:defRPr/>
              </a:pPr>
              <a:t>12/12/2012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59458-C7AF-4347-8AB1-70405BDEDB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62D9602-C07C-47DB-850F-7A4ACEFA0CDD}" type="datetimeFigureOut">
              <a:rPr lang="en-US"/>
              <a:pPr>
                <a:defRPr/>
              </a:pPr>
              <a:t>12/12/2012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D786637-6698-4A1A-993C-EA4B448C81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6324600"/>
          </a:xfrm>
        </p:spPr>
        <p:txBody>
          <a:bodyPr/>
          <a:lstStyle/>
          <a:p>
            <a:pPr algn="ctr">
              <a:buNone/>
            </a:pPr>
            <a:r>
              <a:rPr lang="en-US" sz="2800" dirty="0" smtClean="0"/>
              <a:t>College of Medicine, KSU</a:t>
            </a:r>
          </a:p>
          <a:p>
            <a:pPr algn="ctr">
              <a:buNone/>
            </a:pPr>
            <a:r>
              <a:rPr lang="en-US" sz="2800" dirty="0" smtClean="0"/>
              <a:t>Medical education Department</a:t>
            </a:r>
          </a:p>
          <a:p>
            <a:pPr algn="ctr">
              <a:buNone/>
            </a:pPr>
            <a:r>
              <a:rPr lang="en-US" sz="2800" dirty="0" smtClean="0"/>
              <a:t>Pathology Department</a:t>
            </a:r>
          </a:p>
          <a:p>
            <a:pPr algn="ctr">
              <a:buNone/>
            </a:pPr>
            <a:r>
              <a:rPr lang="en-US" sz="2800" dirty="0" smtClean="0"/>
              <a:t>Medical Biochemistry Unit</a:t>
            </a:r>
          </a:p>
          <a:p>
            <a:pPr algn="ctr">
              <a:buNone/>
            </a:pPr>
            <a:endParaRPr lang="en-US" sz="105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en-US" sz="4800" b="1" dirty="0" smtClean="0">
                <a:solidFill>
                  <a:srgbClr val="FF0000"/>
                </a:solidFill>
              </a:rPr>
              <a:t>GIT Block (2</a:t>
            </a:r>
            <a:r>
              <a:rPr lang="en-US" sz="4800" b="1" baseline="30000" dirty="0" smtClean="0">
                <a:solidFill>
                  <a:srgbClr val="FF0000"/>
                </a:solidFill>
              </a:rPr>
              <a:t>nd</a:t>
            </a:r>
            <a:r>
              <a:rPr lang="en-US" sz="4800" b="1" dirty="0" smtClean="0">
                <a:solidFill>
                  <a:srgbClr val="FF0000"/>
                </a:solidFill>
              </a:rPr>
              <a:t> Year)</a:t>
            </a:r>
          </a:p>
          <a:p>
            <a:endParaRPr lang="en-US" sz="1000" dirty="0" smtClean="0"/>
          </a:p>
          <a:p>
            <a:pPr algn="ctr">
              <a:buNone/>
            </a:pPr>
            <a:r>
              <a:rPr lang="en-US" b="1" dirty="0" smtClean="0"/>
              <a:t>Integrated Practical (Biochemistry / Pathology)</a:t>
            </a:r>
          </a:p>
          <a:p>
            <a:pPr algn="ctr">
              <a:buNone/>
            </a:pPr>
            <a:endParaRPr lang="en-US" sz="1400" b="1" dirty="0" smtClean="0"/>
          </a:p>
          <a:p>
            <a:pPr algn="ctr">
              <a:buNone/>
            </a:pPr>
            <a:r>
              <a:rPr lang="en-US" sz="4400" b="1" dirty="0" smtClean="0">
                <a:solidFill>
                  <a:srgbClr val="002060"/>
                </a:solidFill>
              </a:rPr>
              <a:t>Liver Function Tests</a:t>
            </a:r>
            <a:endParaRPr lang="en-US" sz="4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/>
              <a:t>How &amp; why is bilirubin conjugated?</a:t>
            </a:r>
            <a:endParaRPr lang="en-US" smtClean="0"/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err="1" smtClean="0"/>
              <a:t>Bilirubin</a:t>
            </a:r>
            <a:r>
              <a:rPr lang="en-US" dirty="0" smtClean="0"/>
              <a:t> is conjugated by </a:t>
            </a:r>
            <a:r>
              <a:rPr lang="en-US" smtClean="0"/>
              <a:t>binding to glucuronic</a:t>
            </a:r>
            <a:r>
              <a:rPr lang="en-US" dirty="0" smtClean="0"/>
              <a:t> acid in </a:t>
            </a:r>
            <a:r>
              <a:rPr lang="en-US" dirty="0" err="1" smtClean="0"/>
              <a:t>hepatocytes</a:t>
            </a:r>
            <a:endParaRPr lang="en-US" dirty="0" smtClean="0"/>
          </a:p>
          <a:p>
            <a:pPr eaLnBrk="1" hangingPunct="1"/>
            <a:r>
              <a:rPr lang="en-US" dirty="0" smtClean="0"/>
              <a:t>The conjugated-</a:t>
            </a:r>
            <a:r>
              <a:rPr lang="en-US" dirty="0" err="1" smtClean="0"/>
              <a:t>bilirubin</a:t>
            </a:r>
            <a:r>
              <a:rPr lang="en-US" dirty="0" smtClean="0"/>
              <a:t> is water soluble and can be excreted in the urine and feces</a:t>
            </a:r>
          </a:p>
          <a:p>
            <a:pPr eaLnBrk="1" hangingPunct="1"/>
            <a:r>
              <a:rPr lang="en-US" dirty="0" smtClean="0"/>
              <a:t>This prevents precipitation and deposition in tissues.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Content Placeholder 3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52400"/>
            <a:ext cx="739140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4"/>
          <p:cNvSpPr/>
          <p:nvPr/>
        </p:nvSpPr>
        <p:spPr>
          <a:xfrm>
            <a:off x="5943600" y="5562600"/>
            <a:ext cx="1524000" cy="685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Defective enzymatic conjugation of bilirubin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Examples of clinical conditions due to congenital deficiency of the conjugating enzyme ( bilirubin glucuronyl transferase)</a:t>
            </a:r>
          </a:p>
          <a:p>
            <a:pPr lvl="1"/>
            <a:r>
              <a:rPr lang="en-US" smtClean="0"/>
              <a:t>Crigler-Najjar syndrome</a:t>
            </a:r>
          </a:p>
          <a:p>
            <a:pPr lvl="1"/>
            <a:r>
              <a:rPr lang="en-US" smtClean="0"/>
              <a:t>Gilbert syndrome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2950" indent="-742950" eaLnBrk="1" hangingPunct="1">
              <a:buFont typeface="+mj-lt"/>
              <a:buAutoNum type="alphaUcPeriod"/>
              <a:defRPr/>
            </a:pPr>
            <a:r>
              <a:rPr lang="en-US" sz="3600" b="1" dirty="0" smtClean="0"/>
              <a:t>How is bilirubin eliminated from the body?</a:t>
            </a:r>
          </a:p>
          <a:p>
            <a:pPr marL="742950" indent="-742950" eaLnBrk="1" hangingPunct="1">
              <a:buFont typeface="+mj-lt"/>
              <a:buAutoNum type="alphaUcPeriod"/>
              <a:defRPr/>
            </a:pPr>
            <a:r>
              <a:rPr lang="en-US" sz="3600" b="1" dirty="0" smtClean="0"/>
              <a:t>What are the fates of bilirubin in the intestine?</a:t>
            </a:r>
            <a:endParaRPr lang="en-US" sz="3600" dirty="0" smtClean="0"/>
          </a:p>
          <a:p>
            <a:pPr marL="514350" indent="-514350" eaLnBrk="1" hangingPunct="1">
              <a:buFont typeface="Calibri" pitchFamily="34" charset="0"/>
              <a:buAutoNum type="alphaUcPeriod"/>
              <a:defRPr/>
            </a:pPr>
            <a:endParaRPr lang="en-US" sz="3600" dirty="0" smtClean="0"/>
          </a:p>
        </p:txBody>
      </p:sp>
      <p:sp>
        <p:nvSpPr>
          <p:cNvPr id="1331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smtClean="0"/>
              <a:t>Q5.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/>
          </a:p>
        </p:txBody>
      </p:sp>
      <p:pic>
        <p:nvPicPr>
          <p:cNvPr id="1026" name="Picture 2" descr="C:\Documents and Settings\Dr.Chisti\Desktop\lippincot Pic\c21\21_009.jpg"/>
          <p:cNvPicPr>
            <a:picLocks noChangeAspect="1" noChangeArrowheads="1"/>
          </p:cNvPicPr>
          <p:nvPr/>
        </p:nvPicPr>
        <p:blipFill>
          <a:blip r:embed="rId2" cstate="print"/>
          <a:srcRect l="4274" t="25506" r="3419" b="324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14341" name="TextBox 6"/>
          <p:cNvSpPr txBox="1">
            <a:spLocks noChangeArrowheads="1"/>
          </p:cNvSpPr>
          <p:nvPr/>
        </p:nvSpPr>
        <p:spPr bwMode="auto">
          <a:xfrm>
            <a:off x="152400" y="1524000"/>
            <a:ext cx="1981200" cy="9239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>
              <a:latin typeface="Calibri" pitchFamily="34" charset="0"/>
            </a:endParaRPr>
          </a:p>
          <a:p>
            <a:endParaRPr lang="en-US">
              <a:latin typeface="Calibri" pitchFamily="34" charset="0"/>
            </a:endParaRPr>
          </a:p>
          <a:p>
            <a:endParaRPr lang="en-US">
              <a:latin typeface="Calibri" pitchFamily="34" charset="0"/>
            </a:endParaRPr>
          </a:p>
        </p:txBody>
      </p:sp>
      <p:sp>
        <p:nvSpPr>
          <p:cNvPr id="14342" name="TextBox 8"/>
          <p:cNvSpPr txBox="1">
            <a:spLocks noChangeArrowheads="1"/>
          </p:cNvSpPr>
          <p:nvPr/>
        </p:nvSpPr>
        <p:spPr bwMode="auto">
          <a:xfrm>
            <a:off x="76200" y="4029075"/>
            <a:ext cx="1981200" cy="9239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>
              <a:latin typeface="Calibri" pitchFamily="34" charset="0"/>
            </a:endParaRPr>
          </a:p>
          <a:p>
            <a:endParaRPr lang="en-US">
              <a:latin typeface="Calibri" pitchFamily="34" charset="0"/>
            </a:endParaRPr>
          </a:p>
          <a:p>
            <a:endParaRPr lang="en-US">
              <a:latin typeface="Calibri" pitchFamily="34" charset="0"/>
            </a:endParaRPr>
          </a:p>
        </p:txBody>
      </p:sp>
      <p:sp>
        <p:nvSpPr>
          <p:cNvPr id="14343" name="TextBox 9"/>
          <p:cNvSpPr txBox="1">
            <a:spLocks noChangeArrowheads="1"/>
          </p:cNvSpPr>
          <p:nvPr/>
        </p:nvSpPr>
        <p:spPr bwMode="auto">
          <a:xfrm>
            <a:off x="76200" y="5105400"/>
            <a:ext cx="1905000" cy="14779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>
              <a:latin typeface="Calibri" pitchFamily="34" charset="0"/>
            </a:endParaRPr>
          </a:p>
          <a:p>
            <a:endParaRPr lang="en-US">
              <a:latin typeface="Calibri" pitchFamily="34" charset="0"/>
            </a:endParaRPr>
          </a:p>
          <a:p>
            <a:endParaRPr lang="en-US">
              <a:latin typeface="Calibri" pitchFamily="34" charset="0"/>
            </a:endParaRPr>
          </a:p>
          <a:p>
            <a:endParaRPr lang="en-US">
              <a:latin typeface="Calibri" pitchFamily="34" charset="0"/>
            </a:endParaRPr>
          </a:p>
          <a:p>
            <a:endParaRPr lang="en-US">
              <a:latin typeface="Calibri" pitchFamily="34" charset="0"/>
            </a:endParaRPr>
          </a:p>
        </p:txBody>
      </p:sp>
      <p:sp>
        <p:nvSpPr>
          <p:cNvPr id="14344" name="TextBox 10"/>
          <p:cNvSpPr txBox="1">
            <a:spLocks noChangeArrowheads="1"/>
          </p:cNvSpPr>
          <p:nvPr/>
        </p:nvSpPr>
        <p:spPr bwMode="auto">
          <a:xfrm>
            <a:off x="3200400" y="152400"/>
            <a:ext cx="1752600" cy="9239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>
              <a:latin typeface="Calibri" pitchFamily="34" charset="0"/>
            </a:endParaRPr>
          </a:p>
          <a:p>
            <a:endParaRPr lang="en-US">
              <a:latin typeface="Calibri" pitchFamily="34" charset="0"/>
            </a:endParaRPr>
          </a:p>
          <a:p>
            <a:endParaRPr lang="en-US">
              <a:latin typeface="Calibri" pitchFamily="34" charset="0"/>
            </a:endParaRPr>
          </a:p>
        </p:txBody>
      </p:sp>
      <p:sp>
        <p:nvSpPr>
          <p:cNvPr id="14345" name="TextBox 11"/>
          <p:cNvSpPr txBox="1">
            <a:spLocks noChangeArrowheads="1"/>
          </p:cNvSpPr>
          <p:nvPr/>
        </p:nvSpPr>
        <p:spPr bwMode="auto">
          <a:xfrm>
            <a:off x="5943600" y="304800"/>
            <a:ext cx="3048000" cy="12001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>
              <a:latin typeface="Calibri" pitchFamily="34" charset="0"/>
            </a:endParaRPr>
          </a:p>
          <a:p>
            <a:endParaRPr lang="en-US">
              <a:latin typeface="Calibri" pitchFamily="34" charset="0"/>
            </a:endParaRPr>
          </a:p>
          <a:p>
            <a:endParaRPr lang="en-US">
              <a:latin typeface="Calibri" pitchFamily="34" charset="0"/>
            </a:endParaRPr>
          </a:p>
          <a:p>
            <a:endParaRPr lang="en-US">
              <a:latin typeface="Calibri" pitchFamily="34" charset="0"/>
            </a:endParaRPr>
          </a:p>
        </p:txBody>
      </p:sp>
      <p:sp>
        <p:nvSpPr>
          <p:cNvPr id="14346" name="TextBox 12"/>
          <p:cNvSpPr txBox="1">
            <a:spLocks noChangeArrowheads="1"/>
          </p:cNvSpPr>
          <p:nvPr/>
        </p:nvSpPr>
        <p:spPr bwMode="auto">
          <a:xfrm>
            <a:off x="5486400" y="2325688"/>
            <a:ext cx="2667000" cy="6461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>
              <a:latin typeface="Calibri" pitchFamily="34" charset="0"/>
            </a:endParaRPr>
          </a:p>
          <a:p>
            <a:endParaRPr lang="en-US">
              <a:latin typeface="Calibri" pitchFamily="34" charset="0"/>
            </a:endParaRPr>
          </a:p>
        </p:txBody>
      </p:sp>
      <p:sp>
        <p:nvSpPr>
          <p:cNvPr id="14347" name="TextBox 13"/>
          <p:cNvSpPr txBox="1">
            <a:spLocks noChangeArrowheads="1"/>
          </p:cNvSpPr>
          <p:nvPr/>
        </p:nvSpPr>
        <p:spPr bwMode="auto">
          <a:xfrm>
            <a:off x="3200400" y="152400"/>
            <a:ext cx="1752600" cy="9239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>
              <a:latin typeface="Calibri" pitchFamily="34" charset="0"/>
            </a:endParaRPr>
          </a:p>
          <a:p>
            <a:endParaRPr lang="en-US">
              <a:latin typeface="Calibri" pitchFamily="34" charset="0"/>
            </a:endParaRPr>
          </a:p>
          <a:p>
            <a:endParaRPr lang="en-US">
              <a:latin typeface="Calibri" pitchFamily="34" charset="0"/>
            </a:endParaRPr>
          </a:p>
        </p:txBody>
      </p:sp>
      <p:sp>
        <p:nvSpPr>
          <p:cNvPr id="14348" name="TextBox 14"/>
          <p:cNvSpPr txBox="1">
            <a:spLocks noChangeArrowheads="1"/>
          </p:cNvSpPr>
          <p:nvPr/>
        </p:nvSpPr>
        <p:spPr bwMode="auto">
          <a:xfrm>
            <a:off x="5486400" y="4383088"/>
            <a:ext cx="2286000" cy="6461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>
              <a:latin typeface="Calibri" pitchFamily="34" charset="0"/>
            </a:endParaRPr>
          </a:p>
          <a:p>
            <a:endParaRPr lang="en-US">
              <a:latin typeface="Calibri" pitchFamily="34" charset="0"/>
            </a:endParaRPr>
          </a:p>
        </p:txBody>
      </p:sp>
      <p:sp>
        <p:nvSpPr>
          <p:cNvPr id="14349" name="TextBox 15"/>
          <p:cNvSpPr txBox="1">
            <a:spLocks noChangeArrowheads="1"/>
          </p:cNvSpPr>
          <p:nvPr/>
        </p:nvSpPr>
        <p:spPr bwMode="auto">
          <a:xfrm>
            <a:off x="7010400" y="5754688"/>
            <a:ext cx="2057400" cy="6461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>
              <a:latin typeface="Calibri" pitchFamily="34" charset="0"/>
            </a:endParaRPr>
          </a:p>
          <a:p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Dr.Chisti\Desktop\lippincot Pic\c21\21_009.jpg"/>
          <p:cNvPicPr>
            <a:picLocks noChangeAspect="1" noChangeArrowheads="1"/>
          </p:cNvPicPr>
          <p:nvPr/>
        </p:nvPicPr>
        <p:blipFill>
          <a:blip r:embed="rId2" cstate="print"/>
          <a:srcRect l="4274" t="25506" r="3419" b="324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134"/>
          <p:cNvGrpSpPr>
            <a:grpSpLocks/>
          </p:cNvGrpSpPr>
          <p:nvPr/>
        </p:nvGrpSpPr>
        <p:grpSpPr bwMode="auto">
          <a:xfrm>
            <a:off x="525463" y="838200"/>
            <a:ext cx="431800" cy="369888"/>
            <a:chOff x="1619672" y="1475492"/>
            <a:chExt cx="432048" cy="369332"/>
          </a:xfrm>
        </p:grpSpPr>
        <p:sp>
          <p:nvSpPr>
            <p:cNvPr id="186" name="Oval 185"/>
            <p:cNvSpPr/>
            <p:nvPr/>
          </p:nvSpPr>
          <p:spPr>
            <a:xfrm>
              <a:off x="1619672" y="1485003"/>
              <a:ext cx="432048" cy="359821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/>
            </a:p>
          </p:txBody>
        </p:sp>
        <p:sp>
          <p:nvSpPr>
            <p:cNvPr id="16455" name="TextBox 58"/>
            <p:cNvSpPr txBox="1">
              <a:spLocks noChangeArrowheads="1"/>
            </p:cNvSpPr>
            <p:nvPr/>
          </p:nvSpPr>
          <p:spPr bwMode="auto">
            <a:xfrm>
              <a:off x="1691680" y="1475492"/>
              <a:ext cx="30168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rtl="1"/>
              <a:r>
                <a:rPr lang="en-US">
                  <a:latin typeface="Calibri" pitchFamily="34" charset="0"/>
                </a:rPr>
                <a:t>1</a:t>
              </a:r>
            </a:p>
          </p:txBody>
        </p:sp>
      </p:grpSp>
      <p:grpSp>
        <p:nvGrpSpPr>
          <p:cNvPr id="16387" name="Group 135"/>
          <p:cNvGrpSpPr>
            <a:grpSpLocks/>
          </p:cNvGrpSpPr>
          <p:nvPr/>
        </p:nvGrpSpPr>
        <p:grpSpPr bwMode="auto">
          <a:xfrm>
            <a:off x="520700" y="1981200"/>
            <a:ext cx="431800" cy="369888"/>
            <a:chOff x="1619672" y="1475492"/>
            <a:chExt cx="432048" cy="369332"/>
          </a:xfrm>
        </p:grpSpPr>
        <p:sp>
          <p:nvSpPr>
            <p:cNvPr id="184" name="Oval 183"/>
            <p:cNvSpPr/>
            <p:nvPr/>
          </p:nvSpPr>
          <p:spPr>
            <a:xfrm>
              <a:off x="1619672" y="1485003"/>
              <a:ext cx="432048" cy="359821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/>
            </a:p>
          </p:txBody>
        </p:sp>
        <p:sp>
          <p:nvSpPr>
            <p:cNvPr id="16453" name="TextBox 62"/>
            <p:cNvSpPr txBox="1">
              <a:spLocks noChangeArrowheads="1"/>
            </p:cNvSpPr>
            <p:nvPr/>
          </p:nvSpPr>
          <p:spPr bwMode="auto">
            <a:xfrm>
              <a:off x="1691680" y="1475492"/>
              <a:ext cx="30168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rtl="1"/>
              <a:r>
                <a:rPr lang="en-US">
                  <a:latin typeface="Calibri" pitchFamily="34" charset="0"/>
                </a:rPr>
                <a:t>2</a:t>
              </a:r>
            </a:p>
          </p:txBody>
        </p:sp>
      </p:grpSp>
      <p:grpSp>
        <p:nvGrpSpPr>
          <p:cNvPr id="16388" name="Group 136"/>
          <p:cNvGrpSpPr>
            <a:grpSpLocks/>
          </p:cNvGrpSpPr>
          <p:nvPr/>
        </p:nvGrpSpPr>
        <p:grpSpPr bwMode="auto">
          <a:xfrm>
            <a:off x="6553200" y="1524000"/>
            <a:ext cx="431800" cy="369888"/>
            <a:chOff x="1619672" y="1475492"/>
            <a:chExt cx="432048" cy="369332"/>
          </a:xfrm>
        </p:grpSpPr>
        <p:sp>
          <p:nvSpPr>
            <p:cNvPr id="182" name="Oval 181"/>
            <p:cNvSpPr/>
            <p:nvPr/>
          </p:nvSpPr>
          <p:spPr>
            <a:xfrm>
              <a:off x="1619672" y="1485003"/>
              <a:ext cx="432048" cy="359821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/>
            </a:p>
          </p:txBody>
        </p:sp>
        <p:sp>
          <p:nvSpPr>
            <p:cNvPr id="16451" name="TextBox 65"/>
            <p:cNvSpPr txBox="1">
              <a:spLocks noChangeArrowheads="1"/>
            </p:cNvSpPr>
            <p:nvPr/>
          </p:nvSpPr>
          <p:spPr bwMode="auto">
            <a:xfrm>
              <a:off x="1691680" y="1475492"/>
              <a:ext cx="301686" cy="3687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rtl="1"/>
              <a:r>
                <a:rPr lang="en-US">
                  <a:latin typeface="Calibri" pitchFamily="34" charset="0"/>
                </a:rPr>
                <a:t>5</a:t>
              </a:r>
            </a:p>
          </p:txBody>
        </p:sp>
      </p:grpSp>
      <p:sp>
        <p:nvSpPr>
          <p:cNvPr id="138" name="Down Arrow 137"/>
          <p:cNvSpPr/>
          <p:nvPr/>
        </p:nvSpPr>
        <p:spPr>
          <a:xfrm>
            <a:off x="7578725" y="2667000"/>
            <a:ext cx="346075" cy="84931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/>
          </a:p>
        </p:txBody>
      </p:sp>
      <p:grpSp>
        <p:nvGrpSpPr>
          <p:cNvPr id="16390" name="Group 138"/>
          <p:cNvGrpSpPr>
            <a:grpSpLocks/>
          </p:cNvGrpSpPr>
          <p:nvPr/>
        </p:nvGrpSpPr>
        <p:grpSpPr bwMode="auto">
          <a:xfrm>
            <a:off x="6858000" y="3886200"/>
            <a:ext cx="431800" cy="369888"/>
            <a:chOff x="1619672" y="1475490"/>
            <a:chExt cx="432048" cy="369334"/>
          </a:xfrm>
        </p:grpSpPr>
        <p:sp>
          <p:nvSpPr>
            <p:cNvPr id="180" name="Oval 179"/>
            <p:cNvSpPr/>
            <p:nvPr/>
          </p:nvSpPr>
          <p:spPr>
            <a:xfrm>
              <a:off x="1619672" y="1485001"/>
              <a:ext cx="432048" cy="359823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/>
            </a:p>
          </p:txBody>
        </p:sp>
        <p:sp>
          <p:nvSpPr>
            <p:cNvPr id="16449" name="TextBox 69"/>
            <p:cNvSpPr txBox="1">
              <a:spLocks noChangeArrowheads="1"/>
            </p:cNvSpPr>
            <p:nvPr/>
          </p:nvSpPr>
          <p:spPr bwMode="auto">
            <a:xfrm>
              <a:off x="1691680" y="1475490"/>
              <a:ext cx="301686" cy="368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rtl="1"/>
              <a:r>
                <a:rPr lang="en-US">
                  <a:latin typeface="Calibri" pitchFamily="34" charset="0"/>
                </a:rPr>
                <a:t>6</a:t>
              </a:r>
            </a:p>
          </p:txBody>
        </p:sp>
      </p:grpSp>
      <p:pic>
        <p:nvPicPr>
          <p:cNvPr id="16391" name="Picture 139" descr="http://t2.gstatic.com/images?q=tbn:ANd9GcQq5ME8uFdmUC4UEge5Sj2_z8VyldYlahyz-gmNP0OjOKXXLNkCEg"/>
          <p:cNvPicPr>
            <a:picLocks noChangeAspect="1" noChangeArrowheads="1"/>
          </p:cNvPicPr>
          <p:nvPr/>
        </p:nvPicPr>
        <p:blipFill>
          <a:blip r:embed="rId2" cstate="print"/>
          <a:srcRect l="47249" r="10751" b="14951"/>
          <a:stretch>
            <a:fillRect/>
          </a:stretch>
        </p:blipFill>
        <p:spPr bwMode="auto">
          <a:xfrm>
            <a:off x="7280275" y="4800600"/>
            <a:ext cx="720725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2" name="TextBox 71"/>
          <p:cNvSpPr txBox="1">
            <a:spLocks noChangeArrowheads="1"/>
          </p:cNvSpPr>
          <p:nvPr/>
        </p:nvSpPr>
        <p:spPr bwMode="auto">
          <a:xfrm>
            <a:off x="7162800" y="4724400"/>
            <a:ext cx="8382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en-US" sz="1600" b="1">
                <a:latin typeface="Calibri" pitchFamily="34" charset="0"/>
              </a:rPr>
              <a:t> Blank</a:t>
            </a:r>
          </a:p>
        </p:txBody>
      </p:sp>
      <p:sp>
        <p:nvSpPr>
          <p:cNvPr id="142" name="Right Arrow 141"/>
          <p:cNvSpPr/>
          <p:nvPr/>
        </p:nvSpPr>
        <p:spPr>
          <a:xfrm flipH="1">
            <a:off x="5765800" y="4946650"/>
            <a:ext cx="1079500" cy="485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/>
          </a:p>
        </p:txBody>
      </p:sp>
      <p:grpSp>
        <p:nvGrpSpPr>
          <p:cNvPr id="16394" name="Group 142"/>
          <p:cNvGrpSpPr>
            <a:grpSpLocks/>
          </p:cNvGrpSpPr>
          <p:nvPr/>
        </p:nvGrpSpPr>
        <p:grpSpPr bwMode="auto">
          <a:xfrm>
            <a:off x="6124575" y="4649788"/>
            <a:ext cx="433388" cy="369887"/>
            <a:chOff x="1619672" y="1475492"/>
            <a:chExt cx="432048" cy="369332"/>
          </a:xfrm>
        </p:grpSpPr>
        <p:sp>
          <p:nvSpPr>
            <p:cNvPr id="178" name="Oval 177"/>
            <p:cNvSpPr/>
            <p:nvPr/>
          </p:nvSpPr>
          <p:spPr>
            <a:xfrm>
              <a:off x="1619672" y="1485003"/>
              <a:ext cx="432048" cy="359821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/>
            </a:p>
          </p:txBody>
        </p:sp>
        <p:sp>
          <p:nvSpPr>
            <p:cNvPr id="16447" name="TextBox 75"/>
            <p:cNvSpPr txBox="1">
              <a:spLocks noChangeArrowheads="1"/>
            </p:cNvSpPr>
            <p:nvPr/>
          </p:nvSpPr>
          <p:spPr bwMode="auto">
            <a:xfrm>
              <a:off x="1691680" y="1475492"/>
              <a:ext cx="301686" cy="3687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rtl="1"/>
              <a:r>
                <a:rPr lang="en-US">
                  <a:latin typeface="Calibri" pitchFamily="34" charset="0"/>
                </a:rPr>
                <a:t>7</a:t>
              </a:r>
            </a:p>
          </p:txBody>
        </p:sp>
      </p:grpSp>
      <p:pic>
        <p:nvPicPr>
          <p:cNvPr id="16395" name="Picture 143" descr="http://www.spectronic.co.uk/img/m5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938" y="4587875"/>
            <a:ext cx="2159000" cy="157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6" name="TextBox 77"/>
          <p:cNvSpPr txBox="1">
            <a:spLocks noChangeArrowheads="1"/>
          </p:cNvSpPr>
          <p:nvPr/>
        </p:nvSpPr>
        <p:spPr bwMode="auto">
          <a:xfrm>
            <a:off x="5105400" y="5486400"/>
            <a:ext cx="19812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en-US" sz="1600" b="1">
                <a:latin typeface="Calibri" pitchFamily="34" charset="0"/>
              </a:rPr>
              <a:t> Using blank set</a:t>
            </a:r>
          </a:p>
          <a:p>
            <a:pPr algn="r" rtl="1"/>
            <a:r>
              <a:rPr lang="en-US" sz="1600" b="1">
                <a:latin typeface="Calibri" pitchFamily="34" charset="0"/>
              </a:rPr>
              <a:t>the  base line at wavelength 578 nm</a:t>
            </a:r>
          </a:p>
        </p:txBody>
      </p:sp>
      <p:sp>
        <p:nvSpPr>
          <p:cNvPr id="146" name="Right Arrow 145"/>
          <p:cNvSpPr/>
          <p:nvPr/>
        </p:nvSpPr>
        <p:spPr>
          <a:xfrm flipH="1">
            <a:off x="2338388" y="5091113"/>
            <a:ext cx="1081087" cy="4841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/>
          </a:p>
        </p:txBody>
      </p:sp>
      <p:grpSp>
        <p:nvGrpSpPr>
          <p:cNvPr id="16398" name="Group 146"/>
          <p:cNvGrpSpPr>
            <a:grpSpLocks/>
          </p:cNvGrpSpPr>
          <p:nvPr/>
        </p:nvGrpSpPr>
        <p:grpSpPr bwMode="auto">
          <a:xfrm>
            <a:off x="2627313" y="4803775"/>
            <a:ext cx="431800" cy="368300"/>
            <a:chOff x="1619672" y="1475492"/>
            <a:chExt cx="432048" cy="369332"/>
          </a:xfrm>
        </p:grpSpPr>
        <p:sp>
          <p:nvSpPr>
            <p:cNvPr id="176" name="Oval 175"/>
            <p:cNvSpPr/>
            <p:nvPr/>
          </p:nvSpPr>
          <p:spPr>
            <a:xfrm>
              <a:off x="1619672" y="1485044"/>
              <a:ext cx="432048" cy="35978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/>
            </a:p>
          </p:txBody>
        </p:sp>
        <p:sp>
          <p:nvSpPr>
            <p:cNvPr id="16445" name="TextBox 81"/>
            <p:cNvSpPr txBox="1">
              <a:spLocks noChangeArrowheads="1"/>
            </p:cNvSpPr>
            <p:nvPr/>
          </p:nvSpPr>
          <p:spPr bwMode="auto">
            <a:xfrm>
              <a:off x="1691680" y="1475492"/>
              <a:ext cx="30168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rtl="1"/>
              <a:r>
                <a:rPr lang="en-US">
                  <a:latin typeface="Calibri" pitchFamily="34" charset="0"/>
                </a:rPr>
                <a:t>8</a:t>
              </a:r>
            </a:p>
          </p:txBody>
        </p:sp>
      </p:grpSp>
      <p:pic>
        <p:nvPicPr>
          <p:cNvPr id="16399" name="Picture 147" descr="http://www.spectronic.co.uk/img/m5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659313"/>
            <a:ext cx="2230438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00" name="TextBox 83"/>
          <p:cNvSpPr txBox="1">
            <a:spLocks noChangeArrowheads="1"/>
          </p:cNvSpPr>
          <p:nvPr/>
        </p:nvSpPr>
        <p:spPr bwMode="auto">
          <a:xfrm>
            <a:off x="1676400" y="5740400"/>
            <a:ext cx="16303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en-US" sz="1600" b="1">
                <a:latin typeface="Calibri" pitchFamily="34" charset="0"/>
              </a:rPr>
              <a:t> Read test (A) at 578 nm</a:t>
            </a:r>
          </a:p>
        </p:txBody>
      </p:sp>
      <p:sp>
        <p:nvSpPr>
          <p:cNvPr id="16401" name="TextBox 51"/>
          <p:cNvSpPr txBox="1">
            <a:spLocks noChangeArrowheads="1"/>
          </p:cNvSpPr>
          <p:nvPr/>
        </p:nvSpPr>
        <p:spPr bwMode="auto">
          <a:xfrm>
            <a:off x="1600200" y="152400"/>
            <a:ext cx="5943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/>
              <a:t>Measurement of Total Bilirubin </a:t>
            </a:r>
          </a:p>
        </p:txBody>
      </p:sp>
      <p:grpSp>
        <p:nvGrpSpPr>
          <p:cNvPr id="16402" name="Group 151"/>
          <p:cNvGrpSpPr>
            <a:grpSpLocks/>
          </p:cNvGrpSpPr>
          <p:nvPr/>
        </p:nvGrpSpPr>
        <p:grpSpPr bwMode="auto">
          <a:xfrm>
            <a:off x="469900" y="3200400"/>
            <a:ext cx="431800" cy="369888"/>
            <a:chOff x="1619672" y="1475492"/>
            <a:chExt cx="432048" cy="369332"/>
          </a:xfrm>
        </p:grpSpPr>
        <p:sp>
          <p:nvSpPr>
            <p:cNvPr id="174" name="Oval 173"/>
            <p:cNvSpPr/>
            <p:nvPr/>
          </p:nvSpPr>
          <p:spPr>
            <a:xfrm>
              <a:off x="1619672" y="1485003"/>
              <a:ext cx="432048" cy="359821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/>
            </a:p>
          </p:txBody>
        </p:sp>
        <p:sp>
          <p:nvSpPr>
            <p:cNvPr id="16443" name="TextBox 62"/>
            <p:cNvSpPr txBox="1">
              <a:spLocks noChangeArrowheads="1"/>
            </p:cNvSpPr>
            <p:nvPr/>
          </p:nvSpPr>
          <p:spPr bwMode="auto">
            <a:xfrm>
              <a:off x="1691680" y="1475492"/>
              <a:ext cx="30168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rtl="1"/>
              <a:r>
                <a:rPr lang="en-US">
                  <a:latin typeface="Calibri" pitchFamily="34" charset="0"/>
                </a:rPr>
                <a:t>3</a:t>
              </a:r>
            </a:p>
          </p:txBody>
        </p:sp>
      </p:grpSp>
      <p:grpSp>
        <p:nvGrpSpPr>
          <p:cNvPr id="16403" name="Group 152"/>
          <p:cNvGrpSpPr>
            <a:grpSpLocks/>
          </p:cNvGrpSpPr>
          <p:nvPr/>
        </p:nvGrpSpPr>
        <p:grpSpPr bwMode="auto">
          <a:xfrm>
            <a:off x="3276600" y="1539875"/>
            <a:ext cx="719138" cy="2193925"/>
            <a:chOff x="5707763" y="1340768"/>
            <a:chExt cx="736445" cy="2991434"/>
          </a:xfrm>
        </p:grpSpPr>
        <p:pic>
          <p:nvPicPr>
            <p:cNvPr id="16438" name="Picture 169" descr="http://www.asia.ru/images/target/photo/51170673/Test_Tube.jpg"/>
            <p:cNvPicPr>
              <a:picLocks noChangeAspect="1" noChangeArrowheads="1"/>
            </p:cNvPicPr>
            <p:nvPr/>
          </p:nvPicPr>
          <p:blipFill>
            <a:blip r:embed="rId4" cstate="print"/>
            <a:srcRect l="21001" t="6300" r="47501" b="1302"/>
            <a:stretch>
              <a:fillRect/>
            </a:stretch>
          </p:blipFill>
          <p:spPr bwMode="auto">
            <a:xfrm>
              <a:off x="5707763" y="1340768"/>
              <a:ext cx="736445" cy="29914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1" name="Rounded Rectangle 170"/>
            <p:cNvSpPr/>
            <p:nvPr/>
          </p:nvSpPr>
          <p:spPr>
            <a:xfrm>
              <a:off x="5868708" y="2780207"/>
              <a:ext cx="359280" cy="928599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/>
            </a:p>
          </p:txBody>
        </p:sp>
        <p:cxnSp>
          <p:nvCxnSpPr>
            <p:cNvPr id="172" name="Straight Connector 171"/>
            <p:cNvCxnSpPr/>
            <p:nvPr/>
          </p:nvCxnSpPr>
          <p:spPr>
            <a:xfrm rot="5400000">
              <a:off x="5005045" y="2420888"/>
              <a:ext cx="1727326" cy="0"/>
            </a:xfrm>
            <a:prstGeom prst="line">
              <a:avLst/>
            </a:prstGeom>
            <a:ln w="254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5364325" y="2420888"/>
              <a:ext cx="1727326" cy="0"/>
            </a:xfrm>
            <a:prstGeom prst="line">
              <a:avLst/>
            </a:prstGeom>
            <a:ln w="254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404" name="Group 153"/>
          <p:cNvGrpSpPr>
            <a:grpSpLocks/>
          </p:cNvGrpSpPr>
          <p:nvPr/>
        </p:nvGrpSpPr>
        <p:grpSpPr bwMode="auto">
          <a:xfrm>
            <a:off x="4310063" y="1600200"/>
            <a:ext cx="719137" cy="2193925"/>
            <a:chOff x="5707763" y="1340768"/>
            <a:chExt cx="736445" cy="2991434"/>
          </a:xfrm>
        </p:grpSpPr>
        <p:pic>
          <p:nvPicPr>
            <p:cNvPr id="16434" name="Picture 165" descr="http://www.asia.ru/images/target/photo/51170673/Test_Tube.jpg"/>
            <p:cNvPicPr>
              <a:picLocks noChangeAspect="1" noChangeArrowheads="1"/>
            </p:cNvPicPr>
            <p:nvPr/>
          </p:nvPicPr>
          <p:blipFill>
            <a:blip r:embed="rId4" cstate="print"/>
            <a:srcRect l="21001" t="6300" r="47501" b="1302"/>
            <a:stretch>
              <a:fillRect/>
            </a:stretch>
          </p:blipFill>
          <p:spPr bwMode="auto">
            <a:xfrm>
              <a:off x="5707763" y="1340768"/>
              <a:ext cx="736445" cy="29914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7" name="Rounded Rectangle 166"/>
            <p:cNvSpPr/>
            <p:nvPr/>
          </p:nvSpPr>
          <p:spPr>
            <a:xfrm>
              <a:off x="5868708" y="2780207"/>
              <a:ext cx="359282" cy="928599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/>
            </a:p>
          </p:txBody>
        </p:sp>
        <p:cxnSp>
          <p:nvCxnSpPr>
            <p:cNvPr id="168" name="Straight Connector 167"/>
            <p:cNvCxnSpPr/>
            <p:nvPr/>
          </p:nvCxnSpPr>
          <p:spPr>
            <a:xfrm rot="5400000">
              <a:off x="5005044" y="2420888"/>
              <a:ext cx="1727326" cy="0"/>
            </a:xfrm>
            <a:prstGeom prst="line">
              <a:avLst/>
            </a:prstGeom>
            <a:ln w="254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5364326" y="2420888"/>
              <a:ext cx="1727326" cy="0"/>
            </a:xfrm>
            <a:prstGeom prst="line">
              <a:avLst/>
            </a:prstGeom>
            <a:ln w="254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5" name="Right Arrow 154"/>
          <p:cNvSpPr/>
          <p:nvPr/>
        </p:nvSpPr>
        <p:spPr>
          <a:xfrm rot="10800000" flipH="1">
            <a:off x="4876800" y="1905000"/>
            <a:ext cx="15240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/>
          </a:p>
        </p:txBody>
      </p:sp>
      <p:sp>
        <p:nvSpPr>
          <p:cNvPr id="16406" name="TextBox 50"/>
          <p:cNvSpPr txBox="1">
            <a:spLocks noChangeArrowheads="1"/>
          </p:cNvSpPr>
          <p:nvPr/>
        </p:nvSpPr>
        <p:spPr bwMode="auto">
          <a:xfrm>
            <a:off x="1371600" y="914400"/>
            <a:ext cx="1219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en-US" sz="1600" b="1">
                <a:latin typeface="Calibri" pitchFamily="34" charset="0"/>
              </a:rPr>
              <a:t>Add 200µl</a:t>
            </a:r>
          </a:p>
          <a:p>
            <a:pPr algn="r" rtl="1"/>
            <a:r>
              <a:rPr lang="en-US" sz="1600" b="1">
                <a:latin typeface="Calibri" pitchFamily="34" charset="0"/>
              </a:rPr>
              <a:t>  Reagent 1</a:t>
            </a:r>
          </a:p>
        </p:txBody>
      </p:sp>
      <p:sp>
        <p:nvSpPr>
          <p:cNvPr id="16407" name="TextBox 50"/>
          <p:cNvSpPr txBox="1">
            <a:spLocks noChangeArrowheads="1"/>
          </p:cNvSpPr>
          <p:nvPr/>
        </p:nvSpPr>
        <p:spPr bwMode="auto">
          <a:xfrm>
            <a:off x="1447800" y="2057400"/>
            <a:ext cx="1143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en-US" sz="1600" b="1">
                <a:latin typeface="Calibri" pitchFamily="34" charset="0"/>
              </a:rPr>
              <a:t>Add 50µl Reagent 2</a:t>
            </a:r>
          </a:p>
        </p:txBody>
      </p:sp>
      <p:sp>
        <p:nvSpPr>
          <p:cNvPr id="16408" name="TextBox 50"/>
          <p:cNvSpPr txBox="1">
            <a:spLocks noChangeArrowheads="1"/>
          </p:cNvSpPr>
          <p:nvPr/>
        </p:nvSpPr>
        <p:spPr bwMode="auto">
          <a:xfrm>
            <a:off x="1435100" y="3200400"/>
            <a:ext cx="1143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en-US" sz="1600" b="1">
                <a:latin typeface="Calibri" pitchFamily="34" charset="0"/>
              </a:rPr>
              <a:t>Add 1 ml Reagent 3</a:t>
            </a:r>
          </a:p>
        </p:txBody>
      </p:sp>
      <p:sp>
        <p:nvSpPr>
          <p:cNvPr id="16409" name="TextBox 50"/>
          <p:cNvSpPr txBox="1">
            <a:spLocks noChangeArrowheads="1"/>
          </p:cNvSpPr>
          <p:nvPr/>
        </p:nvSpPr>
        <p:spPr bwMode="auto">
          <a:xfrm>
            <a:off x="3048000" y="2133600"/>
            <a:ext cx="8382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en-US" sz="1600" b="1">
                <a:latin typeface="Calibri" pitchFamily="34" charset="0"/>
              </a:rPr>
              <a:t>Blank</a:t>
            </a:r>
          </a:p>
        </p:txBody>
      </p:sp>
      <p:sp>
        <p:nvSpPr>
          <p:cNvPr id="16410" name="TextBox 50"/>
          <p:cNvSpPr txBox="1">
            <a:spLocks noChangeArrowheads="1"/>
          </p:cNvSpPr>
          <p:nvPr/>
        </p:nvSpPr>
        <p:spPr bwMode="auto">
          <a:xfrm>
            <a:off x="4267200" y="2133600"/>
            <a:ext cx="6477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en-US" sz="1600" b="1">
                <a:latin typeface="Calibri" pitchFamily="34" charset="0"/>
              </a:rPr>
              <a:t> Test</a:t>
            </a:r>
          </a:p>
        </p:txBody>
      </p:sp>
      <p:grpSp>
        <p:nvGrpSpPr>
          <p:cNvPr id="16411" name="Group 160"/>
          <p:cNvGrpSpPr>
            <a:grpSpLocks/>
          </p:cNvGrpSpPr>
          <p:nvPr/>
        </p:nvGrpSpPr>
        <p:grpSpPr bwMode="auto">
          <a:xfrm>
            <a:off x="3697288" y="762000"/>
            <a:ext cx="1636712" cy="871538"/>
            <a:chOff x="3566237" y="540167"/>
            <a:chExt cx="1637549" cy="871469"/>
          </a:xfrm>
        </p:grpSpPr>
        <p:cxnSp>
          <p:nvCxnSpPr>
            <p:cNvPr id="164" name="Curved Connector 163"/>
            <p:cNvCxnSpPr/>
            <p:nvPr/>
          </p:nvCxnSpPr>
          <p:spPr>
            <a:xfrm rot="5400000">
              <a:off x="4728232" y="1109207"/>
              <a:ext cx="490499" cy="114358"/>
            </a:xfrm>
            <a:prstGeom prst="curvedConnector3">
              <a:avLst>
                <a:gd name="adj1" fmla="val 50000"/>
              </a:avLst>
            </a:prstGeom>
            <a:ln w="412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433" name="TextBox 32"/>
            <p:cNvSpPr txBox="1">
              <a:spLocks noChangeArrowheads="1"/>
            </p:cNvSpPr>
            <p:nvPr/>
          </p:nvSpPr>
          <p:spPr bwMode="auto">
            <a:xfrm>
              <a:off x="3566237" y="540167"/>
              <a:ext cx="1637549" cy="338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 rtl="1"/>
              <a:r>
                <a:rPr lang="en-US" sz="1600" b="1">
                  <a:latin typeface="Calibri" pitchFamily="34" charset="0"/>
                </a:rPr>
                <a:t>Add 200µl serum</a:t>
              </a:r>
            </a:p>
          </p:txBody>
        </p:sp>
      </p:grpSp>
      <p:sp>
        <p:nvSpPr>
          <p:cNvPr id="16412" name="TextBox 50"/>
          <p:cNvSpPr txBox="1">
            <a:spLocks noChangeArrowheads="1"/>
          </p:cNvSpPr>
          <p:nvPr/>
        </p:nvSpPr>
        <p:spPr bwMode="auto">
          <a:xfrm>
            <a:off x="6705600" y="1676400"/>
            <a:ext cx="2209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en-US" b="1">
                <a:latin typeface="Calibri" pitchFamily="34" charset="0"/>
              </a:rPr>
              <a:t>Add 1 ml Reagent 4</a:t>
            </a:r>
          </a:p>
        </p:txBody>
      </p:sp>
      <p:pic>
        <p:nvPicPr>
          <p:cNvPr id="16413" name="Picture 187" descr="http://t2.gstatic.com/images?q=tbn:ANd9GcQq5ME8uFdmUC4UEge5Sj2_z8VyldYlahyz-gmNP0OjOKXXLNkCEg"/>
          <p:cNvPicPr>
            <a:picLocks noChangeAspect="1" noChangeArrowheads="1"/>
          </p:cNvPicPr>
          <p:nvPr/>
        </p:nvPicPr>
        <p:blipFill>
          <a:blip r:embed="rId2" cstate="print"/>
          <a:srcRect l="47249" r="10751" b="14951"/>
          <a:stretch>
            <a:fillRect/>
          </a:stretch>
        </p:blipFill>
        <p:spPr bwMode="auto">
          <a:xfrm>
            <a:off x="8270875" y="4857750"/>
            <a:ext cx="720725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96" name="Curved Connector 195"/>
          <p:cNvCxnSpPr/>
          <p:nvPr/>
        </p:nvCxnSpPr>
        <p:spPr bwMode="auto">
          <a:xfrm rot="5400000">
            <a:off x="3393281" y="1254919"/>
            <a:ext cx="490538" cy="114300"/>
          </a:xfrm>
          <a:prstGeom prst="curvedConnector3">
            <a:avLst>
              <a:gd name="adj1" fmla="val 50000"/>
            </a:avLst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15" name="TextBox 71"/>
          <p:cNvSpPr txBox="1">
            <a:spLocks noChangeArrowheads="1"/>
          </p:cNvSpPr>
          <p:nvPr/>
        </p:nvSpPr>
        <p:spPr bwMode="auto">
          <a:xfrm>
            <a:off x="8153400" y="4808538"/>
            <a:ext cx="8382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en-US" sz="1600" b="1">
                <a:latin typeface="Calibri" pitchFamily="34" charset="0"/>
              </a:rPr>
              <a:t> Test</a:t>
            </a:r>
          </a:p>
        </p:txBody>
      </p:sp>
      <p:sp>
        <p:nvSpPr>
          <p:cNvPr id="16416" name="TextBox 50"/>
          <p:cNvSpPr txBox="1">
            <a:spLocks noChangeArrowheads="1"/>
          </p:cNvSpPr>
          <p:nvPr/>
        </p:nvSpPr>
        <p:spPr bwMode="auto">
          <a:xfrm>
            <a:off x="1447800" y="2590800"/>
            <a:ext cx="1219200" cy="33813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en-US" sz="1600" b="1">
                <a:latin typeface="Calibri" pitchFamily="34" charset="0"/>
              </a:rPr>
              <a:t>Only  in test</a:t>
            </a:r>
          </a:p>
        </p:txBody>
      </p:sp>
      <p:grpSp>
        <p:nvGrpSpPr>
          <p:cNvPr id="16417" name="Group 209"/>
          <p:cNvGrpSpPr>
            <a:grpSpLocks/>
          </p:cNvGrpSpPr>
          <p:nvPr/>
        </p:nvGrpSpPr>
        <p:grpSpPr bwMode="auto">
          <a:xfrm>
            <a:off x="3352800" y="762000"/>
            <a:ext cx="431800" cy="369888"/>
            <a:chOff x="1619672" y="1475491"/>
            <a:chExt cx="432048" cy="369331"/>
          </a:xfrm>
        </p:grpSpPr>
        <p:sp>
          <p:nvSpPr>
            <p:cNvPr id="211" name="Oval 210"/>
            <p:cNvSpPr/>
            <p:nvPr/>
          </p:nvSpPr>
          <p:spPr>
            <a:xfrm>
              <a:off x="1619672" y="1485002"/>
              <a:ext cx="432048" cy="35982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/>
            </a:p>
          </p:txBody>
        </p:sp>
        <p:sp>
          <p:nvSpPr>
            <p:cNvPr id="16431" name="TextBox 69"/>
            <p:cNvSpPr txBox="1">
              <a:spLocks noChangeArrowheads="1"/>
            </p:cNvSpPr>
            <p:nvPr/>
          </p:nvSpPr>
          <p:spPr bwMode="auto">
            <a:xfrm>
              <a:off x="1645087" y="1475491"/>
              <a:ext cx="301686" cy="368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rtl="1"/>
              <a:r>
                <a:rPr lang="en-US">
                  <a:latin typeface="Calibri" pitchFamily="34" charset="0"/>
                </a:rPr>
                <a:t>4</a:t>
              </a:r>
            </a:p>
          </p:txBody>
        </p:sp>
      </p:grpSp>
      <p:sp>
        <p:nvSpPr>
          <p:cNvPr id="16418" name="TextBox 65"/>
          <p:cNvSpPr txBox="1">
            <a:spLocks noChangeArrowheads="1"/>
          </p:cNvSpPr>
          <p:nvPr/>
        </p:nvSpPr>
        <p:spPr bwMode="auto">
          <a:xfrm>
            <a:off x="1371600" y="1444625"/>
            <a:ext cx="15081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latin typeface="Times New Roman" pitchFamily="18" charset="0"/>
                <a:cs typeface="Times New Roman" pitchFamily="18" charset="0"/>
              </a:rPr>
              <a:t>To blank and test</a:t>
            </a:r>
          </a:p>
        </p:txBody>
      </p:sp>
      <p:sp>
        <p:nvSpPr>
          <p:cNvPr id="16419" name="TextBox 66"/>
          <p:cNvSpPr txBox="1">
            <a:spLocks noChangeArrowheads="1"/>
          </p:cNvSpPr>
          <p:nvPr/>
        </p:nvSpPr>
        <p:spPr bwMode="auto">
          <a:xfrm>
            <a:off x="1282700" y="3730625"/>
            <a:ext cx="15081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latin typeface="Times New Roman" pitchFamily="18" charset="0"/>
                <a:cs typeface="Times New Roman" pitchFamily="18" charset="0"/>
              </a:rPr>
              <a:t>To blank and test</a:t>
            </a:r>
          </a:p>
        </p:txBody>
      </p:sp>
      <p:sp>
        <p:nvSpPr>
          <p:cNvPr id="16420" name="TextBox 67"/>
          <p:cNvSpPr txBox="1">
            <a:spLocks noChangeArrowheads="1"/>
          </p:cNvSpPr>
          <p:nvPr/>
        </p:nvSpPr>
        <p:spPr bwMode="auto">
          <a:xfrm>
            <a:off x="6950075" y="1981200"/>
            <a:ext cx="18875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latin typeface="Times New Roman" pitchFamily="18" charset="0"/>
                <a:cs typeface="Times New Roman" pitchFamily="18" charset="0"/>
              </a:rPr>
              <a:t>To blank and test</a:t>
            </a:r>
          </a:p>
        </p:txBody>
      </p:sp>
      <p:sp>
        <p:nvSpPr>
          <p:cNvPr id="70" name="TextBox 71"/>
          <p:cNvSpPr txBox="1">
            <a:spLocks noChangeArrowheads="1"/>
          </p:cNvSpPr>
          <p:nvPr/>
        </p:nvSpPr>
        <p:spPr bwMode="auto">
          <a:xfrm>
            <a:off x="7162800" y="4064000"/>
            <a:ext cx="1828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en-US" sz="1600" b="1">
                <a:latin typeface="Calibri" pitchFamily="34" charset="0"/>
              </a:rPr>
              <a:t> Transfer(Pour) to cuvette</a:t>
            </a:r>
          </a:p>
        </p:txBody>
      </p:sp>
      <p:sp>
        <p:nvSpPr>
          <p:cNvPr id="16422" name="TextBox 50"/>
          <p:cNvSpPr txBox="1">
            <a:spLocks noChangeArrowheads="1"/>
          </p:cNvSpPr>
          <p:nvPr/>
        </p:nvSpPr>
        <p:spPr bwMode="auto">
          <a:xfrm>
            <a:off x="4800600" y="22352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en-US" sz="1600" b="1">
                <a:latin typeface="Calibri" pitchFamily="34" charset="0"/>
              </a:rPr>
              <a:t> Mix and wait for </a:t>
            </a:r>
          </a:p>
          <a:p>
            <a:pPr algn="ctr" rtl="1"/>
            <a:r>
              <a:rPr lang="en-US" sz="1600" b="1">
                <a:latin typeface="Calibri" pitchFamily="34" charset="0"/>
              </a:rPr>
              <a:t>5-10 min at RT</a:t>
            </a:r>
          </a:p>
        </p:txBody>
      </p:sp>
      <p:sp>
        <p:nvSpPr>
          <p:cNvPr id="16423" name="Rectangle 71"/>
          <p:cNvSpPr>
            <a:spLocks noChangeArrowheads="1"/>
          </p:cNvSpPr>
          <p:nvPr/>
        </p:nvSpPr>
        <p:spPr bwMode="auto">
          <a:xfrm>
            <a:off x="6477000" y="2674938"/>
            <a:ext cx="120015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>
                <a:latin typeface="Calibri" pitchFamily="34" charset="0"/>
              </a:rPr>
              <a:t>Mix and wait for</a:t>
            </a:r>
          </a:p>
          <a:p>
            <a:r>
              <a:rPr lang="en-US" sz="1600" b="1">
                <a:latin typeface="Calibri" pitchFamily="34" charset="0"/>
              </a:rPr>
              <a:t> 5-20 min at RT</a:t>
            </a:r>
            <a:endParaRPr lang="en-US" sz="1600">
              <a:latin typeface="Calibri" pitchFamily="34" charset="0"/>
            </a:endParaRPr>
          </a:p>
        </p:txBody>
      </p:sp>
      <p:sp>
        <p:nvSpPr>
          <p:cNvPr id="73" name="Rounded Rectangle 72"/>
          <p:cNvSpPr/>
          <p:nvPr/>
        </p:nvSpPr>
        <p:spPr>
          <a:xfrm>
            <a:off x="304800" y="609600"/>
            <a:ext cx="2743200" cy="1219200"/>
          </a:xfrm>
          <a:prstGeom prst="roundRect">
            <a:avLst/>
          </a:prstGeom>
          <a:solidFill>
            <a:srgbClr val="FFFF00">
              <a:alpha val="1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4" name="Rounded Rectangle 73"/>
          <p:cNvSpPr/>
          <p:nvPr/>
        </p:nvSpPr>
        <p:spPr>
          <a:xfrm>
            <a:off x="304800" y="1981200"/>
            <a:ext cx="2743200" cy="990600"/>
          </a:xfrm>
          <a:prstGeom prst="roundRect">
            <a:avLst/>
          </a:prstGeom>
          <a:solidFill>
            <a:srgbClr val="FFFF00">
              <a:alpha val="1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5" name="Rounded Rectangle 74"/>
          <p:cNvSpPr/>
          <p:nvPr/>
        </p:nvSpPr>
        <p:spPr>
          <a:xfrm>
            <a:off x="304800" y="3124200"/>
            <a:ext cx="2743200" cy="990600"/>
          </a:xfrm>
          <a:prstGeom prst="roundRect">
            <a:avLst/>
          </a:prstGeom>
          <a:solidFill>
            <a:srgbClr val="FFFF00">
              <a:alpha val="1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6" name="Rounded Rectangle 75"/>
          <p:cNvSpPr/>
          <p:nvPr/>
        </p:nvSpPr>
        <p:spPr>
          <a:xfrm>
            <a:off x="6477000" y="1295400"/>
            <a:ext cx="2514600" cy="1066800"/>
          </a:xfrm>
          <a:prstGeom prst="roundRect">
            <a:avLst/>
          </a:prstGeom>
          <a:solidFill>
            <a:srgbClr val="FFFF00">
              <a:alpha val="1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7" name="Rounded Rectangle 76"/>
          <p:cNvSpPr/>
          <p:nvPr/>
        </p:nvSpPr>
        <p:spPr>
          <a:xfrm>
            <a:off x="6705600" y="3733800"/>
            <a:ext cx="2362200" cy="990600"/>
          </a:xfrm>
          <a:prstGeom prst="roundRect">
            <a:avLst/>
          </a:prstGeom>
          <a:solidFill>
            <a:srgbClr val="FFFF00">
              <a:alpha val="1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8" name="Rounded Rectangle 77"/>
          <p:cNvSpPr/>
          <p:nvPr/>
        </p:nvSpPr>
        <p:spPr>
          <a:xfrm>
            <a:off x="3276600" y="609600"/>
            <a:ext cx="2209800" cy="685800"/>
          </a:xfrm>
          <a:prstGeom prst="roundRect">
            <a:avLst/>
          </a:prstGeom>
          <a:solidFill>
            <a:srgbClr val="FFFF00">
              <a:alpha val="1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Calculation of total bilirubin concentration</a:t>
            </a:r>
            <a:endParaRPr lang="en-US" dirty="0"/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b="1" smtClean="0"/>
              <a:t> </a:t>
            </a:r>
            <a:endParaRPr lang="en-US" smtClean="0"/>
          </a:p>
          <a:p>
            <a:pPr eaLnBrk="1" hangingPunct="1">
              <a:buFont typeface="Arial" charset="0"/>
              <a:buNone/>
            </a:pPr>
            <a:r>
              <a:rPr lang="en-US" b="1" smtClean="0"/>
              <a:t>Conc. of serum total bilirubin: </a:t>
            </a:r>
          </a:p>
          <a:p>
            <a:pPr eaLnBrk="1" hangingPunct="1">
              <a:buFont typeface="Arial" charset="0"/>
              <a:buNone/>
            </a:pPr>
            <a:r>
              <a:rPr lang="en-US" b="1" smtClean="0"/>
              <a:t>A × 185 = …... µmol/L</a:t>
            </a:r>
          </a:p>
          <a:p>
            <a:pPr eaLnBrk="1" hangingPunct="1">
              <a:buFont typeface="Arial" charset="0"/>
              <a:buNone/>
            </a:pPr>
            <a:endParaRPr lang="en-US" b="1" smtClean="0"/>
          </a:p>
          <a:p>
            <a:pPr eaLnBrk="1" hangingPunct="1">
              <a:buFont typeface="Arial" charset="0"/>
              <a:buNone/>
            </a:pPr>
            <a:endParaRPr lang="en-US" smtClean="0"/>
          </a:p>
          <a:p>
            <a:pPr eaLnBrk="1" hangingPunct="1">
              <a:buFont typeface="Arial" charset="0"/>
              <a:buNone/>
            </a:pPr>
            <a:r>
              <a:rPr lang="en-US" b="1" i="1" smtClean="0"/>
              <a:t>Note- (Normal range: 2 – 17 µmol/L)</a:t>
            </a:r>
            <a:endParaRPr lang="en-US" smtClean="0"/>
          </a:p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3276600" y="1524000"/>
          <a:ext cx="2563432" cy="35661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007174"/>
                <a:gridCol w="778129"/>
                <a:gridCol w="778129"/>
              </a:tblGrid>
              <a:tr h="29987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Group B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Test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Test 2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  <a:tr h="284261">
                <a:tc>
                  <a:txBody>
                    <a:bodyPr/>
                    <a:lstStyle/>
                    <a:p>
                      <a:r>
                        <a:rPr lang="en-US" dirty="0" smtClean="0"/>
                        <a:t>B1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278759">
                <a:tc>
                  <a:txBody>
                    <a:bodyPr/>
                    <a:lstStyle/>
                    <a:p>
                      <a:r>
                        <a:rPr lang="en-US" dirty="0" smtClean="0"/>
                        <a:t>B2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284261">
                <a:tc>
                  <a:txBody>
                    <a:bodyPr/>
                    <a:lstStyle/>
                    <a:p>
                      <a:r>
                        <a:rPr lang="en-US" dirty="0" smtClean="0"/>
                        <a:t>B3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284261">
                <a:tc>
                  <a:txBody>
                    <a:bodyPr/>
                    <a:lstStyle/>
                    <a:p>
                      <a:r>
                        <a:rPr lang="en-US" dirty="0" smtClean="0"/>
                        <a:t>B4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284261">
                <a:tc>
                  <a:txBody>
                    <a:bodyPr/>
                    <a:lstStyle/>
                    <a:p>
                      <a:r>
                        <a:rPr lang="en-US" dirty="0" smtClean="0"/>
                        <a:t>B5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284261">
                <a:tc>
                  <a:txBody>
                    <a:bodyPr/>
                    <a:lstStyle/>
                    <a:p>
                      <a:r>
                        <a:rPr lang="en-US" dirty="0" smtClean="0"/>
                        <a:t>B6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284261">
                <a:tc>
                  <a:txBody>
                    <a:bodyPr/>
                    <a:lstStyle/>
                    <a:p>
                      <a:r>
                        <a:rPr lang="en-US" dirty="0" smtClean="0"/>
                        <a:t>B7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284261">
                <a:tc>
                  <a:txBody>
                    <a:bodyPr/>
                    <a:lstStyle/>
                    <a:p>
                      <a:r>
                        <a:rPr lang="en-US" dirty="0" smtClean="0"/>
                        <a:t>Mean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476" name="TextBox 3"/>
          <p:cNvSpPr txBox="1">
            <a:spLocks noChangeArrowheads="1"/>
          </p:cNvSpPr>
          <p:nvPr/>
        </p:nvSpPr>
        <p:spPr bwMode="auto">
          <a:xfrm>
            <a:off x="2057400" y="420688"/>
            <a:ext cx="56213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/>
              <a:t>Estimation of total Bilirubin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09600" y="1524000"/>
          <a:ext cx="2434844" cy="35661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878586"/>
                <a:gridCol w="778129"/>
                <a:gridCol w="778129"/>
              </a:tblGrid>
              <a:tr h="29987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Group 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Test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Test 2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  <a:tr h="284261">
                <a:tc>
                  <a:txBody>
                    <a:bodyPr/>
                    <a:lstStyle/>
                    <a:p>
                      <a:r>
                        <a:rPr lang="en-US" dirty="0" smtClean="0"/>
                        <a:t>A1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278759">
                <a:tc>
                  <a:txBody>
                    <a:bodyPr/>
                    <a:lstStyle/>
                    <a:p>
                      <a:r>
                        <a:rPr lang="en-US" dirty="0" smtClean="0"/>
                        <a:t>A2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284261">
                <a:tc>
                  <a:txBody>
                    <a:bodyPr/>
                    <a:lstStyle/>
                    <a:p>
                      <a:r>
                        <a:rPr lang="en-US" dirty="0" smtClean="0"/>
                        <a:t>A3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284261">
                <a:tc>
                  <a:txBody>
                    <a:bodyPr/>
                    <a:lstStyle/>
                    <a:p>
                      <a:r>
                        <a:rPr lang="en-US" dirty="0" smtClean="0"/>
                        <a:t>A4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284261">
                <a:tc>
                  <a:txBody>
                    <a:bodyPr/>
                    <a:lstStyle/>
                    <a:p>
                      <a:r>
                        <a:rPr lang="en-US" dirty="0" smtClean="0"/>
                        <a:t>A5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284261">
                <a:tc>
                  <a:txBody>
                    <a:bodyPr/>
                    <a:lstStyle/>
                    <a:p>
                      <a:r>
                        <a:rPr lang="en-US" dirty="0" smtClean="0"/>
                        <a:t>A6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284261">
                <a:tc>
                  <a:txBody>
                    <a:bodyPr/>
                    <a:lstStyle/>
                    <a:p>
                      <a:r>
                        <a:rPr lang="en-US" dirty="0" smtClean="0"/>
                        <a:t>A7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284261">
                <a:tc>
                  <a:txBody>
                    <a:bodyPr/>
                    <a:lstStyle/>
                    <a:p>
                      <a:r>
                        <a:rPr lang="en-US" dirty="0" smtClean="0"/>
                        <a:t>Mean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5943600" y="1524000"/>
          <a:ext cx="2555494" cy="35661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999236"/>
                <a:gridCol w="778129"/>
                <a:gridCol w="778129"/>
              </a:tblGrid>
              <a:tr h="29987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Group C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Test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Test 2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  <a:tr h="284261">
                <a:tc>
                  <a:txBody>
                    <a:bodyPr/>
                    <a:lstStyle/>
                    <a:p>
                      <a:r>
                        <a:rPr lang="en-US" dirty="0" smtClean="0"/>
                        <a:t>C1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278759">
                <a:tc>
                  <a:txBody>
                    <a:bodyPr/>
                    <a:lstStyle/>
                    <a:p>
                      <a:r>
                        <a:rPr lang="en-US" dirty="0" smtClean="0"/>
                        <a:t>C2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284261">
                <a:tc>
                  <a:txBody>
                    <a:bodyPr/>
                    <a:lstStyle/>
                    <a:p>
                      <a:r>
                        <a:rPr lang="en-US" dirty="0" smtClean="0"/>
                        <a:t>C3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284261">
                <a:tc>
                  <a:txBody>
                    <a:bodyPr/>
                    <a:lstStyle/>
                    <a:p>
                      <a:r>
                        <a:rPr lang="en-US" dirty="0" smtClean="0"/>
                        <a:t>C4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284261">
                <a:tc>
                  <a:txBody>
                    <a:bodyPr/>
                    <a:lstStyle/>
                    <a:p>
                      <a:r>
                        <a:rPr lang="en-US" dirty="0" smtClean="0"/>
                        <a:t>C5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284261">
                <a:tc>
                  <a:txBody>
                    <a:bodyPr/>
                    <a:lstStyle/>
                    <a:p>
                      <a:r>
                        <a:rPr lang="en-US" dirty="0" smtClean="0"/>
                        <a:t>C6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284261">
                <a:tc>
                  <a:txBody>
                    <a:bodyPr/>
                    <a:lstStyle/>
                    <a:p>
                      <a:r>
                        <a:rPr lang="en-US" dirty="0" smtClean="0"/>
                        <a:t>C7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284261">
                <a:tc>
                  <a:txBody>
                    <a:bodyPr/>
                    <a:lstStyle/>
                    <a:p>
                      <a:r>
                        <a:rPr lang="en-US" dirty="0" smtClean="0"/>
                        <a:t>Mean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561" name="TextBox 6"/>
          <p:cNvSpPr txBox="1">
            <a:spLocks noChangeArrowheads="1"/>
          </p:cNvSpPr>
          <p:nvPr/>
        </p:nvSpPr>
        <p:spPr bwMode="auto">
          <a:xfrm>
            <a:off x="1066800" y="5181600"/>
            <a:ext cx="1711325" cy="36988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With Dr. Ahlam</a:t>
            </a:r>
          </a:p>
        </p:txBody>
      </p:sp>
      <p:sp>
        <p:nvSpPr>
          <p:cNvPr id="18562" name="TextBox 7"/>
          <p:cNvSpPr txBox="1">
            <a:spLocks noChangeArrowheads="1"/>
          </p:cNvSpPr>
          <p:nvPr/>
        </p:nvSpPr>
        <p:spPr bwMode="auto">
          <a:xfrm>
            <a:off x="3657600" y="5181600"/>
            <a:ext cx="1685925" cy="36988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With Dr. Reem</a:t>
            </a:r>
          </a:p>
        </p:txBody>
      </p:sp>
      <p:sp>
        <p:nvSpPr>
          <p:cNvPr id="18563" name="TextBox 8"/>
          <p:cNvSpPr txBox="1">
            <a:spLocks noChangeArrowheads="1"/>
          </p:cNvSpPr>
          <p:nvPr/>
        </p:nvSpPr>
        <p:spPr bwMode="auto">
          <a:xfrm>
            <a:off x="6477000" y="5181600"/>
            <a:ext cx="1852613" cy="36988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With Dr. Sumbul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ww.suboxoneassistedtreatment.org/resources/liver_doctor_hg_clr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90650" y="1362075"/>
            <a:ext cx="7067550" cy="488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TextBox 4"/>
          <p:cNvSpPr txBox="1">
            <a:spLocks noChangeArrowheads="1"/>
          </p:cNvSpPr>
          <p:nvPr/>
        </p:nvSpPr>
        <p:spPr bwMode="auto">
          <a:xfrm>
            <a:off x="6103938" y="3962400"/>
            <a:ext cx="8112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2">
                    <a:lumMod val="40000"/>
                    <a:lumOff val="60000"/>
                  </a:schemeClr>
                </a:solidFill>
                <a:latin typeface="Adobe Garamond Pro" pitchFamily="18" charset="0"/>
                <a:cs typeface="+mn-cs"/>
              </a:rPr>
              <a:t>Thank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2">
                    <a:lumMod val="40000"/>
                    <a:lumOff val="60000"/>
                  </a:schemeClr>
                </a:solidFill>
                <a:latin typeface="Adobe Garamond Pro" pitchFamily="18" charset="0"/>
                <a:cs typeface="+mn-cs"/>
              </a:rPr>
              <a:t>you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Measurement of total bilirubin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By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Medical Biochemistry Unit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Q1. What are the liver function tests (LFTs)?</a:t>
            </a:r>
            <a:endParaRPr lang="en-US" dirty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Q1. What are the liver function tests (LFTs)?</a:t>
            </a:r>
            <a:endParaRPr lang="en-US" dirty="0"/>
          </a:p>
        </p:txBody>
      </p:sp>
      <p:pic>
        <p:nvPicPr>
          <p:cNvPr id="4099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contrast="-20000"/>
          </a:blip>
          <a:srcRect b="20660"/>
          <a:stretch>
            <a:fillRect/>
          </a:stretch>
        </p:blipFill>
        <p:spPr>
          <a:xfrm>
            <a:off x="381000" y="1676400"/>
            <a:ext cx="8229600" cy="4098925"/>
          </a:xfrm>
        </p:spPr>
      </p:pic>
      <p:sp>
        <p:nvSpPr>
          <p:cNvPr id="4100" name="TextBox 3"/>
          <p:cNvSpPr txBox="1">
            <a:spLocks noChangeArrowheads="1"/>
          </p:cNvSpPr>
          <p:nvPr/>
        </p:nvSpPr>
        <p:spPr bwMode="auto">
          <a:xfrm>
            <a:off x="7162800" y="2286000"/>
            <a:ext cx="1328738" cy="646113"/>
          </a:xfrm>
          <a:prstGeom prst="rect">
            <a:avLst/>
          </a:prstGeom>
          <a:noFill/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/>
              <a:t>e.g. Viral hepatitis</a:t>
            </a:r>
          </a:p>
        </p:txBody>
      </p:sp>
      <p:sp>
        <p:nvSpPr>
          <p:cNvPr id="5" name="Right Brace 4"/>
          <p:cNvSpPr/>
          <p:nvPr/>
        </p:nvSpPr>
        <p:spPr>
          <a:xfrm>
            <a:off x="7086600" y="2362200"/>
            <a:ext cx="76200" cy="533400"/>
          </a:xfrm>
          <a:prstGeom prst="rightBrac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102" name="TextBox 5"/>
          <p:cNvSpPr txBox="1">
            <a:spLocks noChangeArrowheads="1"/>
          </p:cNvSpPr>
          <p:nvPr/>
        </p:nvSpPr>
        <p:spPr bwMode="auto">
          <a:xfrm>
            <a:off x="3657600" y="2620963"/>
            <a:ext cx="792163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/>
              <a:t>(AST)</a:t>
            </a:r>
          </a:p>
        </p:txBody>
      </p:sp>
      <p:sp>
        <p:nvSpPr>
          <p:cNvPr id="4103" name="TextBox 6"/>
          <p:cNvSpPr txBox="1">
            <a:spLocks noChangeArrowheads="1"/>
          </p:cNvSpPr>
          <p:nvPr/>
        </p:nvSpPr>
        <p:spPr bwMode="auto">
          <a:xfrm>
            <a:off x="3382963" y="2266950"/>
            <a:ext cx="8382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/>
              <a:t>(ALT)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Q2. What is bilirubin and how is it produced in the body?</a:t>
            </a:r>
            <a:endParaRPr lang="en-US" dirty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Q2. What is bilirubin and how is it produced in the body?</a:t>
            </a:r>
            <a:endParaRPr lang="en-US" dirty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Bilirubin is a yellow bile pigment. </a:t>
            </a:r>
          </a:p>
          <a:p>
            <a:pPr eaLnBrk="1" hangingPunct="1"/>
            <a:r>
              <a:rPr lang="en-US" smtClean="0"/>
              <a:t>It is produced from the degradation of heme; which is one of the breakdown products of red blood cells. </a:t>
            </a:r>
          </a:p>
          <a:p>
            <a:pPr eaLnBrk="1" hangingPunct="1">
              <a:buFont typeface="Arial" charset="0"/>
              <a:buNone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Q3. Which form of bilirubin is carried to the liver and how?</a:t>
            </a:r>
            <a:endParaRPr lang="en-US" dirty="0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Q3. Which form of bilirubin is carried to the liver and how?</a:t>
            </a:r>
            <a:endParaRPr 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</a:t>
            </a:r>
            <a:r>
              <a:rPr lang="en-US" b="1" smtClean="0"/>
              <a:t>unconjugated</a:t>
            </a:r>
            <a:r>
              <a:rPr lang="en-US" smtClean="0"/>
              <a:t> form of bilirubin is carried to the liver</a:t>
            </a:r>
          </a:p>
          <a:p>
            <a:pPr eaLnBrk="1" hangingPunct="1"/>
            <a:r>
              <a:rPr lang="en-US" smtClean="0"/>
              <a:t>Unconjugated bilirubin forms a </a:t>
            </a:r>
            <a:r>
              <a:rPr lang="en-US" b="1" smtClean="0"/>
              <a:t>complex with albumin</a:t>
            </a:r>
            <a:r>
              <a:rPr lang="en-US" smtClean="0"/>
              <a:t> to be transported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Content Placeholder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438400" y="4191000"/>
            <a:ext cx="3962400" cy="2490788"/>
          </a:xfrm>
        </p:spPr>
      </p:pic>
      <p:sp>
        <p:nvSpPr>
          <p:cNvPr id="4" name="Rectangle 3"/>
          <p:cNvSpPr/>
          <p:nvPr/>
        </p:nvSpPr>
        <p:spPr>
          <a:xfrm>
            <a:off x="152400" y="152400"/>
            <a:ext cx="8358188" cy="39243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3200" b="1" dirty="0">
                <a:solidFill>
                  <a:prstClr val="black"/>
                </a:solidFill>
                <a:latin typeface="Calibri"/>
                <a:ea typeface="+mj-ea"/>
                <a:cs typeface="+mj-cs"/>
              </a:rPr>
              <a:t>Q4.</a:t>
            </a:r>
          </a:p>
          <a:p>
            <a:pPr marL="9144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3200" b="1" dirty="0">
                <a:solidFill>
                  <a:prstClr val="black"/>
                </a:solidFill>
                <a:latin typeface="Calibri"/>
                <a:ea typeface="+mj-ea"/>
                <a:cs typeface="+mj-cs"/>
              </a:rPr>
              <a:t>How &amp; why is bilirubin conjugated?</a:t>
            </a:r>
          </a:p>
          <a:p>
            <a:pPr marL="9144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3200" b="1" dirty="0">
                <a:solidFill>
                  <a:prstClr val="black"/>
                </a:solidFill>
                <a:latin typeface="Calibri"/>
                <a:ea typeface="+mj-ea"/>
                <a:cs typeface="+mj-cs"/>
              </a:rPr>
              <a:t>On the picture below, mark the intracellular location for the process of conjugation?</a:t>
            </a:r>
          </a:p>
          <a:p>
            <a:pPr marL="9144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3200" b="1" dirty="0">
                <a:solidFill>
                  <a:prstClr val="black"/>
                </a:solidFill>
                <a:latin typeface="Calibri"/>
                <a:ea typeface="+mj-ea"/>
                <a:cs typeface="+mj-cs"/>
              </a:rPr>
              <a:t>Mention 2 syndromes due to congenital deficiency of the conjugating enzyme (bilirubin glucuronyl-transferase).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465</TotalTime>
  <Words>460</Words>
  <Application>Microsoft Office PowerPoint</Application>
  <PresentationFormat>On-screen Show (4:3)</PresentationFormat>
  <Paragraphs>127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Slide 1</vt:lpstr>
      <vt:lpstr>Measurement of total bilirubin</vt:lpstr>
      <vt:lpstr>Q1. What are the liver function tests (LFTs)?</vt:lpstr>
      <vt:lpstr>Q1. What are the liver function tests (LFTs)?</vt:lpstr>
      <vt:lpstr>Q2. What is bilirubin and how is it produced in the body?</vt:lpstr>
      <vt:lpstr>Q2. What is bilirubin and how is it produced in the body?</vt:lpstr>
      <vt:lpstr>Q3. Which form of bilirubin is carried to the liver and how?</vt:lpstr>
      <vt:lpstr>Q3. Which form of bilirubin is carried to the liver and how?</vt:lpstr>
      <vt:lpstr>Slide 9</vt:lpstr>
      <vt:lpstr>How &amp; why is bilirubin conjugated?</vt:lpstr>
      <vt:lpstr>Slide 11</vt:lpstr>
      <vt:lpstr>Defective enzymatic conjugation of bilirubin</vt:lpstr>
      <vt:lpstr>Q5. </vt:lpstr>
      <vt:lpstr>Slide 14</vt:lpstr>
      <vt:lpstr>Slide 15</vt:lpstr>
      <vt:lpstr>Slide 16</vt:lpstr>
      <vt:lpstr>Calculation of total bilirubin concentration</vt:lpstr>
      <vt:lpstr>Slide 18</vt:lpstr>
      <vt:lpstr>Slide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sumbul fatma</dc:creator>
  <cp:lastModifiedBy>user</cp:lastModifiedBy>
  <cp:revision>34</cp:revision>
  <dcterms:created xsi:type="dcterms:W3CDTF">2006-08-16T00:00:00Z</dcterms:created>
  <dcterms:modified xsi:type="dcterms:W3CDTF">2012-12-12T07:22:31Z</dcterms:modified>
</cp:coreProperties>
</file>