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p:restoredTop sz="94600"/>
  </p:normalViewPr>
  <p:slideViewPr>
    <p:cSldViewPr snapToGrid="0">
      <p:cViewPr>
        <p:scale>
          <a:sx n="37" d="100"/>
          <a:sy n="37" d="100"/>
        </p:scale>
        <p:origin x="-1362"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GASTROINTESTINAL &amp; HAEMATOLOGY BLOCK</a:t>
            </a:r>
            <a:endParaRPr lang="en-US" dirty="0">
              <a:solidFill>
                <a:schemeClr val="accent6">
                  <a:lumMod val="60000"/>
                  <a:lumOff val="40000"/>
                </a:schemeClr>
              </a:solidFill>
              <a:latin typeface="Cooper Black" pitchFamily="18" charset="0"/>
            </a:endParaRPr>
          </a:p>
          <a:p>
            <a:pPr algn="ctr"/>
            <a:r>
              <a:rPr lang="en-US" b="1" dirty="0">
                <a:solidFill>
                  <a:srgbClr val="FF0000"/>
                </a:solidFill>
                <a:latin typeface="Cooper Black" pitchFamily="18" charset="0"/>
              </a:rPr>
              <a:t>STUDENT’S TASK</a:t>
            </a:r>
            <a:endParaRPr lang="en-US" dirty="0">
              <a:solidFill>
                <a:srgbClr val="FF0000"/>
              </a:solidFill>
              <a:latin typeface="Cooper Black" pitchFamily="18" charset="0"/>
            </a:endParaRPr>
          </a:p>
          <a:p>
            <a:pPr algn="ctr"/>
            <a:r>
              <a:rPr lang="en-US" b="1" dirty="0">
                <a:solidFill>
                  <a:srgbClr val="FFFF00"/>
                </a:solidFill>
                <a:latin typeface="Cooper Black" pitchFamily="18" charset="0"/>
              </a:rPr>
              <a:t>2010</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4525963"/>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457200" lvl="0" indent="-45720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gridCol w="287931"/>
                <a:gridCol w="3663672"/>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nvGraphicFramePr>
        <p:xfrm>
          <a:off x="845575" y="1102471"/>
          <a:ext cx="7472515" cy="5731452"/>
        </p:xfrm>
        <a:graphic>
          <a:graphicData uri="http://schemas.openxmlformats.org/drawingml/2006/table">
            <a:tbl>
              <a:tblPr rtl="1"/>
              <a:tblGrid>
                <a:gridCol w="2297156"/>
                <a:gridCol w="2896219"/>
                <a:gridCol w="2279140"/>
              </a:tblGrid>
              <a:tr h="357652">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C000"/>
                </a:solidFill>
                <a:latin typeface="Footlight MT Light" pitchFamily="18" charset="0"/>
              </a:rPr>
              <a:t>a. </a:t>
            </a:r>
            <a:r>
              <a:rPr lang="en-US" sz="4000" dirty="0" smtClean="0">
                <a:solidFill>
                  <a:srgbClr val="7030A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ELIZA</a:t>
            </a: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7030A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nvGraphicFramePr>
        <p:xfrm>
          <a:off x="462116" y="2826475"/>
          <a:ext cx="8165689" cy="3544675"/>
        </p:xfrm>
        <a:graphic>
          <a:graphicData uri="http://schemas.openxmlformats.org/drawingml/2006/table">
            <a:tbl>
              <a:tblPr rtl="1"/>
              <a:tblGrid>
                <a:gridCol w="3115756"/>
                <a:gridCol w="3386691"/>
                <a:gridCol w="1663242"/>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a:solidFill>
                            <a:srgbClr val="7030A0"/>
                          </a:solidFill>
                          <a:latin typeface="Footlight MT Light"/>
                          <a:ea typeface="Calibri"/>
                          <a:cs typeface="Arial"/>
                        </a:rPr>
                        <a:t>1. PCR</a:t>
                      </a:r>
                      <a:r>
                        <a:rPr lang="en-US" sz="2000">
                          <a:solidFill>
                            <a:srgbClr val="7030A0"/>
                          </a:solidFill>
                          <a:latin typeface="Arial"/>
                          <a:ea typeface="Calibri"/>
                          <a:cs typeface="Arial"/>
                        </a:rPr>
                        <a:t>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nvGraphicFramePr>
        <p:xfrm>
          <a:off x="554724" y="2877411"/>
          <a:ext cx="8205818" cy="3603248"/>
        </p:xfrm>
        <a:graphic>
          <a:graphicData uri="http://schemas.openxmlformats.org/drawingml/2006/table">
            <a:tbl>
              <a:tblPr/>
              <a:tblGrid>
                <a:gridCol w="3984437"/>
                <a:gridCol w="4221381"/>
              </a:tblGrid>
              <a:tr h="416458">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416458">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Anti-HCV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Hepatitis </a:t>
            </a:r>
            <a:r>
              <a:rPr lang="en-US" sz="3200" b="1" dirty="0">
                <a:solidFill>
                  <a:srgbClr val="FFC000"/>
                </a:solidFill>
                <a:latin typeface="Footlight MT Light" pitchFamily="18" charset="0"/>
              </a:rPr>
              <a:t>B with low infectivity. </a:t>
            </a:r>
          </a:p>
          <a:p>
            <a:pPr>
              <a:buNone/>
            </a:pP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53962"/>
            <a:ext cx="8226425" cy="5772202"/>
          </a:xfrm>
        </p:spPr>
        <p:txBody>
          <a:bodyPr/>
          <a:lstStyle/>
          <a:p>
            <a:pPr lvl="0" algn="just">
              <a:buNone/>
            </a:pPr>
            <a:r>
              <a:rPr lang="en-US" sz="3200" b="1" dirty="0" smtClean="0">
                <a:solidFill>
                  <a:schemeClr val="tx1"/>
                </a:solidFill>
                <a:latin typeface="Footlight MT Light" pitchFamily="18" charset="0"/>
              </a:rPr>
              <a:t>3. </a:t>
            </a:r>
            <a:r>
              <a:rPr lang="en-US" sz="3200" b="1" dirty="0" smtClean="0">
                <a:solidFill>
                  <a:srgbClr val="FFC000"/>
                </a:solidFill>
                <a:latin typeface="Footlight MT Light" pitchFamily="18" charset="0"/>
              </a:rPr>
              <a:t>Is </a:t>
            </a:r>
            <a:r>
              <a:rPr lang="en-US" sz="3200" b="1" dirty="0">
                <a:solidFill>
                  <a:srgbClr val="FFC000"/>
                </a:solidFill>
                <a:latin typeface="Footlight MT Light" pitchFamily="18" charset="0"/>
              </a:rPr>
              <a:t>there a risk of transmission of HBV to the </a:t>
            </a:r>
            <a:r>
              <a:rPr lang="en-US" sz="3200" b="1" dirty="0" smtClean="0">
                <a:solidFill>
                  <a:srgbClr val="FFC000"/>
                </a:solidFill>
                <a:latin typeface="Footlight MT Light" pitchFamily="18" charset="0"/>
              </a:rPr>
              <a:t>  newborn</a:t>
            </a:r>
            <a:r>
              <a:rPr lang="en-US" sz="3200" b="1" dirty="0">
                <a:solidFill>
                  <a:srgbClr val="FFC000"/>
                </a:solidFill>
                <a:latin typeface="Footlight MT Light" pitchFamily="18" charset="0"/>
              </a:rPr>
              <a:t>? </a:t>
            </a:r>
          </a:p>
          <a:p>
            <a:pPr marL="354013" indent="-354013" algn="just">
              <a:buNone/>
            </a:pPr>
            <a:r>
              <a:rPr lang="en-US" sz="3200" dirty="0" smtClean="0">
                <a:solidFill>
                  <a:schemeClr val="tx1"/>
                </a:solidFill>
                <a:latin typeface="Footlight MT Light" pitchFamily="18" charset="0"/>
              </a:rPr>
              <a:t>   </a:t>
            </a:r>
            <a:r>
              <a:rPr lang="en-US" sz="3200" dirty="0" smtClean="0">
                <a:latin typeface="Footlight MT Light" pitchFamily="18" charset="0"/>
              </a:rPr>
              <a:t>10-20% of women </a:t>
            </a:r>
            <a:r>
              <a:rPr lang="en-US" sz="3200" dirty="0" err="1" smtClean="0">
                <a:latin typeface="Footlight MT Light" pitchFamily="18" charset="0"/>
              </a:rPr>
              <a:t>seropositive</a:t>
            </a:r>
            <a:r>
              <a:rPr lang="en-US" sz="3200" dirty="0" smtClean="0">
                <a:latin typeface="Footlight MT Light" pitchFamily="18" charset="0"/>
              </a:rPr>
              <a:t> for </a:t>
            </a:r>
            <a:r>
              <a:rPr lang="en-US" sz="3200" dirty="0" err="1" smtClean="0">
                <a:latin typeface="Footlight MT Light" pitchFamily="18" charset="0"/>
              </a:rPr>
              <a:t>HBsAg</a:t>
            </a:r>
            <a:r>
              <a:rPr lang="en-US" sz="3200" dirty="0" smtClean="0">
                <a:latin typeface="Footlight MT Light" pitchFamily="18" charset="0"/>
              </a:rPr>
              <a:t> transmit the virus to their neonates in the absence of </a:t>
            </a:r>
            <a:r>
              <a:rPr lang="en-US" sz="3200" dirty="0" err="1" smtClean="0">
                <a:latin typeface="Footlight MT Light" pitchFamily="18" charset="0"/>
              </a:rPr>
              <a:t>immunoprophylaxis</a:t>
            </a:r>
            <a:r>
              <a:rPr lang="en-US" sz="3200" dirty="0" smtClean="0">
                <a:latin typeface="Footlight MT Light" pitchFamily="18" charset="0"/>
              </a:rPr>
              <a:t>. In women who are </a:t>
            </a:r>
            <a:r>
              <a:rPr lang="en-US" sz="3200" dirty="0" err="1" smtClean="0">
                <a:latin typeface="Footlight MT Light" pitchFamily="18" charset="0"/>
              </a:rPr>
              <a:t>seropositive</a:t>
            </a:r>
            <a:r>
              <a:rPr lang="en-US" sz="3200" dirty="0" smtClean="0">
                <a:latin typeface="Footlight MT Light" pitchFamily="18" charset="0"/>
              </a:rPr>
              <a:t> for both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 vertical transmission is approximately 90%. In patients with acute hepatitis B vertical transmission occurs in up to 10% of neonates when infection occurs in the first trimester and in 80 -90% of neonates when acute infection occurs in the third trimester.</a:t>
            </a:r>
          </a:p>
          <a:p>
            <a:pPr marL="354013" indent="-354013" algn="just">
              <a:buNone/>
            </a:pP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for and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2000" b="1" dirty="0">
                <a:solidFill>
                  <a:srgbClr val="FFFF00"/>
                </a:solidFill>
                <a:latin typeface="Footlight MT Light" pitchFamily="18" charset="0"/>
              </a:rPr>
              <a:t> </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t>
            </a:r>
            <a:r>
              <a:rPr lang="en-US" sz="2000" b="1" dirty="0" err="1">
                <a:solidFill>
                  <a:srgbClr val="FFFF00"/>
                </a:solidFill>
                <a:latin typeface="Footlight MT Light" pitchFamily="18" charset="0"/>
              </a:rPr>
              <a:t>Samy</a:t>
            </a:r>
            <a:r>
              <a:rPr lang="en-US" sz="2000" b="1" dirty="0">
                <a:solidFill>
                  <a:srgbClr val="FFFF00"/>
                </a:solidFill>
                <a:latin typeface="Footlight MT Light" pitchFamily="18" charset="0"/>
              </a:rPr>
              <a:t> A. </a:t>
            </a:r>
            <a:r>
              <a:rPr lang="en-US" sz="2000" b="1" dirty="0" err="1">
                <a:solidFill>
                  <a:srgbClr val="FFFF00"/>
                </a:solidFill>
                <a:latin typeface="Footlight MT Light" pitchFamily="18" charset="0"/>
              </a:rPr>
              <a:t>Azer</a:t>
            </a:r>
            <a:r>
              <a:rPr lang="en-US" sz="2000" b="1" dirty="0">
                <a:solidFill>
                  <a:srgbClr val="FFFF00"/>
                </a:solidFill>
                <a:latin typeface="Footlight MT Light" pitchFamily="18" charset="0"/>
              </a:rPr>
              <a:t> (Medical Education)</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Ali Somily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Abdul </a:t>
            </a:r>
            <a:r>
              <a:rPr lang="en-US" sz="2000" b="1" dirty="0" err="1">
                <a:solidFill>
                  <a:srgbClr val="FFFF00"/>
                </a:solidFill>
                <a:latin typeface="Footlight MT Light" pitchFamily="18" charset="0"/>
              </a:rPr>
              <a:t>Mageed</a:t>
            </a:r>
            <a:r>
              <a:rPr lang="en-US" sz="2000" b="1" dirty="0">
                <a:solidFill>
                  <a:srgbClr val="FFFF00"/>
                </a:solidFill>
                <a:latin typeface="Footlight MT Light" pitchFamily="18" charset="0"/>
              </a:rPr>
              <a:t> Kambal(Microbiology)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324466" y="0"/>
            <a:ext cx="8819534" cy="68580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8"/>
            <a:ext cx="8226425" cy="5742705"/>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T</a:t>
            </a:r>
            <a:r>
              <a:rPr lang="en-US" sz="3200" dirty="0" smtClean="0">
                <a:latin typeface="Footlight MT Light" pitchFamily="18" charset="0"/>
              </a:rPr>
              <a:t>he risk of developing clinical hepatitis if the blood was both hepatitis B surface antigen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-positive was 22%--31%; the risk of developing serologic evidence of HBV infection was 37%--62%. By comparison, the risk of developing clinical hepatitis from a needle contaminated with </a:t>
            </a:r>
            <a:r>
              <a:rPr lang="en-US" sz="3200" dirty="0" err="1" smtClean="0">
                <a:latin typeface="Footlight MT Light" pitchFamily="18" charset="0"/>
              </a:rPr>
              <a:t>HBsAg</a:t>
            </a:r>
            <a:r>
              <a:rPr lang="en-US" sz="3200" dirty="0" smtClean="0">
                <a:latin typeface="Footlight MT Light" pitchFamily="18" charset="0"/>
              </a:rPr>
              <a:t>-positive, </a:t>
            </a:r>
            <a:r>
              <a:rPr lang="en-US" sz="3200" dirty="0" err="1" smtClean="0">
                <a:latin typeface="Footlight MT Light" pitchFamily="18" charset="0"/>
              </a:rPr>
              <a:t>HBeAg</a:t>
            </a:r>
            <a:r>
              <a:rPr lang="en-US" sz="3200" dirty="0" smtClean="0">
                <a:latin typeface="Footlight MT Light" pitchFamily="18" charset="0"/>
              </a:rPr>
              <a:t>-negative blood was 1%--6%, and the risk of developing serologic evidence of HBV infection, 23%--37% .</a:t>
            </a:r>
          </a:p>
          <a:p>
            <a:pPr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Bodoni MT Black" pitchFamily="18" charset="0"/>
              </a:rPr>
              <a:t>Interpretation of the Hepatitis B Panel Tests Results Interpretation</a:t>
            </a:r>
            <a:r>
              <a:rPr lang="en-US" dirty="0">
                <a:solidFill>
                  <a:srgbClr val="FFFF00"/>
                </a:solidFill>
                <a:latin typeface="Bodoni MT Black" pitchFamily="18" charset="0"/>
              </a:rPr>
              <a:t/>
            </a:r>
            <a:br>
              <a:rPr lang="en-US" dirty="0">
                <a:solidFill>
                  <a:srgbClr val="FFFF00"/>
                </a:solidFill>
                <a:latin typeface="Bodoni MT Black" pitchFamily="18" charset="0"/>
              </a:rPr>
            </a:br>
            <a:endParaRPr lang="en-US" dirty="0">
              <a:solidFill>
                <a:srgbClr val="FFFF00"/>
              </a:solidFill>
              <a:latin typeface="Bodoni MT Black" pitchFamily="18" charset="0"/>
            </a:endParaRPr>
          </a:p>
        </p:txBody>
      </p:sp>
      <p:graphicFrame>
        <p:nvGraphicFramePr>
          <p:cNvPr id="4" name="Table 3"/>
          <p:cNvGraphicFramePr>
            <a:graphicFrameLocks noGrp="1"/>
          </p:cNvGraphicFramePr>
          <p:nvPr/>
        </p:nvGraphicFramePr>
        <p:xfrm>
          <a:off x="457201" y="984260"/>
          <a:ext cx="8185354" cy="5896116"/>
        </p:xfrm>
        <a:graphic>
          <a:graphicData uri="http://schemas.openxmlformats.org/drawingml/2006/table">
            <a:tbl>
              <a:tblPr/>
              <a:tblGrid>
                <a:gridCol w="3018452"/>
                <a:gridCol w="1985738"/>
                <a:gridCol w="3181164"/>
              </a:tblGrid>
              <a:tr h="266667">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Tests</a:t>
                      </a:r>
                      <a:endParaRPr lang="en-US" sz="1600" b="0" dirty="0">
                        <a:solidFill>
                          <a:srgbClr val="7030A0"/>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Script MT Bold" pitchFamily="66" charset="0"/>
                          <a:ea typeface="Times New Roman"/>
                          <a:cs typeface="Arial"/>
                        </a:rPr>
                        <a:t>Results</a:t>
                      </a:r>
                      <a:endParaRPr lang="en-US" sz="1600" b="0">
                        <a:solidFill>
                          <a:srgbClr val="7030A0"/>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 Interpretation</a:t>
                      </a:r>
                      <a:endParaRPr lang="en-US" sz="1600" b="0" dirty="0">
                        <a:solidFill>
                          <a:srgbClr val="7030A0"/>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800001">
                <a:tc>
                  <a:txBody>
                    <a:bodyPr/>
                    <a:lstStyle/>
                    <a:p>
                      <a:pPr marL="0" marR="0" algn="ctr">
                        <a:lnSpc>
                          <a:spcPct val="115000"/>
                        </a:lnSpc>
                        <a:spcBef>
                          <a:spcPts val="0"/>
                        </a:spcBef>
                        <a:spcAft>
                          <a:spcPts val="1000"/>
                        </a:spcAft>
                      </a:pPr>
                      <a:r>
                        <a:rPr lang="en-US" sz="1600" b="1" dirty="0" err="1">
                          <a:solidFill>
                            <a:schemeClr val="tx1"/>
                          </a:solidFill>
                          <a:latin typeface="Script MT Bold" pitchFamily="66" charset="0"/>
                          <a:ea typeface="Times New Roman"/>
                          <a:cs typeface="Arial"/>
                        </a:rPr>
                        <a:t>HBsAg</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susceptible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dirty="0">
                          <a:solidFill>
                            <a:schemeClr val="tx1"/>
                          </a:solidFill>
                          <a:latin typeface="Script MT Bold" pitchFamily="66" charset="0"/>
                          <a:ea typeface="Times New Roman"/>
                          <a:cs typeface="Arial"/>
                        </a:rPr>
                        <a:t>HBsAg</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negative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endParaRPr lang="en-US" sz="1600" dirty="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immune due to natural infection</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immune due to hepatitis B vaccination</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acutely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chronically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48628">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four</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interpretations</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possible *</a:t>
                      </a:r>
                      <a:endParaRPr lang="en-US" sz="1600" dirty="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08130" y="345870"/>
            <a:ext cx="7313612" cy="1470025"/>
          </a:xfrm>
        </p:spPr>
        <p:txBody>
          <a:bodyPr/>
          <a:lstStyle/>
          <a:p>
            <a:r>
              <a:rPr lang="en-US" sz="6000" b="1" dirty="0">
                <a:solidFill>
                  <a:srgbClr val="FFFF00"/>
                </a:solidFill>
                <a:latin typeface="Forte" pitchFamily="66" charset="0"/>
              </a:rPr>
              <a:t>PART 1</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54277" name="Rectangle 5"/>
          <p:cNvSpPr>
            <a:spLocks noGrp="1" noChangeArrowheads="1"/>
          </p:cNvSpPr>
          <p:nvPr>
            <p:ph type="subTitle" idx="1"/>
          </p:nvPr>
        </p:nvSpPr>
        <p:spPr>
          <a:xfrm>
            <a:off x="396620" y="907025"/>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gridCol w="4279935"/>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746584"/>
            <a:ext cx="8226425" cy="1143000"/>
          </a:xfrm>
        </p:spPr>
        <p:txBody>
          <a:bodyPr/>
          <a:lstStyle/>
          <a:p>
            <a:r>
              <a:rPr lang="en-US" sz="6000" b="1" dirty="0">
                <a:solidFill>
                  <a:srgbClr val="FFFF00"/>
                </a:solidFill>
                <a:latin typeface="Script MT Bold" pitchFamily="66" charset="0"/>
              </a:rPr>
              <a:t>Investigation </a:t>
            </a:r>
            <a:r>
              <a:rPr lang="en-US" sz="6000" dirty="0">
                <a:solidFill>
                  <a:srgbClr val="FFFF00"/>
                </a:solidFill>
                <a:latin typeface="Script MT Bold" pitchFamily="66" charset="0"/>
              </a:rPr>
              <a:t/>
            </a:r>
            <a:br>
              <a:rPr lang="en-US" sz="6000" dirty="0">
                <a:solidFill>
                  <a:srgbClr val="FFFF00"/>
                </a:solidFill>
                <a:latin typeface="Script MT Bold" pitchFamily="66" charset="0"/>
              </a:rPr>
            </a:br>
            <a:endParaRPr lang="en-US" sz="6000" dirty="0">
              <a:solidFill>
                <a:srgbClr val="FFFF00"/>
              </a:solidFill>
              <a:latin typeface="Script MT Bold" pitchFamily="66" charset="0"/>
            </a:endParaRPr>
          </a:p>
        </p:txBody>
      </p:sp>
      <p:graphicFrame>
        <p:nvGraphicFramePr>
          <p:cNvPr id="5" name="Table 4"/>
          <p:cNvGraphicFramePr>
            <a:graphicFrameLocks noGrp="1"/>
          </p:cNvGraphicFramePr>
          <p:nvPr/>
        </p:nvGraphicFramePr>
        <p:xfrm>
          <a:off x="176464" y="1122947"/>
          <a:ext cx="8871284" cy="4595376"/>
        </p:xfrm>
        <a:graphic>
          <a:graphicData uri="http://schemas.openxmlformats.org/drawingml/2006/table">
            <a:tbl>
              <a:tblPr/>
              <a:tblGrid>
                <a:gridCol w="3753852"/>
                <a:gridCol w="5117432"/>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AGaramond-Regular"/>
                          <a:ea typeface="Calibri"/>
                          <a:cs typeface="AGaramond-Regular"/>
                        </a:rPr>
                        <a:t>4mm/h</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gridCol w="365080"/>
                <a:gridCol w="3347385"/>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125</TotalTime>
  <Words>1232</Words>
  <Application>Microsoft Office PowerPoint</Application>
  <PresentationFormat>On-screen Show (4:3)</PresentationFormat>
  <Paragraphs>240</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med_0242_slide</vt:lpstr>
      <vt:lpstr>1_Default Design</vt:lpstr>
      <vt:lpstr>MICROBIOLOGY PRACTICAL </vt:lpstr>
      <vt:lpstr>Slide 2</vt:lpstr>
      <vt:lpstr>PART 1 </vt:lpstr>
      <vt:lpstr>Case 1 </vt:lpstr>
      <vt:lpstr>QUESTIONS </vt:lpstr>
      <vt:lpstr>Slide 6</vt:lpstr>
      <vt:lpstr>Investigation  </vt:lpstr>
      <vt:lpstr>Slide 8</vt:lpstr>
      <vt:lpstr>Slide 9</vt:lpstr>
      <vt:lpstr>Case 2 </vt:lpstr>
      <vt:lpstr>QUESTIONS </vt:lpstr>
      <vt:lpstr>Slide 12</vt:lpstr>
      <vt:lpstr>Slide 13</vt:lpstr>
      <vt:lpstr>Slide 14</vt:lpstr>
      <vt:lpstr>What other laboratory test needed? </vt:lpstr>
      <vt:lpstr>Case 3 </vt:lpstr>
      <vt:lpstr>Slide 17</vt:lpstr>
      <vt:lpstr>Slide 18</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and testing.</vt:lpstr>
      <vt:lpstr>Slide 20</vt:lpstr>
      <vt:lpstr>Slide 21</vt:lpstr>
      <vt:lpstr>Slide 22</vt:lpstr>
      <vt:lpstr>Slide 23</vt:lpstr>
      <vt:lpstr>Interpretation of the Hepatitis B Panel Tests Results Interpretation </vt:lpstr>
      <vt:lpstr>Slide 25</vt:lpstr>
      <vt:lpstr>Slide 26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 </dc:title>
  <dc:creator>Dr.Ali Somily</dc:creator>
  <cp:lastModifiedBy>your</cp:lastModifiedBy>
  <cp:revision>15</cp:revision>
  <dcterms:created xsi:type="dcterms:W3CDTF">2011-01-10T06:55:21Z</dcterms:created>
  <dcterms:modified xsi:type="dcterms:W3CDTF">2011-01-10T18:30:59Z</dcterms:modified>
</cp:coreProperties>
</file>