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8"/>
  </p:notesMasterIdLst>
  <p:sldIdLst>
    <p:sldId id="256" r:id="rId2"/>
    <p:sldId id="513" r:id="rId3"/>
    <p:sldId id="512" r:id="rId4"/>
    <p:sldId id="511" r:id="rId5"/>
    <p:sldId id="510" r:id="rId6"/>
    <p:sldId id="506" r:id="rId7"/>
    <p:sldId id="515" r:id="rId8"/>
    <p:sldId id="337" r:id="rId9"/>
    <p:sldId id="257" r:id="rId10"/>
    <p:sldId id="327" r:id="rId11"/>
    <p:sldId id="328" r:id="rId12"/>
    <p:sldId id="358" r:id="rId13"/>
    <p:sldId id="340" r:id="rId14"/>
    <p:sldId id="339" r:id="rId15"/>
    <p:sldId id="342" r:id="rId16"/>
    <p:sldId id="540" r:id="rId17"/>
    <p:sldId id="343" r:id="rId18"/>
    <p:sldId id="345" r:id="rId19"/>
    <p:sldId id="344" r:id="rId20"/>
    <p:sldId id="356" r:id="rId21"/>
    <p:sldId id="536" r:id="rId22"/>
    <p:sldId id="357" r:id="rId23"/>
    <p:sldId id="352" r:id="rId24"/>
    <p:sldId id="537" r:id="rId25"/>
    <p:sldId id="538" r:id="rId26"/>
    <p:sldId id="353" r:id="rId27"/>
    <p:sldId id="355" r:id="rId28"/>
    <p:sldId id="359" r:id="rId29"/>
    <p:sldId id="329" r:id="rId30"/>
    <p:sldId id="330" r:id="rId31"/>
    <p:sldId id="332" r:id="rId32"/>
    <p:sldId id="360" r:id="rId33"/>
    <p:sldId id="361" r:id="rId34"/>
    <p:sldId id="368" r:id="rId35"/>
    <p:sldId id="363" r:id="rId36"/>
    <p:sldId id="509" r:id="rId37"/>
    <p:sldId id="543" r:id="rId38"/>
    <p:sldId id="542" r:id="rId39"/>
    <p:sldId id="365" r:id="rId40"/>
    <p:sldId id="366" r:id="rId41"/>
    <p:sldId id="367" r:id="rId42"/>
    <p:sldId id="369" r:id="rId43"/>
    <p:sldId id="370" r:id="rId44"/>
    <p:sldId id="372" r:id="rId45"/>
    <p:sldId id="374" r:id="rId46"/>
    <p:sldId id="375" r:id="rId47"/>
    <p:sldId id="544" r:id="rId48"/>
    <p:sldId id="541" r:id="rId49"/>
    <p:sldId id="379" r:id="rId50"/>
    <p:sldId id="380" r:id="rId51"/>
    <p:sldId id="334" r:id="rId52"/>
    <p:sldId id="381" r:id="rId53"/>
    <p:sldId id="382" r:id="rId54"/>
    <p:sldId id="383" r:id="rId55"/>
    <p:sldId id="387" r:id="rId56"/>
    <p:sldId id="388" r:id="rId57"/>
    <p:sldId id="389" r:id="rId58"/>
    <p:sldId id="390" r:id="rId59"/>
    <p:sldId id="414" r:id="rId60"/>
    <p:sldId id="384" r:id="rId61"/>
    <p:sldId id="385" r:id="rId62"/>
    <p:sldId id="386" r:id="rId63"/>
    <p:sldId id="391" r:id="rId64"/>
    <p:sldId id="263" r:id="rId65"/>
    <p:sldId id="532" r:id="rId66"/>
    <p:sldId id="305" r:id="rId67"/>
    <p:sldId id="502" r:id="rId68"/>
    <p:sldId id="396" r:id="rId69"/>
    <p:sldId id="533" r:id="rId70"/>
    <p:sldId id="531" r:id="rId71"/>
    <p:sldId id="397" r:id="rId72"/>
    <p:sldId id="265" r:id="rId73"/>
    <p:sldId id="534" r:id="rId74"/>
    <p:sldId id="314" r:id="rId75"/>
    <p:sldId id="398" r:id="rId76"/>
    <p:sldId id="399" r:id="rId77"/>
    <p:sldId id="535" r:id="rId78"/>
    <p:sldId id="516" r:id="rId79"/>
    <p:sldId id="400" r:id="rId80"/>
    <p:sldId id="401" r:id="rId81"/>
    <p:sldId id="402" r:id="rId82"/>
    <p:sldId id="505" r:id="rId83"/>
    <p:sldId id="523" r:id="rId84"/>
    <p:sldId id="410" r:id="rId85"/>
    <p:sldId id="411" r:id="rId86"/>
    <p:sldId id="405" r:id="rId87"/>
    <p:sldId id="406" r:id="rId88"/>
    <p:sldId id="407" r:id="rId89"/>
    <p:sldId id="408" r:id="rId90"/>
    <p:sldId id="527" r:id="rId91"/>
    <p:sldId id="524" r:id="rId92"/>
    <p:sldId id="525" r:id="rId93"/>
    <p:sldId id="526" r:id="rId94"/>
    <p:sldId id="501" r:id="rId95"/>
    <p:sldId id="415" r:id="rId96"/>
    <p:sldId id="418" r:id="rId97"/>
    <p:sldId id="421" r:id="rId98"/>
    <p:sldId id="424" r:id="rId99"/>
    <p:sldId id="417" r:id="rId100"/>
    <p:sldId id="419" r:id="rId101"/>
    <p:sldId id="420" r:id="rId102"/>
    <p:sldId id="470" r:id="rId103"/>
    <p:sldId id="471" r:id="rId104"/>
    <p:sldId id="427" r:id="rId105"/>
    <p:sldId id="429" r:id="rId106"/>
    <p:sldId id="428" r:id="rId107"/>
    <p:sldId id="430" r:id="rId108"/>
    <p:sldId id="472" r:id="rId109"/>
    <p:sldId id="473" r:id="rId110"/>
    <p:sldId id="476" r:id="rId111"/>
    <p:sldId id="479" r:id="rId112"/>
    <p:sldId id="431" r:id="rId113"/>
    <p:sldId id="528" r:id="rId114"/>
    <p:sldId id="529" r:id="rId115"/>
    <p:sldId id="482" r:id="rId116"/>
    <p:sldId id="432" r:id="rId117"/>
    <p:sldId id="483" r:id="rId118"/>
    <p:sldId id="517" r:id="rId119"/>
    <p:sldId id="518" r:id="rId120"/>
    <p:sldId id="519" r:id="rId121"/>
    <p:sldId id="520" r:id="rId122"/>
    <p:sldId id="521" r:id="rId123"/>
    <p:sldId id="522" r:id="rId124"/>
    <p:sldId id="434" r:id="rId125"/>
    <p:sldId id="454" r:id="rId126"/>
    <p:sldId id="456" r:id="rId127"/>
    <p:sldId id="435" r:id="rId128"/>
    <p:sldId id="530" r:id="rId129"/>
    <p:sldId id="436" r:id="rId130"/>
    <p:sldId id="484" r:id="rId131"/>
    <p:sldId id="486" r:id="rId132"/>
    <p:sldId id="485" r:id="rId133"/>
    <p:sldId id="487" r:id="rId134"/>
    <p:sldId id="488" r:id="rId135"/>
    <p:sldId id="489" r:id="rId136"/>
    <p:sldId id="490" r:id="rId137"/>
    <p:sldId id="550" r:id="rId138"/>
    <p:sldId id="551" r:id="rId139"/>
    <p:sldId id="552" r:id="rId140"/>
    <p:sldId id="553" r:id="rId141"/>
    <p:sldId id="554" r:id="rId142"/>
    <p:sldId id="555" r:id="rId143"/>
    <p:sldId id="545" r:id="rId144"/>
    <p:sldId id="548" r:id="rId145"/>
    <p:sldId id="556" r:id="rId146"/>
    <p:sldId id="547" r:id="rId147"/>
    <p:sldId id="491" r:id="rId148"/>
    <p:sldId id="492" r:id="rId149"/>
    <p:sldId id="493" r:id="rId150"/>
    <p:sldId id="494" r:id="rId151"/>
    <p:sldId id="503" r:id="rId152"/>
    <p:sldId id="495" r:id="rId153"/>
    <p:sldId id="496" r:id="rId154"/>
    <p:sldId id="504" r:id="rId155"/>
    <p:sldId id="549" r:id="rId156"/>
    <p:sldId id="497" r:id="rId1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75619" autoAdjust="0"/>
  </p:normalViewPr>
  <p:slideViewPr>
    <p:cSldViewPr>
      <p:cViewPr varScale="1">
        <p:scale>
          <a:sx n="47" d="100"/>
          <a:sy n="47" d="100"/>
        </p:scale>
        <p:origin x="-1170"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16B225-E22B-4AF6-9FA0-D3552B48732A}" type="datetimeFigureOut">
              <a:rPr lang="en-US" smtClean="0"/>
              <a:pPr/>
              <a:t>11/24/2012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C29E3C-A7A0-4781-9108-4A44678AF1E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5285D4CC-7051-45FC-BDF8-188C6FEB921C}" type="slidenum">
              <a:rPr lang="en-US" smtClean="0"/>
              <a:pPr/>
              <a:t>3</a:t>
            </a:fld>
            <a:endParaRPr lang="en-US"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"Barrett's esophagus" in which there is gastric-type mucosa above the </a:t>
            </a:r>
            <a:r>
              <a:rPr lang="en-US" dirty="0" err="1" smtClean="0"/>
              <a:t>gastroesophageal</a:t>
            </a:r>
            <a:r>
              <a:rPr lang="en-US" dirty="0" smtClean="0"/>
              <a:t> junction. Note the columnar epithelium to the left and the </a:t>
            </a:r>
            <a:r>
              <a:rPr lang="en-US" dirty="0" err="1" smtClean="0"/>
              <a:t>squamous</a:t>
            </a:r>
            <a:r>
              <a:rPr lang="en-US" dirty="0" smtClean="0"/>
              <a:t> epithelium at the right. Typical Barrett's mucosa</a:t>
            </a:r>
            <a:r>
              <a:rPr lang="en-US" baseline="0" dirty="0" smtClean="0"/>
              <a:t> </a:t>
            </a:r>
            <a:r>
              <a:rPr lang="en-US" dirty="0" smtClean="0"/>
              <a:t>shows intestinal </a:t>
            </a:r>
            <a:r>
              <a:rPr lang="en-US" smtClean="0"/>
              <a:t>metaplasia </a:t>
            </a:r>
            <a:r>
              <a:rPr lang="en-US" dirty="0" smtClean="0"/>
              <a:t>with chronic inflammation (note the goblet cells in the columnar mucosa).</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3234" name="Rectangle 7"/>
          <p:cNvSpPr>
            <a:spLocks noGrp="1" noChangeArrowheads="1"/>
          </p:cNvSpPr>
          <p:nvPr>
            <p:ph type="sldNum" sz="quarter"/>
          </p:nvPr>
        </p:nvSpPr>
        <p:spPr>
          <a:noFill/>
        </p:spPr>
        <p:txBody>
          <a:bodyPr/>
          <a:lstStyle/>
          <a:p>
            <a:fld id="{0E089DDE-50C3-40FB-906F-1D2D218D40C1}" type="slidenum">
              <a:rPr lang="en-GB" smtClean="0">
                <a:cs typeface="Lucida Sans Unicode" charset="0"/>
              </a:rPr>
              <a:pPr/>
              <a:t>17</a:t>
            </a:fld>
            <a:endParaRPr lang="en-GB" smtClean="0">
              <a:cs typeface="Lucida Sans Unicode" charset="0"/>
            </a:endParaRPr>
          </a:p>
        </p:txBody>
      </p:sp>
      <p:sp>
        <p:nvSpPr>
          <p:cNvPr id="22323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223236" name="Text Box 2"/>
          <p:cNvSpPr>
            <a:spLocks noGrp="1" noChangeArrowheads="1"/>
          </p:cNvSpPr>
          <p:nvPr>
            <p:ph type="body"/>
          </p:nvPr>
        </p:nvSpPr>
        <p:spPr>
          <a:xfrm>
            <a:off x="685800" y="4343400"/>
            <a:ext cx="5486400" cy="4114800"/>
          </a:xfrm>
          <a:noFill/>
          <a:ln/>
        </p:spPr>
        <p:txBody>
          <a:bodyPr/>
          <a:lstStyle/>
          <a:p>
            <a:pPr eaLnBrk="1" hangingPunct="1">
              <a:spcBef>
                <a:spcPct val="0"/>
              </a:spcBef>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mtClean="0">
                <a:latin typeface="Calibri" pitchFamily="32" charset="0"/>
                <a:cs typeface="Lucida Sans Unicode" charset="0"/>
              </a:rPr>
              <a:t>Barrett’s on top, goblet cell on right, normal esophagus on bottom.</a:t>
            </a:r>
          </a:p>
        </p:txBody>
      </p:sp>
      <p:sp>
        <p:nvSpPr>
          <p:cNvPr id="223237" name="Text Box 3"/>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C15AD2B7-DB5A-4070-9FBC-C4BB1BF5FA53}" type="slidenum">
              <a:rPr lang="en-GB" sz="1200">
                <a:solidFill>
                  <a:srgbClr val="000000"/>
                </a:solidFill>
              </a:rPr>
              <a:pPr algn="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17</a:t>
            </a:fld>
            <a:endParaRPr lang="en-GB" sz="120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82" name="Rectangle 7"/>
          <p:cNvSpPr>
            <a:spLocks noGrp="1" noChangeArrowheads="1"/>
          </p:cNvSpPr>
          <p:nvPr>
            <p:ph type="sldNum" sz="quarter"/>
          </p:nvPr>
        </p:nvSpPr>
        <p:spPr>
          <a:noFill/>
        </p:spPr>
        <p:txBody>
          <a:bodyPr/>
          <a:lstStyle/>
          <a:p>
            <a:fld id="{2BAB8591-1B5C-4971-A4E0-76708EFA935C}" type="slidenum">
              <a:rPr lang="en-GB" smtClean="0">
                <a:cs typeface="Lucida Sans Unicode" charset="0"/>
              </a:rPr>
              <a:pPr/>
              <a:t>18</a:t>
            </a:fld>
            <a:endParaRPr lang="en-GB" smtClean="0">
              <a:cs typeface="Lucida Sans Unicode" charset="0"/>
            </a:endParaRPr>
          </a:p>
        </p:txBody>
      </p:sp>
      <p:sp>
        <p:nvSpPr>
          <p:cNvPr id="22528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25284" name="Rectangle 2"/>
          <p:cNvSpPr>
            <a:spLocks noGrp="1" noChangeArrowheads="1"/>
          </p:cNvSpPr>
          <p:nvPr>
            <p:ph type="body" idx="1"/>
          </p:nvPr>
        </p:nvSpPr>
        <p:spPr>
          <a:xfrm>
            <a:off x="685800" y="4343400"/>
            <a:ext cx="5486400" cy="4114800"/>
          </a:xfrm>
          <a:noFill/>
          <a:ln/>
        </p:spPr>
        <p:txBody>
          <a:bodyPr wrap="none" anchor="ctr"/>
          <a:lstStyle/>
          <a:p>
            <a:r>
              <a:rPr lang="en-US" smtClean="0"/>
              <a:t>Glandular “dysplasia”</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4258" name="Rectangle 7"/>
          <p:cNvSpPr>
            <a:spLocks noGrp="1" noChangeArrowheads="1"/>
          </p:cNvSpPr>
          <p:nvPr>
            <p:ph type="sldNum" sz="quarter"/>
          </p:nvPr>
        </p:nvSpPr>
        <p:spPr>
          <a:noFill/>
        </p:spPr>
        <p:txBody>
          <a:bodyPr/>
          <a:lstStyle/>
          <a:p>
            <a:fld id="{A9D5B6B9-50CC-497F-9890-55EEA74FAC78}" type="slidenum">
              <a:rPr lang="en-GB" smtClean="0">
                <a:cs typeface="Lucida Sans Unicode" charset="0"/>
              </a:rPr>
              <a:pPr/>
              <a:t>19</a:t>
            </a:fld>
            <a:endParaRPr lang="en-GB" smtClean="0">
              <a:cs typeface="Lucida Sans Unicode" charset="0"/>
            </a:endParaRPr>
          </a:p>
        </p:txBody>
      </p:sp>
      <p:sp>
        <p:nvSpPr>
          <p:cNvPr id="22425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24260"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gross photograph illustrates a </a:t>
            </a:r>
            <a:r>
              <a:rPr lang="en-US" dirty="0" err="1" smtClean="0"/>
              <a:t>squamous</a:t>
            </a:r>
            <a:r>
              <a:rPr lang="en-US" dirty="0" smtClean="0"/>
              <a:t> cell carcinoma of the esophagus in a patient who presented with progressive </a:t>
            </a:r>
            <a:r>
              <a:rPr lang="en-US" dirty="0" err="1" smtClean="0"/>
              <a:t>dysphagia</a:t>
            </a:r>
            <a:r>
              <a:rPr lang="en-US" dirty="0" smtClean="0"/>
              <a:t>. It is easy to see how this mass produced this symptom. The oval structure adjacent to the esophagus represents </a:t>
            </a:r>
            <a:r>
              <a:rPr lang="en-US" dirty="0" err="1" smtClean="0"/>
              <a:t>metatastic</a:t>
            </a:r>
            <a:r>
              <a:rPr lang="en-US" dirty="0" smtClean="0"/>
              <a:t> </a:t>
            </a:r>
            <a:r>
              <a:rPr lang="en-US" dirty="0" err="1" smtClean="0"/>
              <a:t>squamous</a:t>
            </a:r>
            <a:r>
              <a:rPr lang="en-US" dirty="0" smtClean="0"/>
              <a:t> cell carcinoma within a lymph node. </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21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Slide Image Placeholder 1"/>
          <p:cNvSpPr>
            <a:spLocks noGrp="1" noRot="1" noChangeAspect="1" noTextEdit="1"/>
          </p:cNvSpPr>
          <p:nvPr>
            <p:ph type="sldImg"/>
          </p:nvPr>
        </p:nvSpPr>
        <p:spPr bwMode="auto">
          <a:noFill/>
          <a:ln>
            <a:solidFill>
              <a:srgbClr val="000000"/>
            </a:solidFill>
            <a:miter lim="800000"/>
            <a:headEnd/>
            <a:tailEnd/>
          </a:ln>
        </p:spPr>
      </p:sp>
      <p:sp>
        <p:nvSpPr>
          <p:cNvPr id="471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710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D6E66F-3E3E-40F9-AC9E-5D3DDF4CE4CE}" type="slidenum">
              <a:rPr lang="en-US" smtClean="0"/>
              <a:pPr fontAlgn="base">
                <a:spcBef>
                  <a:spcPct val="0"/>
                </a:spcBef>
                <a:spcAft>
                  <a:spcPct val="0"/>
                </a:spcAft>
                <a:defRPr/>
              </a:pPr>
              <a:t>22</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2450" name="Rectangle 7"/>
          <p:cNvSpPr>
            <a:spLocks noGrp="1" noChangeArrowheads="1"/>
          </p:cNvSpPr>
          <p:nvPr>
            <p:ph type="sldNum" sz="quarter"/>
          </p:nvPr>
        </p:nvSpPr>
        <p:spPr>
          <a:noFill/>
        </p:spPr>
        <p:txBody>
          <a:bodyPr/>
          <a:lstStyle/>
          <a:p>
            <a:fld id="{D3B3E05B-2397-41D9-9E0E-57184ACD6905}" type="slidenum">
              <a:rPr lang="en-GB" smtClean="0">
                <a:cs typeface="Lucida Sans Unicode" charset="0"/>
              </a:rPr>
              <a:pPr/>
              <a:t>23</a:t>
            </a:fld>
            <a:endParaRPr lang="en-GB" smtClean="0">
              <a:cs typeface="Lucida Sans Unicode" charset="0"/>
            </a:endParaRPr>
          </a:p>
        </p:txBody>
      </p:sp>
      <p:sp>
        <p:nvSpPr>
          <p:cNvPr id="23245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32452"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3474" name="Rectangle 7"/>
          <p:cNvSpPr>
            <a:spLocks noGrp="1" noChangeArrowheads="1"/>
          </p:cNvSpPr>
          <p:nvPr>
            <p:ph type="sldNum" sz="quarter"/>
          </p:nvPr>
        </p:nvSpPr>
        <p:spPr>
          <a:noFill/>
        </p:spPr>
        <p:txBody>
          <a:bodyPr/>
          <a:lstStyle/>
          <a:p>
            <a:fld id="{686709CA-4D4E-4055-B77E-4E364EFFE640}" type="slidenum">
              <a:rPr lang="en-GB" smtClean="0">
                <a:cs typeface="Lucida Sans Unicode" charset="0"/>
              </a:rPr>
              <a:pPr/>
              <a:t>26</a:t>
            </a:fld>
            <a:endParaRPr lang="en-GB" smtClean="0">
              <a:cs typeface="Lucida Sans Unicode" charset="0"/>
            </a:endParaRPr>
          </a:p>
        </p:txBody>
      </p:sp>
      <p:sp>
        <p:nvSpPr>
          <p:cNvPr id="23347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33476" name="Rectangle 2"/>
          <p:cNvSpPr>
            <a:spLocks noGrp="1" noChangeArrowheads="1"/>
          </p:cNvSpPr>
          <p:nvPr>
            <p:ph type="body" idx="1"/>
          </p:nvPr>
        </p:nvSpPr>
        <p:spPr>
          <a:xfrm>
            <a:off x="685800" y="4343400"/>
            <a:ext cx="5486400" cy="4114800"/>
          </a:xfrm>
          <a:noFill/>
          <a:ln/>
        </p:spPr>
        <p:txBody>
          <a:bodyPr wrap="none" anchor="ctr"/>
          <a:lstStyle/>
          <a:p>
            <a:r>
              <a:rPr lang="en-US" smtClean="0"/>
              <a:t>Would you call this squamous “dysplasia”? Answer: YES</a:t>
            </a:r>
          </a:p>
          <a:p>
            <a:r>
              <a:rPr lang="en-US" smtClean="0"/>
              <a:t>Would your fear it would develop into squamous cell carcinoma? Answer: YES</a:t>
            </a:r>
          </a:p>
          <a:p>
            <a:r>
              <a:rPr lang="en-US" smtClean="0"/>
              <a:t>Does it always? Answer: NO</a:t>
            </a:r>
          </a:p>
          <a:p>
            <a:r>
              <a:rPr lang="en-US" smtClean="0"/>
              <a:t>Does it usually? Answer: With time, YES</a:t>
            </a:r>
          </a:p>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22" name="Rectangle 7"/>
          <p:cNvSpPr>
            <a:spLocks noGrp="1" noChangeArrowheads="1"/>
          </p:cNvSpPr>
          <p:nvPr>
            <p:ph type="sldNum" sz="quarter"/>
          </p:nvPr>
        </p:nvSpPr>
        <p:spPr>
          <a:noFill/>
        </p:spPr>
        <p:txBody>
          <a:bodyPr/>
          <a:lstStyle/>
          <a:p>
            <a:fld id="{4AF58C4C-3E70-47D4-A49E-4A81D30D2F68}" type="slidenum">
              <a:rPr lang="en-GB" smtClean="0">
                <a:cs typeface="Lucida Sans Unicode" charset="0"/>
              </a:rPr>
              <a:pPr/>
              <a:t>27</a:t>
            </a:fld>
            <a:endParaRPr lang="en-GB" smtClean="0">
              <a:cs typeface="Lucida Sans Unicode" charset="0"/>
            </a:endParaRPr>
          </a:p>
        </p:txBody>
      </p:sp>
      <p:sp>
        <p:nvSpPr>
          <p:cNvPr id="23552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35524"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1666" name="Rectangle 7"/>
          <p:cNvSpPr>
            <a:spLocks noGrp="1" noChangeArrowheads="1"/>
          </p:cNvSpPr>
          <p:nvPr>
            <p:ph type="sldNum" sz="quarter"/>
          </p:nvPr>
        </p:nvSpPr>
        <p:spPr>
          <a:noFill/>
        </p:spPr>
        <p:txBody>
          <a:bodyPr/>
          <a:lstStyle/>
          <a:p>
            <a:fld id="{DD24B150-38FF-42D1-9477-1D1BBEDD0499}" type="slidenum">
              <a:rPr lang="en-GB" smtClean="0">
                <a:cs typeface="Lucida Sans Unicode" charset="0"/>
              </a:rPr>
              <a:pPr/>
              <a:t>29</a:t>
            </a:fld>
            <a:endParaRPr lang="en-GB" smtClean="0">
              <a:cs typeface="Lucida Sans Unicode" charset="0"/>
            </a:endParaRPr>
          </a:p>
        </p:txBody>
      </p:sp>
      <p:sp>
        <p:nvSpPr>
          <p:cNvPr id="24166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41668" name="Rectangle 2"/>
          <p:cNvSpPr>
            <a:spLocks noGrp="1" noChangeArrowheads="1"/>
          </p:cNvSpPr>
          <p:nvPr>
            <p:ph type="body" idx="1"/>
          </p:nvPr>
        </p:nvSpPr>
        <p:spPr>
          <a:xfrm>
            <a:off x="685800" y="4343400"/>
            <a:ext cx="5486400" cy="4025900"/>
          </a:xfrm>
          <a:noFill/>
          <a:ln/>
        </p:spPr>
        <p:txBody>
          <a:bodyPr wrap="none" anchor="ctr"/>
          <a:lstStyle/>
          <a:p>
            <a:r>
              <a:rPr lang="en-US" smtClean="0"/>
              <a:t>ALL 3 classic branches of the celiac axis supply the stomach: Common hepatic, left gastric, and splenic</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CA4F8BBB-E528-49CE-93C8-FAEB5AC572DC}" type="slidenum">
              <a:rPr lang="en-US" smtClean="0"/>
              <a:pPr/>
              <a:t>4</a:t>
            </a:fld>
            <a:endParaRPr lang="en-US"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r>
              <a:rPr lang="en-US" smtClean="0"/>
              <a:t>The classic place for ANY visible parotid swelling or tumor to present, between the tip of the ear and the tip (angle) of the mandible.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2690" name="Rectangle 7"/>
          <p:cNvSpPr>
            <a:spLocks noGrp="1" noChangeArrowheads="1"/>
          </p:cNvSpPr>
          <p:nvPr>
            <p:ph type="sldNum" sz="quarter"/>
          </p:nvPr>
        </p:nvSpPr>
        <p:spPr>
          <a:noFill/>
        </p:spPr>
        <p:txBody>
          <a:bodyPr/>
          <a:lstStyle/>
          <a:p>
            <a:fld id="{22A54B61-C2D9-45FD-9CFC-368C9F45F58A}" type="slidenum">
              <a:rPr lang="en-GB" smtClean="0">
                <a:cs typeface="Lucida Sans Unicode" charset="0"/>
              </a:rPr>
              <a:pPr/>
              <a:t>30</a:t>
            </a:fld>
            <a:endParaRPr lang="en-GB" smtClean="0">
              <a:cs typeface="Lucida Sans Unicode" charset="0"/>
            </a:endParaRPr>
          </a:p>
        </p:txBody>
      </p:sp>
      <p:sp>
        <p:nvSpPr>
          <p:cNvPr id="24269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42692" name="Rectangle 2"/>
          <p:cNvSpPr>
            <a:spLocks noGrp="1" noChangeArrowheads="1"/>
          </p:cNvSpPr>
          <p:nvPr>
            <p:ph type="body" idx="1"/>
          </p:nvPr>
        </p:nvSpPr>
        <p:spPr>
          <a:xfrm>
            <a:off x="685800" y="4343400"/>
            <a:ext cx="5486400" cy="4025900"/>
          </a:xfrm>
          <a:noFill/>
          <a:ln/>
        </p:spPr>
        <p:txBody>
          <a:bodyPr wrap="none" anchor="ctr"/>
          <a:lstStyle/>
          <a:p>
            <a:r>
              <a:rPr lang="en-US" dirty="0" smtClean="0"/>
              <a:t>If you think of the acid production in the stomach to be ONLY in the mid-BODY, and the proximal and distal ends as chiefly mucous to protect the esophagus and duodenum from the harsh acid, then you will understand the histology.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4738" name="Rectangle 7"/>
          <p:cNvSpPr>
            <a:spLocks noGrp="1" noChangeArrowheads="1"/>
          </p:cNvSpPr>
          <p:nvPr>
            <p:ph type="sldNum" sz="quarter"/>
          </p:nvPr>
        </p:nvSpPr>
        <p:spPr>
          <a:noFill/>
        </p:spPr>
        <p:txBody>
          <a:bodyPr/>
          <a:lstStyle/>
          <a:p>
            <a:fld id="{9D67F87D-9826-47AA-8A62-6A970228022C}" type="slidenum">
              <a:rPr lang="en-GB" smtClean="0">
                <a:cs typeface="Lucida Sans Unicode" charset="0"/>
              </a:rPr>
              <a:pPr/>
              <a:t>31</a:t>
            </a:fld>
            <a:endParaRPr lang="en-GB" smtClean="0">
              <a:cs typeface="Lucida Sans Unicode" charset="0"/>
            </a:endParaRPr>
          </a:p>
        </p:txBody>
      </p:sp>
      <p:sp>
        <p:nvSpPr>
          <p:cNvPr id="24473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44740" name="Rectangle 2"/>
          <p:cNvSpPr>
            <a:spLocks noGrp="1" noChangeArrowheads="1"/>
          </p:cNvSpPr>
          <p:nvPr>
            <p:ph type="body" idx="1"/>
          </p:nvPr>
        </p:nvSpPr>
        <p:spPr>
          <a:xfrm>
            <a:off x="685800" y="4343400"/>
            <a:ext cx="5486400" cy="4025900"/>
          </a:xfrm>
          <a:noFill/>
          <a:ln/>
        </p:spPr>
        <p:txBody>
          <a:bodyPr wrap="none" anchor="ctr"/>
          <a:lstStyle/>
          <a:p>
            <a:r>
              <a:rPr lang="en-US" smtClean="0"/>
              <a:t>Body with numerous chief and parietal (acid producing) cells.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ln/>
        </p:spPr>
      </p:sp>
      <p:sp>
        <p:nvSpPr>
          <p:cNvPr id="261123" name="Notes Placeholder 2"/>
          <p:cNvSpPr>
            <a:spLocks noGrp="1"/>
          </p:cNvSpPr>
          <p:nvPr>
            <p:ph type="body" idx="1"/>
          </p:nvPr>
        </p:nvSpPr>
        <p:spPr>
          <a:noFill/>
          <a:ln/>
        </p:spPr>
        <p:txBody>
          <a:bodyPr/>
          <a:lstStyle/>
          <a:p>
            <a:endParaRPr lang="en-US" smtClean="0"/>
          </a:p>
        </p:txBody>
      </p:sp>
      <p:sp>
        <p:nvSpPr>
          <p:cNvPr id="261124" name="Slide Number Placeholder 3"/>
          <p:cNvSpPr>
            <a:spLocks noGrp="1"/>
          </p:cNvSpPr>
          <p:nvPr>
            <p:ph type="sldNum" sz="quarter"/>
          </p:nvPr>
        </p:nvSpPr>
        <p:spPr>
          <a:noFill/>
        </p:spPr>
        <p:txBody>
          <a:bodyPr/>
          <a:lstStyle/>
          <a:p>
            <a:fld id="{2DD8B869-CA60-4DD7-B643-D9775705D013}" type="slidenum">
              <a:rPr lang="en-GB" smtClean="0"/>
              <a:pPr/>
              <a:t>34</a:t>
            </a:fld>
            <a:endParaRPr lang="en-GB"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Slide Image Placeholder 1"/>
          <p:cNvSpPr>
            <a:spLocks noGrp="1" noRot="1" noChangeAspect="1" noTextEdit="1"/>
          </p:cNvSpPr>
          <p:nvPr>
            <p:ph type="sldImg"/>
          </p:nvPr>
        </p:nvSpPr>
        <p:spPr bwMode="auto">
          <a:noFill/>
          <a:ln>
            <a:solidFill>
              <a:srgbClr val="000000"/>
            </a:solidFill>
            <a:miter lim="800000"/>
            <a:headEnd/>
            <a:tailEnd/>
          </a:ln>
        </p:spPr>
      </p:sp>
      <p:sp>
        <p:nvSpPr>
          <p:cNvPr id="474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741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E07A62D-4A40-4CFF-A68A-7783E95D9CDE}" type="slidenum">
              <a:rPr lang="en-US" smtClean="0"/>
              <a:pPr fontAlgn="base">
                <a:spcBef>
                  <a:spcPct val="0"/>
                </a:spcBef>
                <a:spcAft>
                  <a:spcPct val="0"/>
                </a:spcAft>
                <a:defRPr/>
              </a:pPr>
              <a:t>35</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Chronic gastric peptic ulcer </a:t>
            </a:r>
            <a:r>
              <a:rPr lang="en-US" dirty="0" smtClean="0"/>
              <a:t> </a:t>
            </a:r>
            <a:br>
              <a:rPr lang="en-US" dirty="0" smtClean="0"/>
            </a:b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37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p:spPr>
        <p:txBody>
          <a:bodyPr/>
          <a:lstStyle/>
          <a:p>
            <a:endParaRPr lang="en-US" smtClean="0"/>
          </a:p>
        </p:txBody>
      </p:sp>
      <p:sp>
        <p:nvSpPr>
          <p:cNvPr id="256004" name="Slide Number Placeholder 3"/>
          <p:cNvSpPr>
            <a:spLocks noGrp="1"/>
          </p:cNvSpPr>
          <p:nvPr>
            <p:ph type="sldNum" sz="quarter"/>
          </p:nvPr>
        </p:nvSpPr>
        <p:spPr>
          <a:noFill/>
        </p:spPr>
        <p:txBody>
          <a:bodyPr/>
          <a:lstStyle/>
          <a:p>
            <a:fld id="{02874661-B70C-4E96-B8F1-9BDC6219F1E6}" type="slidenum">
              <a:rPr lang="en-GB" smtClean="0"/>
              <a:pPr/>
              <a:t>40</a:t>
            </a:fld>
            <a:endParaRPr lang="en-GB"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p:spPr>
        <p:txBody>
          <a:bodyPr/>
          <a:lstStyle/>
          <a:p>
            <a:r>
              <a:rPr lang="en-US" smtClean="0"/>
              <a:t>Helicobacter pylori, gastric biopsy, silver stain on left, giemsa stain on right.</a:t>
            </a:r>
          </a:p>
        </p:txBody>
      </p:sp>
      <p:sp>
        <p:nvSpPr>
          <p:cNvPr id="257028" name="Slide Number Placeholder 3"/>
          <p:cNvSpPr>
            <a:spLocks noGrp="1"/>
          </p:cNvSpPr>
          <p:nvPr>
            <p:ph type="sldNum" sz="quarter"/>
          </p:nvPr>
        </p:nvSpPr>
        <p:spPr>
          <a:noFill/>
        </p:spPr>
        <p:txBody>
          <a:bodyPr/>
          <a:lstStyle/>
          <a:p>
            <a:fld id="{8CD17421-7D63-402A-9A4B-B00C04D037D0}" type="slidenum">
              <a:rPr lang="en-GB" smtClean="0">
                <a:cs typeface="Lucida Sans Unicode" charset="0"/>
              </a:rPr>
              <a:pPr/>
              <a:t>41</a:t>
            </a:fld>
            <a:endParaRPr lang="en-GB" smtClean="0">
              <a:cs typeface="Lucida Sans Unicode"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Slide Image Placeholder 1"/>
          <p:cNvSpPr>
            <a:spLocks noGrp="1" noRot="1" noChangeAspect="1" noTextEdit="1"/>
          </p:cNvSpPr>
          <p:nvPr>
            <p:ph type="sldImg"/>
          </p:nvPr>
        </p:nvSpPr>
        <p:spPr bwMode="auto">
          <a:noFill/>
          <a:ln>
            <a:solidFill>
              <a:srgbClr val="000000"/>
            </a:solidFill>
            <a:miter lim="800000"/>
            <a:headEnd/>
            <a:tailEnd/>
          </a:ln>
        </p:spPr>
      </p:sp>
      <p:sp>
        <p:nvSpPr>
          <p:cNvPr id="4792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792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E1F140-A877-47AA-9B7D-3ABD4055084F}" type="slidenum">
              <a:rPr lang="en-US" smtClean="0"/>
              <a:pPr fontAlgn="base">
                <a:spcBef>
                  <a:spcPct val="0"/>
                </a:spcBef>
                <a:spcAft>
                  <a:spcPct val="0"/>
                </a:spcAft>
                <a:defRPr/>
              </a:pPr>
              <a:t>43</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Slide Image Placeholder 1"/>
          <p:cNvSpPr>
            <a:spLocks noGrp="1" noRot="1" noChangeAspect="1" noTextEdit="1"/>
          </p:cNvSpPr>
          <p:nvPr>
            <p:ph type="sldImg"/>
          </p:nvPr>
        </p:nvSpPr>
        <p:spPr bwMode="auto">
          <a:noFill/>
          <a:ln>
            <a:solidFill>
              <a:srgbClr val="000000"/>
            </a:solidFill>
            <a:miter lim="800000"/>
            <a:headEnd/>
            <a:tailEnd/>
          </a:ln>
        </p:spPr>
      </p:sp>
      <p:sp>
        <p:nvSpPr>
          <p:cNvPr id="481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812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9E853D9-FF63-4120-808C-90FAF39E0572}" type="slidenum">
              <a:rPr lang="en-US" smtClean="0"/>
              <a:pPr fontAlgn="base">
                <a:spcBef>
                  <a:spcPct val="0"/>
                </a:spcBef>
                <a:spcAft>
                  <a:spcPct val="0"/>
                </a:spcAft>
                <a:defRPr/>
              </a:pPr>
              <a:t>44</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Slide Image Placeholder 1"/>
          <p:cNvSpPr>
            <a:spLocks noGrp="1" noRot="1" noChangeAspect="1" noTextEdit="1"/>
          </p:cNvSpPr>
          <p:nvPr>
            <p:ph type="sldImg"/>
          </p:nvPr>
        </p:nvSpPr>
        <p:spPr bwMode="auto">
          <a:noFill/>
          <a:ln>
            <a:solidFill>
              <a:srgbClr val="000000"/>
            </a:solidFill>
            <a:miter lim="800000"/>
            <a:headEnd/>
            <a:tailEnd/>
          </a:ln>
        </p:spPr>
      </p:sp>
      <p:sp>
        <p:nvSpPr>
          <p:cNvPr id="4833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833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DE989B-9060-4595-9765-2EDDDDA71842}" type="slidenum">
              <a:rPr lang="en-US" smtClean="0"/>
              <a:pPr fontAlgn="base">
                <a:spcBef>
                  <a:spcPct val="0"/>
                </a:spcBef>
                <a:spcAft>
                  <a:spcPct val="0"/>
                </a:spcAft>
                <a:defRPr/>
              </a:pPr>
              <a:t>45</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045845B4-0A0F-4D89-80B8-65842B8CE2F1}" type="slidenum">
              <a:rPr lang="en-US" smtClean="0"/>
              <a:pPr/>
              <a:t>5</a:t>
            </a:fld>
            <a:endParaRPr lang="en-US"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r>
              <a:rPr lang="en-US" smtClean="0"/>
              <a:t>Mixed tumors are generally benign, have BOTH connective tissue (i.e., usually cartilagenous) components as well as glandular components, hence the name pleomorphic or mixed, they generally look and feel like little round soft cartilage balls.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p:spPr>
        <p:txBody>
          <a:bodyPr/>
          <a:lstStyle/>
          <a:p>
            <a:r>
              <a:rPr lang="en-US" dirty="0" smtClean="0"/>
              <a:t>The LINITIS PLASTICA is the most SPECTACULAR, and most FEARED, of all gastric </a:t>
            </a:r>
            <a:r>
              <a:rPr lang="en-US" dirty="0" err="1" smtClean="0"/>
              <a:t>adenocarcinomas</a:t>
            </a:r>
            <a:r>
              <a:rPr lang="en-US" dirty="0" smtClean="0"/>
              <a:t>. It grows DIFFUSELY through all layers of the stomach, greatly thickening its wall, and giving the stomach a classic LEATHER BOTTLE appearance. It has a horrible prognosis.</a:t>
            </a:r>
          </a:p>
        </p:txBody>
      </p:sp>
      <p:sp>
        <p:nvSpPr>
          <p:cNvPr id="281604" name="Slide Number Placeholder 3"/>
          <p:cNvSpPr>
            <a:spLocks noGrp="1"/>
          </p:cNvSpPr>
          <p:nvPr>
            <p:ph type="sldNum" sz="quarter"/>
          </p:nvPr>
        </p:nvSpPr>
        <p:spPr>
          <a:noFill/>
        </p:spPr>
        <p:txBody>
          <a:bodyPr/>
          <a:lstStyle/>
          <a:p>
            <a:fld id="{3F1A7356-0E49-44D4-BC35-B9E54D1D9C4D}" type="slidenum">
              <a:rPr lang="en-GB" smtClean="0">
                <a:cs typeface="Lucida Sans Unicode" charset="0"/>
              </a:rPr>
              <a:pPr/>
              <a:t>46</a:t>
            </a:fld>
            <a:endParaRPr lang="en-GB" smtClean="0">
              <a:cs typeface="Lucida Sans Unicode"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Gastric </a:t>
            </a:r>
            <a:r>
              <a:rPr lang="en-US" b="1" dirty="0" err="1" smtClean="0"/>
              <a:t>adenocarcinoma</a:t>
            </a:r>
            <a:r>
              <a:rPr lang="en-US" b="1" dirty="0" smtClean="0"/>
              <a:t>,  intestinal pattern</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47</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Photomicrograph of a poorly differential intestinal type </a:t>
            </a:r>
            <a:r>
              <a:rPr lang="en-US" dirty="0" err="1" smtClean="0"/>
              <a:t>adenocarcinoma</a:t>
            </a:r>
            <a:r>
              <a:rPr lang="en-US" dirty="0" smtClean="0"/>
              <a:t> of the stomach. </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48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a:ln/>
        </p:spPr>
      </p:sp>
      <p:sp>
        <p:nvSpPr>
          <p:cNvPr id="285699" name="Notes Placeholder 2"/>
          <p:cNvSpPr>
            <a:spLocks noGrp="1"/>
          </p:cNvSpPr>
          <p:nvPr>
            <p:ph type="body" idx="1"/>
          </p:nvPr>
        </p:nvSpPr>
        <p:spPr>
          <a:noFill/>
          <a:ln/>
        </p:spPr>
        <p:txBody>
          <a:bodyPr/>
          <a:lstStyle/>
          <a:p>
            <a:r>
              <a:rPr lang="en-US" dirty="0" smtClean="0"/>
              <a:t>Signet ring cells are POORLY differentiated </a:t>
            </a:r>
            <a:r>
              <a:rPr lang="en-US" dirty="0" err="1" smtClean="0"/>
              <a:t>adenocarcinoma</a:t>
            </a:r>
            <a:r>
              <a:rPr lang="en-US" dirty="0" smtClean="0"/>
              <a:t> cells, and are OFTEN seen with </a:t>
            </a:r>
            <a:r>
              <a:rPr lang="en-US" dirty="0" err="1" smtClean="0"/>
              <a:t>linitis</a:t>
            </a:r>
            <a:r>
              <a:rPr lang="en-US" dirty="0" smtClean="0"/>
              <a:t> </a:t>
            </a:r>
            <a:r>
              <a:rPr lang="en-US" dirty="0" err="1" smtClean="0"/>
              <a:t>plastica</a:t>
            </a:r>
            <a:r>
              <a:rPr lang="en-US" dirty="0" smtClean="0"/>
              <a:t>. Those large “holes” in the cytoplasm represents intracellular </a:t>
            </a:r>
            <a:r>
              <a:rPr lang="en-US" dirty="0" err="1" smtClean="0"/>
              <a:t>mucin</a:t>
            </a:r>
            <a:r>
              <a:rPr lang="en-US" baseline="0" dirty="0" smtClean="0"/>
              <a:t> which push the nucleus to the </a:t>
            </a:r>
            <a:r>
              <a:rPr lang="en-US" baseline="0" dirty="0" err="1" smtClean="0"/>
              <a:t>preiphery</a:t>
            </a:r>
            <a:r>
              <a:rPr lang="en-US" baseline="0" dirty="0" smtClean="0"/>
              <a:t> giving the cell signet ring appearance .</a:t>
            </a:r>
            <a:endParaRPr lang="en-US" dirty="0" smtClean="0"/>
          </a:p>
        </p:txBody>
      </p:sp>
      <p:sp>
        <p:nvSpPr>
          <p:cNvPr id="285700" name="Slide Number Placeholder 3"/>
          <p:cNvSpPr>
            <a:spLocks noGrp="1"/>
          </p:cNvSpPr>
          <p:nvPr>
            <p:ph type="sldNum" sz="quarter"/>
          </p:nvPr>
        </p:nvSpPr>
        <p:spPr>
          <a:noFill/>
        </p:spPr>
        <p:txBody>
          <a:bodyPr/>
          <a:lstStyle/>
          <a:p>
            <a:fld id="{4AED4C48-D252-4FE2-ACF3-6DC75FDD3CFF}" type="slidenum">
              <a:rPr lang="en-GB" smtClean="0">
                <a:cs typeface="Lucida Sans Unicode" charset="0"/>
              </a:rPr>
              <a:pPr/>
              <a:t>49</a:t>
            </a:fld>
            <a:endParaRPr lang="en-GB" smtClean="0">
              <a:cs typeface="Lucida Sans Unicode"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ln/>
        </p:spPr>
      </p:sp>
      <p:sp>
        <p:nvSpPr>
          <p:cNvPr id="291843" name="Notes Placeholder 2"/>
          <p:cNvSpPr>
            <a:spLocks noGrp="1"/>
          </p:cNvSpPr>
          <p:nvPr>
            <p:ph type="body" idx="1"/>
          </p:nvPr>
        </p:nvSpPr>
        <p:spPr>
          <a:noFill/>
          <a:ln/>
        </p:spPr>
        <p:txBody>
          <a:bodyPr/>
          <a:lstStyle/>
          <a:p>
            <a:r>
              <a:rPr lang="en-US" smtClean="0"/>
              <a:t>The SI has a “villous” or “papillary”, i.e., hairy surface appearance, while the LI has a configuration similar to the stomach, i.e., “pits and glands”</a:t>
            </a:r>
          </a:p>
        </p:txBody>
      </p:sp>
      <p:sp>
        <p:nvSpPr>
          <p:cNvPr id="291844" name="Slide Number Placeholder 3"/>
          <p:cNvSpPr>
            <a:spLocks noGrp="1"/>
          </p:cNvSpPr>
          <p:nvPr>
            <p:ph type="sldNum" sz="quarter"/>
          </p:nvPr>
        </p:nvSpPr>
        <p:spPr>
          <a:noFill/>
        </p:spPr>
        <p:txBody>
          <a:bodyPr/>
          <a:lstStyle/>
          <a:p>
            <a:fld id="{E93ACFA8-3171-44E7-9C77-5113547538AF}" type="slidenum">
              <a:rPr lang="en-GB" smtClean="0"/>
              <a:pPr/>
              <a:t>51</a:t>
            </a:fld>
            <a:endParaRPr lang="en-GB"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Slide Image Placeholder 1"/>
          <p:cNvSpPr>
            <a:spLocks noGrp="1" noRot="1" noChangeAspect="1" noTextEdit="1"/>
          </p:cNvSpPr>
          <p:nvPr>
            <p:ph type="sldImg"/>
          </p:nvPr>
        </p:nvSpPr>
        <p:spPr bwMode="auto">
          <a:noFill/>
          <a:ln>
            <a:solidFill>
              <a:srgbClr val="000000"/>
            </a:solidFill>
            <a:miter lim="800000"/>
            <a:headEnd/>
            <a:tailEnd/>
          </a:ln>
        </p:spPr>
      </p:sp>
      <p:sp>
        <p:nvSpPr>
          <p:cNvPr id="477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771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8916FC7-E9C9-42CE-9FBC-5890F5406F9E}" type="slidenum">
              <a:rPr lang="en-US" smtClean="0"/>
              <a:pPr fontAlgn="base">
                <a:spcBef>
                  <a:spcPct val="0"/>
                </a:spcBef>
                <a:spcAft>
                  <a:spcPct val="0"/>
                </a:spcAft>
                <a:defRPr/>
              </a:pPr>
              <a:t>54</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A86FD0-2BAE-417E-92C3-191D471CDED3}" type="slidenum">
              <a:rPr lang="en-US"/>
              <a:pPr/>
              <a:t>56</a:t>
            </a:fld>
            <a:endParaRPr lang="en-US"/>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61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821E2E8-EA98-44C3-BFAA-329982B1792C}" type="slidenum">
              <a:rPr lang="en-US"/>
              <a:pPr fontAlgn="base">
                <a:spcBef>
                  <a:spcPct val="0"/>
                </a:spcBef>
                <a:spcAft>
                  <a:spcPct val="0"/>
                </a:spcAft>
              </a:pPr>
              <a:t>60</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7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FAA94C1-7284-47BC-B816-C2A0DCF2AD94}" type="slidenum">
              <a:rPr lang="en-US"/>
              <a:pPr fontAlgn="base">
                <a:spcBef>
                  <a:spcPct val="0"/>
                </a:spcBef>
                <a:spcAft>
                  <a:spcPct val="0"/>
                </a:spcAft>
              </a:pPr>
              <a:t>61</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82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E1DF5BC-5B6E-4FE8-87B3-7FADE74CFC27}" type="slidenum">
              <a:rPr lang="en-US"/>
              <a:pPr fontAlgn="base">
                <a:spcBef>
                  <a:spcPct val="0"/>
                </a:spcBef>
                <a:spcAft>
                  <a:spcPct val="0"/>
                </a:spcAft>
              </a:pPr>
              <a:t>62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5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8989EBA-0858-4FD2-BF59-4F64D090762B}" type="slidenum">
              <a:rPr lang="en-US"/>
              <a:pPr fontAlgn="base">
                <a:spcBef>
                  <a:spcPct val="0"/>
                </a:spcBef>
                <a:spcAft>
                  <a:spcPct val="0"/>
                </a:spcAft>
              </a:pPr>
              <a:t>7</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the inflammation has produced large, irregularly shaped to rake-like ulcers that are separated from each other by mucosa that appears close to normal. </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65</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Slide Image Placeholder 1"/>
          <p:cNvSpPr>
            <a:spLocks noGrp="1" noRot="1" noChangeAspect="1" noTextEdit="1"/>
          </p:cNvSpPr>
          <p:nvPr>
            <p:ph type="sldImg"/>
          </p:nvPr>
        </p:nvSpPr>
        <p:spPr bwMode="auto">
          <a:noFill/>
          <a:ln>
            <a:solidFill>
              <a:srgbClr val="000000"/>
            </a:solidFill>
            <a:miter lim="800000"/>
            <a:headEnd/>
            <a:tailEnd/>
          </a:ln>
        </p:spPr>
      </p:sp>
      <p:sp>
        <p:nvSpPr>
          <p:cNvPr id="487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874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FC6F80-B797-46E7-A431-AB8F4E137D32}" type="slidenum">
              <a:rPr lang="en-US" smtClean="0"/>
              <a:pPr fontAlgn="base">
                <a:spcBef>
                  <a:spcPct val="0"/>
                </a:spcBef>
                <a:spcAft>
                  <a:spcPct val="0"/>
                </a:spcAft>
                <a:defRPr/>
              </a:pPr>
              <a:t>66</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218D320-F9FB-4A7C-8050-A884ECE144EF}" type="slidenum">
              <a:rPr lang="en-US"/>
              <a:pPr fontAlgn="base">
                <a:spcBef>
                  <a:spcPct val="0"/>
                </a:spcBef>
                <a:spcAft>
                  <a:spcPct val="0"/>
                </a:spcAft>
              </a:pPr>
              <a:t>68</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0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EE96BE3-4D2A-491C-A4A0-A8E67C3FC66A}" type="slidenum">
              <a:rPr lang="en-US"/>
              <a:pPr fontAlgn="base">
                <a:spcBef>
                  <a:spcPct val="0"/>
                </a:spcBef>
                <a:spcAft>
                  <a:spcPct val="0"/>
                </a:spcAft>
              </a:pPr>
              <a:t>71</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entire colon is abnormal, and the usual transverse </a:t>
            </a:r>
            <a:r>
              <a:rPr lang="en-US" dirty="0" err="1" smtClean="0"/>
              <a:t>rugal</a:t>
            </a:r>
            <a:r>
              <a:rPr lang="en-US" dirty="0" smtClean="0"/>
              <a:t> folds have been almost completely </a:t>
            </a:r>
            <a:r>
              <a:rPr lang="en-US" dirty="0" smtClean="0"/>
              <a:t>effaced</a:t>
            </a:r>
            <a:r>
              <a:rPr lang="en-US" baseline="0" dirty="0" smtClean="0"/>
              <a:t> with d</a:t>
            </a:r>
            <a:r>
              <a:rPr lang="en-US" dirty="0" smtClean="0"/>
              <a:t>ilated colon, ulceration, mucosal congestion and hemorrhage. </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73</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Slide Image Placeholder 1"/>
          <p:cNvSpPr>
            <a:spLocks noGrp="1" noRot="1" noChangeAspect="1" noTextEdit="1"/>
          </p:cNvSpPr>
          <p:nvPr>
            <p:ph type="sldImg"/>
          </p:nvPr>
        </p:nvSpPr>
        <p:spPr bwMode="auto">
          <a:noFill/>
          <a:ln>
            <a:solidFill>
              <a:srgbClr val="000000"/>
            </a:solidFill>
            <a:miter lim="800000"/>
            <a:headEnd/>
            <a:tailEnd/>
          </a:ln>
        </p:spPr>
      </p:sp>
      <p:sp>
        <p:nvSpPr>
          <p:cNvPr id="4966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 </a:t>
            </a:r>
            <a:r>
              <a:rPr lang="en-US" smtClean="0"/>
              <a:t>picture shows pseudo </a:t>
            </a:r>
            <a:r>
              <a:rPr lang="en-US" dirty="0" smtClean="0"/>
              <a:t>polyps formation . Toxic mega colon, glandular dysplasia and </a:t>
            </a:r>
            <a:r>
              <a:rPr lang="en-US" dirty="0" err="1" smtClean="0"/>
              <a:t>adenocarcinoma</a:t>
            </a:r>
            <a:r>
              <a:rPr lang="en-US" dirty="0" smtClean="0"/>
              <a:t> are</a:t>
            </a:r>
            <a:r>
              <a:rPr lang="en-US" baseline="0" dirty="0" smtClean="0"/>
              <a:t> the main complications .</a:t>
            </a:r>
            <a:endParaRPr lang="en-US" dirty="0" smtClean="0"/>
          </a:p>
        </p:txBody>
      </p:sp>
      <p:sp>
        <p:nvSpPr>
          <p:cNvPr id="4966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5F14DD4-F646-4F28-B7DF-22861FF1D4D6}" type="slidenum">
              <a:rPr lang="en-US" smtClean="0"/>
              <a:pPr fontAlgn="base">
                <a:spcBef>
                  <a:spcPct val="0"/>
                </a:spcBef>
                <a:spcAft>
                  <a:spcPct val="0"/>
                </a:spcAft>
                <a:defRPr/>
              </a:pPr>
              <a:t>74</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1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9205D49-467D-41A1-B8FB-6284CAEF362F}" type="slidenum">
              <a:rPr lang="en-US"/>
              <a:pPr fontAlgn="base">
                <a:spcBef>
                  <a:spcPct val="0"/>
                </a:spcBef>
                <a:spcAft>
                  <a:spcPct val="0"/>
                </a:spcAft>
              </a:pPr>
              <a:t>75</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2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6FEAB6-B081-4056-8630-12B3B2DDEB9B}" type="slidenum">
              <a:rPr lang="en-US"/>
              <a:pPr fontAlgn="base">
                <a:spcBef>
                  <a:spcPct val="0"/>
                </a:spcBef>
                <a:spcAft>
                  <a:spcPct val="0"/>
                </a:spcAft>
              </a:pPr>
              <a:t>76</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 picture shows </a:t>
            </a:r>
            <a:r>
              <a:rPr lang="en-US" dirty="0" err="1" smtClean="0"/>
              <a:t>cryptitis</a:t>
            </a:r>
            <a:r>
              <a:rPr lang="en-US" dirty="0" smtClean="0"/>
              <a:t>, crypt abscess, acute on chronic inflammation and goblet cells depletion.</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77</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B303AB5-2229-4F88-A93A-47CB00F366C7}" type="slidenum">
              <a:rPr lang="en-US"/>
              <a:pPr fontAlgn="base">
                <a:spcBef>
                  <a:spcPct val="0"/>
                </a:spcBef>
                <a:spcAft>
                  <a:spcPct val="0"/>
                </a:spcAft>
              </a:pPr>
              <a:t>79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p:spPr>
        <p:txBody>
          <a:bodyPr/>
          <a:lstStyle/>
          <a:p>
            <a:endParaRPr lang="en-US" smtClean="0"/>
          </a:p>
        </p:txBody>
      </p:sp>
      <p:sp>
        <p:nvSpPr>
          <p:cNvPr id="199684" name="Slide Number Placeholder 3"/>
          <p:cNvSpPr>
            <a:spLocks noGrp="1"/>
          </p:cNvSpPr>
          <p:nvPr>
            <p:ph type="sldNum" sz="quarter"/>
          </p:nvPr>
        </p:nvSpPr>
        <p:spPr>
          <a:noFill/>
        </p:spPr>
        <p:txBody>
          <a:bodyPr/>
          <a:lstStyle/>
          <a:p>
            <a:fld id="{201427ED-96F1-4C16-BB3D-10A3985DE681}" type="slidenum">
              <a:rPr lang="en-GB" smtClean="0"/>
              <a:pPr/>
              <a:t>10</a:t>
            </a:fld>
            <a:endParaRPr lang="en-GB"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p:spPr>
        <p:txBody>
          <a:bodyPr/>
          <a:lstStyle/>
          <a:p>
            <a:r>
              <a:rPr lang="en-US" dirty="0" smtClean="0"/>
              <a:t>TUBULAR </a:t>
            </a:r>
            <a:r>
              <a:rPr lang="en-US" dirty="0" smtClean="0"/>
              <a:t>adenoma</a:t>
            </a:r>
            <a:r>
              <a:rPr lang="en-US" baseline="0" dirty="0" smtClean="0"/>
              <a:t> with c</a:t>
            </a:r>
            <a:r>
              <a:rPr lang="en-US" dirty="0" smtClean="0"/>
              <a:t>rowded dysplastic glands and chronic inflammation.</a:t>
            </a:r>
            <a:endParaRPr lang="en-US" dirty="0" smtClean="0"/>
          </a:p>
        </p:txBody>
      </p:sp>
      <p:sp>
        <p:nvSpPr>
          <p:cNvPr id="357380" name="Slide Number Placeholder 3"/>
          <p:cNvSpPr>
            <a:spLocks noGrp="1"/>
          </p:cNvSpPr>
          <p:nvPr>
            <p:ph type="sldNum" sz="quarter"/>
          </p:nvPr>
        </p:nvSpPr>
        <p:spPr>
          <a:noFill/>
        </p:spPr>
        <p:txBody>
          <a:bodyPr/>
          <a:lstStyle/>
          <a:p>
            <a:fld id="{752F5D8B-3DDA-4013-8759-A3A306C7381D}" type="slidenum">
              <a:rPr lang="en-GB" smtClean="0"/>
              <a:pPr/>
              <a:t>84</a:t>
            </a:fld>
            <a:endParaRPr lang="en-GB"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p:spPr>
        <p:txBody>
          <a:bodyPr/>
          <a:lstStyle/>
          <a:p>
            <a:r>
              <a:rPr lang="en-US" smtClean="0"/>
              <a:t>Villous adenomas behave more aggressively than tubular adenomas. They have a HIGHER rate of developing into frank adenocarcinomas than the “tubular” patterns.</a:t>
            </a:r>
          </a:p>
        </p:txBody>
      </p:sp>
      <p:sp>
        <p:nvSpPr>
          <p:cNvPr id="358404" name="Slide Number Placeholder 3"/>
          <p:cNvSpPr>
            <a:spLocks noGrp="1"/>
          </p:cNvSpPr>
          <p:nvPr>
            <p:ph type="sldNum" sz="quarter"/>
          </p:nvPr>
        </p:nvSpPr>
        <p:spPr>
          <a:noFill/>
        </p:spPr>
        <p:txBody>
          <a:bodyPr/>
          <a:lstStyle/>
          <a:p>
            <a:fld id="{A732ADFE-4E98-41CD-A819-BF208450C779}" type="slidenum">
              <a:rPr lang="en-GB" smtClean="0"/>
              <a:pPr/>
              <a:t>85</a:t>
            </a:fld>
            <a:endParaRPr lang="en-GB"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Slide Image Placeholder 1"/>
          <p:cNvSpPr>
            <a:spLocks noGrp="1" noRot="1" noChangeAspect="1" noTextEdit="1"/>
          </p:cNvSpPr>
          <p:nvPr>
            <p:ph type="sldImg"/>
          </p:nvPr>
        </p:nvSpPr>
        <p:spPr bwMode="auto">
          <a:noFill/>
          <a:ln>
            <a:solidFill>
              <a:srgbClr val="000000"/>
            </a:solidFill>
            <a:miter lim="800000"/>
            <a:headEnd/>
            <a:tailEnd/>
          </a:ln>
        </p:spPr>
      </p:sp>
      <p:sp>
        <p:nvSpPr>
          <p:cNvPr id="5058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It is caused by mutations</a:t>
            </a:r>
            <a:r>
              <a:rPr lang="en-US" baseline="0" dirty="0" smtClean="0"/>
              <a:t> of the </a:t>
            </a:r>
            <a:r>
              <a:rPr lang="en-US" baseline="0" dirty="0" err="1" smtClean="0"/>
              <a:t>adenomatous</a:t>
            </a:r>
            <a:r>
              <a:rPr lang="en-US" baseline="0" dirty="0" smtClean="0"/>
              <a:t> </a:t>
            </a:r>
            <a:r>
              <a:rPr lang="en-US" baseline="0" dirty="0" err="1" smtClean="0"/>
              <a:t>polyposis</a:t>
            </a:r>
            <a:r>
              <a:rPr lang="en-US" baseline="0" dirty="0" smtClean="0"/>
              <a:t> coli , or APC gene </a:t>
            </a:r>
            <a:r>
              <a:rPr lang="en-US" baseline="0" dirty="0" smtClean="0"/>
              <a:t>.</a:t>
            </a:r>
            <a:r>
              <a:rPr lang="en-US" dirty="0" smtClean="0"/>
              <a:t> The major complication is development of  </a:t>
            </a:r>
            <a:r>
              <a:rPr lang="en-US" dirty="0" err="1" smtClean="0"/>
              <a:t>adenocarcinoma</a:t>
            </a:r>
            <a:r>
              <a:rPr lang="en-US" dirty="0" smtClean="0"/>
              <a:t> of colon.</a:t>
            </a:r>
            <a:endParaRPr lang="en-US" dirty="0" smtClean="0"/>
          </a:p>
        </p:txBody>
      </p:sp>
      <p:sp>
        <p:nvSpPr>
          <p:cNvPr id="5058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67F84CC-2D60-4EEC-A4C6-9237E41E0F87}" type="slidenum">
              <a:rPr lang="en-US" smtClean="0"/>
              <a:pPr fontAlgn="base">
                <a:spcBef>
                  <a:spcPct val="0"/>
                </a:spcBef>
                <a:spcAft>
                  <a:spcPct val="0"/>
                </a:spcAft>
                <a:defRPr/>
              </a:pPr>
              <a:t>87</a:t>
            </a:fld>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A1D150-603D-4F25-87AF-DD870F07599E}" type="slidenum">
              <a:rPr lang="en-US"/>
              <a:pPr fontAlgn="base">
                <a:spcBef>
                  <a:spcPct val="0"/>
                </a:spcBef>
                <a:spcAft>
                  <a:spcPct val="0"/>
                </a:spcAft>
              </a:pPr>
              <a:t>94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AA099A34-F349-4647-B627-D4D3D32D3BC2}" type="slidenum">
              <a:rPr lang="en-US" smtClean="0"/>
              <a:pPr/>
              <a:t>97</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r>
              <a:rPr lang="en-US" smtClean="0"/>
              <a:t>Classical anatomic landmarks in the average 1400-1800 gram adult liver.</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F1E1EC3B-A0D5-4171-82E9-CBEFE7CDD17D}" type="slidenum">
              <a:rPr lang="en-US" smtClean="0"/>
              <a:pPr/>
              <a:t>98</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r>
              <a:rPr lang="en-US" smtClean="0"/>
              <a:t>The classical view of liver tissue from a liver biopsy, H&amp;E stained.</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6FC5AF2D-77BB-4B1F-87D4-FC758E31D119}" type="slidenum">
              <a:rPr lang="en-US" smtClean="0"/>
              <a:pPr/>
              <a:t>102</a:t>
            </a:fld>
            <a:endParaRPr lang="en-US"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r>
              <a:rPr lang="en-US" smtClean="0"/>
              <a:t>“swollen” liver?</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98EF7695-2BA8-41AA-9AC8-1B856A51CBDA}" type="slidenum">
              <a:rPr lang="en-US" smtClean="0"/>
              <a:pPr/>
              <a:t>103</a:t>
            </a:fld>
            <a:endParaRPr lang="en-US"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r>
              <a:rPr lang="en-US" smtClean="0"/>
              <a:t>The inflammation of hepatitis starts in the portal triad areas, with increasing severity it extends to the sinusoids.</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9A4DB82E-D9EB-4478-9D81-2AC452FF4498}" type="slidenum">
              <a:rPr lang="en-US" smtClean="0"/>
              <a:pPr/>
              <a:t>104</a:t>
            </a:fld>
            <a:endParaRPr 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6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4FBE08-785E-410D-9ABB-493A65FACE7E}" type="slidenum">
              <a:rPr lang="en-US"/>
              <a:pPr fontAlgn="base">
                <a:spcBef>
                  <a:spcPct val="0"/>
                </a:spcBef>
                <a:spcAft>
                  <a:spcPct val="0"/>
                </a:spcAft>
              </a:pPr>
              <a:t>105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0706" name="Rectangle 7"/>
          <p:cNvSpPr>
            <a:spLocks noGrp="1" noChangeArrowheads="1"/>
          </p:cNvSpPr>
          <p:nvPr>
            <p:ph type="sldNum" sz="quarter"/>
          </p:nvPr>
        </p:nvSpPr>
        <p:spPr>
          <a:noFill/>
        </p:spPr>
        <p:txBody>
          <a:bodyPr/>
          <a:lstStyle/>
          <a:p>
            <a:fld id="{9B440C17-BBB9-4459-B928-5107A6FC7D02}" type="slidenum">
              <a:rPr lang="en-GB" smtClean="0">
                <a:cs typeface="Lucida Sans Unicode" charset="0"/>
              </a:rPr>
              <a:pPr/>
              <a:t>11</a:t>
            </a:fld>
            <a:endParaRPr lang="en-GB" smtClean="0">
              <a:cs typeface="Lucida Sans Unicode" charset="0"/>
            </a:endParaRPr>
          </a:p>
        </p:txBody>
      </p:sp>
      <p:sp>
        <p:nvSpPr>
          <p:cNvPr id="20070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00708"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5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8C06A4B-E143-4551-B3E7-627FFFAA9F71}" type="slidenum">
              <a:rPr lang="en-US"/>
              <a:pPr fontAlgn="base">
                <a:spcBef>
                  <a:spcPct val="0"/>
                </a:spcBef>
                <a:spcAft>
                  <a:spcPct val="0"/>
                </a:spcAft>
              </a:pPr>
              <a:t>106</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7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A75B49-5816-4CE0-8B37-6B2C4F9D0E54}" type="slidenum">
              <a:rPr lang="en-US"/>
              <a:pPr fontAlgn="base">
                <a:spcBef>
                  <a:spcPct val="0"/>
                </a:spcBef>
                <a:spcAft>
                  <a:spcPct val="0"/>
                </a:spcAft>
              </a:pPr>
              <a:t>107</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Gross picture</a:t>
            </a:r>
            <a:r>
              <a:rPr lang="en-US" baseline="0" dirty="0" smtClean="0"/>
              <a:t> shows m</a:t>
            </a:r>
            <a:r>
              <a:rPr lang="en-US" dirty="0" smtClean="0"/>
              <a:t>ultiple nodules of variable sizes with fibrosis. The major complications are  portal hypertension ,hepatic failure</a:t>
            </a:r>
            <a:r>
              <a:rPr lang="en-US" baseline="0" dirty="0" smtClean="0"/>
              <a:t> and </a:t>
            </a:r>
            <a:r>
              <a:rPr lang="en-US" dirty="0" smtClean="0"/>
              <a:t> </a:t>
            </a:r>
            <a:r>
              <a:rPr lang="en-US" dirty="0" err="1" smtClean="0"/>
              <a:t>hepatocellular</a:t>
            </a:r>
            <a:r>
              <a:rPr lang="en-US" dirty="0" smtClean="0"/>
              <a:t> carcinoma.</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109</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2A22161-4F72-4ECD-930A-CAAF2DF30247}" type="slidenum">
              <a:rPr lang="en-US" smtClean="0"/>
              <a:pPr/>
              <a:t>110</a:t>
            </a:fld>
            <a:endParaRPr lang="en-US"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smtClean="0"/>
              <a:t>How can a blind man differentiate cirrhosis from metastatic disease?</a:t>
            </a:r>
          </a:p>
          <a:p>
            <a:pPr eaLnBrk="1" hangingPunct="1"/>
            <a:r>
              <a:rPr lang="en-US" smtClean="0"/>
              <a:t>Answer: In cirrhosis there are no “SMOOTH” areas between nodules.</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35869B91-24A8-4A3E-8DA9-050111573C25}" type="slidenum">
              <a:rPr lang="en-US" smtClean="0"/>
              <a:pPr/>
              <a:t>111</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8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F139480-1668-4A7F-AFAE-6B842F44ACD8}" type="slidenum">
              <a:rPr lang="en-US"/>
              <a:pPr fontAlgn="base">
                <a:spcBef>
                  <a:spcPct val="0"/>
                </a:spcBef>
                <a:spcAft>
                  <a:spcPct val="0"/>
                </a:spcAft>
              </a:pPr>
              <a:t>112</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800" b="1" kern="1200" dirty="0" smtClean="0">
                <a:solidFill>
                  <a:schemeClr val="tx1"/>
                </a:solidFill>
                <a:latin typeface="+mn-lt"/>
                <a:ea typeface="+mn-ea"/>
                <a:cs typeface="+mn-cs"/>
              </a:rPr>
              <a:t>Cirrhosis</a:t>
            </a:r>
            <a:r>
              <a:rPr lang="en-US" sz="800" kern="1200" dirty="0" smtClean="0">
                <a:solidFill>
                  <a:schemeClr val="tx1"/>
                </a:solidFill>
                <a:latin typeface="+mn-lt"/>
                <a:ea typeface="+mn-ea"/>
                <a:cs typeface="+mn-cs"/>
              </a:rPr>
              <a:t> • Very low power microscopic view of the liver. </a:t>
            </a:r>
          </a:p>
          <a:p>
            <a:r>
              <a:rPr lang="en-US" sz="800" kern="1200" dirty="0" smtClean="0">
                <a:solidFill>
                  <a:schemeClr val="tx1"/>
                </a:solidFill>
                <a:latin typeface="+mn-lt"/>
                <a:ea typeface="+mn-ea"/>
                <a:cs typeface="+mn-cs"/>
              </a:rPr>
              <a:t>• The parenchyma shows darker tan nodules of varying sizes. </a:t>
            </a:r>
          </a:p>
          <a:p>
            <a:r>
              <a:rPr lang="en-US" sz="800" kern="1200" dirty="0" smtClean="0">
                <a:solidFill>
                  <a:schemeClr val="tx1"/>
                </a:solidFill>
                <a:latin typeface="+mn-lt"/>
                <a:ea typeface="+mn-ea"/>
                <a:cs typeface="+mn-cs"/>
              </a:rPr>
              <a:t>• These nodules are composed of </a:t>
            </a:r>
            <a:r>
              <a:rPr lang="en-US" sz="800" kern="1200" dirty="0" err="1" smtClean="0">
                <a:solidFill>
                  <a:schemeClr val="tx1"/>
                </a:solidFill>
                <a:latin typeface="+mn-lt"/>
                <a:ea typeface="+mn-ea"/>
                <a:cs typeface="+mn-cs"/>
              </a:rPr>
              <a:t>hepatocytes</a:t>
            </a:r>
            <a:r>
              <a:rPr lang="en-US" sz="800" kern="1200" dirty="0" smtClean="0">
                <a:solidFill>
                  <a:schemeClr val="tx1"/>
                </a:solidFill>
                <a:latin typeface="+mn-lt"/>
                <a:ea typeface="+mn-ea"/>
                <a:cs typeface="+mn-cs"/>
              </a:rPr>
              <a:t>. </a:t>
            </a:r>
          </a:p>
          <a:p>
            <a:r>
              <a:rPr lang="en-US" sz="800" kern="1200" dirty="0" smtClean="0">
                <a:solidFill>
                  <a:schemeClr val="tx1"/>
                </a:solidFill>
                <a:latin typeface="+mn-lt"/>
                <a:ea typeface="+mn-ea"/>
                <a:cs typeface="+mn-cs"/>
              </a:rPr>
              <a:t>• The paler areas in between are collagen.</a:t>
            </a:r>
          </a:p>
          <a:p>
            <a:r>
              <a:rPr lang="en-US" sz="800" kern="1200" dirty="0" smtClean="0">
                <a:solidFill>
                  <a:schemeClr val="tx1"/>
                </a:solidFill>
                <a:latin typeface="+mn-lt"/>
                <a:ea typeface="+mn-ea"/>
                <a:cs typeface="+mn-cs"/>
              </a:rPr>
              <a:t/>
            </a:r>
            <a:br>
              <a:rPr lang="en-US" sz="800" kern="1200" dirty="0" smtClean="0">
                <a:solidFill>
                  <a:schemeClr val="tx1"/>
                </a:solidFill>
                <a:latin typeface="+mn-lt"/>
                <a:ea typeface="+mn-ea"/>
                <a:cs typeface="+mn-cs"/>
              </a:rPr>
            </a:br>
            <a:endParaRPr lang="en-US" sz="800"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113</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p:spPr>
        <p:txBody>
          <a:bodyPr/>
          <a:lstStyle/>
          <a:p>
            <a:endParaRPr lang="en-US" smtClean="0"/>
          </a:p>
        </p:txBody>
      </p:sp>
      <p:sp>
        <p:nvSpPr>
          <p:cNvPr id="136196" name="Slide Number Placeholder 3"/>
          <p:cNvSpPr>
            <a:spLocks noGrp="1"/>
          </p:cNvSpPr>
          <p:nvPr>
            <p:ph type="sldNum" sz="quarter" idx="5"/>
          </p:nvPr>
        </p:nvSpPr>
        <p:spPr>
          <a:noFill/>
        </p:spPr>
        <p:txBody>
          <a:bodyPr/>
          <a:lstStyle/>
          <a:p>
            <a:fld id="{C110CB67-E25B-418C-A9ED-7B2BCCBB581B}" type="slidenum">
              <a:rPr lang="en-US" smtClean="0"/>
              <a:pPr/>
              <a:t>115</a:t>
            </a:fld>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9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485A41F-32E4-42B8-8A0C-D93C2F556A93}" type="slidenum">
              <a:rPr lang="en-US"/>
              <a:pPr fontAlgn="base">
                <a:spcBef>
                  <a:spcPct val="0"/>
                </a:spcBef>
                <a:spcAft>
                  <a:spcPct val="0"/>
                </a:spcAft>
              </a:pPr>
              <a:t>116</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example of well-differentiated HCC shows a </a:t>
            </a:r>
            <a:r>
              <a:rPr lang="en-US" dirty="0" err="1" smtClean="0"/>
              <a:t>trabecular</a:t>
            </a:r>
            <a:r>
              <a:rPr lang="en-US" dirty="0" smtClean="0"/>
              <a:t> pattern with intervening sinusoids.</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120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0162" name="Rectangle 7"/>
          <p:cNvSpPr>
            <a:spLocks noGrp="1" noChangeArrowheads="1"/>
          </p:cNvSpPr>
          <p:nvPr>
            <p:ph type="sldNum" sz="quarter"/>
          </p:nvPr>
        </p:nvSpPr>
        <p:spPr>
          <a:noFill/>
        </p:spPr>
        <p:txBody>
          <a:bodyPr/>
          <a:lstStyle/>
          <a:p>
            <a:fld id="{59873A60-664D-49F8-A5D3-9502C584F4C3}" type="slidenum">
              <a:rPr lang="en-GB" smtClean="0">
                <a:cs typeface="Lucida Sans Unicode" charset="0"/>
              </a:rPr>
              <a:pPr/>
              <a:t>13</a:t>
            </a:fld>
            <a:endParaRPr lang="en-GB" smtClean="0">
              <a:cs typeface="Lucida Sans Unicode" charset="0"/>
            </a:endParaRPr>
          </a:p>
        </p:txBody>
      </p:sp>
      <p:sp>
        <p:nvSpPr>
          <p:cNvPr id="22016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20164"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[HEPATOCELLULAR CARCINOMA]. The key to the identification of HCC is its resemblance to </a:t>
            </a:r>
            <a:r>
              <a:rPr lang="en-US" dirty="0" err="1" smtClean="0"/>
              <a:t>hepatocytes</a:t>
            </a:r>
            <a:r>
              <a:rPr lang="en-US" dirty="0" smtClean="0"/>
              <a:t>, the presence of more than 2-3 cell-thick </a:t>
            </a:r>
            <a:r>
              <a:rPr lang="en-US" dirty="0" err="1" smtClean="0"/>
              <a:t>hepatocellular</a:t>
            </a:r>
            <a:r>
              <a:rPr lang="en-US" dirty="0" smtClean="0"/>
              <a:t> plates/cords, nuclear atypia, and absence of portal tracts. Note the hepatic plates are separated from each other by sinusoids. </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121</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[HEPATOCELLULAR CARCINOMA]. </a:t>
            </a:r>
            <a:r>
              <a:rPr lang="en-US" dirty="0" err="1" smtClean="0"/>
              <a:t>Anaplastic</a:t>
            </a:r>
            <a:r>
              <a:rPr lang="en-US" dirty="0" smtClean="0"/>
              <a:t> tumor giant cells can be seen in poorly differentiated HCC (arrow)</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123</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1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8105561-3904-46CA-A11F-4A31D39D0E90}" type="slidenum">
              <a:rPr lang="en-US"/>
              <a:pPr fontAlgn="base">
                <a:spcBef>
                  <a:spcPct val="0"/>
                </a:spcBef>
                <a:spcAft>
                  <a:spcPct val="0"/>
                </a:spcAft>
              </a:pPr>
              <a:t>124</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Slide Image Placeholder 1"/>
          <p:cNvSpPr>
            <a:spLocks noGrp="1" noRot="1" noChangeAspect="1" noTextEdit="1"/>
          </p:cNvSpPr>
          <p:nvPr>
            <p:ph type="sldImg"/>
          </p:nvPr>
        </p:nvSpPr>
        <p:spPr bwMode="auto">
          <a:noFill/>
          <a:ln>
            <a:solidFill>
              <a:srgbClr val="000000"/>
            </a:solidFill>
            <a:miter lim="800000"/>
            <a:headEnd/>
            <a:tailEnd/>
          </a:ln>
        </p:spPr>
      </p:sp>
      <p:sp>
        <p:nvSpPr>
          <p:cNvPr id="5242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242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3E3D931-030D-473D-9F0E-43073701A66D}" type="slidenum">
              <a:rPr lang="en-US" smtClean="0"/>
              <a:pPr fontAlgn="base">
                <a:spcBef>
                  <a:spcPct val="0"/>
                </a:spcBef>
                <a:spcAft>
                  <a:spcPct val="0"/>
                </a:spcAft>
                <a:defRPr/>
              </a:pPr>
              <a:t>125</a:t>
            </a:fld>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Slide Image Placeholder 1"/>
          <p:cNvSpPr>
            <a:spLocks noGrp="1" noRot="1" noChangeAspect="1" noTextEdit="1"/>
          </p:cNvSpPr>
          <p:nvPr>
            <p:ph type="sldImg"/>
          </p:nvPr>
        </p:nvSpPr>
        <p:spPr bwMode="auto">
          <a:noFill/>
          <a:ln>
            <a:solidFill>
              <a:srgbClr val="000000"/>
            </a:solidFill>
            <a:miter lim="800000"/>
            <a:headEnd/>
            <a:tailEnd/>
          </a:ln>
        </p:spPr>
      </p:sp>
      <p:sp>
        <p:nvSpPr>
          <p:cNvPr id="5263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263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976061-DF1A-4E30-ADB5-15DEEF0D70F2}" type="slidenum">
              <a:rPr lang="en-US" smtClean="0"/>
              <a:pPr fontAlgn="base">
                <a:spcBef>
                  <a:spcPct val="0"/>
                </a:spcBef>
                <a:spcAft>
                  <a:spcPct val="0"/>
                </a:spcAft>
                <a:defRPr/>
              </a:pPr>
              <a:t>126</a:t>
            </a:fld>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2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7F76F47-A5FD-4188-A029-C65DC61FEF70}" type="slidenum">
              <a:rPr lang="en-US"/>
              <a:pPr fontAlgn="base">
                <a:spcBef>
                  <a:spcPct val="0"/>
                </a:spcBef>
                <a:spcAft>
                  <a:spcPct val="0"/>
                </a:spcAft>
              </a:pPr>
              <a:t>127</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800" b="1" kern="1200" dirty="0" err="1" smtClean="0">
                <a:solidFill>
                  <a:schemeClr val="tx1"/>
                </a:solidFill>
                <a:latin typeface="+mn-lt"/>
                <a:ea typeface="+mn-ea"/>
                <a:cs typeface="+mn-cs"/>
              </a:rPr>
              <a:t>Cholecystitis</a:t>
            </a:r>
            <a:r>
              <a:rPr lang="en-US" sz="800" b="1" kern="1200" dirty="0" smtClean="0">
                <a:solidFill>
                  <a:schemeClr val="tx1"/>
                </a:solidFill>
                <a:latin typeface="+mn-lt"/>
                <a:ea typeface="+mn-ea"/>
                <a:cs typeface="+mn-cs"/>
              </a:rPr>
              <a:t>, Chronic</a:t>
            </a:r>
            <a:r>
              <a:rPr lang="en-US" sz="800" kern="1200" dirty="0" smtClean="0">
                <a:solidFill>
                  <a:schemeClr val="tx1"/>
                </a:solidFill>
                <a:latin typeface="+mn-lt"/>
                <a:ea typeface="+mn-ea"/>
                <a:cs typeface="+mn-cs"/>
              </a:rPr>
              <a:t> • The surface epithelium has lost its normal delicate papillary appearance(green arrow) with an increase in fibrous tissue and mild chronic inflammation in the lamina </a:t>
            </a:r>
            <a:r>
              <a:rPr lang="en-US" sz="800" kern="1200" dirty="0" err="1" smtClean="0">
                <a:solidFill>
                  <a:schemeClr val="tx1"/>
                </a:solidFill>
                <a:latin typeface="+mn-lt"/>
                <a:ea typeface="+mn-ea"/>
                <a:cs typeface="+mn-cs"/>
              </a:rPr>
              <a:t>propria</a:t>
            </a:r>
            <a:r>
              <a:rPr lang="en-US" sz="800" kern="1200" dirty="0" smtClean="0">
                <a:solidFill>
                  <a:schemeClr val="tx1"/>
                </a:solidFill>
                <a:latin typeface="+mn-lt"/>
                <a:ea typeface="+mn-ea"/>
                <a:cs typeface="+mn-cs"/>
              </a:rPr>
              <a:t> </a:t>
            </a:r>
          </a:p>
          <a:p>
            <a:r>
              <a:rPr lang="en-US" sz="800" kern="1200" dirty="0" smtClean="0">
                <a:solidFill>
                  <a:schemeClr val="tx1"/>
                </a:solidFill>
                <a:latin typeface="+mn-lt"/>
                <a:ea typeface="+mn-ea"/>
                <a:cs typeface="+mn-cs"/>
              </a:rPr>
              <a:t>• </a:t>
            </a:r>
            <a:r>
              <a:rPr lang="en-US" sz="800" kern="1200" dirty="0" err="1" smtClean="0">
                <a:solidFill>
                  <a:schemeClr val="tx1"/>
                </a:solidFill>
                <a:latin typeface="+mn-lt"/>
                <a:ea typeface="+mn-ea"/>
                <a:cs typeface="+mn-cs"/>
              </a:rPr>
              <a:t>Rokitansky-Aschoff</a:t>
            </a:r>
            <a:r>
              <a:rPr lang="en-US" sz="800" kern="1200" dirty="0" smtClean="0">
                <a:solidFill>
                  <a:schemeClr val="tx1"/>
                </a:solidFill>
                <a:latin typeface="+mn-lt"/>
                <a:ea typeface="+mn-ea"/>
                <a:cs typeface="+mn-cs"/>
              </a:rPr>
              <a:t> sinuses are seen in the </a:t>
            </a:r>
            <a:r>
              <a:rPr lang="en-US" sz="800" kern="1200" dirty="0" err="1" smtClean="0">
                <a:solidFill>
                  <a:schemeClr val="tx1"/>
                </a:solidFill>
                <a:latin typeface="+mn-lt"/>
                <a:ea typeface="+mn-ea"/>
                <a:cs typeface="+mn-cs"/>
              </a:rPr>
              <a:t>muscularis</a:t>
            </a:r>
            <a:r>
              <a:rPr lang="en-US" sz="800" kern="1200" dirty="0" smtClean="0">
                <a:solidFill>
                  <a:schemeClr val="tx1"/>
                </a:solidFill>
                <a:latin typeface="+mn-lt"/>
                <a:ea typeface="+mn-ea"/>
                <a:cs typeface="+mn-cs"/>
              </a:rPr>
              <a:t>(black arrow) </a:t>
            </a:r>
          </a:p>
          <a:p>
            <a:r>
              <a:rPr lang="en-US" sz="800" kern="1200" dirty="0" smtClean="0">
                <a:solidFill>
                  <a:schemeClr val="tx1"/>
                </a:solidFill>
                <a:latin typeface="+mn-lt"/>
                <a:ea typeface="+mn-ea"/>
                <a:cs typeface="+mn-cs"/>
              </a:rPr>
              <a:t>• The degree of chronic inflammation is quite variable and as in this case surprisingly mild</a:t>
            </a:r>
          </a:p>
          <a:p>
            <a:r>
              <a:rPr lang="en-US" sz="800" kern="1200" dirty="0" smtClean="0">
                <a:solidFill>
                  <a:schemeClr val="tx1"/>
                </a:solidFill>
                <a:latin typeface="+mn-lt"/>
                <a:ea typeface="+mn-ea"/>
                <a:cs typeface="+mn-cs"/>
              </a:rPr>
              <a:t/>
            </a:r>
            <a:br>
              <a:rPr lang="en-US" sz="800" kern="1200" dirty="0" smtClean="0">
                <a:solidFill>
                  <a:schemeClr val="tx1"/>
                </a:solidFill>
                <a:latin typeface="+mn-lt"/>
                <a:ea typeface="+mn-ea"/>
                <a:cs typeface="+mn-cs"/>
              </a:rPr>
            </a:br>
            <a:endParaRPr lang="en-US" sz="800"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128</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3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4BF257-51FB-4865-A982-557428431726}" type="slidenum">
              <a:rPr lang="en-US"/>
              <a:pPr fontAlgn="base">
                <a:spcBef>
                  <a:spcPct val="0"/>
                </a:spcBef>
                <a:spcAft>
                  <a:spcPct val="0"/>
                </a:spcAft>
              </a:pPr>
              <a:t>129</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E35AA0AB-DF53-40E4-94FD-8DF5388B30B6}" type="slidenum">
              <a:rPr lang="en-US" smtClean="0"/>
              <a:pPr/>
              <a:t>132</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C992F28C-5B13-4A4C-9958-01F9CC0A3683}" type="slidenum">
              <a:rPr lang="en-US" smtClean="0"/>
              <a:pPr/>
              <a:t>133</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r>
              <a:rPr lang="en-US" smtClean="0"/>
              <a:t>Histology concepts.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9138" name="Rectangle 7"/>
          <p:cNvSpPr>
            <a:spLocks noGrp="1" noChangeArrowheads="1"/>
          </p:cNvSpPr>
          <p:nvPr>
            <p:ph type="sldNum" sz="quarter"/>
          </p:nvPr>
        </p:nvSpPr>
        <p:spPr>
          <a:noFill/>
        </p:spPr>
        <p:txBody>
          <a:bodyPr/>
          <a:lstStyle/>
          <a:p>
            <a:fld id="{FBA1627E-B996-458F-B1F7-B539025AA160}" type="slidenum">
              <a:rPr lang="en-GB" smtClean="0">
                <a:cs typeface="Lucida Sans Unicode" charset="0"/>
              </a:rPr>
              <a:pPr/>
              <a:t>14</a:t>
            </a:fld>
            <a:endParaRPr lang="en-GB" smtClean="0">
              <a:cs typeface="Lucida Sans Unicode" charset="0"/>
            </a:endParaRPr>
          </a:p>
        </p:txBody>
      </p:sp>
      <p:sp>
        <p:nvSpPr>
          <p:cNvPr id="21913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19140"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F71CECFE-8C0D-4540-8E5D-F83F40C117AB}" type="slidenum">
              <a:rPr lang="en-US" smtClean="0"/>
              <a:pPr/>
              <a:t>134</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n-US" smtClean="0"/>
              <a:t>H&amp;E, e.m.</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0859EB0C-69DE-4F10-BC39-55EEA57C6CEF}" type="slidenum">
              <a:rPr lang="en-US" smtClean="0"/>
              <a:pPr/>
              <a:t>135</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r>
              <a:rPr lang="en-US" smtClean="0"/>
              <a:t>Histology, H&amp;E</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D3C07425-C403-47F1-ACCC-F911E55260F4}" type="slidenum">
              <a:rPr lang="en-US" smtClean="0"/>
              <a:pPr/>
              <a:t>137</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FE71CA32-E2BE-4711-89DF-F31997615C82}" type="slidenum">
              <a:rPr lang="en-US" smtClean="0"/>
              <a:pPr/>
              <a:t>139</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6B5B37E6-05FB-4CA8-ABE5-41A1F880703A}" type="slidenum">
              <a:rPr lang="en-US" smtClean="0"/>
              <a:pPr/>
              <a:t>140</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2A899919-F890-4FEC-96B5-84DA86D066E2}" type="slidenum">
              <a:rPr lang="en-US" smtClean="0"/>
              <a:pPr/>
              <a:t>141</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098BE7C6-D691-471F-A822-E26E8A5ED9D2}" type="slidenum">
              <a:rPr lang="en-US" smtClean="0"/>
              <a:pPr/>
              <a:t>142</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p>
            <a:pPr>
              <a:defRPr/>
            </a:pPr>
            <a:fld id="{D15168D5-7F74-487B-80F1-D6A5F3E98AE5}" type="slidenum">
              <a:rPr lang="en-US" smtClean="0"/>
              <a:pPr>
                <a:defRPr/>
              </a:pPr>
              <a:t>143</a:t>
            </a:fld>
            <a:endParaRPr lang="en-US" smtClean="0"/>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The most important lab test is amylase .</a:t>
            </a:r>
          </a:p>
        </p:txBody>
      </p:sp>
      <p:sp>
        <p:nvSpPr>
          <p:cNvPr id="4" name="Slide Number Placeholder 3"/>
          <p:cNvSpPr>
            <a:spLocks noGrp="1"/>
          </p:cNvSpPr>
          <p:nvPr>
            <p:ph type="sldNum" sz="quarter" idx="5"/>
          </p:nvPr>
        </p:nvSpPr>
        <p:spPr/>
        <p:txBody>
          <a:bodyPr/>
          <a:lstStyle/>
          <a:p>
            <a:pPr>
              <a:defRPr/>
            </a:pPr>
            <a:fld id="{79C83F55-12DC-4401-88A5-DD8EB11E95EC}" type="slidenum">
              <a:rPr lang="en-US" smtClean="0"/>
              <a:pPr>
                <a:defRPr/>
              </a:pPr>
              <a:t>144</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9ED636F8-920E-441E-B3BF-6879BC089CDD}" type="slidenum">
              <a:rPr lang="en-US" smtClean="0"/>
              <a:pPr/>
              <a:t>145</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r>
              <a:rPr lang="en-US" smtClean="0"/>
              <a:t>Does this look like a partly digested piece of meat? It is.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2210" name="Rectangle 7"/>
          <p:cNvSpPr>
            <a:spLocks noGrp="1" noChangeArrowheads="1"/>
          </p:cNvSpPr>
          <p:nvPr>
            <p:ph type="sldNum" sz="quarter"/>
          </p:nvPr>
        </p:nvSpPr>
        <p:spPr>
          <a:noFill/>
        </p:spPr>
        <p:txBody>
          <a:bodyPr/>
          <a:lstStyle/>
          <a:p>
            <a:fld id="{5889E62B-868B-4AA2-955C-4CF23A95E306}" type="slidenum">
              <a:rPr lang="en-GB" smtClean="0">
                <a:cs typeface="Lucida Sans Unicode" charset="0"/>
              </a:rPr>
              <a:pPr/>
              <a:t>15</a:t>
            </a:fld>
            <a:endParaRPr lang="en-GB" smtClean="0">
              <a:cs typeface="Lucida Sans Unicode" charset="0"/>
            </a:endParaRPr>
          </a:p>
        </p:txBody>
      </p:sp>
      <p:sp>
        <p:nvSpPr>
          <p:cNvPr id="22221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22212"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Common causes of acute pancreatitis are alcoholism , gall stones impaction , traumatic , hereditary and idiopathic . </a:t>
            </a:r>
          </a:p>
          <a:p>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146</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0E742B6-5B54-45B6-9D35-8A20A179A87F}" type="slidenum">
              <a:rPr lang="en-US" smtClean="0"/>
              <a:pPr/>
              <a:t>148</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r>
              <a:rPr lang="en-US" dirty="0" smtClean="0"/>
              <a:t>Find the “soap”, find the calcium</a:t>
            </a:r>
            <a:r>
              <a:rPr lang="en-US" dirty="0" smtClean="0"/>
              <a:t>. Calcium deposition is secondary to fat necrosis and dystrophic calcification . Possible causes of chronic </a:t>
            </a:r>
            <a:r>
              <a:rPr lang="en-US" dirty="0" err="1" smtClean="0"/>
              <a:t>pacreatitis</a:t>
            </a:r>
            <a:r>
              <a:rPr lang="en-US" dirty="0" smtClean="0"/>
              <a:t> are gall stones , alcoholism, tropical , hereditary and idiopathic .</a:t>
            </a:r>
            <a:endParaRPr lang="en-US" dirty="0"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0AFFD36E-1D14-401B-85A1-3FEB5D87735A}" type="slidenum">
              <a:rPr lang="en-US" smtClean="0"/>
              <a:pPr/>
              <a:t>149</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r>
              <a:rPr lang="en-US" smtClean="0"/>
              <a:t>Unfortunately dense fibrosis is a feature BOTH of chronic pancreatitis as well as adenocarcinoma.</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3A3178ED-85B3-42F5-8BBB-142C072169E9}" type="slidenum">
              <a:rPr lang="en-US" smtClean="0"/>
              <a:pPr/>
              <a:t>150</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r>
              <a:rPr lang="en-US" smtClean="0"/>
              <a:t>What is every pathologist’s nightmare? Ans: Getting a small needle biopsy of sclerosing pancreatitis and calling it it cancer, getting the “Whipple” specimen the next day, and realizing you were WRONG! The patient has now undergone an operation which has a 10% mortality rate, for no reason, and the malpractice attorneys at at your door like jackals.</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PICTURE OF CHRONIC PACREATITIS SHOWS </a:t>
            </a:r>
            <a:r>
              <a:rPr lang="en-US" dirty="0" err="1" smtClean="0"/>
              <a:t>parenchymal</a:t>
            </a:r>
            <a:r>
              <a:rPr lang="en-US" dirty="0" smtClean="0"/>
              <a:t> fibrosis, chronic inflammatory infiltrate and reduced number and size of </a:t>
            </a:r>
            <a:r>
              <a:rPr lang="en-US" dirty="0" err="1" smtClean="0"/>
              <a:t>acini</a:t>
            </a:r>
            <a:r>
              <a:rPr lang="en-US" dirty="0" smtClean="0"/>
              <a:t> with variable dilatation of pancreatic ducts and relative sparing of islets of </a:t>
            </a:r>
            <a:r>
              <a:rPr lang="en-US" dirty="0" err="1" smtClean="0"/>
              <a:t>langerhans</a:t>
            </a:r>
            <a:r>
              <a:rPr lang="en-US" dirty="0" smtClean="0"/>
              <a:t> ( arrow )</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151</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E1C27AA1-204C-4487-B50D-B06B08AC5D5F}" type="slidenum">
              <a:rPr lang="en-US" smtClean="0"/>
              <a:pPr/>
              <a:t>153</a:t>
            </a:fld>
            <a:endParaRPr lang="en-US"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r>
              <a:rPr lang="en-US" dirty="0" smtClean="0"/>
              <a:t>Smoking ,chronic pancreatitis and diabetes mellitus are</a:t>
            </a:r>
            <a:r>
              <a:rPr lang="en-US" baseline="0" dirty="0" smtClean="0"/>
              <a:t> the most important predisposing factors .</a:t>
            </a:r>
            <a:endParaRPr lang="en-US" dirty="0"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B0BA4DF5-6326-4FDA-86C7-1262CBE42615}" type="slidenum">
              <a:rPr lang="en-US" smtClean="0"/>
              <a:pPr/>
              <a:t>156</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r>
              <a:rPr lang="en-US" dirty="0" smtClean="0"/>
              <a:t>Gross </a:t>
            </a:r>
            <a:r>
              <a:rPr lang="en-US" dirty="0" smtClean="0"/>
              <a:t>picture</a:t>
            </a:r>
            <a:r>
              <a:rPr lang="en-US" baseline="0" dirty="0" smtClean="0"/>
              <a:t> shows</a:t>
            </a:r>
            <a:r>
              <a:rPr lang="en-US" dirty="0" smtClean="0"/>
              <a:t> ill defined pale and firm pancreatic mass ( left ).  Microscopic picture shows malignant glands or </a:t>
            </a:r>
            <a:r>
              <a:rPr lang="en-US" dirty="0" err="1" smtClean="0"/>
              <a:t>acini</a:t>
            </a:r>
            <a:r>
              <a:rPr lang="en-US" dirty="0" smtClean="0"/>
              <a:t> surrounded by </a:t>
            </a:r>
            <a:r>
              <a:rPr lang="en-US" dirty="0" err="1" smtClean="0"/>
              <a:t>desmoplastic</a:t>
            </a:r>
            <a:r>
              <a:rPr lang="en-US" dirty="0" smtClean="0"/>
              <a:t> fibrous </a:t>
            </a:r>
            <a:r>
              <a:rPr lang="en-US" dirty="0" err="1" smtClean="0"/>
              <a:t>stroma</a:t>
            </a:r>
            <a:r>
              <a:rPr lang="en-US" dirty="0" smtClean="0"/>
              <a:t>( right)</a:t>
            </a:r>
            <a:r>
              <a:rPr lang="en-US" baseline="0" dirty="0" smtClean="0"/>
              <a:t> .</a:t>
            </a:r>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131A16-B614-45A7-B5A5-D789006B2C58}" type="datetimeFigureOut">
              <a:rPr lang="en-US" smtClean="0"/>
              <a:pPr/>
              <a:t>11/24/2012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131A16-B614-45A7-B5A5-D789006B2C58}" type="datetimeFigureOut">
              <a:rPr lang="en-US" smtClean="0"/>
              <a:pPr/>
              <a:t>11/24/2012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131A16-B614-45A7-B5A5-D789006B2C58}" type="datetimeFigureOut">
              <a:rPr lang="en-US" smtClean="0"/>
              <a:pPr/>
              <a:t>11/24/2012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131A16-B614-45A7-B5A5-D789006B2C58}" type="datetimeFigureOut">
              <a:rPr lang="en-US" smtClean="0"/>
              <a:pPr/>
              <a:t>11/24/2012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pPr/>
              <a:t>11/24/2012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131A16-B614-45A7-B5A5-D789006B2C58}" type="datetimeFigureOut">
              <a:rPr lang="en-US" smtClean="0"/>
              <a:pPr/>
              <a:t>11/24/2012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131A16-B614-45A7-B5A5-D789006B2C58}" type="datetimeFigureOut">
              <a:rPr lang="en-US" smtClean="0"/>
              <a:pPr/>
              <a:t>11/24/2012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131A16-B614-45A7-B5A5-D789006B2C58}" type="datetimeFigureOut">
              <a:rPr lang="en-US" smtClean="0"/>
              <a:pPr/>
              <a:t>11/24/2012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131A16-B614-45A7-B5A5-D789006B2C58}" type="datetimeFigureOut">
              <a:rPr lang="en-US" smtClean="0"/>
              <a:pPr/>
              <a:t>11/24/2012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131A16-B614-45A7-B5A5-D789006B2C58}" type="datetimeFigureOut">
              <a:rPr lang="en-US" smtClean="0"/>
              <a:pPr/>
              <a:t>11/24/2012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131A16-B614-45A7-B5A5-D789006B2C58}" type="datetimeFigureOut">
              <a:rPr lang="en-US" smtClean="0"/>
              <a:pPr/>
              <a:t>11/24/2012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131A16-B614-45A7-B5A5-D789006B2C58}" type="datetimeFigureOut">
              <a:rPr lang="en-US" smtClean="0"/>
              <a:pPr/>
              <a:t>11/24/2012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EBD49D-256D-49CD-932D-340D3D5ECF9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11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hyperlink" Target="http://www.hepatocellularcarcinoma.net/wp-content/uploads/2011/10/hepatocellularcarcinoma.jpg" TargetMode="Externa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13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anatpat.unicamp.br/lamtgi1.html"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47.xml.rels><?xml version="1.0" encoding="UTF-8" standalone="yes"?>
<Relationships xmlns="http://schemas.openxmlformats.org/package/2006/relationships"><Relationship Id="rId3" Type="http://schemas.openxmlformats.org/officeDocument/2006/relationships/hyperlink" Target="http://anatpat.unicamp.br/lamtgi2.html"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5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http://www.med.und.nodak.edu/depts/path/powerpoint/blk5/NP1_files/slide0031_image029.wmz" TargetMode="External"/><Relationship Id="rId2" Type="http://schemas.openxmlformats.org/officeDocument/2006/relationships/image" Target="../media/image61.wmf"/><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Digestive system block- practical classes.</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p:cNvPicPr>
            <a:picLocks noChangeAspect="1" noChangeArrowheads="1"/>
          </p:cNvPicPr>
          <p:nvPr/>
        </p:nvPicPr>
        <p:blipFill>
          <a:blip r:embed="rId3" cstate="print"/>
          <a:srcRect/>
          <a:stretch>
            <a:fillRect/>
          </a:stretch>
        </p:blipFill>
        <p:spPr bwMode="auto">
          <a:xfrm>
            <a:off x="1905000" y="0"/>
            <a:ext cx="5500688" cy="6858000"/>
          </a:xfrm>
          <a:prstGeom prst="rect">
            <a:avLst/>
          </a:prstGeom>
          <a:noFill/>
          <a:ln w="9525">
            <a:noFill/>
            <a:miter lim="800000"/>
            <a:headEnd/>
            <a:tailEnd/>
          </a:ln>
        </p:spPr>
      </p:pic>
      <p:sp>
        <p:nvSpPr>
          <p:cNvPr id="6147" name="Text Box 6"/>
          <p:cNvSpPr txBox="1">
            <a:spLocks noChangeArrowheads="1"/>
          </p:cNvSpPr>
          <p:nvPr/>
        </p:nvSpPr>
        <p:spPr bwMode="auto">
          <a:xfrm>
            <a:off x="0" y="0"/>
            <a:ext cx="2133600" cy="347663"/>
          </a:xfrm>
          <a:prstGeom prst="rect">
            <a:avLst/>
          </a:prstGeom>
          <a:noFill/>
          <a:ln w="9525">
            <a:noFill/>
            <a:miter lim="800000"/>
            <a:headEnd/>
            <a:tailEnd/>
          </a:ln>
        </p:spPr>
        <p:txBody>
          <a:bodyPr>
            <a:spAutoFit/>
          </a:bodyPr>
          <a:lstStyle/>
          <a:p>
            <a:pPr>
              <a:spcBef>
                <a:spcPct val="50000"/>
              </a:spcBef>
            </a:pPr>
            <a:r>
              <a:rPr lang="en-US" b="1">
                <a:solidFill>
                  <a:srgbClr val="FF0000"/>
                </a:solidFill>
              </a:rPr>
              <a:t>Inf. Thyroid Arts.</a:t>
            </a:r>
          </a:p>
        </p:txBody>
      </p:sp>
      <p:sp>
        <p:nvSpPr>
          <p:cNvPr id="6148" name="Text Box 7"/>
          <p:cNvSpPr txBox="1">
            <a:spLocks noChangeArrowheads="1"/>
          </p:cNvSpPr>
          <p:nvPr/>
        </p:nvSpPr>
        <p:spPr bwMode="auto">
          <a:xfrm>
            <a:off x="7315200" y="2133600"/>
            <a:ext cx="1828800" cy="347663"/>
          </a:xfrm>
          <a:prstGeom prst="rect">
            <a:avLst/>
          </a:prstGeom>
          <a:noFill/>
          <a:ln w="9525">
            <a:noFill/>
            <a:miter lim="800000"/>
            <a:headEnd/>
            <a:tailEnd/>
          </a:ln>
        </p:spPr>
        <p:txBody>
          <a:bodyPr>
            <a:spAutoFit/>
          </a:bodyPr>
          <a:lstStyle/>
          <a:p>
            <a:pPr>
              <a:spcBef>
                <a:spcPct val="50000"/>
              </a:spcBef>
            </a:pPr>
            <a:r>
              <a:rPr lang="en-US" b="1">
                <a:solidFill>
                  <a:srgbClr val="FF0000"/>
                </a:solidFill>
              </a:rPr>
              <a:t>R. Bronch. Art.</a:t>
            </a:r>
          </a:p>
        </p:txBody>
      </p:sp>
      <p:sp>
        <p:nvSpPr>
          <p:cNvPr id="6149" name="Text Box 8"/>
          <p:cNvSpPr txBox="1">
            <a:spLocks noChangeArrowheads="1"/>
          </p:cNvSpPr>
          <p:nvPr/>
        </p:nvSpPr>
        <p:spPr bwMode="auto">
          <a:xfrm>
            <a:off x="7391400" y="2743200"/>
            <a:ext cx="1752600" cy="347663"/>
          </a:xfrm>
          <a:prstGeom prst="rect">
            <a:avLst/>
          </a:prstGeom>
          <a:noFill/>
          <a:ln w="9525">
            <a:noFill/>
            <a:miter lim="800000"/>
            <a:headEnd/>
            <a:tailEnd/>
          </a:ln>
        </p:spPr>
        <p:txBody>
          <a:bodyPr>
            <a:spAutoFit/>
          </a:bodyPr>
          <a:lstStyle/>
          <a:p>
            <a:pPr>
              <a:spcBef>
                <a:spcPct val="50000"/>
              </a:spcBef>
            </a:pPr>
            <a:r>
              <a:rPr lang="en-US" b="1">
                <a:solidFill>
                  <a:srgbClr val="FF0000"/>
                </a:solidFill>
              </a:rPr>
              <a:t>Thoracic. Aor.</a:t>
            </a:r>
          </a:p>
        </p:txBody>
      </p:sp>
      <p:sp>
        <p:nvSpPr>
          <p:cNvPr id="6150" name="Text Box 9"/>
          <p:cNvSpPr txBox="1">
            <a:spLocks noChangeArrowheads="1"/>
          </p:cNvSpPr>
          <p:nvPr/>
        </p:nvSpPr>
        <p:spPr bwMode="auto">
          <a:xfrm>
            <a:off x="0" y="5943600"/>
            <a:ext cx="2057400" cy="347663"/>
          </a:xfrm>
          <a:prstGeom prst="rect">
            <a:avLst/>
          </a:prstGeom>
          <a:noFill/>
          <a:ln w="9525">
            <a:noFill/>
            <a:miter lim="800000"/>
            <a:headEnd/>
            <a:tailEnd/>
          </a:ln>
        </p:spPr>
        <p:txBody>
          <a:bodyPr>
            <a:spAutoFit/>
          </a:bodyPr>
          <a:lstStyle/>
          <a:p>
            <a:pPr>
              <a:spcBef>
                <a:spcPct val="50000"/>
              </a:spcBef>
            </a:pPr>
            <a:r>
              <a:rPr lang="en-US" b="1">
                <a:solidFill>
                  <a:srgbClr val="FF0000"/>
                </a:solidFill>
              </a:rPr>
              <a:t>Left Gastric Art.</a:t>
            </a:r>
          </a:p>
        </p:txBody>
      </p:sp>
      <p:sp>
        <p:nvSpPr>
          <p:cNvPr id="6151" name="Text Box 10"/>
          <p:cNvSpPr txBox="1">
            <a:spLocks noChangeArrowheads="1"/>
          </p:cNvSpPr>
          <p:nvPr/>
        </p:nvSpPr>
        <p:spPr bwMode="auto">
          <a:xfrm>
            <a:off x="7696200" y="4495800"/>
            <a:ext cx="1447800" cy="1922463"/>
          </a:xfrm>
          <a:prstGeom prst="rect">
            <a:avLst/>
          </a:prstGeom>
          <a:noFill/>
          <a:ln w="9525">
            <a:noFill/>
            <a:miter lim="800000"/>
            <a:headEnd/>
            <a:tailEnd/>
          </a:ln>
        </p:spPr>
        <p:txBody>
          <a:bodyPr>
            <a:spAutoFit/>
          </a:bodyPr>
          <a:lstStyle/>
          <a:p>
            <a:pPr>
              <a:spcBef>
                <a:spcPct val="50000"/>
              </a:spcBef>
            </a:pPr>
            <a:r>
              <a:rPr lang="en-US" b="1" u="sng">
                <a:solidFill>
                  <a:srgbClr val="FF0000"/>
                </a:solidFill>
              </a:rPr>
              <a:t>Variations:</a:t>
            </a:r>
          </a:p>
          <a:p>
            <a:pPr>
              <a:spcBef>
                <a:spcPct val="50000"/>
              </a:spcBef>
            </a:pPr>
            <a:r>
              <a:rPr lang="en-US" b="1">
                <a:solidFill>
                  <a:srgbClr val="FF0000"/>
                </a:solidFill>
              </a:rPr>
              <a:t>Inf, Phrenic</a:t>
            </a:r>
          </a:p>
          <a:p>
            <a:pPr>
              <a:spcBef>
                <a:spcPct val="50000"/>
              </a:spcBef>
            </a:pPr>
            <a:r>
              <a:rPr lang="en-US" b="1">
                <a:solidFill>
                  <a:srgbClr val="FF0000"/>
                </a:solidFill>
              </a:rPr>
              <a:t>Celiac</a:t>
            </a:r>
          </a:p>
          <a:p>
            <a:pPr>
              <a:spcBef>
                <a:spcPct val="50000"/>
              </a:spcBef>
            </a:pPr>
            <a:r>
              <a:rPr lang="en-US" b="1">
                <a:solidFill>
                  <a:srgbClr val="FF0000"/>
                </a:solidFill>
              </a:rPr>
              <a:t>Splenic</a:t>
            </a:r>
          </a:p>
          <a:p>
            <a:pPr>
              <a:spcBef>
                <a:spcPct val="50000"/>
              </a:spcBef>
            </a:pPr>
            <a:r>
              <a:rPr lang="en-US" b="1">
                <a:solidFill>
                  <a:srgbClr val="FF0000"/>
                </a:solidFill>
              </a:rPr>
              <a:t>Short Gast.</a:t>
            </a:r>
          </a:p>
        </p:txBody>
      </p:sp>
      <p:sp>
        <p:nvSpPr>
          <p:cNvPr id="6152" name="Line 11"/>
          <p:cNvSpPr>
            <a:spLocks noChangeShapeType="1"/>
          </p:cNvSpPr>
          <p:nvPr/>
        </p:nvSpPr>
        <p:spPr bwMode="auto">
          <a:xfrm>
            <a:off x="762000" y="381000"/>
            <a:ext cx="1143000" cy="0"/>
          </a:xfrm>
          <a:prstGeom prst="line">
            <a:avLst/>
          </a:prstGeom>
          <a:noFill/>
          <a:ln w="76200">
            <a:solidFill>
              <a:srgbClr val="FF0000"/>
            </a:solidFill>
            <a:round/>
            <a:headEnd/>
            <a:tailEnd type="triangle" w="med" len="med"/>
          </a:ln>
        </p:spPr>
        <p:txBody>
          <a:bodyPr/>
          <a:lstStyle/>
          <a:p>
            <a:endParaRPr lang="en-US"/>
          </a:p>
        </p:txBody>
      </p:sp>
      <p:sp>
        <p:nvSpPr>
          <p:cNvPr id="6153" name="Line 12"/>
          <p:cNvSpPr>
            <a:spLocks noChangeShapeType="1"/>
          </p:cNvSpPr>
          <p:nvPr/>
        </p:nvSpPr>
        <p:spPr bwMode="auto">
          <a:xfrm flipH="1">
            <a:off x="7010400" y="2286000"/>
            <a:ext cx="304800" cy="76200"/>
          </a:xfrm>
          <a:prstGeom prst="line">
            <a:avLst/>
          </a:prstGeom>
          <a:noFill/>
          <a:ln w="76200">
            <a:solidFill>
              <a:srgbClr val="FF0000"/>
            </a:solidFill>
            <a:round/>
            <a:headEnd/>
            <a:tailEnd type="triangle" w="med" len="med"/>
          </a:ln>
        </p:spPr>
        <p:txBody>
          <a:bodyPr/>
          <a:lstStyle/>
          <a:p>
            <a:endParaRPr lang="en-US"/>
          </a:p>
        </p:txBody>
      </p:sp>
      <p:sp>
        <p:nvSpPr>
          <p:cNvPr id="6154" name="Line 13"/>
          <p:cNvSpPr>
            <a:spLocks noChangeShapeType="1"/>
          </p:cNvSpPr>
          <p:nvPr/>
        </p:nvSpPr>
        <p:spPr bwMode="auto">
          <a:xfrm flipH="1" flipV="1">
            <a:off x="6934200" y="2819400"/>
            <a:ext cx="533400" cy="76200"/>
          </a:xfrm>
          <a:prstGeom prst="line">
            <a:avLst/>
          </a:prstGeom>
          <a:noFill/>
          <a:ln w="76200">
            <a:solidFill>
              <a:srgbClr val="FF0000"/>
            </a:solidFill>
            <a:round/>
            <a:headEnd/>
            <a:tailEnd type="triangle" w="med" len="med"/>
          </a:ln>
        </p:spPr>
        <p:txBody>
          <a:bodyPr/>
          <a:lstStyle/>
          <a:p>
            <a:endParaRPr lang="en-US"/>
          </a:p>
        </p:txBody>
      </p:sp>
      <p:sp>
        <p:nvSpPr>
          <p:cNvPr id="6155" name="Line 14"/>
          <p:cNvSpPr>
            <a:spLocks noChangeShapeType="1"/>
          </p:cNvSpPr>
          <p:nvPr/>
        </p:nvSpPr>
        <p:spPr bwMode="auto">
          <a:xfrm flipV="1">
            <a:off x="990600" y="6248400"/>
            <a:ext cx="2819400" cy="152400"/>
          </a:xfrm>
          <a:prstGeom prst="line">
            <a:avLst/>
          </a:prstGeom>
          <a:noFill/>
          <a:ln w="76200">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Gross and histopathology</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Chronic hepatitis</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0419" name="Text Box 5"/>
          <p:cNvSpPr txBox="1">
            <a:spLocks noChangeArrowheads="1"/>
          </p:cNvSpPr>
          <p:nvPr/>
        </p:nvSpPr>
        <p:spPr bwMode="auto">
          <a:xfrm>
            <a:off x="-152400" y="5867400"/>
            <a:ext cx="6172200" cy="579438"/>
          </a:xfrm>
          <a:prstGeom prst="rect">
            <a:avLst/>
          </a:prstGeom>
          <a:noFill/>
          <a:ln w="9525">
            <a:noFill/>
            <a:miter lim="800000"/>
            <a:headEnd/>
            <a:tailEnd/>
          </a:ln>
        </p:spPr>
        <p:txBody>
          <a:bodyPr>
            <a:spAutoFit/>
          </a:bodyPr>
          <a:lstStyle/>
          <a:p>
            <a:pPr>
              <a:spcBef>
                <a:spcPct val="50000"/>
              </a:spcBef>
            </a:pPr>
            <a:r>
              <a:rPr lang="en-US" sz="3200" b="1">
                <a:solidFill>
                  <a:srgbClr val="FFFF00"/>
                </a:solidFill>
              </a:rPr>
              <a:t>Chiefly Portal Inflammation</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3" cstate="print"/>
          <a:srcRect/>
          <a:stretch>
            <a:fillRect/>
          </a:stretch>
        </p:blipFill>
        <p:spPr bwMode="auto">
          <a:xfrm>
            <a:off x="0" y="0"/>
            <a:ext cx="9144000" cy="5791200"/>
          </a:xfrm>
          <a:prstGeom prst="rect">
            <a:avLst/>
          </a:prstGeom>
          <a:noFill/>
          <a:ln w="9525">
            <a:noFill/>
            <a:miter lim="800000"/>
            <a:headEnd/>
            <a:tailEnd/>
          </a:ln>
        </p:spPr>
      </p:pic>
      <p:sp>
        <p:nvSpPr>
          <p:cNvPr id="26627" name="Text Box 5"/>
          <p:cNvSpPr txBox="1">
            <a:spLocks noChangeArrowheads="1"/>
          </p:cNvSpPr>
          <p:nvPr/>
        </p:nvSpPr>
        <p:spPr bwMode="auto">
          <a:xfrm>
            <a:off x="0" y="5867400"/>
            <a:ext cx="9144000" cy="457200"/>
          </a:xfrm>
          <a:prstGeom prst="rect">
            <a:avLst/>
          </a:prstGeom>
          <a:noFill/>
          <a:ln w="9525">
            <a:noFill/>
            <a:miter lim="800000"/>
            <a:headEnd/>
            <a:tailEnd/>
          </a:ln>
        </p:spPr>
        <p:txBody>
          <a:bodyPr>
            <a:spAutoFit/>
          </a:bodyPr>
          <a:lstStyle/>
          <a:p>
            <a:pPr algn="ctr">
              <a:spcBef>
                <a:spcPct val="50000"/>
              </a:spcBef>
            </a:pPr>
            <a:r>
              <a:rPr lang="en-US" sz="2400" b="1">
                <a:solidFill>
                  <a:srgbClr val="0000FF"/>
                </a:solidFill>
              </a:rPr>
              <a:t>More severe portal infiltrates with sinusoidal infiltrates also</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a:t>
            </a:r>
            <a:r>
              <a:rPr lang="en-US" sz="3600" dirty="0" smtClean="0">
                <a:latin typeface="Franklin Gothic Demi" pitchFamily="34" charset="0"/>
              </a:rPr>
              <a:t>CHRONIC HEPATITIS</a:t>
            </a:r>
            <a:endParaRPr lang="en-US" sz="3600" dirty="0">
              <a:latin typeface="Franklin Gothic Demi" pitchFamily="34" charset="0"/>
            </a:endParaRPr>
          </a:p>
        </p:txBody>
      </p:sp>
      <p:pic>
        <p:nvPicPr>
          <p:cNvPr id="3" name="Picture 4"/>
          <p:cNvPicPr>
            <a:picLocks noChangeAspect="1" noChangeArrowheads="1"/>
          </p:cNvPicPr>
          <p:nvPr/>
        </p:nvPicPr>
        <p:blipFill>
          <a:blip r:embed="rId3" cstate="print">
            <a:lum bright="1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a:t>
            </a:r>
            <a:r>
              <a:rPr lang="en-US" sz="3600" dirty="0" smtClean="0">
                <a:latin typeface="Franklin Gothic Demi" pitchFamily="34" charset="0"/>
              </a:rPr>
              <a:t>CHRONIC HEPATITIS</a:t>
            </a:r>
            <a:endParaRPr lang="en-US" sz="3600" dirty="0">
              <a:latin typeface="Franklin Gothic Demi" pitchFamily="34" charset="0"/>
            </a:endParaRPr>
          </a:p>
        </p:txBody>
      </p:sp>
      <p:pic>
        <p:nvPicPr>
          <p:cNvPr id="3" name="Picture 6"/>
          <p:cNvPicPr>
            <a:picLocks noChangeAspect="1" noChangeArrowheads="1"/>
          </p:cNvPicPr>
          <p:nvPr/>
        </p:nvPicPr>
        <p:blipFill>
          <a:blip r:embed="rId3" cstate="print">
            <a:lum bright="20000" contrast="20000"/>
          </a:blip>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Chronic hepatitis: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from this liver biopsy show:</a:t>
            </a:r>
            <a:endParaRPr lang="en-US" sz="2800" i="1" dirty="0">
              <a:solidFill>
                <a:schemeClr val="accent1">
                  <a:satMod val="150000"/>
                </a:schemeClr>
              </a:solidFill>
              <a:latin typeface="Franklin Gothic Demi" pitchFamily="34" charset="0"/>
            </a:endParaRPr>
          </a:p>
        </p:txBody>
      </p:sp>
      <p:sp>
        <p:nvSpPr>
          <p:cNvPr id="52227" name="TextBox 2"/>
          <p:cNvSpPr txBox="1">
            <a:spLocks noChangeArrowheads="1"/>
          </p:cNvSpPr>
          <p:nvPr/>
        </p:nvSpPr>
        <p:spPr bwMode="auto">
          <a:xfrm>
            <a:off x="357188" y="2251075"/>
            <a:ext cx="8286750" cy="2678113"/>
          </a:xfrm>
          <a:prstGeom prst="rect">
            <a:avLst/>
          </a:prstGeom>
          <a:noFill/>
          <a:ln w="9525">
            <a:noFill/>
            <a:miter lim="800000"/>
            <a:headEnd/>
            <a:tailEnd/>
          </a:ln>
        </p:spPr>
        <p:txBody>
          <a:bodyPr>
            <a:spAutoFit/>
          </a:bodyPr>
          <a:lstStyle/>
          <a:p>
            <a:pPr marL="533400" indent="-533400" algn="just">
              <a:buFontTx/>
              <a:buBlip>
                <a:blip r:embed="rId3"/>
              </a:buBlip>
            </a:pPr>
            <a:r>
              <a:rPr lang="en-US" sz="2800">
                <a:latin typeface="Franklin Gothic Demi" pitchFamily="34" charset="0"/>
              </a:rPr>
              <a:t>Moderate chronic inflammatory cells infiltration consisting of lymphocytes and histiocytes in both portal tracts and liver parenchyma. Piecemeal necrosis, hepatocytes swelling and “spotty” hepatocytes necrosis are also noticed. No evidence of cirrhosis or malignancy noted.</a:t>
            </a: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Hepatic cirrhosis</a:t>
            </a:r>
            <a:endParaRPr lang="en-US" dirty="0"/>
          </a:p>
        </p:txBody>
      </p:sp>
      <p:sp>
        <p:nvSpPr>
          <p:cNvPr id="4" name="Subtitle 3"/>
          <p:cNvSpPr>
            <a:spLocks noGrp="1"/>
          </p:cNvSpPr>
          <p:nvPr>
            <p:ph type="subTitle" idx="1"/>
          </p:nvPr>
        </p:nvSpPr>
        <p:spPr/>
        <p:txBody>
          <a:bodyPr/>
          <a:lstStyle/>
          <a:p>
            <a:endParaRPr lang="en-US"/>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500034" y="6286520"/>
            <a:ext cx="8343904" cy="381000"/>
          </a:xfrm>
        </p:spPr>
        <p:txBody>
          <a:bodyPr>
            <a:noAutofit/>
          </a:bodyPr>
          <a:lstStyle/>
          <a:p>
            <a:r>
              <a:rPr lang="en-US" altLang="ar-SA" sz="2400" dirty="0" smtClean="0">
                <a:latin typeface="Verdana" pitchFamily="34" charset="0"/>
                <a:ea typeface="+mn-ea"/>
                <a:cs typeface="+mn-cs"/>
              </a:rPr>
              <a:t>Organ: Liver       </a:t>
            </a:r>
            <a:r>
              <a:rPr lang="en-US" altLang="ar-SA" sz="2400" dirty="0" err="1" smtClean="0">
                <a:latin typeface="Verdana" pitchFamily="34" charset="0"/>
                <a:ea typeface="+mn-ea"/>
                <a:cs typeface="+mn-cs"/>
              </a:rPr>
              <a:t>Dx</a:t>
            </a:r>
            <a:r>
              <a:rPr lang="en-US" altLang="ar-SA" sz="2400" dirty="0" smtClean="0">
                <a:latin typeface="Verdana" pitchFamily="34" charset="0"/>
                <a:ea typeface="+mn-ea"/>
                <a:cs typeface="+mn-cs"/>
              </a:rPr>
              <a:t>: </a:t>
            </a:r>
            <a:r>
              <a:rPr lang="en-US" altLang="ar-SA" sz="2400" dirty="0" err="1">
                <a:latin typeface="Verdana" pitchFamily="34" charset="0"/>
                <a:ea typeface="+mn-ea"/>
                <a:cs typeface="+mn-cs"/>
              </a:rPr>
              <a:t>macronudular</a:t>
            </a:r>
            <a:r>
              <a:rPr lang="en-US" altLang="ar-SA" sz="2400" dirty="0">
                <a:latin typeface="Verdana" pitchFamily="34" charset="0"/>
                <a:ea typeface="+mn-ea"/>
                <a:cs typeface="+mn-cs"/>
              </a:rPr>
              <a:t> cirrhosis (HBV) </a:t>
            </a:r>
          </a:p>
        </p:txBody>
      </p:sp>
      <p:pic>
        <p:nvPicPr>
          <p:cNvPr id="26628" name="Picture 4" descr="http://www.vetmed.wsu.edu/medsci520/images/ci36.jpg"/>
          <p:cNvPicPr>
            <a:picLocks noChangeAspect="1" noChangeArrowheads="1"/>
          </p:cNvPicPr>
          <p:nvPr/>
        </p:nvPicPr>
        <p:blipFill>
          <a:blip r:embed="rId3" cstate="print"/>
          <a:srcRect/>
          <a:stretch>
            <a:fillRect/>
          </a:stretch>
        </p:blipFill>
        <p:spPr bwMode="auto">
          <a:xfrm>
            <a:off x="857224" y="500042"/>
            <a:ext cx="7315200" cy="5299075"/>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3" cstate="print"/>
          <a:srcRect/>
          <a:stretch>
            <a:fillRect/>
          </a:stretch>
        </p:blipFill>
        <p:spPr bwMode="auto">
          <a:xfrm>
            <a:off x="0" y="0"/>
            <a:ext cx="9144000" cy="6172200"/>
          </a:xfrm>
          <a:prstGeom prst="rect">
            <a:avLst/>
          </a:prstGeom>
          <a:noFill/>
          <a:ln w="9525">
            <a:noFill/>
            <a:miter lim="800000"/>
            <a:headEnd/>
            <a:tailEnd/>
          </a:ln>
        </p:spPr>
      </p:pic>
      <p:sp>
        <p:nvSpPr>
          <p:cNvPr id="36867" name="Text Box 5"/>
          <p:cNvSpPr txBox="1">
            <a:spLocks noChangeArrowheads="1"/>
          </p:cNvSpPr>
          <p:nvPr/>
        </p:nvSpPr>
        <p:spPr bwMode="auto">
          <a:xfrm>
            <a:off x="0" y="6324600"/>
            <a:ext cx="9144000" cy="366713"/>
          </a:xfrm>
          <a:prstGeom prst="rect">
            <a:avLst/>
          </a:prstGeom>
          <a:noFill/>
          <a:ln w="9525">
            <a:noFill/>
            <a:miter lim="800000"/>
            <a:headEnd/>
            <a:tailEnd/>
          </a:ln>
        </p:spPr>
        <p:txBody>
          <a:bodyPr>
            <a:spAutoFit/>
          </a:bodyPr>
          <a:lstStyle/>
          <a:p>
            <a:pPr>
              <a:spcBef>
                <a:spcPct val="50000"/>
              </a:spcBef>
            </a:pPr>
            <a:r>
              <a:rPr lang="en-US" b="1">
                <a:solidFill>
                  <a:srgbClr val="0000FF"/>
                </a:solidFill>
              </a:rPr>
              <a:t>IRREGULAR NODULES SEPARATED BY PORTAL-to-PORTAL FIBROUS BANDS</a:t>
            </a:r>
          </a:p>
        </p:txBody>
      </p:sp>
      <p:pic>
        <p:nvPicPr>
          <p:cNvPr id="36868" name="Picture 4"/>
          <p:cNvPicPr>
            <a:picLocks noChangeAspect="1" noChangeArrowheads="1"/>
          </p:cNvPicPr>
          <p:nvPr/>
        </p:nvPicPr>
        <p:blipFill>
          <a:blip r:embed="rId4" cstate="print"/>
          <a:srcRect/>
          <a:stretch>
            <a:fillRect/>
          </a:stretch>
        </p:blipFill>
        <p:spPr bwMode="auto">
          <a:xfrm>
            <a:off x="0" y="0"/>
            <a:ext cx="3992563" cy="2667000"/>
          </a:xfrm>
          <a:prstGeom prst="rect">
            <a:avLst/>
          </a:prstGeom>
          <a:noFill/>
          <a:ln w="9525">
            <a:noFill/>
            <a:miter lim="800000"/>
            <a:headEnd/>
            <a:tailEn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403350"/>
          </a:xfrm>
        </p:spPr>
        <p:txBody>
          <a:bodyPr/>
          <a:lstStyle/>
          <a:p>
            <a:pPr algn="ctr" fontAlgn="auto">
              <a:spcAft>
                <a:spcPts val="0"/>
              </a:spcAft>
              <a:defRPr/>
            </a:pPr>
            <a:r>
              <a:rPr lang="en-US" sz="3600" dirty="0" smtClean="0">
                <a:latin typeface="Franklin Gothic Demi" pitchFamily="34" charset="0"/>
              </a:rPr>
              <a:t> HEPATIC CIRRHOSIS</a:t>
            </a:r>
            <a:endParaRPr lang="en-US" sz="3600" dirty="0">
              <a:latin typeface="Franklin Gothic Demi" pitchFamily="34" charset="0"/>
            </a:endParaRPr>
          </a:p>
        </p:txBody>
      </p:sp>
      <p:pic>
        <p:nvPicPr>
          <p:cNvPr id="3" name="Picture 6"/>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adiology.uchc.edu/eatlas/images/GI/7253b.gif"/>
          <p:cNvPicPr>
            <a:picLocks noChangeAspect="1" noChangeArrowheads="1"/>
          </p:cNvPicPr>
          <p:nvPr/>
        </p:nvPicPr>
        <p:blipFill>
          <a:blip r:embed="rId3" cstate="print"/>
          <a:srcRect/>
          <a:stretch>
            <a:fillRect/>
          </a:stretch>
        </p:blipFill>
        <p:spPr bwMode="auto">
          <a:xfrm>
            <a:off x="1259632" y="1052736"/>
            <a:ext cx="6552728" cy="4464496"/>
          </a:xfrm>
          <a:prstGeom prst="rect">
            <a:avLst/>
          </a:prstGeom>
          <a:noFill/>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descr="liver cirrhosis"/>
          <p:cNvPicPr>
            <a:picLocks noChangeAspect="1" noChangeArrowheads="1"/>
          </p:cNvPicPr>
          <p:nvPr/>
        </p:nvPicPr>
        <p:blipFill>
          <a:blip r:embed="rId2" cstate="print"/>
          <a:srcRect/>
          <a:stretch>
            <a:fillRect/>
          </a:stretch>
        </p:blipFill>
        <p:spPr bwMode="auto">
          <a:xfrm>
            <a:off x="827584" y="692696"/>
            <a:ext cx="7560840" cy="5760640"/>
          </a:xfrm>
          <a:prstGeom prst="rect">
            <a:avLst/>
          </a:prstGeom>
          <a:noFill/>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9939" name="TextBox 2"/>
          <p:cNvSpPr txBox="1">
            <a:spLocks noChangeArrowheads="1"/>
          </p:cNvSpPr>
          <p:nvPr/>
        </p:nvSpPr>
        <p:spPr bwMode="auto">
          <a:xfrm>
            <a:off x="152400" y="5791200"/>
            <a:ext cx="8610600" cy="708025"/>
          </a:xfrm>
          <a:prstGeom prst="rect">
            <a:avLst/>
          </a:prstGeom>
          <a:noFill/>
          <a:ln w="9525">
            <a:noFill/>
            <a:miter lim="800000"/>
            <a:headEnd/>
            <a:tailEnd/>
          </a:ln>
        </p:spPr>
        <p:txBody>
          <a:bodyPr>
            <a:spAutoFit/>
          </a:bodyPr>
          <a:lstStyle/>
          <a:p>
            <a:pPr algn="ctr"/>
            <a:r>
              <a:rPr lang="en-US" sz="4000" b="1">
                <a:solidFill>
                  <a:srgbClr val="0000FF"/>
                </a:solidFill>
              </a:rPr>
              <a:t>CIRRHOSIS, TRICHROME STAIN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Cirrhosis of the liver:</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liver show:</a:t>
            </a:r>
            <a:endParaRPr lang="en-US" sz="2800" i="1" dirty="0">
              <a:solidFill>
                <a:schemeClr val="accent1">
                  <a:satMod val="150000"/>
                </a:schemeClr>
              </a:solidFill>
              <a:latin typeface="Franklin Gothic Demi" pitchFamily="34" charset="0"/>
            </a:endParaRPr>
          </a:p>
        </p:txBody>
      </p:sp>
      <p:sp>
        <p:nvSpPr>
          <p:cNvPr id="54275" name="TextBox 2"/>
          <p:cNvSpPr txBox="1">
            <a:spLocks noChangeArrowheads="1"/>
          </p:cNvSpPr>
          <p:nvPr/>
        </p:nvSpPr>
        <p:spPr bwMode="auto">
          <a:xfrm>
            <a:off x="285750" y="1885950"/>
            <a:ext cx="8572500" cy="4400550"/>
          </a:xfrm>
          <a:prstGeom prst="rect">
            <a:avLst/>
          </a:prstGeom>
          <a:noFill/>
          <a:ln w="9525">
            <a:noFill/>
            <a:miter lim="800000"/>
            <a:headEnd/>
            <a:tailEnd/>
          </a:ln>
        </p:spPr>
        <p:txBody>
          <a:bodyPr>
            <a:spAutoFit/>
          </a:bodyPr>
          <a:lstStyle/>
          <a:p>
            <a:pPr marL="533400" indent="-533400" algn="just">
              <a:buFontTx/>
              <a:buBlip>
                <a:blip r:embed="rId3"/>
              </a:buBlip>
            </a:pPr>
            <a:r>
              <a:rPr lang="en-US" sz="2800">
                <a:latin typeface="Franklin Gothic Demi" pitchFamily="34" charset="0"/>
              </a:rPr>
              <a:t>Loss of lobular architecture and formation of regenerative nodules of variable size and shape, surrounded by fibrous tissue.</a:t>
            </a:r>
          </a:p>
          <a:p>
            <a:pPr marL="533400" indent="-533400" algn="just">
              <a:buFontTx/>
              <a:buBlip>
                <a:blip r:embed="rId3"/>
              </a:buBlip>
            </a:pPr>
            <a:endParaRPr lang="en-US" sz="2800">
              <a:latin typeface="Franklin Gothic Demi" pitchFamily="34" charset="0"/>
            </a:endParaRPr>
          </a:p>
          <a:p>
            <a:pPr marL="533400" indent="-533400" algn="just">
              <a:buFontTx/>
              <a:buBlip>
                <a:blip r:embed="rId3"/>
              </a:buBlip>
            </a:pPr>
            <a:r>
              <a:rPr lang="en-US" sz="2800">
                <a:latin typeface="Franklin Gothic Demi" pitchFamily="34" charset="0"/>
              </a:rPr>
              <a:t>Each nodules consists of liver cells without any arrangement and with no central vein.</a:t>
            </a:r>
          </a:p>
          <a:p>
            <a:pPr marL="533400" indent="-533400" algn="just">
              <a:buFontTx/>
              <a:buBlip>
                <a:blip r:embed="rId3"/>
              </a:buBlip>
            </a:pPr>
            <a:endParaRPr lang="en-US" sz="2800">
              <a:latin typeface="Franklin Gothic Demi" pitchFamily="34" charset="0"/>
            </a:endParaRPr>
          </a:p>
          <a:p>
            <a:pPr marL="533400" indent="-533400" algn="just">
              <a:buFontTx/>
              <a:buBlip>
                <a:blip r:embed="rId3"/>
              </a:buBlip>
            </a:pPr>
            <a:r>
              <a:rPr lang="en-US" sz="2800">
                <a:latin typeface="Franklin Gothic Demi" pitchFamily="34" charset="0"/>
              </a:rPr>
              <a:t>Large number of proliferated bile ducts and chronic inflammatory cells are present in fibrous tissue.</a:t>
            </a:r>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err="1" smtClean="0"/>
              <a:t>Hepatocellular</a:t>
            </a:r>
            <a:r>
              <a:rPr lang="en-US" dirty="0" smtClean="0"/>
              <a:t> carcinoma</a:t>
            </a:r>
            <a:endParaRPr lang="en-US" dirty="0"/>
          </a:p>
        </p:txBody>
      </p:sp>
      <p:sp>
        <p:nvSpPr>
          <p:cNvPr id="4" name="Subtitle 3"/>
          <p:cNvSpPr>
            <a:spLocks noGrp="1"/>
          </p:cNvSpPr>
          <p:nvPr>
            <p:ph type="subTitle" idx="1"/>
          </p:nvPr>
        </p:nvSpPr>
        <p:spPr/>
        <p:txBody>
          <a:bodyPr/>
          <a:lstStyle/>
          <a:p>
            <a:endParaRPr lang="en-US"/>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http://t3.gstatic.com/images?q=tbn:ANd9GcTh1sMjdjThKsKxRYADBXBTHguSuF_OavT4DyyFVE3q7hKZcnEZ8A"/>
          <p:cNvPicPr>
            <a:picLocks noChangeAspect="1" noChangeArrowheads="1"/>
          </p:cNvPicPr>
          <p:nvPr/>
        </p:nvPicPr>
        <p:blipFill>
          <a:blip r:embed="rId2" cstate="print"/>
          <a:srcRect/>
          <a:stretch>
            <a:fillRect/>
          </a:stretch>
        </p:blipFill>
        <p:spPr bwMode="auto">
          <a:xfrm>
            <a:off x="899591" y="548680"/>
            <a:ext cx="7083879" cy="5306074"/>
          </a:xfrm>
          <a:prstGeom prst="rect">
            <a:avLst/>
          </a:prstGeom>
          <a:noFill/>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http://t0.gstatic.com/images?q=tbn:ANd9GcTon7KiI0yCvmMiX3z2dXQAW3mn2p5x3hLlgMYK2jDnQqA5PXf0QQ"/>
          <p:cNvPicPr>
            <a:picLocks noChangeAspect="1" noChangeArrowheads="1"/>
          </p:cNvPicPr>
          <p:nvPr/>
        </p:nvPicPr>
        <p:blipFill>
          <a:blip r:embed="rId2" cstate="print"/>
          <a:srcRect/>
          <a:stretch>
            <a:fillRect/>
          </a:stretch>
        </p:blipFill>
        <p:spPr bwMode="auto">
          <a:xfrm>
            <a:off x="755576" y="548680"/>
            <a:ext cx="7318760" cy="5756656"/>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Gross and histopathology</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epatocellular carcinoma, histopathology image"/>
          <p:cNvPicPr>
            <a:picLocks noChangeAspect="1" noChangeArrowheads="1"/>
          </p:cNvPicPr>
          <p:nvPr/>
        </p:nvPicPr>
        <p:blipFill>
          <a:blip r:embed="rId3" cstate="print"/>
          <a:srcRect/>
          <a:stretch>
            <a:fillRect/>
          </a:stretch>
        </p:blipFill>
        <p:spPr bwMode="auto">
          <a:xfrm>
            <a:off x="1043608" y="620688"/>
            <a:ext cx="6867128" cy="5150346"/>
          </a:xfrm>
          <a:prstGeom prst="rect">
            <a:avLst/>
          </a:prstGeom>
          <a:noFill/>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epatocellular carcinoma, histopathology image"/>
          <p:cNvPicPr>
            <a:picLocks noChangeAspect="1" noChangeArrowheads="1"/>
          </p:cNvPicPr>
          <p:nvPr/>
        </p:nvPicPr>
        <p:blipFill>
          <a:blip r:embed="rId3" cstate="print"/>
          <a:srcRect/>
          <a:stretch>
            <a:fillRect/>
          </a:stretch>
        </p:blipFill>
        <p:spPr bwMode="auto">
          <a:xfrm>
            <a:off x="971600" y="404664"/>
            <a:ext cx="7344816" cy="5544616"/>
          </a:xfrm>
          <a:prstGeom prst="rect">
            <a:avLst/>
          </a:prstGeom>
          <a:noFill/>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epatocellular carcinoma">
            <a:hlinkClick r:id="rId2"/>
          </p:cNvPr>
          <p:cNvPicPr>
            <a:picLocks noChangeAspect="1" noChangeArrowheads="1"/>
          </p:cNvPicPr>
          <p:nvPr/>
        </p:nvPicPr>
        <p:blipFill>
          <a:blip r:embed="rId3" cstate="print"/>
          <a:srcRect/>
          <a:stretch>
            <a:fillRect/>
          </a:stretch>
        </p:blipFill>
        <p:spPr bwMode="auto">
          <a:xfrm>
            <a:off x="539552" y="404664"/>
            <a:ext cx="7992888" cy="5994666"/>
          </a:xfrm>
          <a:prstGeom prst="rect">
            <a:avLst/>
          </a:prstGeom>
          <a:noFill/>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epatocellular carcinoma, histopathology image"/>
          <p:cNvPicPr>
            <a:picLocks noChangeAspect="1" noChangeArrowheads="1"/>
          </p:cNvPicPr>
          <p:nvPr/>
        </p:nvPicPr>
        <p:blipFill>
          <a:blip r:embed="rId3" cstate="print"/>
          <a:srcRect/>
          <a:stretch>
            <a:fillRect/>
          </a:stretch>
        </p:blipFill>
        <p:spPr bwMode="auto">
          <a:xfrm>
            <a:off x="827584" y="548680"/>
            <a:ext cx="7438461" cy="5578846"/>
          </a:xfrm>
          <a:prstGeom prst="rect">
            <a:avLst/>
          </a:prstGeom>
          <a:noFill/>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Hepatocellular carcinoma:</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show tumour consisting of:</a:t>
            </a:r>
            <a:endParaRPr lang="en-US" sz="2800" i="1" dirty="0">
              <a:solidFill>
                <a:schemeClr val="accent1">
                  <a:satMod val="150000"/>
                </a:schemeClr>
              </a:solidFill>
              <a:latin typeface="Franklin Gothic Demi" pitchFamily="34" charset="0"/>
            </a:endParaRPr>
          </a:p>
        </p:txBody>
      </p:sp>
      <p:sp>
        <p:nvSpPr>
          <p:cNvPr id="56323" name="TextBox 2"/>
          <p:cNvSpPr txBox="1">
            <a:spLocks noChangeArrowheads="1"/>
          </p:cNvSpPr>
          <p:nvPr/>
        </p:nvSpPr>
        <p:spPr bwMode="auto">
          <a:xfrm>
            <a:off x="357188" y="1785938"/>
            <a:ext cx="8358187" cy="4400550"/>
          </a:xfrm>
          <a:prstGeom prst="rect">
            <a:avLst/>
          </a:prstGeom>
          <a:noFill/>
          <a:ln w="9525">
            <a:noFill/>
            <a:miter lim="800000"/>
            <a:headEnd/>
            <a:tailEnd/>
          </a:ln>
        </p:spPr>
        <p:txBody>
          <a:bodyPr>
            <a:spAutoFit/>
          </a:bodyPr>
          <a:lstStyle/>
          <a:p>
            <a:pPr marL="533400" indent="-533400" algn="just">
              <a:buFontTx/>
              <a:buBlip>
                <a:blip r:embed="rId3"/>
              </a:buBlip>
            </a:pPr>
            <a:r>
              <a:rPr lang="en-US" sz="2800">
                <a:latin typeface="Franklin Gothic Demi" pitchFamily="34" charset="0"/>
              </a:rPr>
              <a:t>Thick cords, trabeculate and nests of malignant liver cells separated by sinusoidal spaces.</a:t>
            </a:r>
          </a:p>
          <a:p>
            <a:pPr marL="533400" indent="-533400" algn="just">
              <a:buFontTx/>
              <a:buBlip>
                <a:blip r:embed="rId3"/>
              </a:buBlip>
            </a:pPr>
            <a:endParaRPr lang="en-US" sz="2800">
              <a:latin typeface="Franklin Gothic Demi" pitchFamily="34" charset="0"/>
            </a:endParaRPr>
          </a:p>
          <a:p>
            <a:pPr marL="533400" indent="-533400" algn="just">
              <a:buFontTx/>
              <a:buBlip>
                <a:blip r:embed="rId3"/>
              </a:buBlip>
            </a:pPr>
            <a:r>
              <a:rPr lang="en-US" sz="2800">
                <a:latin typeface="Franklin Gothic Demi" pitchFamily="34" charset="0"/>
              </a:rPr>
              <a:t>Malignant liver cells are  pleomorphic, binucleated or forming giant cells with hyperchromatic nuclei.</a:t>
            </a:r>
          </a:p>
          <a:p>
            <a:pPr marL="533400" indent="-533400" algn="just">
              <a:buFontTx/>
              <a:buBlip>
                <a:blip r:embed="rId3"/>
              </a:buBlip>
            </a:pPr>
            <a:endParaRPr lang="en-US" sz="2800">
              <a:latin typeface="Franklin Gothic Demi" pitchFamily="34" charset="0"/>
            </a:endParaRPr>
          </a:p>
          <a:p>
            <a:pPr marL="533400" indent="-533400" algn="just">
              <a:buFontTx/>
              <a:buBlip>
                <a:blip r:embed="rId3"/>
              </a:buBlip>
            </a:pPr>
            <a:r>
              <a:rPr lang="en-US" sz="2800">
                <a:latin typeface="Franklin Gothic Demi" pitchFamily="34" charset="0"/>
              </a:rPr>
              <a:t>Mitoses are numerous.</a:t>
            </a:r>
          </a:p>
          <a:p>
            <a:pPr marL="533400" indent="-533400" algn="just">
              <a:buFontTx/>
              <a:buBlip>
                <a:blip r:embed="rId3"/>
              </a:buBlip>
            </a:pPr>
            <a:endParaRPr lang="en-US" sz="2800">
              <a:latin typeface="Franklin Gothic Demi" pitchFamily="34" charset="0"/>
            </a:endParaRPr>
          </a:p>
          <a:p>
            <a:pPr marL="533400" indent="-533400" algn="just">
              <a:buFontTx/>
              <a:buBlip>
                <a:blip r:embed="rId3"/>
              </a:buBlip>
            </a:pPr>
            <a:r>
              <a:rPr lang="en-US" sz="2800">
                <a:latin typeface="Franklin Gothic Demi" pitchFamily="34" charset="0"/>
              </a:rPr>
              <a:t>Areas of haemorrhage and necrosis are present.</a:t>
            </a:r>
          </a:p>
        </p:txBody>
      </p:sp>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2714620"/>
            <a:ext cx="8439912" cy="142876"/>
          </a:xfrm>
        </p:spPr>
        <p:txBody>
          <a:bodyPr>
            <a:normAutofit fontScale="90000"/>
          </a:bodyPr>
          <a:lstStyle/>
          <a:p>
            <a:pPr eaLnBrk="1" fontAlgn="auto" hangingPunct="1">
              <a:spcAft>
                <a:spcPts val="0"/>
              </a:spcAft>
              <a:defRPr/>
            </a:pPr>
            <a:r>
              <a:rPr lang="en-US" dirty="0" smtClean="0"/>
              <a:t>Chronic </a:t>
            </a:r>
            <a:r>
              <a:rPr lang="en-US" dirty="0" err="1"/>
              <a:t>cholecystitis</a:t>
            </a:r>
            <a:r>
              <a:rPr lang="en-US" dirty="0"/>
              <a:t> with stones</a:t>
            </a:r>
          </a:p>
        </p:txBody>
      </p:sp>
      <p:sp>
        <p:nvSpPr>
          <p:cNvPr id="4" name="Title 1"/>
          <p:cNvSpPr txBox="1">
            <a:spLocks/>
          </p:cNvSpPr>
          <p:nvPr/>
        </p:nvSpPr>
        <p:spPr>
          <a:xfrm>
            <a:off x="214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fontAlgn="auto">
              <a:spcAft>
                <a:spcPts val="0"/>
              </a:spcAft>
              <a:defRPr/>
            </a:pPr>
            <a:endParaRPr sz="4400"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1"/>
          <p:cNvPicPr>
            <a:picLocks noChangeAspect="1"/>
          </p:cNvPicPr>
          <p:nvPr/>
        </p:nvPicPr>
        <p:blipFill>
          <a:blip r:embed="rId3" cstate="print"/>
          <a:srcRect/>
          <a:stretch>
            <a:fillRect/>
          </a:stretch>
        </p:blipFill>
        <p:spPr bwMode="auto">
          <a:xfrm>
            <a:off x="285750" y="165100"/>
            <a:ext cx="5929313" cy="6478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latin typeface="Franklin Gothic Demi" pitchFamily="34" charset="0"/>
              </a:rPr>
              <a:t> CHRONIC CHOLECYSTITIS</a:t>
            </a:r>
            <a:endParaRPr lang="en-US" sz="3600" dirty="0">
              <a:latin typeface="Franklin Gothic Demi" pitchFamily="34" charset="0"/>
            </a:endParaRPr>
          </a:p>
        </p:txBody>
      </p:sp>
      <p:pic>
        <p:nvPicPr>
          <p:cNvPr id="3" name="Picture 4"/>
          <p:cNvPicPr>
            <a:picLocks noChangeAspect="1" noChangeArrowheads="1"/>
          </p:cNvPicPr>
          <p:nvPr/>
        </p:nvPicPr>
        <p:blipFill>
          <a:blip r:embed="rId3" cstate="print">
            <a:lum bright="10000" contrast="2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2" descr="http://radiology.uchc.edu/eatlas/images/GI/5313b.gif"/>
          <p:cNvPicPr>
            <a:picLocks noChangeAspect="1" noChangeArrowheads="1"/>
          </p:cNvPicPr>
          <p:nvPr/>
        </p:nvPicPr>
        <p:blipFill>
          <a:blip r:embed="rId3" cstate="print"/>
          <a:srcRect/>
          <a:stretch>
            <a:fillRect/>
          </a:stretch>
        </p:blipFill>
        <p:spPr bwMode="auto">
          <a:xfrm>
            <a:off x="539552" y="980728"/>
            <a:ext cx="8208912" cy="5256584"/>
          </a:xfrm>
          <a:prstGeom prst="rect">
            <a:avLst/>
          </a:prstGeom>
          <a:noFill/>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Chronic cholecystitis: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gallbladder wall shows:</a:t>
            </a:r>
            <a:endParaRPr lang="en-US" sz="2800" i="1" dirty="0">
              <a:solidFill>
                <a:schemeClr val="accent1">
                  <a:satMod val="150000"/>
                </a:schemeClr>
              </a:solidFill>
              <a:latin typeface="Franklin Gothic Demi" pitchFamily="34" charset="0"/>
            </a:endParaRPr>
          </a:p>
        </p:txBody>
      </p:sp>
      <p:sp>
        <p:nvSpPr>
          <p:cNvPr id="58371" name="TextBox 2"/>
          <p:cNvSpPr txBox="1">
            <a:spLocks noChangeArrowheads="1"/>
          </p:cNvSpPr>
          <p:nvPr/>
        </p:nvSpPr>
        <p:spPr bwMode="auto">
          <a:xfrm>
            <a:off x="285750" y="1958975"/>
            <a:ext cx="8501063" cy="3970338"/>
          </a:xfrm>
          <a:prstGeom prst="rect">
            <a:avLst/>
          </a:prstGeom>
          <a:noFill/>
          <a:ln w="9525">
            <a:noFill/>
            <a:miter lim="800000"/>
            <a:headEnd/>
            <a:tailEnd/>
          </a:ln>
        </p:spPr>
        <p:txBody>
          <a:bodyPr>
            <a:spAutoFit/>
          </a:bodyPr>
          <a:lstStyle/>
          <a:p>
            <a:pPr marL="533400" indent="-533400" algn="just">
              <a:buFontTx/>
              <a:buBlip>
                <a:blip r:embed="rId3"/>
              </a:buBlip>
            </a:pPr>
            <a:r>
              <a:rPr lang="en-US" sz="2800">
                <a:latin typeface="Franklin Gothic Demi" pitchFamily="34" charset="0"/>
              </a:rPr>
              <a:t>Irregular mucosal folds and foci of ulceration in mucosa.</a:t>
            </a:r>
          </a:p>
          <a:p>
            <a:pPr marL="533400" indent="-533400" algn="just">
              <a:buFontTx/>
              <a:buBlip>
                <a:blip r:embed="rId3"/>
              </a:buBlip>
            </a:pPr>
            <a:endParaRPr lang="en-US" sz="2800">
              <a:latin typeface="Franklin Gothic Demi" pitchFamily="34" charset="0"/>
            </a:endParaRPr>
          </a:p>
          <a:p>
            <a:pPr marL="533400" indent="-533400" algn="just">
              <a:buFontTx/>
              <a:buBlip>
                <a:blip r:embed="rId3"/>
              </a:buBlip>
            </a:pPr>
            <a:r>
              <a:rPr lang="en-US" sz="2800">
                <a:latin typeface="Franklin Gothic Demi" pitchFamily="34" charset="0"/>
              </a:rPr>
              <a:t>Wall is penetrated by mucosal glands which are present in muscle coat ( Rokitansky- Aschoff sinuses).</a:t>
            </a:r>
          </a:p>
          <a:p>
            <a:pPr marL="533400" indent="-533400" algn="just">
              <a:buFontTx/>
              <a:buBlip>
                <a:blip r:embed="rId3"/>
              </a:buBlip>
            </a:pPr>
            <a:endParaRPr lang="en-US" sz="2800">
              <a:latin typeface="Franklin Gothic Demi" pitchFamily="34" charset="0"/>
            </a:endParaRPr>
          </a:p>
          <a:p>
            <a:pPr marL="533400" indent="-533400" algn="just">
              <a:buFontTx/>
              <a:buBlip>
                <a:blip r:embed="rId3"/>
              </a:buBlip>
            </a:pPr>
            <a:r>
              <a:rPr lang="en-US" sz="2800">
                <a:latin typeface="Franklin Gothic Demi" pitchFamily="34" charset="0"/>
              </a:rPr>
              <a:t>All layers show chronic inflammatory cells infiltration and fibrosis. </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304800" y="-220663"/>
            <a:ext cx="8382000" cy="1431926"/>
          </a:xfrm>
          <a:prstGeom prst="rect">
            <a:avLst/>
          </a:prstGeom>
          <a:noFill/>
          <a:ln w="9525">
            <a:noFill/>
            <a:round/>
            <a:headEnd/>
            <a:tailEnd/>
          </a:ln>
        </p:spPr>
        <p:txBody>
          <a:bodyPr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8800" b="1">
                <a:solidFill>
                  <a:srgbClr val="0000FF"/>
                </a:solidFill>
                <a:latin typeface="Calibri" pitchFamily="32" charset="0"/>
              </a:rPr>
              <a:t>REFLUX/GERD</a:t>
            </a:r>
          </a:p>
        </p:txBody>
      </p:sp>
      <p:grpSp>
        <p:nvGrpSpPr>
          <p:cNvPr id="2" name="Group 2"/>
          <p:cNvGrpSpPr>
            <a:grpSpLocks/>
          </p:cNvGrpSpPr>
          <p:nvPr/>
        </p:nvGrpSpPr>
        <p:grpSpPr bwMode="auto">
          <a:xfrm>
            <a:off x="990600" y="1219200"/>
            <a:ext cx="7161213" cy="5448300"/>
            <a:chOff x="624" y="768"/>
            <a:chExt cx="4511" cy="3432"/>
          </a:xfrm>
        </p:grpSpPr>
        <p:pic>
          <p:nvPicPr>
            <p:cNvPr id="26628" name="Picture 3"/>
            <p:cNvPicPr>
              <a:picLocks noChangeAspect="1" noChangeArrowheads="1"/>
            </p:cNvPicPr>
            <p:nvPr/>
          </p:nvPicPr>
          <p:blipFill>
            <a:blip r:embed="rId3" cstate="print"/>
            <a:srcRect/>
            <a:stretch>
              <a:fillRect/>
            </a:stretch>
          </p:blipFill>
          <p:spPr bwMode="auto">
            <a:xfrm>
              <a:off x="624" y="768"/>
              <a:ext cx="4512" cy="3433"/>
            </a:xfrm>
            <a:prstGeom prst="rect">
              <a:avLst/>
            </a:prstGeom>
            <a:noFill/>
            <a:ln w="9525">
              <a:noFill/>
              <a:round/>
              <a:headEnd/>
              <a:tailEnd/>
            </a:ln>
          </p:spPr>
        </p:pic>
        <p:sp>
          <p:nvSpPr>
            <p:cNvPr id="26629" name="Text Box 4"/>
            <p:cNvSpPr txBox="1">
              <a:spLocks noChangeArrowheads="1"/>
            </p:cNvSpPr>
            <p:nvPr/>
          </p:nvSpPr>
          <p:spPr bwMode="auto">
            <a:xfrm>
              <a:off x="624" y="768"/>
              <a:ext cx="4512" cy="3433"/>
            </a:xfrm>
            <a:prstGeom prst="rect">
              <a:avLst/>
            </a:prstGeom>
            <a:noFill/>
            <a:ln w="9525">
              <a:noFill/>
              <a:round/>
              <a:headEnd/>
              <a:tailEnd/>
            </a:ln>
          </p:spPr>
          <p:txBody>
            <a:bodyPr wrap="none" anchor="ctr"/>
            <a:lstStyle/>
            <a:p>
              <a:endParaRPr lang="en-US"/>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Pancreas</a:t>
            </a:r>
            <a:endParaRPr lang="en-US" dirty="0"/>
          </a:p>
        </p:txBody>
      </p:sp>
      <p:sp>
        <p:nvSpPr>
          <p:cNvPr id="4" name="Subtitle 3"/>
          <p:cNvSpPr>
            <a:spLocks noGrp="1"/>
          </p:cNvSpPr>
          <p:nvPr>
            <p:ph type="subTitle" idx="1"/>
          </p:nvPr>
        </p:nvSpPr>
        <p:spPr/>
        <p:txBody>
          <a:bodyPr/>
          <a:lstStyle/>
          <a:p>
            <a:endParaRPr lang="en-US"/>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Normal anatomy and histology</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pancreasmodel"/>
          <p:cNvPicPr>
            <a:picLocks noChangeAspect="1" noChangeArrowheads="1"/>
          </p:cNvPicPr>
          <p:nvPr/>
        </p:nvPicPr>
        <p:blipFill>
          <a:blip r:embed="rId3" cstate="print"/>
          <a:srcRect/>
          <a:stretch>
            <a:fillRect/>
          </a:stretch>
        </p:blipFill>
        <p:spPr bwMode="auto">
          <a:xfrm>
            <a:off x="0" y="0"/>
            <a:ext cx="9144000" cy="5106988"/>
          </a:xfrm>
          <a:prstGeom prst="rect">
            <a:avLst/>
          </a:prstGeom>
          <a:noFill/>
          <a:ln w="9525">
            <a:noFill/>
            <a:miter lim="800000"/>
            <a:headEnd/>
            <a:tailEnd/>
          </a:ln>
        </p:spPr>
      </p:pic>
      <p:sp>
        <p:nvSpPr>
          <p:cNvPr id="2051" name="Text Box 5"/>
          <p:cNvSpPr txBox="1">
            <a:spLocks noChangeArrowheads="1"/>
          </p:cNvSpPr>
          <p:nvPr/>
        </p:nvSpPr>
        <p:spPr bwMode="auto">
          <a:xfrm>
            <a:off x="0" y="4983163"/>
            <a:ext cx="9144000" cy="1874837"/>
          </a:xfrm>
          <a:prstGeom prst="rect">
            <a:avLst/>
          </a:prstGeom>
          <a:noFill/>
          <a:ln w="9525">
            <a:noFill/>
            <a:miter lim="800000"/>
            <a:headEnd/>
            <a:tailEnd/>
          </a:ln>
        </p:spPr>
        <p:txBody>
          <a:bodyPr>
            <a:spAutoFit/>
          </a:bodyPr>
          <a:lstStyle/>
          <a:p>
            <a:pPr algn="ctr">
              <a:spcBef>
                <a:spcPct val="50000"/>
              </a:spcBef>
            </a:pPr>
            <a:r>
              <a:rPr lang="en-US" sz="11700" b="1">
                <a:solidFill>
                  <a:srgbClr val="3333FF"/>
                </a:solidFill>
              </a:rPr>
              <a:t>PANCREAS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3" cstate="print"/>
          <a:srcRect/>
          <a:stretch>
            <a:fillRect/>
          </a:stretch>
        </p:blipFill>
        <p:spPr bwMode="auto">
          <a:xfrm>
            <a:off x="0" y="0"/>
            <a:ext cx="9144000" cy="6900863"/>
          </a:xfrm>
          <a:prstGeom prst="rect">
            <a:avLst/>
          </a:prstGeom>
          <a:noFill/>
          <a:ln w="9525">
            <a:noFill/>
            <a:miter lim="800000"/>
            <a:headEnd/>
            <a:tailEnd/>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3" cstate="print"/>
          <a:srcRect/>
          <a:stretch>
            <a:fillRect/>
          </a:stretch>
        </p:blipFill>
        <p:spPr bwMode="auto">
          <a:xfrm>
            <a:off x="4365625" y="0"/>
            <a:ext cx="4778375" cy="6858000"/>
          </a:xfrm>
          <a:prstGeom prst="rect">
            <a:avLst/>
          </a:prstGeom>
          <a:noFill/>
          <a:ln w="9525">
            <a:noFill/>
            <a:miter lim="800000"/>
            <a:headEnd/>
            <a:tailEnd/>
          </a:ln>
        </p:spPr>
      </p:pic>
      <p:pic>
        <p:nvPicPr>
          <p:cNvPr id="19459" name="Picture 5" descr="image004"/>
          <p:cNvPicPr>
            <a:picLocks noChangeAspect="1" noChangeArrowheads="1"/>
          </p:cNvPicPr>
          <p:nvPr/>
        </p:nvPicPr>
        <p:blipFill>
          <a:blip r:embed="rId4" cstate="print"/>
          <a:srcRect/>
          <a:stretch>
            <a:fillRect/>
          </a:stretch>
        </p:blipFill>
        <p:spPr bwMode="auto">
          <a:xfrm>
            <a:off x="0" y="0"/>
            <a:ext cx="4573588" cy="6858000"/>
          </a:xfrm>
          <a:prstGeom prst="rect">
            <a:avLst/>
          </a:prstGeom>
          <a:noFill/>
          <a:ln w="9525">
            <a:noFill/>
            <a:miter lim="800000"/>
            <a:headEnd/>
            <a:tailEnd/>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PancHisto"/>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Gross and histopathology</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fontScale="90000"/>
          </a:bodyPr>
          <a:lstStyle/>
          <a:p>
            <a:pPr eaLnBrk="1" hangingPunct="1"/>
            <a:r>
              <a:rPr lang="en-US" sz="8000" b="1" smtClean="0">
                <a:solidFill>
                  <a:srgbClr val="3333FF"/>
                </a:solidFill>
              </a:rPr>
              <a:t>PANCREATITIS</a:t>
            </a:r>
          </a:p>
        </p:txBody>
      </p:sp>
      <p:sp>
        <p:nvSpPr>
          <p:cNvPr id="26627" name="Rectangle 3"/>
          <p:cNvSpPr>
            <a:spLocks noGrp="1" noChangeArrowheads="1"/>
          </p:cNvSpPr>
          <p:nvPr>
            <p:ph type="body" idx="1"/>
          </p:nvPr>
        </p:nvSpPr>
        <p:spPr/>
        <p:txBody>
          <a:bodyPr/>
          <a:lstStyle/>
          <a:p>
            <a:pPr eaLnBrk="1" hangingPunct="1"/>
            <a:r>
              <a:rPr lang="en-US" sz="4400" b="1" smtClean="0">
                <a:solidFill>
                  <a:srgbClr val="CC0099"/>
                </a:solidFill>
              </a:rPr>
              <a:t>ACUTE   </a:t>
            </a:r>
            <a:r>
              <a:rPr lang="en-US" sz="4400" b="1" smtClean="0">
                <a:solidFill>
                  <a:srgbClr val="FF0000"/>
                </a:solidFill>
              </a:rPr>
              <a:t>(VERY SERIOUS)</a:t>
            </a:r>
          </a:p>
          <a:p>
            <a:pPr eaLnBrk="1" hangingPunct="1"/>
            <a:endParaRPr lang="en-US" sz="4400" b="1" smtClean="0">
              <a:solidFill>
                <a:srgbClr val="CC0099"/>
              </a:solidFill>
            </a:endParaRPr>
          </a:p>
          <a:p>
            <a:pPr eaLnBrk="1" hangingPunct="1"/>
            <a:r>
              <a:rPr lang="en-US" sz="4400" b="1" smtClean="0">
                <a:solidFill>
                  <a:srgbClr val="CC0099"/>
                </a:solidFill>
              </a:rPr>
              <a:t>CHRONIC (Calcifications, Pseudocyst)</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title"/>
          </p:nvPr>
        </p:nvSpPr>
        <p:spPr>
          <a:xfrm>
            <a:off x="0" y="6477000"/>
            <a:ext cx="9144000" cy="381000"/>
          </a:xfrm>
        </p:spPr>
        <p:txBody>
          <a:bodyPr>
            <a:normAutofit fontScale="90000"/>
          </a:bodyPr>
          <a:lstStyle/>
          <a:p>
            <a:pPr eaLnBrk="1" hangingPunct="1"/>
            <a:r>
              <a:rPr lang="en-US" sz="2400" dirty="0" smtClean="0">
                <a:solidFill>
                  <a:schemeClr val="accent1">
                    <a:lumMod val="25000"/>
                  </a:schemeClr>
                </a:solidFill>
                <a:effectLst>
                  <a:outerShdw blurRad="38100" dist="38100" dir="2700000" algn="tl">
                    <a:srgbClr val="000000">
                      <a:alpha val="43137"/>
                    </a:srgbClr>
                  </a:outerShdw>
                </a:effectLst>
              </a:rPr>
              <a:t>Common causes of pancreatitis</a:t>
            </a:r>
          </a:p>
        </p:txBody>
      </p:sp>
      <p:pic>
        <p:nvPicPr>
          <p:cNvPr id="31747" name="Picture 6" descr="64"/>
          <p:cNvPicPr>
            <a:picLocks noGrp="1" noChangeAspect="1" noChangeArrowheads="1"/>
          </p:cNvPicPr>
          <p:nvPr>
            <p:ph idx="1"/>
          </p:nvPr>
        </p:nvPicPr>
        <p:blipFill>
          <a:blip r:embed="rId2" cstate="print">
            <a:lum contrast="20000"/>
          </a:blip>
          <a:srcRect/>
          <a:stretch>
            <a:fillRect/>
          </a:stretch>
        </p:blipFill>
        <p:spPr>
          <a:xfrm>
            <a:off x="914400" y="457200"/>
            <a:ext cx="7219890" cy="6049963"/>
          </a:xfrm>
          <a:noFill/>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image012"/>
          <p:cNvPicPr>
            <a:picLocks noChangeAspect="1" noChangeArrowheads="1"/>
          </p:cNvPicPr>
          <p:nvPr/>
        </p:nvPicPr>
        <p:blipFill>
          <a:blip r:embed="rId3" cstate="print"/>
          <a:srcRect/>
          <a:stretch>
            <a:fillRect/>
          </a:stretch>
        </p:blipFill>
        <p:spPr bwMode="auto">
          <a:xfrm>
            <a:off x="0" y="0"/>
            <a:ext cx="7010400" cy="6032500"/>
          </a:xfrm>
          <a:prstGeom prst="rect">
            <a:avLst/>
          </a:prstGeom>
          <a:noFill/>
          <a:ln w="9525">
            <a:noFill/>
            <a:miter lim="800000"/>
            <a:headEnd/>
            <a:tailEnd/>
          </a:ln>
        </p:spPr>
      </p:pic>
      <p:sp>
        <p:nvSpPr>
          <p:cNvPr id="27651" name="Text Box 5"/>
          <p:cNvSpPr txBox="1">
            <a:spLocks noChangeArrowheads="1"/>
          </p:cNvSpPr>
          <p:nvPr/>
        </p:nvSpPr>
        <p:spPr bwMode="auto">
          <a:xfrm>
            <a:off x="0" y="6019800"/>
            <a:ext cx="9144000" cy="457200"/>
          </a:xfrm>
          <a:prstGeom prst="rect">
            <a:avLst/>
          </a:prstGeom>
          <a:noFill/>
          <a:ln w="9525">
            <a:noFill/>
            <a:miter lim="800000"/>
            <a:headEnd/>
            <a:tailEnd/>
          </a:ln>
        </p:spPr>
        <p:txBody>
          <a:bodyPr>
            <a:spAutoFit/>
          </a:bodyPr>
          <a:lstStyle/>
          <a:p>
            <a:pPr algn="ctr">
              <a:spcBef>
                <a:spcPct val="50000"/>
              </a:spcBef>
            </a:pPr>
            <a:r>
              <a:rPr lang="en-US" sz="2400" b="1">
                <a:solidFill>
                  <a:srgbClr val="3333FF"/>
                </a:solidFill>
              </a:rPr>
              <a:t>CONSEQUENCES of ACUTE and CHRONIC pancreatitis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304800" y="-220663"/>
            <a:ext cx="8382000" cy="1431926"/>
          </a:xfrm>
          <a:prstGeom prst="rect">
            <a:avLst/>
          </a:prstGeom>
          <a:noFill/>
          <a:ln w="9525">
            <a:noFill/>
            <a:round/>
            <a:headEnd/>
            <a:tailEnd/>
          </a:ln>
        </p:spPr>
        <p:txBody>
          <a:bodyPr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8800" b="1">
                <a:solidFill>
                  <a:srgbClr val="0000FF"/>
                </a:solidFill>
                <a:latin typeface="Calibri" pitchFamily="32" charset="0"/>
              </a:rPr>
              <a:t>REFLUX/GERD</a:t>
            </a:r>
          </a:p>
        </p:txBody>
      </p:sp>
      <p:sp>
        <p:nvSpPr>
          <p:cNvPr id="25603" name="Text Box 2"/>
          <p:cNvSpPr txBox="1">
            <a:spLocks noChangeArrowheads="1"/>
          </p:cNvSpPr>
          <p:nvPr/>
        </p:nvSpPr>
        <p:spPr bwMode="auto">
          <a:xfrm>
            <a:off x="0" y="990600"/>
            <a:ext cx="9144000" cy="6070600"/>
          </a:xfrm>
          <a:prstGeom prst="rect">
            <a:avLst/>
          </a:prstGeom>
          <a:noFill/>
          <a:ln w="9525">
            <a:noFill/>
            <a:round/>
            <a:headEnd/>
            <a:tailEnd/>
          </a:ln>
        </p:spPr>
        <p:txBody>
          <a:bodyPr/>
          <a:lstStyle/>
          <a:p>
            <a:pPr marL="341313" indent="-341313">
              <a:lnSpc>
                <a:spcPct val="100000"/>
              </a:lnSpc>
              <a:spcBef>
                <a:spcPts val="11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4400" b="1">
                <a:solidFill>
                  <a:srgbClr val="CC0066"/>
                </a:solidFill>
                <a:latin typeface="Calibri" pitchFamily="32" charset="0"/>
              </a:rPr>
              <a:t>Inflammatory Cells</a:t>
            </a:r>
          </a:p>
          <a:p>
            <a:pPr marL="741363" lvl="1" indent="-284163">
              <a:lnSpc>
                <a:spcPct val="100000"/>
              </a:lnSpc>
              <a:spcBef>
                <a:spcPts val="10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CC0066"/>
                </a:solidFill>
                <a:latin typeface="Calibri" pitchFamily="32" charset="0"/>
              </a:rPr>
              <a:t>Eosinophils</a:t>
            </a:r>
          </a:p>
          <a:p>
            <a:pPr marL="741363" lvl="1" indent="-284163">
              <a:lnSpc>
                <a:spcPct val="100000"/>
              </a:lnSpc>
              <a:spcBef>
                <a:spcPts val="10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CC0066"/>
                </a:solidFill>
                <a:latin typeface="Calibri" pitchFamily="32" charset="0"/>
              </a:rPr>
              <a:t>Neutrophils</a:t>
            </a:r>
          </a:p>
          <a:p>
            <a:pPr marL="741363" lvl="1" indent="-284163">
              <a:lnSpc>
                <a:spcPct val="100000"/>
              </a:lnSpc>
              <a:spcBef>
                <a:spcPts val="10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CC0066"/>
                </a:solidFill>
                <a:latin typeface="Calibri" pitchFamily="32" charset="0"/>
              </a:rPr>
              <a:t>Lymphocytes</a:t>
            </a:r>
          </a:p>
          <a:p>
            <a:pPr marL="341313" indent="-341313">
              <a:lnSpc>
                <a:spcPct val="100000"/>
              </a:lnSpc>
              <a:spcBef>
                <a:spcPts val="11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4400" b="1">
                <a:solidFill>
                  <a:srgbClr val="CC0066"/>
                </a:solidFill>
                <a:latin typeface="Calibri" pitchFamily="32" charset="0"/>
              </a:rPr>
              <a:t>Basal zone hyperplasia</a:t>
            </a:r>
          </a:p>
          <a:p>
            <a:pPr marL="341313" indent="-341313">
              <a:lnSpc>
                <a:spcPct val="100000"/>
              </a:lnSpc>
              <a:spcBef>
                <a:spcPts val="11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4400" b="1">
                <a:solidFill>
                  <a:srgbClr val="CC0066"/>
                </a:solidFill>
                <a:latin typeface="Calibri" pitchFamily="32" charset="0"/>
              </a:rPr>
              <a:t>Lamina Propria papillae elongated and congested</a:t>
            </a:r>
          </a:p>
          <a:p>
            <a:pPr marL="341313" indent="-341313">
              <a:lnSpc>
                <a:spcPct val="100000"/>
              </a:lnSpc>
              <a:spcBef>
                <a:spcPts val="1100"/>
              </a:spcBef>
              <a:buClr>
                <a:srgbClr val="CC0066"/>
              </a:buCl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4400" b="1">
              <a:solidFill>
                <a:srgbClr val="CC0066"/>
              </a:solidFill>
              <a:latin typeface="Calibri" pitchFamily="32"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0"/>
            <a:ext cx="9144000" cy="1295400"/>
          </a:xfrm>
        </p:spPr>
        <p:txBody>
          <a:bodyPr/>
          <a:lstStyle/>
          <a:p>
            <a:pPr eaLnBrk="1" hangingPunct="1"/>
            <a:r>
              <a:rPr lang="en-US" sz="6000" b="1" smtClean="0">
                <a:solidFill>
                  <a:srgbClr val="3333FF"/>
                </a:solidFill>
              </a:rPr>
              <a:t>ACUTE PANCREATITIS</a:t>
            </a:r>
          </a:p>
        </p:txBody>
      </p:sp>
      <p:sp>
        <p:nvSpPr>
          <p:cNvPr id="28675" name="Rectangle 3"/>
          <p:cNvSpPr>
            <a:spLocks noGrp="1" noChangeArrowheads="1"/>
          </p:cNvSpPr>
          <p:nvPr>
            <p:ph type="body" idx="1"/>
          </p:nvPr>
        </p:nvSpPr>
        <p:spPr>
          <a:xfrm>
            <a:off x="0" y="1219200"/>
            <a:ext cx="8915400" cy="5638800"/>
          </a:xfrm>
        </p:spPr>
        <p:txBody>
          <a:bodyPr/>
          <a:lstStyle/>
          <a:p>
            <a:pPr eaLnBrk="1" hangingPunct="1"/>
            <a:r>
              <a:rPr lang="en-US" sz="4400" b="1" smtClean="0">
                <a:solidFill>
                  <a:srgbClr val="FF0000"/>
                </a:solidFill>
              </a:rPr>
              <a:t>ALCOHOLISM</a:t>
            </a:r>
          </a:p>
          <a:p>
            <a:pPr eaLnBrk="1" hangingPunct="1"/>
            <a:r>
              <a:rPr lang="en-US" sz="4400" b="1" smtClean="0">
                <a:solidFill>
                  <a:srgbClr val="FF0000"/>
                </a:solidFill>
              </a:rPr>
              <a:t>Bile reflux</a:t>
            </a:r>
          </a:p>
          <a:p>
            <a:pPr eaLnBrk="1" hangingPunct="1"/>
            <a:r>
              <a:rPr lang="en-US" sz="3600" b="1" smtClean="0">
                <a:solidFill>
                  <a:srgbClr val="CC0099"/>
                </a:solidFill>
              </a:rPr>
              <a:t>Medications (thiazides)</a:t>
            </a:r>
          </a:p>
          <a:p>
            <a:pPr eaLnBrk="1" hangingPunct="1"/>
            <a:r>
              <a:rPr lang="en-US" sz="3600" b="1" smtClean="0">
                <a:solidFill>
                  <a:srgbClr val="CC0099"/>
                </a:solidFill>
              </a:rPr>
              <a:t>Hypertriglyceridemia, hypercalcemia</a:t>
            </a:r>
          </a:p>
          <a:p>
            <a:pPr eaLnBrk="1" hangingPunct="1"/>
            <a:r>
              <a:rPr lang="en-US" sz="3600" b="1" smtClean="0">
                <a:solidFill>
                  <a:srgbClr val="CC0099"/>
                </a:solidFill>
              </a:rPr>
              <a:t>Acute ischemia</a:t>
            </a:r>
          </a:p>
          <a:p>
            <a:pPr eaLnBrk="1" hangingPunct="1"/>
            <a:r>
              <a:rPr lang="en-US" sz="3600" b="1" smtClean="0">
                <a:solidFill>
                  <a:srgbClr val="CC0099"/>
                </a:solidFill>
              </a:rPr>
              <a:t>Trauma, blunt, iatrogenic</a:t>
            </a:r>
          </a:p>
          <a:p>
            <a:pPr eaLnBrk="1" hangingPunct="1"/>
            <a:r>
              <a:rPr lang="en-US" sz="3600" b="1" smtClean="0">
                <a:solidFill>
                  <a:srgbClr val="CC0099"/>
                </a:solidFill>
              </a:rPr>
              <a:t>Genes: PRSS1, SPINK1</a:t>
            </a:r>
          </a:p>
          <a:p>
            <a:pPr eaLnBrk="1" hangingPunct="1"/>
            <a:r>
              <a:rPr lang="en-US" sz="3600" b="1" smtClean="0">
                <a:solidFill>
                  <a:srgbClr val="CC0099"/>
                </a:solidFill>
              </a:rPr>
              <a:t>Idiopathic, 10-20%</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sz="6000" b="1" smtClean="0">
                <a:solidFill>
                  <a:srgbClr val="3333FF"/>
                </a:solidFill>
              </a:rPr>
              <a:t>CLINICAL FEATURES</a:t>
            </a:r>
          </a:p>
        </p:txBody>
      </p:sp>
      <p:sp>
        <p:nvSpPr>
          <p:cNvPr id="29699" name="Rectangle 3"/>
          <p:cNvSpPr>
            <a:spLocks noGrp="1" noChangeArrowheads="1"/>
          </p:cNvSpPr>
          <p:nvPr>
            <p:ph type="body" idx="1"/>
          </p:nvPr>
        </p:nvSpPr>
        <p:spPr/>
        <p:txBody>
          <a:bodyPr/>
          <a:lstStyle/>
          <a:p>
            <a:pPr eaLnBrk="1" hangingPunct="1"/>
            <a:r>
              <a:rPr lang="en-US" sz="4000" b="1" smtClean="0">
                <a:solidFill>
                  <a:srgbClr val="CC0099"/>
                </a:solidFill>
              </a:rPr>
              <a:t>ABDOMINAL PAIN</a:t>
            </a:r>
          </a:p>
          <a:p>
            <a:pPr eaLnBrk="1" hangingPunct="1"/>
            <a:r>
              <a:rPr lang="en-US" sz="4000" b="1" smtClean="0">
                <a:solidFill>
                  <a:srgbClr val="CC0099"/>
                </a:solidFill>
              </a:rPr>
              <a:t>EXTREME emergency situation</a:t>
            </a:r>
          </a:p>
          <a:p>
            <a:pPr eaLnBrk="1" hangingPunct="1"/>
            <a:r>
              <a:rPr lang="en-US" sz="4000" b="1" smtClean="0">
                <a:solidFill>
                  <a:srgbClr val="CC0099"/>
                </a:solidFill>
              </a:rPr>
              <a:t>HIGH mortality</a:t>
            </a:r>
          </a:p>
          <a:p>
            <a:pPr eaLnBrk="1" hangingPunct="1"/>
            <a:endParaRPr lang="en-US" sz="4000" b="1" smtClean="0">
              <a:solidFill>
                <a:srgbClr val="CC0099"/>
              </a:solidFill>
            </a:endParaRPr>
          </a:p>
          <a:p>
            <a:pPr eaLnBrk="1" hangingPunct="1"/>
            <a:r>
              <a:rPr lang="en-US" sz="4000" b="1" smtClean="0">
                <a:solidFill>
                  <a:srgbClr val="CC0099"/>
                </a:solidFill>
              </a:rPr>
              <a:t>…but MOST important lab test is……….?????  </a:t>
            </a:r>
            <a:r>
              <a:rPr lang="en-US" sz="4000" b="1" smtClean="0">
                <a:solidFill>
                  <a:srgbClr val="CC0099"/>
                </a:solidFill>
                <a:sym typeface="Wingdings" pitchFamily="2" charset="2"/>
              </a:rPr>
              <a:t></a:t>
            </a:r>
            <a:endParaRPr lang="en-US" sz="4000" b="1" smtClean="0">
              <a:solidFill>
                <a:srgbClr val="CC0099"/>
              </a:solidFill>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228600" y="914400"/>
            <a:ext cx="8686800" cy="5005388"/>
          </a:xfrm>
          <a:prstGeom prst="rect">
            <a:avLst/>
          </a:prstGeom>
          <a:noFill/>
          <a:ln w="9525">
            <a:noFill/>
            <a:miter lim="800000"/>
            <a:headEnd/>
            <a:tailEnd/>
          </a:ln>
        </p:spPr>
        <p:txBody>
          <a:bodyPr>
            <a:spAutoFit/>
          </a:bodyPr>
          <a:lstStyle/>
          <a:p>
            <a:pPr algn="ctr">
              <a:spcBef>
                <a:spcPct val="50000"/>
              </a:spcBef>
            </a:pPr>
            <a:r>
              <a:rPr lang="en-US" sz="12900" b="1">
                <a:solidFill>
                  <a:srgbClr val="3333FF"/>
                </a:solidFill>
              </a:rPr>
              <a:t>AMYLASE</a:t>
            </a:r>
          </a:p>
          <a:p>
            <a:pPr algn="ctr">
              <a:spcBef>
                <a:spcPct val="50000"/>
              </a:spcBef>
            </a:pPr>
            <a:r>
              <a:rPr lang="en-US" sz="12900" b="1">
                <a:solidFill>
                  <a:srgbClr val="3333FF"/>
                </a:solidFill>
              </a:rPr>
              <a:t>!!!!!!!</a:t>
            </a: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fontScale="90000"/>
          </a:bodyPr>
          <a:lstStyle/>
          <a:p>
            <a:pPr eaLnBrk="1" hangingPunct="1">
              <a:defRPr/>
            </a:pPr>
            <a:r>
              <a:rPr lang="en-US" sz="4000" b="1" dirty="0" smtClean="0">
                <a:solidFill>
                  <a:srgbClr val="3333FF"/>
                </a:solidFill>
              </a:rPr>
              <a:t>ACUTE PANCREATITIS-</a:t>
            </a:r>
            <a:br>
              <a:rPr lang="en-US" sz="4000" b="1" dirty="0" smtClean="0">
                <a:solidFill>
                  <a:srgbClr val="3333FF"/>
                </a:solidFill>
              </a:rPr>
            </a:br>
            <a:r>
              <a:rPr lang="en-US" sz="4000" b="1" dirty="0" smtClean="0">
                <a:solidFill>
                  <a:srgbClr val="0066FF"/>
                </a:solidFill>
              </a:rPr>
              <a:t>MORPHOLOGY</a:t>
            </a:r>
          </a:p>
        </p:txBody>
      </p:sp>
      <p:sp>
        <p:nvSpPr>
          <p:cNvPr id="47107" name="Rectangle 3"/>
          <p:cNvSpPr>
            <a:spLocks noGrp="1" noChangeArrowheads="1"/>
          </p:cNvSpPr>
          <p:nvPr>
            <p:ph type="body" idx="1"/>
          </p:nvPr>
        </p:nvSpPr>
        <p:spPr>
          <a:xfrm>
            <a:off x="0" y="1371600"/>
            <a:ext cx="9144000" cy="4648200"/>
          </a:xfrm>
        </p:spPr>
        <p:txBody>
          <a:bodyPr/>
          <a:lstStyle/>
          <a:p>
            <a:pPr eaLnBrk="1" hangingPunct="1"/>
            <a:r>
              <a:rPr lang="en-US" sz="3600" b="1" smtClean="0">
                <a:solidFill>
                  <a:srgbClr val="CC0099"/>
                </a:solidFill>
              </a:rPr>
              <a:t>EDEMA</a:t>
            </a:r>
          </a:p>
          <a:p>
            <a:pPr eaLnBrk="1" hangingPunct="1"/>
            <a:r>
              <a:rPr lang="en-US" sz="3600" b="1" smtClean="0">
                <a:solidFill>
                  <a:srgbClr val="CC0099"/>
                </a:solidFill>
              </a:rPr>
              <a:t>FAT NECROSIS</a:t>
            </a:r>
          </a:p>
          <a:p>
            <a:pPr eaLnBrk="1" hangingPunct="1"/>
            <a:r>
              <a:rPr lang="en-US" sz="3600" b="1" smtClean="0">
                <a:solidFill>
                  <a:srgbClr val="CC0099"/>
                </a:solidFill>
              </a:rPr>
              <a:t>ACUTE INFLAMMATORY INFILTRATE</a:t>
            </a:r>
          </a:p>
          <a:p>
            <a:pPr eaLnBrk="1" hangingPunct="1"/>
            <a:r>
              <a:rPr lang="en-US" sz="3600" b="1" smtClean="0">
                <a:solidFill>
                  <a:srgbClr val="CC0099"/>
                </a:solidFill>
              </a:rPr>
              <a:t>PANCREAS AUTODIGESTION</a:t>
            </a:r>
          </a:p>
          <a:p>
            <a:pPr eaLnBrk="1" hangingPunct="1"/>
            <a:r>
              <a:rPr lang="en-US" sz="3600" b="1" smtClean="0">
                <a:solidFill>
                  <a:srgbClr val="CC0099"/>
                </a:solidFill>
              </a:rPr>
              <a:t>BLOOD VESSEL DESTRUCTION</a:t>
            </a:r>
          </a:p>
          <a:p>
            <a:pPr eaLnBrk="1" hangingPunct="1"/>
            <a:r>
              <a:rPr lang="en-US" sz="3600" b="1" smtClean="0">
                <a:solidFill>
                  <a:srgbClr val="CC0099"/>
                </a:solidFill>
              </a:rPr>
              <a:t>“SAPONIFICATION”</a:t>
            </a:r>
          </a:p>
          <a:p>
            <a:pPr eaLnBrk="1" hangingPunct="1">
              <a:buFontTx/>
              <a:buNone/>
            </a:pPr>
            <a:endParaRPr lang="en-US" sz="3600" b="1" smtClean="0">
              <a:solidFill>
                <a:srgbClr val="CC0099"/>
              </a:solidFil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2"/>
          <p:cNvSpPr>
            <a:spLocks noGrp="1"/>
          </p:cNvSpPr>
          <p:nvPr>
            <p:ph type="ctrTitle"/>
          </p:nvPr>
        </p:nvSpPr>
        <p:spPr/>
        <p:txBody>
          <a:bodyPr/>
          <a:lstStyle/>
          <a:p>
            <a:r>
              <a:rPr lang="en-US" smtClean="0"/>
              <a:t>Pancreas</a:t>
            </a:r>
          </a:p>
        </p:txBody>
      </p:sp>
      <p:sp>
        <p:nvSpPr>
          <p:cNvPr id="4" name="Subtitle 3"/>
          <p:cNvSpPr>
            <a:spLocks noGrp="1"/>
          </p:cNvSpPr>
          <p:nvPr>
            <p:ph type="subTitle" idx="1"/>
          </p:nvPr>
        </p:nvSpPr>
        <p:spPr>
          <a:xfrm>
            <a:off x="1476375" y="4365625"/>
            <a:ext cx="6400800" cy="1727200"/>
          </a:xfrm>
        </p:spPr>
        <p:txBody>
          <a:bodyPr>
            <a:normAutofit fontScale="77500" lnSpcReduction="20000"/>
          </a:bodyPr>
          <a:lstStyle/>
          <a:p>
            <a:pPr>
              <a:defRPr/>
            </a:pPr>
            <a:r>
              <a:rPr lang="en-US" b="1" dirty="0" smtClean="0">
                <a:solidFill>
                  <a:schemeClr val="tx1"/>
                </a:solidFill>
              </a:rPr>
              <a:t>In severe acute pancreatitis, black areas of hemorrhage are present within the pancreas as well as chalky, yellow-white areas of fat necrosis. Pancreatic parenchyma is soft and gray-white due to necrosis</a:t>
            </a:r>
            <a:endParaRPr lang="en-US" b="1" dirty="0">
              <a:solidFill>
                <a:schemeClr val="tx1"/>
              </a:solidFill>
            </a:endParaRPr>
          </a:p>
        </p:txBody>
      </p:sp>
      <p:pic>
        <p:nvPicPr>
          <p:cNvPr id="51204" name="Picture 2" descr="http://www.studentconsult.com/content/9781416031215/Kumar_Cases_PBD8/liv5/liv570.jpg"/>
          <p:cNvPicPr>
            <a:picLocks noChangeAspect="1" noChangeArrowheads="1"/>
          </p:cNvPicPr>
          <p:nvPr/>
        </p:nvPicPr>
        <p:blipFill>
          <a:blip r:embed="rId3" cstate="print"/>
          <a:srcRect/>
          <a:stretch>
            <a:fillRect/>
          </a:stretch>
        </p:blipFill>
        <p:spPr bwMode="auto">
          <a:xfrm>
            <a:off x="1751013" y="0"/>
            <a:ext cx="5607050" cy="4005263"/>
          </a:xfrm>
          <a:prstGeom prst="rect">
            <a:avLst/>
          </a:prstGeom>
          <a:noFill/>
          <a:ln w="9525">
            <a:noFill/>
            <a:miter lim="800000"/>
            <a:headEnd/>
            <a:tailEnd/>
          </a:ln>
        </p:spPr>
      </p:pic>
      <p:pic>
        <p:nvPicPr>
          <p:cNvPr id="51205" name="Picture 2" descr="http://www.studentconsult.com/content/9781416031215/Kumar_Cases_PBD8/liv5/liv570.jpg"/>
          <p:cNvPicPr>
            <a:picLocks noChangeAspect="1" noChangeArrowheads="1"/>
          </p:cNvPicPr>
          <p:nvPr/>
        </p:nvPicPr>
        <p:blipFill>
          <a:blip r:embed="rId3" cstate="print"/>
          <a:srcRect/>
          <a:stretch>
            <a:fillRect/>
          </a:stretch>
        </p:blipFill>
        <p:spPr bwMode="auto">
          <a:xfrm>
            <a:off x="1835150" y="0"/>
            <a:ext cx="5451475" cy="3894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image008"/>
          <p:cNvPicPr>
            <a:picLocks noChangeAspect="1" noChangeArrowheads="1"/>
          </p:cNvPicPr>
          <p:nvPr/>
        </p:nvPicPr>
        <p:blipFill>
          <a:blip r:embed="rId3" cstate="print"/>
          <a:srcRect/>
          <a:stretch>
            <a:fillRect/>
          </a:stretch>
        </p:blipFill>
        <p:spPr bwMode="auto">
          <a:xfrm>
            <a:off x="0" y="0"/>
            <a:ext cx="9144000" cy="5394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www.studentconsult.com/content/9781416031215/Kumar_Cases_PBD8/liv5/liv580.jpg"/>
          <p:cNvPicPr>
            <a:picLocks noChangeAspect="1" noChangeArrowheads="1"/>
          </p:cNvPicPr>
          <p:nvPr/>
        </p:nvPicPr>
        <p:blipFill>
          <a:blip r:embed="rId3" cstate="print"/>
          <a:srcRect/>
          <a:stretch>
            <a:fillRect/>
          </a:stretch>
        </p:blipFill>
        <p:spPr bwMode="auto">
          <a:xfrm>
            <a:off x="1042988" y="0"/>
            <a:ext cx="7132637" cy="5013325"/>
          </a:xfrm>
          <a:prstGeom prst="rect">
            <a:avLst/>
          </a:prstGeom>
          <a:noFill/>
          <a:ln w="9525">
            <a:noFill/>
            <a:miter lim="800000"/>
            <a:headEnd/>
            <a:tailEnd/>
          </a:ln>
        </p:spPr>
      </p:pic>
      <p:sp>
        <p:nvSpPr>
          <p:cNvPr id="3" name="Rectangle 2"/>
          <p:cNvSpPr/>
          <p:nvPr/>
        </p:nvSpPr>
        <p:spPr>
          <a:xfrm>
            <a:off x="762000" y="5029200"/>
            <a:ext cx="7772400" cy="1200150"/>
          </a:xfrm>
          <a:prstGeom prst="rect">
            <a:avLst/>
          </a:prstGeom>
          <a:solidFill>
            <a:schemeClr val="accent4">
              <a:lumMod val="20000"/>
              <a:lumOff val="80000"/>
            </a:schemeClr>
          </a:solidFill>
        </p:spPr>
        <p:txBody>
          <a:bodyPr>
            <a:spAutoFit/>
          </a:bodyPr>
          <a:lstStyle/>
          <a:p>
            <a:pPr>
              <a:defRPr/>
            </a:pPr>
            <a:r>
              <a:rPr lang="en-US" b="1" dirty="0"/>
              <a:t>This image of severe acute pancreatitis shows an area of acute inflammation with necrosis. Within the necrotic area is a blood vessel showing </a:t>
            </a:r>
            <a:r>
              <a:rPr lang="en-US" b="1" dirty="0" err="1"/>
              <a:t>fibrinoid</a:t>
            </a:r>
            <a:r>
              <a:rPr lang="en-US" b="1" dirty="0"/>
              <a:t> necrosis of the vessel wall. Damage such as this leads to severe, hemorrhagic, acute pancreatitis.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Chronic pancreatitis</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3" cstate="print"/>
          <a:srcRect/>
          <a:stretch>
            <a:fillRect/>
          </a:stretch>
        </p:blipFill>
        <p:spPr bwMode="auto">
          <a:xfrm>
            <a:off x="0" y="0"/>
            <a:ext cx="9144000" cy="687705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1"/>
          <p:cNvSpPr txBox="1">
            <a:spLocks noChangeArrowheads="1"/>
          </p:cNvSpPr>
          <p:nvPr/>
        </p:nvSpPr>
        <p:spPr bwMode="auto">
          <a:xfrm>
            <a:off x="0" y="-166688"/>
            <a:ext cx="9144000" cy="2773363"/>
          </a:xfrm>
          <a:prstGeom prst="rect">
            <a:avLst/>
          </a:prstGeom>
          <a:noFill/>
          <a:ln w="9525">
            <a:noFill/>
            <a:round/>
            <a:headEnd/>
            <a:tailEnd/>
          </a:ln>
        </p:spPr>
        <p:txBody>
          <a:bodyPr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8800" b="1">
                <a:solidFill>
                  <a:srgbClr val="0000FF"/>
                </a:solidFill>
                <a:latin typeface="Calibri" pitchFamily="32" charset="0"/>
              </a:rPr>
              <a:t>BARRETT’S ESOPHAGUS</a:t>
            </a:r>
          </a:p>
        </p:txBody>
      </p:sp>
      <p:grpSp>
        <p:nvGrpSpPr>
          <p:cNvPr id="2" name="Group 2"/>
          <p:cNvGrpSpPr>
            <a:grpSpLocks/>
          </p:cNvGrpSpPr>
          <p:nvPr/>
        </p:nvGrpSpPr>
        <p:grpSpPr bwMode="auto">
          <a:xfrm>
            <a:off x="381000" y="2514600"/>
            <a:ext cx="8380413" cy="3905250"/>
            <a:chOff x="240" y="1584"/>
            <a:chExt cx="5279" cy="2460"/>
          </a:xfrm>
        </p:grpSpPr>
        <p:pic>
          <p:nvPicPr>
            <p:cNvPr id="28676" name="Picture 3"/>
            <p:cNvPicPr>
              <a:picLocks noChangeAspect="1" noChangeArrowheads="1"/>
            </p:cNvPicPr>
            <p:nvPr/>
          </p:nvPicPr>
          <p:blipFill>
            <a:blip r:embed="rId3" cstate="print"/>
            <a:srcRect/>
            <a:stretch>
              <a:fillRect/>
            </a:stretch>
          </p:blipFill>
          <p:spPr bwMode="auto">
            <a:xfrm>
              <a:off x="240" y="1584"/>
              <a:ext cx="5280" cy="2461"/>
            </a:xfrm>
            <a:prstGeom prst="rect">
              <a:avLst/>
            </a:prstGeom>
            <a:noFill/>
            <a:ln w="9525">
              <a:noFill/>
              <a:round/>
              <a:headEnd/>
              <a:tailEnd/>
            </a:ln>
          </p:spPr>
        </p:pic>
        <p:sp>
          <p:nvSpPr>
            <p:cNvPr id="28677" name="Text Box 4"/>
            <p:cNvSpPr txBox="1">
              <a:spLocks noChangeArrowheads="1"/>
            </p:cNvSpPr>
            <p:nvPr/>
          </p:nvSpPr>
          <p:spPr bwMode="auto">
            <a:xfrm>
              <a:off x="240" y="1584"/>
              <a:ext cx="5280" cy="2461"/>
            </a:xfrm>
            <a:prstGeom prst="rect">
              <a:avLst/>
            </a:prstGeom>
            <a:noFill/>
            <a:ln w="9525">
              <a:noFill/>
              <a:round/>
              <a:headEnd/>
              <a:tailEnd/>
            </a:ln>
          </p:spPr>
          <p:txBody>
            <a:bodyPr wrap="none" anchor="ctr"/>
            <a:lstStyle/>
            <a:p>
              <a:endParaRPr lang="en-US"/>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image013"/>
          <p:cNvPicPr>
            <a:picLocks noChangeAspect="1" noChangeArrowheads="1"/>
          </p:cNvPicPr>
          <p:nvPr/>
        </p:nvPicPr>
        <p:blipFill>
          <a:blip r:embed="rId3" cstate="print"/>
          <a:srcRect/>
          <a:stretch>
            <a:fillRect/>
          </a:stretch>
        </p:blipFill>
        <p:spPr bwMode="auto">
          <a:xfrm>
            <a:off x="0" y="1600200"/>
            <a:ext cx="9144000" cy="2982913"/>
          </a:xfrm>
          <a:prstGeom prst="rect">
            <a:avLst/>
          </a:prstGeom>
          <a:noFill/>
          <a:ln w="9525">
            <a:noFill/>
            <a:miter lim="800000"/>
            <a:headEnd/>
            <a:tailEnd/>
          </a:ln>
        </p:spPr>
      </p:pic>
      <p:sp>
        <p:nvSpPr>
          <p:cNvPr id="37891" name="Text Box 5"/>
          <p:cNvSpPr txBox="1">
            <a:spLocks noChangeArrowheads="1"/>
          </p:cNvSpPr>
          <p:nvPr/>
        </p:nvSpPr>
        <p:spPr bwMode="auto">
          <a:xfrm>
            <a:off x="0" y="5334000"/>
            <a:ext cx="9144000" cy="914400"/>
          </a:xfrm>
          <a:prstGeom prst="rect">
            <a:avLst/>
          </a:prstGeom>
          <a:noFill/>
          <a:ln w="9525">
            <a:noFill/>
            <a:miter lim="800000"/>
            <a:headEnd/>
            <a:tailEnd/>
          </a:ln>
        </p:spPr>
        <p:txBody>
          <a:bodyPr>
            <a:spAutoFit/>
          </a:bodyPr>
          <a:lstStyle/>
          <a:p>
            <a:pPr algn="ctr">
              <a:spcBef>
                <a:spcPct val="50000"/>
              </a:spcBef>
            </a:pPr>
            <a:r>
              <a:rPr lang="en-US" sz="5400" b="1">
                <a:solidFill>
                  <a:srgbClr val="3333FF"/>
                </a:solidFill>
              </a:rPr>
              <a:t>CHRONIC PANCREATITIS</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title"/>
          </p:nvPr>
        </p:nvSpPr>
        <p:spPr>
          <a:xfrm>
            <a:off x="0" y="6477000"/>
            <a:ext cx="9144000" cy="381000"/>
          </a:xfrm>
        </p:spPr>
        <p:txBody>
          <a:bodyPr>
            <a:normAutofit fontScale="90000"/>
          </a:bodyPr>
          <a:lstStyle/>
          <a:p>
            <a:pPr eaLnBrk="1" hangingPunct="1"/>
            <a:r>
              <a:rPr lang="en-US" sz="2400" dirty="0" smtClean="0">
                <a:solidFill>
                  <a:schemeClr val="accent1">
                    <a:lumMod val="25000"/>
                  </a:schemeClr>
                </a:solidFill>
                <a:effectLst>
                  <a:outerShdw blurRad="38100" dist="38100" dir="2700000" algn="tl">
                    <a:srgbClr val="000000">
                      <a:alpha val="43137"/>
                    </a:srgbClr>
                  </a:outerShdw>
                </a:effectLst>
              </a:rPr>
              <a:t>Chronic pancreatitis</a:t>
            </a:r>
          </a:p>
        </p:txBody>
      </p:sp>
      <p:pic>
        <p:nvPicPr>
          <p:cNvPr id="32771" name="Picture 6" descr="63"/>
          <p:cNvPicPr>
            <a:picLocks noGrp="1" noChangeAspect="1" noChangeArrowheads="1"/>
          </p:cNvPicPr>
          <p:nvPr>
            <p:ph idx="1"/>
          </p:nvPr>
        </p:nvPicPr>
        <p:blipFill>
          <a:blip r:embed="rId3" cstate="print">
            <a:lum contrast="20000"/>
          </a:blip>
          <a:srcRect/>
          <a:stretch>
            <a:fillRect/>
          </a:stretch>
        </p:blipFill>
        <p:spPr>
          <a:xfrm>
            <a:off x="304800" y="427712"/>
            <a:ext cx="8610600" cy="6079451"/>
          </a:xfrm>
          <a:noFill/>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Pancreatic </a:t>
            </a:r>
            <a:r>
              <a:rPr lang="en-US" dirty="0" err="1" smtClean="0"/>
              <a:t>adenocarcinoma</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6"/>
          <p:cNvSpPr>
            <a:spLocks noGrp="1" noChangeArrowheads="1"/>
          </p:cNvSpPr>
          <p:nvPr>
            <p:ph type="title"/>
          </p:nvPr>
        </p:nvSpPr>
        <p:spPr/>
        <p:txBody>
          <a:bodyPr/>
          <a:lstStyle/>
          <a:p>
            <a:pPr eaLnBrk="1" hangingPunct="1"/>
            <a:r>
              <a:rPr lang="en-US" smtClean="0">
                <a:solidFill>
                  <a:schemeClr val="bg1"/>
                </a:solidFill>
              </a:rPr>
              <a:t>Pancreatic CA</a:t>
            </a:r>
          </a:p>
        </p:txBody>
      </p:sp>
      <p:pic>
        <p:nvPicPr>
          <p:cNvPr id="48131" name="Picture 5" descr="panCA1"/>
          <p:cNvPicPr>
            <a:picLocks noGrp="1" noChangeAspect="1" noChangeArrowheads="1"/>
          </p:cNvPicPr>
          <p:nvPr>
            <p:ph idx="1"/>
          </p:nvPr>
        </p:nvPicPr>
        <p:blipFill>
          <a:blip r:embed="rId3" cstate="print"/>
          <a:srcRect/>
          <a:stretch>
            <a:fillRect/>
          </a:stretch>
        </p:blipFill>
        <p:spPr>
          <a:xfrm>
            <a:off x="1179513" y="1600200"/>
            <a:ext cx="6783387" cy="4525963"/>
          </a:xfrm>
          <a:noFill/>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p:nvPr>
        </p:nvSpPr>
        <p:spPr>
          <a:xfrm>
            <a:off x="0" y="6553200"/>
            <a:ext cx="9144000" cy="304800"/>
          </a:xfrm>
        </p:spPr>
        <p:txBody>
          <a:bodyPr>
            <a:normAutofit fontScale="90000"/>
          </a:bodyPr>
          <a:lstStyle/>
          <a:p>
            <a:pPr eaLnBrk="1" hangingPunct="1"/>
            <a:r>
              <a:rPr lang="en-US" sz="2400" dirty="0" smtClean="0">
                <a:solidFill>
                  <a:schemeClr val="accent1">
                    <a:lumMod val="25000"/>
                  </a:schemeClr>
                </a:solidFill>
                <a:effectLst>
                  <a:outerShdw blurRad="38100" dist="38100" dir="2700000" algn="tl">
                    <a:srgbClr val="000000">
                      <a:alpha val="43137"/>
                    </a:srgbClr>
                  </a:outerShdw>
                </a:effectLst>
              </a:rPr>
              <a:t>Pancreatic </a:t>
            </a:r>
            <a:r>
              <a:rPr lang="en-US" sz="2400" dirty="0" err="1" smtClean="0">
                <a:solidFill>
                  <a:schemeClr val="accent1">
                    <a:lumMod val="25000"/>
                  </a:schemeClr>
                </a:solidFill>
                <a:effectLst>
                  <a:outerShdw blurRad="38100" dist="38100" dir="2700000" algn="tl">
                    <a:srgbClr val="000000">
                      <a:alpha val="43137"/>
                    </a:srgbClr>
                  </a:outerShdw>
                </a:effectLst>
              </a:rPr>
              <a:t>adenocarcinoma</a:t>
            </a:r>
            <a:endParaRPr lang="en-US" sz="2400" dirty="0" smtClean="0">
              <a:solidFill>
                <a:schemeClr val="accent1">
                  <a:lumMod val="25000"/>
                </a:schemeClr>
              </a:solidFill>
              <a:effectLst>
                <a:outerShdw blurRad="38100" dist="38100" dir="2700000" algn="tl">
                  <a:srgbClr val="000000">
                    <a:alpha val="43137"/>
                  </a:srgbClr>
                </a:outerShdw>
              </a:effectLst>
            </a:endParaRPr>
          </a:p>
        </p:txBody>
      </p:sp>
      <p:pic>
        <p:nvPicPr>
          <p:cNvPr id="33795" name="Picture 6" descr="62"/>
          <p:cNvPicPr>
            <a:picLocks noGrp="1" noChangeAspect="1" noChangeArrowheads="1"/>
          </p:cNvPicPr>
          <p:nvPr>
            <p:ph idx="1"/>
          </p:nvPr>
        </p:nvPicPr>
        <p:blipFill>
          <a:blip r:embed="rId2" cstate="print">
            <a:lum contrast="20000"/>
          </a:blip>
          <a:srcRect/>
          <a:stretch>
            <a:fillRect/>
          </a:stretch>
        </p:blipFill>
        <p:spPr>
          <a:xfrm>
            <a:off x="254000" y="457200"/>
            <a:ext cx="8661400" cy="6049964"/>
          </a:xfrm>
          <a:noFill/>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normAutofit fontScale="90000"/>
          </a:bodyPr>
          <a:lstStyle/>
          <a:p>
            <a:r>
              <a:rPr lang="en-US" b="1" smtClean="0">
                <a:solidFill>
                  <a:srgbClr val="3333FF"/>
                </a:solidFill>
              </a:rPr>
              <a:t>Pancreatic Adenocarcinoma</a:t>
            </a:r>
            <a:br>
              <a:rPr lang="en-US" b="1" smtClean="0">
                <a:solidFill>
                  <a:srgbClr val="3333FF"/>
                </a:solidFill>
              </a:rPr>
            </a:br>
            <a:endParaRPr lang="en-US" smtClean="0"/>
          </a:p>
        </p:txBody>
      </p:sp>
      <p:sp>
        <p:nvSpPr>
          <p:cNvPr id="57347" name="Content Placeholder 2"/>
          <p:cNvSpPr>
            <a:spLocks noGrp="1"/>
          </p:cNvSpPr>
          <p:nvPr>
            <p:ph idx="1"/>
          </p:nvPr>
        </p:nvSpPr>
        <p:spPr>
          <a:xfrm>
            <a:off x="457200" y="990600"/>
            <a:ext cx="8229600" cy="4525963"/>
          </a:xfrm>
        </p:spPr>
        <p:txBody>
          <a:bodyPr>
            <a:normAutofit lnSpcReduction="10000"/>
          </a:bodyPr>
          <a:lstStyle/>
          <a:p>
            <a:pPr eaLnBrk="1" hangingPunct="1"/>
            <a:r>
              <a:rPr lang="en-US" smtClean="0"/>
              <a:t>Abortive tubular structures</a:t>
            </a:r>
          </a:p>
          <a:p>
            <a:pPr eaLnBrk="1" hangingPunct="1"/>
            <a:r>
              <a:rPr lang="en-US" smtClean="0"/>
              <a:t>Deeply infiltrative growth pattern with irregular shape and distribution </a:t>
            </a:r>
          </a:p>
          <a:p>
            <a:pPr eaLnBrk="1" hangingPunct="1"/>
            <a:r>
              <a:rPr lang="en-US" smtClean="0"/>
              <a:t>Desmoplasia</a:t>
            </a:r>
          </a:p>
          <a:p>
            <a:pPr eaLnBrk="1" hangingPunct="1"/>
            <a:r>
              <a:rPr lang="en-US" smtClean="0"/>
              <a:t>Marked nuclear pleomorphism with nucleoli, </a:t>
            </a:r>
          </a:p>
          <a:p>
            <a:pPr eaLnBrk="1" hangingPunct="1"/>
            <a:r>
              <a:rPr lang="en-US" smtClean="0"/>
              <a:t>Loss of polarity</a:t>
            </a:r>
          </a:p>
          <a:p>
            <a:pPr eaLnBrk="1" hangingPunct="1"/>
            <a:r>
              <a:rPr lang="en-US" smtClean="0"/>
              <a:t> Mitotic figures </a:t>
            </a:r>
          </a:p>
          <a:p>
            <a:pPr eaLnBrk="1" hangingPunct="1"/>
            <a:r>
              <a:rPr lang="en-US" smtClean="0"/>
              <a:t>Perineurial invasion in more than 90% of cases</a:t>
            </a:r>
          </a:p>
          <a:p>
            <a:pPr eaLnBrk="1" hangingPunct="1"/>
            <a:endParaRPr lang="en-US" smtClean="0"/>
          </a:p>
          <a:p>
            <a:endParaRPr lang="en-US" smtClean="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image025"/>
          <p:cNvPicPr>
            <a:picLocks noChangeAspect="1" noChangeArrowheads="1"/>
          </p:cNvPicPr>
          <p:nvPr/>
        </p:nvPicPr>
        <p:blipFill>
          <a:blip r:embed="rId3" cstate="print"/>
          <a:srcRect/>
          <a:stretch>
            <a:fillRect/>
          </a:stretch>
        </p:blipFill>
        <p:spPr bwMode="auto">
          <a:xfrm>
            <a:off x="0" y="0"/>
            <a:ext cx="9144000" cy="4786322"/>
          </a:xfrm>
          <a:prstGeom prst="rect">
            <a:avLst/>
          </a:prstGeom>
          <a:noFill/>
          <a:ln w="9525">
            <a:noFill/>
            <a:miter lim="800000"/>
            <a:headEnd/>
            <a:tailEnd/>
          </a:ln>
        </p:spPr>
      </p:pic>
      <p:sp>
        <p:nvSpPr>
          <p:cNvPr id="49155" name="Text Box 5"/>
          <p:cNvSpPr txBox="1">
            <a:spLocks noChangeArrowheads="1"/>
          </p:cNvSpPr>
          <p:nvPr/>
        </p:nvSpPr>
        <p:spPr bwMode="auto">
          <a:xfrm>
            <a:off x="533400" y="4857760"/>
            <a:ext cx="8153400" cy="1938992"/>
          </a:xfrm>
          <a:prstGeom prst="rect">
            <a:avLst/>
          </a:prstGeom>
          <a:noFill/>
          <a:ln w="9525">
            <a:noFill/>
            <a:miter lim="800000"/>
            <a:headEnd/>
            <a:tailEnd/>
          </a:ln>
        </p:spPr>
        <p:txBody>
          <a:bodyPr wrap="square">
            <a:spAutoFit/>
          </a:bodyPr>
          <a:lstStyle/>
          <a:p>
            <a:pPr algn="ctr">
              <a:spcBef>
                <a:spcPct val="50000"/>
              </a:spcBef>
            </a:pPr>
            <a:r>
              <a:rPr lang="en-US" sz="4800" b="1" dirty="0">
                <a:solidFill>
                  <a:srgbClr val="3333FF"/>
                </a:solidFill>
              </a:rPr>
              <a:t>Pancreatic </a:t>
            </a:r>
          </a:p>
          <a:p>
            <a:pPr algn="ctr">
              <a:spcBef>
                <a:spcPct val="50000"/>
              </a:spcBef>
            </a:pPr>
            <a:r>
              <a:rPr lang="en-US" sz="4800" b="1" dirty="0" err="1">
                <a:solidFill>
                  <a:srgbClr val="3333FF"/>
                </a:solidFill>
              </a:rPr>
              <a:t>Adenocarcinoma</a:t>
            </a:r>
            <a:endParaRPr lang="en-US" sz="4800" b="1" dirty="0">
              <a:solidFill>
                <a:srgbClr val="3333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descr="http://library.med.utah.edu/WebPath/jpeg4/GI171.jpg"/>
          <p:cNvPicPr>
            <a:picLocks noChangeAspect="1" noChangeArrowheads="1"/>
          </p:cNvPicPr>
          <p:nvPr/>
        </p:nvPicPr>
        <p:blipFill>
          <a:blip r:embed="rId3" cstate="print"/>
          <a:srcRect/>
          <a:stretch>
            <a:fillRect/>
          </a:stretch>
        </p:blipFill>
        <p:spPr bwMode="auto">
          <a:xfrm>
            <a:off x="755576" y="332656"/>
            <a:ext cx="7992888" cy="612068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noChangeArrowheads="1"/>
          </p:cNvPicPr>
          <p:nvPr/>
        </p:nvPicPr>
        <p:blipFill>
          <a:blip r:embed="rId3" cstate="print"/>
          <a:srcRect/>
          <a:stretch>
            <a:fillRect/>
          </a:stretch>
        </p:blipFill>
        <p:spPr bwMode="auto">
          <a:xfrm>
            <a:off x="0" y="0"/>
            <a:ext cx="7553325" cy="6858000"/>
          </a:xfrm>
          <a:prstGeom prst="rect">
            <a:avLst/>
          </a:prstGeom>
          <a:noFill/>
          <a:ln w="9525">
            <a:noFill/>
            <a:round/>
            <a:headEnd/>
            <a:tailEnd/>
          </a:ln>
        </p:spPr>
      </p:pic>
      <p:pic>
        <p:nvPicPr>
          <p:cNvPr id="29699" name="Picture 2"/>
          <p:cNvPicPr>
            <a:picLocks noChangeAspect="1" noChangeArrowheads="1"/>
          </p:cNvPicPr>
          <p:nvPr/>
        </p:nvPicPr>
        <p:blipFill>
          <a:blip r:embed="rId4" cstate="print"/>
          <a:srcRect/>
          <a:stretch>
            <a:fillRect/>
          </a:stretch>
        </p:blipFill>
        <p:spPr bwMode="auto">
          <a:xfrm>
            <a:off x="6400800" y="0"/>
            <a:ext cx="2743200" cy="3457575"/>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3" cstate="print"/>
          <a:srcRect/>
          <a:stretch>
            <a:fillRect/>
          </a:stretch>
        </p:blipFill>
        <p:spPr bwMode="auto">
          <a:xfrm>
            <a:off x="0" y="0"/>
            <a:ext cx="9144000" cy="6853238"/>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0" y="-166688"/>
            <a:ext cx="9144000" cy="2773363"/>
          </a:xfrm>
          <a:prstGeom prst="rect">
            <a:avLst/>
          </a:prstGeom>
          <a:noFill/>
          <a:ln w="9525">
            <a:noFill/>
            <a:round/>
            <a:headEnd/>
            <a:tailEnd/>
          </a:ln>
        </p:spPr>
        <p:txBody>
          <a:bodyPr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8800" b="1">
                <a:solidFill>
                  <a:srgbClr val="0000FF"/>
                </a:solidFill>
                <a:latin typeface="Calibri" pitchFamily="32" charset="0"/>
              </a:rPr>
              <a:t>BARRETT’S ESOPHAGUS</a:t>
            </a:r>
          </a:p>
        </p:txBody>
      </p:sp>
      <p:sp>
        <p:nvSpPr>
          <p:cNvPr id="30723" name="Text Box 2"/>
          <p:cNvSpPr txBox="1">
            <a:spLocks noChangeArrowheads="1"/>
          </p:cNvSpPr>
          <p:nvPr/>
        </p:nvSpPr>
        <p:spPr bwMode="auto">
          <a:xfrm>
            <a:off x="0" y="2362200"/>
            <a:ext cx="9144000" cy="3886200"/>
          </a:xfrm>
          <a:prstGeom prst="rect">
            <a:avLst/>
          </a:prstGeom>
          <a:noFill/>
          <a:ln w="9525">
            <a:noFill/>
            <a:round/>
            <a:headEnd/>
            <a:tailEnd/>
          </a:ln>
        </p:spPr>
        <p:txBody>
          <a:bodyPr/>
          <a:lstStyle/>
          <a:p>
            <a:pPr marL="341313" indent="-341313">
              <a:lnSpc>
                <a:spcPct val="100000"/>
              </a:lnSpc>
              <a:spcBef>
                <a:spcPts val="8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dirty="0">
                <a:solidFill>
                  <a:srgbClr val="CC0066"/>
                </a:solidFill>
                <a:latin typeface="Calibri" pitchFamily="32" charset="0"/>
              </a:rPr>
              <a:t>INTESTINALIZED </a:t>
            </a:r>
            <a:r>
              <a:rPr lang="en-GB" sz="3200" b="1" dirty="0" err="1" smtClean="0">
                <a:solidFill>
                  <a:srgbClr val="CC0066"/>
                </a:solidFill>
                <a:latin typeface="Calibri" pitchFamily="32" charset="0"/>
              </a:rPr>
              <a:t>metaplastic</a:t>
            </a:r>
            <a:r>
              <a:rPr lang="en-GB" sz="3200" b="1" dirty="0" smtClean="0">
                <a:solidFill>
                  <a:srgbClr val="CC0066"/>
                </a:solidFill>
                <a:latin typeface="Calibri" pitchFamily="32" charset="0"/>
              </a:rPr>
              <a:t> </a:t>
            </a:r>
            <a:r>
              <a:rPr lang="en-GB" sz="3200" b="1" dirty="0">
                <a:solidFill>
                  <a:srgbClr val="CC0066"/>
                </a:solidFill>
                <a:latin typeface="Calibri" pitchFamily="32" charset="0"/>
              </a:rPr>
              <a:t>mucosa is AT RISK for glandular dysplasia.</a:t>
            </a:r>
          </a:p>
          <a:p>
            <a:pPr marL="341313" indent="-341313">
              <a:lnSpc>
                <a:spcPct val="100000"/>
              </a:lnSpc>
              <a:spcBef>
                <a:spcPts val="8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dirty="0">
                <a:solidFill>
                  <a:srgbClr val="CC0066"/>
                </a:solidFill>
                <a:latin typeface="Calibri" pitchFamily="32" charset="0"/>
              </a:rPr>
              <a:t>Searching for dysplasia when BARRETT’s is present is of utmost importance</a:t>
            </a:r>
          </a:p>
          <a:p>
            <a:pPr marL="341313" indent="-341313">
              <a:lnSpc>
                <a:spcPct val="100000"/>
              </a:lnSpc>
              <a:spcBef>
                <a:spcPts val="8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dirty="0">
                <a:solidFill>
                  <a:srgbClr val="CC0066"/>
                </a:solidFill>
                <a:latin typeface="Calibri" pitchFamily="32" charset="0"/>
              </a:rPr>
              <a:t>MOST/ALL </a:t>
            </a:r>
            <a:r>
              <a:rPr lang="en-GB" sz="3200" b="1" dirty="0" err="1">
                <a:solidFill>
                  <a:srgbClr val="CC0066"/>
                </a:solidFill>
                <a:latin typeface="Calibri" pitchFamily="32" charset="0"/>
              </a:rPr>
              <a:t>adenocarcinomas</a:t>
            </a:r>
            <a:r>
              <a:rPr lang="en-GB" sz="3200" b="1" dirty="0">
                <a:solidFill>
                  <a:srgbClr val="CC0066"/>
                </a:solidFill>
                <a:latin typeface="Calibri" pitchFamily="32" charset="0"/>
              </a:rPr>
              <a:t> arising in the </a:t>
            </a:r>
            <a:r>
              <a:rPr lang="en-GB" sz="3200" b="1" dirty="0" err="1">
                <a:solidFill>
                  <a:srgbClr val="CC0066"/>
                </a:solidFill>
                <a:latin typeface="Calibri" pitchFamily="32" charset="0"/>
              </a:rPr>
              <a:t>esophagus</a:t>
            </a:r>
            <a:r>
              <a:rPr lang="en-GB" sz="3200" b="1" dirty="0">
                <a:solidFill>
                  <a:srgbClr val="CC0066"/>
                </a:solidFill>
                <a:latin typeface="Calibri" pitchFamily="32" charset="0"/>
              </a:rPr>
              <a:t> arise from previously existing </a:t>
            </a:r>
            <a:r>
              <a:rPr lang="en-GB" sz="3200" b="1" dirty="0" smtClean="0">
                <a:solidFill>
                  <a:srgbClr val="CC0066"/>
                </a:solidFill>
                <a:latin typeface="Calibri" pitchFamily="32" charset="0"/>
              </a:rPr>
              <a:t>BARRETT’s</a:t>
            </a:r>
          </a:p>
          <a:p>
            <a:pPr marL="341313" indent="-341313">
              <a:lnSpc>
                <a:spcPct val="100000"/>
              </a:lnSpc>
              <a:spcBef>
                <a:spcPts val="8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dirty="0" smtClean="0">
                <a:solidFill>
                  <a:srgbClr val="CC0066"/>
                </a:solidFill>
                <a:latin typeface="Calibri" pitchFamily="32" charset="0"/>
              </a:rPr>
              <a:t>Newly named Columnar lined </a:t>
            </a:r>
            <a:r>
              <a:rPr lang="en-GB" sz="3200" b="1" dirty="0" err="1" smtClean="0">
                <a:solidFill>
                  <a:srgbClr val="CC0066"/>
                </a:solidFill>
                <a:latin typeface="Calibri" pitchFamily="32" charset="0"/>
              </a:rPr>
              <a:t>esophagus</a:t>
            </a:r>
            <a:endParaRPr lang="en-GB" sz="3200" b="1" dirty="0">
              <a:solidFill>
                <a:srgbClr val="CC0066"/>
              </a:solidFill>
              <a:latin typeface="Calibri" pitchFamily="32"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SALIVARY GLAND</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 Carcinoma of the esophagus</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descr="http://www.pathology.washington.edu/about/education/gallery/jpgs575/spa/img0014.jpg"/>
          <p:cNvPicPr>
            <a:picLocks noChangeAspect="1" noChangeArrowheads="1"/>
          </p:cNvPicPr>
          <p:nvPr/>
        </p:nvPicPr>
        <p:blipFill>
          <a:blip r:embed="rId3" cstate="print"/>
          <a:srcRect/>
          <a:stretch>
            <a:fillRect/>
          </a:stretch>
        </p:blipFill>
        <p:spPr bwMode="auto">
          <a:xfrm>
            <a:off x="827584" y="620688"/>
            <a:ext cx="7488832" cy="5184576"/>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1"/>
          <p:cNvPicPr>
            <a:picLocks noChangeAspect="1"/>
          </p:cNvPicPr>
          <p:nvPr/>
        </p:nvPicPr>
        <p:blipFill>
          <a:blip r:embed="rId3" cstate="print"/>
          <a:srcRect/>
          <a:stretch>
            <a:fillRect/>
          </a:stretch>
        </p:blipFill>
        <p:spPr bwMode="auto">
          <a:xfrm>
            <a:off x="214313" y="214313"/>
            <a:ext cx="2857500"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1"/>
          <p:cNvSpPr txBox="1">
            <a:spLocks noChangeArrowheads="1"/>
          </p:cNvSpPr>
          <p:nvPr/>
        </p:nvSpPr>
        <p:spPr bwMode="auto">
          <a:xfrm>
            <a:off x="0" y="-166688"/>
            <a:ext cx="9144000" cy="2773363"/>
          </a:xfrm>
          <a:prstGeom prst="rect">
            <a:avLst/>
          </a:prstGeom>
          <a:noFill/>
          <a:ln w="9525">
            <a:noFill/>
            <a:round/>
            <a:headEnd/>
            <a:tailEnd/>
          </a:ln>
        </p:spPr>
        <p:txBody>
          <a:bodyPr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8800" b="1">
                <a:solidFill>
                  <a:srgbClr val="0000FF"/>
                </a:solidFill>
                <a:latin typeface="Calibri" pitchFamily="32" charset="0"/>
              </a:rPr>
              <a:t>SQUAMOUS CARCINOMA</a:t>
            </a:r>
          </a:p>
        </p:txBody>
      </p:sp>
      <p:sp>
        <p:nvSpPr>
          <p:cNvPr id="38915" name="Text Box 2"/>
          <p:cNvSpPr txBox="1">
            <a:spLocks noChangeArrowheads="1"/>
          </p:cNvSpPr>
          <p:nvPr/>
        </p:nvSpPr>
        <p:spPr bwMode="auto">
          <a:xfrm>
            <a:off x="0" y="2332038"/>
            <a:ext cx="9144000" cy="1311275"/>
          </a:xfrm>
          <a:prstGeom prst="rect">
            <a:avLst/>
          </a:prstGeom>
          <a:noFill/>
          <a:ln w="9525">
            <a:noFill/>
            <a:round/>
            <a:headEnd/>
            <a:tailEnd/>
          </a:ln>
        </p:spPr>
        <p:txBody>
          <a:bodyPr/>
          <a:lstStyle/>
          <a:p>
            <a:pPr marL="341313" indent="-341313">
              <a:lnSpc>
                <a:spcPct val="100000"/>
              </a:lnSpc>
              <a:spcBef>
                <a:spcPts val="10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CC0066"/>
                </a:solidFill>
                <a:latin typeface="Calibri" pitchFamily="32" charset="0"/>
              </a:rPr>
              <a:t>DYSPLASIA</a:t>
            </a:r>
            <a:r>
              <a:rPr lang="en-GB" sz="4000" b="1">
                <a:solidFill>
                  <a:srgbClr val="CC0066"/>
                </a:solidFill>
                <a:latin typeface="Wingdings" charset="2"/>
              </a:rPr>
              <a:t></a:t>
            </a:r>
            <a:r>
              <a:rPr lang="en-GB" sz="4000" b="1">
                <a:solidFill>
                  <a:srgbClr val="CC0066"/>
                </a:solidFill>
                <a:latin typeface="Calibri" pitchFamily="32" charset="0"/>
              </a:rPr>
              <a:t>IN-SITU</a:t>
            </a:r>
            <a:r>
              <a:rPr lang="en-GB" sz="4000" b="1">
                <a:solidFill>
                  <a:srgbClr val="CC0066"/>
                </a:solidFill>
                <a:latin typeface="Wingdings" charset="2"/>
              </a:rPr>
              <a:t></a:t>
            </a:r>
            <a:r>
              <a:rPr lang="en-GB" sz="4000" b="1">
                <a:solidFill>
                  <a:srgbClr val="CC0066"/>
                </a:solidFill>
                <a:latin typeface="Calibri" pitchFamily="32" charset="0"/>
              </a:rPr>
              <a:t>INFILTRATION</a:t>
            </a:r>
          </a:p>
        </p:txBody>
      </p:sp>
      <p:pic>
        <p:nvPicPr>
          <p:cNvPr id="38916" name="Picture 3"/>
          <p:cNvPicPr>
            <a:picLocks noChangeAspect="1" noChangeArrowheads="1"/>
          </p:cNvPicPr>
          <p:nvPr/>
        </p:nvPicPr>
        <p:blipFill>
          <a:blip r:embed="rId3" cstate="print"/>
          <a:srcRect/>
          <a:stretch>
            <a:fillRect/>
          </a:stretch>
        </p:blipFill>
        <p:spPr bwMode="auto">
          <a:xfrm>
            <a:off x="1828800" y="3800475"/>
            <a:ext cx="4953000" cy="3057525"/>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2" descr="http://www.pathology.washington.edu/about/education/gallery/jpgs575/spa/img0015.jpg"/>
          <p:cNvPicPr>
            <a:picLocks noChangeAspect="1" noChangeArrowheads="1"/>
          </p:cNvPicPr>
          <p:nvPr/>
        </p:nvPicPr>
        <p:blipFill>
          <a:blip r:embed="rId2" cstate="print"/>
          <a:srcRect/>
          <a:stretch>
            <a:fillRect/>
          </a:stretch>
        </p:blipFill>
        <p:spPr bwMode="auto">
          <a:xfrm>
            <a:off x="1115616" y="764704"/>
            <a:ext cx="6840760" cy="5256584"/>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descr="http://www.pathology.washington.edu/about/education/gallery/jpgs575/spa/img0016.jpg"/>
          <p:cNvPicPr>
            <a:picLocks noChangeAspect="1" noChangeArrowheads="1"/>
          </p:cNvPicPr>
          <p:nvPr/>
        </p:nvPicPr>
        <p:blipFill>
          <a:blip r:embed="rId2" cstate="print"/>
          <a:srcRect/>
          <a:stretch>
            <a:fillRect/>
          </a:stretch>
        </p:blipFill>
        <p:spPr bwMode="auto">
          <a:xfrm>
            <a:off x="971600" y="764704"/>
            <a:ext cx="6696744" cy="54006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3" cstate="print"/>
          <a:srcRect/>
          <a:stretch>
            <a:fillRect/>
          </a:stretch>
        </p:blipFill>
        <p:spPr bwMode="auto">
          <a:xfrm>
            <a:off x="0" y="0"/>
            <a:ext cx="9131300" cy="68580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cstate="print"/>
          <a:srcRect/>
          <a:stretch>
            <a:fillRect/>
          </a:stretch>
        </p:blipFill>
        <p:spPr bwMode="auto">
          <a:xfrm>
            <a:off x="0" y="0"/>
            <a:ext cx="9144000" cy="685165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Stomach</a:t>
            </a:r>
            <a:endParaRPr lang="en-US" dirty="0"/>
          </a:p>
        </p:txBody>
      </p:sp>
      <p:sp>
        <p:nvSpPr>
          <p:cNvPr id="3" name="Subtitle 2"/>
          <p:cNvSpPr>
            <a:spLocks noGrp="1"/>
          </p:cNvSpPr>
          <p:nvPr>
            <p:ph type="subTitle" idx="1"/>
          </p:nvPr>
        </p:nvSpPr>
        <p:spPr/>
        <p:txBody>
          <a:bodyPr/>
          <a:lstStyle/>
          <a:p>
            <a:r>
              <a:rPr lang="en-US" dirty="0" smtClean="0">
                <a:solidFill>
                  <a:schemeClr val="tx1"/>
                </a:solidFill>
              </a:rPr>
              <a:t>Normal anatomy and histology</a:t>
            </a:r>
            <a:endParaRPr lang="en-US" dirty="0">
              <a:solidFill>
                <a:schemeClr val="tx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3" cstate="print"/>
          <a:srcRect/>
          <a:stretch>
            <a:fillRect/>
          </a:stretch>
        </p:blipFill>
        <p:spPr bwMode="auto">
          <a:xfrm>
            <a:off x="-9525" y="-161925"/>
            <a:ext cx="9153525" cy="7019925"/>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9635" name="Text Box 5"/>
          <p:cNvSpPr txBox="1">
            <a:spLocks noChangeArrowheads="1"/>
          </p:cNvSpPr>
          <p:nvPr/>
        </p:nvSpPr>
        <p:spPr bwMode="auto">
          <a:xfrm>
            <a:off x="0" y="6334780"/>
            <a:ext cx="4495800" cy="523220"/>
          </a:xfrm>
          <a:prstGeom prst="rect">
            <a:avLst/>
          </a:prstGeom>
          <a:solidFill>
            <a:srgbClr val="FFFF00"/>
          </a:solidFill>
          <a:ln w="9525">
            <a:noFill/>
            <a:miter lim="800000"/>
            <a:headEnd/>
            <a:tailEnd/>
          </a:ln>
        </p:spPr>
        <p:txBody>
          <a:bodyPr wrap="square">
            <a:spAutoFit/>
          </a:bodyPr>
          <a:lstStyle/>
          <a:p>
            <a:pPr>
              <a:spcBef>
                <a:spcPct val="50000"/>
              </a:spcBef>
            </a:pPr>
            <a:r>
              <a:rPr lang="en-US" sz="2800" b="1" dirty="0" smtClean="0">
                <a:solidFill>
                  <a:srgbClr val="3333FF"/>
                </a:solidFill>
              </a:rPr>
              <a:t>NORMAL</a:t>
            </a:r>
            <a:endParaRPr lang="en-US" sz="2800" b="1" dirty="0">
              <a:solidFill>
                <a:srgbClr val="3333FF"/>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49155" name="Line 2"/>
          <p:cNvSpPr>
            <a:spLocks noChangeShapeType="1"/>
          </p:cNvSpPr>
          <p:nvPr/>
        </p:nvSpPr>
        <p:spPr bwMode="auto">
          <a:xfrm flipV="1">
            <a:off x="2057400" y="3198813"/>
            <a:ext cx="914400" cy="460375"/>
          </a:xfrm>
          <a:prstGeom prst="line">
            <a:avLst/>
          </a:prstGeom>
          <a:noFill/>
          <a:ln w="164520">
            <a:solidFill>
              <a:srgbClr val="0000FF"/>
            </a:solidFill>
            <a:round/>
            <a:headEnd/>
            <a:tailEnd type="triangle" w="med" len="med"/>
          </a:ln>
        </p:spPr>
        <p:txBody>
          <a:bodyPr/>
          <a:lstStyle/>
          <a:p>
            <a:endParaRPr lang="en-US"/>
          </a:p>
        </p:txBody>
      </p:sp>
      <p:sp>
        <p:nvSpPr>
          <p:cNvPr id="49156" name="Line 3"/>
          <p:cNvSpPr>
            <a:spLocks noChangeShapeType="1"/>
          </p:cNvSpPr>
          <p:nvPr/>
        </p:nvSpPr>
        <p:spPr bwMode="auto">
          <a:xfrm>
            <a:off x="2057400" y="228600"/>
            <a:ext cx="1143000" cy="228600"/>
          </a:xfrm>
          <a:prstGeom prst="line">
            <a:avLst/>
          </a:prstGeom>
          <a:noFill/>
          <a:ln w="128160">
            <a:solidFill>
              <a:srgbClr val="0000FF"/>
            </a:solidFill>
            <a:round/>
            <a:headEnd/>
            <a:tailEnd type="triangle" w="med" len="med"/>
          </a:ln>
        </p:spPr>
        <p:txBody>
          <a:bodyPr/>
          <a:lstStyle/>
          <a:p>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p:cNvPicPr>
            <a:picLocks noChangeAspect="1" noChangeArrowheads="1"/>
          </p:cNvPicPr>
          <p:nvPr/>
        </p:nvPicPr>
        <p:blipFill>
          <a:blip r:embed="rId3" cstate="print"/>
          <a:srcRect/>
          <a:stretch>
            <a:fillRect/>
          </a:stretch>
        </p:blipFill>
        <p:spPr bwMode="auto">
          <a:xfrm>
            <a:off x="0" y="0"/>
            <a:ext cx="9144000" cy="68834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Gross and histopathology</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 Chronic gastric ulcer</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457200" y="0"/>
            <a:ext cx="8228013" cy="990600"/>
          </a:xfrm>
        </p:spPr>
        <p:txBody>
          <a:bodyPr>
            <a:normAutofit fontScale="90000"/>
          </a:bodyPr>
          <a:lstStyle/>
          <a:p>
            <a:r>
              <a:rPr lang="en-US" sz="6000" b="1" smtClean="0">
                <a:solidFill>
                  <a:srgbClr val="0E03EF"/>
                </a:solidFill>
              </a:rPr>
              <a:t>“PEPTIC” ULCERS</a:t>
            </a:r>
          </a:p>
        </p:txBody>
      </p:sp>
      <p:sp>
        <p:nvSpPr>
          <p:cNvPr id="67587" name="Content Placeholder 2"/>
          <p:cNvSpPr>
            <a:spLocks noGrp="1"/>
          </p:cNvSpPr>
          <p:nvPr>
            <p:ph idx="1"/>
          </p:nvPr>
        </p:nvSpPr>
        <p:spPr>
          <a:xfrm>
            <a:off x="0" y="914400"/>
            <a:ext cx="9144000" cy="4648200"/>
          </a:xfrm>
        </p:spPr>
        <p:txBody>
          <a:bodyPr>
            <a:normAutofit fontScale="92500" lnSpcReduction="10000"/>
          </a:bodyPr>
          <a:lstStyle/>
          <a:p>
            <a:r>
              <a:rPr lang="en-US" b="1" smtClean="0">
                <a:solidFill>
                  <a:srgbClr val="A203BD"/>
                </a:solidFill>
              </a:rPr>
              <a:t>“PEPTIC” implies acid cause/aggravation</a:t>
            </a:r>
          </a:p>
          <a:p>
            <a:r>
              <a:rPr lang="en-US" b="1" smtClean="0">
                <a:solidFill>
                  <a:srgbClr val="A203BD"/>
                </a:solidFill>
              </a:rPr>
              <a:t>ULCER vs. EROSION (muscularis mucosa intact)</a:t>
            </a:r>
          </a:p>
          <a:p>
            <a:r>
              <a:rPr lang="en-US" b="1" smtClean="0">
                <a:solidFill>
                  <a:srgbClr val="A203BD"/>
                </a:solidFill>
              </a:rPr>
              <a:t>MUC</a:t>
            </a:r>
            <a:r>
              <a:rPr lang="en-US" b="1" smtClean="0">
                <a:solidFill>
                  <a:srgbClr val="A203BD"/>
                </a:solidFill>
                <a:sym typeface="Wingdings" charset="2"/>
              </a:rPr>
              <a:t>SUBMUCMUSCULARISSEROSA</a:t>
            </a:r>
          </a:p>
          <a:p>
            <a:r>
              <a:rPr lang="en-US" b="1" smtClean="0">
                <a:solidFill>
                  <a:srgbClr val="A203BD"/>
                </a:solidFill>
                <a:sym typeface="Wingdings" charset="2"/>
              </a:rPr>
              <a:t>Chronic, solitary (usually), adults</a:t>
            </a:r>
          </a:p>
          <a:p>
            <a:r>
              <a:rPr lang="en-US" b="1" smtClean="0">
                <a:solidFill>
                  <a:srgbClr val="A203BD"/>
                </a:solidFill>
                <a:sym typeface="Wingdings" charset="2"/>
              </a:rPr>
              <a:t>80% caused by H. pylori</a:t>
            </a:r>
          </a:p>
          <a:p>
            <a:r>
              <a:rPr lang="en-US" b="1" smtClean="0">
                <a:solidFill>
                  <a:srgbClr val="A203BD"/>
                </a:solidFill>
                <a:sym typeface="Wingdings" charset="2"/>
              </a:rPr>
              <a:t>100% caused by H. pylori in</a:t>
            </a:r>
          </a:p>
          <a:p>
            <a:pPr>
              <a:buFont typeface="Arial" charset="0"/>
              <a:buNone/>
            </a:pPr>
            <a:r>
              <a:rPr lang="en-US" b="1" smtClean="0">
                <a:solidFill>
                  <a:srgbClr val="A203BD"/>
                </a:solidFill>
                <a:sym typeface="Wingdings" charset="2"/>
              </a:rPr>
              <a:t>     duodenum</a:t>
            </a:r>
          </a:p>
          <a:p>
            <a:r>
              <a:rPr lang="en-US" b="1" smtClean="0">
                <a:solidFill>
                  <a:srgbClr val="A203BD"/>
                </a:solidFill>
                <a:sym typeface="Wingdings" charset="2"/>
              </a:rPr>
              <a:t>NSAIDS</a:t>
            </a:r>
          </a:p>
          <a:p>
            <a:pPr>
              <a:buFont typeface="Arial" charset="0"/>
              <a:buNone/>
            </a:pPr>
            <a:r>
              <a:rPr lang="en-US" b="1" smtClean="0">
                <a:solidFill>
                  <a:srgbClr val="A203BD"/>
                </a:solidFill>
                <a:sym typeface="Wingdings" charset="2"/>
              </a:rPr>
              <a:t>   “STRESS”</a:t>
            </a:r>
          </a:p>
          <a:p>
            <a:endParaRPr lang="en-US" smtClean="0"/>
          </a:p>
        </p:txBody>
      </p:sp>
      <p:pic>
        <p:nvPicPr>
          <p:cNvPr id="67588" name="Picture 2"/>
          <p:cNvPicPr>
            <a:picLocks noChangeAspect="1" noChangeArrowheads="1"/>
          </p:cNvPicPr>
          <p:nvPr/>
        </p:nvPicPr>
        <p:blipFill>
          <a:blip r:embed="rId3" cstate="print"/>
          <a:srcRect/>
          <a:stretch>
            <a:fillRect/>
          </a:stretch>
        </p:blipFill>
        <p:spPr bwMode="auto">
          <a:xfrm>
            <a:off x="6081713" y="3733800"/>
            <a:ext cx="3062287" cy="3124200"/>
          </a:xfrm>
          <a:prstGeom prst="rect">
            <a:avLst/>
          </a:prstGeom>
          <a:noFill/>
          <a:ln w="9525">
            <a:noFill/>
            <a:miter lim="800000"/>
            <a:headEnd/>
            <a:tailEnd/>
          </a:ln>
        </p:spPr>
      </p:pic>
      <p:pic>
        <p:nvPicPr>
          <p:cNvPr id="67589" name="Picture 3"/>
          <p:cNvPicPr>
            <a:picLocks noChangeAspect="1" noChangeArrowheads="1"/>
          </p:cNvPicPr>
          <p:nvPr/>
        </p:nvPicPr>
        <p:blipFill>
          <a:blip r:embed="rId4" cstate="print"/>
          <a:srcRect/>
          <a:stretch>
            <a:fillRect/>
          </a:stretch>
        </p:blipFill>
        <p:spPr bwMode="auto">
          <a:xfrm>
            <a:off x="2895600" y="4921250"/>
            <a:ext cx="3248025" cy="1936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1"/>
          <p:cNvPicPr>
            <a:picLocks noChangeAspect="1"/>
          </p:cNvPicPr>
          <p:nvPr/>
        </p:nvPicPr>
        <p:blipFill>
          <a:blip r:embed="rId3" cstate="print"/>
          <a:srcRect/>
          <a:stretch>
            <a:fillRect/>
          </a:stretch>
        </p:blipFill>
        <p:spPr bwMode="auto">
          <a:xfrm>
            <a:off x="517525" y="214313"/>
            <a:ext cx="5197475" cy="6357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a:xfrm>
            <a:off x="0" y="6477000"/>
            <a:ext cx="9144000" cy="381000"/>
          </a:xfrm>
        </p:spPr>
        <p:txBody>
          <a:bodyPr>
            <a:normAutofit fontScale="90000"/>
          </a:bodyPr>
          <a:lstStyle/>
          <a:p>
            <a:pPr eaLnBrk="1" hangingPunct="1"/>
            <a:r>
              <a:rPr lang="en-US" sz="2400" dirty="0" smtClean="0">
                <a:solidFill>
                  <a:schemeClr val="accent1">
                    <a:lumMod val="25000"/>
                  </a:schemeClr>
                </a:solidFill>
                <a:effectLst>
                  <a:outerShdw blurRad="38100" dist="38100" dir="2700000" algn="tl">
                    <a:srgbClr val="000000">
                      <a:alpha val="43137"/>
                    </a:srgbClr>
                  </a:outerShdw>
                </a:effectLst>
              </a:rPr>
              <a:t>Chronic gastric ulcer</a:t>
            </a:r>
          </a:p>
        </p:txBody>
      </p:sp>
      <p:pic>
        <p:nvPicPr>
          <p:cNvPr id="6147" name="Picture 6" descr="44"/>
          <p:cNvPicPr>
            <a:picLocks noGrp="1" noChangeAspect="1" noChangeArrowheads="1"/>
          </p:cNvPicPr>
          <p:nvPr>
            <p:ph idx="1"/>
          </p:nvPr>
        </p:nvPicPr>
        <p:blipFill>
          <a:blip r:embed="rId2" cstate="print">
            <a:lum contrast="20000"/>
          </a:blip>
          <a:srcRect/>
          <a:stretch>
            <a:fillRect/>
          </a:stretch>
        </p:blipFill>
        <p:spPr>
          <a:xfrm>
            <a:off x="152400" y="533400"/>
            <a:ext cx="8923976" cy="5973763"/>
          </a:xfr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descr="http://anatpat.unicamp.br/minDscn3737+.jpg">
            <a:hlinkClick r:id="rId3"/>
          </p:cNvPr>
          <p:cNvPicPr>
            <a:picLocks noChangeAspect="1" noChangeArrowheads="1"/>
          </p:cNvPicPr>
          <p:nvPr/>
        </p:nvPicPr>
        <p:blipFill>
          <a:blip r:embed="rId4" cstate="print"/>
          <a:srcRect/>
          <a:stretch>
            <a:fillRect/>
          </a:stretch>
        </p:blipFill>
        <p:spPr bwMode="auto">
          <a:xfrm>
            <a:off x="827584" y="620688"/>
            <a:ext cx="7488832" cy="5688632"/>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descr="The Base of a Non-perforated Chronic Peptic Ulcer"/>
          <p:cNvPicPr>
            <a:picLocks noChangeAspect="1" noChangeArrowheads="1"/>
          </p:cNvPicPr>
          <p:nvPr/>
        </p:nvPicPr>
        <p:blipFill>
          <a:blip r:embed="rId2" cstate="print"/>
          <a:srcRect/>
          <a:stretch>
            <a:fillRect/>
          </a:stretch>
        </p:blipFill>
        <p:spPr bwMode="auto">
          <a:xfrm>
            <a:off x="0" y="0"/>
            <a:ext cx="9161749" cy="7164033"/>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Gastritis Helicobacter induced</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5" descr="PleomorAden"/>
          <p:cNvPicPr>
            <a:picLocks noChangeAspect="1" noChangeArrowheads="1"/>
          </p:cNvPicPr>
          <p:nvPr/>
        </p:nvPicPr>
        <p:blipFill>
          <a:blip r:embed="rId3" cstate="print"/>
          <a:srcRect/>
          <a:stretch>
            <a:fillRect/>
          </a:stretch>
        </p:blipFill>
        <p:spPr bwMode="auto">
          <a:xfrm>
            <a:off x="0" y="0"/>
            <a:ext cx="6858000" cy="6858000"/>
          </a:xfrm>
          <a:prstGeom prst="rect">
            <a:avLst/>
          </a:prstGeom>
          <a:noFill/>
          <a:ln w="9525">
            <a:noFill/>
            <a:miter lim="800000"/>
            <a:headEnd/>
            <a:tailEnd/>
          </a:ln>
        </p:spPr>
      </p:pic>
      <p:sp>
        <p:nvSpPr>
          <p:cNvPr id="73731" name="Text Box 6"/>
          <p:cNvSpPr txBox="1">
            <a:spLocks noChangeArrowheads="1"/>
          </p:cNvSpPr>
          <p:nvPr/>
        </p:nvSpPr>
        <p:spPr bwMode="auto">
          <a:xfrm>
            <a:off x="7086600" y="228600"/>
            <a:ext cx="1371600" cy="6188075"/>
          </a:xfrm>
          <a:prstGeom prst="rect">
            <a:avLst/>
          </a:prstGeom>
          <a:noFill/>
          <a:ln w="9525">
            <a:noFill/>
            <a:miter lim="800000"/>
            <a:headEnd/>
            <a:tailEnd/>
          </a:ln>
        </p:spPr>
        <p:txBody>
          <a:bodyPr>
            <a:spAutoFit/>
          </a:bodyPr>
          <a:lstStyle/>
          <a:p>
            <a:pPr algn="ctr">
              <a:spcBef>
                <a:spcPct val="50000"/>
              </a:spcBef>
            </a:pPr>
            <a:r>
              <a:rPr lang="en-US" sz="4000" b="1">
                <a:solidFill>
                  <a:srgbClr val="3333FF"/>
                </a:solidFill>
              </a:rPr>
              <a:t>P</a:t>
            </a:r>
          </a:p>
          <a:p>
            <a:pPr algn="ctr">
              <a:spcBef>
                <a:spcPct val="50000"/>
              </a:spcBef>
            </a:pPr>
            <a:r>
              <a:rPr lang="en-US" sz="4000" b="1">
                <a:solidFill>
                  <a:srgbClr val="3333FF"/>
                </a:solidFill>
              </a:rPr>
              <a:t>A</a:t>
            </a:r>
          </a:p>
          <a:p>
            <a:pPr algn="ctr">
              <a:spcBef>
                <a:spcPct val="50000"/>
              </a:spcBef>
            </a:pPr>
            <a:r>
              <a:rPr lang="en-US" sz="4000" b="1">
                <a:solidFill>
                  <a:srgbClr val="3333FF"/>
                </a:solidFill>
              </a:rPr>
              <a:t>R</a:t>
            </a:r>
          </a:p>
          <a:p>
            <a:pPr algn="ctr">
              <a:spcBef>
                <a:spcPct val="50000"/>
              </a:spcBef>
            </a:pPr>
            <a:r>
              <a:rPr lang="en-US" sz="4000" b="1">
                <a:solidFill>
                  <a:srgbClr val="3333FF"/>
                </a:solidFill>
              </a:rPr>
              <a:t>O</a:t>
            </a:r>
          </a:p>
          <a:p>
            <a:pPr algn="ctr">
              <a:spcBef>
                <a:spcPct val="50000"/>
              </a:spcBef>
            </a:pPr>
            <a:r>
              <a:rPr lang="en-US" sz="4000" b="1">
                <a:solidFill>
                  <a:srgbClr val="3333FF"/>
                </a:solidFill>
              </a:rPr>
              <a:t>T</a:t>
            </a:r>
          </a:p>
          <a:p>
            <a:pPr algn="ctr">
              <a:spcBef>
                <a:spcPct val="50000"/>
              </a:spcBef>
            </a:pPr>
            <a:r>
              <a:rPr lang="en-US" sz="4000" b="1">
                <a:solidFill>
                  <a:srgbClr val="3333FF"/>
                </a:solidFill>
              </a:rPr>
              <a:t>I</a:t>
            </a:r>
          </a:p>
          <a:p>
            <a:pPr algn="ctr">
              <a:spcBef>
                <a:spcPct val="50000"/>
              </a:spcBef>
            </a:pPr>
            <a:r>
              <a:rPr lang="en-US" sz="4000" b="1">
                <a:solidFill>
                  <a:srgbClr val="3333FF"/>
                </a:solidFill>
              </a:rPr>
              <a:t>D</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457200" y="0"/>
            <a:ext cx="8228013" cy="914400"/>
          </a:xfrm>
        </p:spPr>
        <p:txBody>
          <a:bodyPr>
            <a:normAutofit fontScale="90000"/>
          </a:bodyPr>
          <a:lstStyle/>
          <a:p>
            <a:r>
              <a:rPr lang="en-US" sz="8000" b="1" smtClean="0">
                <a:solidFill>
                  <a:srgbClr val="0E03EF"/>
                </a:solidFill>
              </a:rPr>
              <a:t>GASTRITIS</a:t>
            </a:r>
          </a:p>
        </p:txBody>
      </p:sp>
      <p:sp>
        <p:nvSpPr>
          <p:cNvPr id="62467" name="Content Placeholder 2"/>
          <p:cNvSpPr>
            <a:spLocks noGrp="1"/>
          </p:cNvSpPr>
          <p:nvPr>
            <p:ph idx="1"/>
          </p:nvPr>
        </p:nvSpPr>
        <p:spPr>
          <a:xfrm>
            <a:off x="0" y="914400"/>
            <a:ext cx="9144000" cy="2590800"/>
          </a:xfrm>
        </p:spPr>
        <p:txBody>
          <a:bodyPr>
            <a:normAutofit fontScale="85000" lnSpcReduction="20000"/>
          </a:bodyPr>
          <a:lstStyle/>
          <a:p>
            <a:r>
              <a:rPr lang="en-US" sz="3600" b="1" u="sng" smtClean="0">
                <a:solidFill>
                  <a:srgbClr val="FF0000"/>
                </a:solidFill>
              </a:rPr>
              <a:t>CHRONIC</a:t>
            </a:r>
            <a:r>
              <a:rPr lang="en-US" sz="3600" b="1" smtClean="0">
                <a:solidFill>
                  <a:srgbClr val="FF0000"/>
                </a:solidFill>
              </a:rPr>
              <a:t>, NO EROSIONS, NO HEMORRHAGE</a:t>
            </a:r>
          </a:p>
          <a:p>
            <a:r>
              <a:rPr lang="en-US" sz="2800" b="1" smtClean="0">
                <a:solidFill>
                  <a:srgbClr val="A203BD"/>
                </a:solidFill>
              </a:rPr>
              <a:t>Perhaps some neutrophils</a:t>
            </a:r>
          </a:p>
          <a:p>
            <a:r>
              <a:rPr lang="en-US" sz="2800" b="1" smtClean="0">
                <a:solidFill>
                  <a:srgbClr val="A203BD"/>
                </a:solidFill>
              </a:rPr>
              <a:t>Lymphocytes, lymphoid follicles</a:t>
            </a:r>
          </a:p>
          <a:p>
            <a:r>
              <a:rPr lang="en-US" sz="2800" b="1" smtClean="0">
                <a:solidFill>
                  <a:srgbClr val="A203BD"/>
                </a:solidFill>
              </a:rPr>
              <a:t>REGENERATIVE CHANGES</a:t>
            </a:r>
          </a:p>
          <a:p>
            <a:pPr lvl="1"/>
            <a:r>
              <a:rPr lang="en-US" sz="2400" b="1" smtClean="0">
                <a:solidFill>
                  <a:srgbClr val="A203BD"/>
                </a:solidFill>
              </a:rPr>
              <a:t>METAPLASIA, intestinal</a:t>
            </a:r>
          </a:p>
          <a:p>
            <a:pPr lvl="1"/>
            <a:r>
              <a:rPr lang="en-US" sz="2400" b="1" smtClean="0">
                <a:solidFill>
                  <a:srgbClr val="A203BD"/>
                </a:solidFill>
              </a:rPr>
              <a:t>ATROPHY, mucosal hypoplasia, “thinning”</a:t>
            </a:r>
          </a:p>
          <a:p>
            <a:pPr lvl="1"/>
            <a:r>
              <a:rPr lang="en-US" sz="2400" b="1" smtClean="0">
                <a:solidFill>
                  <a:srgbClr val="A203BD"/>
                </a:solidFill>
              </a:rPr>
              <a:t>DYS-PLASIA</a:t>
            </a:r>
          </a:p>
          <a:p>
            <a:endParaRPr lang="en-US" sz="2800" b="1" smtClean="0">
              <a:solidFill>
                <a:srgbClr val="A203BD"/>
              </a:solidFill>
            </a:endParaRPr>
          </a:p>
          <a:p>
            <a:endParaRPr lang="en-US" sz="3600" b="1" smtClean="0">
              <a:solidFill>
                <a:srgbClr val="A203BD"/>
              </a:solidFill>
            </a:endParaRPr>
          </a:p>
        </p:txBody>
      </p:sp>
      <p:pic>
        <p:nvPicPr>
          <p:cNvPr id="62468" name="Picture 3"/>
          <p:cNvPicPr>
            <a:picLocks noChangeAspect="1" noChangeArrowheads="1"/>
          </p:cNvPicPr>
          <p:nvPr/>
        </p:nvPicPr>
        <p:blipFill>
          <a:blip r:embed="rId3" cstate="print"/>
          <a:srcRect/>
          <a:stretch>
            <a:fillRect/>
          </a:stretch>
        </p:blipFill>
        <p:spPr bwMode="auto">
          <a:xfrm>
            <a:off x="3124200" y="4038600"/>
            <a:ext cx="3962400" cy="2649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cstate="print"/>
          <a:srcRect/>
          <a:stretch>
            <a:fillRect/>
          </a:stretch>
        </p:blipFill>
        <p:spPr bwMode="auto">
          <a:xfrm>
            <a:off x="0" y="30163"/>
            <a:ext cx="4271963" cy="6827837"/>
          </a:xfrm>
          <a:prstGeom prst="rect">
            <a:avLst/>
          </a:prstGeom>
          <a:noFill/>
          <a:ln w="9525">
            <a:noFill/>
            <a:miter lim="800000"/>
            <a:headEnd/>
            <a:tailEnd/>
          </a:ln>
        </p:spPr>
      </p:pic>
      <p:pic>
        <p:nvPicPr>
          <p:cNvPr id="63491" name="Picture 6" descr="http://upload.wikimedia.org/wikipedia/commons/5/55/Stomach_helicobacter_giemsa.JPG"/>
          <p:cNvPicPr>
            <a:picLocks noChangeAspect="1" noChangeArrowheads="1"/>
          </p:cNvPicPr>
          <p:nvPr/>
        </p:nvPicPr>
        <p:blipFill>
          <a:blip r:embed="rId4" cstate="print"/>
          <a:srcRect/>
          <a:stretch>
            <a:fillRect/>
          </a:stretch>
        </p:blipFill>
        <p:spPr bwMode="auto">
          <a:xfrm>
            <a:off x="4267200" y="0"/>
            <a:ext cx="48768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 Carcinoma of the stomach</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1"/>
          <p:cNvPicPr>
            <a:picLocks noChangeAspect="1"/>
          </p:cNvPicPr>
          <p:nvPr/>
        </p:nvPicPr>
        <p:blipFill>
          <a:blip r:embed="rId3" cstate="print"/>
          <a:srcRect/>
          <a:stretch>
            <a:fillRect/>
          </a:stretch>
        </p:blipFill>
        <p:spPr bwMode="auto">
          <a:xfrm>
            <a:off x="357188" y="603250"/>
            <a:ext cx="8501062" cy="5653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1"/>
          <p:cNvPicPr>
            <a:picLocks noChangeAspect="1"/>
          </p:cNvPicPr>
          <p:nvPr/>
        </p:nvPicPr>
        <p:blipFill>
          <a:blip r:embed="rId3" cstate="print"/>
          <a:srcRect/>
          <a:stretch>
            <a:fillRect/>
          </a:stretch>
        </p:blipFill>
        <p:spPr bwMode="auto">
          <a:xfrm>
            <a:off x="857250" y="236538"/>
            <a:ext cx="7443788" cy="6264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1"/>
          <p:cNvPicPr>
            <a:picLocks noChangeAspect="1"/>
          </p:cNvPicPr>
          <p:nvPr/>
        </p:nvPicPr>
        <p:blipFill>
          <a:blip r:embed="rId3" cstate="print"/>
          <a:srcRect/>
          <a:stretch>
            <a:fillRect/>
          </a:stretch>
        </p:blipFill>
        <p:spPr bwMode="auto">
          <a:xfrm>
            <a:off x="285750" y="285750"/>
            <a:ext cx="5257800" cy="6229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0" y="0"/>
            <a:ext cx="9144000" cy="1981200"/>
          </a:xfrm>
        </p:spPr>
        <p:txBody>
          <a:bodyPr>
            <a:normAutofit fontScale="90000"/>
          </a:bodyPr>
          <a:lstStyle/>
          <a:p>
            <a:r>
              <a:rPr lang="en-US" sz="6600" b="1" smtClean="0">
                <a:solidFill>
                  <a:srgbClr val="0E03EF"/>
                </a:solidFill>
              </a:rPr>
              <a:t>ADENOCARCINOMA</a:t>
            </a:r>
            <a:br>
              <a:rPr lang="en-US" sz="6600" b="1" smtClean="0">
                <a:solidFill>
                  <a:srgbClr val="0E03EF"/>
                </a:solidFill>
              </a:rPr>
            </a:br>
            <a:r>
              <a:rPr lang="en-US" sz="6600" b="1" smtClean="0">
                <a:solidFill>
                  <a:srgbClr val="0E03EF"/>
                </a:solidFill>
              </a:rPr>
              <a:t>GROWTH PATTERNS</a:t>
            </a:r>
          </a:p>
        </p:txBody>
      </p:sp>
      <p:pic>
        <p:nvPicPr>
          <p:cNvPr id="88067" name="Picture 2"/>
          <p:cNvPicPr>
            <a:picLocks noGrp="1" noChangeAspect="1" noChangeArrowheads="1"/>
          </p:cNvPicPr>
          <p:nvPr>
            <p:ph idx="1"/>
          </p:nvPr>
        </p:nvPicPr>
        <p:blipFill>
          <a:blip r:embed="rId3" cstate="print"/>
          <a:srcRect/>
          <a:stretch>
            <a:fillRect/>
          </a:stretch>
        </p:blipFill>
        <p:spPr>
          <a:xfrm>
            <a:off x="2057400" y="2163763"/>
            <a:ext cx="7086600" cy="4694237"/>
          </a:xfrm>
        </p:spPr>
      </p:pic>
      <p:pic>
        <p:nvPicPr>
          <p:cNvPr id="88069" name="Picture 5"/>
          <p:cNvPicPr>
            <a:picLocks noChangeAspect="1" noChangeArrowheads="1"/>
          </p:cNvPicPr>
          <p:nvPr/>
        </p:nvPicPr>
        <p:blipFill>
          <a:blip r:embed="rId4" cstate="print"/>
          <a:srcRect/>
          <a:stretch>
            <a:fillRect/>
          </a:stretch>
        </p:blipFill>
        <p:spPr bwMode="auto">
          <a:xfrm>
            <a:off x="0" y="4343400"/>
            <a:ext cx="2249488"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descr="http://anatpat.unicamp.br/minDscn3707+.jpg">
            <a:hlinkClick r:id="rId3"/>
          </p:cNvPr>
          <p:cNvPicPr>
            <a:picLocks noChangeAspect="1" noChangeArrowheads="1"/>
          </p:cNvPicPr>
          <p:nvPr/>
        </p:nvPicPr>
        <p:blipFill>
          <a:blip r:embed="rId4" cstate="print"/>
          <a:srcRect/>
          <a:stretch>
            <a:fillRect/>
          </a:stretch>
        </p:blipFill>
        <p:spPr bwMode="auto">
          <a:xfrm>
            <a:off x="467544" y="548680"/>
            <a:ext cx="8208911" cy="603067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descr="http://atlasgeneticsoncology.org/Tumors/Images/GastricOverviewFig1.jpg"/>
          <p:cNvPicPr>
            <a:picLocks noChangeAspect="1" noChangeArrowheads="1"/>
          </p:cNvPicPr>
          <p:nvPr/>
        </p:nvPicPr>
        <p:blipFill>
          <a:blip r:embed="rId3" cstate="print"/>
          <a:srcRect/>
          <a:stretch>
            <a:fillRect/>
          </a:stretch>
        </p:blipFill>
        <p:spPr bwMode="auto">
          <a:xfrm>
            <a:off x="604808" y="548813"/>
            <a:ext cx="7999640" cy="5996021"/>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normAutofit fontScale="90000"/>
          </a:bodyPr>
          <a:lstStyle/>
          <a:p>
            <a:r>
              <a:rPr lang="en-US" b="1" dirty="0" smtClean="0"/>
              <a:t>Gastric </a:t>
            </a:r>
            <a:r>
              <a:rPr lang="en-US" b="1" dirty="0" err="1" smtClean="0"/>
              <a:t>adenocarcinoma</a:t>
            </a:r>
            <a:r>
              <a:rPr lang="en-US" b="1" dirty="0" smtClean="0"/>
              <a:t> of the diffuse signet ring cell type</a:t>
            </a:r>
          </a:p>
        </p:txBody>
      </p:sp>
      <p:pic>
        <p:nvPicPr>
          <p:cNvPr id="92163" name="Picture 2"/>
          <p:cNvPicPr>
            <a:picLocks noGrp="1" noChangeAspect="1" noChangeArrowheads="1"/>
          </p:cNvPicPr>
          <p:nvPr>
            <p:ph idx="1"/>
          </p:nvPr>
        </p:nvPicPr>
        <p:blipFill>
          <a:blip r:embed="rId3" cstate="print"/>
          <a:srcRect/>
          <a:stretch>
            <a:fillRect/>
          </a:stretch>
        </p:blipFill>
        <p:spPr>
          <a:xfrm>
            <a:off x="1143000" y="1524000"/>
            <a:ext cx="6781800" cy="5086350"/>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descr="pleomoradenmicro"/>
          <p:cNvPicPr>
            <a:picLocks noChangeAspect="1" noChangeArrowheads="1"/>
          </p:cNvPicPr>
          <p:nvPr/>
        </p:nvPicPr>
        <p:blipFill>
          <a:blip r:embed="rId3" cstate="print"/>
          <a:srcRect/>
          <a:stretch>
            <a:fillRect/>
          </a:stretch>
        </p:blipFill>
        <p:spPr bwMode="auto">
          <a:xfrm>
            <a:off x="0" y="0"/>
            <a:ext cx="9144000" cy="4368800"/>
          </a:xfrm>
          <a:prstGeom prst="rect">
            <a:avLst/>
          </a:prstGeom>
          <a:noFill/>
          <a:ln w="9525">
            <a:noFill/>
            <a:miter lim="800000"/>
            <a:headEnd/>
            <a:tailEnd/>
          </a:ln>
        </p:spPr>
      </p:pic>
      <p:sp>
        <p:nvSpPr>
          <p:cNvPr id="78851" name="Text Box 5"/>
          <p:cNvSpPr txBox="1">
            <a:spLocks noChangeArrowheads="1"/>
          </p:cNvSpPr>
          <p:nvPr/>
        </p:nvSpPr>
        <p:spPr bwMode="auto">
          <a:xfrm>
            <a:off x="457200" y="4800600"/>
            <a:ext cx="8305800" cy="1922463"/>
          </a:xfrm>
          <a:prstGeom prst="rect">
            <a:avLst/>
          </a:prstGeom>
          <a:noFill/>
          <a:ln w="9525">
            <a:noFill/>
            <a:miter lim="800000"/>
            <a:headEnd/>
            <a:tailEnd/>
          </a:ln>
        </p:spPr>
        <p:txBody>
          <a:bodyPr>
            <a:spAutoFit/>
          </a:bodyPr>
          <a:lstStyle/>
          <a:p>
            <a:pPr algn="ctr">
              <a:spcBef>
                <a:spcPct val="50000"/>
              </a:spcBef>
            </a:pPr>
            <a:r>
              <a:rPr lang="en-US" sz="4800" b="1">
                <a:solidFill>
                  <a:srgbClr val="3333FF"/>
                </a:solidFill>
              </a:rPr>
              <a:t>PLEOMORPHIC ADENOMA</a:t>
            </a:r>
          </a:p>
          <a:p>
            <a:pPr algn="ctr">
              <a:spcBef>
                <a:spcPct val="50000"/>
              </a:spcBef>
            </a:pPr>
            <a:r>
              <a:rPr lang="en-US" sz="4800" b="1">
                <a:solidFill>
                  <a:srgbClr val="3333FF"/>
                </a:solidFill>
              </a:rPr>
              <a:t>i.e., MIXED TUMOR</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Small intestine</a:t>
            </a:r>
            <a:endParaRPr lang="en-US" dirty="0"/>
          </a:p>
        </p:txBody>
      </p:sp>
      <p:sp>
        <p:nvSpPr>
          <p:cNvPr id="5" name="Subtitle 4"/>
          <p:cNvSpPr>
            <a:spLocks noGrp="1"/>
          </p:cNvSpPr>
          <p:nvPr>
            <p:ph type="subTitle" idx="1"/>
          </p:nvPr>
        </p:nvSpPr>
        <p:spPr/>
        <p:txBody>
          <a:bodyPr/>
          <a:lstStyle/>
          <a:p>
            <a:r>
              <a:rPr lang="en-US" dirty="0" smtClean="0">
                <a:solidFill>
                  <a:schemeClr val="tx1"/>
                </a:solidFill>
              </a:rPr>
              <a:t>Normal histology</a:t>
            </a:r>
            <a:endParaRPr lang="en-US" dirty="0">
              <a:solidFill>
                <a:schemeClr val="tx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normAutofit fontScale="90000"/>
          </a:bodyPr>
          <a:lstStyle/>
          <a:p>
            <a:r>
              <a:rPr lang="en-US" sz="9600" b="1" smtClean="0">
                <a:solidFill>
                  <a:srgbClr val="0E03EF"/>
                </a:solidFill>
              </a:rPr>
              <a:t>MUCOSA</a:t>
            </a:r>
          </a:p>
        </p:txBody>
      </p:sp>
      <p:sp>
        <p:nvSpPr>
          <p:cNvPr id="98307" name="Content Placeholder 2"/>
          <p:cNvSpPr>
            <a:spLocks noGrp="1"/>
          </p:cNvSpPr>
          <p:nvPr>
            <p:ph idx="1"/>
          </p:nvPr>
        </p:nvSpPr>
        <p:spPr>
          <a:xfrm>
            <a:off x="0" y="1447800"/>
            <a:ext cx="9144000" cy="2667000"/>
          </a:xfrm>
        </p:spPr>
        <p:txBody>
          <a:bodyPr>
            <a:normAutofit lnSpcReduction="10000"/>
          </a:bodyPr>
          <a:lstStyle/>
          <a:p>
            <a:r>
              <a:rPr lang="en-US" b="1" smtClean="0">
                <a:solidFill>
                  <a:srgbClr val="A203BD"/>
                </a:solidFill>
              </a:rPr>
              <a:t>SI: ABSORPTIVE, MUCUS, PANETH (apical granules)</a:t>
            </a:r>
          </a:p>
          <a:p>
            <a:pPr lvl="1"/>
            <a:r>
              <a:rPr lang="en-US" b="1" smtClean="0">
                <a:solidFill>
                  <a:srgbClr val="A203BD"/>
                </a:solidFill>
              </a:rPr>
              <a:t>VILLI</a:t>
            </a:r>
          </a:p>
          <a:p>
            <a:r>
              <a:rPr lang="en-US" b="1" smtClean="0">
                <a:solidFill>
                  <a:srgbClr val="A203BD"/>
                </a:solidFill>
              </a:rPr>
              <a:t>LI: MUCUS, ABSORPTIVE, ENTEROENDOCRINE (basal granules)</a:t>
            </a:r>
          </a:p>
          <a:p>
            <a:pPr lvl="1"/>
            <a:r>
              <a:rPr lang="en-US" b="1" smtClean="0">
                <a:solidFill>
                  <a:srgbClr val="A203BD"/>
                </a:solidFill>
              </a:rPr>
              <a:t>CRYPTS</a:t>
            </a:r>
          </a:p>
        </p:txBody>
      </p:sp>
      <p:pic>
        <p:nvPicPr>
          <p:cNvPr id="98308" name="Picture 2"/>
          <p:cNvPicPr>
            <a:picLocks noChangeAspect="1" noChangeArrowheads="1"/>
          </p:cNvPicPr>
          <p:nvPr/>
        </p:nvPicPr>
        <p:blipFill>
          <a:blip r:embed="rId3" cstate="print"/>
          <a:srcRect/>
          <a:stretch>
            <a:fillRect/>
          </a:stretch>
        </p:blipFill>
        <p:spPr bwMode="auto">
          <a:xfrm>
            <a:off x="2514600" y="3357562"/>
            <a:ext cx="6629400" cy="3500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Gross and histopathology</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 Chronic duodenal ulcer</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1"/>
          <p:cNvPicPr>
            <a:picLocks noChangeAspect="1"/>
          </p:cNvPicPr>
          <p:nvPr/>
        </p:nvPicPr>
        <p:blipFill>
          <a:blip r:embed="rId3" cstate="print"/>
          <a:srcRect/>
          <a:stretch>
            <a:fillRect/>
          </a:stretch>
        </p:blipFill>
        <p:spPr bwMode="auto">
          <a:xfrm>
            <a:off x="571500" y="571500"/>
            <a:ext cx="7810500" cy="5721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tx2"/>
                </a:solidFill>
              </a:rPr>
              <a:t> </a:t>
            </a:r>
            <a:r>
              <a:rPr lang="en-US" dirty="0" smtClean="0"/>
              <a:t>Celiac disease</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half" idx="10"/>
          </p:nvPr>
        </p:nvSpPr>
        <p:spPr/>
        <p:txBody>
          <a:bodyPr/>
          <a:lstStyle/>
          <a:p>
            <a:fld id="{CA80A5B3-F34C-463B-9A4E-BAE82357F68D}" type="datetime1">
              <a:rPr lang="en-US"/>
              <a:pPr/>
              <a:t>11/24/2012</a:t>
            </a:fld>
            <a:endParaRPr lang="en-US"/>
          </a:p>
        </p:txBody>
      </p:sp>
      <p:sp>
        <p:nvSpPr>
          <p:cNvPr id="7" name="Slide Number Placeholder 2"/>
          <p:cNvSpPr>
            <a:spLocks noGrp="1"/>
          </p:cNvSpPr>
          <p:nvPr>
            <p:ph type="sldNum" sz="quarter" idx="11"/>
          </p:nvPr>
        </p:nvSpPr>
        <p:spPr/>
        <p:txBody>
          <a:bodyPr/>
          <a:lstStyle/>
          <a:p>
            <a:fld id="{2DED8143-09CF-44AF-A7AB-B89C6EA027CC}" type="slidenum">
              <a:rPr lang="en-US"/>
              <a:pPr/>
              <a:t>56</a:t>
            </a:fld>
            <a:endParaRPr lang="en-US"/>
          </a:p>
        </p:txBody>
      </p:sp>
      <p:pic>
        <p:nvPicPr>
          <p:cNvPr id="95236" name="Picture 4" descr="S01871-017-f038b"/>
          <p:cNvPicPr>
            <a:picLocks noChangeAspect="1" noChangeArrowheads="1"/>
          </p:cNvPicPr>
          <p:nvPr/>
        </p:nvPicPr>
        <p:blipFill>
          <a:blip r:embed="rId3" cstate="print"/>
          <a:srcRect/>
          <a:stretch>
            <a:fillRect/>
          </a:stretch>
        </p:blipFill>
        <p:spPr bwMode="auto">
          <a:xfrm>
            <a:off x="395288" y="1989138"/>
            <a:ext cx="3503612" cy="2776537"/>
          </a:xfrm>
          <a:prstGeom prst="rect">
            <a:avLst/>
          </a:prstGeom>
          <a:noFill/>
          <a:ln w="9525">
            <a:solidFill>
              <a:schemeClr val="tx1"/>
            </a:solidFill>
            <a:miter lim="800000"/>
            <a:headEnd/>
            <a:tailEnd/>
          </a:ln>
        </p:spPr>
      </p:pic>
      <p:sp>
        <p:nvSpPr>
          <p:cNvPr id="95237" name="Text Box 5"/>
          <p:cNvSpPr txBox="1">
            <a:spLocks noChangeArrowheads="1"/>
          </p:cNvSpPr>
          <p:nvPr/>
        </p:nvSpPr>
        <p:spPr bwMode="auto">
          <a:xfrm>
            <a:off x="395288" y="5013325"/>
            <a:ext cx="3384550" cy="641350"/>
          </a:xfrm>
          <a:prstGeom prst="rect">
            <a:avLst/>
          </a:prstGeom>
          <a:noFill/>
          <a:ln w="9525">
            <a:noFill/>
            <a:miter lim="800000"/>
            <a:headEnd/>
            <a:tailEnd/>
          </a:ln>
          <a:effectLst/>
        </p:spPr>
        <p:txBody>
          <a:bodyPr>
            <a:spAutoFit/>
          </a:bodyPr>
          <a:lstStyle/>
          <a:p>
            <a:pPr>
              <a:spcBef>
                <a:spcPct val="50000"/>
              </a:spcBef>
            </a:pPr>
            <a:r>
              <a:rPr lang="en-US" b="1">
                <a:latin typeface="Century Gothic" pitchFamily="34" charset="0"/>
              </a:rPr>
              <a:t>Villous length to crypt length             3/1</a:t>
            </a:r>
          </a:p>
        </p:txBody>
      </p:sp>
      <p:pic>
        <p:nvPicPr>
          <p:cNvPr id="95238" name="Picture 6" descr="S01871-017-f038a"/>
          <p:cNvPicPr>
            <a:picLocks noChangeAspect="1" noChangeArrowheads="1"/>
          </p:cNvPicPr>
          <p:nvPr/>
        </p:nvPicPr>
        <p:blipFill>
          <a:blip r:embed="rId4" cstate="print"/>
          <a:srcRect/>
          <a:stretch>
            <a:fillRect/>
          </a:stretch>
        </p:blipFill>
        <p:spPr bwMode="auto">
          <a:xfrm>
            <a:off x="4541838" y="1997075"/>
            <a:ext cx="3887787" cy="2840038"/>
          </a:xfrm>
          <a:prstGeom prst="rect">
            <a:avLst/>
          </a:prstGeom>
          <a:noFill/>
          <a:ln w="952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0F5ACE2-ED9A-4D88-B4BC-341422868CF1}" type="datetime1">
              <a:rPr lang="en-US"/>
              <a:pPr/>
              <a:t>11/24/2012</a:t>
            </a:fld>
            <a:endParaRPr lang="en-US"/>
          </a:p>
        </p:txBody>
      </p:sp>
      <p:sp>
        <p:nvSpPr>
          <p:cNvPr id="8" name="Slide Number Placeholder 2"/>
          <p:cNvSpPr>
            <a:spLocks noGrp="1"/>
          </p:cNvSpPr>
          <p:nvPr>
            <p:ph type="sldNum" sz="quarter" idx="11"/>
          </p:nvPr>
        </p:nvSpPr>
        <p:spPr/>
        <p:txBody>
          <a:bodyPr/>
          <a:lstStyle/>
          <a:p>
            <a:fld id="{731B041C-8226-4160-ADC4-4B8727CF0D09}" type="slidenum">
              <a:rPr lang="en-US"/>
              <a:pPr/>
              <a:t>57</a:t>
            </a:fld>
            <a:endParaRPr lang="en-US"/>
          </a:p>
        </p:txBody>
      </p:sp>
      <p:sp>
        <p:nvSpPr>
          <p:cNvPr id="76802" name="Text Box 2"/>
          <p:cNvSpPr txBox="1">
            <a:spLocks noChangeArrowheads="1"/>
          </p:cNvSpPr>
          <p:nvPr/>
        </p:nvSpPr>
        <p:spPr bwMode="auto">
          <a:xfrm>
            <a:off x="34925" y="404813"/>
            <a:ext cx="8208963" cy="701675"/>
          </a:xfrm>
          <a:prstGeom prst="rect">
            <a:avLst/>
          </a:prstGeom>
          <a:noFill/>
          <a:ln w="9525">
            <a:noFill/>
            <a:miter lim="800000"/>
            <a:headEnd/>
            <a:tailEnd/>
          </a:ln>
          <a:effectLst/>
        </p:spPr>
        <p:txBody>
          <a:bodyPr>
            <a:spAutoFit/>
          </a:bodyPr>
          <a:lstStyle/>
          <a:p>
            <a:pPr algn="l">
              <a:spcBef>
                <a:spcPct val="50000"/>
              </a:spcBef>
            </a:pPr>
            <a:r>
              <a:rPr lang="en-US" sz="4000">
                <a:solidFill>
                  <a:schemeClr val="tx2"/>
                </a:solidFill>
                <a:latin typeface="Century Gothic" pitchFamily="34" charset="0"/>
              </a:rPr>
              <a:t>INTRODUCTION</a:t>
            </a:r>
          </a:p>
        </p:txBody>
      </p:sp>
      <p:sp>
        <p:nvSpPr>
          <p:cNvPr id="76803" name="Text Box 3"/>
          <p:cNvSpPr txBox="1">
            <a:spLocks noChangeArrowheads="1"/>
          </p:cNvSpPr>
          <p:nvPr/>
        </p:nvSpPr>
        <p:spPr bwMode="auto">
          <a:xfrm>
            <a:off x="34925" y="1709738"/>
            <a:ext cx="8280400" cy="1431925"/>
          </a:xfrm>
          <a:prstGeom prst="rect">
            <a:avLst/>
          </a:prstGeom>
          <a:noFill/>
          <a:ln w="9525">
            <a:noFill/>
            <a:miter lim="800000"/>
            <a:headEnd/>
            <a:tailEnd/>
          </a:ln>
          <a:effectLst/>
        </p:spPr>
        <p:txBody>
          <a:bodyPr>
            <a:spAutoFit/>
          </a:bodyPr>
          <a:lstStyle/>
          <a:p>
            <a:pPr marL="342900" indent="-342900" algn="l">
              <a:spcBef>
                <a:spcPct val="50000"/>
              </a:spcBef>
              <a:buFontTx/>
              <a:buChar char="•"/>
            </a:pPr>
            <a:r>
              <a:rPr lang="en-US" sz="3200" b="1">
                <a:latin typeface="Century Gothic" pitchFamily="34" charset="0"/>
              </a:rPr>
              <a:t>Increased intraepithelial lymphocytes (IELs)</a:t>
            </a:r>
          </a:p>
          <a:p>
            <a:pPr marL="342900" indent="-342900" algn="l"/>
            <a:endParaRPr lang="en-US" sz="2400"/>
          </a:p>
        </p:txBody>
      </p:sp>
      <p:sp>
        <p:nvSpPr>
          <p:cNvPr id="76804" name="Text Box 4"/>
          <p:cNvSpPr txBox="1">
            <a:spLocks noChangeArrowheads="1"/>
          </p:cNvSpPr>
          <p:nvPr/>
        </p:nvSpPr>
        <p:spPr bwMode="auto">
          <a:xfrm>
            <a:off x="34925" y="2852738"/>
            <a:ext cx="6624638" cy="1160462"/>
          </a:xfrm>
          <a:prstGeom prst="rect">
            <a:avLst/>
          </a:prstGeom>
          <a:noFill/>
          <a:ln w="9525">
            <a:noFill/>
            <a:miter lim="800000"/>
            <a:headEnd/>
            <a:tailEnd/>
          </a:ln>
          <a:effectLst/>
        </p:spPr>
        <p:txBody>
          <a:bodyPr>
            <a:spAutoFit/>
          </a:bodyPr>
          <a:lstStyle/>
          <a:p>
            <a:pPr lvl="1" algn="l">
              <a:spcBef>
                <a:spcPct val="50000"/>
              </a:spcBef>
              <a:buFontTx/>
              <a:buChar char="•"/>
            </a:pPr>
            <a:r>
              <a:rPr lang="en-US" sz="2800">
                <a:latin typeface="Century Gothic" pitchFamily="34" charset="0"/>
              </a:rPr>
              <a:t>Final common pathway </a:t>
            </a:r>
          </a:p>
          <a:p>
            <a:pPr algn="l">
              <a:spcBef>
                <a:spcPct val="50000"/>
              </a:spcBef>
            </a:pPr>
            <a:endParaRPr lang="en-US" sz="2800">
              <a:latin typeface="Century Gothic" pitchFamily="34" charset="0"/>
            </a:endParaRPr>
          </a:p>
        </p:txBody>
      </p:sp>
      <p:sp>
        <p:nvSpPr>
          <p:cNvPr id="76806" name="AutoShape 6"/>
          <p:cNvSpPr>
            <a:spLocks noChangeArrowheads="1"/>
          </p:cNvSpPr>
          <p:nvPr/>
        </p:nvSpPr>
        <p:spPr bwMode="auto">
          <a:xfrm>
            <a:off x="50800" y="3573463"/>
            <a:ext cx="5508625" cy="2592387"/>
          </a:xfrm>
          <a:prstGeom prst="rightArrowCallout">
            <a:avLst>
              <a:gd name="adj1" fmla="val 6796"/>
              <a:gd name="adj2" fmla="val 11056"/>
              <a:gd name="adj3" fmla="val 45253"/>
              <a:gd name="adj4" fmla="val 71634"/>
            </a:avLst>
          </a:prstGeom>
          <a:solidFill>
            <a:schemeClr val="accent1"/>
          </a:solidFill>
          <a:ln w="9525">
            <a:solidFill>
              <a:schemeClr val="tx1"/>
            </a:solidFill>
            <a:miter lim="800000"/>
            <a:headEnd/>
            <a:tailEnd/>
          </a:ln>
          <a:effectLst/>
        </p:spPr>
        <p:txBody>
          <a:bodyPr anchor="ctr"/>
          <a:lstStyle/>
          <a:p>
            <a:pPr algn="l">
              <a:lnSpc>
                <a:spcPct val="150000"/>
              </a:lnSpc>
              <a:buFontTx/>
              <a:buChar char="•"/>
            </a:pPr>
            <a:r>
              <a:rPr lang="en-US" sz="2000" b="1">
                <a:solidFill>
                  <a:schemeClr val="bg1"/>
                </a:solidFill>
                <a:effectLst>
                  <a:outerShdw blurRad="38100" dist="38100" dir="2700000" algn="tl">
                    <a:srgbClr val="000000"/>
                  </a:outerShdw>
                </a:effectLst>
                <a:latin typeface="Century Gothic" pitchFamily="34" charset="0"/>
              </a:rPr>
              <a:t>Inflammatory &amp; Autoimmune</a:t>
            </a:r>
          </a:p>
          <a:p>
            <a:pPr algn="l">
              <a:lnSpc>
                <a:spcPct val="150000"/>
              </a:lnSpc>
              <a:buFontTx/>
              <a:buChar char="•"/>
            </a:pPr>
            <a:r>
              <a:rPr lang="en-US" sz="2000" b="1">
                <a:solidFill>
                  <a:schemeClr val="bg1"/>
                </a:solidFill>
                <a:effectLst>
                  <a:outerShdw blurRad="38100" dist="38100" dir="2700000" algn="tl">
                    <a:srgbClr val="000000"/>
                  </a:outerShdw>
                </a:effectLst>
                <a:latin typeface="Century Gothic" pitchFamily="34" charset="0"/>
              </a:rPr>
              <a:t>Infectious</a:t>
            </a:r>
          </a:p>
          <a:p>
            <a:pPr algn="l">
              <a:lnSpc>
                <a:spcPct val="150000"/>
              </a:lnSpc>
              <a:buFontTx/>
              <a:buChar char="•"/>
            </a:pPr>
            <a:r>
              <a:rPr lang="en-US" sz="2000" b="1">
                <a:solidFill>
                  <a:schemeClr val="bg1"/>
                </a:solidFill>
                <a:effectLst>
                  <a:outerShdw blurRad="38100" dist="38100" dir="2700000" algn="tl">
                    <a:srgbClr val="000000"/>
                  </a:outerShdw>
                </a:effectLst>
                <a:latin typeface="Century Gothic" pitchFamily="34" charset="0"/>
              </a:rPr>
              <a:t>Ingested</a:t>
            </a:r>
          </a:p>
          <a:p>
            <a:pPr algn="l">
              <a:lnSpc>
                <a:spcPct val="150000"/>
              </a:lnSpc>
              <a:buFontTx/>
              <a:buChar char="•"/>
            </a:pPr>
            <a:endParaRPr lang="en-US" sz="2000" b="1">
              <a:solidFill>
                <a:schemeClr val="bg1"/>
              </a:solidFill>
              <a:effectLst>
                <a:outerShdw blurRad="38100" dist="38100" dir="2700000" algn="tl">
                  <a:srgbClr val="000000"/>
                </a:outerShdw>
              </a:effectLst>
              <a:latin typeface="Century Gothic" pitchFamily="34" charset="0"/>
            </a:endParaRPr>
          </a:p>
          <a:p>
            <a:pPr algn="l">
              <a:lnSpc>
                <a:spcPct val="150000"/>
              </a:lnSpc>
              <a:buFontTx/>
              <a:buChar char="•"/>
            </a:pPr>
            <a:endParaRPr lang="en-US" sz="2000" b="1">
              <a:solidFill>
                <a:schemeClr val="bg1"/>
              </a:solidFill>
              <a:effectLst>
                <a:outerShdw blurRad="38100" dist="38100" dir="2700000" algn="tl">
                  <a:srgbClr val="000000"/>
                </a:outerShdw>
              </a:effectLst>
              <a:latin typeface="Century Gothic" pitchFamily="34" charset="0"/>
            </a:endParaRPr>
          </a:p>
        </p:txBody>
      </p:sp>
      <p:pic>
        <p:nvPicPr>
          <p:cNvPr id="76810" name="Picture 10" descr="iel"/>
          <p:cNvPicPr>
            <a:picLocks noChangeAspect="1" noChangeArrowheads="1"/>
          </p:cNvPicPr>
          <p:nvPr/>
        </p:nvPicPr>
        <p:blipFill>
          <a:blip r:embed="rId2" cstate="print"/>
          <a:srcRect/>
          <a:stretch>
            <a:fillRect/>
          </a:stretch>
        </p:blipFill>
        <p:spPr bwMode="auto">
          <a:xfrm>
            <a:off x="0" y="-350204"/>
            <a:ext cx="9144000" cy="7208204"/>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88889E-6 -4.44444E-6 L -0.09462 -0.95532 " pathEditMode="relative" rAng="0" ptsTypes="AA">
                                      <p:cBhvr>
                                        <p:cTn id="6" dur="2000" fill="hold"/>
                                        <p:tgtEl>
                                          <p:spTgt spid="76803"/>
                                        </p:tgtEl>
                                        <p:attrNameLst>
                                          <p:attrName>ppt_x</p:attrName>
                                          <p:attrName>ppt_y</p:attrName>
                                        </p:attrNameLst>
                                      </p:cBhvr>
                                      <p:rCtr x="-47" y="-4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28596" y="0"/>
            <a:ext cx="8286840" cy="5500702"/>
          </a:xfrm>
          <a:prstGeom prst="rect">
            <a:avLst/>
          </a:prstGeom>
          <a:noFill/>
          <a:ln w="9525">
            <a:noFill/>
            <a:miter lim="800000"/>
            <a:headEnd/>
            <a:tailEnd/>
          </a:ln>
          <a:effectLst/>
        </p:spPr>
      </p:pic>
      <p:sp>
        <p:nvSpPr>
          <p:cNvPr id="3" name="Rectangle 2"/>
          <p:cNvSpPr/>
          <p:nvPr/>
        </p:nvSpPr>
        <p:spPr>
          <a:xfrm>
            <a:off x="1857356" y="5500703"/>
            <a:ext cx="4572000" cy="1169551"/>
          </a:xfrm>
          <a:prstGeom prst="rect">
            <a:avLst/>
          </a:prstGeom>
        </p:spPr>
        <p:txBody>
          <a:bodyPr wrap="square">
            <a:spAutoFit/>
          </a:bodyPr>
          <a:lstStyle/>
          <a:p>
            <a:r>
              <a:rPr lang="en-US" sz="1400" b="1" dirty="0" smtClean="0"/>
              <a:t>a Low-power view of fully developed </a:t>
            </a:r>
            <a:r>
              <a:rPr lang="en-US" sz="1400" b="1" dirty="0" err="1" smtClean="0"/>
              <a:t>sprue</a:t>
            </a:r>
            <a:r>
              <a:rPr lang="en-US" sz="1400" b="1" dirty="0" smtClean="0"/>
              <a:t>-type changes. Note the elongated crypts with complete lack of </a:t>
            </a:r>
            <a:r>
              <a:rPr lang="en-US" sz="1400" b="1" dirty="0" err="1" smtClean="0"/>
              <a:t>villi</a:t>
            </a:r>
            <a:r>
              <a:rPr lang="en-US" sz="1400" b="1" dirty="0" smtClean="0"/>
              <a:t>. b High-power view showing</a:t>
            </a:r>
          </a:p>
          <a:p>
            <a:r>
              <a:rPr lang="en-US" sz="1400" b="1" dirty="0" smtClean="0"/>
              <a:t>damaged surface epithelium with large numbers of intraepithelial lymphocytes.</a:t>
            </a:r>
            <a:endParaRPr lang="en-US" sz="1400" b="1"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Carcinoid</a:t>
            </a:r>
            <a:r>
              <a:rPr lang="en-US" dirty="0" smtClean="0"/>
              <a:t> </a:t>
            </a:r>
            <a:r>
              <a:rPr lang="en-US" dirty="0" err="1" smtClean="0"/>
              <a:t>tumour</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52322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endParaRPr lang="en-US" sz="2800" b="1" dirty="0">
              <a:ln w="11430"/>
              <a:solidFill>
                <a:srgbClr val="7030A0"/>
              </a:solidFill>
              <a:effectLst>
                <a:outerShdw blurRad="50800" dist="39000" dir="5460000" algn="tl">
                  <a:srgbClr val="000000">
                    <a:alpha val="38000"/>
                  </a:srgbClr>
                </a:outerShdw>
              </a:effectLst>
              <a:cs typeface="+mn-cs"/>
            </a:endParaRPr>
          </a:p>
        </p:txBody>
      </p:sp>
      <p:pic>
        <p:nvPicPr>
          <p:cNvPr id="5" name="Picture 4" descr="62.jpg"/>
          <p:cNvPicPr>
            <a:picLocks noChangeAspect="1"/>
          </p:cNvPicPr>
          <p:nvPr/>
        </p:nvPicPr>
        <p:blipFill>
          <a:blip r:embed="rId2" cstate="print"/>
          <a:stretch>
            <a:fillRect/>
          </a:stretch>
        </p:blipFill>
        <p:spPr>
          <a:xfrm>
            <a:off x="457200" y="533399"/>
            <a:ext cx="8316567" cy="5731267"/>
          </a:xfrm>
          <a:prstGeom prst="rect">
            <a:avLst/>
          </a:prstGeom>
        </p:spPr>
      </p:pic>
      <p:sp>
        <p:nvSpPr>
          <p:cNvPr id="9" name="Text Box 2"/>
          <p:cNvSpPr txBox="1">
            <a:spLocks noChangeArrowheads="1"/>
          </p:cNvSpPr>
          <p:nvPr/>
        </p:nvSpPr>
        <p:spPr bwMode="auto">
          <a:xfrm>
            <a:off x="0" y="6172200"/>
            <a:ext cx="9144000" cy="707886"/>
          </a:xfrm>
          <a:prstGeom prst="rect">
            <a:avLst/>
          </a:prstGeom>
          <a:noFill/>
          <a:ln w="12700">
            <a:noFill/>
            <a:miter lim="800000"/>
            <a:headEnd/>
            <a:tailEnd/>
          </a:ln>
          <a:effectLst/>
        </p:spPr>
        <p:txBody>
          <a:bodyPr wrap="square" anchor="ctr">
            <a:spAutoFit/>
          </a:bodyPr>
          <a:lstStyle/>
          <a:p>
            <a:pPr algn="ctr" eaLnBrk="0" hangingPunct="0"/>
            <a:r>
              <a:rPr lang="en-US" sz="2000" dirty="0" smtClean="0"/>
              <a:t>Mixed </a:t>
            </a:r>
            <a:r>
              <a:rPr lang="en-US" sz="2000" dirty="0"/>
              <a:t>tumor of the parotid gland contains epithelial cells forming </a:t>
            </a:r>
            <a:r>
              <a:rPr lang="en-US" sz="2000" dirty="0" smtClean="0"/>
              <a:t>ducts, </a:t>
            </a:r>
            <a:r>
              <a:rPr lang="en-US" sz="2000" dirty="0" err="1" smtClean="0"/>
              <a:t>myoepithelial</a:t>
            </a:r>
            <a:r>
              <a:rPr lang="en-US" sz="2000" dirty="0" smtClean="0"/>
              <a:t> cells  </a:t>
            </a:r>
            <a:r>
              <a:rPr lang="en-US" sz="2000" dirty="0"/>
              <a:t>and </a:t>
            </a:r>
            <a:r>
              <a:rPr lang="en-US" sz="2000" dirty="0" err="1" smtClean="0"/>
              <a:t>chondromyxoid</a:t>
            </a:r>
            <a:r>
              <a:rPr lang="en-US" sz="2000" dirty="0" smtClean="0"/>
              <a:t> </a:t>
            </a:r>
            <a:r>
              <a:rPr lang="en-US" sz="2000" dirty="0" err="1"/>
              <a:t>stroma</a:t>
            </a:r>
            <a:r>
              <a:rPr lang="en-US" sz="2000" dirty="0"/>
              <a:t> </a:t>
            </a:r>
            <a:r>
              <a:rPr lang="en-US" sz="2000" dirty="0" smtClean="0"/>
              <a:t>. </a:t>
            </a:r>
            <a:endParaRPr lang="en-US" sz="2000" dirty="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latin typeface="Franklin Gothic Demi" pitchFamily="34" charset="0"/>
              </a:rPr>
              <a:t>CARCINOID OF SMALL INTESTINE</a:t>
            </a:r>
            <a:endParaRPr lang="en-US" sz="3600" dirty="0">
              <a:latin typeface="Franklin Gothic Demi" pitchFamily="34" charset="0"/>
            </a:endParaRPr>
          </a:p>
        </p:txBody>
      </p:sp>
      <p:pic>
        <p:nvPicPr>
          <p:cNvPr id="3" name="Picture 2"/>
          <p:cNvPicPr>
            <a:picLocks noChangeAspect="1" noChangeArrowheads="1"/>
          </p:cNvPicPr>
          <p:nvPr/>
        </p:nvPicPr>
        <p:blipFill>
          <a:blip r:embed="rId3" cstate="print">
            <a:lum bright="20000" contrast="2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a:t>
            </a:r>
            <a:r>
              <a:rPr lang="en-US" sz="3600" dirty="0" smtClean="0">
                <a:latin typeface="Franklin Gothic Demi" pitchFamily="34" charset="0"/>
              </a:rPr>
              <a:t>CARCINOID TUMOUR OF SMALL INTESTINE</a:t>
            </a:r>
            <a:endParaRPr lang="en-US" sz="3600" dirty="0">
              <a:latin typeface="Franklin Gothic Demi" pitchFamily="34" charset="0"/>
            </a:endParaRPr>
          </a:p>
        </p:txBody>
      </p:sp>
      <p:pic>
        <p:nvPicPr>
          <p:cNvPr id="3" name="Picture 6"/>
          <p:cNvPicPr>
            <a:picLocks noChangeAspect="1" noChangeArrowheads="1"/>
          </p:cNvPicPr>
          <p:nvPr/>
        </p:nvPicPr>
        <p:blipFill>
          <a:blip r:embed="rId3" cstate="print">
            <a:lum bright="20000"/>
          </a:blip>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rmAutofit fontScale="90000"/>
          </a:bodyPr>
          <a:lstStyle/>
          <a:p>
            <a:pPr fontAlgn="auto">
              <a:spcAft>
                <a:spcPts val="0"/>
              </a:spcAft>
              <a:defRPr/>
            </a:pPr>
            <a:r>
              <a:rPr lang="en-US" sz="3600" i="1" dirty="0" smtClean="0">
                <a:solidFill>
                  <a:schemeClr val="accent1">
                    <a:satMod val="150000"/>
                  </a:schemeClr>
                </a:solidFill>
                <a:latin typeface="Franklin Gothic Demi" pitchFamily="34" charset="0"/>
              </a:rPr>
              <a:t>Carcinoid of the small intestine:</a:t>
            </a:r>
            <a:br>
              <a:rPr lang="en-US" sz="3600" i="1" dirty="0" smtClean="0">
                <a:solidFill>
                  <a:schemeClr val="accent1">
                    <a:satMod val="150000"/>
                  </a:schemeClr>
                </a:solidFill>
                <a:latin typeface="Franklin Gothic Demi" pitchFamily="34" charset="0"/>
              </a:rPr>
            </a:br>
            <a:r>
              <a:rPr lang="en-US" sz="3100" i="1" dirty="0" smtClean="0">
                <a:solidFill>
                  <a:schemeClr val="accent1">
                    <a:satMod val="150000"/>
                  </a:schemeClr>
                </a:solidFill>
                <a:latin typeface="Franklin Gothic Demi" pitchFamily="34" charset="0"/>
              </a:rPr>
              <a:t>Section of small intestine shows surface ulceration and an infiltrating tumour mass in mucosa and submucosa</a:t>
            </a:r>
            <a:endParaRPr lang="en-US" sz="3600" i="1" dirty="0">
              <a:solidFill>
                <a:schemeClr val="accent1">
                  <a:satMod val="150000"/>
                </a:schemeClr>
              </a:solidFill>
              <a:latin typeface="Franklin Gothic Demi" pitchFamily="34" charset="0"/>
            </a:endParaRPr>
          </a:p>
        </p:txBody>
      </p:sp>
      <p:sp>
        <p:nvSpPr>
          <p:cNvPr id="43011" name="TextBox 2"/>
          <p:cNvSpPr txBox="1">
            <a:spLocks noChangeArrowheads="1"/>
          </p:cNvSpPr>
          <p:nvPr/>
        </p:nvSpPr>
        <p:spPr bwMode="auto">
          <a:xfrm>
            <a:off x="428625" y="2071688"/>
            <a:ext cx="8358188" cy="1816100"/>
          </a:xfrm>
          <a:prstGeom prst="rect">
            <a:avLst/>
          </a:prstGeom>
          <a:noFill/>
          <a:ln w="9525">
            <a:noFill/>
            <a:miter lim="800000"/>
            <a:headEnd/>
            <a:tailEnd/>
          </a:ln>
        </p:spPr>
        <p:txBody>
          <a:bodyPr>
            <a:spAutoFit/>
          </a:bodyPr>
          <a:lstStyle/>
          <a:p>
            <a:pPr marL="533400" indent="-533400" algn="just">
              <a:buFontTx/>
              <a:buBlip>
                <a:blip r:embed="rId3"/>
              </a:buBlip>
            </a:pPr>
            <a:r>
              <a:rPr lang="en-US" sz="2800">
                <a:latin typeface="Franklin Gothic Demi" pitchFamily="34" charset="0"/>
              </a:rPr>
              <a:t>Tumour consists of alveolar groups and clumps of small uniform polygonal cells having centrally placed round nuclei and abundant granular cytoplasm.</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Large intestine</a:t>
            </a:r>
            <a:endParaRPr lang="en-US" dirty="0"/>
          </a:p>
        </p:txBody>
      </p:sp>
      <p:sp>
        <p:nvSpPr>
          <p:cNvPr id="4" name="Subtitle 3"/>
          <p:cNvSpPr>
            <a:spLocks noGrp="1"/>
          </p:cNvSpPr>
          <p:nvPr>
            <p:ph type="subTitle" idx="1"/>
          </p:nvPr>
        </p:nvSpPr>
        <p:spPr/>
        <p:txBody>
          <a:bodyPr/>
          <a:lstStyle/>
          <a:p>
            <a:r>
              <a:rPr lang="en-US" dirty="0" smtClean="0">
                <a:solidFill>
                  <a:schemeClr val="tx1"/>
                </a:solidFill>
              </a:rPr>
              <a:t>Gross and histopathology</a:t>
            </a:r>
            <a:endParaRPr lang="en-US" dirty="0">
              <a:solidFill>
                <a:schemeClr val="tx1"/>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 </a:t>
            </a:r>
            <a:r>
              <a:rPr lang="en-US" sz="4000" dirty="0" err="1" smtClean="0"/>
              <a:t>Crohn’s</a:t>
            </a:r>
            <a:r>
              <a:rPr lang="en-US" sz="4000" dirty="0" smtClean="0"/>
              <a:t> disease</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descr="http://www.pathology.washington.edu/about/education/gallery/jpgs575/spa/img0023.jpg"/>
          <p:cNvPicPr>
            <a:picLocks noChangeAspect="1" noChangeArrowheads="1"/>
          </p:cNvPicPr>
          <p:nvPr/>
        </p:nvPicPr>
        <p:blipFill>
          <a:blip r:embed="rId3" cstate="print"/>
          <a:srcRect/>
          <a:stretch>
            <a:fillRect/>
          </a:stretch>
        </p:blipFill>
        <p:spPr bwMode="auto">
          <a:xfrm>
            <a:off x="1187624" y="980728"/>
            <a:ext cx="6696744" cy="4896544"/>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1"/>
          <p:cNvPicPr>
            <a:picLocks noChangeAspect="1"/>
          </p:cNvPicPr>
          <p:nvPr/>
        </p:nvPicPr>
        <p:blipFill>
          <a:blip r:embed="rId3" cstate="print"/>
          <a:srcRect/>
          <a:stretch>
            <a:fillRect/>
          </a:stretch>
        </p:blipFill>
        <p:spPr bwMode="auto">
          <a:xfrm>
            <a:off x="428625" y="285750"/>
            <a:ext cx="4000500" cy="6259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a:xfrm>
            <a:off x="0" y="6477000"/>
            <a:ext cx="9144000" cy="381000"/>
          </a:xfrm>
        </p:spPr>
        <p:txBody>
          <a:bodyPr>
            <a:normAutofit fontScale="90000"/>
          </a:bodyPr>
          <a:lstStyle/>
          <a:p>
            <a:pPr eaLnBrk="1" hangingPunct="1"/>
            <a:r>
              <a:rPr lang="en-US" sz="2400" dirty="0" err="1" smtClean="0">
                <a:solidFill>
                  <a:schemeClr val="accent1">
                    <a:lumMod val="25000"/>
                  </a:schemeClr>
                </a:solidFill>
                <a:effectLst>
                  <a:outerShdw blurRad="38100" dist="38100" dir="2700000" algn="tl">
                    <a:srgbClr val="000000">
                      <a:alpha val="43137"/>
                    </a:srgbClr>
                  </a:outerShdw>
                </a:effectLst>
              </a:rPr>
              <a:t>Crohns</a:t>
            </a:r>
            <a:r>
              <a:rPr lang="en-US" sz="2400" dirty="0" smtClean="0">
                <a:solidFill>
                  <a:schemeClr val="accent1">
                    <a:lumMod val="25000"/>
                  </a:schemeClr>
                </a:solidFill>
                <a:effectLst>
                  <a:outerShdw blurRad="38100" dist="38100" dir="2700000" algn="tl">
                    <a:srgbClr val="000000">
                      <a:alpha val="43137"/>
                    </a:srgbClr>
                  </a:outerShdw>
                </a:effectLst>
              </a:rPr>
              <a:t> disease</a:t>
            </a:r>
          </a:p>
        </p:txBody>
      </p:sp>
      <p:pic>
        <p:nvPicPr>
          <p:cNvPr id="11267" name="Picture 6" descr="39"/>
          <p:cNvPicPr>
            <a:picLocks noGrp="1" noChangeAspect="1" noChangeArrowheads="1"/>
          </p:cNvPicPr>
          <p:nvPr>
            <p:ph idx="1"/>
          </p:nvPr>
        </p:nvPicPr>
        <p:blipFill>
          <a:blip r:embed="rId2" cstate="print">
            <a:lum contrast="20000"/>
          </a:blip>
          <a:srcRect/>
          <a:stretch>
            <a:fillRect/>
          </a:stretch>
        </p:blipFill>
        <p:spPr>
          <a:xfrm>
            <a:off x="152400" y="579437"/>
            <a:ext cx="8888533" cy="5440363"/>
          </a:xfr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a:t>
            </a:r>
            <a:r>
              <a:rPr lang="en-US" sz="3600" dirty="0" smtClean="0">
                <a:latin typeface="Franklin Gothic Demi" pitchFamily="34" charset="0"/>
              </a:rPr>
              <a:t>CROHN’S DISEASE (LARGE BOWEL)</a:t>
            </a:r>
            <a:endParaRPr lang="en-US" sz="3600" dirty="0">
              <a:latin typeface="Franklin Gothic Demi" pitchFamily="34" charset="0"/>
            </a:endParaRPr>
          </a:p>
        </p:txBody>
      </p:sp>
      <p:pic>
        <p:nvPicPr>
          <p:cNvPr id="3" name="Picture 4"/>
          <p:cNvPicPr>
            <a:picLocks noChangeAspect="1" noChangeArrowheads="1"/>
          </p:cNvPicPr>
          <p:nvPr/>
        </p:nvPicPr>
        <p:blipFill>
          <a:blip r:embed="rId3" cstate="print"/>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descr="http://www.pathology.washington.edu/about/education/gallery/jpgs575/spa/img0024.jpg"/>
          <p:cNvPicPr>
            <a:picLocks noChangeAspect="1" noChangeArrowheads="1"/>
          </p:cNvPicPr>
          <p:nvPr/>
        </p:nvPicPr>
        <p:blipFill>
          <a:blip r:embed="rId2" cstate="print"/>
          <a:srcRect/>
          <a:stretch>
            <a:fillRect/>
          </a:stretch>
        </p:blipFill>
        <p:spPr bwMode="auto">
          <a:xfrm>
            <a:off x="683568" y="548680"/>
            <a:ext cx="7632848" cy="5616624"/>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rmAutofit fontScale="90000"/>
          </a:bodyPr>
          <a:lstStyle/>
          <a:p>
            <a:pPr fontAlgn="auto">
              <a:spcAft>
                <a:spcPts val="0"/>
              </a:spcAft>
              <a:defRPr/>
            </a:pPr>
            <a:r>
              <a:rPr lang="en-US" sz="3600" i="1" dirty="0" smtClean="0">
                <a:solidFill>
                  <a:schemeClr val="accent1">
                    <a:satMod val="150000"/>
                  </a:schemeClr>
                </a:solidFill>
                <a:latin typeface="Franklin Gothic Demi" pitchFamily="34" charset="0"/>
              </a:rPr>
              <a:t>Pleomorphic adenoma of the salivary gland:</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shows an incomplete fibrous capsule separating the tumour from normal salivary gland:</a:t>
            </a:r>
            <a:endParaRPr lang="en-US" sz="3600" i="1" dirty="0">
              <a:solidFill>
                <a:schemeClr val="accent1">
                  <a:satMod val="150000"/>
                </a:schemeClr>
              </a:solidFill>
              <a:latin typeface="Franklin Gothic Demi" pitchFamily="34" charset="0"/>
            </a:endParaRPr>
          </a:p>
        </p:txBody>
      </p:sp>
      <p:sp>
        <p:nvSpPr>
          <p:cNvPr id="39939" name="TextBox 4"/>
          <p:cNvSpPr txBox="1">
            <a:spLocks noChangeArrowheads="1"/>
          </p:cNvSpPr>
          <p:nvPr/>
        </p:nvSpPr>
        <p:spPr bwMode="auto">
          <a:xfrm>
            <a:off x="214313" y="1957388"/>
            <a:ext cx="8643937" cy="4400550"/>
          </a:xfrm>
          <a:prstGeom prst="rect">
            <a:avLst/>
          </a:prstGeom>
          <a:noFill/>
          <a:ln w="9525">
            <a:noFill/>
            <a:miter lim="800000"/>
            <a:headEnd/>
            <a:tailEnd/>
          </a:ln>
        </p:spPr>
        <p:txBody>
          <a:bodyPr>
            <a:spAutoFit/>
          </a:bodyPr>
          <a:lstStyle/>
          <a:p>
            <a:pPr marL="533400" indent="-533400" algn="just">
              <a:buFontTx/>
              <a:buBlip>
                <a:blip r:embed="rId3"/>
              </a:buBlip>
            </a:pPr>
            <a:r>
              <a:rPr lang="en-US" sz="2800">
                <a:latin typeface="Franklin Gothic Demi" pitchFamily="34" charset="0"/>
              </a:rPr>
              <a:t>Tumour shows mixed cellular components like epithelial, myoepithelial, chondriod and myxoid elements.</a:t>
            </a:r>
          </a:p>
          <a:p>
            <a:pPr marL="533400" indent="-533400" algn="just">
              <a:buFontTx/>
              <a:buBlip>
                <a:blip r:embed="rId3"/>
              </a:buBlip>
            </a:pPr>
            <a:endParaRPr lang="en-US" sz="2800">
              <a:latin typeface="Franklin Gothic Demi" pitchFamily="34" charset="0"/>
            </a:endParaRPr>
          </a:p>
          <a:p>
            <a:pPr marL="533400" indent="-533400" algn="just">
              <a:buFontTx/>
              <a:buBlip>
                <a:blip r:embed="rId3"/>
              </a:buBlip>
            </a:pPr>
            <a:r>
              <a:rPr lang="en-US" sz="2800">
                <a:latin typeface="Franklin Gothic Demi" pitchFamily="34" charset="0"/>
              </a:rPr>
              <a:t>Epithelial areas shows small ducts, acini and strands or sheets of cells.</a:t>
            </a:r>
          </a:p>
          <a:p>
            <a:pPr marL="533400" indent="-533400" algn="just">
              <a:buFontTx/>
              <a:buBlip>
                <a:blip r:embed="rId3"/>
              </a:buBlip>
            </a:pPr>
            <a:endParaRPr lang="en-US" sz="2800">
              <a:latin typeface="Franklin Gothic Demi" pitchFamily="34" charset="0"/>
            </a:endParaRPr>
          </a:p>
          <a:p>
            <a:pPr marL="533400" indent="-533400" algn="just">
              <a:buFontTx/>
              <a:buBlip>
                <a:blip r:embed="rId3"/>
              </a:buBlip>
            </a:pPr>
            <a:r>
              <a:rPr lang="en-US" sz="2800">
                <a:latin typeface="Franklin Gothic Demi" pitchFamily="34" charset="0"/>
              </a:rPr>
              <a:t>Myxoid areas are formed of loose myxomatous tissue and chondriod areas consists of pale blue matrix.</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descr="High magnification micrograph of Crohn's disease (Credit: Wikimedia commons/Nephron)"/>
          <p:cNvPicPr>
            <a:picLocks noChangeAspect="1" noChangeArrowheads="1"/>
          </p:cNvPicPr>
          <p:nvPr/>
        </p:nvPicPr>
        <p:blipFill>
          <a:blip r:embed="rId2" cstate="print"/>
          <a:srcRect/>
          <a:stretch>
            <a:fillRect/>
          </a:stretch>
        </p:blipFill>
        <p:spPr bwMode="auto">
          <a:xfrm>
            <a:off x="683568" y="0"/>
            <a:ext cx="7776864" cy="6858000"/>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rmAutofit fontScale="90000"/>
          </a:bodyPr>
          <a:lstStyle/>
          <a:p>
            <a:pPr fontAlgn="auto">
              <a:spcAft>
                <a:spcPts val="0"/>
              </a:spcAft>
              <a:defRPr/>
            </a:pPr>
            <a:r>
              <a:rPr lang="en-US" sz="3600" i="1" dirty="0" smtClean="0">
                <a:solidFill>
                  <a:schemeClr val="accent1">
                    <a:satMod val="150000"/>
                  </a:schemeClr>
                </a:solidFill>
                <a:latin typeface="Franklin Gothic Demi" pitchFamily="34" charset="0"/>
              </a:rPr>
              <a:t>Crohn’s disease of the intestine:</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large bowel shows alternating normal and ulcerating mucosa:</a:t>
            </a:r>
            <a:endParaRPr lang="en-US" sz="3600" i="1" dirty="0">
              <a:solidFill>
                <a:schemeClr val="accent1">
                  <a:satMod val="150000"/>
                </a:schemeClr>
              </a:solidFill>
              <a:latin typeface="Franklin Gothic Demi" pitchFamily="34" charset="0"/>
            </a:endParaRPr>
          </a:p>
        </p:txBody>
      </p:sp>
      <p:sp>
        <p:nvSpPr>
          <p:cNvPr id="45059" name="TextBox 2"/>
          <p:cNvSpPr txBox="1">
            <a:spLocks noChangeArrowheads="1"/>
          </p:cNvSpPr>
          <p:nvPr/>
        </p:nvSpPr>
        <p:spPr bwMode="auto">
          <a:xfrm>
            <a:off x="428625" y="2254250"/>
            <a:ext cx="8358188" cy="2246313"/>
          </a:xfrm>
          <a:prstGeom prst="rect">
            <a:avLst/>
          </a:prstGeom>
          <a:noFill/>
          <a:ln w="9525">
            <a:noFill/>
            <a:miter lim="800000"/>
            <a:headEnd/>
            <a:tailEnd/>
          </a:ln>
        </p:spPr>
        <p:txBody>
          <a:bodyPr>
            <a:spAutoFit/>
          </a:bodyPr>
          <a:lstStyle/>
          <a:p>
            <a:pPr marL="533400" indent="-533400" algn="just">
              <a:buFontTx/>
              <a:buBlip>
                <a:blip r:embed="rId3"/>
              </a:buBlip>
            </a:pPr>
            <a:r>
              <a:rPr lang="en-US" sz="2800">
                <a:latin typeface="Franklin Gothic Demi" pitchFamily="34" charset="0"/>
              </a:rPr>
              <a:t>All layers of intestinal wall show transmural chronic inflammatory cell infiltrate, lymphoid aggregates and mild fibrosis.</a:t>
            </a:r>
          </a:p>
          <a:p>
            <a:pPr marL="533400" indent="-533400" algn="just">
              <a:buFontTx/>
              <a:buBlip>
                <a:blip r:embed="rId3"/>
              </a:buBlip>
            </a:pPr>
            <a:endParaRPr lang="en-US" sz="2800">
              <a:latin typeface="Franklin Gothic Demi" pitchFamily="34" charset="0"/>
            </a:endParaRPr>
          </a:p>
          <a:p>
            <a:pPr marL="533400" indent="-533400" algn="just">
              <a:buFontTx/>
              <a:buBlip>
                <a:blip r:embed="rId3"/>
              </a:buBlip>
            </a:pPr>
            <a:r>
              <a:rPr lang="en-US" sz="2800">
                <a:latin typeface="Franklin Gothic Demi" pitchFamily="34" charset="0"/>
              </a:rPr>
              <a:t>Subserosa contains few epithelioid granulomas.</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 Ulcerative colitis</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2" descr="http://www.pathology.washington.edu/about/education/gallery/jpgs575/spa/img0020.jpg"/>
          <p:cNvPicPr>
            <a:picLocks noChangeAspect="1" noChangeArrowheads="1"/>
          </p:cNvPicPr>
          <p:nvPr/>
        </p:nvPicPr>
        <p:blipFill>
          <a:blip r:embed="rId3" cstate="print"/>
          <a:srcRect/>
          <a:stretch>
            <a:fillRect/>
          </a:stretch>
        </p:blipFill>
        <p:spPr bwMode="auto">
          <a:xfrm>
            <a:off x="1043608" y="764704"/>
            <a:ext cx="7200800" cy="4968552"/>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1"/>
          <p:cNvPicPr>
            <a:picLocks noChangeAspect="1"/>
          </p:cNvPicPr>
          <p:nvPr/>
        </p:nvPicPr>
        <p:blipFill>
          <a:blip r:embed="rId3" cstate="print"/>
          <a:srcRect/>
          <a:stretch>
            <a:fillRect/>
          </a:stretch>
        </p:blipFill>
        <p:spPr bwMode="auto">
          <a:xfrm>
            <a:off x="1214438" y="285750"/>
            <a:ext cx="4040187" cy="6305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a:t>
            </a:r>
            <a:r>
              <a:rPr lang="en-US" sz="3600" dirty="0" smtClean="0">
                <a:latin typeface="Franklin Gothic Demi" pitchFamily="34" charset="0"/>
              </a:rPr>
              <a:t>ULCERATIVE COLITIS (RECTUM)</a:t>
            </a:r>
            <a:endParaRPr lang="en-US" sz="3600" dirty="0">
              <a:latin typeface="Franklin Gothic Demi" pitchFamily="34" charset="0"/>
            </a:endParaRPr>
          </a:p>
        </p:txBody>
      </p:sp>
      <p:pic>
        <p:nvPicPr>
          <p:cNvPr id="3" name="Picture 4"/>
          <p:cNvPicPr>
            <a:picLocks noChangeAspect="1" noChangeArrowheads="1"/>
          </p:cNvPicPr>
          <p:nvPr/>
        </p:nvPicPr>
        <p:blipFill>
          <a:blip r:embed="rId3" cstate="print">
            <a:lum bright="10000" contrast="30000"/>
          </a:blip>
          <a:srcRect/>
          <a:stretch>
            <a:fillRect/>
          </a:stretch>
        </p:blipFill>
        <p:spPr bwMode="auto">
          <a:xfrm>
            <a:off x="0" y="1500188"/>
            <a:ext cx="9144000" cy="5357812"/>
          </a:xfrm>
          <a:prstGeom prst="rect">
            <a:avLst/>
          </a:prstGeom>
          <a:noFill/>
          <a:ln w="38100" cap="sq">
            <a:solidFill>
              <a:srgbClr val="000000"/>
            </a:solidFill>
            <a:miter lim="800000"/>
            <a:headEnd/>
            <a:tailEnd/>
          </a:ln>
          <a:effectLst>
            <a:outerShdw dist="38100" dir="2700000" algn="tl" rotWithShape="0">
              <a:srgbClr val="000000">
                <a:alpha val="42999"/>
              </a:srgbClr>
            </a:outerShdw>
          </a:effectLst>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8736"/>
          </a:xfrm>
        </p:spPr>
        <p:txBody>
          <a:bodyPr/>
          <a:lstStyle/>
          <a:p>
            <a:pPr algn="ctr" fontAlgn="auto">
              <a:spcAft>
                <a:spcPts val="0"/>
              </a:spcAft>
              <a:defRPr/>
            </a:pPr>
            <a:r>
              <a:rPr lang="en-US" sz="3200" dirty="0" smtClean="0">
                <a:solidFill>
                  <a:schemeClr val="accent1">
                    <a:satMod val="150000"/>
                  </a:schemeClr>
                </a:solidFill>
                <a:latin typeface="Franklin Gothic Demi" pitchFamily="34" charset="0"/>
              </a:rPr>
              <a:t> </a:t>
            </a:r>
            <a:r>
              <a:rPr lang="en-US" sz="3200" dirty="0" smtClean="0">
                <a:latin typeface="Franklin Gothic Demi" pitchFamily="34" charset="0"/>
              </a:rPr>
              <a:t>ULCERATIVE COLITIS (RECTUM)</a:t>
            </a:r>
            <a:endParaRPr lang="en-US" sz="3200" dirty="0">
              <a:latin typeface="Franklin Gothic Demi" pitchFamily="34" charset="0"/>
            </a:endParaRPr>
          </a:p>
        </p:txBody>
      </p:sp>
      <p:pic>
        <p:nvPicPr>
          <p:cNvPr id="3" name="Picture 4"/>
          <p:cNvPicPr>
            <a:picLocks noChangeAspect="1" noChangeArrowheads="1"/>
          </p:cNvPicPr>
          <p:nvPr/>
        </p:nvPicPr>
        <p:blipFill>
          <a:blip r:embed="rId3" cstate="print"/>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descr="http://www.pathology.washington.edu/about/education/gallery/jpgs575/spa/img0022.jpg"/>
          <p:cNvPicPr>
            <a:picLocks noChangeAspect="1" noChangeArrowheads="1"/>
          </p:cNvPicPr>
          <p:nvPr/>
        </p:nvPicPr>
        <p:blipFill>
          <a:blip r:embed="rId3" cstate="print"/>
          <a:srcRect/>
          <a:stretch>
            <a:fillRect/>
          </a:stretch>
        </p:blipFill>
        <p:spPr bwMode="auto">
          <a:xfrm>
            <a:off x="1115616" y="620688"/>
            <a:ext cx="6984776" cy="5688632"/>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bp.blogspot.com/_OwoEg7Db_AE/TTnP29ZByGI/AAAAAAAABqw/BIfhdvt2pB8/s320/Crypt%2Babscess.png"/>
          <p:cNvPicPr>
            <a:picLocks noChangeAspect="1" noChangeArrowheads="1"/>
          </p:cNvPicPr>
          <p:nvPr/>
        </p:nvPicPr>
        <p:blipFill>
          <a:blip r:embed="rId2" cstate="print"/>
          <a:srcRect/>
          <a:stretch>
            <a:fillRect/>
          </a:stretch>
        </p:blipFill>
        <p:spPr bwMode="auto">
          <a:xfrm>
            <a:off x="596616" y="476672"/>
            <a:ext cx="7825774" cy="5544617"/>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8929718" cy="2571744"/>
          </a:xfrm>
          <a:prstGeom prst="rect">
            <a:avLst/>
          </a:prstGeom>
        </p:spPr>
        <p:txBody>
          <a:bodyPr tIns="0" bIns="0" anchor="ctr">
            <a:normAutofit/>
            <a:scene3d>
              <a:camera prst="orthographicFront"/>
              <a:lightRig rig="threePt" dir="t">
                <a:rot lat="0" lon="0" rev="4800000"/>
              </a:lightRig>
            </a:scene3d>
            <a:sp3d prstMaterial="matte">
              <a:bevelT w="50800" h="10160"/>
            </a:sp3d>
          </a:bodyPr>
          <a:lstStyle/>
          <a:p>
            <a:pPr fontAlgn="auto">
              <a:spcAft>
                <a:spcPts val="0"/>
              </a:spcAft>
              <a:defRPr/>
            </a:pPr>
            <a:r>
              <a:rPr lang="en-US" sz="3600" b="1" i="1" dirty="0">
                <a:solidFill>
                  <a:schemeClr val="accent1">
                    <a:satMod val="150000"/>
                  </a:schemeClr>
                </a:solidFill>
                <a:latin typeface="Franklin Gothic Demi" pitchFamily="34" charset="0"/>
                <a:ea typeface="+mj-ea"/>
                <a:cs typeface="+mj-cs"/>
              </a:rPr>
              <a:t>Ulcerative colitis:</a:t>
            </a:r>
            <a:br>
              <a:rPr lang="en-US" sz="3600" b="1" i="1" dirty="0">
                <a:solidFill>
                  <a:schemeClr val="accent1">
                    <a:satMod val="150000"/>
                  </a:schemeClr>
                </a:solidFill>
                <a:latin typeface="Franklin Gothic Demi" pitchFamily="34" charset="0"/>
                <a:ea typeface="+mj-ea"/>
                <a:cs typeface="+mj-cs"/>
              </a:rPr>
            </a:br>
            <a:r>
              <a:rPr lang="en-US" sz="2800" b="1" i="1" dirty="0">
                <a:solidFill>
                  <a:schemeClr val="accent1">
                    <a:satMod val="150000"/>
                  </a:schemeClr>
                </a:solidFill>
                <a:latin typeface="Franklin Gothic Demi" pitchFamily="34" charset="0"/>
                <a:ea typeface="+mj-ea"/>
                <a:cs typeface="+mj-cs"/>
              </a:rPr>
              <a:t>Section of large bowel wall show a few relatively superficial ulcers lined by acute inflammatory exudate. Marked oedema and vascular congestion are seen in lamina propria.</a:t>
            </a:r>
          </a:p>
        </p:txBody>
      </p:sp>
      <p:sp>
        <p:nvSpPr>
          <p:cNvPr id="48131" name="TextBox 5"/>
          <p:cNvSpPr txBox="1">
            <a:spLocks noChangeArrowheads="1"/>
          </p:cNvSpPr>
          <p:nvPr/>
        </p:nvSpPr>
        <p:spPr bwMode="auto">
          <a:xfrm>
            <a:off x="214313" y="3254375"/>
            <a:ext cx="8643937" cy="2246313"/>
          </a:xfrm>
          <a:prstGeom prst="rect">
            <a:avLst/>
          </a:prstGeom>
          <a:noFill/>
          <a:ln w="9525">
            <a:noFill/>
            <a:miter lim="800000"/>
            <a:headEnd/>
            <a:tailEnd/>
          </a:ln>
        </p:spPr>
        <p:txBody>
          <a:bodyPr>
            <a:spAutoFit/>
          </a:bodyPr>
          <a:lstStyle/>
          <a:p>
            <a:pPr marL="533400" indent="-533400" algn="just">
              <a:buFontTx/>
              <a:buBlip>
                <a:blip r:embed="rId3"/>
              </a:buBlip>
            </a:pPr>
            <a:r>
              <a:rPr lang="en-US" sz="2800">
                <a:latin typeface="Franklin Gothic Demi" pitchFamily="34" charset="0"/>
              </a:rPr>
              <a:t>The mucosa adjacent to the ulcers contains several crypt abscesses and there is evidence of goblet cells depletion in many glands. </a:t>
            </a:r>
          </a:p>
          <a:p>
            <a:pPr marL="533400" indent="-533400" algn="just">
              <a:buFontTx/>
              <a:buBlip>
                <a:blip r:embed="rId3"/>
              </a:buBlip>
            </a:pPr>
            <a:endParaRPr lang="en-US" sz="2800">
              <a:latin typeface="Franklin Gothic Demi" pitchFamily="34" charset="0"/>
            </a:endParaRPr>
          </a:p>
          <a:p>
            <a:pPr marL="533400" indent="-533400" algn="just">
              <a:buFontTx/>
              <a:buBlip>
                <a:blip r:embed="rId3"/>
              </a:buBlip>
            </a:pPr>
            <a:r>
              <a:rPr lang="en-US" sz="2800">
                <a:latin typeface="Franklin Gothic Demi" pitchFamily="34" charset="0"/>
              </a:rPr>
              <a:t>No granulomas or glandular dysplasia are noted.</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Esophagus</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3600" dirty="0" smtClean="0"/>
              <a:t> </a:t>
            </a:r>
            <a:r>
              <a:rPr lang="en-US" sz="3600" dirty="0" err="1" smtClean="0"/>
              <a:t>Adenomatous</a:t>
            </a:r>
            <a:r>
              <a:rPr lang="en-US" sz="3600" dirty="0" smtClean="0"/>
              <a:t> polyp of rectum / colon</a:t>
            </a:r>
            <a:endParaRPr lang="en-US" sz="36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www.med.und.nodak.edu/depts/path/powerpoint/blk5/NP1_files/slide0031_image029.wmz"/>
          <p:cNvPicPr>
            <a:picLocks noChangeArrowheads="1"/>
          </p:cNvPicPr>
          <p:nvPr/>
        </p:nvPicPr>
        <p:blipFill>
          <a:blip r:embed="rId2" r:link="rId3" cstate="print">
            <a:lum bright="6000"/>
          </a:blip>
          <a:srcRect b="23607"/>
          <a:stretch>
            <a:fillRect/>
          </a:stretch>
        </p:blipFill>
        <p:spPr bwMode="auto">
          <a:xfrm>
            <a:off x="1142976" y="1571612"/>
            <a:ext cx="6715172" cy="1952628"/>
          </a:xfrm>
          <a:prstGeom prst="rect">
            <a:avLst/>
          </a:prstGeom>
          <a:noFill/>
          <a:ln w="12700">
            <a:noFill/>
            <a:miter lim="800000"/>
            <a:headEnd/>
            <a:tailEnd/>
          </a:ln>
        </p:spPr>
      </p:pic>
      <p:sp>
        <p:nvSpPr>
          <p:cNvPr id="4" name="Rectangle 3"/>
          <p:cNvSpPr/>
          <p:nvPr/>
        </p:nvSpPr>
        <p:spPr>
          <a:xfrm>
            <a:off x="2214546" y="4143380"/>
            <a:ext cx="4590552" cy="523220"/>
          </a:xfrm>
          <a:prstGeom prst="rect">
            <a:avLst/>
          </a:prstGeom>
        </p:spPr>
        <p:txBody>
          <a:bodyPr wrap="none">
            <a:spAutoFit/>
          </a:bodyPr>
          <a:lstStyle/>
          <a:p>
            <a:r>
              <a:rPr lang="en-US" sz="2800" b="1" dirty="0" smtClean="0"/>
              <a:t>Organ: </a:t>
            </a:r>
            <a:r>
              <a:rPr lang="pl-PL" sz="2800" b="1" dirty="0" smtClean="0"/>
              <a:t>Colon </a:t>
            </a:r>
            <a:r>
              <a:rPr lang="en-US" sz="2800" b="1" dirty="0" smtClean="0"/>
              <a:t>     </a:t>
            </a:r>
            <a:r>
              <a:rPr lang="en-US" sz="2800" b="1" dirty="0" err="1" smtClean="0"/>
              <a:t>Dx</a:t>
            </a:r>
            <a:r>
              <a:rPr lang="en-US" sz="2800" b="1" dirty="0" smtClean="0"/>
              <a:t>:</a:t>
            </a:r>
            <a:r>
              <a:rPr lang="pl-PL" sz="2800" b="1" dirty="0" smtClean="0"/>
              <a:t> adenoma</a:t>
            </a:r>
            <a:endParaRPr lang="en-US" sz="2800"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61.jpg"/>
          <p:cNvPicPr>
            <a:picLocks noChangeAspect="1"/>
          </p:cNvPicPr>
          <p:nvPr/>
        </p:nvPicPr>
        <p:blipFill>
          <a:blip r:embed="rId2" cstate="print"/>
          <a:stretch>
            <a:fillRect/>
          </a:stretch>
        </p:blipFill>
        <p:spPr>
          <a:xfrm>
            <a:off x="2438400" y="499535"/>
            <a:ext cx="4190999" cy="6053665"/>
          </a:xfrm>
          <a:prstGeom prst="rect">
            <a:avLst/>
          </a:prstGeom>
        </p:spPr>
      </p:pic>
      <p:sp>
        <p:nvSpPr>
          <p:cNvPr id="8" name="Text Box 267"/>
          <p:cNvSpPr txBox="1">
            <a:spLocks noChangeArrowheads="1"/>
          </p:cNvSpPr>
          <p:nvPr/>
        </p:nvSpPr>
        <p:spPr bwMode="auto">
          <a:xfrm>
            <a:off x="0" y="6457890"/>
            <a:ext cx="9144000" cy="400110"/>
          </a:xfrm>
          <a:prstGeom prst="rect">
            <a:avLst/>
          </a:prstGeom>
          <a:noFill/>
          <a:ln w="12700">
            <a:noFill/>
            <a:miter lim="800000"/>
            <a:headEnd/>
            <a:tailEnd/>
          </a:ln>
          <a:effectLst/>
        </p:spPr>
        <p:txBody>
          <a:bodyPr wrap="square" anchor="ctr">
            <a:spAutoFit/>
          </a:bodyPr>
          <a:lstStyle/>
          <a:p>
            <a:pPr algn="ctr" eaLnBrk="0" hangingPunct="0"/>
            <a:r>
              <a:rPr lang="en-US" sz="2000" dirty="0" smtClean="0"/>
              <a:t>Colonic </a:t>
            </a:r>
            <a:r>
              <a:rPr lang="en-US" sz="2000" dirty="0"/>
              <a:t>polyp. </a:t>
            </a: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descr="OBJID_1386"/>
          <p:cNvSpPr>
            <a:spLocks noGrp="1" noChangeAspect="1" noChangeArrowheads="1"/>
          </p:cNvSpPr>
          <p:nvPr isPhoto="1"/>
        </p:nvSpPr>
        <p:spPr bwMode="auto">
          <a:xfrm>
            <a:off x="4191000" y="1905000"/>
            <a:ext cx="4724400" cy="4343400"/>
          </a:xfrm>
          <a:prstGeom prst="rect">
            <a:avLst/>
          </a:prstGeom>
          <a:blipFill dpi="0" rotWithShape="1">
            <a:blip r:embed="rId2" cstate="print"/>
            <a:srcRect/>
            <a:stretch>
              <a:fillRect r="-36201"/>
            </a:stretch>
          </a:blipFill>
          <a:ln w="9525">
            <a:solidFill>
              <a:schemeClr val="tx1"/>
            </a:solidFill>
            <a:miter lim="800000"/>
            <a:headEnd/>
            <a:tailEnd/>
          </a:ln>
          <a:effectLst/>
        </p:spPr>
        <p:txBody>
          <a:bodyPr/>
          <a:lstStyle/>
          <a:p>
            <a:r>
              <a:rPr lang="en-US">
                <a:solidFill>
                  <a:schemeClr val="accent2"/>
                </a:solidFill>
              </a:rPr>
              <a:t>Tubular adenoma, colon</a:t>
            </a:r>
          </a:p>
        </p:txBody>
      </p:sp>
      <p:sp>
        <p:nvSpPr>
          <p:cNvPr id="4" name="Rectangle 4" descr="polyp"/>
          <p:cNvSpPr>
            <a:spLocks noGrp="1" noChangeAspect="1" noChangeArrowheads="1"/>
          </p:cNvSpPr>
          <p:nvPr isPhoto="1"/>
        </p:nvSpPr>
        <p:spPr bwMode="auto">
          <a:xfrm>
            <a:off x="533400" y="1905000"/>
            <a:ext cx="3657600" cy="4343400"/>
          </a:xfrm>
          <a:prstGeom prst="rect">
            <a:avLst/>
          </a:prstGeom>
          <a:blipFill dpi="0" rotWithShape="1">
            <a:blip r:embed="rId3" cstate="print"/>
            <a:srcRect/>
            <a:stretch>
              <a:fillRect b="-25856"/>
            </a:stretch>
          </a:blipFill>
          <a:ln w="9525">
            <a:solidFill>
              <a:schemeClr val="tx1"/>
            </a:solidFill>
            <a:miter lim="800000"/>
            <a:headEnd/>
            <a:tailEn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2"/>
          <p:cNvSpPr>
            <a:spLocks noGrp="1"/>
          </p:cNvSpPr>
          <p:nvPr>
            <p:ph type="title"/>
          </p:nvPr>
        </p:nvSpPr>
        <p:spPr>
          <a:xfrm>
            <a:off x="0" y="274638"/>
            <a:ext cx="8991600" cy="1141412"/>
          </a:xfrm>
        </p:spPr>
        <p:txBody>
          <a:bodyPr/>
          <a:lstStyle/>
          <a:p>
            <a:r>
              <a:rPr lang="en-US" b="1" smtClean="0">
                <a:solidFill>
                  <a:srgbClr val="0E03EF"/>
                </a:solidFill>
              </a:rPr>
              <a:t>ADENOMATOUS POLYP (TUBULAR)</a:t>
            </a:r>
          </a:p>
        </p:txBody>
      </p:sp>
      <p:pic>
        <p:nvPicPr>
          <p:cNvPr id="163843" name="Picture 2"/>
          <p:cNvPicPr>
            <a:picLocks noGrp="1" noChangeAspect="1" noChangeArrowheads="1"/>
          </p:cNvPicPr>
          <p:nvPr>
            <p:ph idx="1"/>
          </p:nvPr>
        </p:nvPicPr>
        <p:blipFill>
          <a:blip r:embed="rId3" cstate="print"/>
          <a:srcRect/>
          <a:stretch>
            <a:fillRect/>
          </a:stretch>
        </p:blipFill>
        <p:spPr>
          <a:xfrm>
            <a:off x="1554163" y="1600200"/>
            <a:ext cx="6032500" cy="4524375"/>
          </a:xfr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2"/>
          <p:cNvSpPr>
            <a:spLocks noGrp="1"/>
          </p:cNvSpPr>
          <p:nvPr>
            <p:ph type="title"/>
          </p:nvPr>
        </p:nvSpPr>
        <p:spPr>
          <a:xfrm>
            <a:off x="0" y="274638"/>
            <a:ext cx="8991600" cy="1141412"/>
          </a:xfrm>
        </p:spPr>
        <p:txBody>
          <a:bodyPr/>
          <a:lstStyle/>
          <a:p>
            <a:r>
              <a:rPr lang="en-US" b="1" smtClean="0">
                <a:solidFill>
                  <a:srgbClr val="0E03EF"/>
                </a:solidFill>
              </a:rPr>
              <a:t>ADENOMATOUS POLYP (VILLOUS)</a:t>
            </a:r>
          </a:p>
        </p:txBody>
      </p:sp>
      <p:pic>
        <p:nvPicPr>
          <p:cNvPr id="164867" name="Picture 2"/>
          <p:cNvPicPr>
            <a:picLocks noGrp="1" noChangeAspect="1" noChangeArrowheads="1"/>
          </p:cNvPicPr>
          <p:nvPr>
            <p:ph idx="1"/>
          </p:nvPr>
        </p:nvPicPr>
        <p:blipFill>
          <a:blip r:embed="rId3" cstate="print"/>
          <a:srcRect/>
          <a:stretch>
            <a:fillRect/>
          </a:stretch>
        </p:blipFill>
        <p:spPr>
          <a:xfrm>
            <a:off x="1219200" y="1524000"/>
            <a:ext cx="6096000" cy="4876800"/>
          </a:xfrm>
          <a:noFill/>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 familial </a:t>
            </a:r>
            <a:r>
              <a:rPr lang="en-US" sz="4000" dirty="0" err="1" smtClean="0"/>
              <a:t>adenomatous</a:t>
            </a:r>
            <a:r>
              <a:rPr lang="en-US" sz="4000" dirty="0" smtClean="0"/>
              <a:t> </a:t>
            </a:r>
            <a:r>
              <a:rPr lang="en-US" sz="4000" dirty="0" err="1" smtClean="0"/>
              <a:t>polyposis</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1"/>
          <p:cNvPicPr>
            <a:picLocks noChangeAspect="1"/>
          </p:cNvPicPr>
          <p:nvPr/>
        </p:nvPicPr>
        <p:blipFill>
          <a:blip r:embed="rId3" cstate="print"/>
          <a:srcRect/>
          <a:stretch>
            <a:fillRect/>
          </a:stretch>
        </p:blipFill>
        <p:spPr bwMode="auto">
          <a:xfrm>
            <a:off x="214313" y="214313"/>
            <a:ext cx="3786187" cy="645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 Colon carcinoma </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www-medlib.med.utah.edu/WebPath/jpeg4/GI065.jpg"/>
          <p:cNvPicPr>
            <a:picLocks noChangeAspect="1" noChangeArrowheads="1"/>
          </p:cNvPicPr>
          <p:nvPr/>
        </p:nvPicPr>
        <p:blipFill>
          <a:blip r:embed="rId2" cstate="print"/>
          <a:stretch>
            <a:fillRect/>
          </a:stretch>
        </p:blipFill>
        <p:spPr bwMode="auto">
          <a:xfrm>
            <a:off x="642910" y="428604"/>
            <a:ext cx="7660586" cy="5000660"/>
          </a:xfrm>
          <a:prstGeom prst="rect">
            <a:avLst/>
          </a:prstGeom>
          <a:noFill/>
          <a:ln>
            <a:noFill/>
          </a:ln>
        </p:spPr>
      </p:pic>
      <p:sp>
        <p:nvSpPr>
          <p:cNvPr id="108547" name="Title 4"/>
          <p:cNvSpPr>
            <a:spLocks noGrp="1"/>
          </p:cNvSpPr>
          <p:nvPr>
            <p:ph type="title"/>
          </p:nvPr>
        </p:nvSpPr>
        <p:spPr>
          <a:xfrm>
            <a:off x="642910" y="5143512"/>
            <a:ext cx="7772400" cy="1143000"/>
          </a:xfrm>
        </p:spPr>
        <p:txBody>
          <a:bodyPr>
            <a:normAutofit/>
          </a:bodyPr>
          <a:lstStyle/>
          <a:p>
            <a:pPr eaLnBrk="1" hangingPunct="1"/>
            <a:r>
              <a:rPr lang="en-US" sz="3600" b="1" dirty="0" smtClean="0"/>
              <a:t>Organ: </a:t>
            </a:r>
            <a:r>
              <a:rPr lang="pl-PL" sz="3600" b="1" dirty="0" smtClean="0"/>
              <a:t>Colon </a:t>
            </a:r>
            <a:r>
              <a:rPr lang="en-US" sz="3600" b="1" dirty="0" smtClean="0"/>
              <a:t>     </a:t>
            </a:r>
            <a:r>
              <a:rPr lang="en-US" sz="3600" b="1" dirty="0" err="1" smtClean="0"/>
              <a:t>Dx</a:t>
            </a:r>
            <a:r>
              <a:rPr lang="en-US" sz="3600" b="1" dirty="0" smtClean="0"/>
              <a:t>:</a:t>
            </a:r>
            <a:r>
              <a:rPr lang="pl-PL" sz="3600" b="1" dirty="0" smtClean="0"/>
              <a:t> adenocarcinoma</a:t>
            </a:r>
            <a:endParaRPr lang="en-US"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Review of normal anatomy and histology</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descr="coloncancer"/>
          <p:cNvSpPr>
            <a:spLocks noGrp="1" noChangeAspect="1" noChangeArrowheads="1"/>
          </p:cNvSpPr>
          <p:nvPr isPhoto="1"/>
        </p:nvSpPr>
        <p:spPr bwMode="auto">
          <a:xfrm>
            <a:off x="323528" y="332656"/>
            <a:ext cx="8568952" cy="6192688"/>
          </a:xfrm>
          <a:prstGeom prst="rect">
            <a:avLst/>
          </a:prstGeom>
          <a:blipFill dpi="0" rotWithShape="1">
            <a:blip r:embed="rId2" cstate="print"/>
            <a:srcRect/>
            <a:stretch>
              <a:fillRect r="-20000"/>
            </a:stretch>
          </a:blipFill>
          <a:ln w="9525">
            <a:solidFill>
              <a:schemeClr val="tx1"/>
            </a:solidFill>
            <a:miter lim="800000"/>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0" y="0"/>
            <a:ext cx="9477375" cy="7372350"/>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0" y="0"/>
            <a:ext cx="9439275" cy="7353300"/>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0" y="0"/>
            <a:ext cx="9496425" cy="7372350"/>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Adenocarcinoma</a:t>
            </a:r>
            <a:r>
              <a:rPr lang="en-US" sz="3600" i="1" dirty="0" smtClean="0">
                <a:solidFill>
                  <a:schemeClr val="accent1">
                    <a:satMod val="150000"/>
                  </a:schemeClr>
                </a:solidFill>
                <a:latin typeface="Franklin Gothic Demi" pitchFamily="34" charset="0"/>
              </a:rPr>
              <a:t> of the large intestine:</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large intestine shows:</a:t>
            </a:r>
            <a:endParaRPr lang="en-US" sz="3600" i="1" dirty="0">
              <a:solidFill>
                <a:schemeClr val="accent1">
                  <a:satMod val="150000"/>
                </a:schemeClr>
              </a:solidFill>
              <a:latin typeface="Franklin Gothic Demi" pitchFamily="34" charset="0"/>
            </a:endParaRPr>
          </a:p>
        </p:txBody>
      </p:sp>
      <p:sp>
        <p:nvSpPr>
          <p:cNvPr id="4" name="TextBox 3"/>
          <p:cNvSpPr txBox="1"/>
          <p:nvPr/>
        </p:nvSpPr>
        <p:spPr>
          <a:xfrm>
            <a:off x="214313" y="1500188"/>
            <a:ext cx="8715375" cy="4832350"/>
          </a:xfrm>
          <a:prstGeom prst="rect">
            <a:avLst/>
          </a:prstGeom>
          <a:noFill/>
        </p:spPr>
        <p:txBody>
          <a:bodyPr>
            <a:spAutoFit/>
          </a:bodyPr>
          <a:lstStyle/>
          <a:p>
            <a:pPr algn="just" fontAlgn="auto">
              <a:spcBef>
                <a:spcPts val="0"/>
              </a:spcBef>
              <a:spcAft>
                <a:spcPts val="0"/>
              </a:spcAft>
              <a:defRPr/>
            </a:pPr>
            <a:r>
              <a:rPr lang="en-US" sz="2800" i="1" dirty="0">
                <a:latin typeface="Franklin Gothic Demi" pitchFamily="34" charset="0"/>
                <a:cs typeface="+mn-cs"/>
              </a:rPr>
              <a:t>A </a:t>
            </a:r>
            <a:r>
              <a:rPr lang="en-US" sz="2800" i="1" dirty="0" err="1">
                <a:latin typeface="Franklin Gothic Demi" pitchFamily="34" charset="0"/>
                <a:cs typeface="+mn-cs"/>
              </a:rPr>
              <a:t>tumour</a:t>
            </a:r>
            <a:r>
              <a:rPr lang="en-US" sz="2800" i="1" dirty="0">
                <a:latin typeface="Franklin Gothic Demi" pitchFamily="34" charset="0"/>
                <a:cs typeface="+mn-cs"/>
              </a:rPr>
              <a:t> mass at one end, and a normal mucosa on the other side:</a:t>
            </a:r>
          </a:p>
          <a:p>
            <a:pPr algn="just" fontAlgn="auto">
              <a:spcBef>
                <a:spcPts val="0"/>
              </a:spcBef>
              <a:spcAft>
                <a:spcPts val="0"/>
              </a:spcAft>
              <a:defRPr/>
            </a:pPr>
            <a:endParaRPr lang="en-US" sz="2800" i="1" dirty="0">
              <a:latin typeface="Franklin Gothic Demi" pitchFamily="34" charset="0"/>
              <a:cs typeface="+mn-cs"/>
            </a:endParaRPr>
          </a:p>
          <a:p>
            <a:pPr marL="531813" indent="-531813" algn="just" fontAlgn="auto">
              <a:spcBef>
                <a:spcPts val="0"/>
              </a:spcBef>
              <a:spcAft>
                <a:spcPts val="0"/>
              </a:spcAft>
              <a:buFontTx/>
              <a:buBlip>
                <a:blip r:embed="rId3"/>
              </a:buBlip>
              <a:defRPr/>
            </a:pPr>
            <a:r>
              <a:rPr lang="en-US" sz="2800" dirty="0" err="1">
                <a:latin typeface="Franklin Gothic Demi" pitchFamily="34" charset="0"/>
                <a:cs typeface="+mn-cs"/>
              </a:rPr>
              <a:t>Tumour</a:t>
            </a:r>
            <a:r>
              <a:rPr lang="en-US" sz="2800" dirty="0">
                <a:latin typeface="Franklin Gothic Demi" pitchFamily="34" charset="0"/>
                <a:cs typeface="+mn-cs"/>
              </a:rPr>
              <a:t> consists of crowded irregular malignant </a:t>
            </a:r>
            <a:r>
              <a:rPr lang="en-US" sz="2800" dirty="0" err="1">
                <a:latin typeface="Franklin Gothic Demi" pitchFamily="34" charset="0"/>
                <a:cs typeface="+mn-cs"/>
              </a:rPr>
              <a:t>acini</a:t>
            </a:r>
            <a:r>
              <a:rPr lang="en-US" sz="2800" dirty="0">
                <a:latin typeface="Franklin Gothic Demi" pitchFamily="34" charset="0"/>
                <a:cs typeface="+mn-cs"/>
              </a:rPr>
              <a:t> separated by thin </a:t>
            </a:r>
            <a:r>
              <a:rPr lang="en-US" sz="2800" dirty="0" err="1">
                <a:latin typeface="Franklin Gothic Demi" pitchFamily="34" charset="0"/>
                <a:cs typeface="+mn-cs"/>
              </a:rPr>
              <a:t>fibrovascular</a:t>
            </a:r>
            <a:r>
              <a:rPr lang="en-US" sz="2800" dirty="0">
                <a:latin typeface="Franklin Gothic Demi" pitchFamily="34" charset="0"/>
                <a:cs typeface="+mn-cs"/>
              </a:rPr>
              <a:t> </a:t>
            </a:r>
            <a:r>
              <a:rPr lang="en-US" sz="2800" dirty="0" err="1">
                <a:latin typeface="Franklin Gothic Demi" pitchFamily="34" charset="0"/>
                <a:cs typeface="+mn-cs"/>
              </a:rPr>
              <a:t>stroma</a:t>
            </a:r>
            <a:r>
              <a:rPr lang="en-US" sz="2800" dirty="0">
                <a:latin typeface="Franklin Gothic Demi" pitchFamily="34" charset="0"/>
                <a:cs typeface="+mn-cs"/>
              </a:rPr>
              <a:t>.</a:t>
            </a:r>
          </a:p>
          <a:p>
            <a:pPr marL="531813" indent="-531813" algn="just" fontAlgn="auto">
              <a:spcBef>
                <a:spcPts val="0"/>
              </a:spcBef>
              <a:spcAft>
                <a:spcPts val="0"/>
              </a:spcAft>
              <a:buFontTx/>
              <a:buBlip>
                <a:blip r:embed="rId3"/>
              </a:buBlip>
              <a:defRPr/>
            </a:pPr>
            <a:endParaRPr lang="en-US" sz="2800" dirty="0">
              <a:latin typeface="Franklin Gothic Demi" pitchFamily="34" charset="0"/>
              <a:cs typeface="+mn-cs"/>
            </a:endParaRPr>
          </a:p>
          <a:p>
            <a:pPr marL="531813" indent="-531813" algn="just" fontAlgn="auto">
              <a:spcBef>
                <a:spcPts val="0"/>
              </a:spcBef>
              <a:spcAft>
                <a:spcPts val="0"/>
              </a:spcAft>
              <a:buFontTx/>
              <a:buBlip>
                <a:blip r:embed="rId3"/>
              </a:buBlip>
              <a:defRPr/>
            </a:pPr>
            <a:r>
              <a:rPr lang="en-US" sz="2800" dirty="0">
                <a:latin typeface="Franklin Gothic Demi" pitchFamily="34" charset="0"/>
                <a:cs typeface="+mn-cs"/>
              </a:rPr>
              <a:t>The </a:t>
            </a:r>
            <a:r>
              <a:rPr lang="en-US" sz="2800" dirty="0" err="1">
                <a:latin typeface="Franklin Gothic Demi" pitchFamily="34" charset="0"/>
                <a:cs typeface="+mn-cs"/>
              </a:rPr>
              <a:t>acini</a:t>
            </a:r>
            <a:r>
              <a:rPr lang="en-US" sz="2800" dirty="0">
                <a:latin typeface="Franklin Gothic Demi" pitchFamily="34" charset="0"/>
                <a:cs typeface="+mn-cs"/>
              </a:rPr>
              <a:t> are lined </a:t>
            </a:r>
            <a:r>
              <a:rPr lang="en-US" sz="2800" dirty="0" smtClean="0">
                <a:latin typeface="Franklin Gothic Demi" pitchFamily="34" charset="0"/>
                <a:cs typeface="+mn-cs"/>
              </a:rPr>
              <a:t>by </a:t>
            </a:r>
            <a:r>
              <a:rPr lang="en-US" sz="2800" dirty="0">
                <a:latin typeface="Franklin Gothic Demi" pitchFamily="34" charset="0"/>
                <a:cs typeface="+mn-cs"/>
              </a:rPr>
              <a:t>one or several layers of </a:t>
            </a:r>
            <a:r>
              <a:rPr lang="en-US" sz="2800" dirty="0" err="1">
                <a:latin typeface="Franklin Gothic Demi" pitchFamily="34" charset="0"/>
                <a:cs typeface="+mn-cs"/>
              </a:rPr>
              <a:t>neoplastic</a:t>
            </a:r>
            <a:r>
              <a:rPr lang="en-US" sz="2800" dirty="0">
                <a:latin typeface="Franklin Gothic Demi" pitchFamily="34" charset="0"/>
                <a:cs typeface="+mn-cs"/>
              </a:rPr>
              <a:t> cells with papillary projection showing pleomorphism, </a:t>
            </a:r>
            <a:r>
              <a:rPr lang="en-US" sz="2800" dirty="0" err="1">
                <a:latin typeface="Franklin Gothic Demi" pitchFamily="34" charset="0"/>
                <a:cs typeface="+mn-cs"/>
              </a:rPr>
              <a:t>hyperchromatism</a:t>
            </a:r>
            <a:r>
              <a:rPr lang="en-US" sz="2800" dirty="0">
                <a:latin typeface="Franklin Gothic Demi" pitchFamily="34" charset="0"/>
                <a:cs typeface="+mn-cs"/>
              </a:rPr>
              <a:t> and few mitoses.</a:t>
            </a:r>
          </a:p>
          <a:p>
            <a:pPr marL="531813" indent="-531813" algn="just" fontAlgn="auto">
              <a:spcBef>
                <a:spcPts val="0"/>
              </a:spcBef>
              <a:spcAft>
                <a:spcPts val="0"/>
              </a:spcAft>
              <a:buFontTx/>
              <a:buBlip>
                <a:blip r:embed="rId3"/>
              </a:buBlip>
              <a:defRPr/>
            </a:pPr>
            <a:endParaRPr lang="en-US" sz="2800" dirty="0">
              <a:latin typeface="Franklin Gothic Demi" pitchFamily="34" charset="0"/>
              <a:cs typeface="+mn-cs"/>
            </a:endParaRPr>
          </a:p>
          <a:p>
            <a:pPr marL="531813" indent="-531813" algn="just" fontAlgn="auto">
              <a:spcBef>
                <a:spcPts val="0"/>
              </a:spcBef>
              <a:spcAft>
                <a:spcPts val="0"/>
              </a:spcAft>
              <a:buFontTx/>
              <a:buBlip>
                <a:blip r:embed="rId3"/>
              </a:buBlip>
              <a:defRPr/>
            </a:pPr>
            <a:r>
              <a:rPr lang="en-US" sz="2800" dirty="0">
                <a:latin typeface="Franklin Gothic Demi" pitchFamily="34" charset="0"/>
                <a:cs typeface="+mn-cs"/>
              </a:rPr>
              <a:t>Muscle coat is invaded by </a:t>
            </a:r>
            <a:r>
              <a:rPr lang="en-US" sz="2800" dirty="0" err="1">
                <a:latin typeface="Franklin Gothic Demi" pitchFamily="34" charset="0"/>
                <a:cs typeface="+mn-cs"/>
              </a:rPr>
              <a:t>neoplastc</a:t>
            </a:r>
            <a:r>
              <a:rPr lang="en-US" sz="2800" dirty="0">
                <a:latin typeface="Franklin Gothic Demi" pitchFamily="34" charset="0"/>
                <a:cs typeface="+mn-cs"/>
              </a:rPr>
              <a:t> glands.</a:t>
            </a: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Hepatobiliary</a:t>
            </a:r>
            <a:r>
              <a:rPr lang="en-US" dirty="0" smtClean="0"/>
              <a:t> system</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Normal anatomy and histology</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liver6"/>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Liver2"/>
          <p:cNvPicPr>
            <a:picLocks noChangeAspect="1" noChangeArrowheads="1"/>
          </p:cNvPicPr>
          <p:nvPr/>
        </p:nvPicPr>
        <p:blipFill>
          <a:blip r:embed="rId3" cstate="print"/>
          <a:srcRect/>
          <a:stretch>
            <a:fillRect/>
          </a:stretch>
        </p:blipFill>
        <p:spPr bwMode="auto">
          <a:xfrm>
            <a:off x="0" y="0"/>
            <a:ext cx="7772400" cy="6869113"/>
          </a:xfrm>
          <a:prstGeom prst="rect">
            <a:avLst/>
          </a:prstGeom>
          <a:noFill/>
          <a:ln w="9525">
            <a:noFill/>
            <a:miter lim="800000"/>
            <a:headEnd/>
            <a:tailEnd/>
          </a:ln>
        </p:spPr>
      </p:pic>
      <p:sp>
        <p:nvSpPr>
          <p:cNvPr id="9219" name="Text Box 5"/>
          <p:cNvSpPr txBox="1">
            <a:spLocks noChangeArrowheads="1"/>
          </p:cNvSpPr>
          <p:nvPr/>
        </p:nvSpPr>
        <p:spPr bwMode="auto">
          <a:xfrm>
            <a:off x="7620000" y="0"/>
            <a:ext cx="1219200" cy="3446463"/>
          </a:xfrm>
          <a:prstGeom prst="rect">
            <a:avLst/>
          </a:prstGeom>
          <a:noFill/>
          <a:ln w="9525">
            <a:noFill/>
            <a:miter lim="800000"/>
            <a:headEnd/>
            <a:tailEnd/>
          </a:ln>
        </p:spPr>
        <p:txBody>
          <a:bodyPr>
            <a:spAutoFit/>
          </a:bodyPr>
          <a:lstStyle/>
          <a:p>
            <a:pPr algn="ctr">
              <a:spcBef>
                <a:spcPct val="50000"/>
              </a:spcBef>
            </a:pPr>
            <a:r>
              <a:rPr lang="en-US" sz="8800" b="1">
                <a:solidFill>
                  <a:srgbClr val="FF0000"/>
                </a:solidFill>
              </a:rPr>
              <a:t>N</a:t>
            </a:r>
          </a:p>
          <a:p>
            <a:pPr algn="ctr">
              <a:spcBef>
                <a:spcPct val="50000"/>
              </a:spcBef>
            </a:pPr>
            <a:r>
              <a:rPr lang="en-US" sz="8800" b="1">
                <a:solidFill>
                  <a:srgbClr val="FF0000"/>
                </a:solidFill>
              </a:rPr>
              <a:t>O</a:t>
            </a:r>
          </a:p>
        </p:txBody>
      </p:sp>
      <p:sp>
        <p:nvSpPr>
          <p:cNvPr id="9220" name="Text Box 6"/>
          <p:cNvSpPr txBox="1">
            <a:spLocks noChangeArrowheads="1"/>
          </p:cNvSpPr>
          <p:nvPr/>
        </p:nvSpPr>
        <p:spPr bwMode="auto">
          <a:xfrm>
            <a:off x="7772400" y="4191000"/>
            <a:ext cx="1371600" cy="854075"/>
          </a:xfrm>
          <a:prstGeom prst="rect">
            <a:avLst/>
          </a:prstGeom>
          <a:noFill/>
          <a:ln w="9525">
            <a:noFill/>
            <a:miter lim="800000"/>
            <a:headEnd/>
            <a:tailEnd/>
          </a:ln>
        </p:spPr>
        <p:txBody>
          <a:bodyPr>
            <a:spAutoFit/>
          </a:bodyPr>
          <a:lstStyle/>
          <a:p>
            <a:pPr algn="ctr">
              <a:spcBef>
                <a:spcPct val="50000"/>
              </a:spcBef>
            </a:pPr>
            <a:r>
              <a:rPr lang="en-US" sz="2000" b="1">
                <a:solidFill>
                  <a:srgbClr val="3366FF"/>
                </a:solidFill>
              </a:rPr>
              <a:t>FIBROUS</a:t>
            </a:r>
          </a:p>
          <a:p>
            <a:pPr algn="ctr">
              <a:spcBef>
                <a:spcPct val="50000"/>
              </a:spcBef>
            </a:pPr>
            <a:r>
              <a:rPr lang="en-US" sz="2000" b="1">
                <a:solidFill>
                  <a:srgbClr val="3366FF"/>
                </a:solidFill>
              </a:rPr>
              <a:t>TISSUE</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unlabeled gallbladder and extrahepatic bile ducts"/>
          <p:cNvPicPr>
            <a:picLocks noChangeArrowheads="1"/>
          </p:cNvPicPr>
          <p:nvPr/>
        </p:nvPicPr>
        <p:blipFill>
          <a:blip r:embed="rId2" cstate="print"/>
          <a:srcRect/>
          <a:stretch>
            <a:fillRect/>
          </a:stretch>
        </p:blipFill>
        <p:spPr bwMode="auto">
          <a:xfrm>
            <a:off x="285720" y="428604"/>
            <a:ext cx="4000497" cy="3427413"/>
          </a:xfrm>
          <a:prstGeom prst="rect">
            <a:avLst/>
          </a:prstGeom>
          <a:noFill/>
        </p:spPr>
      </p:pic>
      <p:pic>
        <p:nvPicPr>
          <p:cNvPr id="7172" name="Picture 4" descr="gallbladder and extrahepatic bile ducts - sectioned"/>
          <p:cNvPicPr>
            <a:picLocks noChangeArrowheads="1"/>
          </p:cNvPicPr>
          <p:nvPr/>
        </p:nvPicPr>
        <p:blipFill>
          <a:blip r:embed="rId3" cstate="print"/>
          <a:srcRect/>
          <a:stretch>
            <a:fillRect/>
          </a:stretch>
        </p:blipFill>
        <p:spPr bwMode="auto">
          <a:xfrm>
            <a:off x="4500562" y="357166"/>
            <a:ext cx="3929058" cy="3286148"/>
          </a:xfrm>
          <a:prstGeom prst="rect">
            <a:avLst/>
          </a:prstGeom>
          <a:noFill/>
        </p:spPr>
      </p:pic>
      <p:sp>
        <p:nvSpPr>
          <p:cNvPr id="7173" name="Text Box 5"/>
          <p:cNvSpPr txBox="1">
            <a:spLocks noChangeArrowheads="1"/>
          </p:cNvSpPr>
          <p:nvPr/>
        </p:nvSpPr>
        <p:spPr bwMode="auto">
          <a:xfrm>
            <a:off x="3659187" y="0"/>
            <a:ext cx="5484813" cy="4648200"/>
          </a:xfrm>
          <a:prstGeom prst="rect">
            <a:avLst/>
          </a:prstGeom>
          <a:noFill/>
          <a:ln w="9525">
            <a:noFill/>
            <a:miter lim="800000"/>
            <a:headEnd/>
            <a:tailEnd/>
          </a:ln>
          <a:effectLst/>
        </p:spPr>
        <p:txBody>
          <a:bodyPr/>
          <a:lstStyle/>
          <a:p>
            <a:pPr>
              <a:spcBef>
                <a:spcPct val="50000"/>
              </a:spcBef>
              <a:buFontTx/>
              <a:buChar char="-"/>
            </a:pPr>
            <a:endParaRPr lang="en-US" sz="1400" dirty="0"/>
          </a:p>
        </p:txBody>
      </p:sp>
      <p:pic>
        <p:nvPicPr>
          <p:cNvPr id="7174" name="Picture 6" descr="gall bladder  H&amp;E"/>
          <p:cNvPicPr>
            <a:picLocks noChangeArrowheads="1"/>
          </p:cNvPicPr>
          <p:nvPr/>
        </p:nvPicPr>
        <p:blipFill>
          <a:blip r:embed="rId4" cstate="print"/>
          <a:srcRect/>
          <a:stretch>
            <a:fillRect/>
          </a:stretch>
        </p:blipFill>
        <p:spPr bwMode="auto">
          <a:xfrm>
            <a:off x="1214414" y="4214818"/>
            <a:ext cx="3613163" cy="2285992"/>
          </a:xfrm>
          <a:prstGeom prst="rect">
            <a:avLst/>
          </a:prstGeom>
          <a:noFill/>
        </p:spPr>
      </p:pic>
      <p:pic>
        <p:nvPicPr>
          <p:cNvPr id="7175" name="Picture 7" descr="L2019"/>
          <p:cNvPicPr>
            <a:picLocks noChangeArrowheads="1"/>
          </p:cNvPicPr>
          <p:nvPr/>
        </p:nvPicPr>
        <p:blipFill>
          <a:blip r:embed="rId5" cstate="print"/>
          <a:srcRect/>
          <a:stretch>
            <a:fillRect/>
          </a:stretch>
        </p:blipFill>
        <p:spPr bwMode="auto">
          <a:xfrm>
            <a:off x="5500694" y="4214818"/>
            <a:ext cx="2741612" cy="2357454"/>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1049</TotalTime>
  <Words>2282</Words>
  <Application>Microsoft Office PowerPoint</Application>
  <PresentationFormat>On-screen Show (4:3)</PresentationFormat>
  <Paragraphs>386</Paragraphs>
  <Slides>156</Slides>
  <Notes>96</Notes>
  <HiddenSlides>0</HiddenSlides>
  <MMClips>0</MMClips>
  <ScaleCrop>false</ScaleCrop>
  <HeadingPairs>
    <vt:vector size="4" baseType="variant">
      <vt:variant>
        <vt:lpstr>Theme</vt:lpstr>
      </vt:variant>
      <vt:variant>
        <vt:i4>1</vt:i4>
      </vt:variant>
      <vt:variant>
        <vt:lpstr>Slide Titles</vt:lpstr>
      </vt:variant>
      <vt:variant>
        <vt:i4>156</vt:i4>
      </vt:variant>
    </vt:vector>
  </HeadingPairs>
  <TitlesOfParts>
    <vt:vector size="157" baseType="lpstr">
      <vt:lpstr>Office Theme</vt:lpstr>
      <vt:lpstr>Digestive system block- practical classes.</vt:lpstr>
      <vt:lpstr>SALIVARY GLAND</vt:lpstr>
      <vt:lpstr>Slide 3</vt:lpstr>
      <vt:lpstr>Slide 4</vt:lpstr>
      <vt:lpstr>Slide 5</vt:lpstr>
      <vt:lpstr>Slide 6</vt:lpstr>
      <vt:lpstr>Pleomorphic adenoma of the salivary gland: Section shows an incomplete fibrous capsule separating the tumour from normal salivary gland:</vt:lpstr>
      <vt:lpstr>Esophagus</vt:lpstr>
      <vt:lpstr>Review of normal anatomy and histology</vt:lpstr>
      <vt:lpstr>Slide 10</vt:lpstr>
      <vt:lpstr>Slide 11</vt:lpstr>
      <vt:lpstr>Gross and histopathology</vt:lpstr>
      <vt:lpstr>Slide 13</vt:lpstr>
      <vt:lpstr>Slide 14</vt:lpstr>
      <vt:lpstr>Slide 15</vt:lpstr>
      <vt:lpstr>Slide 16</vt:lpstr>
      <vt:lpstr>Slide 17</vt:lpstr>
      <vt:lpstr>Slide 18</vt:lpstr>
      <vt:lpstr>Slide 19</vt:lpstr>
      <vt:lpstr> Carcinoma of the esophagus</vt:lpstr>
      <vt:lpstr>Slide 21</vt:lpstr>
      <vt:lpstr>Slide 22</vt:lpstr>
      <vt:lpstr>Slide 23</vt:lpstr>
      <vt:lpstr>Slide 24</vt:lpstr>
      <vt:lpstr>Slide 25</vt:lpstr>
      <vt:lpstr>Slide 26</vt:lpstr>
      <vt:lpstr>Slide 27</vt:lpstr>
      <vt:lpstr>Stomach</vt:lpstr>
      <vt:lpstr>Slide 29</vt:lpstr>
      <vt:lpstr>Slide 30</vt:lpstr>
      <vt:lpstr>Slide 31</vt:lpstr>
      <vt:lpstr>Gross and histopathology</vt:lpstr>
      <vt:lpstr> Chronic gastric ulcer</vt:lpstr>
      <vt:lpstr>“PEPTIC” ULCERS</vt:lpstr>
      <vt:lpstr>Slide 35</vt:lpstr>
      <vt:lpstr>Chronic gastric ulcer</vt:lpstr>
      <vt:lpstr>Slide 37</vt:lpstr>
      <vt:lpstr>Slide 38</vt:lpstr>
      <vt:lpstr>Gastritis Helicobacter induced</vt:lpstr>
      <vt:lpstr>GASTRITIS</vt:lpstr>
      <vt:lpstr>Slide 41</vt:lpstr>
      <vt:lpstr> Carcinoma of the stomach</vt:lpstr>
      <vt:lpstr>Slide 43</vt:lpstr>
      <vt:lpstr>Slide 44</vt:lpstr>
      <vt:lpstr>Slide 45</vt:lpstr>
      <vt:lpstr>ADENOCARCINOMA GROWTH PATTERNS</vt:lpstr>
      <vt:lpstr>Slide 47</vt:lpstr>
      <vt:lpstr>Slide 48</vt:lpstr>
      <vt:lpstr>Gastric adenocarcinoma of the diffuse signet ring cell type</vt:lpstr>
      <vt:lpstr>Small intestine</vt:lpstr>
      <vt:lpstr>MUCOSA</vt:lpstr>
      <vt:lpstr>Gross and histopathology</vt:lpstr>
      <vt:lpstr> Chronic duodenal ulcer</vt:lpstr>
      <vt:lpstr>Slide 54</vt:lpstr>
      <vt:lpstr> Celiac disease</vt:lpstr>
      <vt:lpstr>Slide 56</vt:lpstr>
      <vt:lpstr>Slide 57</vt:lpstr>
      <vt:lpstr>Slide 58</vt:lpstr>
      <vt:lpstr>Carcinoid tumour</vt:lpstr>
      <vt:lpstr>CARCINOID OF SMALL INTESTINE</vt:lpstr>
      <vt:lpstr> CARCINOID TUMOUR OF SMALL INTESTINE</vt:lpstr>
      <vt:lpstr>Carcinoid of the small intestine: Section of small intestine shows surface ulceration and an infiltrating tumour mass in mucosa and submucosa</vt:lpstr>
      <vt:lpstr>Large intestine</vt:lpstr>
      <vt:lpstr> Crohn’s disease</vt:lpstr>
      <vt:lpstr>Slide 65</vt:lpstr>
      <vt:lpstr>Slide 66</vt:lpstr>
      <vt:lpstr>Crohns disease</vt:lpstr>
      <vt:lpstr> CROHN’S DISEASE (LARGE BOWEL)</vt:lpstr>
      <vt:lpstr>Slide 69</vt:lpstr>
      <vt:lpstr>Slide 70</vt:lpstr>
      <vt:lpstr>Crohn’s disease of the intestine: Section of large bowel shows alternating normal and ulcerating mucosa:</vt:lpstr>
      <vt:lpstr> Ulcerative colitis</vt:lpstr>
      <vt:lpstr>Slide 73</vt:lpstr>
      <vt:lpstr>Slide 74</vt:lpstr>
      <vt:lpstr> ULCERATIVE COLITIS (RECTUM)</vt:lpstr>
      <vt:lpstr> ULCERATIVE COLITIS (RECTUM)</vt:lpstr>
      <vt:lpstr>Slide 77</vt:lpstr>
      <vt:lpstr>Slide 78</vt:lpstr>
      <vt:lpstr>Slide 79</vt:lpstr>
      <vt:lpstr> Adenomatous polyp of rectum / colon</vt:lpstr>
      <vt:lpstr>Slide 81</vt:lpstr>
      <vt:lpstr>Slide 82</vt:lpstr>
      <vt:lpstr>Slide 83</vt:lpstr>
      <vt:lpstr>ADENOMATOUS POLYP (TUBULAR)</vt:lpstr>
      <vt:lpstr>ADENOMATOUS POLYP (VILLOUS)</vt:lpstr>
      <vt:lpstr> familial adenomatous polyposis</vt:lpstr>
      <vt:lpstr>Slide 87</vt:lpstr>
      <vt:lpstr> Colon carcinoma </vt:lpstr>
      <vt:lpstr>Organ: Colon      Dx: adenocarcinoma</vt:lpstr>
      <vt:lpstr>Slide 90</vt:lpstr>
      <vt:lpstr>Slide 91</vt:lpstr>
      <vt:lpstr>Slide 92</vt:lpstr>
      <vt:lpstr>Slide 93</vt:lpstr>
      <vt:lpstr>Adenocarcinoma of the large intestine: Section of large intestine shows:</vt:lpstr>
      <vt:lpstr>Hepatobiliary system</vt:lpstr>
      <vt:lpstr>Normal anatomy and histology</vt:lpstr>
      <vt:lpstr>Slide 97</vt:lpstr>
      <vt:lpstr>Slide 98</vt:lpstr>
      <vt:lpstr>Slide 99</vt:lpstr>
      <vt:lpstr>Gross and histopathology</vt:lpstr>
      <vt:lpstr>Chronic hepatitis</vt:lpstr>
      <vt:lpstr>Slide 102</vt:lpstr>
      <vt:lpstr>Slide 103</vt:lpstr>
      <vt:lpstr>Slide 104</vt:lpstr>
      <vt:lpstr>  CHRONIC HEPATITIS</vt:lpstr>
      <vt:lpstr> CHRONIC HEPATITIS</vt:lpstr>
      <vt:lpstr>Chronic hepatitis: Section from this liver biopsy show:</vt:lpstr>
      <vt:lpstr>Hepatic cirrhosis</vt:lpstr>
      <vt:lpstr>Organ: Liver       Dx: macronudular cirrhosis (HBV) </vt:lpstr>
      <vt:lpstr>Slide 110</vt:lpstr>
      <vt:lpstr>Slide 111</vt:lpstr>
      <vt:lpstr> HEPATIC CIRRHOSIS</vt:lpstr>
      <vt:lpstr>Slide 113</vt:lpstr>
      <vt:lpstr>Slide 114</vt:lpstr>
      <vt:lpstr>Slide 115</vt:lpstr>
      <vt:lpstr>Cirrhosis of the liver: Section of liver show:</vt:lpstr>
      <vt:lpstr>Hepatocellular carcinoma</vt:lpstr>
      <vt:lpstr>Slide 118</vt:lpstr>
      <vt:lpstr>Slide 119</vt:lpstr>
      <vt:lpstr>Slide 120</vt:lpstr>
      <vt:lpstr>Slide 121</vt:lpstr>
      <vt:lpstr>Slide 122</vt:lpstr>
      <vt:lpstr>Slide 123</vt:lpstr>
      <vt:lpstr>Hepatocellular carcinoma: Section show tumour consisting of:</vt:lpstr>
      <vt:lpstr>Chronic cholecystitis with stones</vt:lpstr>
      <vt:lpstr>Slide 126</vt:lpstr>
      <vt:lpstr> CHRONIC CHOLECYSTITIS</vt:lpstr>
      <vt:lpstr>Slide 128</vt:lpstr>
      <vt:lpstr>Chronic cholecystitis: Section of gallbladder wall shows:</vt:lpstr>
      <vt:lpstr>Pancreas</vt:lpstr>
      <vt:lpstr>Normal anatomy and histology</vt:lpstr>
      <vt:lpstr>Slide 132</vt:lpstr>
      <vt:lpstr>Slide 133</vt:lpstr>
      <vt:lpstr>Slide 134</vt:lpstr>
      <vt:lpstr>Slide 135</vt:lpstr>
      <vt:lpstr>Gross and histopathology</vt:lpstr>
      <vt:lpstr>PANCREATITIS</vt:lpstr>
      <vt:lpstr>Common causes of pancreatitis</vt:lpstr>
      <vt:lpstr>Slide 139</vt:lpstr>
      <vt:lpstr>ACUTE PANCREATITIS</vt:lpstr>
      <vt:lpstr>CLINICAL FEATURES</vt:lpstr>
      <vt:lpstr>Slide 142</vt:lpstr>
      <vt:lpstr>ACUTE PANCREATITIS- MORPHOLOGY</vt:lpstr>
      <vt:lpstr>Pancreas</vt:lpstr>
      <vt:lpstr>Slide 145</vt:lpstr>
      <vt:lpstr>Slide 146</vt:lpstr>
      <vt:lpstr>Chronic pancreatitis</vt:lpstr>
      <vt:lpstr>Slide 148</vt:lpstr>
      <vt:lpstr>Slide 149</vt:lpstr>
      <vt:lpstr>Slide 150</vt:lpstr>
      <vt:lpstr>Chronic pancreatitis</vt:lpstr>
      <vt:lpstr>Pancreatic adenocarcinoma</vt:lpstr>
      <vt:lpstr>Pancreatic CA</vt:lpstr>
      <vt:lpstr>Pancreatic adenocarcinoma</vt:lpstr>
      <vt:lpstr>Pancreatic Adenocarcinoma </vt:lpstr>
      <vt:lpstr>Slide 156</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Alimentary system             practical block</dc:title>
  <dc:creator>Mr. Amer Shafie</dc:creator>
  <cp:lastModifiedBy>Mr. Amer Shafie</cp:lastModifiedBy>
  <cp:revision>73</cp:revision>
  <dcterms:created xsi:type="dcterms:W3CDTF">2010-07-19T08:53:06Z</dcterms:created>
  <dcterms:modified xsi:type="dcterms:W3CDTF">2012-11-24T07:10:27Z</dcterms:modified>
</cp:coreProperties>
</file>