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415" r:id="rId2"/>
    <p:sldId id="418" r:id="rId3"/>
    <p:sldId id="421" r:id="rId4"/>
    <p:sldId id="424" r:id="rId5"/>
    <p:sldId id="495" r:id="rId6"/>
    <p:sldId id="419" r:id="rId7"/>
    <p:sldId id="496" r:id="rId8"/>
    <p:sldId id="497" r:id="rId9"/>
    <p:sldId id="503" r:id="rId10"/>
    <p:sldId id="504" r:id="rId11"/>
    <p:sldId id="505" r:id="rId12"/>
    <p:sldId id="499" r:id="rId13"/>
    <p:sldId id="493" r:id="rId14"/>
    <p:sldId id="489" r:id="rId15"/>
    <p:sldId id="490" r:id="rId16"/>
    <p:sldId id="501" r:id="rId17"/>
    <p:sldId id="484" r:id="rId18"/>
    <p:sldId id="485" r:id="rId19"/>
    <p:sldId id="486" r:id="rId20"/>
    <p:sldId id="420" r:id="rId21"/>
    <p:sldId id="470" r:id="rId22"/>
    <p:sldId id="506" r:id="rId23"/>
    <p:sldId id="507" r:id="rId24"/>
    <p:sldId id="509" r:id="rId25"/>
    <p:sldId id="430" r:id="rId26"/>
    <p:sldId id="472" r:id="rId27"/>
    <p:sldId id="473" r:id="rId28"/>
    <p:sldId id="511" r:id="rId29"/>
    <p:sldId id="479" r:id="rId30"/>
    <p:sldId id="512" r:id="rId31"/>
    <p:sldId id="482" r:id="rId32"/>
    <p:sldId id="432" r:id="rId33"/>
    <p:sldId id="483" r:id="rId34"/>
    <p:sldId id="517" r:id="rId35"/>
    <p:sldId id="518" r:id="rId36"/>
    <p:sldId id="519" r:id="rId37"/>
    <p:sldId id="520" r:id="rId38"/>
    <p:sldId id="516" r:id="rId39"/>
    <p:sldId id="521" r:id="rId40"/>
    <p:sldId id="434" r:id="rId41"/>
    <p:sldId id="494" r:id="rId42"/>
    <p:sldId id="522" r:id="rId43"/>
    <p:sldId id="523" r:id="rId44"/>
    <p:sldId id="50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75619" autoAdjust="0"/>
  </p:normalViewPr>
  <p:slideViewPr>
    <p:cSldViewPr>
      <p:cViewPr varScale="1">
        <p:scale>
          <a:sx n="52" d="100"/>
          <a:sy n="52" d="100"/>
        </p:scale>
        <p:origin x="-102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6/19/2012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A099A34-F349-4647-B627-D4D3D32D3BC2}" type="slidenum">
              <a:rPr lang="en-US" smtClean="0"/>
              <a:pPr/>
              <a:t>3</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t>Classical anatomic landmarks in the average 1400-1800 gram adult liver.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7064B658-A1C6-47F1-A449-0122723D24B5}" type="slidenum">
              <a:rPr lang="en-US" smtClean="0"/>
              <a:pPr>
                <a:defRPr/>
              </a:pPr>
              <a:t>18</a:t>
            </a:fld>
            <a:endParaRPr lang="en-US" smtClean="0"/>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“Fulminant” hepatitis is associated with massive hepatic necrosis and often (usually) results in death. If you think this liver is abnormally SMALL, you are correct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p:txBody>
          <a:bodyPr/>
          <a:lstStyle/>
          <a:p>
            <a:pPr>
              <a:defRPr/>
            </a:pPr>
            <a:fld id="{8D5F64A0-5040-4BB6-82A7-1607E7396B06}" type="slidenum">
              <a:rPr lang="en-US" smtClean="0"/>
              <a:pPr>
                <a:defRPr/>
              </a:pPr>
              <a:t>19</a:t>
            </a:fld>
            <a:endParaRPr lang="en-US" smtClean="0"/>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Note complete COLLAPSE of lobules, and only remnants of biliary epithelium.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21</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“swollen” liver?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98EF7695-2BA8-41AA-9AC8-1B856A51CBDA}" type="slidenum">
              <a:rPr lang="en-US" smtClean="0"/>
              <a:pPr/>
              <a:t>22</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smtClean="0"/>
              <a:t>The inflammation of hepatitis starts in the portal triad areas, with increasing severity it extends to the sinusoids.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4DB82E-D9EB-4478-9D81-2AC452FF4498}" type="slidenum">
              <a:rPr lang="en-US" smtClean="0"/>
              <a:pPr/>
              <a:t>23</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C06A4B-E143-4551-B3E7-627FFFAA9F71}" type="slidenum">
              <a:rPr lang="en-US"/>
              <a:pPr fontAlgn="base">
                <a:spcBef>
                  <a:spcPct val="0"/>
                </a:spcBef>
                <a:spcAft>
                  <a:spcPct val="0"/>
                </a:spcAft>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2A22161-4F72-4ECD-930A-CAAF2DF30247}" type="slidenum">
              <a:rPr lang="en-US" smtClean="0"/>
              <a:pPr/>
              <a:t>28</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smtClean="0"/>
              <a:t>How can a blind man differentiate cirrhosis from metastatic disease?</a:t>
            </a:r>
          </a:p>
          <a:p>
            <a:pPr eaLnBrk="1" hangingPunct="1"/>
            <a:r>
              <a:rPr lang="en-US" smtClean="0"/>
              <a:t>Answer: In cirrhosis there are no “SMOOTH” areas between nodules.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29</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dirty="0" smtClean="0"/>
              <a:t>Is this </a:t>
            </a:r>
            <a:r>
              <a:rPr lang="en-US" dirty="0" err="1" smtClean="0"/>
              <a:t>MACROnodular</a:t>
            </a:r>
            <a:r>
              <a:rPr lang="en-US" dirty="0" smtClean="0"/>
              <a:t> or </a:t>
            </a:r>
            <a:r>
              <a:rPr lang="en-US" dirty="0" err="1" smtClean="0"/>
              <a:t>MICROnodular</a:t>
            </a:r>
            <a:r>
              <a:rPr lang="en-US" dirty="0" smtClean="0"/>
              <a:t> cirrhosis?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139480-1668-4A7F-AFAE-6B842F44ACD8}" type="slidenum">
              <a:rPr lang="en-US"/>
              <a:pPr fontAlgn="base">
                <a:spcBef>
                  <a:spcPct val="0"/>
                </a:spcBef>
                <a:spcAft>
                  <a:spcPct val="0"/>
                </a:spcAft>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1E1EC3B-A0D5-4171-82E9-CBEFE7CDD17D}" type="slidenum">
              <a:rPr lang="en-US" smtClean="0"/>
              <a:pPr/>
              <a:t>4</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t>The classical view of liver tissue from a liver biopsy, H&amp;E stained.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p>
        </p:txBody>
      </p:sp>
      <p:sp>
        <p:nvSpPr>
          <p:cNvPr id="136196" name="Slide Number Placeholder 3"/>
          <p:cNvSpPr>
            <a:spLocks noGrp="1"/>
          </p:cNvSpPr>
          <p:nvPr>
            <p:ph type="sldNum" sz="quarter" idx="5"/>
          </p:nvPr>
        </p:nvSpPr>
        <p:spPr>
          <a:noFill/>
        </p:spPr>
        <p:txBody>
          <a:bodyPr/>
          <a:lstStyle/>
          <a:p>
            <a:fld id="{C110CB67-E25B-418C-A9ED-7B2BCCBB581B}" type="slidenum">
              <a:rPr lang="en-US" smtClean="0"/>
              <a:pPr/>
              <a:t>31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example of well-differentiated HCC shows a </a:t>
            </a:r>
            <a:r>
              <a:rPr lang="en-US" dirty="0" err="1" smtClean="0"/>
              <a:t>trabecular</a:t>
            </a:r>
            <a:r>
              <a:rPr lang="en-US" dirty="0" smtClean="0"/>
              <a:t> pattern with intervening sinusoids.</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[HEPATOCELLULAR CARCINOMA]. The key to the identification of HCC is its resemblance to </a:t>
            </a:r>
            <a:r>
              <a:rPr lang="en-US" dirty="0" err="1" smtClean="0"/>
              <a:t>hepatocytes</a:t>
            </a:r>
            <a:r>
              <a:rPr lang="en-US" dirty="0" smtClean="0"/>
              <a:t>, the presence of more than 2-3 cell-thick </a:t>
            </a:r>
            <a:r>
              <a:rPr lang="en-US" dirty="0" err="1" smtClean="0"/>
              <a:t>hepatocellular</a:t>
            </a:r>
            <a:r>
              <a:rPr lang="en-US" dirty="0" smtClean="0"/>
              <a:t> plates/cords, nuclear atypia, and absence of portal tracts. Note the hepatic plates are separated from each other by sinusoids.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[HEPATOCELLULAR CARCINOMA]. </a:t>
            </a:r>
            <a:r>
              <a:rPr lang="en-US" dirty="0" err="1" smtClean="0"/>
              <a:t>Anaplastic</a:t>
            </a:r>
            <a:r>
              <a:rPr lang="en-US" dirty="0" smtClean="0"/>
              <a:t> tumor giant cells can be seen in poorly differentiated HCC (arrow)</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05561-3904-46CA-A11F-4A31D39D0E90}" type="slidenum">
              <a:rPr lang="en-US"/>
              <a:pPr fontAlgn="base">
                <a:spcBef>
                  <a:spcPct val="0"/>
                </a:spcBef>
                <a:spcAft>
                  <a:spcPct val="0"/>
                </a:spcAft>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CA299D-0527-430C-93E0-1E81572EB6E4}" type="slidenum">
              <a:rPr lang="en-US" smtClean="0"/>
              <a:pPr fontAlgn="base">
                <a:spcBef>
                  <a:spcPct val="0"/>
                </a:spcBef>
                <a:spcAft>
                  <a:spcPct val="0"/>
                </a:spcAft>
                <a:defRPr/>
              </a:pPr>
              <a:t>8</a:t>
            </a:fld>
            <a:endParaRPr lang="en-US" smtClean="0"/>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B8C6837-3F44-43E8-94F9-26D4932D4684}" type="slidenum">
              <a:rPr lang="en-US" smtClean="0"/>
              <a:pPr/>
              <a:t>10</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smtClean="0"/>
              <a:t>Liver with extensive </a:t>
            </a:r>
            <a:r>
              <a:rPr lang="en-US" dirty="0" err="1" smtClean="0"/>
              <a:t>macrovesicular</a:t>
            </a:r>
            <a:r>
              <a:rPr lang="en-US" dirty="0" smtClean="0"/>
              <a:t> fat. Nearly all of the </a:t>
            </a:r>
            <a:r>
              <a:rPr lang="en-US" dirty="0" err="1" smtClean="0"/>
              <a:t>hepatocytes</a:t>
            </a:r>
            <a:r>
              <a:rPr lang="en-US" dirty="0" smtClean="0"/>
              <a:t> in this field are filled with a large clear lipid vacuole. The vacuole is clear because the fat has been removed in tissue processing. </a:t>
            </a:r>
          </a:p>
          <a:p>
            <a:pPr eaLnBrk="1" hangingPunct="1"/>
            <a:r>
              <a:rPr lang="en-US" dirty="0" smtClean="0"/>
              <a:t>If you estimate that 50% of the </a:t>
            </a:r>
            <a:r>
              <a:rPr lang="en-US" dirty="0" err="1" smtClean="0"/>
              <a:t>histologic</a:t>
            </a:r>
            <a:r>
              <a:rPr lang="en-US" dirty="0" smtClean="0"/>
              <a:t> cross area of this slide is “clear”, i.e., “fat”, and the liver weighs, say 2000 gm. (normal = 1400-1800), then you can say 1000 </a:t>
            </a:r>
            <a:r>
              <a:rPr lang="en-US" dirty="0" err="1" smtClean="0"/>
              <a:t>gms</a:t>
            </a:r>
            <a:r>
              <a:rPr lang="en-US" dirty="0" smtClean="0"/>
              <a:t> are fat, right?  </a:t>
            </a:r>
            <a:r>
              <a:rPr lang="en-US" dirty="0" err="1" smtClean="0"/>
              <a:t>Ans:YES</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t>Point out the microvesicular and macrovescicular fat.</a:t>
            </a:r>
          </a:p>
        </p:txBody>
      </p:sp>
      <p:sp>
        <p:nvSpPr>
          <p:cNvPr id="108548" name="Slide Number Placeholder 3"/>
          <p:cNvSpPr>
            <a:spLocks noGrp="1"/>
          </p:cNvSpPr>
          <p:nvPr>
            <p:ph type="sldNum" sz="quarter" idx="5"/>
          </p:nvPr>
        </p:nvSpPr>
        <p:spPr>
          <a:noFill/>
        </p:spPr>
        <p:txBody>
          <a:bodyPr/>
          <a:lstStyle/>
          <a:p>
            <a:fld id="{02BC10EC-5AB9-4643-8A8E-CF4560AC724D}" type="slidenum">
              <a:rPr lang="en-US" smtClean="0"/>
              <a:pPr/>
              <a:t>11</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A2B42D-D160-413B-927B-7C4026358E26}"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p>
            <a:pPr>
              <a:defRPr/>
            </a:pPr>
            <a:fld id="{484124F7-28D6-4295-B4A3-AF1719AAD73B}" type="slidenum">
              <a:rPr lang="en-US" smtClean="0"/>
              <a:pPr>
                <a:defRPr/>
              </a:pPr>
              <a:t>14</a:t>
            </a:fld>
            <a:endParaRPr lang="en-US" smtClean="0"/>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0F486357-41B1-4854-960A-AF9AFF1BDE8C}" type="slidenum">
              <a:rPr lang="en-US" smtClean="0"/>
              <a:pPr>
                <a:defRPr/>
              </a:pPr>
              <a:t>15</a:t>
            </a:fld>
            <a:endParaRPr lang="en-US"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A normal liver should NOT have this much bile pigment, in fact bile pigment in a normal liver biopsy should be scarce!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Individual hepatocytes are affected by viral hepatitis. Viral hepatitis A rarely leads to signficant necrosis, but hepatitis B can result in a fulminant hepatitis with extensive necrosis. A large pink cell undergoing "ballooning degeneration" is seen below the right arrow. At a later stage, a dying hepatocyte is seen shrinking down to form an eosinophilic "councilman body" below the arrow on the left.</a:t>
            </a:r>
          </a:p>
          <a:p>
            <a:pPr eaLnBrk="1" hangingPunct="1">
              <a:spcBef>
                <a:spcPct val="0"/>
              </a:spcBef>
            </a:pPr>
            <a:endParaRPr lang="en-US"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B92CEA-8393-4AA8-A1C0-CE230E79D94F}" type="slidenum">
              <a:rPr lang="en-US" smtClean="0"/>
              <a:pPr fontAlgn="base">
                <a:spcBef>
                  <a:spcPct val="0"/>
                </a:spcBef>
                <a:spcAft>
                  <a:spcPct val="0"/>
                </a:spcAft>
                <a:defRPr/>
              </a:pPr>
              <a:t>17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6/19/2012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6/19/2012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6/19/2012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6/19/2012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6/19/2012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131A16-B614-45A7-B5A5-D789006B2C58}" type="datetimeFigureOut">
              <a:rPr lang="en-US" smtClean="0"/>
              <a:pPr/>
              <a:t>6/19/2012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131A16-B614-45A7-B5A5-D789006B2C58}" type="datetimeFigureOut">
              <a:rPr lang="en-US" smtClean="0"/>
              <a:pPr/>
              <a:t>6/19/2012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131A16-B614-45A7-B5A5-D789006B2C58}" type="datetimeFigureOut">
              <a:rPr lang="en-US" smtClean="0"/>
              <a:pPr/>
              <a:t>6/19/2012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6/19/2012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6/19/2012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6/19/2012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31A16-B614-45A7-B5A5-D789006B2C58}" type="datetimeFigureOut">
              <a:rPr lang="en-US" smtClean="0"/>
              <a:pPr/>
              <a:t>6/19/2012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BD49D-256D-49CD-932D-340D3D5ECF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epatocellularcarcinoma.net/wp-content/uploads/2011/10/hepatocellularcarcinoma.jpg"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Hepatobiliary</a:t>
            </a:r>
            <a:r>
              <a:rPr lang="en-US" dirty="0" smtClean="0"/>
              <a:t> system</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LiverFattyChangeLP"/>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verFattyChangeHP"/>
          <p:cNvPicPr>
            <a:picLocks noGrp="1" noChangeAspect="1" noChangeArrowheads="1"/>
          </p:cNvPicPr>
          <p:nvPr>
            <p:ph idx="1"/>
          </p:nvPr>
        </p:nvPicPr>
        <p:blipFill>
          <a:blip r:embed="rId3" cstate="print"/>
          <a:srcRect/>
          <a:stretch>
            <a:fillRect/>
          </a:stretch>
        </p:blipFill>
        <p:spPr>
          <a:xfrm>
            <a:off x="0" y="-1588"/>
            <a:ext cx="9144000" cy="6859588"/>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350"/>
          </a:xfrm>
        </p:spPr>
        <p:txBody>
          <a:bodyPr rtlCol="0">
            <a:normAutofit/>
          </a:bodyPr>
          <a:lstStyle/>
          <a:p>
            <a:pPr eaLnBrk="1" fontAlgn="auto" hangingPunct="1">
              <a:spcAft>
                <a:spcPts val="0"/>
              </a:spcAft>
              <a:defRPr/>
            </a:pPr>
            <a:r>
              <a:rPr lang="en-US" sz="3600" i="1" dirty="0" smtClean="0">
                <a:solidFill>
                  <a:schemeClr val="accent1">
                    <a:satMod val="150000"/>
                  </a:schemeClr>
                </a:solidFill>
                <a:latin typeface="Franklin Gothic Demi Cond" pitchFamily="34" charset="0"/>
              </a:rPr>
              <a:t>Fatty change of the liver:</a:t>
            </a:r>
            <a:br>
              <a:rPr lang="en-US" sz="3600" i="1" dirty="0" smtClean="0">
                <a:solidFill>
                  <a:schemeClr val="accent1">
                    <a:satMod val="150000"/>
                  </a:schemeClr>
                </a:solidFill>
                <a:latin typeface="Franklin Gothic Demi Cond" pitchFamily="34" charset="0"/>
              </a:rPr>
            </a:br>
            <a:r>
              <a:rPr lang="en-US" sz="2800" i="1" dirty="0" smtClean="0">
                <a:solidFill>
                  <a:schemeClr val="accent1">
                    <a:satMod val="150000"/>
                  </a:schemeClr>
                </a:solidFill>
                <a:latin typeface="Franklin Gothic Demi Cond" pitchFamily="34" charset="0"/>
              </a:rPr>
              <a:t>Section of liver shows:</a:t>
            </a:r>
            <a:endParaRPr lang="en-US" sz="2800" i="1" dirty="0">
              <a:solidFill>
                <a:schemeClr val="accent1">
                  <a:satMod val="150000"/>
                </a:schemeClr>
              </a:solidFill>
              <a:latin typeface="Franklin Gothic Demi Cond" pitchFamily="34" charset="0"/>
            </a:endParaRPr>
          </a:p>
        </p:txBody>
      </p:sp>
      <p:sp>
        <p:nvSpPr>
          <p:cNvPr id="9219" name="TextBox 2"/>
          <p:cNvSpPr txBox="1">
            <a:spLocks noChangeArrowheads="1"/>
          </p:cNvSpPr>
          <p:nvPr/>
        </p:nvSpPr>
        <p:spPr bwMode="auto">
          <a:xfrm>
            <a:off x="285750" y="2000250"/>
            <a:ext cx="8643938" cy="4524315"/>
          </a:xfrm>
          <a:prstGeom prst="rect">
            <a:avLst/>
          </a:prstGeom>
          <a:noFill/>
          <a:ln w="9525">
            <a:noFill/>
            <a:miter lim="800000"/>
            <a:headEnd/>
            <a:tailEnd/>
          </a:ln>
        </p:spPr>
        <p:txBody>
          <a:bodyPr>
            <a:spAutoFit/>
          </a:bodyPr>
          <a:lstStyle/>
          <a:p>
            <a:pPr marL="534988" indent="-534988" algn="just">
              <a:buFontTx/>
              <a:buBlip>
                <a:blip r:embed="rId3"/>
              </a:buBlip>
            </a:pPr>
            <a:r>
              <a:rPr lang="en-US" sz="3200" dirty="0">
                <a:latin typeface="Franklin Gothic Demi Cond" pitchFamily="34" charset="0"/>
              </a:rPr>
              <a:t>Normal lobular architecture.</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The liver cells are distended by clear vacuoles of dissolved fat with displacement of </a:t>
            </a:r>
            <a:r>
              <a:rPr lang="en-US" sz="3200" dirty="0" smtClean="0">
                <a:latin typeface="Franklin Gothic Demi Cond" pitchFamily="34" charset="0"/>
              </a:rPr>
              <a:t>the nuclei to the </a:t>
            </a:r>
            <a:r>
              <a:rPr lang="en-US" sz="3200" dirty="0">
                <a:latin typeface="Franklin Gothic Demi Cond" pitchFamily="34" charset="0"/>
              </a:rPr>
              <a:t>periphery.</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Fatty cysts may be seen.</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No inflammation and no fibrosis.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Cholestasis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0" y="0"/>
            <a:ext cx="9144000" cy="6096000"/>
          </a:xfrm>
          <a:prstGeom prst="rect">
            <a:avLst/>
          </a:prstGeom>
          <a:noFill/>
          <a:ln w="9525">
            <a:noFill/>
            <a:miter lim="800000"/>
            <a:headEnd/>
            <a:tailEnd/>
          </a:ln>
        </p:spPr>
      </p:pic>
      <p:sp>
        <p:nvSpPr>
          <p:cNvPr id="16387" name="Text Box 5"/>
          <p:cNvSpPr txBox="1">
            <a:spLocks noChangeArrowheads="1"/>
          </p:cNvSpPr>
          <p:nvPr/>
        </p:nvSpPr>
        <p:spPr bwMode="auto">
          <a:xfrm>
            <a:off x="762000" y="6172200"/>
            <a:ext cx="7620000" cy="641350"/>
          </a:xfrm>
          <a:prstGeom prst="rect">
            <a:avLst/>
          </a:prstGeom>
          <a:noFill/>
          <a:ln w="9525">
            <a:noFill/>
            <a:miter lim="800000"/>
            <a:headEnd/>
            <a:tailEnd/>
          </a:ln>
        </p:spPr>
        <p:txBody>
          <a:bodyPr>
            <a:spAutoFit/>
          </a:bodyPr>
          <a:lstStyle/>
          <a:p>
            <a:pPr algn="ctr">
              <a:spcBef>
                <a:spcPct val="50000"/>
              </a:spcBef>
            </a:pPr>
            <a:r>
              <a:rPr lang="en-US" sz="3600" b="1">
                <a:solidFill>
                  <a:srgbClr val="663300"/>
                </a:solidFill>
              </a:rPr>
              <a:t>Bile “plugs”,      Bile “lakes”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600200"/>
            <a:ext cx="8686800" cy="4525963"/>
          </a:xfrm>
        </p:spPr>
        <p:txBody>
          <a:bodyPr rtlCol="0">
            <a:normAutofit fontScale="70000" lnSpcReduction="20000"/>
          </a:bodyPr>
          <a:lstStyle/>
          <a:p>
            <a:pPr eaLnBrk="1" fontAlgn="auto" hangingPunct="1">
              <a:spcAft>
                <a:spcPts val="0"/>
              </a:spcAft>
              <a:buFont typeface="Arial" pitchFamily="34" charset="0"/>
              <a:buChar char="•"/>
              <a:defRPr/>
            </a:pPr>
            <a:r>
              <a:rPr lang="en-US" sz="2800" dirty="0" smtClean="0"/>
              <a:t>Could be mechanical or functional(obstructive and </a:t>
            </a:r>
            <a:r>
              <a:rPr lang="en-US" sz="2800" dirty="0" err="1" smtClean="0"/>
              <a:t>nonobstructive</a:t>
            </a:r>
            <a:r>
              <a:rPr lang="en-US" sz="2800" dirty="0" smtClean="0"/>
              <a:t>)</a:t>
            </a:r>
          </a:p>
          <a:p>
            <a:pPr eaLnBrk="1" fontAlgn="auto" hangingPunct="1">
              <a:spcAft>
                <a:spcPts val="0"/>
              </a:spcAft>
              <a:buFont typeface="Arial" pitchFamily="34" charset="0"/>
              <a:buChar char="•"/>
              <a:defRPr/>
            </a:pPr>
            <a:r>
              <a:rPr lang="en-US" dirty="0" smtClean="0"/>
              <a:t>Changes in: </a:t>
            </a:r>
          </a:p>
          <a:p>
            <a:pPr lvl="1" eaLnBrk="1" fontAlgn="auto" hangingPunct="1">
              <a:spcAft>
                <a:spcPts val="0"/>
              </a:spcAft>
              <a:buFont typeface="Arial" pitchFamily="34" charset="0"/>
              <a:buChar char="–"/>
              <a:defRPr/>
            </a:pPr>
            <a:r>
              <a:rPr lang="en-US" dirty="0" smtClean="0"/>
              <a:t>lobular parenchyma </a:t>
            </a:r>
          </a:p>
          <a:p>
            <a:pPr lvl="1" eaLnBrk="1" fontAlgn="auto" hangingPunct="1">
              <a:spcAft>
                <a:spcPts val="0"/>
              </a:spcAft>
              <a:buFont typeface="Arial" pitchFamily="34" charset="0"/>
              <a:buChar char="–"/>
              <a:defRPr/>
            </a:pPr>
            <a:r>
              <a:rPr lang="en-US" dirty="0" smtClean="0"/>
              <a:t>portal tracts</a:t>
            </a:r>
          </a:p>
          <a:p>
            <a:pPr eaLnBrk="1" fontAlgn="auto" hangingPunct="1">
              <a:spcAft>
                <a:spcPts val="0"/>
              </a:spcAft>
              <a:buFont typeface="Arial" pitchFamily="34" charset="0"/>
              <a:buChar char="•"/>
              <a:defRPr/>
            </a:pPr>
            <a:r>
              <a:rPr lang="en-US" dirty="0" err="1" smtClean="0"/>
              <a:t>Bilirubin</a:t>
            </a:r>
            <a:r>
              <a:rPr lang="en-US" dirty="0" smtClean="0"/>
              <a:t> accumulation in liver lobule    </a:t>
            </a:r>
          </a:p>
          <a:p>
            <a:pPr lvl="1" eaLnBrk="1" fontAlgn="auto" hangingPunct="1">
              <a:spcAft>
                <a:spcPts val="0"/>
              </a:spcAft>
              <a:buFont typeface="Arial" pitchFamily="34" charset="0"/>
              <a:buChar char="–"/>
              <a:defRPr/>
            </a:pPr>
            <a:r>
              <a:rPr lang="en-US" dirty="0" smtClean="0"/>
              <a:t>starts in </a:t>
            </a:r>
            <a:r>
              <a:rPr lang="en-US" dirty="0" err="1" smtClean="0"/>
              <a:t>centrilobular</a:t>
            </a:r>
            <a:r>
              <a:rPr lang="en-US" dirty="0" smtClean="0"/>
              <a:t> zone </a:t>
            </a:r>
          </a:p>
          <a:p>
            <a:pPr lvl="1" eaLnBrk="1" fontAlgn="auto" hangingPunct="1">
              <a:spcAft>
                <a:spcPts val="0"/>
              </a:spcAft>
              <a:buFont typeface="Arial" pitchFamily="34" charset="0"/>
              <a:buChar char="–"/>
              <a:defRPr/>
            </a:pPr>
            <a:r>
              <a:rPr lang="en-US" dirty="0" smtClean="0"/>
              <a:t>pigment granules in </a:t>
            </a:r>
            <a:r>
              <a:rPr lang="en-US" dirty="0" err="1" smtClean="0"/>
              <a:t>parenchymal</a:t>
            </a:r>
            <a:r>
              <a:rPr lang="en-US" dirty="0" smtClean="0"/>
              <a:t> cells: </a:t>
            </a:r>
          </a:p>
          <a:p>
            <a:pPr lvl="2" eaLnBrk="1" fontAlgn="auto" hangingPunct="1">
              <a:spcAft>
                <a:spcPts val="0"/>
              </a:spcAft>
              <a:buFont typeface="Arial" pitchFamily="34" charset="0"/>
              <a:buChar char="•"/>
              <a:defRPr/>
            </a:pPr>
            <a:r>
              <a:rPr lang="en-US" dirty="0" err="1" smtClean="0">
                <a:solidFill>
                  <a:srgbClr val="FF0000"/>
                </a:solidFill>
              </a:rPr>
              <a:t>hepatocellular</a:t>
            </a:r>
            <a:r>
              <a:rPr lang="en-US" dirty="0" smtClean="0">
                <a:solidFill>
                  <a:srgbClr val="FF0000"/>
                </a:solidFill>
              </a:rPr>
              <a:t> </a:t>
            </a:r>
            <a:r>
              <a:rPr lang="en-US" dirty="0" err="1" smtClean="0">
                <a:solidFill>
                  <a:srgbClr val="FF0000"/>
                </a:solidFill>
              </a:rPr>
              <a:t>bilirubin</a:t>
            </a:r>
            <a:r>
              <a:rPr lang="en-US" dirty="0" smtClean="0">
                <a:solidFill>
                  <a:srgbClr val="FF0000"/>
                </a:solidFill>
              </a:rPr>
              <a:t> stasis</a:t>
            </a:r>
          </a:p>
          <a:p>
            <a:pPr lvl="1" eaLnBrk="1" fontAlgn="auto" hangingPunct="1">
              <a:spcAft>
                <a:spcPts val="0"/>
              </a:spcAft>
              <a:buFont typeface="Arial" pitchFamily="34" charset="0"/>
              <a:buChar char="–"/>
              <a:defRPr/>
            </a:pPr>
            <a:r>
              <a:rPr lang="en-US" dirty="0" err="1" smtClean="0"/>
              <a:t>inspissated</a:t>
            </a:r>
            <a:r>
              <a:rPr lang="en-US" dirty="0" smtClean="0"/>
              <a:t> </a:t>
            </a:r>
            <a:r>
              <a:rPr lang="en-US" dirty="0" err="1" smtClean="0"/>
              <a:t>bilirubin</a:t>
            </a:r>
            <a:r>
              <a:rPr lang="en-US" dirty="0" smtClean="0"/>
              <a:t>-stained bile plugs in dilated intercellular </a:t>
            </a:r>
            <a:r>
              <a:rPr lang="en-US" dirty="0" err="1" smtClean="0"/>
              <a:t>canaliculi</a:t>
            </a:r>
            <a:r>
              <a:rPr lang="en-US" dirty="0" smtClean="0"/>
              <a:t>: </a:t>
            </a:r>
          </a:p>
          <a:p>
            <a:pPr lvl="2" eaLnBrk="1" fontAlgn="auto" hangingPunct="1">
              <a:spcAft>
                <a:spcPts val="0"/>
              </a:spcAft>
              <a:buFont typeface="Arial" pitchFamily="34" charset="0"/>
              <a:buChar char="•"/>
              <a:defRPr/>
            </a:pPr>
            <a:r>
              <a:rPr lang="en-US" dirty="0" err="1" smtClean="0">
                <a:solidFill>
                  <a:srgbClr val="FF0000"/>
                </a:solidFill>
              </a:rPr>
              <a:t>canalicular</a:t>
            </a:r>
            <a:r>
              <a:rPr lang="en-US" dirty="0" smtClean="0">
                <a:solidFill>
                  <a:srgbClr val="FF0000"/>
                </a:solidFill>
              </a:rPr>
              <a:t> </a:t>
            </a:r>
            <a:r>
              <a:rPr lang="en-US" dirty="0" err="1" smtClean="0">
                <a:solidFill>
                  <a:srgbClr val="FF0000"/>
                </a:solidFill>
              </a:rPr>
              <a:t>bilirubin</a:t>
            </a:r>
            <a:r>
              <a:rPr lang="en-US" dirty="0" smtClean="0">
                <a:solidFill>
                  <a:srgbClr val="FF0000"/>
                </a:solidFill>
              </a:rPr>
              <a:t> stasis</a:t>
            </a:r>
          </a:p>
          <a:p>
            <a:pPr eaLnBrk="1" fontAlgn="auto" hangingPunct="1">
              <a:spcAft>
                <a:spcPts val="0"/>
              </a:spcAft>
              <a:buFont typeface="Arial" pitchFamily="34" charset="0"/>
              <a:buChar char="•"/>
              <a:defRPr/>
            </a:pPr>
            <a:r>
              <a:rPr lang="en-US" dirty="0" err="1" smtClean="0"/>
              <a:t>Characterstic</a:t>
            </a:r>
            <a:r>
              <a:rPr lang="en-US" dirty="0" smtClean="0"/>
              <a:t> lab finding is elevated Alkaline </a:t>
            </a:r>
            <a:r>
              <a:rPr lang="en-US" dirty="0" err="1" smtClean="0"/>
              <a:t>phosphatase</a:t>
            </a:r>
            <a:r>
              <a:rPr lang="en-US" dirty="0" smtClean="0"/>
              <a:t> and GGT </a:t>
            </a:r>
          </a:p>
          <a:p>
            <a:pPr eaLnBrk="1" fontAlgn="auto" hangingPunct="1">
              <a:spcAft>
                <a:spcPts val="0"/>
              </a:spcAft>
              <a:buFont typeface="Arial" pitchFamily="34" charset="0"/>
              <a:buChar char="•"/>
              <a:defRPr/>
            </a:pPr>
            <a:r>
              <a:rPr lang="en-US" dirty="0" smtClean="0"/>
              <a:t>Bile accumulation in the liver</a:t>
            </a:r>
            <a:r>
              <a:rPr lang="en-US" sz="2400" dirty="0" smtClean="0"/>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t>Viral Hepatitis</a:t>
            </a:r>
          </a:p>
        </p:txBody>
      </p:sp>
      <p:pic>
        <p:nvPicPr>
          <p:cNvPr id="4099" name="Picture 6" descr="http://library.med.utah.edu/WebPath/jpeg4/LIVER038.jpg"/>
          <p:cNvPicPr>
            <a:picLocks noChangeAspect="1" noChangeArrowheads="1"/>
          </p:cNvPicPr>
          <p:nvPr/>
        </p:nvPicPr>
        <p:blipFill>
          <a:blip r:embed="rId3" cstate="print"/>
          <a:srcRect/>
          <a:stretch>
            <a:fillRect/>
          </a:stretch>
        </p:blipFill>
        <p:spPr bwMode="auto">
          <a:xfrm>
            <a:off x="0" y="1524000"/>
            <a:ext cx="4495800" cy="4953000"/>
          </a:xfrm>
          <a:prstGeom prst="rect">
            <a:avLst/>
          </a:prstGeom>
          <a:noFill/>
          <a:ln w="9525">
            <a:noFill/>
            <a:miter lim="800000"/>
            <a:headEnd/>
            <a:tailEnd/>
          </a:ln>
        </p:spPr>
      </p:pic>
      <p:pic>
        <p:nvPicPr>
          <p:cNvPr id="4100" name="Picture 4" descr="http://library.med.utah.edu/WebPath/jpeg4/LIVER039.jpg"/>
          <p:cNvPicPr>
            <a:picLocks noChangeAspect="1" noChangeArrowheads="1"/>
          </p:cNvPicPr>
          <p:nvPr/>
        </p:nvPicPr>
        <p:blipFill>
          <a:blip r:embed="rId4" cstate="print"/>
          <a:srcRect/>
          <a:stretch>
            <a:fillRect/>
          </a:stretch>
        </p:blipFill>
        <p:spPr bwMode="auto">
          <a:xfrm>
            <a:off x="4800600" y="1524000"/>
            <a:ext cx="43434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cstate="print"/>
          <a:srcRect/>
          <a:stretch>
            <a:fillRect/>
          </a:stretch>
        </p:blipFill>
        <p:spPr bwMode="auto">
          <a:xfrm>
            <a:off x="0" y="0"/>
            <a:ext cx="9144000" cy="6073775"/>
          </a:xfrm>
          <a:prstGeom prst="rect">
            <a:avLst/>
          </a:prstGeom>
          <a:noFill/>
          <a:ln w="9525">
            <a:noFill/>
            <a:miter lim="800000"/>
            <a:headEnd/>
            <a:tailEnd/>
          </a:ln>
        </p:spPr>
      </p:pic>
      <p:sp>
        <p:nvSpPr>
          <p:cNvPr id="5123" name="Text Box 5"/>
          <p:cNvSpPr txBox="1">
            <a:spLocks noChangeArrowheads="1"/>
          </p:cNvSpPr>
          <p:nvPr/>
        </p:nvSpPr>
        <p:spPr bwMode="auto">
          <a:xfrm>
            <a:off x="1219200" y="6172200"/>
            <a:ext cx="6477000" cy="701675"/>
          </a:xfrm>
          <a:prstGeom prst="rect">
            <a:avLst/>
          </a:prstGeom>
          <a:noFill/>
          <a:ln w="9525">
            <a:noFill/>
            <a:miter lim="800000"/>
            <a:headEnd/>
            <a:tailEnd/>
          </a:ln>
        </p:spPr>
        <p:txBody>
          <a:bodyPr>
            <a:spAutoFit/>
          </a:bodyPr>
          <a:lstStyle/>
          <a:p>
            <a:pPr algn="ctr">
              <a:spcBef>
                <a:spcPct val="50000"/>
              </a:spcBef>
            </a:pPr>
            <a:r>
              <a:rPr lang="en-US" sz="4000" b="1">
                <a:solidFill>
                  <a:srgbClr val="0000FF"/>
                </a:solidFill>
              </a:rPr>
              <a:t>FULMINANT HEPATITIS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cstate="print"/>
          <a:srcRect/>
          <a:stretch>
            <a:fillRect/>
          </a:stretch>
        </p:blipFill>
        <p:spPr bwMode="auto">
          <a:xfrm>
            <a:off x="0" y="0"/>
            <a:ext cx="9144000" cy="6096000"/>
          </a:xfrm>
          <a:prstGeom prst="rect">
            <a:avLst/>
          </a:prstGeom>
          <a:noFill/>
          <a:ln w="9525">
            <a:noFill/>
            <a:miter lim="800000"/>
            <a:headEnd/>
            <a:tailEnd/>
          </a:ln>
        </p:spPr>
      </p:pic>
      <p:sp>
        <p:nvSpPr>
          <p:cNvPr id="6147" name="Text Box 5"/>
          <p:cNvSpPr txBox="1">
            <a:spLocks noChangeArrowheads="1"/>
          </p:cNvSpPr>
          <p:nvPr/>
        </p:nvSpPr>
        <p:spPr bwMode="auto">
          <a:xfrm>
            <a:off x="0" y="6248400"/>
            <a:ext cx="9144000" cy="641350"/>
          </a:xfrm>
          <a:prstGeom prst="rect">
            <a:avLst/>
          </a:prstGeom>
          <a:noFill/>
          <a:ln w="9525">
            <a:noFill/>
            <a:miter lim="800000"/>
            <a:headEnd/>
            <a:tailEnd/>
          </a:ln>
        </p:spPr>
        <p:txBody>
          <a:bodyPr>
            <a:spAutoFit/>
          </a:bodyPr>
          <a:lstStyle/>
          <a:p>
            <a:pPr algn="ctr">
              <a:spcBef>
                <a:spcPct val="50000"/>
              </a:spcBef>
            </a:pPr>
            <a:r>
              <a:rPr lang="en-US" sz="3600" b="1">
                <a:solidFill>
                  <a:srgbClr val="0000FF"/>
                </a:solidFill>
              </a:rPr>
              <a:t>“FULMINANT” Acute Viral Hepatitis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Normal anatomy and histology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Chronic hepatitis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0419" name="Text Box 5"/>
          <p:cNvSpPr txBox="1">
            <a:spLocks noChangeArrowheads="1"/>
          </p:cNvSpPr>
          <p:nvPr/>
        </p:nvSpPr>
        <p:spPr bwMode="auto">
          <a:xfrm>
            <a:off x="-152400" y="5867400"/>
            <a:ext cx="6172200" cy="579438"/>
          </a:xfrm>
          <a:prstGeom prst="rect">
            <a:avLst/>
          </a:prstGeom>
          <a:noFill/>
          <a:ln w="9525">
            <a:noFill/>
            <a:miter lim="800000"/>
            <a:headEnd/>
            <a:tailEnd/>
          </a:ln>
        </p:spPr>
        <p:txBody>
          <a:bodyPr>
            <a:spAutoFit/>
          </a:bodyPr>
          <a:lstStyle/>
          <a:p>
            <a:pPr>
              <a:spcBef>
                <a:spcPct val="50000"/>
              </a:spcBef>
            </a:pPr>
            <a:r>
              <a:rPr lang="en-US" sz="3200" b="1">
                <a:solidFill>
                  <a:srgbClr val="FFFF00"/>
                </a:solidFill>
              </a:rPr>
              <a:t>Chiefly Portal Inflammation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0" y="0"/>
            <a:ext cx="9144000" cy="5791200"/>
          </a:xfrm>
          <a:prstGeom prst="rect">
            <a:avLst/>
          </a:prstGeom>
          <a:noFill/>
          <a:ln w="9525">
            <a:noFill/>
            <a:miter lim="800000"/>
            <a:headEnd/>
            <a:tailEnd/>
          </a:ln>
        </p:spPr>
      </p:pic>
      <p:sp>
        <p:nvSpPr>
          <p:cNvPr id="26627" name="Text Box 5"/>
          <p:cNvSpPr txBox="1">
            <a:spLocks noChangeArrowheads="1"/>
          </p:cNvSpPr>
          <p:nvPr/>
        </p:nvSpPr>
        <p:spPr bwMode="auto">
          <a:xfrm>
            <a:off x="0" y="5867400"/>
            <a:ext cx="9144000" cy="457200"/>
          </a:xfrm>
          <a:prstGeom prst="rect">
            <a:avLst/>
          </a:prstGeom>
          <a:noFill/>
          <a:ln w="9525">
            <a:noFill/>
            <a:miter lim="800000"/>
            <a:headEnd/>
            <a:tailEnd/>
          </a:ln>
        </p:spPr>
        <p:txBody>
          <a:bodyPr>
            <a:spAutoFit/>
          </a:bodyPr>
          <a:lstStyle/>
          <a:p>
            <a:pPr algn="ctr">
              <a:spcBef>
                <a:spcPct val="50000"/>
              </a:spcBef>
            </a:pPr>
            <a:r>
              <a:rPr lang="en-US" sz="2400" b="1">
                <a:solidFill>
                  <a:srgbClr val="0000FF"/>
                </a:solidFill>
              </a:rPr>
              <a:t>More severe portal infiltrates with sinusoidal infiltrates also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CHRONIC HEPATITIS</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lum bright="20000" contrast="2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hepatitis: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from this liver biopsy show:</a:t>
            </a:r>
            <a:endParaRPr lang="en-US" sz="2800" i="1" dirty="0">
              <a:solidFill>
                <a:schemeClr val="accent1">
                  <a:satMod val="150000"/>
                </a:schemeClr>
              </a:solidFill>
              <a:latin typeface="Franklin Gothic Demi" pitchFamily="34" charset="0"/>
            </a:endParaRPr>
          </a:p>
        </p:txBody>
      </p:sp>
      <p:sp>
        <p:nvSpPr>
          <p:cNvPr id="52227" name="TextBox 2"/>
          <p:cNvSpPr txBox="1">
            <a:spLocks noChangeArrowheads="1"/>
          </p:cNvSpPr>
          <p:nvPr/>
        </p:nvSpPr>
        <p:spPr bwMode="auto">
          <a:xfrm>
            <a:off x="357188" y="2251075"/>
            <a:ext cx="8286750" cy="2678113"/>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Moderate chronic inflammatory cells infiltration consisting of lymphocytes and histiocytes in both portal tracts and liver parenchyma. Piecemeal necrosis, hepatocytes swelling and “spotty” hepatocytes necrosis are also noticed. No evidence of cirrhosis or malignancy noted.</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Hepatic cirrhosis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00034" y="6286520"/>
            <a:ext cx="8343904" cy="381000"/>
          </a:xfrm>
        </p:spPr>
        <p:txBody>
          <a:bodyPr>
            <a:noAutofit/>
          </a:bodyPr>
          <a:lstStyle/>
          <a:p>
            <a:r>
              <a:rPr lang="en-US" altLang="ar-SA" sz="2400" dirty="0" smtClean="0">
                <a:latin typeface="Verdana" pitchFamily="34" charset="0"/>
                <a:ea typeface="+mn-ea"/>
                <a:cs typeface="+mn-cs"/>
              </a:rPr>
              <a:t>Organ: Liver       </a:t>
            </a:r>
            <a:r>
              <a:rPr lang="en-US" altLang="ar-SA" sz="2400" dirty="0" err="1" smtClean="0">
                <a:latin typeface="Verdana" pitchFamily="34" charset="0"/>
                <a:ea typeface="+mn-ea"/>
                <a:cs typeface="+mn-cs"/>
              </a:rPr>
              <a:t>Dx</a:t>
            </a:r>
            <a:r>
              <a:rPr lang="en-US" altLang="ar-SA" sz="2400" dirty="0" smtClean="0">
                <a:latin typeface="Verdana" pitchFamily="34" charset="0"/>
                <a:ea typeface="+mn-ea"/>
                <a:cs typeface="+mn-cs"/>
              </a:rPr>
              <a:t>: </a:t>
            </a:r>
            <a:r>
              <a:rPr lang="en-US" altLang="ar-SA" sz="2400" dirty="0" err="1" smtClean="0">
                <a:latin typeface="Verdana" pitchFamily="34" charset="0"/>
                <a:ea typeface="+mn-ea"/>
                <a:cs typeface="+mn-cs"/>
              </a:rPr>
              <a:t>macronodular</a:t>
            </a:r>
            <a:r>
              <a:rPr lang="en-US" altLang="ar-SA" sz="2400" dirty="0" smtClean="0">
                <a:latin typeface="Verdana" pitchFamily="34" charset="0"/>
                <a:ea typeface="+mn-ea"/>
                <a:cs typeface="+mn-cs"/>
              </a:rPr>
              <a:t> </a:t>
            </a:r>
            <a:r>
              <a:rPr lang="en-US" altLang="ar-SA" sz="2400" dirty="0">
                <a:latin typeface="Verdana" pitchFamily="34" charset="0"/>
                <a:ea typeface="+mn-ea"/>
                <a:cs typeface="+mn-cs"/>
              </a:rPr>
              <a:t>cirrhosis (HBV) </a:t>
            </a:r>
          </a:p>
        </p:txBody>
      </p:sp>
      <p:pic>
        <p:nvPicPr>
          <p:cNvPr id="26628" name="Picture 4" descr="http://www.vetmed.wsu.edu/medsci520/images/ci36.jpg"/>
          <p:cNvPicPr>
            <a:picLocks noChangeAspect="1" noChangeArrowheads="1"/>
          </p:cNvPicPr>
          <p:nvPr/>
        </p:nvPicPr>
        <p:blipFill>
          <a:blip r:embed="rId2" cstate="print"/>
          <a:srcRect/>
          <a:stretch>
            <a:fillRect/>
          </a:stretch>
        </p:blipFill>
        <p:spPr bwMode="auto">
          <a:xfrm>
            <a:off x="857224" y="500042"/>
            <a:ext cx="7315200" cy="529907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0" y="0"/>
            <a:ext cx="9144000" cy="6172200"/>
          </a:xfrm>
          <a:prstGeom prst="rect">
            <a:avLst/>
          </a:prstGeom>
          <a:noFill/>
          <a:ln w="9525">
            <a:noFill/>
            <a:miter lim="800000"/>
            <a:headEnd/>
            <a:tailEnd/>
          </a:ln>
        </p:spPr>
      </p:pic>
      <p:sp>
        <p:nvSpPr>
          <p:cNvPr id="36867" name="Text Box 5"/>
          <p:cNvSpPr txBox="1">
            <a:spLocks noChangeArrowheads="1"/>
          </p:cNvSpPr>
          <p:nvPr/>
        </p:nvSpPr>
        <p:spPr bwMode="auto">
          <a:xfrm>
            <a:off x="0" y="6324600"/>
            <a:ext cx="9144000" cy="366713"/>
          </a:xfrm>
          <a:prstGeom prst="rect">
            <a:avLst/>
          </a:prstGeom>
          <a:noFill/>
          <a:ln w="9525">
            <a:noFill/>
            <a:miter lim="800000"/>
            <a:headEnd/>
            <a:tailEnd/>
          </a:ln>
        </p:spPr>
        <p:txBody>
          <a:bodyPr>
            <a:spAutoFit/>
          </a:bodyPr>
          <a:lstStyle/>
          <a:p>
            <a:pPr>
              <a:spcBef>
                <a:spcPct val="50000"/>
              </a:spcBef>
            </a:pPr>
            <a:r>
              <a:rPr lang="en-US" b="1">
                <a:solidFill>
                  <a:srgbClr val="0000FF"/>
                </a:solidFill>
              </a:rPr>
              <a:t>IRREGULAR NODULES SEPARATED BY PORTAL-to-PORTAL FIBROUS BANDS</a:t>
            </a:r>
          </a:p>
        </p:txBody>
      </p:sp>
      <p:pic>
        <p:nvPicPr>
          <p:cNvPr id="36868" name="Picture 4"/>
          <p:cNvPicPr>
            <a:picLocks noChangeAspect="1" noChangeArrowheads="1"/>
          </p:cNvPicPr>
          <p:nvPr/>
        </p:nvPicPr>
        <p:blipFill>
          <a:blip r:embed="rId4" cstate="print"/>
          <a:srcRect/>
          <a:stretch>
            <a:fillRect/>
          </a:stretch>
        </p:blipFill>
        <p:spPr bwMode="auto">
          <a:xfrm>
            <a:off x="0" y="0"/>
            <a:ext cx="3992563"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liver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 HEPATIC CIRRHOSIS</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9939" name="TextBox 2"/>
          <p:cNvSpPr txBox="1">
            <a:spLocks noChangeArrowheads="1"/>
          </p:cNvSpPr>
          <p:nvPr/>
        </p:nvSpPr>
        <p:spPr bwMode="auto">
          <a:xfrm>
            <a:off x="152400" y="5791200"/>
            <a:ext cx="8610600" cy="708025"/>
          </a:xfrm>
          <a:prstGeom prst="rect">
            <a:avLst/>
          </a:prstGeom>
          <a:noFill/>
          <a:ln w="9525">
            <a:noFill/>
            <a:miter lim="800000"/>
            <a:headEnd/>
            <a:tailEnd/>
          </a:ln>
        </p:spPr>
        <p:txBody>
          <a:bodyPr>
            <a:spAutoFit/>
          </a:bodyPr>
          <a:lstStyle/>
          <a:p>
            <a:pPr algn="ctr"/>
            <a:r>
              <a:rPr lang="en-US" sz="4000" b="1">
                <a:solidFill>
                  <a:srgbClr val="0000FF"/>
                </a:solidFill>
              </a:rPr>
              <a:t>CIRRHOSIS, TRICHROME STAIN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Cirrhosis of the liver:</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liver show:</a:t>
            </a:r>
            <a:endParaRPr lang="en-US" sz="2800" i="1" dirty="0">
              <a:solidFill>
                <a:schemeClr val="accent1">
                  <a:satMod val="150000"/>
                </a:schemeClr>
              </a:solidFill>
              <a:latin typeface="Franklin Gothic Demi" pitchFamily="34" charset="0"/>
            </a:endParaRPr>
          </a:p>
        </p:txBody>
      </p:sp>
      <p:sp>
        <p:nvSpPr>
          <p:cNvPr id="54275" name="TextBox 2"/>
          <p:cNvSpPr txBox="1">
            <a:spLocks noChangeArrowheads="1"/>
          </p:cNvSpPr>
          <p:nvPr/>
        </p:nvSpPr>
        <p:spPr bwMode="auto">
          <a:xfrm>
            <a:off x="285750" y="1885950"/>
            <a:ext cx="8572500" cy="4400550"/>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Loss of lobular architecture and formation of regenerative nodules of variable size and shape, surrounded by fibrous tissue.</a:t>
            </a: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a:latin typeface="Franklin Gothic Demi" pitchFamily="34" charset="0"/>
              </a:rPr>
              <a:t>Each </a:t>
            </a:r>
            <a:r>
              <a:rPr lang="en-US" sz="2800" dirty="0" smtClean="0">
                <a:latin typeface="Franklin Gothic Demi" pitchFamily="34" charset="0"/>
              </a:rPr>
              <a:t>nodule </a:t>
            </a:r>
            <a:r>
              <a:rPr lang="en-US" sz="2800" dirty="0">
                <a:latin typeface="Franklin Gothic Demi" pitchFamily="34" charset="0"/>
              </a:rPr>
              <a:t>consists of liver cells without any arrangement and with no central vein.</a:t>
            </a: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a:latin typeface="Franklin Gothic Demi" pitchFamily="34" charset="0"/>
              </a:rPr>
              <a:t>Large number of proliferated bile ducts and chronic inflammatory cells are present in fibrous tissue.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smtClean="0"/>
              <a:t>Hepatocellular</a:t>
            </a:r>
            <a:r>
              <a:rPr lang="en-US" dirty="0" smtClean="0"/>
              <a:t> carcinoma</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t3.gstatic.com/images?q=tbn:ANd9GcTh1sMjdjThKsKxRYADBXBTHguSuF_OavT4DyyFVE3q7hKZcnEZ8A"/>
          <p:cNvPicPr>
            <a:picLocks noChangeAspect="1" noChangeArrowheads="1"/>
          </p:cNvPicPr>
          <p:nvPr/>
        </p:nvPicPr>
        <p:blipFill>
          <a:blip r:embed="rId2" cstate="print"/>
          <a:srcRect/>
          <a:stretch>
            <a:fillRect/>
          </a:stretch>
        </p:blipFill>
        <p:spPr bwMode="auto">
          <a:xfrm>
            <a:off x="899591" y="548680"/>
            <a:ext cx="7083879" cy="5306074"/>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t0.gstatic.com/images?q=tbn:ANd9GcTon7KiI0yCvmMiX3z2dXQAW3mn2p5x3hLlgMYK2jDnQqA5PXf0QQ"/>
          <p:cNvPicPr>
            <a:picLocks noChangeAspect="1" noChangeArrowheads="1"/>
          </p:cNvPicPr>
          <p:nvPr/>
        </p:nvPicPr>
        <p:blipFill>
          <a:blip r:embed="rId2" cstate="print"/>
          <a:srcRect/>
          <a:stretch>
            <a:fillRect/>
          </a:stretch>
        </p:blipFill>
        <p:spPr bwMode="auto">
          <a:xfrm>
            <a:off x="755576" y="548680"/>
            <a:ext cx="7318760" cy="5756656"/>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epatocellular carcinoma, histopathology image"/>
          <p:cNvPicPr>
            <a:picLocks noChangeAspect="1" noChangeArrowheads="1"/>
          </p:cNvPicPr>
          <p:nvPr/>
        </p:nvPicPr>
        <p:blipFill>
          <a:blip r:embed="rId3" cstate="print"/>
          <a:srcRect/>
          <a:stretch>
            <a:fillRect/>
          </a:stretch>
        </p:blipFill>
        <p:spPr bwMode="auto">
          <a:xfrm>
            <a:off x="1043608" y="620688"/>
            <a:ext cx="6867128" cy="515034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patocellular carcinoma, histopathology image"/>
          <p:cNvPicPr>
            <a:picLocks noChangeAspect="1" noChangeArrowheads="1"/>
          </p:cNvPicPr>
          <p:nvPr/>
        </p:nvPicPr>
        <p:blipFill>
          <a:blip r:embed="rId3" cstate="print"/>
          <a:srcRect/>
          <a:stretch>
            <a:fillRect/>
          </a:stretch>
        </p:blipFill>
        <p:spPr bwMode="auto">
          <a:xfrm>
            <a:off x="971600" y="404664"/>
            <a:ext cx="7344816" cy="554461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epatocellular carcinoma">
            <a:hlinkClick r:id="rId2"/>
          </p:cNvPr>
          <p:cNvPicPr>
            <a:picLocks noChangeAspect="1" noChangeArrowheads="1"/>
          </p:cNvPicPr>
          <p:nvPr/>
        </p:nvPicPr>
        <p:blipFill>
          <a:blip r:embed="rId3" cstate="print"/>
          <a:srcRect/>
          <a:stretch>
            <a:fillRect/>
          </a:stretch>
        </p:blipFill>
        <p:spPr bwMode="auto">
          <a:xfrm>
            <a:off x="539552" y="404664"/>
            <a:ext cx="7992888" cy="5994666"/>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epatocellular carcinoma, histopathology image"/>
          <p:cNvPicPr>
            <a:picLocks noChangeAspect="1" noChangeArrowheads="1"/>
          </p:cNvPicPr>
          <p:nvPr/>
        </p:nvPicPr>
        <p:blipFill>
          <a:blip r:embed="rId3" cstate="print"/>
          <a:srcRect/>
          <a:stretch>
            <a:fillRect/>
          </a:stretch>
        </p:blipFill>
        <p:spPr bwMode="auto">
          <a:xfrm>
            <a:off x="827584" y="548680"/>
            <a:ext cx="7438461" cy="557884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Liver2"/>
          <p:cNvPicPr>
            <a:picLocks noChangeAspect="1" noChangeArrowheads="1"/>
          </p:cNvPicPr>
          <p:nvPr/>
        </p:nvPicPr>
        <p:blipFill>
          <a:blip r:embed="rId3" cstate="print"/>
          <a:srcRect/>
          <a:stretch>
            <a:fillRect/>
          </a:stretch>
        </p:blipFill>
        <p:spPr bwMode="auto">
          <a:xfrm>
            <a:off x="0" y="0"/>
            <a:ext cx="7772400" cy="6869113"/>
          </a:xfrm>
          <a:prstGeom prst="rect">
            <a:avLst/>
          </a:prstGeom>
          <a:noFill/>
          <a:ln w="9525">
            <a:noFill/>
            <a:miter lim="800000"/>
            <a:headEnd/>
            <a:tailEnd/>
          </a:ln>
        </p:spPr>
      </p:pic>
      <p:sp>
        <p:nvSpPr>
          <p:cNvPr id="9219" name="Text Box 5"/>
          <p:cNvSpPr txBox="1">
            <a:spLocks noChangeArrowheads="1"/>
          </p:cNvSpPr>
          <p:nvPr/>
        </p:nvSpPr>
        <p:spPr bwMode="auto">
          <a:xfrm>
            <a:off x="7620000" y="0"/>
            <a:ext cx="1219200" cy="3446463"/>
          </a:xfrm>
          <a:prstGeom prst="rect">
            <a:avLst/>
          </a:prstGeom>
          <a:noFill/>
          <a:ln w="9525">
            <a:noFill/>
            <a:miter lim="800000"/>
            <a:headEnd/>
            <a:tailEnd/>
          </a:ln>
        </p:spPr>
        <p:txBody>
          <a:bodyPr>
            <a:spAutoFit/>
          </a:bodyPr>
          <a:lstStyle/>
          <a:p>
            <a:pPr algn="ctr">
              <a:spcBef>
                <a:spcPct val="50000"/>
              </a:spcBef>
            </a:pPr>
            <a:r>
              <a:rPr lang="en-US" sz="8800" b="1">
                <a:solidFill>
                  <a:srgbClr val="FF0000"/>
                </a:solidFill>
              </a:rPr>
              <a:t>N</a:t>
            </a:r>
          </a:p>
          <a:p>
            <a:pPr algn="ctr">
              <a:spcBef>
                <a:spcPct val="50000"/>
              </a:spcBef>
            </a:pPr>
            <a:r>
              <a:rPr lang="en-US" sz="8800" b="1">
                <a:solidFill>
                  <a:srgbClr val="FF0000"/>
                </a:solidFill>
              </a:rPr>
              <a:t>O</a:t>
            </a:r>
          </a:p>
        </p:txBody>
      </p:sp>
      <p:sp>
        <p:nvSpPr>
          <p:cNvPr id="9220" name="Text Box 6"/>
          <p:cNvSpPr txBox="1">
            <a:spLocks noChangeArrowheads="1"/>
          </p:cNvSpPr>
          <p:nvPr/>
        </p:nvSpPr>
        <p:spPr bwMode="auto">
          <a:xfrm>
            <a:off x="7772400" y="4191000"/>
            <a:ext cx="1371600" cy="854075"/>
          </a:xfrm>
          <a:prstGeom prst="rect">
            <a:avLst/>
          </a:prstGeom>
          <a:noFill/>
          <a:ln w="9525">
            <a:noFill/>
            <a:miter lim="800000"/>
            <a:headEnd/>
            <a:tailEnd/>
          </a:ln>
        </p:spPr>
        <p:txBody>
          <a:bodyPr>
            <a:spAutoFit/>
          </a:bodyPr>
          <a:lstStyle/>
          <a:p>
            <a:pPr algn="ctr">
              <a:spcBef>
                <a:spcPct val="50000"/>
              </a:spcBef>
            </a:pPr>
            <a:r>
              <a:rPr lang="en-US" sz="2000" b="1">
                <a:solidFill>
                  <a:srgbClr val="3366FF"/>
                </a:solidFill>
              </a:rPr>
              <a:t>FIBROUS</a:t>
            </a:r>
          </a:p>
          <a:p>
            <a:pPr algn="ctr">
              <a:spcBef>
                <a:spcPct val="50000"/>
              </a:spcBef>
            </a:pPr>
            <a:r>
              <a:rPr lang="en-US" sz="2000" b="1">
                <a:solidFill>
                  <a:srgbClr val="3366FF"/>
                </a:solidFill>
              </a:rPr>
              <a:t>TISSUE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Hepatocellular carcinoma:</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 tumour consisting of:</a:t>
            </a:r>
            <a:endParaRPr lang="en-US" sz="2800" i="1" dirty="0">
              <a:solidFill>
                <a:schemeClr val="accent1">
                  <a:satMod val="150000"/>
                </a:schemeClr>
              </a:solidFill>
              <a:latin typeface="Franklin Gothic Demi" pitchFamily="34" charset="0"/>
            </a:endParaRPr>
          </a:p>
        </p:txBody>
      </p:sp>
      <p:sp>
        <p:nvSpPr>
          <p:cNvPr id="56323" name="TextBox 2"/>
          <p:cNvSpPr txBox="1">
            <a:spLocks noChangeArrowheads="1"/>
          </p:cNvSpPr>
          <p:nvPr/>
        </p:nvSpPr>
        <p:spPr bwMode="auto">
          <a:xfrm>
            <a:off x="357188" y="1785938"/>
            <a:ext cx="8358187" cy="4400550"/>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Thick cords, </a:t>
            </a:r>
            <a:r>
              <a:rPr lang="en-US" sz="2800" dirty="0" err="1" smtClean="0">
                <a:latin typeface="Franklin Gothic Demi" pitchFamily="34" charset="0"/>
              </a:rPr>
              <a:t>trabeculae</a:t>
            </a:r>
            <a:r>
              <a:rPr lang="en-US" sz="2800" dirty="0" smtClean="0">
                <a:latin typeface="Franklin Gothic Demi" pitchFamily="34" charset="0"/>
              </a:rPr>
              <a:t> </a:t>
            </a:r>
            <a:r>
              <a:rPr lang="en-US" sz="2800" dirty="0">
                <a:latin typeface="Franklin Gothic Demi" pitchFamily="34" charset="0"/>
              </a:rPr>
              <a:t>and nests of malignant liver cells separated by sinusoidal spaces.</a:t>
            </a: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a:latin typeface="Franklin Gothic Demi" pitchFamily="34" charset="0"/>
              </a:rPr>
              <a:t>Malignant liver cells are  </a:t>
            </a:r>
            <a:r>
              <a:rPr lang="en-US" sz="2800" dirty="0" err="1">
                <a:latin typeface="Franklin Gothic Demi" pitchFamily="34" charset="0"/>
              </a:rPr>
              <a:t>pleomorphic</a:t>
            </a:r>
            <a:r>
              <a:rPr lang="en-US" sz="2800" dirty="0">
                <a:latin typeface="Franklin Gothic Demi" pitchFamily="34" charset="0"/>
              </a:rPr>
              <a:t>, </a:t>
            </a:r>
            <a:r>
              <a:rPr lang="en-US" sz="2800" dirty="0" err="1">
                <a:latin typeface="Franklin Gothic Demi" pitchFamily="34" charset="0"/>
              </a:rPr>
              <a:t>binucleated</a:t>
            </a:r>
            <a:r>
              <a:rPr lang="en-US" sz="2800" dirty="0">
                <a:latin typeface="Franklin Gothic Demi" pitchFamily="34" charset="0"/>
              </a:rPr>
              <a:t> or forming giant cells with </a:t>
            </a:r>
            <a:r>
              <a:rPr lang="en-US" sz="2800" dirty="0" err="1">
                <a:latin typeface="Franklin Gothic Demi" pitchFamily="34" charset="0"/>
              </a:rPr>
              <a:t>hyperchromatic</a:t>
            </a:r>
            <a:r>
              <a:rPr lang="en-US" sz="2800" dirty="0">
                <a:latin typeface="Franklin Gothic Demi" pitchFamily="34" charset="0"/>
              </a:rPr>
              <a:t> nuclei.</a:t>
            </a: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a:latin typeface="Franklin Gothic Demi" pitchFamily="34" charset="0"/>
              </a:rPr>
              <a:t>Mitoses are numerous.</a:t>
            </a: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a:latin typeface="Franklin Gothic Demi" pitchFamily="34" charset="0"/>
              </a:rPr>
              <a:t>Areas of </a:t>
            </a:r>
            <a:r>
              <a:rPr lang="en-US" sz="2800" dirty="0" err="1">
                <a:latin typeface="Franklin Gothic Demi" pitchFamily="34" charset="0"/>
              </a:rPr>
              <a:t>haemorrhage</a:t>
            </a:r>
            <a:r>
              <a:rPr lang="en-US" sz="2800" dirty="0">
                <a:latin typeface="Franklin Gothic Demi" pitchFamily="34" charset="0"/>
              </a:rPr>
              <a:t> and necrosis are present.</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Drug toxicity</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t>Drug Toxicity</a:t>
            </a:r>
          </a:p>
        </p:txBody>
      </p:sp>
      <p:sp>
        <p:nvSpPr>
          <p:cNvPr id="3" name="Content Placeholder 2"/>
          <p:cNvSpPr>
            <a:spLocks noGrp="1"/>
          </p:cNvSpPr>
          <p:nvPr>
            <p:ph idx="1"/>
          </p:nvPr>
        </p:nvSpPr>
        <p:spPr>
          <a:xfrm>
            <a:off x="0" y="1600200"/>
            <a:ext cx="9525000" cy="4525963"/>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Liver injury due to medications or other toxic agents. </a:t>
            </a:r>
          </a:p>
          <a:p>
            <a:pPr eaLnBrk="1" fontAlgn="auto" hangingPunct="1">
              <a:spcAft>
                <a:spcPts val="0"/>
              </a:spcAft>
              <a:buFont typeface="Arial" pitchFamily="34" charset="0"/>
              <a:buChar char="•"/>
              <a:defRPr/>
            </a:pPr>
            <a:r>
              <a:rPr lang="en-US" dirty="0" smtClean="0"/>
              <a:t>Can resemble any liver process; clinical correlation essential in diagnosis.</a:t>
            </a:r>
          </a:p>
          <a:p>
            <a:pPr eaLnBrk="1" fontAlgn="auto" hangingPunct="1">
              <a:spcAft>
                <a:spcPts val="0"/>
              </a:spcAft>
              <a:buFont typeface="Arial" pitchFamily="34" charset="0"/>
              <a:buNone/>
              <a:defRPr/>
            </a:pPr>
            <a:r>
              <a:rPr lang="en-US" dirty="0" smtClean="0"/>
              <a:t>    Histopathology: Changes that can be seen are:</a:t>
            </a:r>
          </a:p>
          <a:p>
            <a:pPr eaLnBrk="1" fontAlgn="auto" hangingPunct="1">
              <a:spcAft>
                <a:spcPts val="0"/>
              </a:spcAft>
              <a:buFont typeface="Arial" pitchFamily="34" charset="0"/>
              <a:buChar char="•"/>
              <a:defRPr/>
            </a:pPr>
            <a:r>
              <a:rPr lang="en-US" dirty="0" err="1" smtClean="0"/>
              <a:t>Cholestasis</a:t>
            </a:r>
            <a:endParaRPr lang="en-US" dirty="0" smtClean="0"/>
          </a:p>
          <a:p>
            <a:pPr eaLnBrk="1" fontAlgn="auto" hangingPunct="1">
              <a:spcAft>
                <a:spcPts val="0"/>
              </a:spcAft>
              <a:buFont typeface="Arial" pitchFamily="34" charset="0"/>
              <a:buChar char="•"/>
              <a:defRPr/>
            </a:pPr>
            <a:r>
              <a:rPr lang="en-US" dirty="0" err="1" smtClean="0"/>
              <a:t>Steatosis</a:t>
            </a:r>
            <a:endParaRPr lang="en-US" dirty="0" smtClean="0"/>
          </a:p>
          <a:p>
            <a:pPr eaLnBrk="1" fontAlgn="auto" hangingPunct="1">
              <a:spcAft>
                <a:spcPts val="0"/>
              </a:spcAft>
              <a:buFont typeface="Arial" pitchFamily="34" charset="0"/>
              <a:buChar char="•"/>
              <a:defRPr/>
            </a:pPr>
            <a:r>
              <a:rPr lang="en-US" dirty="0" err="1" smtClean="0"/>
              <a:t>Granulomas</a:t>
            </a:r>
            <a:endParaRPr lang="en-US" dirty="0" smtClean="0"/>
          </a:p>
          <a:p>
            <a:pPr eaLnBrk="1" fontAlgn="auto" hangingPunct="1">
              <a:spcAft>
                <a:spcPts val="0"/>
              </a:spcAft>
              <a:buFont typeface="Arial" pitchFamily="34" charset="0"/>
              <a:buChar char="•"/>
              <a:defRPr/>
            </a:pPr>
            <a:r>
              <a:rPr lang="en-US" dirty="0" err="1" smtClean="0"/>
              <a:t>Hepatocellular</a:t>
            </a:r>
            <a:r>
              <a:rPr lang="en-US" dirty="0" smtClean="0"/>
              <a:t> Necrosis</a:t>
            </a:r>
          </a:p>
          <a:p>
            <a:pPr eaLnBrk="1" fontAlgn="auto" hangingPunct="1">
              <a:spcAft>
                <a:spcPts val="0"/>
              </a:spcAft>
              <a:buFont typeface="Arial" pitchFamily="34" charset="0"/>
              <a:buChar char="•"/>
              <a:defRPr/>
            </a:pPr>
            <a:r>
              <a:rPr lang="en-US" dirty="0" smtClean="0"/>
              <a:t>Predictable(intrinsic) or unpredictable(idiosyncratic)</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t>Normal Liver</a:t>
            </a:r>
          </a:p>
        </p:txBody>
      </p:sp>
      <p:pic>
        <p:nvPicPr>
          <p:cNvPr id="5123" name="Picture 2" descr="Description: http://www.path.cam.ac.uk/Normal/AR_Alimentary/LV_Liver/N_AR_LV_02.jpg"/>
          <p:cNvPicPr>
            <a:picLocks noChangeAspect="1" noChangeArrowheads="1"/>
          </p:cNvPicPr>
          <p:nvPr/>
        </p:nvPicPr>
        <p:blipFill>
          <a:blip r:embed="rId2" cstate="print"/>
          <a:srcRect/>
          <a:stretch>
            <a:fillRect/>
          </a:stretch>
        </p:blipFill>
        <p:spPr bwMode="auto">
          <a:xfrm>
            <a:off x="304800" y="1295400"/>
            <a:ext cx="86106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p:txBody>
          <a:bodyPr/>
          <a:lstStyle/>
          <a:p>
            <a:pPr eaLnBrk="1" hangingPunct="1"/>
            <a:r>
              <a:rPr lang="en-US" smtClean="0"/>
              <a:t>Fatty liver</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500063"/>
          <a:ext cx="4243388" cy="3362325"/>
        </p:xfrm>
        <a:graphic>
          <a:graphicData uri="http://schemas.openxmlformats.org/presentationml/2006/ole">
            <p:oleObj spid="_x0000_s1026" name="Bitmap Image" r:id="rId4" imgW="1286055" imgH="1019048" progId="PBrush">
              <p:embed/>
            </p:oleObj>
          </a:graphicData>
        </a:graphic>
      </p:graphicFrame>
      <p:graphicFrame>
        <p:nvGraphicFramePr>
          <p:cNvPr id="1027" name="Object 3"/>
          <p:cNvGraphicFramePr>
            <a:graphicFrameLocks noChangeAspect="1"/>
          </p:cNvGraphicFramePr>
          <p:nvPr/>
        </p:nvGraphicFramePr>
        <p:xfrm>
          <a:off x="4357688" y="357188"/>
          <a:ext cx="4545012" cy="3576637"/>
        </p:xfrm>
        <a:graphic>
          <a:graphicData uri="http://schemas.openxmlformats.org/presentationml/2006/ole">
            <p:oleObj spid="_x0000_s1027" name="Bitmap Image" r:id="rId5" imgW="1343212" imgH="1057423" progId="PBrush">
              <p:embed/>
            </p:oleObj>
          </a:graphicData>
        </a:graphic>
      </p:graphicFrame>
      <p:sp>
        <p:nvSpPr>
          <p:cNvPr id="1028" name="Rectangle 3"/>
          <p:cNvSpPr>
            <a:spLocks noChangeArrowheads="1"/>
          </p:cNvSpPr>
          <p:nvPr/>
        </p:nvSpPr>
        <p:spPr bwMode="auto">
          <a:xfrm>
            <a:off x="1143000" y="4857750"/>
            <a:ext cx="6858000" cy="646113"/>
          </a:xfrm>
          <a:prstGeom prst="rect">
            <a:avLst/>
          </a:prstGeom>
          <a:noFill/>
          <a:ln w="9525">
            <a:noFill/>
            <a:miter lim="800000"/>
            <a:headEnd/>
            <a:tailEnd/>
          </a:ln>
        </p:spPr>
        <p:txBody>
          <a:bodyPr>
            <a:spAutoFit/>
          </a:bodyPr>
          <a:lstStyle/>
          <a:p>
            <a:r>
              <a:rPr lang="en-US">
                <a:latin typeface="Calibri" pitchFamily="34" charset="0"/>
              </a:rPr>
              <a:t>Organ: Liver                                                     Dx: Steatosis ( Fatty Liver)</a:t>
            </a:r>
            <a:br>
              <a:rPr lang="en-US">
                <a:latin typeface="Calibri" pitchFamily="34" charset="0"/>
              </a:rPr>
            </a:br>
            <a:endParaRPr lang="en-US">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890588" y="571500"/>
            <a:ext cx="7362825" cy="5715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846</TotalTime>
  <Words>764</Words>
  <Application>Microsoft Office PowerPoint</Application>
  <PresentationFormat>On-screen Show (4:3)</PresentationFormat>
  <Paragraphs>113</Paragraphs>
  <Slides>44</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Bitmap Image</vt:lpstr>
      <vt:lpstr>Hepatobiliary system</vt:lpstr>
      <vt:lpstr>Normal anatomy and histology</vt:lpstr>
      <vt:lpstr>Slide 3</vt:lpstr>
      <vt:lpstr>Slide 4</vt:lpstr>
      <vt:lpstr>Normal Liver</vt:lpstr>
      <vt:lpstr>Gross and histopathology</vt:lpstr>
      <vt:lpstr>Fatty liver</vt:lpstr>
      <vt:lpstr>Slide 8</vt:lpstr>
      <vt:lpstr>Slide 9</vt:lpstr>
      <vt:lpstr>Slide 10</vt:lpstr>
      <vt:lpstr>Slide 11</vt:lpstr>
      <vt:lpstr>Fatty change of the liver: Section of liver shows:</vt:lpstr>
      <vt:lpstr>Cholestasis</vt:lpstr>
      <vt:lpstr>Slide 14</vt:lpstr>
      <vt:lpstr>Slide 15</vt:lpstr>
      <vt:lpstr>Slide 16</vt:lpstr>
      <vt:lpstr>Viral Hepatitis</vt:lpstr>
      <vt:lpstr>Slide 18</vt:lpstr>
      <vt:lpstr>Slide 19</vt:lpstr>
      <vt:lpstr>Chronic hepatitis</vt:lpstr>
      <vt:lpstr>Slide 21</vt:lpstr>
      <vt:lpstr>Slide 22</vt:lpstr>
      <vt:lpstr>Slide 23</vt:lpstr>
      <vt:lpstr> CHRONIC HEPATITIS</vt:lpstr>
      <vt:lpstr>Chronic hepatitis: Section from this liver biopsy show:</vt:lpstr>
      <vt:lpstr>Hepatic cirrhosis</vt:lpstr>
      <vt:lpstr>Organ: Liver       Dx: macronodular cirrhosis (HBV) </vt:lpstr>
      <vt:lpstr>Slide 28</vt:lpstr>
      <vt:lpstr>Slide 29</vt:lpstr>
      <vt:lpstr> HEPATIC CIRRHOSIS</vt:lpstr>
      <vt:lpstr>Slide 31</vt:lpstr>
      <vt:lpstr>Cirrhosis of the liver: Section of liver show:</vt:lpstr>
      <vt:lpstr>Hepatocellular carcinoma</vt:lpstr>
      <vt:lpstr>Slide 34</vt:lpstr>
      <vt:lpstr>Slide 35</vt:lpstr>
      <vt:lpstr>Slide 36</vt:lpstr>
      <vt:lpstr>Slide 37</vt:lpstr>
      <vt:lpstr>Slide 38</vt:lpstr>
      <vt:lpstr>Slide 39</vt:lpstr>
      <vt:lpstr>Hepatocellular carcinoma: Section show tumour consisting of:</vt:lpstr>
      <vt:lpstr>Drug toxicity</vt:lpstr>
      <vt:lpstr>Slide 42</vt:lpstr>
      <vt:lpstr>Slide 43</vt:lpstr>
      <vt:lpstr>Drug Toxicity</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Mr. Amer Shafie</dc:creator>
  <cp:lastModifiedBy>Mr. Amer Shafie</cp:lastModifiedBy>
  <cp:revision>64</cp:revision>
  <dcterms:created xsi:type="dcterms:W3CDTF">2010-07-19T08:53:06Z</dcterms:created>
  <dcterms:modified xsi:type="dcterms:W3CDTF">2012-06-19T11:00:47Z</dcterms:modified>
</cp:coreProperties>
</file>