
<file path=[Content_Types].xml><?xml version="1.0" encoding="utf-8"?>
<Types xmlns="http://schemas.openxmlformats.org/package/2006/content-types">
  <Override PartName="/ppt/slides/slide17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slides/slide5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Override PartName="/ppt/slideLayouts/slideLayout3.xml" ContentType="application/vnd.openxmlformats-officedocument.presentationml.slideLayout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Default Extension="png" ContentType="image/png"/>
  <Override PartName="/docProps/core.xml" ContentType="application/vnd.openxmlformats-package.core-properties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15.xml" ContentType="application/vnd.openxmlformats-officedocument.presentationml.slide+xml"/>
  <Override PartName="/ppt/viewProps.xml" ContentType="application/vnd.openxmlformats-officedocument.presentationml.viewProps+xml"/>
  <Default Extension="bin" ContentType="application/vnd.openxmlformats-officedocument.presentationml.printerSettings"/>
  <Default Extension="rels" ContentType="application/vnd.openxmlformats-package.relationships+xml"/>
  <Override PartName="/ppt/slides/slide9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6.xml" ContentType="application/vnd.openxmlformats-officedocument.presentationml.slide+xml"/>
  <Override PartName="/ppt/slides/slide16.xml" ContentType="application/vnd.openxmlformats-officedocument.presentationml.slide+xml"/>
  <Default Extension="gif" ContentType="image/gif"/>
  <Override PartName="/ppt/slides/slide1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rtl="1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9" r:id="rId14"/>
    <p:sldId id="267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x-none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84380"/>
    <p:restoredTop sz="94660"/>
  </p:normalViewPr>
  <p:slideViewPr>
    <p:cSldViewPr>
      <p:cViewPr varScale="1">
        <p:scale>
          <a:sx n="31" d="100"/>
          <a:sy n="31" d="100"/>
        </p:scale>
        <p:origin x="-104" y="-15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4" Type="http://schemas.openxmlformats.org/officeDocument/2006/relationships/slide" Target="slides/slide13.xml"/><Relationship Id="rId20" Type="http://schemas.openxmlformats.org/officeDocument/2006/relationships/presProps" Target="presProps.xml"/><Relationship Id="rId4" Type="http://schemas.openxmlformats.org/officeDocument/2006/relationships/slide" Target="slides/slide3.xml"/><Relationship Id="rId21" Type="http://schemas.openxmlformats.org/officeDocument/2006/relationships/viewProps" Target="viewProps.xml"/><Relationship Id="rId22" Type="http://schemas.openxmlformats.org/officeDocument/2006/relationships/theme" Target="theme/theme1.xml"/><Relationship Id="rId23" Type="http://schemas.openxmlformats.org/officeDocument/2006/relationships/tableStyles" Target="tableStyles.xml"/><Relationship Id="rId7" Type="http://schemas.openxmlformats.org/officeDocument/2006/relationships/slide" Target="slides/slide6.xml"/><Relationship Id="rId11" Type="http://schemas.openxmlformats.org/officeDocument/2006/relationships/slide" Target="slides/slide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6" Type="http://schemas.openxmlformats.org/officeDocument/2006/relationships/slide" Target="slides/slide15.xml"/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0" Type="http://schemas.openxmlformats.org/officeDocument/2006/relationships/slide" Target="slides/slide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19" Type="http://schemas.openxmlformats.org/officeDocument/2006/relationships/printerSettings" Target="printerSettings/printerSettings1.bin"/><Relationship Id="rId2" Type="http://schemas.openxmlformats.org/officeDocument/2006/relationships/slide" Target="slides/slide1.xml"/><Relationship Id="rId9" Type="http://schemas.openxmlformats.org/officeDocument/2006/relationships/slide" Target="slides/slide8.xml"/><Relationship Id="rId3" Type="http://schemas.openxmlformats.org/officeDocument/2006/relationships/slide" Target="slides/slide2.xml"/><Relationship Id="rId18" Type="http://schemas.openxmlformats.org/officeDocument/2006/relationships/slide" Target="slides/slide1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مستطيل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مستطيل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مستطيل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مستطيل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مستطيل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مستطيل مستدير الزوايا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مستطيل مستدير الزوايا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مستطيل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مستطيل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مستطيل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مستطيل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عنوان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x-none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9" name="عنوان فرعي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x-none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28" name="عنصر نائب للتاريخ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1B8ABB09-4A1D-463E-8065-109CC2B7EFAA}" type="datetimeFigureOut">
              <a:rPr lang="x-none" smtClean="0"/>
              <a:pPr/>
              <a:t>12/14/12</a:t>
            </a:fld>
            <a:endParaRPr lang="x-none"/>
          </a:p>
        </p:txBody>
      </p:sp>
      <p:sp>
        <p:nvSpPr>
          <p:cNvPr id="17" name="عنصر نائب للتذييل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x-none"/>
          </a:p>
        </p:txBody>
      </p:sp>
      <p:sp>
        <p:nvSpPr>
          <p:cNvPr id="29" name="عنصر نائب لرقم الشريحة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0B34F065-1154-456A-91E3-76DE8E75E17B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x-none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x-none" smtClean="0"/>
              <a:t>انقر لتحرير أنماط النص الرئيسي</a:t>
            </a:r>
          </a:p>
          <a:p>
            <a:pPr lvl="1" eaLnBrk="1" latinLnBrk="0" hangingPunct="1"/>
            <a:r>
              <a:rPr lang="x-none" smtClean="0"/>
              <a:t>المستوى الثاني</a:t>
            </a:r>
          </a:p>
          <a:p>
            <a:pPr lvl="2" eaLnBrk="1" latinLnBrk="0" hangingPunct="1"/>
            <a:r>
              <a:rPr lang="x-none" smtClean="0"/>
              <a:t>المستوى الثالث</a:t>
            </a:r>
          </a:p>
          <a:p>
            <a:pPr lvl="3" eaLnBrk="1" latinLnBrk="0" hangingPunct="1"/>
            <a:r>
              <a:rPr lang="x-none" smtClean="0"/>
              <a:t>المستوى الرابع</a:t>
            </a:r>
          </a:p>
          <a:p>
            <a:pPr lvl="4" eaLnBrk="1" latinLnBrk="0" hangingPunct="1"/>
            <a:r>
              <a:rPr lang="x-none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x-none" smtClean="0"/>
              <a:pPr/>
              <a:t>12/14/12</a:t>
            </a:fld>
            <a:endParaRPr lang="x-none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x-none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x-none" smtClean="0"/>
              <a:t>انقر لتحرير أنماط النص الرئيسي</a:t>
            </a:r>
          </a:p>
          <a:p>
            <a:pPr lvl="1" eaLnBrk="1" latinLnBrk="0" hangingPunct="1"/>
            <a:r>
              <a:rPr lang="x-none" smtClean="0"/>
              <a:t>المستوى الثاني</a:t>
            </a:r>
          </a:p>
          <a:p>
            <a:pPr lvl="2" eaLnBrk="1" latinLnBrk="0" hangingPunct="1"/>
            <a:r>
              <a:rPr lang="x-none" smtClean="0"/>
              <a:t>المستوى الثالث</a:t>
            </a:r>
          </a:p>
          <a:p>
            <a:pPr lvl="3" eaLnBrk="1" latinLnBrk="0" hangingPunct="1"/>
            <a:r>
              <a:rPr lang="x-none" smtClean="0"/>
              <a:t>المستوى الرابع</a:t>
            </a:r>
          </a:p>
          <a:p>
            <a:pPr lvl="4" eaLnBrk="1" latinLnBrk="0" hangingPunct="1"/>
            <a:r>
              <a:rPr lang="x-none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x-none" smtClean="0"/>
              <a:pPr/>
              <a:t>12/14/12</a:t>
            </a:fld>
            <a:endParaRPr lang="x-none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x-none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x-none" smtClean="0"/>
              <a:t>انقر لتحرير أنماط النص الرئيسي</a:t>
            </a:r>
          </a:p>
          <a:p>
            <a:pPr lvl="1" eaLnBrk="1" latinLnBrk="0" hangingPunct="1"/>
            <a:r>
              <a:rPr lang="x-none" smtClean="0"/>
              <a:t>المستوى الثاني</a:t>
            </a:r>
          </a:p>
          <a:p>
            <a:pPr lvl="2" eaLnBrk="1" latinLnBrk="0" hangingPunct="1"/>
            <a:r>
              <a:rPr lang="x-none" smtClean="0"/>
              <a:t>المستوى الثالث</a:t>
            </a:r>
          </a:p>
          <a:p>
            <a:pPr lvl="3" eaLnBrk="1" latinLnBrk="0" hangingPunct="1"/>
            <a:r>
              <a:rPr lang="x-none" smtClean="0"/>
              <a:t>المستوى الرابع</a:t>
            </a:r>
          </a:p>
          <a:p>
            <a:pPr lvl="4" eaLnBrk="1" latinLnBrk="0" hangingPunct="1"/>
            <a:r>
              <a:rPr lang="x-none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x-none" smtClean="0"/>
              <a:pPr/>
              <a:t>12/14/12</a:t>
            </a:fld>
            <a:endParaRPr lang="x-none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x-none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x-none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x-none" smtClean="0"/>
              <a:pPr/>
              <a:t>12/14/12</a:t>
            </a:fld>
            <a:endParaRPr lang="x-none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x-none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x-none" smtClean="0"/>
              <a:t>انقر لتحرير أنماط النص الرئيسي</a:t>
            </a:r>
          </a:p>
          <a:p>
            <a:pPr lvl="1" eaLnBrk="1" latinLnBrk="0" hangingPunct="1"/>
            <a:r>
              <a:rPr lang="x-none" smtClean="0"/>
              <a:t>المستوى الثاني</a:t>
            </a:r>
          </a:p>
          <a:p>
            <a:pPr lvl="2" eaLnBrk="1" latinLnBrk="0" hangingPunct="1"/>
            <a:r>
              <a:rPr lang="x-none" smtClean="0"/>
              <a:t>المستوى الثالث</a:t>
            </a:r>
          </a:p>
          <a:p>
            <a:pPr lvl="3" eaLnBrk="1" latinLnBrk="0" hangingPunct="1"/>
            <a:r>
              <a:rPr lang="x-none" smtClean="0"/>
              <a:t>المستوى الرابع</a:t>
            </a:r>
          </a:p>
          <a:p>
            <a:pPr lvl="4" eaLnBrk="1" latinLnBrk="0" hangingPunct="1"/>
            <a:r>
              <a:rPr lang="x-none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x-none" smtClean="0"/>
              <a:t>انقر لتحرير أنماط النص الرئيسي</a:t>
            </a:r>
          </a:p>
          <a:p>
            <a:pPr lvl="1" eaLnBrk="1" latinLnBrk="0" hangingPunct="1"/>
            <a:r>
              <a:rPr lang="x-none" smtClean="0"/>
              <a:t>المستوى الثاني</a:t>
            </a:r>
          </a:p>
          <a:p>
            <a:pPr lvl="2" eaLnBrk="1" latinLnBrk="0" hangingPunct="1"/>
            <a:r>
              <a:rPr lang="x-none" smtClean="0"/>
              <a:t>المستوى الثالث</a:t>
            </a:r>
          </a:p>
          <a:p>
            <a:pPr lvl="3" eaLnBrk="1" latinLnBrk="0" hangingPunct="1"/>
            <a:r>
              <a:rPr lang="x-none" smtClean="0"/>
              <a:t>المستوى الرابع</a:t>
            </a:r>
          </a:p>
          <a:p>
            <a:pPr lvl="4" eaLnBrk="1" latinLnBrk="0" hangingPunct="1"/>
            <a:r>
              <a:rPr lang="x-none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x-none" smtClean="0"/>
              <a:pPr/>
              <a:t>12/14/12</a:t>
            </a:fld>
            <a:endParaRPr lang="x-none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x-none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x-none" smtClean="0"/>
              <a:t>انقر لتحرير أنماط النص الرئيسي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x-none" smtClean="0"/>
              <a:t>انقر لتحرير أنماط النص الرئيسي</a:t>
            </a:r>
          </a:p>
        </p:txBody>
      </p:sp>
      <p:sp>
        <p:nvSpPr>
          <p:cNvPr id="5" name="عنصر نائب للمحتوى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x-none" smtClean="0"/>
              <a:t>انقر لتحرير أنماط النص الرئيسي</a:t>
            </a:r>
          </a:p>
          <a:p>
            <a:pPr lvl="1" eaLnBrk="1" latinLnBrk="0" hangingPunct="1"/>
            <a:r>
              <a:rPr lang="x-none" smtClean="0"/>
              <a:t>المستوى الثاني</a:t>
            </a:r>
          </a:p>
          <a:p>
            <a:pPr lvl="2" eaLnBrk="1" latinLnBrk="0" hangingPunct="1"/>
            <a:r>
              <a:rPr lang="x-none" smtClean="0"/>
              <a:t>المستوى الثالث</a:t>
            </a:r>
          </a:p>
          <a:p>
            <a:pPr lvl="3" eaLnBrk="1" latinLnBrk="0" hangingPunct="1"/>
            <a:r>
              <a:rPr lang="x-none" smtClean="0"/>
              <a:t>المستوى الرابع</a:t>
            </a:r>
          </a:p>
          <a:p>
            <a:pPr lvl="4" eaLnBrk="1" latinLnBrk="0" hangingPunct="1"/>
            <a:r>
              <a:rPr lang="x-none" smtClean="0"/>
              <a:t>المستوى الخامس</a:t>
            </a:r>
            <a:endParaRPr kumimoji="0" lang="en-US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x-none" smtClean="0"/>
              <a:t>انقر لتحرير أنماط النص الرئيسي</a:t>
            </a:r>
          </a:p>
          <a:p>
            <a:pPr lvl="1" eaLnBrk="1" latinLnBrk="0" hangingPunct="1"/>
            <a:r>
              <a:rPr lang="x-none" smtClean="0"/>
              <a:t>المستوى الثاني</a:t>
            </a:r>
          </a:p>
          <a:p>
            <a:pPr lvl="2" eaLnBrk="1" latinLnBrk="0" hangingPunct="1"/>
            <a:r>
              <a:rPr lang="x-none" smtClean="0"/>
              <a:t>المستوى الثالث</a:t>
            </a:r>
          </a:p>
          <a:p>
            <a:pPr lvl="3" eaLnBrk="1" latinLnBrk="0" hangingPunct="1"/>
            <a:r>
              <a:rPr lang="x-none" smtClean="0"/>
              <a:t>المستوى الرابع</a:t>
            </a:r>
          </a:p>
          <a:p>
            <a:pPr lvl="4" eaLnBrk="1" latinLnBrk="0" hangingPunct="1"/>
            <a:r>
              <a:rPr lang="x-none" smtClean="0"/>
              <a:t>المستوى الخامس</a:t>
            </a:r>
            <a:endParaRPr kumimoji="0" lang="en-US"/>
          </a:p>
        </p:txBody>
      </p:sp>
      <p:sp>
        <p:nvSpPr>
          <p:cNvPr id="26" name="عنصر نائب للتاريخ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B8ABB09-4A1D-463E-8065-109CC2B7EFAA}" type="datetimeFigureOut">
              <a:rPr lang="x-none" smtClean="0"/>
              <a:pPr/>
              <a:t>12/14/12</a:t>
            </a:fld>
            <a:endParaRPr lang="x-none"/>
          </a:p>
        </p:txBody>
      </p:sp>
      <p:sp>
        <p:nvSpPr>
          <p:cNvPr id="27" name="عنصر نائب لرقم الشريحة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B34F065-1154-456A-91E3-76DE8E75E17B}" type="slidenum">
              <a:rPr lang="x-none" smtClean="0"/>
              <a:pPr/>
              <a:t>‹#›</a:t>
            </a:fld>
            <a:endParaRPr lang="x-none"/>
          </a:p>
        </p:txBody>
      </p:sp>
      <p:sp>
        <p:nvSpPr>
          <p:cNvPr id="28" name="عنصر نائب للتذييل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x-non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x-none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1B8ABB09-4A1D-463E-8065-109CC2B7EFAA}" type="datetimeFigureOut">
              <a:rPr lang="x-none" smtClean="0"/>
              <a:pPr/>
              <a:t>12/14/12</a:t>
            </a:fld>
            <a:endParaRPr lang="x-none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x-none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0B34F065-1154-456A-91E3-76DE8E75E17B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x-none" smtClean="0"/>
              <a:pPr/>
              <a:t>12/14/12</a:t>
            </a:fld>
            <a:endParaRPr lang="x-none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x-none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x-none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x-none" smtClean="0"/>
              <a:t>انقر لتحرير أنماط النص الرئيسي</a:t>
            </a:r>
          </a:p>
          <a:p>
            <a:pPr lvl="1" eaLnBrk="1" latinLnBrk="0" hangingPunct="1"/>
            <a:r>
              <a:rPr lang="x-none" smtClean="0"/>
              <a:t>المستوى الثاني</a:t>
            </a:r>
          </a:p>
          <a:p>
            <a:pPr lvl="2" eaLnBrk="1" latinLnBrk="0" hangingPunct="1"/>
            <a:r>
              <a:rPr lang="x-none" smtClean="0"/>
              <a:t>المستوى الثالث</a:t>
            </a:r>
          </a:p>
          <a:p>
            <a:pPr lvl="3" eaLnBrk="1" latinLnBrk="0" hangingPunct="1"/>
            <a:r>
              <a:rPr lang="x-none" smtClean="0"/>
              <a:t>المستوى الرابع</a:t>
            </a:r>
          </a:p>
          <a:p>
            <a:pPr lvl="4" eaLnBrk="1" latinLnBrk="0" hangingPunct="1"/>
            <a:r>
              <a:rPr lang="x-none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x-none" smtClean="0"/>
              <a:pPr/>
              <a:t>12/14/12</a:t>
            </a:fld>
            <a:endParaRPr lang="x-none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x-none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x-none" smtClean="0"/>
              <a:t>انقر فوق الرمز لإضافة صورة</a:t>
            </a:r>
            <a:endParaRPr kumimoji="0" lang="en-US" dirty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x-none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x-none" smtClean="0"/>
              <a:pPr/>
              <a:t>12/14/12</a:t>
            </a:fld>
            <a:endParaRPr lang="x-none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مستطيل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مستطيل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مستطيل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مستطيل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مستطيل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مستطيل مستدير الزوايا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مستطيل مستدير الزوايا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مستطيل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مستطيل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مستطيل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مستطيل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مستطيل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مستطيل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عنصر نائب للعنوان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x-none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3" name="عنصر نائب للنص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x-none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x-none" smtClean="0"/>
              <a:t>المستوى الثاني</a:t>
            </a:r>
          </a:p>
          <a:p>
            <a:pPr lvl="2" eaLnBrk="1" latinLnBrk="0" hangingPunct="1"/>
            <a:r>
              <a:rPr kumimoji="0" lang="x-none" smtClean="0"/>
              <a:t>المستوى الثالث</a:t>
            </a:r>
          </a:p>
          <a:p>
            <a:pPr lvl="3" eaLnBrk="1" latinLnBrk="0" hangingPunct="1"/>
            <a:r>
              <a:rPr kumimoji="0" lang="x-none" smtClean="0"/>
              <a:t>المستوى الرابع</a:t>
            </a:r>
          </a:p>
          <a:p>
            <a:pPr lvl="4" eaLnBrk="1" latinLnBrk="0" hangingPunct="1"/>
            <a:r>
              <a:rPr kumimoji="0" lang="x-none" smtClean="0"/>
              <a:t>المستوى الخامس</a:t>
            </a:r>
            <a:endParaRPr kumimoji="0" lang="en-US"/>
          </a:p>
        </p:txBody>
      </p:sp>
      <p:sp>
        <p:nvSpPr>
          <p:cNvPr id="14" name="عنصر نائب للتاريخ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1B8ABB09-4A1D-463E-8065-109CC2B7EFAA}" type="datetimeFigureOut">
              <a:rPr lang="x-none" smtClean="0"/>
              <a:pPr/>
              <a:t>12/14/12</a:t>
            </a:fld>
            <a:endParaRPr lang="x-none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x-none"/>
          </a:p>
        </p:txBody>
      </p:sp>
      <p:sp>
        <p:nvSpPr>
          <p:cNvPr id="23" name="عنصر نائب لرقم الشريحة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0B34F065-1154-456A-91E3-76DE8E75E17B}" type="slidenum">
              <a:rPr lang="x-none" smtClean="0"/>
              <a:pPr/>
              <a:t>‹#›</a:t>
            </a:fld>
            <a:endParaRPr 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3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3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3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3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3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3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3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3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Practical Radiology Session</a:t>
            </a:r>
            <a:endParaRPr lang="en-US" dirty="0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642910" y="4071942"/>
            <a:ext cx="7115196" cy="1752600"/>
          </a:xfrm>
        </p:spPr>
        <p:txBody>
          <a:bodyPr/>
          <a:lstStyle/>
          <a:p>
            <a:r>
              <a:rPr lang="en-US" dirty="0" smtClean="0"/>
              <a:t>Liver, spleen, pancreas and biliary system.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1066800"/>
          </a:xfrm>
        </p:spPr>
        <p:txBody>
          <a:bodyPr/>
          <a:lstStyle/>
          <a:p>
            <a:r>
              <a:rPr lang="en-US" dirty="0" smtClean="0"/>
              <a:t>CT Abdomen </a:t>
            </a:r>
            <a:endParaRPr lang="en-US" dirty="0"/>
          </a:p>
        </p:txBody>
      </p:sp>
      <p:pic>
        <p:nvPicPr>
          <p:cNvPr id="9" name="عنصر نائب للمحتوى 8" descr="ser002img00128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 l="8136" t="10947" r="12264" b="23604"/>
          <a:stretch>
            <a:fillRect/>
          </a:stretch>
        </p:blipFill>
        <p:spPr>
          <a:xfrm>
            <a:off x="428596" y="1928802"/>
            <a:ext cx="4071966" cy="32861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عنصر نائب للمحتوى 4" descr="ser002img00125.jpg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 l="8726" t="12090" r="11674" b="23443"/>
          <a:stretch>
            <a:fillRect/>
          </a:stretch>
        </p:blipFill>
        <p:spPr>
          <a:xfrm>
            <a:off x="4786314" y="2000240"/>
            <a:ext cx="4091449" cy="32147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cxnSp>
        <p:nvCxnSpPr>
          <p:cNvPr id="7" name="رابط كسهم مستقيم 6"/>
          <p:cNvCxnSpPr/>
          <p:nvPr/>
        </p:nvCxnSpPr>
        <p:spPr>
          <a:xfrm>
            <a:off x="857224" y="2571744"/>
            <a:ext cx="928694" cy="5715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رابط كسهم مستقيم 11"/>
          <p:cNvCxnSpPr/>
          <p:nvPr/>
        </p:nvCxnSpPr>
        <p:spPr>
          <a:xfrm rot="5400000" flipH="1" flipV="1">
            <a:off x="785786" y="3500438"/>
            <a:ext cx="1357322" cy="121444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رابط كسهم مستقيم 12"/>
          <p:cNvCxnSpPr/>
          <p:nvPr/>
        </p:nvCxnSpPr>
        <p:spPr>
          <a:xfrm rot="5400000">
            <a:off x="2536017" y="2321711"/>
            <a:ext cx="1214446" cy="11430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رابط كسهم مستقيم 13"/>
          <p:cNvCxnSpPr/>
          <p:nvPr/>
        </p:nvCxnSpPr>
        <p:spPr>
          <a:xfrm rot="5400000" flipH="1" flipV="1">
            <a:off x="5572132" y="4000504"/>
            <a:ext cx="1500198" cy="64294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رابط كسهم مستقيم 14"/>
          <p:cNvCxnSpPr/>
          <p:nvPr/>
        </p:nvCxnSpPr>
        <p:spPr>
          <a:xfrm>
            <a:off x="5357818" y="2571744"/>
            <a:ext cx="1000132" cy="857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رابط كسهم مستقيم 19"/>
          <p:cNvCxnSpPr/>
          <p:nvPr/>
        </p:nvCxnSpPr>
        <p:spPr>
          <a:xfrm rot="5400000" flipH="1" flipV="1">
            <a:off x="1357290" y="4143380"/>
            <a:ext cx="1643074" cy="35719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رابط كسهم مستقيم 20"/>
          <p:cNvCxnSpPr/>
          <p:nvPr/>
        </p:nvCxnSpPr>
        <p:spPr>
          <a:xfrm rot="16200000" flipV="1">
            <a:off x="2035951" y="4250537"/>
            <a:ext cx="1571636" cy="35719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4" name="مربع نص 23"/>
          <p:cNvSpPr txBox="1"/>
          <p:nvPr/>
        </p:nvSpPr>
        <p:spPr>
          <a:xfrm>
            <a:off x="487210" y="4714884"/>
            <a:ext cx="3193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FF00"/>
                </a:solidFill>
              </a:rPr>
              <a:t>2</a:t>
            </a:r>
            <a:endParaRPr lang="en-US" sz="2000" dirty="0">
              <a:solidFill>
                <a:srgbClr val="FFFF00"/>
              </a:solidFill>
            </a:endParaRPr>
          </a:p>
        </p:txBody>
      </p:sp>
      <p:sp>
        <p:nvSpPr>
          <p:cNvPr id="25" name="مربع نص 24"/>
          <p:cNvSpPr txBox="1"/>
          <p:nvPr/>
        </p:nvSpPr>
        <p:spPr>
          <a:xfrm>
            <a:off x="1844532" y="5143512"/>
            <a:ext cx="3193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FF00"/>
                </a:solidFill>
              </a:rPr>
              <a:t>3</a:t>
            </a:r>
            <a:endParaRPr lang="en-US" sz="2000" dirty="0">
              <a:solidFill>
                <a:srgbClr val="FFFF00"/>
              </a:solidFill>
            </a:endParaRPr>
          </a:p>
        </p:txBody>
      </p:sp>
      <p:sp>
        <p:nvSpPr>
          <p:cNvPr id="26" name="مربع نص 25"/>
          <p:cNvSpPr txBox="1"/>
          <p:nvPr/>
        </p:nvSpPr>
        <p:spPr>
          <a:xfrm>
            <a:off x="2916102" y="5214950"/>
            <a:ext cx="3193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FF00"/>
                </a:solidFill>
              </a:rPr>
              <a:t>5</a:t>
            </a:r>
            <a:endParaRPr lang="en-US" sz="2000" dirty="0">
              <a:solidFill>
                <a:srgbClr val="FFFF00"/>
              </a:solidFill>
            </a:endParaRPr>
          </a:p>
        </p:txBody>
      </p:sp>
      <p:sp>
        <p:nvSpPr>
          <p:cNvPr id="27" name="مربع نص 26"/>
          <p:cNvSpPr txBox="1"/>
          <p:nvPr/>
        </p:nvSpPr>
        <p:spPr>
          <a:xfrm>
            <a:off x="3630482" y="1928802"/>
            <a:ext cx="3193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FF00"/>
                </a:solidFill>
              </a:rPr>
              <a:t>4</a:t>
            </a:r>
            <a:endParaRPr lang="en-US" sz="2000" dirty="0">
              <a:solidFill>
                <a:srgbClr val="FFFF00"/>
              </a:solidFill>
            </a:endParaRPr>
          </a:p>
        </p:txBody>
      </p:sp>
      <p:sp>
        <p:nvSpPr>
          <p:cNvPr id="28" name="مربع نص 27"/>
          <p:cNvSpPr txBox="1"/>
          <p:nvPr/>
        </p:nvSpPr>
        <p:spPr>
          <a:xfrm>
            <a:off x="5059242" y="2214554"/>
            <a:ext cx="3193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FF00"/>
                </a:solidFill>
              </a:rPr>
              <a:t>6</a:t>
            </a:r>
            <a:endParaRPr lang="en-US" sz="2000" dirty="0">
              <a:solidFill>
                <a:srgbClr val="FFFF00"/>
              </a:solidFill>
            </a:endParaRPr>
          </a:p>
        </p:txBody>
      </p:sp>
      <p:sp>
        <p:nvSpPr>
          <p:cNvPr id="29" name="مربع نص 28"/>
          <p:cNvSpPr txBox="1"/>
          <p:nvPr/>
        </p:nvSpPr>
        <p:spPr>
          <a:xfrm>
            <a:off x="5643570" y="5072074"/>
            <a:ext cx="3193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FF00"/>
                </a:solidFill>
              </a:rPr>
              <a:t>7</a:t>
            </a:r>
            <a:endParaRPr lang="en-US" sz="2000" dirty="0">
              <a:solidFill>
                <a:srgbClr val="FFFF00"/>
              </a:solidFill>
            </a:endParaRPr>
          </a:p>
        </p:txBody>
      </p:sp>
      <p:sp>
        <p:nvSpPr>
          <p:cNvPr id="31" name="مربع نص 30"/>
          <p:cNvSpPr txBox="1"/>
          <p:nvPr/>
        </p:nvSpPr>
        <p:spPr>
          <a:xfrm>
            <a:off x="558648" y="2285992"/>
            <a:ext cx="3193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FF00"/>
                </a:solidFill>
              </a:rPr>
              <a:t>1</a:t>
            </a:r>
            <a:endParaRPr lang="en-US" sz="2000" dirty="0">
              <a:solidFill>
                <a:srgbClr val="FFFF00"/>
              </a:solidFill>
            </a:endParaRPr>
          </a:p>
        </p:txBody>
      </p:sp>
      <p:sp>
        <p:nvSpPr>
          <p:cNvPr id="19" name="مربع نص 18"/>
          <p:cNvSpPr txBox="1"/>
          <p:nvPr/>
        </p:nvSpPr>
        <p:spPr>
          <a:xfrm>
            <a:off x="500034" y="5572140"/>
            <a:ext cx="82153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en-US" dirty="0" smtClean="0"/>
              <a:t>1-gall bladder 2-duodanum 3-pancreatic head 4-SMV 5-SMA</a:t>
            </a:r>
          </a:p>
          <a:p>
            <a:pPr algn="l" rtl="0"/>
            <a:r>
              <a:rPr lang="en-US" dirty="0" smtClean="0"/>
              <a:t>6-CBD 7-PV.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عنوان 4"/>
          <p:cNvSpPr>
            <a:spLocks noGrp="1"/>
          </p:cNvSpPr>
          <p:nvPr>
            <p:ph type="title"/>
          </p:nvPr>
        </p:nvSpPr>
        <p:spPr>
          <a:xfrm>
            <a:off x="357158" y="714356"/>
            <a:ext cx="8229600" cy="1066800"/>
          </a:xfrm>
        </p:spPr>
        <p:txBody>
          <a:bodyPr/>
          <a:lstStyle/>
          <a:p>
            <a:r>
              <a:rPr lang="en-US" dirty="0" smtClean="0"/>
              <a:t>CT Liver</a:t>
            </a:r>
            <a:endParaRPr lang="en-US" dirty="0"/>
          </a:p>
        </p:txBody>
      </p:sp>
      <p:pic>
        <p:nvPicPr>
          <p:cNvPr id="7" name="عنصر نائب للمحتوى 6" descr="c59558798606e0b33d726404436fdcf3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14414" y="2000240"/>
            <a:ext cx="6706425" cy="32861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مربع نص 3"/>
          <p:cNvSpPr txBox="1"/>
          <p:nvPr/>
        </p:nvSpPr>
        <p:spPr>
          <a:xfrm>
            <a:off x="928662" y="5643578"/>
            <a:ext cx="6858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en-US" dirty="0" smtClean="0"/>
              <a:t>Different liver segments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وان 3"/>
          <p:cNvSpPr>
            <a:spLocks noGrp="1"/>
          </p:cNvSpPr>
          <p:nvPr>
            <p:ph type="title"/>
          </p:nvPr>
        </p:nvSpPr>
        <p:spPr>
          <a:xfrm>
            <a:off x="428596" y="714356"/>
            <a:ext cx="8229600" cy="1066800"/>
          </a:xfrm>
        </p:spPr>
        <p:txBody>
          <a:bodyPr/>
          <a:lstStyle/>
          <a:p>
            <a:r>
              <a:rPr lang="en-US" dirty="0" smtClean="0"/>
              <a:t>CT Liver</a:t>
            </a:r>
            <a:endParaRPr lang="en-US" dirty="0"/>
          </a:p>
        </p:txBody>
      </p:sp>
      <p:pic>
        <p:nvPicPr>
          <p:cNvPr id="7" name="عنصر نائب للمحتوى 6" descr="1Liver,%20normal%20coronal%20CT%20of%20hep%20+%20portal%20veins.pn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57200" y="2493169"/>
            <a:ext cx="4038600" cy="4038600"/>
          </a:xfrm>
        </p:spPr>
      </p:pic>
      <p:pic>
        <p:nvPicPr>
          <p:cNvPr id="8" name="عنصر نائب للمحتوى 7" descr="1Liver,%20normal%20coronal%20CT%20of%20hep%20+%20portal%20veins%20(1).pn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648200" y="2493169"/>
            <a:ext cx="4038600" cy="4038600"/>
          </a:xfrm>
        </p:spPr>
      </p:pic>
      <p:cxnSp>
        <p:nvCxnSpPr>
          <p:cNvPr id="10" name="رابط مستقيم 9"/>
          <p:cNvCxnSpPr/>
          <p:nvPr/>
        </p:nvCxnSpPr>
        <p:spPr>
          <a:xfrm rot="10800000" flipV="1">
            <a:off x="6000760" y="4357694"/>
            <a:ext cx="571504" cy="42862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28596" y="714356"/>
            <a:ext cx="8229600" cy="1066800"/>
          </a:xfrm>
        </p:spPr>
        <p:txBody>
          <a:bodyPr/>
          <a:lstStyle/>
          <a:p>
            <a:r>
              <a:rPr lang="en-US" dirty="0" smtClean="0"/>
              <a:t>CT Liver</a:t>
            </a:r>
            <a:endParaRPr lang="en-US" dirty="0"/>
          </a:p>
        </p:txBody>
      </p:sp>
      <p:pic>
        <p:nvPicPr>
          <p:cNvPr id="7" name="عنصر نائب للمحتوى 6" descr="2Liver,%20normal%20coronal%20CT%20of%20hep%20+%20portal%20veins.pn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57200" y="2493169"/>
            <a:ext cx="4038600" cy="4038600"/>
          </a:xfrm>
        </p:spPr>
      </p:pic>
      <p:pic>
        <p:nvPicPr>
          <p:cNvPr id="8" name="عنصر نائب للمحتوى 7" descr="2Liver,%20normal%20coronal%20CT%20of%20hep%20+%20portal%20veins%20(1).pn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643438" y="2500306"/>
            <a:ext cx="4038600" cy="4038600"/>
          </a:xfrm>
        </p:spPr>
      </p:pic>
      <p:cxnSp>
        <p:nvCxnSpPr>
          <p:cNvPr id="9" name="رابط مستقيم 8"/>
          <p:cNvCxnSpPr/>
          <p:nvPr/>
        </p:nvCxnSpPr>
        <p:spPr>
          <a:xfrm rot="10800000" flipV="1">
            <a:off x="6000760" y="4429132"/>
            <a:ext cx="571504" cy="42862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مربع نص 9"/>
          <p:cNvSpPr txBox="1"/>
          <p:nvPr/>
        </p:nvSpPr>
        <p:spPr>
          <a:xfrm>
            <a:off x="5429256" y="4786322"/>
            <a:ext cx="642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PV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71472" y="571480"/>
            <a:ext cx="8229600" cy="928694"/>
          </a:xfrm>
        </p:spPr>
        <p:txBody>
          <a:bodyPr/>
          <a:lstStyle/>
          <a:p>
            <a:r>
              <a:rPr lang="en-US" dirty="0" smtClean="0"/>
              <a:t>MRI Abdomen</a:t>
            </a:r>
            <a:endParaRPr lang="en-US" dirty="0"/>
          </a:p>
        </p:txBody>
      </p:sp>
      <p:pic>
        <p:nvPicPr>
          <p:cNvPr id="6" name="عنصر نائب للمحتوى 5" descr="anatomy_abdomen_axial_05.jpg"/>
          <p:cNvPicPr>
            <a:picLocks noGrp="1" noChangeAspect="1"/>
          </p:cNvPicPr>
          <p:nvPr>
            <p:ph idx="1"/>
          </p:nvPr>
        </p:nvPicPr>
        <p:blipFill>
          <a:blip r:embed="rId2"/>
          <a:srcRect t="14706" b="11765"/>
          <a:stretch>
            <a:fillRect/>
          </a:stretch>
        </p:blipFill>
        <p:spPr>
          <a:xfrm>
            <a:off x="2071670" y="1571612"/>
            <a:ext cx="4857784" cy="35719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مربع نص 3"/>
          <p:cNvSpPr txBox="1"/>
          <p:nvPr/>
        </p:nvSpPr>
        <p:spPr>
          <a:xfrm>
            <a:off x="571472" y="5357826"/>
            <a:ext cx="72866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en-US" dirty="0" smtClean="0"/>
              <a:t>17-stomach 21-IVC 30-spleen 1,2,4A, 7,8 liver segments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57158" y="500042"/>
            <a:ext cx="8229600" cy="1066800"/>
          </a:xfrm>
        </p:spPr>
        <p:txBody>
          <a:bodyPr/>
          <a:lstStyle/>
          <a:p>
            <a:r>
              <a:rPr lang="en-US" dirty="0" smtClean="0"/>
              <a:t>MRCP</a:t>
            </a:r>
            <a:endParaRPr lang="en-US" dirty="0"/>
          </a:p>
        </p:txBody>
      </p:sp>
      <p:pic>
        <p:nvPicPr>
          <p:cNvPr id="4" name="عنصر نائب للمحتوى 3" descr="mri-indications-mrcp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14546" y="1372142"/>
            <a:ext cx="5143536" cy="46054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مستطيل مستدير الزوايا 4"/>
          <p:cNvSpPr/>
          <p:nvPr/>
        </p:nvSpPr>
        <p:spPr>
          <a:xfrm>
            <a:off x="4857752" y="1857364"/>
            <a:ext cx="2071702" cy="21431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6" name="مستطيل مستدير الزوايا 5"/>
          <p:cNvSpPr/>
          <p:nvPr/>
        </p:nvSpPr>
        <p:spPr>
          <a:xfrm>
            <a:off x="2214546" y="4572008"/>
            <a:ext cx="1714512" cy="20002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7" name="مستطيل مستدير الزوايا 6"/>
          <p:cNvSpPr/>
          <p:nvPr/>
        </p:nvSpPr>
        <p:spPr>
          <a:xfrm>
            <a:off x="2714612" y="5357826"/>
            <a:ext cx="1071570" cy="21431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3</a:t>
            </a:r>
            <a:endParaRPr lang="en-US" dirty="0"/>
          </a:p>
        </p:txBody>
      </p:sp>
      <p:sp>
        <p:nvSpPr>
          <p:cNvPr id="8" name="مستطيل مستدير الزوايا 7"/>
          <p:cNvSpPr/>
          <p:nvPr/>
        </p:nvSpPr>
        <p:spPr>
          <a:xfrm>
            <a:off x="5857884" y="4286256"/>
            <a:ext cx="1357322" cy="21431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4</a:t>
            </a:r>
            <a:endParaRPr lang="en-US" dirty="0"/>
          </a:p>
        </p:txBody>
      </p:sp>
      <p:cxnSp>
        <p:nvCxnSpPr>
          <p:cNvPr id="12" name="رابط مستقيم 11"/>
          <p:cNvCxnSpPr/>
          <p:nvPr/>
        </p:nvCxnSpPr>
        <p:spPr>
          <a:xfrm>
            <a:off x="4286248" y="3714752"/>
            <a:ext cx="107157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مستطيل مستدير الزوايا 12"/>
          <p:cNvSpPr/>
          <p:nvPr/>
        </p:nvSpPr>
        <p:spPr>
          <a:xfrm>
            <a:off x="5357818" y="3571876"/>
            <a:ext cx="1000132" cy="21431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5</a:t>
            </a:r>
            <a:endParaRPr lang="en-US" dirty="0"/>
          </a:p>
        </p:txBody>
      </p:sp>
      <p:sp>
        <p:nvSpPr>
          <p:cNvPr id="16" name="مستطيل مستدير الزوايا 15"/>
          <p:cNvSpPr/>
          <p:nvPr/>
        </p:nvSpPr>
        <p:spPr>
          <a:xfrm>
            <a:off x="2786050" y="3857628"/>
            <a:ext cx="857256" cy="21431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6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57158" y="500042"/>
            <a:ext cx="8229600" cy="1066800"/>
          </a:xfrm>
        </p:spPr>
        <p:txBody>
          <a:bodyPr/>
          <a:lstStyle/>
          <a:p>
            <a:r>
              <a:rPr lang="en-US" dirty="0" smtClean="0"/>
              <a:t>MRCP</a:t>
            </a:r>
            <a:endParaRPr lang="en-US" dirty="0"/>
          </a:p>
        </p:txBody>
      </p:sp>
      <p:pic>
        <p:nvPicPr>
          <p:cNvPr id="4" name="عنصر نائب للمحتوى 3" descr="mri-indications-mrcp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14546" y="1357298"/>
            <a:ext cx="5143536" cy="46054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lt1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مستطيل مستدير الزوايا 4"/>
          <p:cNvSpPr/>
          <p:nvPr/>
        </p:nvSpPr>
        <p:spPr>
          <a:xfrm>
            <a:off x="4857752" y="1857364"/>
            <a:ext cx="2071702" cy="214314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مستطيل مستدير الزوايا 5"/>
          <p:cNvSpPr/>
          <p:nvPr/>
        </p:nvSpPr>
        <p:spPr>
          <a:xfrm>
            <a:off x="2214546" y="4572008"/>
            <a:ext cx="1714512" cy="200020"/>
          </a:xfrm>
          <a:prstGeom prst="roundRect">
            <a:avLst/>
          </a:prstGeom>
          <a:noFill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مستطيل مستدير الزوايا 6"/>
          <p:cNvSpPr/>
          <p:nvPr/>
        </p:nvSpPr>
        <p:spPr>
          <a:xfrm>
            <a:off x="2714612" y="5357826"/>
            <a:ext cx="1071570" cy="214314"/>
          </a:xfrm>
          <a:prstGeom prst="roundRect">
            <a:avLst/>
          </a:prstGeom>
          <a:noFill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مستطيل مستدير الزوايا 7"/>
          <p:cNvSpPr/>
          <p:nvPr/>
        </p:nvSpPr>
        <p:spPr>
          <a:xfrm>
            <a:off x="5857884" y="4286256"/>
            <a:ext cx="1357322" cy="214314"/>
          </a:xfrm>
          <a:prstGeom prst="roundRect">
            <a:avLst/>
          </a:prstGeom>
          <a:noFill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2" name="رابط مستقيم 11"/>
          <p:cNvCxnSpPr/>
          <p:nvPr/>
        </p:nvCxnSpPr>
        <p:spPr>
          <a:xfrm>
            <a:off x="4286248" y="3714752"/>
            <a:ext cx="107157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مستطيل مستدير الزوايا 12"/>
          <p:cNvSpPr/>
          <p:nvPr/>
        </p:nvSpPr>
        <p:spPr>
          <a:xfrm>
            <a:off x="5357818" y="3500438"/>
            <a:ext cx="1357322" cy="21431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Cystic duct</a:t>
            </a:r>
            <a:endParaRPr lang="en-US" sz="1400" dirty="0"/>
          </a:p>
        </p:txBody>
      </p:sp>
      <p:sp>
        <p:nvSpPr>
          <p:cNvPr id="16" name="مستطيل مستدير الزوايا 15"/>
          <p:cNvSpPr/>
          <p:nvPr/>
        </p:nvSpPr>
        <p:spPr>
          <a:xfrm>
            <a:off x="2571736" y="3857628"/>
            <a:ext cx="1357322" cy="28575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Gall bladder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00034" y="642918"/>
            <a:ext cx="8229600" cy="1066800"/>
          </a:xfrm>
        </p:spPr>
        <p:txBody>
          <a:bodyPr/>
          <a:lstStyle/>
          <a:p>
            <a:r>
              <a:rPr lang="en-US" dirty="0" smtClean="0"/>
              <a:t>Thank you…</a:t>
            </a:r>
            <a:endParaRPr lang="en-US" dirty="0"/>
          </a:p>
        </p:txBody>
      </p:sp>
      <p:pic>
        <p:nvPicPr>
          <p:cNvPr id="4" name="عنصر نائب للمحتوى 3" descr="ser8519img00003.jpg"/>
          <p:cNvPicPr>
            <a:picLocks noGrp="1" noChangeAspect="1"/>
          </p:cNvPicPr>
          <p:nvPr>
            <p:ph idx="1"/>
          </p:nvPr>
        </p:nvPicPr>
        <p:blipFill>
          <a:blip r:embed="rId2"/>
          <a:srcRect l="10843" t="12080" r="4819"/>
          <a:stretch>
            <a:fillRect/>
          </a:stretch>
        </p:blipFill>
        <p:spPr>
          <a:xfrm>
            <a:off x="2223832" y="1928802"/>
            <a:ext cx="4991374" cy="39966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 smtClean="0"/>
              <a:t>What are the radiology modalities that can be used to study solid abdominal organs?</a:t>
            </a:r>
          </a:p>
          <a:p>
            <a:pPr algn="l" rtl="0"/>
            <a:r>
              <a:rPr lang="en-US" dirty="0" smtClean="0"/>
              <a:t>X-ray.</a:t>
            </a:r>
          </a:p>
          <a:p>
            <a:pPr algn="l" rtl="0"/>
            <a:r>
              <a:rPr lang="en-US" dirty="0" smtClean="0"/>
              <a:t>US.</a:t>
            </a:r>
          </a:p>
          <a:p>
            <a:pPr algn="l" rtl="0"/>
            <a:r>
              <a:rPr lang="en-US" dirty="0" smtClean="0"/>
              <a:t>CT.</a:t>
            </a:r>
          </a:p>
          <a:p>
            <a:pPr algn="l" rtl="0"/>
            <a:r>
              <a:rPr lang="en-US" dirty="0" smtClean="0"/>
              <a:t>MRI.</a:t>
            </a:r>
          </a:p>
          <a:p>
            <a:pPr algn="l" rtl="0"/>
            <a:r>
              <a:rPr lang="en-US" dirty="0" smtClean="0"/>
              <a:t>Nuclear Medicine.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1066800"/>
          </a:xfrm>
        </p:spPr>
        <p:txBody>
          <a:bodyPr/>
          <a:lstStyle/>
          <a:p>
            <a:r>
              <a:rPr lang="en-US" dirty="0" smtClean="0"/>
              <a:t>X-ray</a:t>
            </a:r>
            <a:endParaRPr lang="en-US" dirty="0"/>
          </a:p>
        </p:txBody>
      </p:sp>
      <p:pic>
        <p:nvPicPr>
          <p:cNvPr id="4" name="عنصر نائب للمحتوى 3" descr="41815066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00232" y="1214422"/>
            <a:ext cx="4306984" cy="525006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42910" y="357166"/>
            <a:ext cx="8229600" cy="1066800"/>
          </a:xfrm>
        </p:spPr>
        <p:txBody>
          <a:bodyPr/>
          <a:lstStyle/>
          <a:p>
            <a:r>
              <a:rPr lang="en-US" dirty="0" smtClean="0"/>
              <a:t>X-ray</a:t>
            </a:r>
            <a:endParaRPr lang="en-US" dirty="0"/>
          </a:p>
        </p:txBody>
      </p:sp>
      <p:pic>
        <p:nvPicPr>
          <p:cNvPr id="4" name="عنصر نائب للمحتوى 3" descr="41815066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8" y="1285860"/>
            <a:ext cx="4306984" cy="525006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شكل حر 5"/>
          <p:cNvSpPr/>
          <p:nvPr/>
        </p:nvSpPr>
        <p:spPr>
          <a:xfrm>
            <a:off x="3643306" y="1571612"/>
            <a:ext cx="848139" cy="817217"/>
          </a:xfrm>
          <a:custGeom>
            <a:avLst/>
            <a:gdLst>
              <a:gd name="connsiteX0" fmla="*/ 0 w 848139"/>
              <a:gd name="connsiteY0" fmla="*/ 0 h 817217"/>
              <a:gd name="connsiteX1" fmla="*/ 304800 w 848139"/>
              <a:gd name="connsiteY1" fmla="*/ 768626 h 817217"/>
              <a:gd name="connsiteX2" fmla="*/ 848139 w 848139"/>
              <a:gd name="connsiteY2" fmla="*/ 291548 h 817217"/>
              <a:gd name="connsiteX3" fmla="*/ 848139 w 848139"/>
              <a:gd name="connsiteY3" fmla="*/ 291548 h 817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8139" h="817217">
                <a:moveTo>
                  <a:pt x="0" y="0"/>
                </a:moveTo>
                <a:cubicBezTo>
                  <a:pt x="81722" y="360017"/>
                  <a:pt x="163444" y="720035"/>
                  <a:pt x="304800" y="768626"/>
                </a:cubicBezTo>
                <a:cubicBezTo>
                  <a:pt x="446156" y="817217"/>
                  <a:pt x="848139" y="291548"/>
                  <a:pt x="848139" y="291548"/>
                </a:cubicBezTo>
                <a:lnTo>
                  <a:pt x="848139" y="291548"/>
                </a:lnTo>
              </a:path>
            </a:pathLst>
          </a:cu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شكل حر 16"/>
          <p:cNvSpPr/>
          <p:nvPr/>
        </p:nvSpPr>
        <p:spPr>
          <a:xfrm>
            <a:off x="1000100" y="1714488"/>
            <a:ext cx="1022626" cy="1683026"/>
          </a:xfrm>
          <a:custGeom>
            <a:avLst/>
            <a:gdLst>
              <a:gd name="connsiteX0" fmla="*/ 1022626 w 1022626"/>
              <a:gd name="connsiteY0" fmla="*/ 0 h 1683026"/>
              <a:gd name="connsiteX1" fmla="*/ 134730 w 1022626"/>
              <a:gd name="connsiteY1" fmla="*/ 543339 h 1683026"/>
              <a:gd name="connsiteX2" fmla="*/ 214243 w 1022626"/>
              <a:gd name="connsiteY2" fmla="*/ 1524000 h 1683026"/>
              <a:gd name="connsiteX3" fmla="*/ 797339 w 1022626"/>
              <a:gd name="connsiteY3" fmla="*/ 1497496 h 1683026"/>
              <a:gd name="connsiteX4" fmla="*/ 797339 w 1022626"/>
              <a:gd name="connsiteY4" fmla="*/ 1484244 h 1683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2626" h="1683026">
                <a:moveTo>
                  <a:pt x="1022626" y="0"/>
                </a:moveTo>
                <a:cubicBezTo>
                  <a:pt x="646043" y="144669"/>
                  <a:pt x="269460" y="289339"/>
                  <a:pt x="134730" y="543339"/>
                </a:cubicBezTo>
                <a:cubicBezTo>
                  <a:pt x="0" y="797339"/>
                  <a:pt x="103808" y="1364974"/>
                  <a:pt x="214243" y="1524000"/>
                </a:cubicBezTo>
                <a:cubicBezTo>
                  <a:pt x="324678" y="1683026"/>
                  <a:pt x="700156" y="1504122"/>
                  <a:pt x="797339" y="1497496"/>
                </a:cubicBezTo>
                <a:cubicBezTo>
                  <a:pt x="894522" y="1490870"/>
                  <a:pt x="845930" y="1487557"/>
                  <a:pt x="797339" y="1484244"/>
                </a:cubicBezTo>
              </a:path>
            </a:pathLst>
          </a:cu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شكل حر 17"/>
          <p:cNvSpPr/>
          <p:nvPr/>
        </p:nvSpPr>
        <p:spPr>
          <a:xfrm>
            <a:off x="2928926" y="1428736"/>
            <a:ext cx="828261" cy="1831009"/>
          </a:xfrm>
          <a:custGeom>
            <a:avLst/>
            <a:gdLst>
              <a:gd name="connsiteX0" fmla="*/ 66261 w 828261"/>
              <a:gd name="connsiteY0" fmla="*/ 1528418 h 1831009"/>
              <a:gd name="connsiteX1" fmla="*/ 384313 w 828261"/>
              <a:gd name="connsiteY1" fmla="*/ 1766957 h 1831009"/>
              <a:gd name="connsiteX2" fmla="*/ 821635 w 828261"/>
              <a:gd name="connsiteY2" fmla="*/ 1144105 h 1831009"/>
              <a:gd name="connsiteX3" fmla="*/ 344557 w 828261"/>
              <a:gd name="connsiteY3" fmla="*/ 176696 h 1831009"/>
              <a:gd name="connsiteX4" fmla="*/ 0 w 828261"/>
              <a:gd name="connsiteY4" fmla="*/ 83931 h 1831009"/>
              <a:gd name="connsiteX5" fmla="*/ 0 w 828261"/>
              <a:gd name="connsiteY5" fmla="*/ 83931 h 183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28261" h="1831009">
                <a:moveTo>
                  <a:pt x="66261" y="1528418"/>
                </a:moveTo>
                <a:cubicBezTo>
                  <a:pt x="162339" y="1679713"/>
                  <a:pt x="258417" y="1831009"/>
                  <a:pt x="384313" y="1766957"/>
                </a:cubicBezTo>
                <a:cubicBezTo>
                  <a:pt x="510209" y="1702905"/>
                  <a:pt x="828261" y="1409148"/>
                  <a:pt x="821635" y="1144105"/>
                </a:cubicBezTo>
                <a:cubicBezTo>
                  <a:pt x="815009" y="879062"/>
                  <a:pt x="481496" y="353392"/>
                  <a:pt x="344557" y="176696"/>
                </a:cubicBezTo>
                <a:cubicBezTo>
                  <a:pt x="207618" y="0"/>
                  <a:pt x="0" y="83931"/>
                  <a:pt x="0" y="83931"/>
                </a:cubicBezTo>
                <a:lnTo>
                  <a:pt x="0" y="83931"/>
                </a:lnTo>
              </a:path>
            </a:pathLst>
          </a:cu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" name="رابط مستقيم 19"/>
          <p:cNvCxnSpPr/>
          <p:nvPr/>
        </p:nvCxnSpPr>
        <p:spPr>
          <a:xfrm rot="5400000">
            <a:off x="928662" y="3000372"/>
            <a:ext cx="1643074" cy="50006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3" name="رابط مستقيم 22"/>
          <p:cNvCxnSpPr/>
          <p:nvPr/>
        </p:nvCxnSpPr>
        <p:spPr>
          <a:xfrm rot="16200000" flipH="1">
            <a:off x="2214546" y="2857496"/>
            <a:ext cx="1571636" cy="71438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7" name="شكل حر 26"/>
          <p:cNvSpPr/>
          <p:nvPr/>
        </p:nvSpPr>
        <p:spPr>
          <a:xfrm>
            <a:off x="357158" y="1500174"/>
            <a:ext cx="1590260" cy="1272209"/>
          </a:xfrm>
          <a:custGeom>
            <a:avLst/>
            <a:gdLst>
              <a:gd name="connsiteX0" fmla="*/ 1590260 w 1590260"/>
              <a:gd name="connsiteY0" fmla="*/ 0 h 1272209"/>
              <a:gd name="connsiteX1" fmla="*/ 397565 w 1590260"/>
              <a:gd name="connsiteY1" fmla="*/ 1258957 h 1272209"/>
              <a:gd name="connsiteX2" fmla="*/ 0 w 1590260"/>
              <a:gd name="connsiteY2" fmla="*/ 79513 h 1272209"/>
              <a:gd name="connsiteX3" fmla="*/ 0 w 1590260"/>
              <a:gd name="connsiteY3" fmla="*/ 79513 h 12722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90260" h="1272209">
                <a:moveTo>
                  <a:pt x="1590260" y="0"/>
                </a:moveTo>
                <a:cubicBezTo>
                  <a:pt x="1126434" y="622852"/>
                  <a:pt x="662608" y="1245705"/>
                  <a:pt x="397565" y="1258957"/>
                </a:cubicBezTo>
                <a:cubicBezTo>
                  <a:pt x="132522" y="1272209"/>
                  <a:pt x="0" y="79513"/>
                  <a:pt x="0" y="79513"/>
                </a:cubicBezTo>
                <a:lnTo>
                  <a:pt x="0" y="79513"/>
                </a:lnTo>
              </a:path>
            </a:pathLst>
          </a:cu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مربع نص 32"/>
          <p:cNvSpPr txBox="1"/>
          <p:nvPr/>
        </p:nvSpPr>
        <p:spPr>
          <a:xfrm>
            <a:off x="5214942" y="1714488"/>
            <a:ext cx="371477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en-US" sz="2800" dirty="0" smtClean="0">
                <a:latin typeface="Agency FB" pitchFamily="34" charset="0"/>
                <a:cs typeface="Aharoni" pitchFamily="2" charset="-79"/>
              </a:rPr>
              <a:t>liver</a:t>
            </a:r>
          </a:p>
          <a:p>
            <a:pPr algn="l" rtl="0"/>
            <a:r>
              <a:rPr lang="en-US" sz="2800" dirty="0" smtClean="0">
                <a:latin typeface="Agency FB" pitchFamily="34" charset="0"/>
                <a:cs typeface="Aharoni" pitchFamily="2" charset="-79"/>
              </a:rPr>
              <a:t>spleen.</a:t>
            </a:r>
          </a:p>
          <a:p>
            <a:pPr algn="l" rtl="0"/>
            <a:r>
              <a:rPr lang="en-US" sz="2800" dirty="0" smtClean="0">
                <a:latin typeface="Agency FB" pitchFamily="34" charset="0"/>
                <a:cs typeface="Aharoni" pitchFamily="2" charset="-79"/>
              </a:rPr>
              <a:t>Right kidney.</a:t>
            </a:r>
          </a:p>
          <a:p>
            <a:pPr algn="l" rtl="0"/>
            <a:r>
              <a:rPr lang="en-US" sz="2800" dirty="0" smtClean="0">
                <a:latin typeface="Agency FB" pitchFamily="34" charset="0"/>
                <a:cs typeface="Aharoni" pitchFamily="2" charset="-79"/>
              </a:rPr>
              <a:t>Left kidney.</a:t>
            </a:r>
          </a:p>
          <a:p>
            <a:pPr algn="l" rtl="0"/>
            <a:r>
              <a:rPr lang="en-US" sz="2800" dirty="0" smtClean="0">
                <a:latin typeface="Agency FB" pitchFamily="34" charset="0"/>
                <a:cs typeface="Aharoni" pitchFamily="2" charset="-79"/>
              </a:rPr>
              <a:t>Right </a:t>
            </a:r>
            <a:r>
              <a:rPr lang="en-US" sz="2800" dirty="0" err="1" smtClean="0">
                <a:latin typeface="Agency FB" pitchFamily="34" charset="0"/>
                <a:cs typeface="Aharoni" pitchFamily="2" charset="-79"/>
              </a:rPr>
              <a:t>psoas</a:t>
            </a:r>
            <a:r>
              <a:rPr lang="en-US" sz="2800" dirty="0" smtClean="0">
                <a:latin typeface="Agency FB" pitchFamily="34" charset="0"/>
                <a:cs typeface="Aharoni" pitchFamily="2" charset="-79"/>
              </a:rPr>
              <a:t> muscle.</a:t>
            </a:r>
          </a:p>
          <a:p>
            <a:pPr algn="l" rtl="0"/>
            <a:r>
              <a:rPr lang="en-US" sz="2800" dirty="0" smtClean="0">
                <a:latin typeface="Agency FB" pitchFamily="34" charset="0"/>
                <a:cs typeface="Aharoni" pitchFamily="2" charset="-79"/>
              </a:rPr>
              <a:t>Left </a:t>
            </a:r>
            <a:r>
              <a:rPr lang="en-US" sz="2800" dirty="0" err="1" smtClean="0">
                <a:latin typeface="Agency FB" pitchFamily="34" charset="0"/>
                <a:cs typeface="Aharoni" pitchFamily="2" charset="-79"/>
              </a:rPr>
              <a:t>psoas</a:t>
            </a:r>
            <a:r>
              <a:rPr lang="en-US" sz="2800" dirty="0" smtClean="0">
                <a:latin typeface="Agency FB" pitchFamily="34" charset="0"/>
                <a:cs typeface="Aharoni" pitchFamily="2" charset="-79"/>
              </a:rPr>
              <a:t> muscle.</a:t>
            </a:r>
            <a:endParaRPr lang="en-US" sz="2800" dirty="0">
              <a:latin typeface="Agency FB" pitchFamily="34" charset="0"/>
              <a:cs typeface="Aharoni" pitchFamily="2" charset="-79"/>
            </a:endParaRPr>
          </a:p>
        </p:txBody>
      </p:sp>
      <p:cxnSp>
        <p:nvCxnSpPr>
          <p:cNvPr id="35" name="رابط مستقيم 34"/>
          <p:cNvCxnSpPr/>
          <p:nvPr/>
        </p:nvCxnSpPr>
        <p:spPr>
          <a:xfrm>
            <a:off x="5000628" y="1928802"/>
            <a:ext cx="285752" cy="158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9" name="رابط مستقيم 38"/>
          <p:cNvCxnSpPr/>
          <p:nvPr/>
        </p:nvCxnSpPr>
        <p:spPr>
          <a:xfrm>
            <a:off x="5000628" y="2500306"/>
            <a:ext cx="285752" cy="1588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40" name="رابط مستقيم 39"/>
          <p:cNvCxnSpPr/>
          <p:nvPr/>
        </p:nvCxnSpPr>
        <p:spPr>
          <a:xfrm>
            <a:off x="5000628" y="2857496"/>
            <a:ext cx="285752" cy="1588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41" name="رابط مستقيم 40"/>
          <p:cNvCxnSpPr/>
          <p:nvPr/>
        </p:nvCxnSpPr>
        <p:spPr>
          <a:xfrm>
            <a:off x="5000628" y="3286124"/>
            <a:ext cx="285752" cy="1588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2" name="رابط مستقيم 41"/>
          <p:cNvCxnSpPr/>
          <p:nvPr/>
        </p:nvCxnSpPr>
        <p:spPr>
          <a:xfrm>
            <a:off x="5000628" y="3714752"/>
            <a:ext cx="285752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3" name="رابط مستقيم 42"/>
          <p:cNvCxnSpPr/>
          <p:nvPr/>
        </p:nvCxnSpPr>
        <p:spPr>
          <a:xfrm>
            <a:off x="5000628" y="4214818"/>
            <a:ext cx="285752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71472" y="357166"/>
            <a:ext cx="8229600" cy="1066800"/>
          </a:xfrm>
        </p:spPr>
        <p:txBody>
          <a:bodyPr/>
          <a:lstStyle/>
          <a:p>
            <a:r>
              <a:rPr lang="en-US" dirty="0" smtClean="0"/>
              <a:t>US liver</a:t>
            </a:r>
            <a:endParaRPr lang="en-US" dirty="0"/>
          </a:p>
        </p:txBody>
      </p:sp>
      <p:pic>
        <p:nvPicPr>
          <p:cNvPr id="6" name="عنصر نائب للمحتوى 5" descr="OTICAJAC17GCAEC5YYCCAF7BSCBCA9D1MNWCAPEW5LMCAESZRS8CAU9U3A5CA2QWKD4CA31UGTHCACLOG38CAOMD7G5CALOAS2LCAP9NVELCAVOEEO7CAIPVVX1CAPI3KC8CACOQ92NCABQF9KOCAG79JCT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32317" y="1714488"/>
            <a:ext cx="4139612" cy="36433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عنصر نائب للمحتوى 6" descr="9IKCAJRXMUUCAU5G497CAPNYHC3CACNEYU6CAGOXDTYCABDK21BCA6KDWXXCAAED9EHCAL2TW6KCA550BZKCA6V8840CAT58MH0CAEISHY8CA32RQS6CAD0VPE9CA5FAFSGCA99172PCA8IL5K5CA99WIYV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857752" y="1714488"/>
            <a:ext cx="3714776" cy="35718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مربع نص 4"/>
          <p:cNvSpPr txBox="1"/>
          <p:nvPr/>
        </p:nvSpPr>
        <p:spPr>
          <a:xfrm>
            <a:off x="714348" y="5715016"/>
            <a:ext cx="72866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en-US" dirty="0" smtClean="0"/>
              <a:t>LP-liver parenchyma D-diaphragm K-right kidney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229600" cy="1066800"/>
          </a:xfrm>
        </p:spPr>
        <p:txBody>
          <a:bodyPr/>
          <a:lstStyle/>
          <a:p>
            <a:r>
              <a:rPr lang="en-US" dirty="0" smtClean="0"/>
              <a:t>US spleen</a:t>
            </a:r>
            <a:endParaRPr lang="en-US" dirty="0"/>
          </a:p>
        </p:txBody>
      </p:sp>
      <p:pic>
        <p:nvPicPr>
          <p:cNvPr id="5" name="عنصر نائب للمحتوى 4" descr="untitled33.bmp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78342" y="1928802"/>
            <a:ext cx="4217458" cy="37113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عنصر نائب للمحتوى 5" descr="spleen-ls-norm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648199" y="1857364"/>
            <a:ext cx="4249075" cy="37862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57158" y="500042"/>
            <a:ext cx="8229600" cy="928694"/>
          </a:xfrm>
        </p:spPr>
        <p:txBody>
          <a:bodyPr/>
          <a:lstStyle/>
          <a:p>
            <a:r>
              <a:rPr lang="en-US" dirty="0" smtClean="0"/>
              <a:t>US pancreas</a:t>
            </a:r>
            <a:endParaRPr lang="en-US" dirty="0"/>
          </a:p>
        </p:txBody>
      </p:sp>
      <p:pic>
        <p:nvPicPr>
          <p:cNvPr id="5" name="عنصر نائب للمحتوى 4" descr="pancreas-ultrasound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85720" y="1500174"/>
            <a:ext cx="4071966" cy="3663168"/>
          </a:xfrm>
        </p:spPr>
      </p:pic>
      <p:pic>
        <p:nvPicPr>
          <p:cNvPr id="8" name="عنصر نائب للمحتوى 7" descr="22638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500561" y="1500174"/>
            <a:ext cx="4330997" cy="3643338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1066800"/>
          </a:xfrm>
        </p:spPr>
        <p:txBody>
          <a:bodyPr/>
          <a:lstStyle/>
          <a:p>
            <a:r>
              <a:rPr lang="en-US" dirty="0" smtClean="0"/>
              <a:t>US </a:t>
            </a:r>
            <a:r>
              <a:rPr lang="en-US" dirty="0" err="1" smtClean="0"/>
              <a:t>biliary</a:t>
            </a:r>
            <a:endParaRPr lang="en-US" dirty="0"/>
          </a:p>
        </p:txBody>
      </p:sp>
      <p:pic>
        <p:nvPicPr>
          <p:cNvPr id="5" name="عنصر نائب للمحتوى 4" descr="4a-NmlGB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571500" y="1958181"/>
            <a:ext cx="4071938" cy="36433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عنصر نائب للمحتوى 5" descr="untitled44.bmp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847990" y="1928802"/>
            <a:ext cx="4050192" cy="36433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مربع نص 6"/>
          <p:cNvSpPr txBox="1"/>
          <p:nvPr/>
        </p:nvSpPr>
        <p:spPr>
          <a:xfrm>
            <a:off x="642910" y="6000768"/>
            <a:ext cx="69294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en-US" dirty="0" smtClean="0"/>
              <a:t>G- gall bladder  P- portal vein C-common bile duct   </a:t>
            </a:r>
            <a:endParaRPr lang="en-US" dirty="0"/>
          </a:p>
        </p:txBody>
      </p:sp>
      <p:sp>
        <p:nvSpPr>
          <p:cNvPr id="12" name="مربع نص 11"/>
          <p:cNvSpPr txBox="1"/>
          <p:nvPr/>
        </p:nvSpPr>
        <p:spPr>
          <a:xfrm>
            <a:off x="6143636" y="3929066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C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1066800"/>
          </a:xfrm>
        </p:spPr>
        <p:txBody>
          <a:bodyPr/>
          <a:lstStyle/>
          <a:p>
            <a:r>
              <a:rPr lang="en-US" dirty="0" smtClean="0"/>
              <a:t>CT Abdomen</a:t>
            </a:r>
            <a:endParaRPr lang="en-US" dirty="0"/>
          </a:p>
        </p:txBody>
      </p:sp>
      <p:pic>
        <p:nvPicPr>
          <p:cNvPr id="4" name="عنصر نائب للمحتوى 3" descr="ser002img00121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 l="6367" t="10947" r="10495" b="20067"/>
          <a:stretch>
            <a:fillRect/>
          </a:stretch>
        </p:blipFill>
        <p:spPr>
          <a:xfrm>
            <a:off x="542165" y="2143117"/>
            <a:ext cx="3744083" cy="31067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عنصر نائب للمحتوى 6" descr="ser002img00125.jpg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 l="6958" t="10947" r="11674" b="21835"/>
          <a:stretch>
            <a:fillRect/>
          </a:stretch>
        </p:blipFill>
        <p:spPr>
          <a:xfrm>
            <a:off x="4786314" y="2071678"/>
            <a:ext cx="3714776" cy="30687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مربع نص 7"/>
          <p:cNvSpPr txBox="1"/>
          <p:nvPr/>
        </p:nvSpPr>
        <p:spPr>
          <a:xfrm>
            <a:off x="3234821" y="3857628"/>
            <a:ext cx="3577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1</a:t>
            </a:r>
            <a:endParaRPr lang="en-US" sz="2400" b="1" dirty="0"/>
          </a:p>
        </p:txBody>
      </p:sp>
      <p:sp>
        <p:nvSpPr>
          <p:cNvPr id="9" name="مربع نص 8"/>
          <p:cNvSpPr txBox="1"/>
          <p:nvPr/>
        </p:nvSpPr>
        <p:spPr>
          <a:xfrm>
            <a:off x="1357290" y="3429000"/>
            <a:ext cx="3577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3</a:t>
            </a:r>
            <a:endParaRPr lang="en-US" sz="2400" b="1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2214546" y="2857496"/>
            <a:ext cx="3577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2</a:t>
            </a:r>
            <a:endParaRPr lang="en-US" sz="2400" b="1" dirty="0"/>
          </a:p>
        </p:txBody>
      </p:sp>
      <p:sp>
        <p:nvSpPr>
          <p:cNvPr id="11" name="مربع نص 10"/>
          <p:cNvSpPr txBox="1"/>
          <p:nvPr/>
        </p:nvSpPr>
        <p:spPr>
          <a:xfrm>
            <a:off x="7286644" y="3571876"/>
            <a:ext cx="2143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6</a:t>
            </a:r>
            <a:endParaRPr lang="en-US" sz="2400" b="1" dirty="0"/>
          </a:p>
        </p:txBody>
      </p:sp>
      <p:sp>
        <p:nvSpPr>
          <p:cNvPr id="12" name="مربع نص 11"/>
          <p:cNvSpPr txBox="1"/>
          <p:nvPr/>
        </p:nvSpPr>
        <p:spPr>
          <a:xfrm>
            <a:off x="1428728" y="5357826"/>
            <a:ext cx="3577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5</a:t>
            </a:r>
            <a:endParaRPr lang="en-US" sz="2400" b="1" dirty="0"/>
          </a:p>
        </p:txBody>
      </p:sp>
      <p:sp>
        <p:nvSpPr>
          <p:cNvPr id="13" name="مربع نص 12"/>
          <p:cNvSpPr txBox="1"/>
          <p:nvPr/>
        </p:nvSpPr>
        <p:spPr>
          <a:xfrm>
            <a:off x="2143108" y="5357826"/>
            <a:ext cx="3577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4</a:t>
            </a:r>
            <a:endParaRPr lang="en-US" sz="2400" b="1" dirty="0"/>
          </a:p>
        </p:txBody>
      </p:sp>
      <p:cxnSp>
        <p:nvCxnSpPr>
          <p:cNvPr id="15" name="رابط كسهم مستقيم 14"/>
          <p:cNvCxnSpPr>
            <a:stCxn id="13" idx="0"/>
          </p:cNvCxnSpPr>
          <p:nvPr/>
        </p:nvCxnSpPr>
        <p:spPr>
          <a:xfrm rot="5400000" flipH="1" flipV="1">
            <a:off x="1696771" y="4554298"/>
            <a:ext cx="1428760" cy="17829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رابط كسهم مستقيم 16"/>
          <p:cNvCxnSpPr>
            <a:stCxn id="12" idx="0"/>
          </p:cNvCxnSpPr>
          <p:nvPr/>
        </p:nvCxnSpPr>
        <p:spPr>
          <a:xfrm rot="5400000" flipH="1" flipV="1">
            <a:off x="1089548" y="4304265"/>
            <a:ext cx="1571636" cy="53548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3" name="مربع نص 22"/>
          <p:cNvSpPr txBox="1"/>
          <p:nvPr/>
        </p:nvSpPr>
        <p:spPr>
          <a:xfrm>
            <a:off x="6500826" y="3286124"/>
            <a:ext cx="2143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8</a:t>
            </a:r>
            <a:endParaRPr lang="en-US" sz="2400" b="1" dirty="0"/>
          </a:p>
        </p:txBody>
      </p:sp>
      <p:sp>
        <p:nvSpPr>
          <p:cNvPr id="24" name="مربع نص 23"/>
          <p:cNvSpPr txBox="1"/>
          <p:nvPr/>
        </p:nvSpPr>
        <p:spPr>
          <a:xfrm>
            <a:off x="6929454" y="3357562"/>
            <a:ext cx="2143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7</a:t>
            </a:r>
            <a:endParaRPr lang="en-US" sz="2400" b="1" dirty="0"/>
          </a:p>
        </p:txBody>
      </p:sp>
      <p:sp>
        <p:nvSpPr>
          <p:cNvPr id="16" name="مربع نص 15"/>
          <p:cNvSpPr txBox="1"/>
          <p:nvPr/>
        </p:nvSpPr>
        <p:spPr>
          <a:xfrm>
            <a:off x="785786" y="5715016"/>
            <a:ext cx="75009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en-US" dirty="0" smtClean="0"/>
              <a:t>1-spleen 2-left liver lobe 3-right liver lobe 4-abdominal aorta 5-IVC.</a:t>
            </a:r>
          </a:p>
          <a:p>
            <a:pPr algn="l" rtl="0"/>
            <a:r>
              <a:rPr lang="en-US" dirty="0" smtClean="0"/>
              <a:t>6-pancreatic tail 7-pancreatic body 8-pancreatic head.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حضري">
  <a:themeElements>
    <a:clrScheme name="حضري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حضري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أصل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190</TotalTime>
  <Words>215</Words>
  <Application>Microsoft Macintosh PowerPoint</Application>
  <PresentationFormat>On-screen Show (4:3)</PresentationFormat>
  <Paragraphs>63</Paragraphs>
  <Slides>17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حضري</vt:lpstr>
      <vt:lpstr>Practical Radiology Session</vt:lpstr>
      <vt:lpstr>Introduction</vt:lpstr>
      <vt:lpstr>X-ray</vt:lpstr>
      <vt:lpstr>X-ray</vt:lpstr>
      <vt:lpstr>US liver</vt:lpstr>
      <vt:lpstr>US spleen</vt:lpstr>
      <vt:lpstr>US pancreas</vt:lpstr>
      <vt:lpstr>US biliary</vt:lpstr>
      <vt:lpstr>CT Abdomen</vt:lpstr>
      <vt:lpstr>CT Abdomen </vt:lpstr>
      <vt:lpstr>CT Liver</vt:lpstr>
      <vt:lpstr>CT Liver</vt:lpstr>
      <vt:lpstr>CT Liver</vt:lpstr>
      <vt:lpstr>MRI Abdomen</vt:lpstr>
      <vt:lpstr>MRCP</vt:lpstr>
      <vt:lpstr>MRCP</vt:lpstr>
      <vt:lpstr>Thank you…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Practical Radiology Session</dc:title>
  <dc:creator>user</dc:creator>
  <cp:lastModifiedBy>maram mobara</cp:lastModifiedBy>
  <cp:revision>30</cp:revision>
  <dcterms:created xsi:type="dcterms:W3CDTF">2012-12-14T20:44:53Z</dcterms:created>
  <dcterms:modified xsi:type="dcterms:W3CDTF">2012-12-14T20:46:38Z</dcterms:modified>
</cp:coreProperties>
</file>