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5" r:id="rId2"/>
    <p:sldId id="412" r:id="rId3"/>
    <p:sldId id="413" r:id="rId4"/>
    <p:sldId id="414" r:id="rId5"/>
    <p:sldId id="434" r:id="rId6"/>
    <p:sldId id="435" r:id="rId7"/>
    <p:sldId id="457" r:id="rId8"/>
    <p:sldId id="390" r:id="rId9"/>
    <p:sldId id="402" r:id="rId10"/>
    <p:sldId id="401" r:id="rId11"/>
    <p:sldId id="415" r:id="rId12"/>
    <p:sldId id="451" r:id="rId13"/>
    <p:sldId id="439" r:id="rId14"/>
    <p:sldId id="440" r:id="rId15"/>
    <p:sldId id="441" r:id="rId16"/>
    <p:sldId id="442" r:id="rId17"/>
    <p:sldId id="443" r:id="rId18"/>
    <p:sldId id="444" r:id="rId19"/>
    <p:sldId id="445" r:id="rId20"/>
    <p:sldId id="446" r:id="rId21"/>
    <p:sldId id="447" r:id="rId22"/>
    <p:sldId id="448"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B2B"/>
    <a:srgbClr val="F80000"/>
    <a:srgbClr val="CC00FF"/>
    <a:srgbClr val="00FF00"/>
    <a:srgbClr val="F99BE0"/>
    <a:srgbClr val="FAB2E7"/>
    <a:srgbClr val="FF6699"/>
    <a:srgbClr val="FFEB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27" autoAdjust="0"/>
  </p:normalViewPr>
  <p:slideViewPr>
    <p:cSldViewPr>
      <p:cViewPr varScale="1">
        <p:scale>
          <a:sx n="83" d="100"/>
          <a:sy n="83" d="100"/>
        </p:scale>
        <p:origin x="-13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90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90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90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A0B9366-78A3-4207-8B80-171B56397CA1}"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29356C-6446-45D7-942A-CF5085C2540C}"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0FD0BBE-1158-4478-8C89-D0891D7DCD57}" type="slidenum">
              <a:rPr lang="ar-SA" smtClean="0"/>
              <a:pPr/>
              <a:t>1</a:t>
            </a:fld>
            <a:endParaRPr lang="en-US" smtClean="0"/>
          </a:p>
        </p:txBody>
      </p:sp>
      <p:sp>
        <p:nvSpPr>
          <p:cNvPr id="25603" name="Rectangle 1026"/>
          <p:cNvSpPr>
            <a:spLocks noChangeArrowheads="1" noTextEdit="1"/>
          </p:cNvSpPr>
          <p:nvPr>
            <p:ph type="sldImg"/>
          </p:nvPr>
        </p:nvSpPr>
        <p:spPr>
          <a:solidFill>
            <a:srgbClr val="FFFFFF"/>
          </a:solidFill>
          <a:ln/>
        </p:spPr>
      </p:sp>
      <p:sp>
        <p:nvSpPr>
          <p:cNvPr id="25604" name="Rectangle 1027"/>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88E462A8-A7AE-4822-951F-87DFDFDADD8C}" type="slidenum">
              <a:rPr lang="ar-SA"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A15F40EC-CA73-4DEB-B5CE-907EB3A07382}" type="slidenum">
              <a:rPr lang="ar-SA"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8713E9E0-B97C-4830-B3FB-77518E1E5136}" type="slidenum">
              <a:rPr lang="ar-SA"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76263BEC-D3B8-4550-AD70-BC21F30BEE85}" type="slidenum">
              <a:rPr lang="ar-SA"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8916" name="Slide Number Placeholder 3"/>
          <p:cNvSpPr>
            <a:spLocks noGrp="1"/>
          </p:cNvSpPr>
          <p:nvPr>
            <p:ph type="sldNum" sz="quarter" idx="5"/>
          </p:nvPr>
        </p:nvSpPr>
        <p:spPr>
          <a:noFill/>
        </p:spPr>
        <p:txBody>
          <a:bodyPr/>
          <a:lstStyle/>
          <a:p>
            <a:fld id="{B9B50233-D896-4472-9411-83F04B3F8563}" type="slidenum">
              <a:rPr lang="ar-SA"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6FB9FB41-D6B2-49C4-96C4-3E1B9B633D8A}" type="slidenum">
              <a:rPr lang="ar-SA"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561598FF-9502-4E44-B179-DD3B8001B696}" type="slidenum">
              <a:rPr lang="ar-SA"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CED2B218-188D-4F1F-9116-ADC944F52598}" type="slidenum">
              <a:rPr lang="ar-SA"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6EE1C759-815A-4133-82FA-5E8C3A93F834}" type="slidenum">
              <a:rPr lang="ar-SA" smtClean="0"/>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smtClean="0"/>
              <a:t>Management:</a:t>
            </a:r>
          </a:p>
          <a:p>
            <a:pPr eaLnBrk="1" hangingPunct="1"/>
            <a:r>
              <a:rPr lang="en-US" smtClean="0"/>
              <a:t>Management</a:t>
            </a:r>
          </a:p>
          <a:p>
            <a:pPr eaLnBrk="1" hangingPunct="1"/>
            <a:r>
              <a:rPr lang="en-US" smtClean="0"/>
              <a:t>Management:</a:t>
            </a:r>
          </a:p>
          <a:p>
            <a:pPr eaLnBrk="1" hangingPunct="1"/>
            <a:endParaRPr lang="en-US" smtClean="0"/>
          </a:p>
        </p:txBody>
      </p:sp>
      <p:sp>
        <p:nvSpPr>
          <p:cNvPr id="44036" name="Slide Number Placeholder 3"/>
          <p:cNvSpPr>
            <a:spLocks noGrp="1"/>
          </p:cNvSpPr>
          <p:nvPr>
            <p:ph type="sldNum" sz="quarter" idx="5"/>
          </p:nvPr>
        </p:nvSpPr>
        <p:spPr>
          <a:noFill/>
        </p:spPr>
        <p:txBody>
          <a:bodyPr/>
          <a:lstStyle/>
          <a:p>
            <a:fld id="{04F6B36C-4CBC-4D2D-9A72-25AC5F2807E1}" type="slidenum">
              <a:rPr lang="ar-SA"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a:spLocks noGrp="1"/>
          </p:cNvSpPr>
          <p:nvPr>
            <p:ph type="sldNum" sz="quarter" idx="5"/>
          </p:nvPr>
        </p:nvSpPr>
        <p:spPr>
          <a:noFill/>
        </p:spPr>
        <p:txBody>
          <a:bodyPr/>
          <a:lstStyle/>
          <a:p>
            <a:fld id="{7203720B-FC9C-468C-8CBC-8CCA67EA4CD4}" type="slidenum">
              <a:rPr lang="ar-SA"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5815D5D0-5C80-4446-8E82-EB687DAE83DA}" type="slidenum">
              <a:rPr lang="ar-SA"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8DA8E38C-CE26-40A0-B5C1-EBA5994151E4}" type="slidenum">
              <a:rPr lang="ar-SA"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86474A28-0063-4D9A-901A-335B3C1CDD18}" type="slidenum">
              <a:rPr lang="ar-SA"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2CB23997-D34F-4423-B2E0-CDF9445AD405}" type="slidenum">
              <a:rPr lang="ar-SA"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1C611702-3612-4CAA-BFDB-EFDCAC31B9A4}" type="slidenum">
              <a:rPr lang="ar-SA"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CBBE6936-EE0A-453A-868A-4A2C462E278B}" type="slidenum">
              <a:rPr lang="ar-SA"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BD20F3C-2D7A-4E72-BD7A-515B53EB18A8}" type="slidenum">
              <a:rPr lang="ar-SA" smtClean="0"/>
              <a:pPr/>
              <a:t>12</a:t>
            </a:fld>
            <a:endParaRPr lang="en-US" smtClean="0"/>
          </a:p>
        </p:txBody>
      </p:sp>
      <p:sp>
        <p:nvSpPr>
          <p:cNvPr id="33795" name="Rectangle 1026"/>
          <p:cNvSpPr>
            <a:spLocks noChangeArrowheads="1" noTextEdit="1"/>
          </p:cNvSpPr>
          <p:nvPr>
            <p:ph type="sldImg"/>
          </p:nvPr>
        </p:nvSpPr>
        <p:spPr>
          <a:solidFill>
            <a:srgbClr val="FFFFFF"/>
          </a:solidFill>
          <a:ln/>
        </p:spPr>
      </p:sp>
      <p:sp>
        <p:nvSpPr>
          <p:cNvPr id="33796" name="Rectangle 1027"/>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2E0ACE-0E1A-4C77-B1FB-D392B3F84568}"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72E12-D6F8-4FCE-93C0-F2CA30F726E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09F5AE-B5A1-434E-940E-2309ABFAFAFD}"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398F3-FAC2-4F3B-8D49-C2F2BE53B4D0}"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336B25-F063-4DEF-A16D-227A3CE57D83}"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A06E7E-0212-44DB-957F-BE22AB8FA186}"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845180-81CB-4AB1-A8EC-525686E68B56}"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8CA8A0-1FB6-4ABC-81C3-BE139C325B68}"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8CDEAC-B24E-4BEB-BFBE-F3789CA401A6}"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B94AEC-AE00-47DF-B096-F4333AC4D61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DC2EE-82AC-416A-94A8-400C5249FE20}"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5CC88F2-D165-4770-AAE1-70EA507343C9}"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ctrTitle"/>
          </p:nvPr>
        </p:nvSpPr>
        <p:spPr>
          <a:xfrm>
            <a:off x="0" y="571500"/>
            <a:ext cx="9144000" cy="2087563"/>
          </a:xfrm>
        </p:spPr>
        <p:txBody>
          <a:bodyPr/>
          <a:lstStyle/>
          <a:p>
            <a:pPr eaLnBrk="1" hangingPunct="1"/>
            <a:r>
              <a:rPr lang="en-GB" altLang="en-US" sz="8000" smtClean="0">
                <a:solidFill>
                  <a:srgbClr val="F80000"/>
                </a:solidFill>
              </a:rPr>
              <a:t>ANAEMIA</a:t>
            </a:r>
            <a:r>
              <a:rPr lang="en-GB" altLang="en-US" sz="1800" smtClean="0"/>
              <a:t/>
            </a:r>
            <a:br>
              <a:rPr lang="en-GB" altLang="en-US" sz="1800" smtClean="0"/>
            </a:br>
            <a:r>
              <a:rPr lang="en-GB" altLang="en-US" sz="800" smtClean="0"/>
              <a:t> </a:t>
            </a:r>
            <a:endParaRPr lang="en-US" altLang="en-US" sz="5400" smtClean="0"/>
          </a:p>
        </p:txBody>
      </p:sp>
      <p:sp>
        <p:nvSpPr>
          <p:cNvPr id="2051" name="Rectangle 1029"/>
          <p:cNvSpPr>
            <a:spLocks noGrp="1" noChangeArrowheads="1"/>
          </p:cNvSpPr>
          <p:nvPr>
            <p:ph type="subTitle" idx="1"/>
          </p:nvPr>
        </p:nvSpPr>
        <p:spPr>
          <a:xfrm>
            <a:off x="0" y="3643313"/>
            <a:ext cx="9144000" cy="2570162"/>
          </a:xfrm>
        </p:spPr>
        <p:txBody>
          <a:bodyPr/>
          <a:lstStyle/>
          <a:p>
            <a:pPr eaLnBrk="1" hangingPunct="1">
              <a:lnSpc>
                <a:spcPct val="80000"/>
              </a:lnSpc>
            </a:pPr>
            <a:r>
              <a:rPr lang="en-GB" altLang="en-US" sz="2400" b="1" smtClean="0">
                <a:solidFill>
                  <a:srgbClr val="F80000"/>
                </a:solidFill>
              </a:rPr>
              <a:t>BY</a:t>
            </a:r>
          </a:p>
          <a:p>
            <a:pPr eaLnBrk="1" hangingPunct="1">
              <a:lnSpc>
                <a:spcPct val="80000"/>
              </a:lnSpc>
            </a:pPr>
            <a:r>
              <a:rPr lang="en-US" sz="3600" b="1" smtClean="0"/>
              <a:t> </a:t>
            </a:r>
          </a:p>
          <a:p>
            <a:pPr eaLnBrk="1" hangingPunct="1">
              <a:lnSpc>
                <a:spcPct val="80000"/>
              </a:lnSpc>
            </a:pPr>
            <a:r>
              <a:rPr lang="en-US" sz="4000" smtClean="0">
                <a:solidFill>
                  <a:schemeClr val="tx2"/>
                </a:solidFill>
              </a:rPr>
              <a:t>DR. ALIA ALFARAEDI</a:t>
            </a:r>
            <a:endParaRPr lang="en-GB" sz="4000" smtClean="0">
              <a:solidFill>
                <a:schemeClr val="tx2"/>
              </a:solidFill>
            </a:endParaRPr>
          </a:p>
          <a:p>
            <a:pPr eaLnBrk="1" hangingPunct="1">
              <a:lnSpc>
                <a:spcPct val="80000"/>
              </a:lnSpc>
            </a:pPr>
            <a:r>
              <a:rPr lang="en-GB" sz="4000" smtClean="0">
                <a:solidFill>
                  <a:schemeClr val="hlink"/>
                </a:solidFill>
              </a:rPr>
              <a:t>CONSULTANT HAEMATOLOGIST</a:t>
            </a:r>
            <a:r>
              <a:rPr lang="ar-SA" sz="4000" smtClean="0"/>
              <a:t/>
            </a:r>
            <a:br>
              <a:rPr lang="ar-SA" sz="4000" smtClean="0"/>
            </a:br>
            <a:endParaRPr lang="en-US" sz="4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323850" y="0"/>
            <a:ext cx="8820150" cy="6858000"/>
          </a:xfrm>
        </p:spPr>
        <p:txBody>
          <a:bodyPr/>
          <a:lstStyle/>
          <a:p>
            <a:pPr algn="ctr" eaLnBrk="1" hangingPunct="1">
              <a:buFontTx/>
              <a:buNone/>
            </a:pPr>
            <a:r>
              <a:rPr lang="en-US" b="1" smtClean="0"/>
              <a:t> </a:t>
            </a:r>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sz="2400" smtClean="0"/>
          </a:p>
        </p:txBody>
      </p:sp>
      <p:sp>
        <p:nvSpPr>
          <p:cNvPr id="11267" name="Text Box 3"/>
          <p:cNvSpPr txBox="1">
            <a:spLocks noChangeArrowheads="1"/>
          </p:cNvSpPr>
          <p:nvPr/>
        </p:nvSpPr>
        <p:spPr bwMode="auto">
          <a:xfrm>
            <a:off x="2771775" y="188913"/>
            <a:ext cx="4176713" cy="333375"/>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400" b="1"/>
              <a:t>NORMOCYTIC, NORMOCHROMIC ANEMIA</a:t>
            </a:r>
          </a:p>
        </p:txBody>
      </p:sp>
      <p:sp>
        <p:nvSpPr>
          <p:cNvPr id="11268" name="Text Box 4"/>
          <p:cNvSpPr txBox="1">
            <a:spLocks noChangeArrowheads="1"/>
          </p:cNvSpPr>
          <p:nvPr/>
        </p:nvSpPr>
        <p:spPr bwMode="auto">
          <a:xfrm>
            <a:off x="3851275" y="782638"/>
            <a:ext cx="1871663" cy="342900"/>
          </a:xfrm>
          <a:prstGeom prst="rect">
            <a:avLst/>
          </a:prstGeom>
          <a:solidFill>
            <a:srgbClr val="FF0000"/>
          </a:solidFill>
          <a:ln w="38100">
            <a:solidFill>
              <a:schemeClr val="tx1"/>
            </a:solidFill>
            <a:miter lim="800000"/>
            <a:headEnd/>
            <a:tailEnd/>
          </a:ln>
        </p:spPr>
        <p:txBody>
          <a:bodyPr>
            <a:spAutoFit/>
          </a:bodyPr>
          <a:lstStyle/>
          <a:p>
            <a:pPr>
              <a:spcBef>
                <a:spcPct val="50000"/>
              </a:spcBef>
            </a:pPr>
            <a:r>
              <a:rPr lang="en-US" sz="1400" b="1"/>
              <a:t>RETICULOCYTES</a:t>
            </a:r>
          </a:p>
        </p:txBody>
      </p:sp>
      <p:sp>
        <p:nvSpPr>
          <p:cNvPr id="11269" name="Line 5"/>
          <p:cNvSpPr>
            <a:spLocks noChangeShapeType="1"/>
          </p:cNvSpPr>
          <p:nvPr/>
        </p:nvSpPr>
        <p:spPr bwMode="auto">
          <a:xfrm>
            <a:off x="4787900" y="549275"/>
            <a:ext cx="0" cy="215900"/>
          </a:xfrm>
          <a:prstGeom prst="line">
            <a:avLst/>
          </a:prstGeom>
          <a:noFill/>
          <a:ln w="38100">
            <a:solidFill>
              <a:schemeClr val="tx1"/>
            </a:solidFill>
            <a:round/>
            <a:headEnd/>
            <a:tailEnd/>
          </a:ln>
        </p:spPr>
        <p:txBody>
          <a:bodyPr/>
          <a:lstStyle/>
          <a:p>
            <a:endParaRPr lang="en-US"/>
          </a:p>
        </p:txBody>
      </p:sp>
      <p:sp>
        <p:nvSpPr>
          <p:cNvPr id="11270" name="Text Box 6"/>
          <p:cNvSpPr txBox="1">
            <a:spLocks noChangeArrowheads="1"/>
          </p:cNvSpPr>
          <p:nvPr/>
        </p:nvSpPr>
        <p:spPr bwMode="auto">
          <a:xfrm>
            <a:off x="4500563" y="1557338"/>
            <a:ext cx="4319587" cy="3333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Normal or Decreased Erythrocyte Production</a:t>
            </a:r>
          </a:p>
        </p:txBody>
      </p:sp>
      <p:sp>
        <p:nvSpPr>
          <p:cNvPr id="11271" name="Text Box 7"/>
          <p:cNvSpPr txBox="1">
            <a:spLocks noChangeArrowheads="1"/>
          </p:cNvSpPr>
          <p:nvPr/>
        </p:nvSpPr>
        <p:spPr bwMode="auto">
          <a:xfrm>
            <a:off x="684213" y="1700213"/>
            <a:ext cx="3024187" cy="3333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Increased Erythrocyte Production</a:t>
            </a:r>
          </a:p>
        </p:txBody>
      </p:sp>
      <p:sp>
        <p:nvSpPr>
          <p:cNvPr id="11272" name="Line 9"/>
          <p:cNvSpPr>
            <a:spLocks noChangeShapeType="1"/>
          </p:cNvSpPr>
          <p:nvPr/>
        </p:nvSpPr>
        <p:spPr bwMode="auto">
          <a:xfrm>
            <a:off x="2124075" y="1341438"/>
            <a:ext cx="4895850" cy="0"/>
          </a:xfrm>
          <a:prstGeom prst="line">
            <a:avLst/>
          </a:prstGeom>
          <a:noFill/>
          <a:ln w="38100">
            <a:solidFill>
              <a:schemeClr val="tx1"/>
            </a:solidFill>
            <a:round/>
            <a:headEnd/>
            <a:tailEnd/>
          </a:ln>
        </p:spPr>
        <p:txBody>
          <a:bodyPr/>
          <a:lstStyle/>
          <a:p>
            <a:endParaRPr lang="en-US"/>
          </a:p>
        </p:txBody>
      </p:sp>
      <p:sp>
        <p:nvSpPr>
          <p:cNvPr id="11273" name="Line 10"/>
          <p:cNvSpPr>
            <a:spLocks noChangeShapeType="1"/>
          </p:cNvSpPr>
          <p:nvPr/>
        </p:nvSpPr>
        <p:spPr bwMode="auto">
          <a:xfrm>
            <a:off x="4787900" y="1125538"/>
            <a:ext cx="0" cy="215900"/>
          </a:xfrm>
          <a:prstGeom prst="line">
            <a:avLst/>
          </a:prstGeom>
          <a:noFill/>
          <a:ln w="28575">
            <a:solidFill>
              <a:schemeClr val="tx1"/>
            </a:solidFill>
            <a:round/>
            <a:headEnd/>
            <a:tailEnd/>
          </a:ln>
        </p:spPr>
        <p:txBody>
          <a:bodyPr/>
          <a:lstStyle/>
          <a:p>
            <a:endParaRPr lang="en-US"/>
          </a:p>
        </p:txBody>
      </p:sp>
      <p:sp>
        <p:nvSpPr>
          <p:cNvPr id="11274" name="Line 11"/>
          <p:cNvSpPr>
            <a:spLocks noChangeShapeType="1"/>
          </p:cNvSpPr>
          <p:nvPr/>
        </p:nvSpPr>
        <p:spPr bwMode="auto">
          <a:xfrm>
            <a:off x="2124075" y="1341438"/>
            <a:ext cx="0" cy="358775"/>
          </a:xfrm>
          <a:prstGeom prst="line">
            <a:avLst/>
          </a:prstGeom>
          <a:noFill/>
          <a:ln w="28575">
            <a:solidFill>
              <a:schemeClr val="tx1"/>
            </a:solidFill>
            <a:round/>
            <a:headEnd/>
            <a:tailEnd/>
          </a:ln>
        </p:spPr>
        <p:txBody>
          <a:bodyPr/>
          <a:lstStyle/>
          <a:p>
            <a:endParaRPr lang="en-US"/>
          </a:p>
        </p:txBody>
      </p:sp>
      <p:sp>
        <p:nvSpPr>
          <p:cNvPr id="11275" name="Line 12"/>
          <p:cNvSpPr>
            <a:spLocks noChangeShapeType="1"/>
          </p:cNvSpPr>
          <p:nvPr/>
        </p:nvSpPr>
        <p:spPr bwMode="auto">
          <a:xfrm>
            <a:off x="7019925" y="1341438"/>
            <a:ext cx="0" cy="214312"/>
          </a:xfrm>
          <a:prstGeom prst="line">
            <a:avLst/>
          </a:prstGeom>
          <a:noFill/>
          <a:ln w="38100">
            <a:solidFill>
              <a:schemeClr val="tx1"/>
            </a:solidFill>
            <a:round/>
            <a:headEnd/>
            <a:tailEnd/>
          </a:ln>
        </p:spPr>
        <p:txBody>
          <a:bodyPr/>
          <a:lstStyle/>
          <a:p>
            <a:endParaRPr lang="en-US"/>
          </a:p>
        </p:txBody>
      </p:sp>
      <p:sp>
        <p:nvSpPr>
          <p:cNvPr id="11276" name="Text Box 14"/>
          <p:cNvSpPr txBox="1">
            <a:spLocks noChangeArrowheads="1"/>
          </p:cNvSpPr>
          <p:nvPr/>
        </p:nvSpPr>
        <p:spPr bwMode="auto">
          <a:xfrm>
            <a:off x="1042988" y="2349500"/>
            <a:ext cx="1584325" cy="75882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History, Course, Blood Smear,  Bile Pigments</a:t>
            </a:r>
          </a:p>
        </p:txBody>
      </p:sp>
      <p:sp>
        <p:nvSpPr>
          <p:cNvPr id="11277" name="Text Box 17"/>
          <p:cNvSpPr txBox="1">
            <a:spLocks noChangeArrowheads="1"/>
          </p:cNvSpPr>
          <p:nvPr/>
        </p:nvSpPr>
        <p:spPr bwMode="auto">
          <a:xfrm>
            <a:off x="5940425" y="2349500"/>
            <a:ext cx="2087563" cy="54610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Bone Marrow Aspirate and Biopsy</a:t>
            </a:r>
          </a:p>
        </p:txBody>
      </p:sp>
      <p:sp>
        <p:nvSpPr>
          <p:cNvPr id="11278" name="Line 22"/>
          <p:cNvSpPr>
            <a:spLocks noChangeShapeType="1"/>
          </p:cNvSpPr>
          <p:nvPr/>
        </p:nvSpPr>
        <p:spPr bwMode="auto">
          <a:xfrm>
            <a:off x="1835150" y="2060575"/>
            <a:ext cx="0" cy="288925"/>
          </a:xfrm>
          <a:prstGeom prst="line">
            <a:avLst/>
          </a:prstGeom>
          <a:noFill/>
          <a:ln w="28575">
            <a:solidFill>
              <a:schemeClr val="tx1"/>
            </a:solidFill>
            <a:round/>
            <a:headEnd/>
            <a:tailEnd/>
          </a:ln>
        </p:spPr>
        <p:txBody>
          <a:bodyPr/>
          <a:lstStyle/>
          <a:p>
            <a:endParaRPr lang="en-US"/>
          </a:p>
        </p:txBody>
      </p:sp>
      <p:sp>
        <p:nvSpPr>
          <p:cNvPr id="11279" name="Line 23"/>
          <p:cNvSpPr>
            <a:spLocks noChangeShapeType="1"/>
          </p:cNvSpPr>
          <p:nvPr/>
        </p:nvSpPr>
        <p:spPr bwMode="auto">
          <a:xfrm>
            <a:off x="7019925" y="1916113"/>
            <a:ext cx="0" cy="433387"/>
          </a:xfrm>
          <a:prstGeom prst="line">
            <a:avLst/>
          </a:prstGeom>
          <a:noFill/>
          <a:ln w="28575">
            <a:solidFill>
              <a:schemeClr val="tx1"/>
            </a:solidFill>
            <a:round/>
            <a:headEnd/>
            <a:tailEnd/>
          </a:ln>
        </p:spPr>
        <p:txBody>
          <a:bodyPr/>
          <a:lstStyle/>
          <a:p>
            <a:endParaRPr lang="en-US"/>
          </a:p>
        </p:txBody>
      </p:sp>
      <p:sp>
        <p:nvSpPr>
          <p:cNvPr id="11280" name="Text Box 28"/>
          <p:cNvSpPr txBox="1">
            <a:spLocks noChangeArrowheads="1"/>
          </p:cNvSpPr>
          <p:nvPr/>
        </p:nvSpPr>
        <p:spPr bwMode="auto">
          <a:xfrm>
            <a:off x="684213" y="3600450"/>
            <a:ext cx="1008062" cy="54610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400" b="1"/>
              <a:t>Hemolytic Anaemia</a:t>
            </a:r>
          </a:p>
        </p:txBody>
      </p:sp>
      <p:sp>
        <p:nvSpPr>
          <p:cNvPr id="11281" name="Line 38"/>
          <p:cNvSpPr>
            <a:spLocks noChangeShapeType="1"/>
          </p:cNvSpPr>
          <p:nvPr/>
        </p:nvSpPr>
        <p:spPr bwMode="auto">
          <a:xfrm>
            <a:off x="1042988" y="3357563"/>
            <a:ext cx="0" cy="215900"/>
          </a:xfrm>
          <a:prstGeom prst="line">
            <a:avLst/>
          </a:prstGeom>
          <a:noFill/>
          <a:ln w="28575">
            <a:solidFill>
              <a:schemeClr val="tx1"/>
            </a:solidFill>
            <a:round/>
            <a:headEnd/>
            <a:tailEnd/>
          </a:ln>
        </p:spPr>
        <p:txBody>
          <a:bodyPr/>
          <a:lstStyle/>
          <a:p>
            <a:endParaRPr lang="en-US"/>
          </a:p>
        </p:txBody>
      </p:sp>
      <p:sp>
        <p:nvSpPr>
          <p:cNvPr id="11282" name="Text Box 57"/>
          <p:cNvSpPr txBox="1">
            <a:spLocks noChangeArrowheads="1"/>
          </p:cNvSpPr>
          <p:nvPr/>
        </p:nvSpPr>
        <p:spPr bwMode="auto">
          <a:xfrm>
            <a:off x="1979613" y="3573463"/>
            <a:ext cx="1296987" cy="54610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400" b="1"/>
              <a:t>Post hemorr-hagic Anemia</a:t>
            </a:r>
          </a:p>
        </p:txBody>
      </p:sp>
      <p:sp>
        <p:nvSpPr>
          <p:cNvPr id="11283" name="Line 58"/>
          <p:cNvSpPr>
            <a:spLocks noChangeShapeType="1"/>
          </p:cNvSpPr>
          <p:nvPr/>
        </p:nvSpPr>
        <p:spPr bwMode="auto">
          <a:xfrm flipH="1">
            <a:off x="1042988" y="3357563"/>
            <a:ext cx="288925" cy="0"/>
          </a:xfrm>
          <a:prstGeom prst="line">
            <a:avLst/>
          </a:prstGeom>
          <a:noFill/>
          <a:ln w="28575">
            <a:solidFill>
              <a:schemeClr val="tx1"/>
            </a:solidFill>
            <a:round/>
            <a:headEnd/>
            <a:tailEnd/>
          </a:ln>
        </p:spPr>
        <p:txBody>
          <a:bodyPr/>
          <a:lstStyle/>
          <a:p>
            <a:endParaRPr lang="en-US"/>
          </a:p>
        </p:txBody>
      </p:sp>
      <p:sp>
        <p:nvSpPr>
          <p:cNvPr id="11284" name="Line 59"/>
          <p:cNvSpPr>
            <a:spLocks noChangeShapeType="1"/>
          </p:cNvSpPr>
          <p:nvPr/>
        </p:nvSpPr>
        <p:spPr bwMode="auto">
          <a:xfrm>
            <a:off x="2484438" y="3357563"/>
            <a:ext cx="0" cy="215900"/>
          </a:xfrm>
          <a:prstGeom prst="line">
            <a:avLst/>
          </a:prstGeom>
          <a:noFill/>
          <a:ln w="28575">
            <a:solidFill>
              <a:schemeClr val="tx1"/>
            </a:solidFill>
            <a:round/>
            <a:headEnd/>
            <a:tailEnd/>
          </a:ln>
        </p:spPr>
        <p:txBody>
          <a:bodyPr/>
          <a:lstStyle/>
          <a:p>
            <a:endParaRPr lang="en-US"/>
          </a:p>
        </p:txBody>
      </p:sp>
      <p:sp>
        <p:nvSpPr>
          <p:cNvPr id="11285" name="Line 60"/>
          <p:cNvSpPr>
            <a:spLocks noChangeShapeType="1"/>
          </p:cNvSpPr>
          <p:nvPr/>
        </p:nvSpPr>
        <p:spPr bwMode="auto">
          <a:xfrm flipH="1">
            <a:off x="2195513" y="3357563"/>
            <a:ext cx="288925" cy="0"/>
          </a:xfrm>
          <a:prstGeom prst="line">
            <a:avLst/>
          </a:prstGeom>
          <a:noFill/>
          <a:ln w="28575">
            <a:solidFill>
              <a:schemeClr val="tx1"/>
            </a:solidFill>
            <a:round/>
            <a:headEnd/>
            <a:tailEnd/>
          </a:ln>
        </p:spPr>
        <p:txBody>
          <a:bodyPr/>
          <a:lstStyle/>
          <a:p>
            <a:endParaRPr lang="en-US"/>
          </a:p>
        </p:txBody>
      </p:sp>
      <p:sp>
        <p:nvSpPr>
          <p:cNvPr id="11286" name="Line 61"/>
          <p:cNvSpPr>
            <a:spLocks noChangeShapeType="1"/>
          </p:cNvSpPr>
          <p:nvPr/>
        </p:nvSpPr>
        <p:spPr bwMode="auto">
          <a:xfrm flipH="1">
            <a:off x="1330325" y="3140075"/>
            <a:ext cx="288925" cy="217488"/>
          </a:xfrm>
          <a:prstGeom prst="line">
            <a:avLst/>
          </a:prstGeom>
          <a:noFill/>
          <a:ln w="28575">
            <a:solidFill>
              <a:schemeClr val="tx1"/>
            </a:solidFill>
            <a:round/>
            <a:headEnd/>
            <a:tailEnd/>
          </a:ln>
        </p:spPr>
        <p:txBody>
          <a:bodyPr/>
          <a:lstStyle/>
          <a:p>
            <a:endParaRPr lang="en-US"/>
          </a:p>
        </p:txBody>
      </p:sp>
      <p:sp>
        <p:nvSpPr>
          <p:cNvPr id="11287" name="Line 62"/>
          <p:cNvSpPr>
            <a:spLocks noChangeShapeType="1"/>
          </p:cNvSpPr>
          <p:nvPr/>
        </p:nvSpPr>
        <p:spPr bwMode="auto">
          <a:xfrm>
            <a:off x="1619250" y="3141663"/>
            <a:ext cx="576263" cy="215900"/>
          </a:xfrm>
          <a:prstGeom prst="line">
            <a:avLst/>
          </a:prstGeom>
          <a:noFill/>
          <a:ln w="28575">
            <a:solidFill>
              <a:schemeClr val="tx1"/>
            </a:solidFill>
            <a:round/>
            <a:headEnd/>
            <a:tailEnd/>
          </a:ln>
        </p:spPr>
        <p:txBody>
          <a:bodyPr/>
          <a:lstStyle/>
          <a:p>
            <a:endParaRPr lang="en-US"/>
          </a:p>
        </p:txBody>
      </p:sp>
      <p:sp>
        <p:nvSpPr>
          <p:cNvPr id="11288" name="Text Box 63"/>
          <p:cNvSpPr txBox="1">
            <a:spLocks noChangeArrowheads="1"/>
          </p:cNvSpPr>
          <p:nvPr/>
        </p:nvSpPr>
        <p:spPr bwMode="auto">
          <a:xfrm>
            <a:off x="3708400" y="3573463"/>
            <a:ext cx="1871663" cy="3333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Abnormal Marrow</a:t>
            </a:r>
          </a:p>
        </p:txBody>
      </p:sp>
      <p:sp>
        <p:nvSpPr>
          <p:cNvPr id="11289" name="Text Box 64"/>
          <p:cNvSpPr txBox="1">
            <a:spLocks noChangeArrowheads="1"/>
          </p:cNvSpPr>
          <p:nvPr/>
        </p:nvSpPr>
        <p:spPr bwMode="auto">
          <a:xfrm>
            <a:off x="6948488" y="3573463"/>
            <a:ext cx="1871662" cy="3333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Normal Marrow</a:t>
            </a:r>
          </a:p>
        </p:txBody>
      </p:sp>
      <p:sp>
        <p:nvSpPr>
          <p:cNvPr id="11290" name="Line 65"/>
          <p:cNvSpPr>
            <a:spLocks noChangeShapeType="1"/>
          </p:cNvSpPr>
          <p:nvPr/>
        </p:nvSpPr>
        <p:spPr bwMode="auto">
          <a:xfrm>
            <a:off x="4859338" y="3357563"/>
            <a:ext cx="0" cy="215900"/>
          </a:xfrm>
          <a:prstGeom prst="line">
            <a:avLst/>
          </a:prstGeom>
          <a:noFill/>
          <a:ln w="28575">
            <a:solidFill>
              <a:schemeClr val="tx1"/>
            </a:solidFill>
            <a:round/>
            <a:headEnd/>
            <a:tailEnd/>
          </a:ln>
        </p:spPr>
        <p:txBody>
          <a:bodyPr/>
          <a:lstStyle/>
          <a:p>
            <a:endParaRPr lang="en-US"/>
          </a:p>
        </p:txBody>
      </p:sp>
      <p:sp>
        <p:nvSpPr>
          <p:cNvPr id="11291" name="Line 66"/>
          <p:cNvSpPr>
            <a:spLocks noChangeShapeType="1"/>
          </p:cNvSpPr>
          <p:nvPr/>
        </p:nvSpPr>
        <p:spPr bwMode="auto">
          <a:xfrm>
            <a:off x="7956550" y="3357563"/>
            <a:ext cx="0" cy="215900"/>
          </a:xfrm>
          <a:prstGeom prst="line">
            <a:avLst/>
          </a:prstGeom>
          <a:noFill/>
          <a:ln w="28575">
            <a:solidFill>
              <a:schemeClr val="tx1"/>
            </a:solidFill>
            <a:round/>
            <a:headEnd/>
            <a:tailEnd/>
          </a:ln>
        </p:spPr>
        <p:txBody>
          <a:bodyPr/>
          <a:lstStyle/>
          <a:p>
            <a:endParaRPr lang="en-US"/>
          </a:p>
        </p:txBody>
      </p:sp>
      <p:sp>
        <p:nvSpPr>
          <p:cNvPr id="11292" name="Line 67"/>
          <p:cNvSpPr>
            <a:spLocks noChangeShapeType="1"/>
          </p:cNvSpPr>
          <p:nvPr/>
        </p:nvSpPr>
        <p:spPr bwMode="auto">
          <a:xfrm flipH="1">
            <a:off x="4859338" y="3357563"/>
            <a:ext cx="1657350" cy="0"/>
          </a:xfrm>
          <a:prstGeom prst="line">
            <a:avLst/>
          </a:prstGeom>
          <a:noFill/>
          <a:ln w="28575">
            <a:solidFill>
              <a:schemeClr val="tx1"/>
            </a:solidFill>
            <a:round/>
            <a:headEnd/>
            <a:tailEnd/>
          </a:ln>
        </p:spPr>
        <p:txBody>
          <a:bodyPr/>
          <a:lstStyle/>
          <a:p>
            <a:endParaRPr lang="en-US"/>
          </a:p>
        </p:txBody>
      </p:sp>
      <p:sp>
        <p:nvSpPr>
          <p:cNvPr id="11293" name="Line 68"/>
          <p:cNvSpPr>
            <a:spLocks noChangeShapeType="1"/>
          </p:cNvSpPr>
          <p:nvPr/>
        </p:nvSpPr>
        <p:spPr bwMode="auto">
          <a:xfrm flipH="1">
            <a:off x="7667625" y="3357563"/>
            <a:ext cx="288925" cy="0"/>
          </a:xfrm>
          <a:prstGeom prst="line">
            <a:avLst/>
          </a:prstGeom>
          <a:noFill/>
          <a:ln w="28575">
            <a:solidFill>
              <a:schemeClr val="tx1"/>
            </a:solidFill>
            <a:round/>
            <a:headEnd/>
            <a:tailEnd/>
          </a:ln>
        </p:spPr>
        <p:txBody>
          <a:bodyPr/>
          <a:lstStyle/>
          <a:p>
            <a:endParaRPr lang="en-US"/>
          </a:p>
        </p:txBody>
      </p:sp>
      <p:sp>
        <p:nvSpPr>
          <p:cNvPr id="11294" name="Line 69"/>
          <p:cNvSpPr>
            <a:spLocks noChangeShapeType="1"/>
          </p:cNvSpPr>
          <p:nvPr/>
        </p:nvSpPr>
        <p:spPr bwMode="auto">
          <a:xfrm>
            <a:off x="7092950" y="2924175"/>
            <a:ext cx="574675" cy="433388"/>
          </a:xfrm>
          <a:prstGeom prst="line">
            <a:avLst/>
          </a:prstGeom>
          <a:noFill/>
          <a:ln w="28575">
            <a:solidFill>
              <a:schemeClr val="tx1"/>
            </a:solidFill>
            <a:round/>
            <a:headEnd/>
            <a:tailEnd/>
          </a:ln>
        </p:spPr>
        <p:txBody>
          <a:bodyPr/>
          <a:lstStyle/>
          <a:p>
            <a:endParaRPr lang="en-US"/>
          </a:p>
        </p:txBody>
      </p:sp>
      <p:sp>
        <p:nvSpPr>
          <p:cNvPr id="11295" name="Line 70"/>
          <p:cNvSpPr>
            <a:spLocks noChangeShapeType="1"/>
          </p:cNvSpPr>
          <p:nvPr/>
        </p:nvSpPr>
        <p:spPr bwMode="auto">
          <a:xfrm flipH="1">
            <a:off x="6516688" y="2924175"/>
            <a:ext cx="576262" cy="433388"/>
          </a:xfrm>
          <a:prstGeom prst="line">
            <a:avLst/>
          </a:prstGeom>
          <a:noFill/>
          <a:ln w="28575">
            <a:solidFill>
              <a:schemeClr val="tx1"/>
            </a:solidFill>
            <a:round/>
            <a:headEnd/>
            <a:tailEnd/>
          </a:ln>
        </p:spPr>
        <p:txBody>
          <a:bodyPr/>
          <a:lstStyle/>
          <a:p>
            <a:endParaRPr lang="en-US"/>
          </a:p>
        </p:txBody>
      </p:sp>
      <p:sp>
        <p:nvSpPr>
          <p:cNvPr id="11296" name="Text Box 72"/>
          <p:cNvSpPr txBox="1">
            <a:spLocks noChangeArrowheads="1"/>
          </p:cNvSpPr>
          <p:nvPr/>
        </p:nvSpPr>
        <p:spPr bwMode="auto">
          <a:xfrm>
            <a:off x="1692275" y="4484688"/>
            <a:ext cx="863600" cy="4254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Hypoplastic Anaemia</a:t>
            </a:r>
          </a:p>
        </p:txBody>
      </p:sp>
      <p:sp>
        <p:nvSpPr>
          <p:cNvPr id="11297" name="Text Box 73"/>
          <p:cNvSpPr txBox="1">
            <a:spLocks noChangeArrowheads="1"/>
          </p:cNvSpPr>
          <p:nvPr/>
        </p:nvSpPr>
        <p:spPr bwMode="auto">
          <a:xfrm>
            <a:off x="2771775" y="4595813"/>
            <a:ext cx="863600"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Infiltration</a:t>
            </a:r>
          </a:p>
        </p:txBody>
      </p:sp>
      <p:sp>
        <p:nvSpPr>
          <p:cNvPr id="11298" name="Text Box 74"/>
          <p:cNvSpPr txBox="1">
            <a:spLocks noChangeArrowheads="1"/>
          </p:cNvSpPr>
          <p:nvPr/>
        </p:nvSpPr>
        <p:spPr bwMode="auto">
          <a:xfrm>
            <a:off x="3786188" y="4443413"/>
            <a:ext cx="1214437" cy="400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Dyserythropoie-tic Anaemia</a:t>
            </a:r>
          </a:p>
        </p:txBody>
      </p:sp>
      <p:sp>
        <p:nvSpPr>
          <p:cNvPr id="11299" name="Text Box 75"/>
          <p:cNvSpPr txBox="1">
            <a:spLocks noChangeArrowheads="1"/>
          </p:cNvSpPr>
          <p:nvPr/>
        </p:nvSpPr>
        <p:spPr bwMode="auto">
          <a:xfrm>
            <a:off x="5146675" y="4365625"/>
            <a:ext cx="720725" cy="5778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Test Renal Function</a:t>
            </a:r>
          </a:p>
        </p:txBody>
      </p:sp>
      <p:sp>
        <p:nvSpPr>
          <p:cNvPr id="11300" name="Text Box 76"/>
          <p:cNvSpPr txBox="1">
            <a:spLocks noChangeArrowheads="1"/>
          </p:cNvSpPr>
          <p:nvPr/>
        </p:nvSpPr>
        <p:spPr bwMode="auto">
          <a:xfrm>
            <a:off x="6229350" y="4365625"/>
            <a:ext cx="863600" cy="625475"/>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100" b="1"/>
              <a:t>Test Endocrine Function</a:t>
            </a:r>
          </a:p>
        </p:txBody>
      </p:sp>
      <p:sp>
        <p:nvSpPr>
          <p:cNvPr id="11301" name="Text Box 77"/>
          <p:cNvSpPr txBox="1">
            <a:spLocks noChangeArrowheads="1"/>
          </p:cNvSpPr>
          <p:nvPr/>
        </p:nvSpPr>
        <p:spPr bwMode="auto">
          <a:xfrm>
            <a:off x="7235825" y="4292600"/>
            <a:ext cx="1008063" cy="485775"/>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200" b="1"/>
              <a:t>Test Liver Function</a:t>
            </a:r>
          </a:p>
        </p:txBody>
      </p:sp>
      <p:sp>
        <p:nvSpPr>
          <p:cNvPr id="11302" name="Text Box 78"/>
          <p:cNvSpPr txBox="1">
            <a:spLocks noChangeArrowheads="1"/>
          </p:cNvSpPr>
          <p:nvPr/>
        </p:nvSpPr>
        <p:spPr bwMode="auto">
          <a:xfrm>
            <a:off x="8388350" y="4221163"/>
            <a:ext cx="647700" cy="485775"/>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200" b="1"/>
              <a:t>Serum Iron</a:t>
            </a:r>
          </a:p>
        </p:txBody>
      </p:sp>
      <p:sp>
        <p:nvSpPr>
          <p:cNvPr id="11303" name="Line 79"/>
          <p:cNvSpPr>
            <a:spLocks noChangeShapeType="1"/>
          </p:cNvSpPr>
          <p:nvPr/>
        </p:nvSpPr>
        <p:spPr bwMode="auto">
          <a:xfrm flipH="1">
            <a:off x="2555875" y="3933825"/>
            <a:ext cx="1368425" cy="574675"/>
          </a:xfrm>
          <a:prstGeom prst="line">
            <a:avLst/>
          </a:prstGeom>
          <a:noFill/>
          <a:ln w="28575">
            <a:solidFill>
              <a:schemeClr val="tx1"/>
            </a:solidFill>
            <a:round/>
            <a:headEnd/>
            <a:tailEnd/>
          </a:ln>
        </p:spPr>
        <p:txBody>
          <a:bodyPr/>
          <a:lstStyle/>
          <a:p>
            <a:endParaRPr lang="en-US"/>
          </a:p>
        </p:txBody>
      </p:sp>
      <p:sp>
        <p:nvSpPr>
          <p:cNvPr id="11304" name="Line 80"/>
          <p:cNvSpPr>
            <a:spLocks noChangeShapeType="1"/>
          </p:cNvSpPr>
          <p:nvPr/>
        </p:nvSpPr>
        <p:spPr bwMode="auto">
          <a:xfrm flipH="1">
            <a:off x="3060700" y="3933825"/>
            <a:ext cx="1366838" cy="647700"/>
          </a:xfrm>
          <a:prstGeom prst="line">
            <a:avLst/>
          </a:prstGeom>
          <a:noFill/>
          <a:ln w="28575">
            <a:solidFill>
              <a:schemeClr val="tx1"/>
            </a:solidFill>
            <a:round/>
            <a:headEnd/>
            <a:tailEnd/>
          </a:ln>
        </p:spPr>
        <p:txBody>
          <a:bodyPr/>
          <a:lstStyle/>
          <a:p>
            <a:endParaRPr lang="en-US"/>
          </a:p>
        </p:txBody>
      </p:sp>
      <p:sp>
        <p:nvSpPr>
          <p:cNvPr id="11305" name="Line 81"/>
          <p:cNvSpPr>
            <a:spLocks noChangeShapeType="1"/>
          </p:cNvSpPr>
          <p:nvPr/>
        </p:nvSpPr>
        <p:spPr bwMode="auto">
          <a:xfrm flipH="1">
            <a:off x="4572000" y="3933825"/>
            <a:ext cx="287338" cy="503238"/>
          </a:xfrm>
          <a:prstGeom prst="line">
            <a:avLst/>
          </a:prstGeom>
          <a:noFill/>
          <a:ln w="28575">
            <a:solidFill>
              <a:schemeClr val="tx1"/>
            </a:solidFill>
            <a:round/>
            <a:headEnd/>
            <a:tailEnd/>
          </a:ln>
        </p:spPr>
        <p:txBody>
          <a:bodyPr/>
          <a:lstStyle/>
          <a:p>
            <a:endParaRPr lang="en-US"/>
          </a:p>
        </p:txBody>
      </p:sp>
      <p:sp>
        <p:nvSpPr>
          <p:cNvPr id="11306" name="Line 82"/>
          <p:cNvSpPr>
            <a:spLocks noChangeShapeType="1"/>
          </p:cNvSpPr>
          <p:nvPr/>
        </p:nvSpPr>
        <p:spPr bwMode="auto">
          <a:xfrm flipH="1">
            <a:off x="5580063" y="3860800"/>
            <a:ext cx="1368425" cy="503238"/>
          </a:xfrm>
          <a:prstGeom prst="line">
            <a:avLst/>
          </a:prstGeom>
          <a:noFill/>
          <a:ln w="28575">
            <a:solidFill>
              <a:schemeClr val="tx1"/>
            </a:solidFill>
            <a:round/>
            <a:headEnd/>
            <a:tailEnd/>
          </a:ln>
        </p:spPr>
        <p:txBody>
          <a:bodyPr/>
          <a:lstStyle/>
          <a:p>
            <a:endParaRPr lang="en-US"/>
          </a:p>
        </p:txBody>
      </p:sp>
      <p:sp>
        <p:nvSpPr>
          <p:cNvPr id="11307" name="Line 83"/>
          <p:cNvSpPr>
            <a:spLocks noChangeShapeType="1"/>
          </p:cNvSpPr>
          <p:nvPr/>
        </p:nvSpPr>
        <p:spPr bwMode="auto">
          <a:xfrm flipH="1">
            <a:off x="6659563" y="3933825"/>
            <a:ext cx="1008062" cy="431800"/>
          </a:xfrm>
          <a:prstGeom prst="line">
            <a:avLst/>
          </a:prstGeom>
          <a:noFill/>
          <a:ln w="28575">
            <a:solidFill>
              <a:schemeClr val="tx1"/>
            </a:solidFill>
            <a:round/>
            <a:headEnd/>
            <a:tailEnd/>
          </a:ln>
        </p:spPr>
        <p:txBody>
          <a:bodyPr/>
          <a:lstStyle/>
          <a:p>
            <a:endParaRPr lang="en-US"/>
          </a:p>
        </p:txBody>
      </p:sp>
      <p:sp>
        <p:nvSpPr>
          <p:cNvPr id="11308" name="Line 85"/>
          <p:cNvSpPr>
            <a:spLocks noChangeShapeType="1"/>
          </p:cNvSpPr>
          <p:nvPr/>
        </p:nvSpPr>
        <p:spPr bwMode="auto">
          <a:xfrm flipH="1">
            <a:off x="7667625" y="3933825"/>
            <a:ext cx="720725" cy="358775"/>
          </a:xfrm>
          <a:prstGeom prst="line">
            <a:avLst/>
          </a:prstGeom>
          <a:noFill/>
          <a:ln w="28575">
            <a:solidFill>
              <a:schemeClr val="tx1"/>
            </a:solidFill>
            <a:round/>
            <a:headEnd/>
            <a:tailEnd/>
          </a:ln>
        </p:spPr>
        <p:txBody>
          <a:bodyPr/>
          <a:lstStyle/>
          <a:p>
            <a:endParaRPr lang="en-US"/>
          </a:p>
        </p:txBody>
      </p:sp>
      <p:sp>
        <p:nvSpPr>
          <p:cNvPr id="11309" name="Line 86"/>
          <p:cNvSpPr>
            <a:spLocks noChangeShapeType="1"/>
          </p:cNvSpPr>
          <p:nvPr/>
        </p:nvSpPr>
        <p:spPr bwMode="auto">
          <a:xfrm>
            <a:off x="8389938" y="3932238"/>
            <a:ext cx="358775" cy="288925"/>
          </a:xfrm>
          <a:prstGeom prst="line">
            <a:avLst/>
          </a:prstGeom>
          <a:noFill/>
          <a:ln w="28575">
            <a:solidFill>
              <a:schemeClr val="tx1"/>
            </a:solidFill>
            <a:round/>
            <a:headEnd/>
            <a:tailEnd/>
          </a:ln>
        </p:spPr>
        <p:txBody>
          <a:bodyPr/>
          <a:lstStyle/>
          <a:p>
            <a:endParaRPr lang="en-US"/>
          </a:p>
        </p:txBody>
      </p:sp>
      <p:sp>
        <p:nvSpPr>
          <p:cNvPr id="11310" name="Text Box 88"/>
          <p:cNvSpPr txBox="1">
            <a:spLocks noChangeArrowheads="1"/>
          </p:cNvSpPr>
          <p:nvPr/>
        </p:nvSpPr>
        <p:spPr bwMode="auto">
          <a:xfrm>
            <a:off x="1835150" y="5532438"/>
            <a:ext cx="863600"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Myeloma</a:t>
            </a:r>
          </a:p>
        </p:txBody>
      </p:sp>
      <p:sp>
        <p:nvSpPr>
          <p:cNvPr id="11311" name="Text Box 89"/>
          <p:cNvSpPr txBox="1">
            <a:spLocks noChangeArrowheads="1"/>
          </p:cNvSpPr>
          <p:nvPr/>
        </p:nvSpPr>
        <p:spPr bwMode="auto">
          <a:xfrm>
            <a:off x="1836738" y="5100638"/>
            <a:ext cx="863600"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Leukemia</a:t>
            </a:r>
          </a:p>
        </p:txBody>
      </p:sp>
      <p:sp>
        <p:nvSpPr>
          <p:cNvPr id="11312" name="Text Box 90"/>
          <p:cNvSpPr txBox="1">
            <a:spLocks noChangeArrowheads="1"/>
          </p:cNvSpPr>
          <p:nvPr/>
        </p:nvSpPr>
        <p:spPr bwMode="auto">
          <a:xfrm>
            <a:off x="1692275" y="5949950"/>
            <a:ext cx="1008063"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Myelofibrosis</a:t>
            </a:r>
          </a:p>
        </p:txBody>
      </p:sp>
      <p:sp>
        <p:nvSpPr>
          <p:cNvPr id="11313" name="Text Box 91"/>
          <p:cNvSpPr txBox="1">
            <a:spLocks noChangeArrowheads="1"/>
          </p:cNvSpPr>
          <p:nvPr/>
        </p:nvSpPr>
        <p:spPr bwMode="auto">
          <a:xfrm>
            <a:off x="1836738" y="6381750"/>
            <a:ext cx="863600"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Metastases</a:t>
            </a:r>
          </a:p>
        </p:txBody>
      </p:sp>
      <p:sp>
        <p:nvSpPr>
          <p:cNvPr id="11314" name="Line 92"/>
          <p:cNvSpPr>
            <a:spLocks noChangeShapeType="1"/>
          </p:cNvSpPr>
          <p:nvPr/>
        </p:nvSpPr>
        <p:spPr bwMode="auto">
          <a:xfrm>
            <a:off x="3203575" y="4868863"/>
            <a:ext cx="0" cy="215900"/>
          </a:xfrm>
          <a:prstGeom prst="line">
            <a:avLst/>
          </a:prstGeom>
          <a:noFill/>
          <a:ln w="28575">
            <a:solidFill>
              <a:schemeClr val="tx1"/>
            </a:solidFill>
            <a:round/>
            <a:headEnd/>
            <a:tailEnd/>
          </a:ln>
        </p:spPr>
        <p:txBody>
          <a:bodyPr/>
          <a:lstStyle/>
          <a:p>
            <a:endParaRPr lang="en-US"/>
          </a:p>
        </p:txBody>
      </p:sp>
      <p:sp>
        <p:nvSpPr>
          <p:cNvPr id="11315" name="Line 93"/>
          <p:cNvSpPr>
            <a:spLocks noChangeShapeType="1"/>
          </p:cNvSpPr>
          <p:nvPr/>
        </p:nvSpPr>
        <p:spPr bwMode="auto">
          <a:xfrm flipH="1">
            <a:off x="2916238" y="5084763"/>
            <a:ext cx="288925" cy="0"/>
          </a:xfrm>
          <a:prstGeom prst="line">
            <a:avLst/>
          </a:prstGeom>
          <a:noFill/>
          <a:ln w="28575">
            <a:solidFill>
              <a:schemeClr val="tx1"/>
            </a:solidFill>
            <a:round/>
            <a:headEnd/>
            <a:tailEnd/>
          </a:ln>
        </p:spPr>
        <p:txBody>
          <a:bodyPr/>
          <a:lstStyle/>
          <a:p>
            <a:endParaRPr lang="en-US"/>
          </a:p>
        </p:txBody>
      </p:sp>
      <p:sp>
        <p:nvSpPr>
          <p:cNvPr id="11316" name="Line 94"/>
          <p:cNvSpPr>
            <a:spLocks noChangeShapeType="1"/>
          </p:cNvSpPr>
          <p:nvPr/>
        </p:nvSpPr>
        <p:spPr bwMode="auto">
          <a:xfrm>
            <a:off x="2916238" y="5084763"/>
            <a:ext cx="0" cy="1439862"/>
          </a:xfrm>
          <a:prstGeom prst="line">
            <a:avLst/>
          </a:prstGeom>
          <a:noFill/>
          <a:ln w="28575">
            <a:solidFill>
              <a:schemeClr val="tx1"/>
            </a:solidFill>
            <a:round/>
            <a:headEnd/>
            <a:tailEnd/>
          </a:ln>
        </p:spPr>
        <p:txBody>
          <a:bodyPr/>
          <a:lstStyle/>
          <a:p>
            <a:endParaRPr lang="en-US"/>
          </a:p>
        </p:txBody>
      </p:sp>
      <p:sp>
        <p:nvSpPr>
          <p:cNvPr id="11317" name="Line 95"/>
          <p:cNvSpPr>
            <a:spLocks noChangeShapeType="1"/>
          </p:cNvSpPr>
          <p:nvPr/>
        </p:nvSpPr>
        <p:spPr bwMode="auto">
          <a:xfrm flipH="1">
            <a:off x="2700338" y="5300663"/>
            <a:ext cx="215900" cy="0"/>
          </a:xfrm>
          <a:prstGeom prst="line">
            <a:avLst/>
          </a:prstGeom>
          <a:noFill/>
          <a:ln w="28575">
            <a:solidFill>
              <a:schemeClr val="tx1"/>
            </a:solidFill>
            <a:round/>
            <a:headEnd/>
            <a:tailEnd/>
          </a:ln>
        </p:spPr>
        <p:txBody>
          <a:bodyPr/>
          <a:lstStyle/>
          <a:p>
            <a:endParaRPr lang="en-US"/>
          </a:p>
        </p:txBody>
      </p:sp>
      <p:sp>
        <p:nvSpPr>
          <p:cNvPr id="11318" name="Line 96"/>
          <p:cNvSpPr>
            <a:spLocks noChangeShapeType="1"/>
          </p:cNvSpPr>
          <p:nvPr/>
        </p:nvSpPr>
        <p:spPr bwMode="auto">
          <a:xfrm flipH="1">
            <a:off x="2700338" y="5661025"/>
            <a:ext cx="215900" cy="0"/>
          </a:xfrm>
          <a:prstGeom prst="line">
            <a:avLst/>
          </a:prstGeom>
          <a:noFill/>
          <a:ln w="28575">
            <a:solidFill>
              <a:schemeClr val="tx1"/>
            </a:solidFill>
            <a:round/>
            <a:headEnd/>
            <a:tailEnd/>
          </a:ln>
        </p:spPr>
        <p:txBody>
          <a:bodyPr/>
          <a:lstStyle/>
          <a:p>
            <a:endParaRPr lang="en-US"/>
          </a:p>
        </p:txBody>
      </p:sp>
      <p:sp>
        <p:nvSpPr>
          <p:cNvPr id="11319" name="Line 97"/>
          <p:cNvSpPr>
            <a:spLocks noChangeShapeType="1"/>
          </p:cNvSpPr>
          <p:nvPr/>
        </p:nvSpPr>
        <p:spPr bwMode="auto">
          <a:xfrm flipH="1">
            <a:off x="2700338" y="6092825"/>
            <a:ext cx="215900" cy="0"/>
          </a:xfrm>
          <a:prstGeom prst="line">
            <a:avLst/>
          </a:prstGeom>
          <a:noFill/>
          <a:ln w="28575">
            <a:solidFill>
              <a:schemeClr val="tx1"/>
            </a:solidFill>
            <a:round/>
            <a:headEnd/>
            <a:tailEnd/>
          </a:ln>
        </p:spPr>
        <p:txBody>
          <a:bodyPr/>
          <a:lstStyle/>
          <a:p>
            <a:endParaRPr lang="en-US"/>
          </a:p>
        </p:txBody>
      </p:sp>
      <p:sp>
        <p:nvSpPr>
          <p:cNvPr id="11320" name="Line 99"/>
          <p:cNvSpPr>
            <a:spLocks noChangeShapeType="1"/>
          </p:cNvSpPr>
          <p:nvPr/>
        </p:nvSpPr>
        <p:spPr bwMode="auto">
          <a:xfrm flipH="1">
            <a:off x="2700338" y="6524625"/>
            <a:ext cx="215900" cy="0"/>
          </a:xfrm>
          <a:prstGeom prst="line">
            <a:avLst/>
          </a:prstGeom>
          <a:noFill/>
          <a:ln w="28575">
            <a:solidFill>
              <a:schemeClr val="tx1"/>
            </a:solidFill>
            <a:round/>
            <a:headEnd/>
            <a:tailEnd/>
          </a:ln>
        </p:spPr>
        <p:txBody>
          <a:bodyPr/>
          <a:lstStyle/>
          <a:p>
            <a:endParaRPr lang="en-US"/>
          </a:p>
        </p:txBody>
      </p:sp>
      <p:sp>
        <p:nvSpPr>
          <p:cNvPr id="11321" name="Line 100"/>
          <p:cNvSpPr>
            <a:spLocks noChangeShapeType="1"/>
          </p:cNvSpPr>
          <p:nvPr/>
        </p:nvSpPr>
        <p:spPr bwMode="auto">
          <a:xfrm>
            <a:off x="5292725" y="4941888"/>
            <a:ext cx="0" cy="215900"/>
          </a:xfrm>
          <a:prstGeom prst="line">
            <a:avLst/>
          </a:prstGeom>
          <a:noFill/>
          <a:ln w="28575">
            <a:solidFill>
              <a:schemeClr val="tx1"/>
            </a:solidFill>
            <a:round/>
            <a:headEnd/>
            <a:tailEnd/>
          </a:ln>
        </p:spPr>
        <p:txBody>
          <a:bodyPr/>
          <a:lstStyle/>
          <a:p>
            <a:endParaRPr lang="en-US"/>
          </a:p>
        </p:txBody>
      </p:sp>
      <p:sp>
        <p:nvSpPr>
          <p:cNvPr id="11322" name="Line 101"/>
          <p:cNvSpPr>
            <a:spLocks noChangeShapeType="1"/>
          </p:cNvSpPr>
          <p:nvPr/>
        </p:nvSpPr>
        <p:spPr bwMode="auto">
          <a:xfrm flipH="1">
            <a:off x="4356100" y="5157788"/>
            <a:ext cx="936625" cy="0"/>
          </a:xfrm>
          <a:prstGeom prst="line">
            <a:avLst/>
          </a:prstGeom>
          <a:noFill/>
          <a:ln w="28575">
            <a:solidFill>
              <a:schemeClr val="tx1"/>
            </a:solidFill>
            <a:round/>
            <a:headEnd/>
            <a:tailEnd/>
          </a:ln>
        </p:spPr>
        <p:txBody>
          <a:bodyPr/>
          <a:lstStyle/>
          <a:p>
            <a:endParaRPr lang="en-US"/>
          </a:p>
        </p:txBody>
      </p:sp>
      <p:sp>
        <p:nvSpPr>
          <p:cNvPr id="11323" name="Line 102"/>
          <p:cNvSpPr>
            <a:spLocks noChangeShapeType="1"/>
          </p:cNvSpPr>
          <p:nvPr/>
        </p:nvSpPr>
        <p:spPr bwMode="auto">
          <a:xfrm>
            <a:off x="4356100" y="5157788"/>
            <a:ext cx="0" cy="142875"/>
          </a:xfrm>
          <a:prstGeom prst="line">
            <a:avLst/>
          </a:prstGeom>
          <a:noFill/>
          <a:ln w="28575">
            <a:solidFill>
              <a:schemeClr val="tx1"/>
            </a:solidFill>
            <a:round/>
            <a:headEnd/>
            <a:tailEnd/>
          </a:ln>
        </p:spPr>
        <p:txBody>
          <a:bodyPr/>
          <a:lstStyle/>
          <a:p>
            <a:endParaRPr lang="en-US"/>
          </a:p>
        </p:txBody>
      </p:sp>
      <p:sp>
        <p:nvSpPr>
          <p:cNvPr id="11324" name="Text Box 104"/>
          <p:cNvSpPr txBox="1">
            <a:spLocks noChangeArrowheads="1"/>
          </p:cNvSpPr>
          <p:nvPr/>
        </p:nvSpPr>
        <p:spPr bwMode="auto">
          <a:xfrm>
            <a:off x="3492500" y="5308600"/>
            <a:ext cx="936625" cy="4254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Anaemia of renal failure</a:t>
            </a:r>
          </a:p>
        </p:txBody>
      </p:sp>
      <p:sp>
        <p:nvSpPr>
          <p:cNvPr id="11325" name="Line 105"/>
          <p:cNvSpPr>
            <a:spLocks noChangeShapeType="1"/>
          </p:cNvSpPr>
          <p:nvPr/>
        </p:nvSpPr>
        <p:spPr bwMode="auto">
          <a:xfrm>
            <a:off x="6443663" y="5013325"/>
            <a:ext cx="0" cy="215900"/>
          </a:xfrm>
          <a:prstGeom prst="line">
            <a:avLst/>
          </a:prstGeom>
          <a:noFill/>
          <a:ln w="28575">
            <a:solidFill>
              <a:schemeClr val="tx1"/>
            </a:solidFill>
            <a:round/>
            <a:headEnd/>
            <a:tailEnd/>
          </a:ln>
        </p:spPr>
        <p:txBody>
          <a:bodyPr/>
          <a:lstStyle/>
          <a:p>
            <a:endParaRPr lang="en-US"/>
          </a:p>
        </p:txBody>
      </p:sp>
      <p:sp>
        <p:nvSpPr>
          <p:cNvPr id="11326" name="Line 106"/>
          <p:cNvSpPr>
            <a:spLocks noChangeShapeType="1"/>
          </p:cNvSpPr>
          <p:nvPr/>
        </p:nvSpPr>
        <p:spPr bwMode="auto">
          <a:xfrm flipH="1">
            <a:off x="6156325" y="5229225"/>
            <a:ext cx="287338" cy="0"/>
          </a:xfrm>
          <a:prstGeom prst="line">
            <a:avLst/>
          </a:prstGeom>
          <a:noFill/>
          <a:ln w="28575">
            <a:solidFill>
              <a:schemeClr val="tx1"/>
            </a:solidFill>
            <a:round/>
            <a:headEnd/>
            <a:tailEnd/>
          </a:ln>
        </p:spPr>
        <p:txBody>
          <a:bodyPr/>
          <a:lstStyle/>
          <a:p>
            <a:endParaRPr lang="en-US"/>
          </a:p>
        </p:txBody>
      </p:sp>
      <p:sp>
        <p:nvSpPr>
          <p:cNvPr id="11327" name="Text Box 107"/>
          <p:cNvSpPr txBox="1">
            <a:spLocks noChangeArrowheads="1"/>
          </p:cNvSpPr>
          <p:nvPr/>
        </p:nvSpPr>
        <p:spPr bwMode="auto">
          <a:xfrm>
            <a:off x="5076825" y="5300663"/>
            <a:ext cx="863600" cy="4254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Myxaedema</a:t>
            </a:r>
          </a:p>
        </p:txBody>
      </p:sp>
      <p:sp>
        <p:nvSpPr>
          <p:cNvPr id="11328" name="Text Box 108"/>
          <p:cNvSpPr txBox="1">
            <a:spLocks noChangeArrowheads="1"/>
          </p:cNvSpPr>
          <p:nvPr/>
        </p:nvSpPr>
        <p:spPr bwMode="auto">
          <a:xfrm>
            <a:off x="5076825" y="5676900"/>
            <a:ext cx="863600"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Addison’s</a:t>
            </a:r>
          </a:p>
        </p:txBody>
      </p:sp>
      <p:sp>
        <p:nvSpPr>
          <p:cNvPr id="11329" name="Text Box 109"/>
          <p:cNvSpPr txBox="1">
            <a:spLocks noChangeArrowheads="1"/>
          </p:cNvSpPr>
          <p:nvPr/>
        </p:nvSpPr>
        <p:spPr bwMode="auto">
          <a:xfrm>
            <a:off x="4932363" y="6035675"/>
            <a:ext cx="1008062"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eunuchoidism</a:t>
            </a:r>
          </a:p>
        </p:txBody>
      </p:sp>
      <p:sp>
        <p:nvSpPr>
          <p:cNvPr id="11330" name="Text Box 110"/>
          <p:cNvSpPr txBox="1">
            <a:spLocks noChangeArrowheads="1"/>
          </p:cNvSpPr>
          <p:nvPr/>
        </p:nvSpPr>
        <p:spPr bwMode="auto">
          <a:xfrm>
            <a:off x="4643438" y="6396038"/>
            <a:ext cx="1296987"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Panhypopituitarism</a:t>
            </a:r>
          </a:p>
        </p:txBody>
      </p:sp>
      <p:sp>
        <p:nvSpPr>
          <p:cNvPr id="11331" name="Line 111"/>
          <p:cNvSpPr>
            <a:spLocks noChangeShapeType="1"/>
          </p:cNvSpPr>
          <p:nvPr/>
        </p:nvSpPr>
        <p:spPr bwMode="auto">
          <a:xfrm>
            <a:off x="6156325" y="5229225"/>
            <a:ext cx="0" cy="1295400"/>
          </a:xfrm>
          <a:prstGeom prst="line">
            <a:avLst/>
          </a:prstGeom>
          <a:noFill/>
          <a:ln w="28575">
            <a:solidFill>
              <a:schemeClr val="tx1"/>
            </a:solidFill>
            <a:round/>
            <a:headEnd/>
            <a:tailEnd/>
          </a:ln>
        </p:spPr>
        <p:txBody>
          <a:bodyPr/>
          <a:lstStyle/>
          <a:p>
            <a:endParaRPr lang="en-US"/>
          </a:p>
        </p:txBody>
      </p:sp>
      <p:sp>
        <p:nvSpPr>
          <p:cNvPr id="11332" name="Line 112"/>
          <p:cNvSpPr>
            <a:spLocks noChangeShapeType="1"/>
          </p:cNvSpPr>
          <p:nvPr/>
        </p:nvSpPr>
        <p:spPr bwMode="auto">
          <a:xfrm flipH="1">
            <a:off x="5940425" y="5445125"/>
            <a:ext cx="215900" cy="0"/>
          </a:xfrm>
          <a:prstGeom prst="line">
            <a:avLst/>
          </a:prstGeom>
          <a:noFill/>
          <a:ln w="28575">
            <a:solidFill>
              <a:schemeClr val="tx1"/>
            </a:solidFill>
            <a:round/>
            <a:headEnd/>
            <a:tailEnd/>
          </a:ln>
        </p:spPr>
        <p:txBody>
          <a:bodyPr/>
          <a:lstStyle/>
          <a:p>
            <a:endParaRPr lang="en-US"/>
          </a:p>
        </p:txBody>
      </p:sp>
      <p:sp>
        <p:nvSpPr>
          <p:cNvPr id="11333" name="Line 113"/>
          <p:cNvSpPr>
            <a:spLocks noChangeShapeType="1"/>
          </p:cNvSpPr>
          <p:nvPr/>
        </p:nvSpPr>
        <p:spPr bwMode="auto">
          <a:xfrm flipH="1">
            <a:off x="5940425" y="5805488"/>
            <a:ext cx="215900" cy="0"/>
          </a:xfrm>
          <a:prstGeom prst="line">
            <a:avLst/>
          </a:prstGeom>
          <a:noFill/>
          <a:ln w="28575">
            <a:solidFill>
              <a:schemeClr val="tx1"/>
            </a:solidFill>
            <a:round/>
            <a:headEnd/>
            <a:tailEnd/>
          </a:ln>
        </p:spPr>
        <p:txBody>
          <a:bodyPr/>
          <a:lstStyle/>
          <a:p>
            <a:endParaRPr lang="en-US"/>
          </a:p>
        </p:txBody>
      </p:sp>
      <p:sp>
        <p:nvSpPr>
          <p:cNvPr id="11334" name="Line 114"/>
          <p:cNvSpPr>
            <a:spLocks noChangeShapeType="1"/>
          </p:cNvSpPr>
          <p:nvPr/>
        </p:nvSpPr>
        <p:spPr bwMode="auto">
          <a:xfrm flipH="1">
            <a:off x="5940425" y="6237288"/>
            <a:ext cx="215900" cy="0"/>
          </a:xfrm>
          <a:prstGeom prst="line">
            <a:avLst/>
          </a:prstGeom>
          <a:noFill/>
          <a:ln w="28575">
            <a:solidFill>
              <a:schemeClr val="tx1"/>
            </a:solidFill>
            <a:round/>
            <a:headEnd/>
            <a:tailEnd/>
          </a:ln>
        </p:spPr>
        <p:txBody>
          <a:bodyPr/>
          <a:lstStyle/>
          <a:p>
            <a:endParaRPr lang="en-US"/>
          </a:p>
        </p:txBody>
      </p:sp>
      <p:sp>
        <p:nvSpPr>
          <p:cNvPr id="11335" name="Line 115"/>
          <p:cNvSpPr>
            <a:spLocks noChangeShapeType="1"/>
          </p:cNvSpPr>
          <p:nvPr/>
        </p:nvSpPr>
        <p:spPr bwMode="auto">
          <a:xfrm flipH="1">
            <a:off x="5940425" y="6524625"/>
            <a:ext cx="215900" cy="0"/>
          </a:xfrm>
          <a:prstGeom prst="line">
            <a:avLst/>
          </a:prstGeom>
          <a:noFill/>
          <a:ln w="28575">
            <a:solidFill>
              <a:schemeClr val="tx1"/>
            </a:solidFill>
            <a:round/>
            <a:headEnd/>
            <a:tailEnd/>
          </a:ln>
        </p:spPr>
        <p:txBody>
          <a:bodyPr/>
          <a:lstStyle/>
          <a:p>
            <a:endParaRPr lang="en-US"/>
          </a:p>
        </p:txBody>
      </p:sp>
      <p:sp>
        <p:nvSpPr>
          <p:cNvPr id="11336" name="Text Box 116"/>
          <p:cNvSpPr txBox="1">
            <a:spLocks noChangeArrowheads="1"/>
          </p:cNvSpPr>
          <p:nvPr/>
        </p:nvSpPr>
        <p:spPr bwMode="auto">
          <a:xfrm>
            <a:off x="6516688" y="5445125"/>
            <a:ext cx="935037" cy="4254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Anemia of liver disease</a:t>
            </a:r>
          </a:p>
        </p:txBody>
      </p:sp>
      <p:sp>
        <p:nvSpPr>
          <p:cNvPr id="11337" name="Line 117"/>
          <p:cNvSpPr>
            <a:spLocks noChangeShapeType="1"/>
          </p:cNvSpPr>
          <p:nvPr/>
        </p:nvSpPr>
        <p:spPr bwMode="auto">
          <a:xfrm>
            <a:off x="7596188" y="4797425"/>
            <a:ext cx="0" cy="215900"/>
          </a:xfrm>
          <a:prstGeom prst="line">
            <a:avLst/>
          </a:prstGeom>
          <a:noFill/>
          <a:ln w="28575">
            <a:solidFill>
              <a:schemeClr val="tx1"/>
            </a:solidFill>
            <a:round/>
            <a:headEnd/>
            <a:tailEnd/>
          </a:ln>
        </p:spPr>
        <p:txBody>
          <a:bodyPr/>
          <a:lstStyle/>
          <a:p>
            <a:endParaRPr lang="en-US"/>
          </a:p>
        </p:txBody>
      </p:sp>
      <p:sp>
        <p:nvSpPr>
          <p:cNvPr id="11338" name="Line 118"/>
          <p:cNvSpPr>
            <a:spLocks noChangeShapeType="1"/>
          </p:cNvSpPr>
          <p:nvPr/>
        </p:nvSpPr>
        <p:spPr bwMode="auto">
          <a:xfrm flipH="1">
            <a:off x="7308850" y="5013325"/>
            <a:ext cx="287338" cy="0"/>
          </a:xfrm>
          <a:prstGeom prst="line">
            <a:avLst/>
          </a:prstGeom>
          <a:noFill/>
          <a:ln w="28575">
            <a:solidFill>
              <a:schemeClr val="tx1"/>
            </a:solidFill>
            <a:round/>
            <a:headEnd/>
            <a:tailEnd/>
          </a:ln>
        </p:spPr>
        <p:txBody>
          <a:bodyPr/>
          <a:lstStyle/>
          <a:p>
            <a:endParaRPr lang="en-US"/>
          </a:p>
        </p:txBody>
      </p:sp>
      <p:sp>
        <p:nvSpPr>
          <p:cNvPr id="11339" name="Line 119"/>
          <p:cNvSpPr>
            <a:spLocks noChangeShapeType="1"/>
          </p:cNvSpPr>
          <p:nvPr/>
        </p:nvSpPr>
        <p:spPr bwMode="auto">
          <a:xfrm>
            <a:off x="7308850" y="5013325"/>
            <a:ext cx="0" cy="431800"/>
          </a:xfrm>
          <a:prstGeom prst="line">
            <a:avLst/>
          </a:prstGeom>
          <a:noFill/>
          <a:ln w="28575">
            <a:solidFill>
              <a:schemeClr val="tx1"/>
            </a:solidFill>
            <a:round/>
            <a:headEnd/>
            <a:tailEnd/>
          </a:ln>
        </p:spPr>
        <p:txBody>
          <a:bodyPr/>
          <a:lstStyle/>
          <a:p>
            <a:endParaRPr lang="en-US"/>
          </a:p>
        </p:txBody>
      </p:sp>
      <p:sp>
        <p:nvSpPr>
          <p:cNvPr id="11340" name="Text Box 120"/>
          <p:cNvSpPr txBox="1">
            <a:spLocks noChangeArrowheads="1"/>
          </p:cNvSpPr>
          <p:nvPr/>
        </p:nvSpPr>
        <p:spPr bwMode="auto">
          <a:xfrm>
            <a:off x="7667625" y="5516563"/>
            <a:ext cx="792163" cy="530225"/>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900" b="1"/>
              <a:t>Anemia of chronic disorders</a:t>
            </a:r>
          </a:p>
        </p:txBody>
      </p:sp>
      <p:sp>
        <p:nvSpPr>
          <p:cNvPr id="11341" name="Text Box 121"/>
          <p:cNvSpPr txBox="1">
            <a:spLocks noChangeArrowheads="1"/>
          </p:cNvSpPr>
          <p:nvPr/>
        </p:nvSpPr>
        <p:spPr bwMode="auto">
          <a:xfrm>
            <a:off x="7667625" y="6165850"/>
            <a:ext cx="792163" cy="4254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Early Fe deficiency</a:t>
            </a:r>
          </a:p>
        </p:txBody>
      </p:sp>
      <p:sp>
        <p:nvSpPr>
          <p:cNvPr id="11342" name="Line 122"/>
          <p:cNvSpPr>
            <a:spLocks noChangeShapeType="1"/>
          </p:cNvSpPr>
          <p:nvPr/>
        </p:nvSpPr>
        <p:spPr bwMode="auto">
          <a:xfrm>
            <a:off x="8893175" y="4724400"/>
            <a:ext cx="0" cy="215900"/>
          </a:xfrm>
          <a:prstGeom prst="line">
            <a:avLst/>
          </a:prstGeom>
          <a:noFill/>
          <a:ln w="28575">
            <a:solidFill>
              <a:schemeClr val="tx1"/>
            </a:solidFill>
            <a:round/>
            <a:headEnd/>
            <a:tailEnd/>
          </a:ln>
        </p:spPr>
        <p:txBody>
          <a:bodyPr/>
          <a:lstStyle/>
          <a:p>
            <a:endParaRPr lang="en-US"/>
          </a:p>
        </p:txBody>
      </p:sp>
      <p:sp>
        <p:nvSpPr>
          <p:cNvPr id="11343" name="Line 123"/>
          <p:cNvSpPr>
            <a:spLocks noChangeShapeType="1"/>
          </p:cNvSpPr>
          <p:nvPr/>
        </p:nvSpPr>
        <p:spPr bwMode="auto">
          <a:xfrm flipH="1">
            <a:off x="8675688" y="4941888"/>
            <a:ext cx="217487" cy="0"/>
          </a:xfrm>
          <a:prstGeom prst="line">
            <a:avLst/>
          </a:prstGeom>
          <a:noFill/>
          <a:ln w="28575">
            <a:solidFill>
              <a:schemeClr val="tx1"/>
            </a:solidFill>
            <a:round/>
            <a:headEnd/>
            <a:tailEnd/>
          </a:ln>
        </p:spPr>
        <p:txBody>
          <a:bodyPr/>
          <a:lstStyle/>
          <a:p>
            <a:endParaRPr lang="en-US"/>
          </a:p>
        </p:txBody>
      </p:sp>
      <p:sp>
        <p:nvSpPr>
          <p:cNvPr id="11344" name="Line 124"/>
          <p:cNvSpPr>
            <a:spLocks noChangeShapeType="1"/>
          </p:cNvSpPr>
          <p:nvPr/>
        </p:nvSpPr>
        <p:spPr bwMode="auto">
          <a:xfrm>
            <a:off x="8675688" y="4941888"/>
            <a:ext cx="0" cy="1582737"/>
          </a:xfrm>
          <a:prstGeom prst="line">
            <a:avLst/>
          </a:prstGeom>
          <a:noFill/>
          <a:ln w="28575">
            <a:solidFill>
              <a:schemeClr val="tx1"/>
            </a:solidFill>
            <a:round/>
            <a:headEnd/>
            <a:tailEnd/>
          </a:ln>
        </p:spPr>
        <p:txBody>
          <a:bodyPr/>
          <a:lstStyle/>
          <a:p>
            <a:endParaRPr lang="en-US"/>
          </a:p>
        </p:txBody>
      </p:sp>
      <p:sp>
        <p:nvSpPr>
          <p:cNvPr id="11345" name="Line 125"/>
          <p:cNvSpPr>
            <a:spLocks noChangeShapeType="1"/>
          </p:cNvSpPr>
          <p:nvPr/>
        </p:nvSpPr>
        <p:spPr bwMode="auto">
          <a:xfrm flipH="1">
            <a:off x="8459788" y="5805488"/>
            <a:ext cx="215900" cy="0"/>
          </a:xfrm>
          <a:prstGeom prst="line">
            <a:avLst/>
          </a:prstGeom>
          <a:noFill/>
          <a:ln w="28575">
            <a:solidFill>
              <a:schemeClr val="tx1"/>
            </a:solidFill>
            <a:round/>
            <a:headEnd/>
            <a:tailEnd/>
          </a:ln>
        </p:spPr>
        <p:txBody>
          <a:bodyPr/>
          <a:lstStyle/>
          <a:p>
            <a:endParaRPr lang="en-US"/>
          </a:p>
        </p:txBody>
      </p:sp>
      <p:sp>
        <p:nvSpPr>
          <p:cNvPr id="11346" name="Line 126"/>
          <p:cNvSpPr>
            <a:spLocks noChangeShapeType="1"/>
          </p:cNvSpPr>
          <p:nvPr/>
        </p:nvSpPr>
        <p:spPr bwMode="auto">
          <a:xfrm flipH="1">
            <a:off x="8459788" y="6524625"/>
            <a:ext cx="215900" cy="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nemia9"/>
          <p:cNvPicPr>
            <a:picLocks noChangeAspect="1" noChangeArrowheads="1"/>
          </p:cNvPicPr>
          <p:nvPr/>
        </p:nvPicPr>
        <p:blipFill>
          <a:blip r:embed="rId3"/>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0" y="2492375"/>
            <a:ext cx="9144000" cy="2087563"/>
          </a:xfrm>
        </p:spPr>
        <p:txBody>
          <a:bodyPr/>
          <a:lstStyle/>
          <a:p>
            <a:pPr eaLnBrk="1" hangingPunct="1"/>
            <a:r>
              <a:rPr lang="en-US" sz="4800" smtClean="0">
                <a:solidFill>
                  <a:schemeClr val="hlink"/>
                </a:solidFill>
              </a:rPr>
              <a:t/>
            </a:r>
            <a:br>
              <a:rPr lang="en-US" sz="4800" smtClean="0">
                <a:solidFill>
                  <a:schemeClr val="hlink"/>
                </a:solidFill>
              </a:rPr>
            </a:br>
            <a:r>
              <a:rPr lang="en-US" sz="4800" smtClean="0">
                <a:solidFill>
                  <a:schemeClr val="hlink"/>
                </a:solidFill>
              </a:rPr>
              <a:t>IRON DEFICIENCY ANAEMIA</a:t>
            </a:r>
            <a:r>
              <a:rPr lang="en-US" sz="4800" smtClean="0"/>
              <a:t/>
            </a:r>
            <a:br>
              <a:rPr lang="en-US" sz="4800" smtClean="0"/>
            </a:br>
            <a:r>
              <a:rPr lang="en-US" sz="4800" b="1" smtClean="0"/>
              <a:t> </a:t>
            </a:r>
            <a:br>
              <a:rPr lang="en-US" sz="4800" b="1" smtClean="0"/>
            </a:br>
            <a:r>
              <a:rPr lang="en-US" sz="4800" b="1" smtClean="0"/>
              <a:t/>
            </a:r>
            <a:br>
              <a:rPr lang="en-US" sz="4800" b="1" smtClean="0"/>
            </a:br>
            <a:endParaRPr lang="en-US" altLang="en-US" sz="4800" b="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descr="1"/>
          <p:cNvPicPr>
            <a:picLocks noChangeAspect="1" noChangeArrowheads="1"/>
          </p:cNvPicPr>
          <p:nvPr/>
        </p:nvPicPr>
        <p:blipFill>
          <a:blip r:embed="rId3">
            <a:lum bright="-40000" contrast="66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04130"/>
                                        </p:tgtEl>
                                        <p:attrNameLst>
                                          <p:attrName>style.visibility</p:attrName>
                                        </p:attrNameLst>
                                      </p:cBhvr>
                                      <p:to>
                                        <p:strVal val="visible"/>
                                      </p:to>
                                    </p:set>
                                    <p:anim calcmode="lin" valueType="num">
                                      <p:cBhvr additive="base">
                                        <p:cTn id="7" dur="500" fill="hold"/>
                                        <p:tgtEl>
                                          <p:spTgt spid="304130"/>
                                        </p:tgtEl>
                                        <p:attrNameLst>
                                          <p:attrName>ppt_x</p:attrName>
                                        </p:attrNameLst>
                                      </p:cBhvr>
                                      <p:tavLst>
                                        <p:tav tm="0">
                                          <p:val>
                                            <p:strVal val="1+#ppt_w/2"/>
                                          </p:val>
                                        </p:tav>
                                        <p:tav tm="100000">
                                          <p:val>
                                            <p:strVal val="#ppt_x"/>
                                          </p:val>
                                        </p:tav>
                                      </p:tavLst>
                                    </p:anim>
                                    <p:anim calcmode="lin" valueType="num">
                                      <p:cBhvr additive="base">
                                        <p:cTn id="8" dur="500" fill="hold"/>
                                        <p:tgtEl>
                                          <p:spTgt spid="3041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descr="2"/>
          <p:cNvPicPr>
            <a:picLocks noChangeAspect="1" noChangeArrowheads="1"/>
          </p:cNvPicPr>
          <p:nvPr/>
        </p:nvPicPr>
        <p:blipFill>
          <a:blip r:embed="rId3">
            <a:lum bright="-10000" contrast="1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05154"/>
                                        </p:tgtEl>
                                        <p:attrNameLst>
                                          <p:attrName>style.visibility</p:attrName>
                                        </p:attrNameLst>
                                      </p:cBhvr>
                                      <p:to>
                                        <p:strVal val="visible"/>
                                      </p:to>
                                    </p:set>
                                    <p:anim calcmode="lin" valueType="num">
                                      <p:cBhvr additive="base">
                                        <p:cTn id="7" dur="500" fill="hold"/>
                                        <p:tgtEl>
                                          <p:spTgt spid="305154"/>
                                        </p:tgtEl>
                                        <p:attrNameLst>
                                          <p:attrName>ppt_x</p:attrName>
                                        </p:attrNameLst>
                                      </p:cBhvr>
                                      <p:tavLst>
                                        <p:tav tm="0">
                                          <p:val>
                                            <p:strVal val="0-#ppt_w/2"/>
                                          </p:val>
                                        </p:tav>
                                        <p:tav tm="100000">
                                          <p:val>
                                            <p:strVal val="#ppt_x"/>
                                          </p:val>
                                        </p:tav>
                                      </p:tavLst>
                                    </p:anim>
                                    <p:anim calcmode="lin" valueType="num">
                                      <p:cBhvr additive="base">
                                        <p:cTn id="8" dur="500" fill="hold"/>
                                        <p:tgtEl>
                                          <p:spTgt spid="3051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000125"/>
          </a:xfrm>
        </p:spPr>
        <p:txBody>
          <a:bodyPr/>
          <a:lstStyle/>
          <a:p>
            <a:pPr eaLnBrk="1" hangingPunct="1"/>
            <a:r>
              <a:rPr lang="en-US" smtClean="0">
                <a:solidFill>
                  <a:srgbClr val="F80000"/>
                </a:solidFill>
              </a:rPr>
              <a:t>IRON ABSORPTION</a:t>
            </a:r>
          </a:p>
        </p:txBody>
      </p:sp>
      <p:sp>
        <p:nvSpPr>
          <p:cNvPr id="8195" name="Rectangle 3"/>
          <p:cNvSpPr>
            <a:spLocks noGrp="1" noChangeArrowheads="1"/>
          </p:cNvSpPr>
          <p:nvPr>
            <p:ph type="body" sz="half" idx="1"/>
          </p:nvPr>
        </p:nvSpPr>
        <p:spPr>
          <a:xfrm>
            <a:off x="0" y="1143000"/>
            <a:ext cx="5370513" cy="5526088"/>
          </a:xfrm>
        </p:spPr>
        <p:txBody>
          <a:bodyPr/>
          <a:lstStyle/>
          <a:p>
            <a:pPr eaLnBrk="1" hangingPunct="1">
              <a:lnSpc>
                <a:spcPct val="80000"/>
              </a:lnSpc>
              <a:buFontTx/>
              <a:buNone/>
            </a:pPr>
            <a:r>
              <a:rPr lang="en-US" sz="2400" b="1" smtClean="0"/>
              <a:t>      </a:t>
            </a:r>
            <a:r>
              <a:rPr lang="en-US" sz="3200" u="sng" smtClean="0">
                <a:solidFill>
                  <a:schemeClr val="tx2"/>
                </a:solidFill>
              </a:rPr>
              <a:t>Favored by</a:t>
            </a:r>
          </a:p>
          <a:p>
            <a:pPr eaLnBrk="1" hangingPunct="1">
              <a:lnSpc>
                <a:spcPct val="80000"/>
              </a:lnSpc>
            </a:pPr>
            <a:endParaRPr lang="en-US" sz="1400" b="1" smtClean="0">
              <a:solidFill>
                <a:srgbClr val="00FF00"/>
              </a:solidFill>
            </a:endParaRPr>
          </a:p>
          <a:p>
            <a:pPr eaLnBrk="1" hangingPunct="1">
              <a:lnSpc>
                <a:spcPct val="80000"/>
              </a:lnSpc>
            </a:pPr>
            <a:r>
              <a:rPr lang="en-US" sz="2400" b="1" smtClean="0">
                <a:solidFill>
                  <a:srgbClr val="00FF00"/>
                </a:solidFill>
              </a:rPr>
              <a:t>Dietary factors:</a:t>
            </a:r>
            <a:r>
              <a:rPr lang="en-US" sz="2000" b="1" smtClean="0"/>
              <a:t> </a:t>
            </a:r>
          </a:p>
          <a:p>
            <a:pPr eaLnBrk="1" hangingPunct="1">
              <a:lnSpc>
                <a:spcPct val="80000"/>
              </a:lnSpc>
              <a:buFontTx/>
              <a:buNone/>
            </a:pPr>
            <a:r>
              <a:rPr lang="en-US" sz="2000" b="1" smtClean="0"/>
              <a:t>        </a:t>
            </a:r>
            <a:r>
              <a:rPr lang="en-US" sz="2000" b="1" smtClean="0">
                <a:solidFill>
                  <a:schemeClr val="hlink"/>
                </a:solidFill>
              </a:rPr>
              <a:t>Increased Haem iron</a:t>
            </a:r>
          </a:p>
          <a:p>
            <a:pPr eaLnBrk="1" hangingPunct="1">
              <a:lnSpc>
                <a:spcPct val="80000"/>
              </a:lnSpc>
              <a:buFontTx/>
              <a:buNone/>
            </a:pPr>
            <a:r>
              <a:rPr lang="en-US" sz="2000" b="1" smtClean="0"/>
              <a:t>        </a:t>
            </a:r>
            <a:r>
              <a:rPr lang="en-US" sz="2000" b="1" smtClean="0">
                <a:solidFill>
                  <a:srgbClr val="00FF00"/>
                </a:solidFill>
              </a:rPr>
              <a:t>Increased animal iron</a:t>
            </a:r>
          </a:p>
          <a:p>
            <a:pPr eaLnBrk="1" hangingPunct="1">
              <a:lnSpc>
                <a:spcPct val="80000"/>
              </a:lnSpc>
              <a:buFontTx/>
              <a:buNone/>
            </a:pPr>
            <a:r>
              <a:rPr lang="en-US" sz="2000" b="1" smtClean="0"/>
              <a:t>         </a:t>
            </a:r>
            <a:r>
              <a:rPr lang="en-US" sz="2000" b="1" smtClean="0">
                <a:solidFill>
                  <a:schemeClr val="tx2"/>
                </a:solidFill>
              </a:rPr>
              <a:t>Ferrous iron salts</a:t>
            </a:r>
          </a:p>
          <a:p>
            <a:pPr eaLnBrk="1" hangingPunct="1">
              <a:lnSpc>
                <a:spcPct val="80000"/>
              </a:lnSpc>
            </a:pPr>
            <a:r>
              <a:rPr lang="en-US" sz="2400" b="1" smtClean="0">
                <a:solidFill>
                  <a:srgbClr val="F99BE0"/>
                </a:solidFill>
              </a:rPr>
              <a:t>Luminal factors:</a:t>
            </a:r>
          </a:p>
          <a:p>
            <a:pPr eaLnBrk="1" hangingPunct="1">
              <a:lnSpc>
                <a:spcPct val="80000"/>
              </a:lnSpc>
              <a:buFontTx/>
              <a:buNone/>
            </a:pPr>
            <a:r>
              <a:rPr lang="en-US" sz="2000" b="1" smtClean="0"/>
              <a:t>        </a:t>
            </a:r>
            <a:r>
              <a:rPr lang="en-US" sz="2000" b="1" smtClean="0">
                <a:solidFill>
                  <a:schemeClr val="tx2"/>
                </a:solidFill>
              </a:rPr>
              <a:t>Acid  pH (e.g. gastric HCl)</a:t>
            </a:r>
          </a:p>
          <a:p>
            <a:pPr eaLnBrk="1" hangingPunct="1">
              <a:lnSpc>
                <a:spcPct val="80000"/>
              </a:lnSpc>
              <a:buFontTx/>
              <a:buNone/>
            </a:pPr>
            <a:r>
              <a:rPr lang="en-US" sz="2000" b="1" smtClean="0"/>
              <a:t>         </a:t>
            </a:r>
            <a:r>
              <a:rPr lang="en-US" sz="2000" b="1" smtClean="0">
                <a:solidFill>
                  <a:srgbClr val="00FF00"/>
                </a:solidFill>
              </a:rPr>
              <a:t>Low molecular weight soluble chelates</a:t>
            </a:r>
          </a:p>
          <a:p>
            <a:pPr eaLnBrk="1" hangingPunct="1">
              <a:lnSpc>
                <a:spcPct val="80000"/>
              </a:lnSpc>
              <a:buFontTx/>
              <a:buNone/>
            </a:pPr>
            <a:r>
              <a:rPr lang="en-US" sz="2000" b="1" smtClean="0">
                <a:solidFill>
                  <a:srgbClr val="00FF00"/>
                </a:solidFill>
              </a:rPr>
              <a:t>              (e.g. Vit. C, sugars, amino acids)</a:t>
            </a:r>
          </a:p>
          <a:p>
            <a:pPr eaLnBrk="1" hangingPunct="1">
              <a:lnSpc>
                <a:spcPct val="80000"/>
              </a:lnSpc>
            </a:pPr>
            <a:r>
              <a:rPr lang="en-US" sz="2400" b="1" smtClean="0">
                <a:solidFill>
                  <a:schemeClr val="tx2"/>
                </a:solidFill>
              </a:rPr>
              <a:t>Ligand in meat (unidentified)</a:t>
            </a:r>
          </a:p>
          <a:p>
            <a:pPr eaLnBrk="1" hangingPunct="1">
              <a:lnSpc>
                <a:spcPct val="80000"/>
              </a:lnSpc>
            </a:pPr>
            <a:r>
              <a:rPr lang="en-US" sz="2400" b="1" smtClean="0">
                <a:solidFill>
                  <a:srgbClr val="F80000"/>
                </a:solidFill>
              </a:rPr>
              <a:t>Systemic factors:</a:t>
            </a:r>
          </a:p>
          <a:p>
            <a:pPr eaLnBrk="1" hangingPunct="1">
              <a:lnSpc>
                <a:spcPct val="80000"/>
              </a:lnSpc>
              <a:buFontTx/>
              <a:buNone/>
            </a:pPr>
            <a:r>
              <a:rPr lang="en-US" sz="2000" b="1" smtClean="0"/>
              <a:t>          </a:t>
            </a:r>
            <a:r>
              <a:rPr lang="en-US" sz="2000" b="1" smtClean="0">
                <a:solidFill>
                  <a:srgbClr val="00FF00"/>
                </a:solidFill>
              </a:rPr>
              <a:t>Iron deficiency</a:t>
            </a:r>
          </a:p>
          <a:p>
            <a:pPr eaLnBrk="1" hangingPunct="1">
              <a:lnSpc>
                <a:spcPct val="80000"/>
              </a:lnSpc>
              <a:buFontTx/>
              <a:buNone/>
            </a:pPr>
            <a:r>
              <a:rPr lang="en-US" sz="2000" b="1" smtClean="0"/>
              <a:t>          </a:t>
            </a:r>
            <a:r>
              <a:rPr lang="en-US" sz="2000" b="1" smtClean="0">
                <a:solidFill>
                  <a:schemeClr val="accent1"/>
                </a:solidFill>
              </a:rPr>
              <a:t>Increased erythropoiesis</a:t>
            </a:r>
          </a:p>
          <a:p>
            <a:pPr eaLnBrk="1" hangingPunct="1">
              <a:lnSpc>
                <a:spcPct val="80000"/>
              </a:lnSpc>
              <a:buFontTx/>
              <a:buNone/>
            </a:pPr>
            <a:r>
              <a:rPr lang="en-US" sz="2000" b="1" smtClean="0"/>
              <a:t>          </a:t>
            </a:r>
            <a:r>
              <a:rPr lang="en-US" sz="2000" b="1" smtClean="0">
                <a:solidFill>
                  <a:schemeClr val="accent2"/>
                </a:solidFill>
              </a:rPr>
              <a:t>Ineffective erythropoiesis</a:t>
            </a:r>
          </a:p>
          <a:p>
            <a:pPr eaLnBrk="1" hangingPunct="1">
              <a:lnSpc>
                <a:spcPct val="80000"/>
              </a:lnSpc>
              <a:buFontTx/>
              <a:buNone/>
            </a:pPr>
            <a:r>
              <a:rPr lang="en-US" sz="2000" b="1" smtClean="0"/>
              <a:t>          </a:t>
            </a:r>
            <a:r>
              <a:rPr lang="en-US" sz="2000" b="1" smtClean="0">
                <a:solidFill>
                  <a:srgbClr val="FAB2E7"/>
                </a:solidFill>
              </a:rPr>
              <a:t>Pregnancy</a:t>
            </a:r>
          </a:p>
          <a:p>
            <a:pPr eaLnBrk="1" hangingPunct="1">
              <a:lnSpc>
                <a:spcPct val="80000"/>
              </a:lnSpc>
              <a:buFontTx/>
              <a:buNone/>
            </a:pPr>
            <a:r>
              <a:rPr lang="en-US" sz="2000" b="1" smtClean="0"/>
              <a:t>          </a:t>
            </a:r>
            <a:r>
              <a:rPr lang="en-US" sz="2000" b="1" smtClean="0">
                <a:solidFill>
                  <a:schemeClr val="tx2"/>
                </a:solidFill>
              </a:rPr>
              <a:t>Hypoxia</a:t>
            </a:r>
          </a:p>
          <a:p>
            <a:pPr eaLnBrk="1" hangingPunct="1">
              <a:lnSpc>
                <a:spcPct val="80000"/>
              </a:lnSpc>
            </a:pPr>
            <a:endParaRPr lang="en-US" sz="2000" b="1" smtClean="0"/>
          </a:p>
          <a:p>
            <a:pPr eaLnBrk="1" hangingPunct="1">
              <a:lnSpc>
                <a:spcPct val="80000"/>
              </a:lnSpc>
              <a:buFontTx/>
              <a:buNone/>
            </a:pPr>
            <a:endParaRPr lang="en-US" sz="2000" b="1" smtClean="0"/>
          </a:p>
        </p:txBody>
      </p:sp>
      <p:sp>
        <p:nvSpPr>
          <p:cNvPr id="8196" name="Rectangle 4"/>
          <p:cNvSpPr>
            <a:spLocks noGrp="1" noChangeArrowheads="1"/>
          </p:cNvSpPr>
          <p:nvPr>
            <p:ph type="body" sz="half" idx="2"/>
          </p:nvPr>
        </p:nvSpPr>
        <p:spPr>
          <a:xfrm>
            <a:off x="5003800" y="1143000"/>
            <a:ext cx="4140200" cy="5715000"/>
          </a:xfrm>
        </p:spPr>
        <p:txBody>
          <a:bodyPr/>
          <a:lstStyle/>
          <a:p>
            <a:pPr eaLnBrk="1" hangingPunct="1">
              <a:lnSpc>
                <a:spcPct val="80000"/>
              </a:lnSpc>
              <a:buFontTx/>
              <a:buNone/>
            </a:pPr>
            <a:r>
              <a:rPr lang="en-US" sz="3200" u="sng" smtClean="0">
                <a:solidFill>
                  <a:schemeClr val="tx2"/>
                </a:solidFill>
              </a:rPr>
              <a:t>Reduced by</a:t>
            </a:r>
          </a:p>
          <a:p>
            <a:pPr eaLnBrk="1" hangingPunct="1">
              <a:lnSpc>
                <a:spcPct val="80000"/>
              </a:lnSpc>
              <a:buFontTx/>
              <a:buNone/>
            </a:pPr>
            <a:endParaRPr lang="en-US" sz="1400" b="1" smtClean="0"/>
          </a:p>
          <a:p>
            <a:pPr eaLnBrk="1" hangingPunct="1">
              <a:lnSpc>
                <a:spcPct val="80000"/>
              </a:lnSpc>
              <a:buFontTx/>
              <a:buNone/>
            </a:pPr>
            <a:endParaRPr lang="en-US" sz="2000" b="1" smtClean="0">
              <a:solidFill>
                <a:schemeClr val="hlink"/>
              </a:solidFill>
            </a:endParaRPr>
          </a:p>
          <a:p>
            <a:pPr eaLnBrk="1" hangingPunct="1">
              <a:lnSpc>
                <a:spcPct val="80000"/>
              </a:lnSpc>
              <a:buFontTx/>
              <a:buNone/>
            </a:pPr>
            <a:r>
              <a:rPr lang="en-US" sz="2000" b="1" smtClean="0">
                <a:solidFill>
                  <a:schemeClr val="hlink"/>
                </a:solidFill>
              </a:rPr>
              <a:t>Decreased haem iron</a:t>
            </a:r>
          </a:p>
          <a:p>
            <a:pPr eaLnBrk="1" hangingPunct="1">
              <a:lnSpc>
                <a:spcPct val="80000"/>
              </a:lnSpc>
              <a:buFontTx/>
              <a:buNone/>
            </a:pPr>
            <a:r>
              <a:rPr lang="en-US" sz="2000" b="1" smtClean="0">
                <a:solidFill>
                  <a:srgbClr val="00FF00"/>
                </a:solidFill>
              </a:rPr>
              <a:t>Decreased animal iron</a:t>
            </a:r>
          </a:p>
          <a:p>
            <a:pPr eaLnBrk="1" hangingPunct="1">
              <a:lnSpc>
                <a:spcPct val="80000"/>
              </a:lnSpc>
              <a:buFontTx/>
              <a:buNone/>
            </a:pPr>
            <a:r>
              <a:rPr lang="en-US" sz="2000" b="1" smtClean="0">
                <a:solidFill>
                  <a:schemeClr val="tx2"/>
                </a:solidFill>
              </a:rPr>
              <a:t>Ferric iron salts</a:t>
            </a:r>
          </a:p>
          <a:p>
            <a:pPr eaLnBrk="1" hangingPunct="1">
              <a:lnSpc>
                <a:spcPct val="80000"/>
              </a:lnSpc>
              <a:buFontTx/>
              <a:buNone/>
            </a:pPr>
            <a:endParaRPr lang="en-US" sz="800" b="1" smtClean="0"/>
          </a:p>
          <a:p>
            <a:pPr eaLnBrk="1" hangingPunct="1">
              <a:lnSpc>
                <a:spcPct val="80000"/>
              </a:lnSpc>
              <a:buFontTx/>
              <a:buNone/>
            </a:pPr>
            <a:endParaRPr lang="en-US" sz="800" b="1" smtClean="0"/>
          </a:p>
          <a:p>
            <a:pPr eaLnBrk="1" hangingPunct="1">
              <a:lnSpc>
                <a:spcPct val="80000"/>
              </a:lnSpc>
              <a:buFontTx/>
              <a:buNone/>
            </a:pPr>
            <a:endParaRPr lang="en-US" sz="800" b="1" smtClean="0"/>
          </a:p>
          <a:p>
            <a:pPr eaLnBrk="1" hangingPunct="1">
              <a:lnSpc>
                <a:spcPct val="80000"/>
              </a:lnSpc>
              <a:buFontTx/>
              <a:buNone/>
            </a:pPr>
            <a:r>
              <a:rPr lang="en-US" sz="2000" b="1" smtClean="0">
                <a:solidFill>
                  <a:schemeClr val="tx2"/>
                </a:solidFill>
              </a:rPr>
              <a:t>Alkalis (e.g. pancreatic secretions)</a:t>
            </a:r>
          </a:p>
          <a:p>
            <a:pPr eaLnBrk="1" hangingPunct="1">
              <a:lnSpc>
                <a:spcPct val="80000"/>
              </a:lnSpc>
              <a:buFontTx/>
              <a:buNone/>
            </a:pPr>
            <a:r>
              <a:rPr lang="en-US" sz="2000" b="1" smtClean="0">
                <a:solidFill>
                  <a:srgbClr val="00FF00"/>
                </a:solidFill>
              </a:rPr>
              <a:t>Insoluble iron complexes (e.g. phytates, tannates in tea, bran)</a:t>
            </a:r>
          </a:p>
          <a:p>
            <a:pPr eaLnBrk="1" hangingPunct="1">
              <a:lnSpc>
                <a:spcPct val="80000"/>
              </a:lnSpc>
              <a:buFontTx/>
              <a:buNone/>
            </a:pPr>
            <a:endParaRPr lang="en-US" sz="1800" b="1" smtClean="0"/>
          </a:p>
          <a:p>
            <a:pPr eaLnBrk="1" hangingPunct="1">
              <a:lnSpc>
                <a:spcPct val="80000"/>
              </a:lnSpc>
              <a:buFontTx/>
              <a:buNone/>
            </a:pPr>
            <a:endParaRPr lang="en-US" sz="1800" b="1" smtClean="0"/>
          </a:p>
          <a:p>
            <a:pPr eaLnBrk="1" hangingPunct="1">
              <a:lnSpc>
                <a:spcPct val="80000"/>
              </a:lnSpc>
              <a:buFontTx/>
              <a:buNone/>
            </a:pPr>
            <a:endParaRPr lang="en-US" sz="1800" b="1" smtClean="0"/>
          </a:p>
          <a:p>
            <a:pPr eaLnBrk="1" hangingPunct="1">
              <a:lnSpc>
                <a:spcPct val="80000"/>
              </a:lnSpc>
              <a:buFontTx/>
              <a:buNone/>
            </a:pPr>
            <a:r>
              <a:rPr lang="en-US" sz="2000" b="1" smtClean="0">
                <a:solidFill>
                  <a:srgbClr val="00FF00"/>
                </a:solidFill>
              </a:rPr>
              <a:t>Iron overload</a:t>
            </a:r>
          </a:p>
          <a:p>
            <a:pPr eaLnBrk="1" hangingPunct="1">
              <a:lnSpc>
                <a:spcPct val="80000"/>
              </a:lnSpc>
              <a:buFontTx/>
              <a:buNone/>
            </a:pPr>
            <a:r>
              <a:rPr lang="en-US" sz="2000" b="1" smtClean="0">
                <a:solidFill>
                  <a:schemeClr val="accent1"/>
                </a:solidFill>
              </a:rPr>
              <a:t>Decreased erythropoiesis</a:t>
            </a:r>
          </a:p>
          <a:p>
            <a:pPr eaLnBrk="1" hangingPunct="1">
              <a:lnSpc>
                <a:spcPct val="80000"/>
              </a:lnSpc>
              <a:buFontTx/>
              <a:buNone/>
            </a:pPr>
            <a:r>
              <a:rPr lang="en-US" sz="2000" b="1" smtClean="0">
                <a:solidFill>
                  <a:schemeClr val="accent2"/>
                </a:solidFill>
              </a:rPr>
              <a:t>Inflamatory disorders</a:t>
            </a:r>
          </a:p>
          <a:p>
            <a:pPr eaLnBrk="1" hangingPunct="1">
              <a:lnSpc>
                <a:spcPct val="80000"/>
              </a:lnSpc>
              <a:buFontTx/>
              <a:buNone/>
            </a:pPr>
            <a:endParaRPr lang="en-US" sz="1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 calcmode="lin" valueType="num">
                                      <p:cBhvr additive="base">
                                        <p:cTn id="7"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2" end="2"/>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anim calcmode="lin" valueType="num">
                                      <p:cBhvr additive="base">
                                        <p:cTn id="11"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195">
                                            <p:txEl>
                                              <p:pRg st="3" end="3"/>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anim calcmode="lin" valueType="num">
                                      <p:cBhvr additive="base">
                                        <p:cTn id="15"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195">
                                            <p:txEl>
                                              <p:pRg st="4" end="4"/>
                                            </p:txEl>
                                          </p:spTgt>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anim calcmode="lin" valueType="num">
                                      <p:cBhvr additive="base">
                                        <p:cTn id="19" dur="500" fill="hold"/>
                                        <p:tgtEl>
                                          <p:spTgt spid="8195">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5">
                                            <p:txEl>
                                              <p:pRg st="5" end="5"/>
                                            </p:txEl>
                                          </p:spTgt>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8196">
                                            <p:txEl>
                                              <p:pRg st="3" end="3"/>
                                            </p:txEl>
                                          </p:spTgt>
                                        </p:tgtEl>
                                        <p:attrNameLst>
                                          <p:attrName>style.visibility</p:attrName>
                                        </p:attrNameLst>
                                      </p:cBhvr>
                                      <p:to>
                                        <p:strVal val="visible"/>
                                      </p:to>
                                    </p:set>
                                    <p:anim calcmode="lin" valueType="num">
                                      <p:cBhvr additive="base">
                                        <p:cTn id="23" dur="500" fill="hold"/>
                                        <p:tgtEl>
                                          <p:spTgt spid="8196">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196">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8196">
                                            <p:txEl>
                                              <p:pRg st="4" end="4"/>
                                            </p:txEl>
                                          </p:spTgt>
                                        </p:tgtEl>
                                        <p:attrNameLst>
                                          <p:attrName>style.visibility</p:attrName>
                                        </p:attrNameLst>
                                      </p:cBhvr>
                                      <p:to>
                                        <p:strVal val="visible"/>
                                      </p:to>
                                    </p:set>
                                    <p:anim calcmode="lin" valueType="num">
                                      <p:cBhvr additive="base">
                                        <p:cTn id="27" dur="500" fill="hold"/>
                                        <p:tgtEl>
                                          <p:spTgt spid="819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196">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8196">
                                            <p:txEl>
                                              <p:pRg st="5" end="5"/>
                                            </p:txEl>
                                          </p:spTgt>
                                        </p:tgtEl>
                                        <p:attrNameLst>
                                          <p:attrName>style.visibility</p:attrName>
                                        </p:attrNameLst>
                                      </p:cBhvr>
                                      <p:to>
                                        <p:strVal val="visible"/>
                                      </p:to>
                                    </p:set>
                                    <p:anim calcmode="lin" valueType="num">
                                      <p:cBhvr additive="base">
                                        <p:cTn id="31" dur="500" fill="hold"/>
                                        <p:tgtEl>
                                          <p:spTgt spid="819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9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500" fill="hold"/>
                                        <p:tgtEl>
                                          <p:spTgt spid="819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8195">
                                            <p:txEl>
                                              <p:pRg st="7" end="7"/>
                                            </p:txEl>
                                          </p:spTgt>
                                        </p:tgtEl>
                                        <p:attrNameLst>
                                          <p:attrName>style.visibility</p:attrName>
                                        </p:attrNameLst>
                                      </p:cBhvr>
                                      <p:to>
                                        <p:strVal val="visible"/>
                                      </p:to>
                                    </p:set>
                                    <p:anim calcmode="lin" valueType="num">
                                      <p:cBhvr additive="base">
                                        <p:cTn id="41" dur="500" fill="hold"/>
                                        <p:tgtEl>
                                          <p:spTgt spid="819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8195">
                                            <p:txEl>
                                              <p:pRg st="8" end="8"/>
                                            </p:txEl>
                                          </p:spTgt>
                                        </p:tgtEl>
                                        <p:attrNameLst>
                                          <p:attrName>style.visibility</p:attrName>
                                        </p:attrNameLst>
                                      </p:cBhvr>
                                      <p:to>
                                        <p:strVal val="visible"/>
                                      </p:to>
                                    </p:set>
                                    <p:anim calcmode="lin" valueType="num">
                                      <p:cBhvr additive="base">
                                        <p:cTn id="45" dur="500" fill="hold"/>
                                        <p:tgtEl>
                                          <p:spTgt spid="8195">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19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8195">
                                            <p:txEl>
                                              <p:pRg st="9" end="9"/>
                                            </p:txEl>
                                          </p:spTgt>
                                        </p:tgtEl>
                                        <p:attrNameLst>
                                          <p:attrName>style.visibility</p:attrName>
                                        </p:attrNameLst>
                                      </p:cBhvr>
                                      <p:to>
                                        <p:strVal val="visible"/>
                                      </p:to>
                                    </p:set>
                                    <p:anim calcmode="lin" valueType="num">
                                      <p:cBhvr additive="base">
                                        <p:cTn id="49" dur="500" fill="hold"/>
                                        <p:tgtEl>
                                          <p:spTgt spid="8195">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19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8196">
                                            <p:txEl>
                                              <p:pRg st="9" end="9"/>
                                            </p:txEl>
                                          </p:spTgt>
                                        </p:tgtEl>
                                        <p:attrNameLst>
                                          <p:attrName>style.visibility</p:attrName>
                                        </p:attrNameLst>
                                      </p:cBhvr>
                                      <p:to>
                                        <p:strVal val="visible"/>
                                      </p:to>
                                    </p:set>
                                    <p:anim calcmode="lin" valueType="num">
                                      <p:cBhvr additive="base">
                                        <p:cTn id="53" dur="500" fill="hold"/>
                                        <p:tgtEl>
                                          <p:spTgt spid="8196">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8196">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12" fill="hold" nodeType="withEffect">
                                  <p:stCondLst>
                                    <p:cond delay="0"/>
                                  </p:stCondLst>
                                  <p:childTnLst>
                                    <p:set>
                                      <p:cBhvr>
                                        <p:cTn id="56" dur="1" fill="hold">
                                          <p:stCondLst>
                                            <p:cond delay="0"/>
                                          </p:stCondLst>
                                        </p:cTn>
                                        <p:tgtEl>
                                          <p:spTgt spid="8196">
                                            <p:txEl>
                                              <p:pRg st="10" end="10"/>
                                            </p:txEl>
                                          </p:spTgt>
                                        </p:tgtEl>
                                        <p:attrNameLst>
                                          <p:attrName>style.visibility</p:attrName>
                                        </p:attrNameLst>
                                      </p:cBhvr>
                                      <p:to>
                                        <p:strVal val="visible"/>
                                      </p:to>
                                    </p:set>
                                    <p:anim calcmode="lin" valueType="num">
                                      <p:cBhvr additive="base">
                                        <p:cTn id="57" dur="500" fill="hold"/>
                                        <p:tgtEl>
                                          <p:spTgt spid="8196">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81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3" fill="hold" nodeType="clickEffect">
                                  <p:stCondLst>
                                    <p:cond delay="0"/>
                                  </p:stCondLst>
                                  <p:childTnLst>
                                    <p:set>
                                      <p:cBhvr>
                                        <p:cTn id="62" dur="1" fill="hold">
                                          <p:stCondLst>
                                            <p:cond delay="0"/>
                                          </p:stCondLst>
                                        </p:cTn>
                                        <p:tgtEl>
                                          <p:spTgt spid="8195">
                                            <p:txEl>
                                              <p:pRg st="10" end="10"/>
                                            </p:txEl>
                                          </p:spTgt>
                                        </p:tgtEl>
                                        <p:attrNameLst>
                                          <p:attrName>style.visibility</p:attrName>
                                        </p:attrNameLst>
                                      </p:cBhvr>
                                      <p:to>
                                        <p:strVal val="visible"/>
                                      </p:to>
                                    </p:set>
                                    <p:anim calcmode="lin" valueType="num">
                                      <p:cBhvr additive="base">
                                        <p:cTn id="63" dur="500" fill="hold"/>
                                        <p:tgtEl>
                                          <p:spTgt spid="8195">
                                            <p:txEl>
                                              <p:pRg st="10" end="1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8195">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3" fill="hold" nodeType="clickEffect">
                                  <p:stCondLst>
                                    <p:cond delay="0"/>
                                  </p:stCondLst>
                                  <p:childTnLst>
                                    <p:set>
                                      <p:cBhvr>
                                        <p:cTn id="68" dur="1" fill="hold">
                                          <p:stCondLst>
                                            <p:cond delay="0"/>
                                          </p:stCondLst>
                                        </p:cTn>
                                        <p:tgtEl>
                                          <p:spTgt spid="8195">
                                            <p:txEl>
                                              <p:pRg st="11" end="11"/>
                                            </p:txEl>
                                          </p:spTgt>
                                        </p:tgtEl>
                                        <p:attrNameLst>
                                          <p:attrName>style.visibility</p:attrName>
                                        </p:attrNameLst>
                                      </p:cBhvr>
                                      <p:to>
                                        <p:strVal val="visible"/>
                                      </p:to>
                                    </p:set>
                                    <p:anim calcmode="lin" valueType="num">
                                      <p:cBhvr additive="base">
                                        <p:cTn id="69" dur="500" fill="hold"/>
                                        <p:tgtEl>
                                          <p:spTgt spid="8195">
                                            <p:txEl>
                                              <p:pRg st="11" end="11"/>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8195">
                                            <p:txEl>
                                              <p:pRg st="11" end="11"/>
                                            </p:txEl>
                                          </p:spTgt>
                                        </p:tgtEl>
                                        <p:attrNameLst>
                                          <p:attrName>ppt_y</p:attrName>
                                        </p:attrNameLst>
                                      </p:cBhvr>
                                      <p:tavLst>
                                        <p:tav tm="0">
                                          <p:val>
                                            <p:strVal val="0-#ppt_h/2"/>
                                          </p:val>
                                        </p:tav>
                                        <p:tav tm="100000">
                                          <p:val>
                                            <p:strVal val="#ppt_y"/>
                                          </p:val>
                                        </p:tav>
                                      </p:tavLst>
                                    </p:anim>
                                  </p:childTnLst>
                                </p:cTn>
                              </p:par>
                              <p:par>
                                <p:cTn id="71" presetID="2" presetClass="entr" presetSubtype="3" fill="hold" nodeType="withEffect">
                                  <p:stCondLst>
                                    <p:cond delay="0"/>
                                  </p:stCondLst>
                                  <p:childTnLst>
                                    <p:set>
                                      <p:cBhvr>
                                        <p:cTn id="72" dur="1" fill="hold">
                                          <p:stCondLst>
                                            <p:cond delay="0"/>
                                          </p:stCondLst>
                                        </p:cTn>
                                        <p:tgtEl>
                                          <p:spTgt spid="8195">
                                            <p:txEl>
                                              <p:pRg st="12" end="12"/>
                                            </p:txEl>
                                          </p:spTgt>
                                        </p:tgtEl>
                                        <p:attrNameLst>
                                          <p:attrName>style.visibility</p:attrName>
                                        </p:attrNameLst>
                                      </p:cBhvr>
                                      <p:to>
                                        <p:strVal val="visible"/>
                                      </p:to>
                                    </p:set>
                                    <p:anim calcmode="lin" valueType="num">
                                      <p:cBhvr additive="base">
                                        <p:cTn id="73" dur="500" fill="hold"/>
                                        <p:tgtEl>
                                          <p:spTgt spid="8195">
                                            <p:txEl>
                                              <p:pRg st="12" end="1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195">
                                            <p:txEl>
                                              <p:pRg st="12" end="12"/>
                                            </p:txEl>
                                          </p:spTgt>
                                        </p:tgtEl>
                                        <p:attrNameLst>
                                          <p:attrName>ppt_y</p:attrName>
                                        </p:attrNameLst>
                                      </p:cBhvr>
                                      <p:tavLst>
                                        <p:tav tm="0">
                                          <p:val>
                                            <p:strVal val="0-#ppt_h/2"/>
                                          </p:val>
                                        </p:tav>
                                        <p:tav tm="100000">
                                          <p:val>
                                            <p:strVal val="#ppt_y"/>
                                          </p:val>
                                        </p:tav>
                                      </p:tavLst>
                                    </p:anim>
                                  </p:childTnLst>
                                </p:cTn>
                              </p:par>
                              <p:par>
                                <p:cTn id="75" presetID="2" presetClass="entr" presetSubtype="3" fill="hold" nodeType="withEffect">
                                  <p:stCondLst>
                                    <p:cond delay="0"/>
                                  </p:stCondLst>
                                  <p:childTnLst>
                                    <p:set>
                                      <p:cBhvr>
                                        <p:cTn id="76" dur="1" fill="hold">
                                          <p:stCondLst>
                                            <p:cond delay="0"/>
                                          </p:stCondLst>
                                        </p:cTn>
                                        <p:tgtEl>
                                          <p:spTgt spid="8195">
                                            <p:txEl>
                                              <p:pRg st="13" end="13"/>
                                            </p:txEl>
                                          </p:spTgt>
                                        </p:tgtEl>
                                        <p:attrNameLst>
                                          <p:attrName>style.visibility</p:attrName>
                                        </p:attrNameLst>
                                      </p:cBhvr>
                                      <p:to>
                                        <p:strVal val="visible"/>
                                      </p:to>
                                    </p:set>
                                    <p:anim calcmode="lin" valueType="num">
                                      <p:cBhvr additive="base">
                                        <p:cTn id="77" dur="500" fill="hold"/>
                                        <p:tgtEl>
                                          <p:spTgt spid="8195">
                                            <p:txEl>
                                              <p:pRg st="13" end="13"/>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8195">
                                            <p:txEl>
                                              <p:pRg st="13" end="13"/>
                                            </p:txEl>
                                          </p:spTgt>
                                        </p:tgtEl>
                                        <p:attrNameLst>
                                          <p:attrName>ppt_y</p:attrName>
                                        </p:attrNameLst>
                                      </p:cBhvr>
                                      <p:tavLst>
                                        <p:tav tm="0">
                                          <p:val>
                                            <p:strVal val="0-#ppt_h/2"/>
                                          </p:val>
                                        </p:tav>
                                        <p:tav tm="100000">
                                          <p:val>
                                            <p:strVal val="#ppt_y"/>
                                          </p:val>
                                        </p:tav>
                                      </p:tavLst>
                                    </p:anim>
                                  </p:childTnLst>
                                </p:cTn>
                              </p:par>
                              <p:par>
                                <p:cTn id="79" presetID="2" presetClass="entr" presetSubtype="3" fill="hold" nodeType="withEffect">
                                  <p:stCondLst>
                                    <p:cond delay="0"/>
                                  </p:stCondLst>
                                  <p:childTnLst>
                                    <p:set>
                                      <p:cBhvr>
                                        <p:cTn id="80" dur="1" fill="hold">
                                          <p:stCondLst>
                                            <p:cond delay="0"/>
                                          </p:stCondLst>
                                        </p:cTn>
                                        <p:tgtEl>
                                          <p:spTgt spid="8195">
                                            <p:txEl>
                                              <p:pRg st="14" end="14"/>
                                            </p:txEl>
                                          </p:spTgt>
                                        </p:tgtEl>
                                        <p:attrNameLst>
                                          <p:attrName>style.visibility</p:attrName>
                                        </p:attrNameLst>
                                      </p:cBhvr>
                                      <p:to>
                                        <p:strVal val="visible"/>
                                      </p:to>
                                    </p:set>
                                    <p:anim calcmode="lin" valueType="num">
                                      <p:cBhvr additive="base">
                                        <p:cTn id="81" dur="500" fill="hold"/>
                                        <p:tgtEl>
                                          <p:spTgt spid="8195">
                                            <p:txEl>
                                              <p:pRg st="14" end="14"/>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8195">
                                            <p:txEl>
                                              <p:pRg st="14" end="14"/>
                                            </p:txEl>
                                          </p:spTgt>
                                        </p:tgtEl>
                                        <p:attrNameLst>
                                          <p:attrName>ppt_y</p:attrName>
                                        </p:attrNameLst>
                                      </p:cBhvr>
                                      <p:tavLst>
                                        <p:tav tm="0">
                                          <p:val>
                                            <p:strVal val="0-#ppt_h/2"/>
                                          </p:val>
                                        </p:tav>
                                        <p:tav tm="100000">
                                          <p:val>
                                            <p:strVal val="#ppt_y"/>
                                          </p:val>
                                        </p:tav>
                                      </p:tavLst>
                                    </p:anim>
                                  </p:childTnLst>
                                </p:cTn>
                              </p:par>
                              <p:par>
                                <p:cTn id="83" presetID="2" presetClass="entr" presetSubtype="3" fill="hold" nodeType="withEffect">
                                  <p:stCondLst>
                                    <p:cond delay="0"/>
                                  </p:stCondLst>
                                  <p:childTnLst>
                                    <p:set>
                                      <p:cBhvr>
                                        <p:cTn id="84" dur="1" fill="hold">
                                          <p:stCondLst>
                                            <p:cond delay="0"/>
                                          </p:stCondLst>
                                        </p:cTn>
                                        <p:tgtEl>
                                          <p:spTgt spid="8195">
                                            <p:txEl>
                                              <p:pRg st="15" end="15"/>
                                            </p:txEl>
                                          </p:spTgt>
                                        </p:tgtEl>
                                        <p:attrNameLst>
                                          <p:attrName>style.visibility</p:attrName>
                                        </p:attrNameLst>
                                      </p:cBhvr>
                                      <p:to>
                                        <p:strVal val="visible"/>
                                      </p:to>
                                    </p:set>
                                    <p:anim calcmode="lin" valueType="num">
                                      <p:cBhvr additive="base">
                                        <p:cTn id="85" dur="500" fill="hold"/>
                                        <p:tgtEl>
                                          <p:spTgt spid="8195">
                                            <p:txEl>
                                              <p:pRg st="15" end="1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8195">
                                            <p:txEl>
                                              <p:pRg st="15" end="15"/>
                                            </p:txEl>
                                          </p:spTgt>
                                        </p:tgtEl>
                                        <p:attrNameLst>
                                          <p:attrName>ppt_y</p:attrName>
                                        </p:attrNameLst>
                                      </p:cBhvr>
                                      <p:tavLst>
                                        <p:tav tm="0">
                                          <p:val>
                                            <p:strVal val="0-#ppt_h/2"/>
                                          </p:val>
                                        </p:tav>
                                        <p:tav tm="100000">
                                          <p:val>
                                            <p:strVal val="#ppt_y"/>
                                          </p:val>
                                        </p:tav>
                                      </p:tavLst>
                                    </p:anim>
                                  </p:childTnLst>
                                </p:cTn>
                              </p:par>
                              <p:par>
                                <p:cTn id="87" presetID="2" presetClass="entr" presetSubtype="3" fill="hold" nodeType="withEffect">
                                  <p:stCondLst>
                                    <p:cond delay="0"/>
                                  </p:stCondLst>
                                  <p:childTnLst>
                                    <p:set>
                                      <p:cBhvr>
                                        <p:cTn id="88" dur="1" fill="hold">
                                          <p:stCondLst>
                                            <p:cond delay="0"/>
                                          </p:stCondLst>
                                        </p:cTn>
                                        <p:tgtEl>
                                          <p:spTgt spid="8195">
                                            <p:txEl>
                                              <p:pRg st="16" end="16"/>
                                            </p:txEl>
                                          </p:spTgt>
                                        </p:tgtEl>
                                        <p:attrNameLst>
                                          <p:attrName>style.visibility</p:attrName>
                                        </p:attrNameLst>
                                      </p:cBhvr>
                                      <p:to>
                                        <p:strVal val="visible"/>
                                      </p:to>
                                    </p:set>
                                    <p:anim calcmode="lin" valueType="num">
                                      <p:cBhvr additive="base">
                                        <p:cTn id="89" dur="500" fill="hold"/>
                                        <p:tgtEl>
                                          <p:spTgt spid="8195">
                                            <p:txEl>
                                              <p:pRg st="16" end="16"/>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8195">
                                            <p:txEl>
                                              <p:pRg st="16" end="16"/>
                                            </p:txEl>
                                          </p:spTgt>
                                        </p:tgtEl>
                                        <p:attrNameLst>
                                          <p:attrName>ppt_y</p:attrName>
                                        </p:attrNameLst>
                                      </p:cBhvr>
                                      <p:tavLst>
                                        <p:tav tm="0">
                                          <p:val>
                                            <p:strVal val="0-#ppt_h/2"/>
                                          </p:val>
                                        </p:tav>
                                        <p:tav tm="100000">
                                          <p:val>
                                            <p:strVal val="#ppt_y"/>
                                          </p:val>
                                        </p:tav>
                                      </p:tavLst>
                                    </p:anim>
                                  </p:childTnLst>
                                </p:cTn>
                              </p:par>
                              <p:par>
                                <p:cTn id="91" presetID="2" presetClass="entr" presetSubtype="9" fill="hold" nodeType="withEffect">
                                  <p:stCondLst>
                                    <p:cond delay="0"/>
                                  </p:stCondLst>
                                  <p:childTnLst>
                                    <p:set>
                                      <p:cBhvr>
                                        <p:cTn id="92" dur="1" fill="hold">
                                          <p:stCondLst>
                                            <p:cond delay="0"/>
                                          </p:stCondLst>
                                        </p:cTn>
                                        <p:tgtEl>
                                          <p:spTgt spid="8196">
                                            <p:txEl>
                                              <p:pRg st="14" end="14"/>
                                            </p:txEl>
                                          </p:spTgt>
                                        </p:tgtEl>
                                        <p:attrNameLst>
                                          <p:attrName>style.visibility</p:attrName>
                                        </p:attrNameLst>
                                      </p:cBhvr>
                                      <p:to>
                                        <p:strVal val="visible"/>
                                      </p:to>
                                    </p:set>
                                    <p:anim calcmode="lin" valueType="num">
                                      <p:cBhvr additive="base">
                                        <p:cTn id="93" dur="500" fill="hold"/>
                                        <p:tgtEl>
                                          <p:spTgt spid="8196">
                                            <p:txEl>
                                              <p:pRg st="14" end="14"/>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8196">
                                            <p:txEl>
                                              <p:pRg st="14" end="14"/>
                                            </p:txEl>
                                          </p:spTgt>
                                        </p:tgtEl>
                                        <p:attrNameLst>
                                          <p:attrName>ppt_y</p:attrName>
                                        </p:attrNameLst>
                                      </p:cBhvr>
                                      <p:tavLst>
                                        <p:tav tm="0">
                                          <p:val>
                                            <p:strVal val="0-#ppt_h/2"/>
                                          </p:val>
                                        </p:tav>
                                        <p:tav tm="100000">
                                          <p:val>
                                            <p:strVal val="#ppt_y"/>
                                          </p:val>
                                        </p:tav>
                                      </p:tavLst>
                                    </p:anim>
                                  </p:childTnLst>
                                </p:cTn>
                              </p:par>
                              <p:par>
                                <p:cTn id="95" presetID="2" presetClass="entr" presetSubtype="9" fill="hold" nodeType="withEffect">
                                  <p:stCondLst>
                                    <p:cond delay="0"/>
                                  </p:stCondLst>
                                  <p:childTnLst>
                                    <p:set>
                                      <p:cBhvr>
                                        <p:cTn id="96" dur="1" fill="hold">
                                          <p:stCondLst>
                                            <p:cond delay="0"/>
                                          </p:stCondLst>
                                        </p:cTn>
                                        <p:tgtEl>
                                          <p:spTgt spid="8196">
                                            <p:txEl>
                                              <p:pRg st="15" end="15"/>
                                            </p:txEl>
                                          </p:spTgt>
                                        </p:tgtEl>
                                        <p:attrNameLst>
                                          <p:attrName>style.visibility</p:attrName>
                                        </p:attrNameLst>
                                      </p:cBhvr>
                                      <p:to>
                                        <p:strVal val="visible"/>
                                      </p:to>
                                    </p:set>
                                    <p:anim calcmode="lin" valueType="num">
                                      <p:cBhvr additive="base">
                                        <p:cTn id="97" dur="500" fill="hold"/>
                                        <p:tgtEl>
                                          <p:spTgt spid="8196">
                                            <p:txEl>
                                              <p:pRg st="15" end="1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8196">
                                            <p:txEl>
                                              <p:pRg st="15" end="15"/>
                                            </p:txEl>
                                          </p:spTgt>
                                        </p:tgtEl>
                                        <p:attrNameLst>
                                          <p:attrName>ppt_y</p:attrName>
                                        </p:attrNameLst>
                                      </p:cBhvr>
                                      <p:tavLst>
                                        <p:tav tm="0">
                                          <p:val>
                                            <p:strVal val="0-#ppt_h/2"/>
                                          </p:val>
                                        </p:tav>
                                        <p:tav tm="100000">
                                          <p:val>
                                            <p:strVal val="#ppt_y"/>
                                          </p:val>
                                        </p:tav>
                                      </p:tavLst>
                                    </p:anim>
                                  </p:childTnLst>
                                </p:cTn>
                              </p:par>
                              <p:par>
                                <p:cTn id="99" presetID="2" presetClass="entr" presetSubtype="9" fill="hold" nodeType="withEffect">
                                  <p:stCondLst>
                                    <p:cond delay="0"/>
                                  </p:stCondLst>
                                  <p:childTnLst>
                                    <p:set>
                                      <p:cBhvr>
                                        <p:cTn id="100" dur="1" fill="hold">
                                          <p:stCondLst>
                                            <p:cond delay="0"/>
                                          </p:stCondLst>
                                        </p:cTn>
                                        <p:tgtEl>
                                          <p:spTgt spid="8196">
                                            <p:txEl>
                                              <p:pRg st="16" end="16"/>
                                            </p:txEl>
                                          </p:spTgt>
                                        </p:tgtEl>
                                        <p:attrNameLst>
                                          <p:attrName>style.visibility</p:attrName>
                                        </p:attrNameLst>
                                      </p:cBhvr>
                                      <p:to>
                                        <p:strVal val="visible"/>
                                      </p:to>
                                    </p:set>
                                    <p:anim calcmode="lin" valueType="num">
                                      <p:cBhvr additive="base">
                                        <p:cTn id="101" dur="500" fill="hold"/>
                                        <p:tgtEl>
                                          <p:spTgt spid="8196">
                                            <p:txEl>
                                              <p:pRg st="16" end="16"/>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8196">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3"/>
          <p:cNvPicPr>
            <a:picLocks noChangeAspect="1" noChangeArrowheads="1"/>
          </p:cNvPicPr>
          <p:nvPr/>
        </p:nvPicPr>
        <p:blipFill>
          <a:blip r:embed="rId3">
            <a:lum bright="10000" contrast="-1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02"/>
                                        </p:tgtEl>
                                        <p:attrNameLst>
                                          <p:attrName>style.visibility</p:attrName>
                                        </p:attrNameLst>
                                      </p:cBhvr>
                                      <p:to>
                                        <p:strVal val="visible"/>
                                      </p:to>
                                    </p:set>
                                    <p:animEffect transition="in" filter="checkerboard(across)">
                                      <p:cBhvr>
                                        <p:cTn id="7" dur="500"/>
                                        <p:tgtEl>
                                          <p:spTgt spid="307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4"/>
          <p:cNvPicPr>
            <a:picLocks noChangeAspect="1" noChangeArrowheads="1"/>
          </p:cNvPicPr>
          <p:nvPr/>
        </p:nvPicPr>
        <p:blipFill>
          <a:blip r:embed="rId3">
            <a:lum bright="-10000" contrast="2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08226"/>
                                        </p:tgtEl>
                                        <p:attrNameLst>
                                          <p:attrName>style.visibility</p:attrName>
                                        </p:attrNameLst>
                                      </p:cBhvr>
                                      <p:to>
                                        <p:strVal val="visible"/>
                                      </p:to>
                                    </p:set>
                                    <p:anim calcmode="lin" valueType="num">
                                      <p:cBhvr additive="base">
                                        <p:cTn id="7" dur="500" fill="hold"/>
                                        <p:tgtEl>
                                          <p:spTgt spid="308226"/>
                                        </p:tgtEl>
                                        <p:attrNameLst>
                                          <p:attrName>ppt_x</p:attrName>
                                        </p:attrNameLst>
                                      </p:cBhvr>
                                      <p:tavLst>
                                        <p:tav tm="0">
                                          <p:val>
                                            <p:strVal val="1+#ppt_w/2"/>
                                          </p:val>
                                        </p:tav>
                                        <p:tav tm="100000">
                                          <p:val>
                                            <p:strVal val="#ppt_x"/>
                                          </p:val>
                                        </p:tav>
                                      </p:tavLst>
                                    </p:anim>
                                    <p:anim calcmode="lin" valueType="num">
                                      <p:cBhvr additive="base">
                                        <p:cTn id="8" dur="500" fill="hold"/>
                                        <p:tgtEl>
                                          <p:spTgt spid="3082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2" descr="5"/>
          <p:cNvPicPr>
            <a:picLocks noChangeAspect="1" noChangeArrowheads="1"/>
          </p:cNvPicPr>
          <p:nvPr/>
        </p:nvPicPr>
        <p:blipFill>
          <a:blip r:embed="rId3">
            <a:lum bright="-10000" contrast="1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blinds(vertical)">
                                      <p:cBhvr>
                                        <p:cTn id="7" dur="500"/>
                                        <p:tgtEl>
                                          <p:spTgt spid="309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323850" y="188913"/>
            <a:ext cx="8569325" cy="6480175"/>
          </a:xfrm>
        </p:spPr>
        <p:txBody>
          <a:bodyPr>
            <a:normAutofit lnSpcReduction="10000"/>
          </a:bodyPr>
          <a:lstStyle/>
          <a:p>
            <a:pPr marL="609600" indent="-609600" eaLnBrk="1" hangingPunct="1">
              <a:buFontTx/>
              <a:buNone/>
              <a:defRPr/>
            </a:pPr>
            <a:r>
              <a:rPr lang="en-US" sz="2000" b="1" dirty="0" smtClean="0"/>
              <a:t>				         </a:t>
            </a:r>
            <a:r>
              <a:rPr lang="en-US" sz="2000" b="1" dirty="0" smtClean="0">
                <a:solidFill>
                  <a:srgbClr val="F80000"/>
                </a:solidFill>
              </a:rPr>
              <a:t>   Latent</a:t>
            </a:r>
            <a:r>
              <a:rPr lang="en-US" sz="2000" b="1" dirty="0" smtClean="0"/>
              <a:t>	    	     </a:t>
            </a:r>
            <a:r>
              <a:rPr lang="en-US" sz="2000" b="1" dirty="0" smtClean="0">
                <a:solidFill>
                  <a:schemeClr val="accent2"/>
                </a:solidFill>
              </a:rPr>
              <a:t>Iron Deficiency</a:t>
            </a:r>
          </a:p>
          <a:p>
            <a:pPr marL="609600" indent="-609600" eaLnBrk="1" hangingPunct="1">
              <a:buFontTx/>
              <a:buNone/>
              <a:defRPr/>
            </a:pPr>
            <a:r>
              <a:rPr lang="en-US" sz="2000" b="1" dirty="0" smtClean="0"/>
              <a:t>			</a:t>
            </a:r>
            <a:r>
              <a:rPr lang="en-US" sz="2000" b="1" dirty="0" smtClean="0">
                <a:solidFill>
                  <a:srgbClr val="00FF00"/>
                </a:solidFill>
              </a:rPr>
              <a:t>Normal	</a:t>
            </a:r>
            <a:r>
              <a:rPr lang="en-US" sz="2000" b="1" dirty="0" smtClean="0"/>
              <a:t>         </a:t>
            </a:r>
            <a:r>
              <a:rPr lang="en-US" sz="2000" b="1" dirty="0" smtClean="0">
                <a:solidFill>
                  <a:srgbClr val="F80000"/>
                </a:solidFill>
              </a:rPr>
              <a:t>Iron Deficiency</a:t>
            </a:r>
            <a:r>
              <a:rPr lang="en-US" sz="2000" b="1" dirty="0" smtClean="0"/>
              <a:t>                  </a:t>
            </a:r>
            <a:r>
              <a:rPr lang="en-US" sz="2000" b="1" dirty="0" smtClean="0">
                <a:solidFill>
                  <a:schemeClr val="accent2"/>
                </a:solidFill>
              </a:rPr>
              <a:t>Anaemia</a:t>
            </a:r>
          </a:p>
          <a:p>
            <a:pPr marL="609600" indent="-609600" eaLnBrk="1" hangingPunct="1">
              <a:buFontTx/>
              <a:buNone/>
              <a:defRPr/>
            </a:pPr>
            <a:endParaRPr lang="en-US" sz="2000" b="1" dirty="0" smtClean="0">
              <a:solidFill>
                <a:schemeClr val="accent2"/>
              </a:solidFill>
            </a:endParaRPr>
          </a:p>
          <a:p>
            <a:pPr marL="609600" indent="-609600" eaLnBrk="1" hangingPunct="1">
              <a:buFontTx/>
              <a:buNone/>
              <a:defRPr/>
            </a:pPr>
            <a:r>
              <a:rPr lang="en-US" sz="2000" b="1" dirty="0" smtClean="0">
                <a:solidFill>
                  <a:schemeClr val="accent1"/>
                </a:solidFill>
              </a:rPr>
              <a:t>Red cell iron</a:t>
            </a:r>
          </a:p>
          <a:p>
            <a:pPr marL="609600" indent="-609600" eaLnBrk="1" hangingPunct="1">
              <a:buFontTx/>
              <a:buNone/>
              <a:defRPr/>
            </a:pPr>
            <a:r>
              <a:rPr lang="en-US" sz="2000" b="1" dirty="0" smtClean="0">
                <a:solidFill>
                  <a:schemeClr val="accent1"/>
                </a:solidFill>
              </a:rPr>
              <a:t>(peripheral film</a:t>
            </a:r>
          </a:p>
          <a:p>
            <a:pPr marL="609600" indent="-609600" eaLnBrk="1" hangingPunct="1">
              <a:buFontTx/>
              <a:buNone/>
              <a:defRPr/>
            </a:pPr>
            <a:r>
              <a:rPr lang="en-US" sz="2000" b="1" dirty="0" smtClean="0">
                <a:solidFill>
                  <a:schemeClr val="accent1"/>
                </a:solidFill>
              </a:rPr>
              <a:t>And indices)</a:t>
            </a:r>
          </a:p>
          <a:p>
            <a:pPr marL="609600" indent="-609600" eaLnBrk="1" hangingPunct="1">
              <a:buFontTx/>
              <a:buNone/>
              <a:defRPr/>
            </a:pPr>
            <a:endParaRPr lang="en-US" sz="2000" b="1" dirty="0" smtClean="0">
              <a:solidFill>
                <a:schemeClr val="accent1"/>
              </a:solidFill>
            </a:endParaRPr>
          </a:p>
          <a:p>
            <a:pPr marL="609600" indent="-609600" eaLnBrk="1" hangingPunct="1">
              <a:buFontTx/>
              <a:buNone/>
              <a:defRPr/>
            </a:pPr>
            <a:r>
              <a:rPr lang="en-US" sz="2000" b="1" dirty="0" smtClean="0"/>
              <a:t>			 </a:t>
            </a:r>
            <a:r>
              <a:rPr lang="en-US" sz="2000" b="1" dirty="0" smtClean="0">
                <a:solidFill>
                  <a:srgbClr val="00FF00"/>
                </a:solidFill>
              </a:rPr>
              <a:t>Normal</a:t>
            </a:r>
            <a:r>
              <a:rPr lang="en-US" sz="2000" b="1" dirty="0" smtClean="0"/>
              <a:t>		</a:t>
            </a:r>
            <a:r>
              <a:rPr lang="en-US" sz="2000" b="1" dirty="0" err="1" smtClean="0">
                <a:solidFill>
                  <a:srgbClr val="F80000"/>
                </a:solidFill>
              </a:rPr>
              <a:t>normal</a:t>
            </a:r>
            <a:r>
              <a:rPr lang="en-US" sz="2000" b="1" dirty="0" smtClean="0"/>
              <a:t>		</a:t>
            </a:r>
            <a:r>
              <a:rPr lang="en-US" sz="2000" b="1" dirty="0" err="1" smtClean="0">
                <a:solidFill>
                  <a:schemeClr val="accent2"/>
                </a:solidFill>
              </a:rPr>
              <a:t>hypochromic</a:t>
            </a:r>
            <a:r>
              <a:rPr lang="en-US" sz="2000" b="1" dirty="0" smtClean="0">
                <a:solidFill>
                  <a:schemeClr val="accent2"/>
                </a:solidFill>
              </a:rPr>
              <a:t>, </a:t>
            </a:r>
            <a:r>
              <a:rPr lang="en-US" sz="2000" b="1" dirty="0" err="1" smtClean="0">
                <a:solidFill>
                  <a:schemeClr val="accent2"/>
                </a:solidFill>
              </a:rPr>
              <a:t>microcytic</a:t>
            </a:r>
            <a:endParaRPr lang="en-US" sz="2000" b="1" dirty="0" smtClean="0">
              <a:solidFill>
                <a:schemeClr val="accent2"/>
              </a:solidFill>
            </a:endParaRPr>
          </a:p>
          <a:p>
            <a:pPr marL="609600" indent="-609600" eaLnBrk="1" hangingPunct="1">
              <a:buFontTx/>
              <a:buNone/>
              <a:defRPr/>
            </a:pPr>
            <a:r>
              <a:rPr lang="en-US" sz="2000" b="1" dirty="0" smtClean="0">
                <a:solidFill>
                  <a:schemeClr val="accent2"/>
                </a:solidFill>
              </a:rPr>
              <a:t>							     MCV↓MCH↓MCHC↓</a:t>
            </a:r>
          </a:p>
          <a:p>
            <a:pPr marL="609600" indent="-609600" eaLnBrk="1" hangingPunct="1">
              <a:buFontTx/>
              <a:buNone/>
              <a:defRPr/>
            </a:pPr>
            <a:endParaRPr lang="en-US" sz="2000" b="1" dirty="0" smtClean="0">
              <a:solidFill>
                <a:schemeClr val="accent2"/>
              </a:solidFill>
            </a:endParaRPr>
          </a:p>
          <a:p>
            <a:pPr marL="609600" indent="-609600" eaLnBrk="1" hangingPunct="1">
              <a:buFontTx/>
              <a:buNone/>
              <a:defRPr/>
            </a:pPr>
            <a:r>
              <a:rPr lang="en-US" sz="2000" b="1" dirty="0" smtClean="0">
                <a:solidFill>
                  <a:schemeClr val="tx2"/>
                </a:solidFill>
              </a:rPr>
              <a:t>Iron stores</a:t>
            </a:r>
          </a:p>
          <a:p>
            <a:pPr marL="609600" indent="-609600" eaLnBrk="1" hangingPunct="1">
              <a:buFontTx/>
              <a:buNone/>
              <a:defRPr/>
            </a:pPr>
            <a:r>
              <a:rPr lang="en-US" sz="2000" b="1" dirty="0" smtClean="0">
                <a:solidFill>
                  <a:schemeClr val="tx2"/>
                </a:solidFill>
              </a:rPr>
              <a:t>(bone marrow</a:t>
            </a:r>
          </a:p>
          <a:p>
            <a:pPr marL="609600" indent="-609600" eaLnBrk="1" hangingPunct="1">
              <a:buFontTx/>
              <a:buNone/>
              <a:defRPr/>
            </a:pPr>
            <a:r>
              <a:rPr lang="en-US" sz="2000" b="1" dirty="0" smtClean="0">
                <a:solidFill>
                  <a:schemeClr val="tx2"/>
                </a:solidFill>
              </a:rPr>
              <a:t>Macrophage iron</a:t>
            </a:r>
          </a:p>
          <a:p>
            <a:pPr marL="609600" indent="-609600" eaLnBrk="1" hangingPunct="1">
              <a:buFontTx/>
              <a:buNone/>
              <a:defRPr/>
            </a:pPr>
            <a:r>
              <a:rPr lang="en-US" sz="2000" b="1" dirty="0" smtClean="0"/>
              <a:t>                                    </a:t>
            </a:r>
            <a:r>
              <a:rPr lang="en-US" sz="2000" b="1" dirty="0" smtClean="0">
                <a:solidFill>
                  <a:srgbClr val="00FF00"/>
                </a:solidFill>
              </a:rPr>
              <a:t>+++ - +</a:t>
            </a:r>
            <a:r>
              <a:rPr lang="en-US" sz="2000" b="1" dirty="0" smtClean="0"/>
              <a:t>	       </a:t>
            </a:r>
            <a:r>
              <a:rPr lang="en-US" sz="2000" b="1" dirty="0" smtClean="0">
                <a:solidFill>
                  <a:srgbClr val="F80000"/>
                </a:solidFill>
              </a:rPr>
              <a:t>0	</a:t>
            </a:r>
            <a:r>
              <a:rPr lang="en-US" sz="2000" b="1" dirty="0" smtClean="0"/>
              <a:t>		        </a:t>
            </a:r>
            <a:r>
              <a:rPr lang="en-US" sz="2000" b="1" dirty="0" smtClean="0">
                <a:solidFill>
                  <a:schemeClr val="accent2"/>
                </a:solidFill>
              </a:rPr>
              <a:t>0</a:t>
            </a:r>
          </a:p>
          <a:p>
            <a:pPr marL="609600" indent="-609600" eaLnBrk="1" hangingPunct="1">
              <a:buFontTx/>
              <a:buNone/>
              <a:defRPr/>
            </a:pPr>
            <a:endParaRPr lang="en-US" sz="2000" b="1" dirty="0" smtClean="0">
              <a:solidFill>
                <a:schemeClr val="accent2"/>
              </a:solidFill>
            </a:endParaRPr>
          </a:p>
          <a:p>
            <a:pPr marL="609600" indent="-609600" algn="ctr" eaLnBrk="1" hangingPunct="1">
              <a:buFontTx/>
              <a:buNone/>
              <a:defRPr/>
            </a:pPr>
            <a:r>
              <a:rPr lang="en-US" sz="2000" b="1" dirty="0" smtClean="0">
                <a:solidFill>
                  <a:schemeClr val="accent2"/>
                </a:solidFill>
              </a:rPr>
              <a:t>The development of iron deficiency anaemia</a:t>
            </a:r>
            <a:r>
              <a:rPr lang="en-US" sz="2000" b="1" dirty="0" smtClean="0"/>
              <a:t> </a:t>
            </a:r>
          </a:p>
          <a:p>
            <a:pPr marL="0" indent="0" eaLnBrk="1" hangingPunct="1">
              <a:buFontTx/>
              <a:buNone/>
              <a:defRPr/>
            </a:pPr>
            <a:r>
              <a:rPr lang="en-US" sz="2000" b="1" dirty="0" smtClean="0">
                <a:solidFill>
                  <a:srgbClr val="FFFF00"/>
                </a:solidFill>
              </a:rPr>
              <a:t>Reticuloendothelial (macrophage) iron stores are lost completely before anaemia develops. </a:t>
            </a:r>
          </a:p>
          <a:p>
            <a:pPr marL="609600" indent="-609600" eaLnBrk="1" hangingPunct="1">
              <a:buFontTx/>
              <a:buNone/>
              <a:defRPr/>
            </a:pPr>
            <a:endParaRPr lang="en-US" sz="2000" b="1" dirty="0" smtClean="0">
              <a:solidFill>
                <a:schemeClr val="hlink"/>
              </a:solidFill>
            </a:endParaRPr>
          </a:p>
        </p:txBody>
      </p:sp>
      <p:sp>
        <p:nvSpPr>
          <p:cNvPr id="20483" name="Oval 3"/>
          <p:cNvSpPr>
            <a:spLocks noChangeArrowheads="1"/>
          </p:cNvSpPr>
          <p:nvPr/>
        </p:nvSpPr>
        <p:spPr bwMode="auto">
          <a:xfrm>
            <a:off x="2411413" y="1484313"/>
            <a:ext cx="720725" cy="720725"/>
          </a:xfrm>
          <a:prstGeom prst="ellipse">
            <a:avLst/>
          </a:prstGeom>
          <a:solidFill>
            <a:srgbClr val="F80000"/>
          </a:solidFill>
          <a:ln w="9525">
            <a:solidFill>
              <a:schemeClr val="tx1"/>
            </a:solidFill>
            <a:round/>
            <a:headEnd/>
            <a:tailEnd/>
          </a:ln>
        </p:spPr>
        <p:txBody>
          <a:bodyPr wrap="none" anchor="ctr"/>
          <a:lstStyle/>
          <a:p>
            <a:endParaRPr lang="en-US"/>
          </a:p>
        </p:txBody>
      </p:sp>
      <p:sp>
        <p:nvSpPr>
          <p:cNvPr id="20484" name="Oval 4"/>
          <p:cNvSpPr>
            <a:spLocks noChangeArrowheads="1"/>
          </p:cNvSpPr>
          <p:nvPr/>
        </p:nvSpPr>
        <p:spPr bwMode="auto">
          <a:xfrm>
            <a:off x="4138613" y="1484313"/>
            <a:ext cx="720725" cy="720725"/>
          </a:xfrm>
          <a:prstGeom prst="ellipse">
            <a:avLst/>
          </a:prstGeom>
          <a:solidFill>
            <a:srgbClr val="F80000"/>
          </a:solidFill>
          <a:ln w="9525">
            <a:solidFill>
              <a:schemeClr val="tx1"/>
            </a:solidFill>
            <a:round/>
            <a:headEnd/>
            <a:tailEnd/>
          </a:ln>
        </p:spPr>
        <p:txBody>
          <a:bodyPr wrap="none" anchor="ctr"/>
          <a:lstStyle/>
          <a:p>
            <a:endParaRPr lang="en-US"/>
          </a:p>
        </p:txBody>
      </p:sp>
      <p:sp>
        <p:nvSpPr>
          <p:cNvPr id="20485" name="Oval 5"/>
          <p:cNvSpPr>
            <a:spLocks noChangeArrowheads="1"/>
          </p:cNvSpPr>
          <p:nvPr/>
        </p:nvSpPr>
        <p:spPr bwMode="auto">
          <a:xfrm>
            <a:off x="6732588" y="1628775"/>
            <a:ext cx="503237" cy="504825"/>
          </a:xfrm>
          <a:prstGeom prst="ellipse">
            <a:avLst/>
          </a:prstGeom>
          <a:solidFill>
            <a:srgbClr val="F80000"/>
          </a:solidFill>
          <a:ln w="9525">
            <a:solidFill>
              <a:schemeClr val="tx1"/>
            </a:solidFill>
            <a:round/>
            <a:headEnd/>
            <a:tailEnd/>
          </a:ln>
        </p:spPr>
        <p:txBody>
          <a:bodyPr wrap="none" anchor="ctr"/>
          <a:lstStyle/>
          <a:p>
            <a:endParaRPr lang="en-US"/>
          </a:p>
        </p:txBody>
      </p:sp>
      <p:sp>
        <p:nvSpPr>
          <p:cNvPr id="20486" name="Rectangle 6"/>
          <p:cNvSpPr>
            <a:spLocks noChangeArrowheads="1"/>
          </p:cNvSpPr>
          <p:nvPr/>
        </p:nvSpPr>
        <p:spPr bwMode="auto">
          <a:xfrm>
            <a:off x="2484438" y="4149725"/>
            <a:ext cx="1008062" cy="431800"/>
          </a:xfrm>
          <a:prstGeom prst="rect">
            <a:avLst/>
          </a:prstGeom>
          <a:solidFill>
            <a:schemeClr val="accent2"/>
          </a:solidFill>
          <a:ln w="9525">
            <a:solidFill>
              <a:schemeClr val="tx1"/>
            </a:solidFill>
            <a:miter lim="800000"/>
            <a:headEnd/>
            <a:tailEnd/>
          </a:ln>
        </p:spPr>
        <p:txBody>
          <a:bodyPr wrap="none" anchor="ctr"/>
          <a:lstStyle/>
          <a:p>
            <a:pPr algn="ctr"/>
            <a:endParaRPr lang="en-US"/>
          </a:p>
        </p:txBody>
      </p:sp>
      <p:sp>
        <p:nvSpPr>
          <p:cNvPr id="20487" name="Rectangle 7"/>
          <p:cNvSpPr>
            <a:spLocks noChangeArrowheads="1"/>
          </p:cNvSpPr>
          <p:nvPr/>
        </p:nvSpPr>
        <p:spPr bwMode="auto">
          <a:xfrm>
            <a:off x="4211638" y="4149725"/>
            <a:ext cx="1008062" cy="431800"/>
          </a:xfrm>
          <a:prstGeom prst="rect">
            <a:avLst/>
          </a:prstGeom>
          <a:solidFill>
            <a:srgbClr val="D4EBF0"/>
          </a:solidFill>
          <a:ln w="9525">
            <a:solidFill>
              <a:srgbClr val="FFD39D"/>
            </a:solidFill>
            <a:miter lim="800000"/>
            <a:headEnd/>
            <a:tailEnd/>
          </a:ln>
        </p:spPr>
        <p:txBody>
          <a:bodyPr wrap="none" anchor="ctr"/>
          <a:lstStyle/>
          <a:p>
            <a:endParaRPr lang="en-US"/>
          </a:p>
        </p:txBody>
      </p:sp>
      <p:sp>
        <p:nvSpPr>
          <p:cNvPr id="20488" name="Rectangle 8"/>
          <p:cNvSpPr>
            <a:spLocks noChangeArrowheads="1"/>
          </p:cNvSpPr>
          <p:nvPr/>
        </p:nvSpPr>
        <p:spPr bwMode="auto">
          <a:xfrm>
            <a:off x="6804025" y="4149725"/>
            <a:ext cx="1008063" cy="431800"/>
          </a:xfrm>
          <a:prstGeom prst="rect">
            <a:avLst/>
          </a:prstGeom>
          <a:solidFill>
            <a:srgbClr val="D4EBF0"/>
          </a:solidFill>
          <a:ln w="9525">
            <a:solidFill>
              <a:schemeClr val="tx1"/>
            </a:solidFill>
            <a:miter lim="800000"/>
            <a:headEnd/>
            <a:tailEnd/>
          </a:ln>
        </p:spPr>
        <p:txBody>
          <a:bodyPr wrap="none" anchor="ctr"/>
          <a:lstStyle/>
          <a:p>
            <a:endParaRPr lang="en-US"/>
          </a:p>
        </p:txBody>
      </p:sp>
      <p:sp>
        <p:nvSpPr>
          <p:cNvPr id="20489" name="Oval 9"/>
          <p:cNvSpPr>
            <a:spLocks noChangeArrowheads="1"/>
          </p:cNvSpPr>
          <p:nvPr/>
        </p:nvSpPr>
        <p:spPr bwMode="auto">
          <a:xfrm>
            <a:off x="2627313" y="1700213"/>
            <a:ext cx="287337" cy="287337"/>
          </a:xfrm>
          <a:prstGeom prst="ellipse">
            <a:avLst/>
          </a:prstGeom>
          <a:solidFill>
            <a:srgbClr val="FFEBD3"/>
          </a:solidFill>
          <a:ln w="9525">
            <a:solidFill>
              <a:srgbClr val="FBBBCA"/>
            </a:solidFill>
            <a:round/>
            <a:headEnd/>
            <a:tailEnd/>
          </a:ln>
        </p:spPr>
        <p:txBody>
          <a:bodyPr wrap="none" anchor="ctr"/>
          <a:lstStyle/>
          <a:p>
            <a:endParaRPr lang="en-US"/>
          </a:p>
        </p:txBody>
      </p:sp>
      <p:sp>
        <p:nvSpPr>
          <p:cNvPr id="20490" name="Oval 10"/>
          <p:cNvSpPr>
            <a:spLocks noChangeArrowheads="1"/>
          </p:cNvSpPr>
          <p:nvPr/>
        </p:nvSpPr>
        <p:spPr bwMode="auto">
          <a:xfrm>
            <a:off x="4356100" y="1700213"/>
            <a:ext cx="287338" cy="287337"/>
          </a:xfrm>
          <a:prstGeom prst="ellipse">
            <a:avLst/>
          </a:prstGeom>
          <a:solidFill>
            <a:srgbClr val="FFEBD3"/>
          </a:solidFill>
          <a:ln w="9525">
            <a:solidFill>
              <a:schemeClr val="tx1"/>
            </a:solidFill>
            <a:round/>
            <a:headEnd/>
            <a:tailEnd/>
          </a:ln>
        </p:spPr>
        <p:txBody>
          <a:bodyPr wrap="none" anchor="ctr"/>
          <a:lstStyle/>
          <a:p>
            <a:endParaRPr lang="en-US"/>
          </a:p>
        </p:txBody>
      </p:sp>
      <p:sp>
        <p:nvSpPr>
          <p:cNvPr id="20491" name="Oval 11"/>
          <p:cNvSpPr>
            <a:spLocks noChangeArrowheads="1"/>
          </p:cNvSpPr>
          <p:nvPr/>
        </p:nvSpPr>
        <p:spPr bwMode="auto">
          <a:xfrm>
            <a:off x="6804025" y="1700213"/>
            <a:ext cx="360363" cy="360362"/>
          </a:xfrm>
          <a:prstGeom prst="ellipse">
            <a:avLst/>
          </a:prstGeom>
          <a:solidFill>
            <a:srgbClr val="FFEBD3"/>
          </a:solidFill>
          <a:ln w="9525">
            <a:solidFill>
              <a:schemeClr val="tx1"/>
            </a:solidFill>
            <a:round/>
            <a:headEnd/>
            <a:tailEnd/>
          </a:ln>
        </p:spPr>
        <p:txBody>
          <a:bodyPr wrap="none" anchor="ctr"/>
          <a:lstStyle/>
          <a:p>
            <a:endParaRPr lang="en-US"/>
          </a:p>
        </p:txBody>
      </p:sp>
      <p:pic>
        <p:nvPicPr>
          <p:cNvPr id="20492" name="Picture 12" descr="cells-1"/>
          <p:cNvPicPr>
            <a:picLocks noChangeAspect="1" noChangeArrowheads="1"/>
          </p:cNvPicPr>
          <p:nvPr/>
        </p:nvPicPr>
        <p:blipFill>
          <a:blip r:embed="rId3"/>
          <a:srcRect/>
          <a:stretch>
            <a:fillRect/>
          </a:stretch>
        </p:blipFill>
        <p:spPr bwMode="auto">
          <a:xfrm>
            <a:off x="7596188" y="1484313"/>
            <a:ext cx="1295400" cy="792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Anaemia.jpg"/>
          <p:cNvPicPr>
            <a:picLocks noChangeAspect="1"/>
          </p:cNvPicPr>
          <p:nvPr/>
        </p:nvPicPr>
        <p:blipFill>
          <a:blip r:embed="rId3"/>
          <a:srcRect/>
          <a:stretch>
            <a:fillRect/>
          </a:stretch>
        </p:blipFill>
        <p:spPr bwMode="auto">
          <a:xfrm>
            <a:off x="0" y="-4763"/>
            <a:ext cx="9144000" cy="686276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323850" y="260350"/>
            <a:ext cx="8569325" cy="6264275"/>
          </a:xfrm>
        </p:spPr>
        <p:txBody>
          <a:bodyPr/>
          <a:lstStyle/>
          <a:p>
            <a:pPr marL="609600" indent="-609600" eaLnBrk="1" hangingPunct="1">
              <a:buFontTx/>
              <a:buNone/>
            </a:pPr>
            <a:r>
              <a:rPr lang="en-US" sz="2000" b="1" smtClean="0"/>
              <a:t>	</a:t>
            </a:r>
            <a:r>
              <a:rPr lang="en-US" sz="2000" b="1" smtClean="0">
                <a:solidFill>
                  <a:schemeClr val="accent2"/>
                </a:solidFill>
              </a:rPr>
              <a:t>serum iron</a:t>
            </a:r>
            <a:r>
              <a:rPr lang="en-US" sz="2000" b="1" smtClean="0"/>
              <a:t>	  		    </a:t>
            </a:r>
            <a:r>
              <a:rPr lang="en-US" sz="2000" b="1" smtClean="0">
                <a:solidFill>
                  <a:schemeClr val="accent2"/>
                </a:solidFill>
              </a:rPr>
              <a:t>unsaturated serum iron binding capacity</a:t>
            </a:r>
          </a:p>
          <a:p>
            <a:pPr marL="609600" indent="-609600" eaLnBrk="1" hangingPunct="1">
              <a:buFontTx/>
              <a:buNone/>
            </a:pPr>
            <a:endParaRPr lang="en-US" sz="2000" b="1" smtClean="0"/>
          </a:p>
          <a:p>
            <a:pPr marL="609600" indent="-609600" eaLnBrk="1" hangingPunct="1">
              <a:buFontTx/>
              <a:buNone/>
            </a:pPr>
            <a:endParaRPr lang="en-US" sz="2000" b="1" smtClean="0"/>
          </a:p>
          <a:p>
            <a:pPr marL="609600" indent="-609600" eaLnBrk="1" hangingPunct="1">
              <a:buFontTx/>
              <a:buNone/>
            </a:pPr>
            <a:r>
              <a:rPr lang="en-US" sz="2000" b="1" smtClean="0"/>
              <a:t>	</a:t>
            </a:r>
            <a:r>
              <a:rPr lang="en-US" sz="2000" b="1" smtClean="0">
                <a:solidFill>
                  <a:schemeClr val="tx2"/>
                </a:solidFill>
              </a:rPr>
              <a:t>normal</a:t>
            </a:r>
          </a:p>
          <a:p>
            <a:pPr marL="609600" indent="-609600" eaLnBrk="1" hangingPunct="1">
              <a:buFontTx/>
              <a:buNone/>
            </a:pPr>
            <a:endParaRPr lang="en-US" sz="2000" b="1" smtClean="0">
              <a:solidFill>
                <a:schemeClr val="tx2"/>
              </a:solidFill>
            </a:endParaRPr>
          </a:p>
          <a:p>
            <a:pPr marL="609600" indent="-609600" eaLnBrk="1" hangingPunct="1">
              <a:buFontTx/>
              <a:buNone/>
            </a:pPr>
            <a:r>
              <a:rPr lang="en-US" sz="1000" b="1" smtClean="0"/>
              <a:t>	</a:t>
            </a:r>
          </a:p>
          <a:p>
            <a:pPr marL="609600" indent="-609600" eaLnBrk="1" hangingPunct="1">
              <a:buFontTx/>
              <a:buNone/>
            </a:pPr>
            <a:r>
              <a:rPr lang="en-US" sz="2000" b="1" smtClean="0"/>
              <a:t>	</a:t>
            </a:r>
            <a:r>
              <a:rPr lang="en-US" sz="2000" b="1" smtClean="0">
                <a:solidFill>
                  <a:schemeClr val="hlink"/>
                </a:solidFill>
              </a:rPr>
              <a:t>iron deficiency</a:t>
            </a:r>
          </a:p>
          <a:p>
            <a:pPr marL="609600" indent="-609600" eaLnBrk="1" hangingPunct="1">
              <a:buFontTx/>
              <a:buNone/>
            </a:pPr>
            <a:endParaRPr lang="en-US" sz="2000" b="1" smtClean="0"/>
          </a:p>
          <a:p>
            <a:pPr marL="609600" indent="-609600" eaLnBrk="1" hangingPunct="1">
              <a:buFontTx/>
              <a:buNone/>
            </a:pPr>
            <a:endParaRPr lang="en-US" sz="2000" b="1" smtClean="0"/>
          </a:p>
          <a:p>
            <a:pPr marL="609600" indent="-609600" eaLnBrk="1" hangingPunct="1">
              <a:buFontTx/>
              <a:buNone/>
            </a:pPr>
            <a:r>
              <a:rPr lang="en-US" sz="2000" b="1" smtClean="0"/>
              <a:t>         </a:t>
            </a:r>
            <a:r>
              <a:rPr lang="en-US" sz="2000" b="1" smtClean="0">
                <a:solidFill>
                  <a:srgbClr val="00FF00"/>
                </a:solidFill>
              </a:rPr>
              <a:t>anaemia of chronic disorders</a:t>
            </a:r>
          </a:p>
          <a:p>
            <a:pPr marL="609600" indent="-609600" eaLnBrk="1" hangingPunct="1">
              <a:buFontTx/>
              <a:buNone/>
            </a:pPr>
            <a:endParaRPr lang="en-US" sz="2000" b="1" smtClean="0"/>
          </a:p>
          <a:p>
            <a:pPr marL="609600" indent="-609600" eaLnBrk="1" hangingPunct="1">
              <a:buFontTx/>
              <a:buNone/>
            </a:pPr>
            <a:endParaRPr lang="en-US" sz="1000" b="1" smtClean="0"/>
          </a:p>
          <a:p>
            <a:pPr marL="609600" indent="-609600" eaLnBrk="1" hangingPunct="1">
              <a:buFontTx/>
              <a:buNone/>
            </a:pPr>
            <a:r>
              <a:rPr lang="en-US" sz="2000" b="1" smtClean="0"/>
              <a:t>	</a:t>
            </a:r>
            <a:r>
              <a:rPr lang="en-US" sz="2000" b="1" smtClean="0">
                <a:solidFill>
                  <a:schemeClr val="accent1"/>
                </a:solidFill>
              </a:rPr>
              <a:t>iron overload</a:t>
            </a:r>
          </a:p>
          <a:p>
            <a:pPr marL="609600" indent="-609600" eaLnBrk="1" hangingPunct="1">
              <a:buFontTx/>
              <a:buNone/>
            </a:pPr>
            <a:endParaRPr lang="en-US" sz="2000" b="1" smtClean="0"/>
          </a:p>
          <a:p>
            <a:pPr marL="609600" indent="-609600" algn="just" eaLnBrk="1" hangingPunct="1">
              <a:buFontTx/>
              <a:buNone/>
            </a:pPr>
            <a:r>
              <a:rPr lang="en-US" sz="1800" b="1" smtClean="0"/>
              <a:t>      0        10        20        30        40        50        60        70        80        90      100 </a:t>
            </a:r>
            <a:r>
              <a:rPr lang="en-US" sz="2000" b="1" smtClean="0"/>
              <a:t>µ</a:t>
            </a:r>
            <a:r>
              <a:rPr lang="en-US" sz="2000" smtClean="0"/>
              <a:t> </a:t>
            </a:r>
            <a:r>
              <a:rPr lang="en-US" sz="2000" b="1" smtClean="0"/>
              <a:t>mol/l</a:t>
            </a:r>
            <a:r>
              <a:rPr lang="en-US" sz="1800" b="1" smtClean="0"/>
              <a:t>   </a:t>
            </a:r>
          </a:p>
          <a:p>
            <a:pPr marL="609600" indent="-609600" algn="just" eaLnBrk="1" hangingPunct="1">
              <a:buFontTx/>
              <a:buNone/>
            </a:pPr>
            <a:r>
              <a:rPr lang="en-US" sz="1800" b="1" smtClean="0">
                <a:solidFill>
                  <a:schemeClr val="tx2"/>
                </a:solidFill>
              </a:rPr>
              <a:t>The serum iron and  unsaturated serum iron binding capacity in normal subjects, iron deficiency, the anaemia of chronic disorders and iron overload.  The total iron binding capacity (TIBC) is made up by the serum iron and the unsaturated iron binding capacity. </a:t>
            </a:r>
          </a:p>
          <a:p>
            <a:pPr marL="609600" indent="-609600" eaLnBrk="1" hangingPunct="1">
              <a:buFontTx/>
              <a:buNone/>
            </a:pPr>
            <a:endParaRPr lang="en-US" sz="1800" b="1" smtClean="0">
              <a:solidFill>
                <a:schemeClr val="tx2"/>
              </a:solidFill>
            </a:endParaRPr>
          </a:p>
        </p:txBody>
      </p:sp>
      <p:sp>
        <p:nvSpPr>
          <p:cNvPr id="21507" name="Rectangle 3"/>
          <p:cNvSpPr>
            <a:spLocks noChangeArrowheads="1"/>
          </p:cNvSpPr>
          <p:nvPr/>
        </p:nvSpPr>
        <p:spPr bwMode="auto">
          <a:xfrm>
            <a:off x="395288" y="260350"/>
            <a:ext cx="504825" cy="503238"/>
          </a:xfrm>
          <a:prstGeom prst="rect">
            <a:avLst/>
          </a:prstGeom>
          <a:solidFill>
            <a:srgbClr val="F80000"/>
          </a:solidFill>
          <a:ln w="9525">
            <a:solidFill>
              <a:schemeClr val="tx1"/>
            </a:solidFill>
            <a:miter lim="800000"/>
            <a:headEnd/>
            <a:tailEnd/>
          </a:ln>
        </p:spPr>
        <p:txBody>
          <a:bodyPr wrap="none" anchor="ctr"/>
          <a:lstStyle/>
          <a:p>
            <a:endParaRPr lang="en-US"/>
          </a:p>
        </p:txBody>
      </p:sp>
      <p:sp>
        <p:nvSpPr>
          <p:cNvPr id="21508" name="Rectangle 4"/>
          <p:cNvSpPr>
            <a:spLocks noChangeArrowheads="1"/>
          </p:cNvSpPr>
          <p:nvPr/>
        </p:nvSpPr>
        <p:spPr bwMode="auto">
          <a:xfrm>
            <a:off x="3779838" y="260350"/>
            <a:ext cx="504825" cy="50323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1509" name="Rectangle 5"/>
          <p:cNvSpPr>
            <a:spLocks noChangeArrowheads="1"/>
          </p:cNvSpPr>
          <p:nvPr/>
        </p:nvSpPr>
        <p:spPr bwMode="auto">
          <a:xfrm>
            <a:off x="395288" y="908050"/>
            <a:ext cx="1512887" cy="503238"/>
          </a:xfrm>
          <a:prstGeom prst="rect">
            <a:avLst/>
          </a:prstGeom>
          <a:solidFill>
            <a:srgbClr val="F80000"/>
          </a:solidFill>
          <a:ln w="9525">
            <a:solidFill>
              <a:schemeClr val="tx1"/>
            </a:solidFill>
            <a:miter lim="800000"/>
            <a:headEnd/>
            <a:tailEnd/>
          </a:ln>
        </p:spPr>
        <p:txBody>
          <a:bodyPr wrap="none" anchor="ctr"/>
          <a:lstStyle/>
          <a:p>
            <a:endParaRPr lang="en-US"/>
          </a:p>
        </p:txBody>
      </p:sp>
      <p:sp>
        <p:nvSpPr>
          <p:cNvPr id="21510" name="Rectangle 6"/>
          <p:cNvSpPr>
            <a:spLocks noChangeArrowheads="1"/>
          </p:cNvSpPr>
          <p:nvPr/>
        </p:nvSpPr>
        <p:spPr bwMode="auto">
          <a:xfrm>
            <a:off x="1908175" y="908050"/>
            <a:ext cx="3384550" cy="50323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1511" name="Rectangle 7"/>
          <p:cNvSpPr>
            <a:spLocks noChangeArrowheads="1"/>
          </p:cNvSpPr>
          <p:nvPr/>
        </p:nvSpPr>
        <p:spPr bwMode="auto">
          <a:xfrm>
            <a:off x="395288" y="1773238"/>
            <a:ext cx="431800" cy="503237"/>
          </a:xfrm>
          <a:prstGeom prst="rect">
            <a:avLst/>
          </a:prstGeom>
          <a:solidFill>
            <a:srgbClr val="F80000"/>
          </a:solidFill>
          <a:ln w="9525">
            <a:solidFill>
              <a:schemeClr val="tx1"/>
            </a:solidFill>
            <a:miter lim="800000"/>
            <a:headEnd/>
            <a:tailEnd/>
          </a:ln>
        </p:spPr>
        <p:txBody>
          <a:bodyPr wrap="none" anchor="ctr"/>
          <a:lstStyle/>
          <a:p>
            <a:endParaRPr lang="en-US"/>
          </a:p>
        </p:txBody>
      </p:sp>
      <p:sp>
        <p:nvSpPr>
          <p:cNvPr id="21512" name="Rectangle 8"/>
          <p:cNvSpPr>
            <a:spLocks noChangeArrowheads="1"/>
          </p:cNvSpPr>
          <p:nvPr/>
        </p:nvSpPr>
        <p:spPr bwMode="auto">
          <a:xfrm>
            <a:off x="827088" y="1773238"/>
            <a:ext cx="5689600" cy="5032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1513" name="Rectangle 9"/>
          <p:cNvSpPr>
            <a:spLocks noChangeArrowheads="1"/>
          </p:cNvSpPr>
          <p:nvPr/>
        </p:nvSpPr>
        <p:spPr bwMode="auto">
          <a:xfrm>
            <a:off x="468313" y="2852738"/>
            <a:ext cx="504825" cy="503237"/>
          </a:xfrm>
          <a:prstGeom prst="rect">
            <a:avLst/>
          </a:prstGeom>
          <a:solidFill>
            <a:srgbClr val="F80000"/>
          </a:solidFill>
          <a:ln w="9525">
            <a:solidFill>
              <a:schemeClr val="tx1"/>
            </a:solidFill>
            <a:miter lim="800000"/>
            <a:headEnd/>
            <a:tailEnd/>
          </a:ln>
        </p:spPr>
        <p:txBody>
          <a:bodyPr wrap="none" anchor="ctr"/>
          <a:lstStyle/>
          <a:p>
            <a:endParaRPr lang="en-US"/>
          </a:p>
        </p:txBody>
      </p:sp>
      <p:sp>
        <p:nvSpPr>
          <p:cNvPr id="21514" name="Rectangle 10"/>
          <p:cNvSpPr>
            <a:spLocks noChangeArrowheads="1"/>
          </p:cNvSpPr>
          <p:nvPr/>
        </p:nvSpPr>
        <p:spPr bwMode="auto">
          <a:xfrm>
            <a:off x="971550" y="2852738"/>
            <a:ext cx="2808288" cy="5032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1515" name="Rectangle 11"/>
          <p:cNvSpPr>
            <a:spLocks noChangeArrowheads="1"/>
          </p:cNvSpPr>
          <p:nvPr/>
        </p:nvSpPr>
        <p:spPr bwMode="auto">
          <a:xfrm>
            <a:off x="468313" y="3789363"/>
            <a:ext cx="4392612" cy="503237"/>
          </a:xfrm>
          <a:prstGeom prst="rect">
            <a:avLst/>
          </a:prstGeom>
          <a:solidFill>
            <a:srgbClr val="F80000"/>
          </a:solidFill>
          <a:ln w="9525">
            <a:solidFill>
              <a:schemeClr val="tx1"/>
            </a:solidFill>
            <a:miter lim="800000"/>
            <a:headEnd/>
            <a:tailEnd/>
          </a:ln>
        </p:spPr>
        <p:txBody>
          <a:bodyPr wrap="none" anchor="ctr"/>
          <a:lstStyle/>
          <a:p>
            <a:endParaRPr lang="en-US"/>
          </a:p>
        </p:txBody>
      </p:sp>
      <p:sp>
        <p:nvSpPr>
          <p:cNvPr id="21516" name="Line 12"/>
          <p:cNvSpPr>
            <a:spLocks noChangeShapeType="1"/>
          </p:cNvSpPr>
          <p:nvPr/>
        </p:nvSpPr>
        <p:spPr bwMode="auto">
          <a:xfrm>
            <a:off x="827088" y="4941888"/>
            <a:ext cx="6840537" cy="0"/>
          </a:xfrm>
          <a:prstGeom prst="line">
            <a:avLst/>
          </a:prstGeom>
          <a:noFill/>
          <a:ln w="38100">
            <a:solidFill>
              <a:schemeClr val="tx1"/>
            </a:solidFill>
            <a:round/>
            <a:headEnd/>
            <a:tailEnd/>
          </a:ln>
        </p:spPr>
        <p:txBody>
          <a:bodyPr/>
          <a:lstStyle/>
          <a:p>
            <a:endParaRPr lang="en-US"/>
          </a:p>
        </p:txBody>
      </p:sp>
      <p:sp>
        <p:nvSpPr>
          <p:cNvPr id="21517" name="Line 14"/>
          <p:cNvSpPr>
            <a:spLocks noChangeShapeType="1"/>
          </p:cNvSpPr>
          <p:nvPr/>
        </p:nvSpPr>
        <p:spPr bwMode="auto">
          <a:xfrm>
            <a:off x="827088" y="4724400"/>
            <a:ext cx="0" cy="215900"/>
          </a:xfrm>
          <a:prstGeom prst="line">
            <a:avLst/>
          </a:prstGeom>
          <a:noFill/>
          <a:ln w="28575">
            <a:solidFill>
              <a:schemeClr val="tx1"/>
            </a:solidFill>
            <a:round/>
            <a:headEnd/>
            <a:tailEnd/>
          </a:ln>
        </p:spPr>
        <p:txBody>
          <a:bodyPr/>
          <a:lstStyle/>
          <a:p>
            <a:endParaRPr lang="en-US"/>
          </a:p>
        </p:txBody>
      </p:sp>
      <p:sp>
        <p:nvSpPr>
          <p:cNvPr id="21518" name="Line 15"/>
          <p:cNvSpPr>
            <a:spLocks noChangeShapeType="1"/>
          </p:cNvSpPr>
          <p:nvPr/>
        </p:nvSpPr>
        <p:spPr bwMode="auto">
          <a:xfrm>
            <a:off x="1476375" y="4724400"/>
            <a:ext cx="0" cy="215900"/>
          </a:xfrm>
          <a:prstGeom prst="line">
            <a:avLst/>
          </a:prstGeom>
          <a:noFill/>
          <a:ln w="28575">
            <a:solidFill>
              <a:schemeClr val="tx1"/>
            </a:solidFill>
            <a:round/>
            <a:headEnd/>
            <a:tailEnd/>
          </a:ln>
        </p:spPr>
        <p:txBody>
          <a:bodyPr/>
          <a:lstStyle/>
          <a:p>
            <a:endParaRPr lang="en-US"/>
          </a:p>
        </p:txBody>
      </p:sp>
      <p:sp>
        <p:nvSpPr>
          <p:cNvPr id="21519" name="Line 16"/>
          <p:cNvSpPr>
            <a:spLocks noChangeShapeType="1"/>
          </p:cNvSpPr>
          <p:nvPr/>
        </p:nvSpPr>
        <p:spPr bwMode="auto">
          <a:xfrm>
            <a:off x="2124075" y="4724400"/>
            <a:ext cx="0" cy="215900"/>
          </a:xfrm>
          <a:prstGeom prst="line">
            <a:avLst/>
          </a:prstGeom>
          <a:noFill/>
          <a:ln w="28575">
            <a:solidFill>
              <a:schemeClr val="tx1"/>
            </a:solidFill>
            <a:round/>
            <a:headEnd/>
            <a:tailEnd/>
          </a:ln>
        </p:spPr>
        <p:txBody>
          <a:bodyPr/>
          <a:lstStyle/>
          <a:p>
            <a:endParaRPr lang="en-US"/>
          </a:p>
        </p:txBody>
      </p:sp>
      <p:sp>
        <p:nvSpPr>
          <p:cNvPr id="21520" name="Line 17"/>
          <p:cNvSpPr>
            <a:spLocks noChangeShapeType="1"/>
          </p:cNvSpPr>
          <p:nvPr/>
        </p:nvSpPr>
        <p:spPr bwMode="auto">
          <a:xfrm>
            <a:off x="2843213" y="4724400"/>
            <a:ext cx="0" cy="215900"/>
          </a:xfrm>
          <a:prstGeom prst="line">
            <a:avLst/>
          </a:prstGeom>
          <a:noFill/>
          <a:ln w="28575">
            <a:solidFill>
              <a:schemeClr val="tx1"/>
            </a:solidFill>
            <a:round/>
            <a:headEnd/>
            <a:tailEnd/>
          </a:ln>
        </p:spPr>
        <p:txBody>
          <a:bodyPr/>
          <a:lstStyle/>
          <a:p>
            <a:endParaRPr lang="en-US"/>
          </a:p>
        </p:txBody>
      </p:sp>
      <p:sp>
        <p:nvSpPr>
          <p:cNvPr id="21521" name="Line 18"/>
          <p:cNvSpPr>
            <a:spLocks noChangeShapeType="1"/>
          </p:cNvSpPr>
          <p:nvPr/>
        </p:nvSpPr>
        <p:spPr bwMode="auto">
          <a:xfrm>
            <a:off x="3492500" y="4724400"/>
            <a:ext cx="0" cy="215900"/>
          </a:xfrm>
          <a:prstGeom prst="line">
            <a:avLst/>
          </a:prstGeom>
          <a:noFill/>
          <a:ln w="28575">
            <a:solidFill>
              <a:schemeClr val="tx1"/>
            </a:solidFill>
            <a:round/>
            <a:headEnd/>
            <a:tailEnd/>
          </a:ln>
        </p:spPr>
        <p:txBody>
          <a:bodyPr/>
          <a:lstStyle/>
          <a:p>
            <a:endParaRPr lang="en-US"/>
          </a:p>
        </p:txBody>
      </p:sp>
      <p:sp>
        <p:nvSpPr>
          <p:cNvPr id="21522" name="Line 19"/>
          <p:cNvSpPr>
            <a:spLocks noChangeShapeType="1"/>
          </p:cNvSpPr>
          <p:nvPr/>
        </p:nvSpPr>
        <p:spPr bwMode="auto">
          <a:xfrm>
            <a:off x="4211638" y="4724400"/>
            <a:ext cx="0" cy="215900"/>
          </a:xfrm>
          <a:prstGeom prst="line">
            <a:avLst/>
          </a:prstGeom>
          <a:noFill/>
          <a:ln w="28575">
            <a:solidFill>
              <a:schemeClr val="tx1"/>
            </a:solidFill>
            <a:round/>
            <a:headEnd/>
            <a:tailEnd/>
          </a:ln>
        </p:spPr>
        <p:txBody>
          <a:bodyPr/>
          <a:lstStyle/>
          <a:p>
            <a:endParaRPr lang="en-US"/>
          </a:p>
        </p:txBody>
      </p:sp>
      <p:sp>
        <p:nvSpPr>
          <p:cNvPr id="21523" name="Line 20"/>
          <p:cNvSpPr>
            <a:spLocks noChangeShapeType="1"/>
          </p:cNvSpPr>
          <p:nvPr/>
        </p:nvSpPr>
        <p:spPr bwMode="auto">
          <a:xfrm>
            <a:off x="4859338" y="4724400"/>
            <a:ext cx="0" cy="215900"/>
          </a:xfrm>
          <a:prstGeom prst="line">
            <a:avLst/>
          </a:prstGeom>
          <a:noFill/>
          <a:ln w="28575">
            <a:solidFill>
              <a:schemeClr val="tx1"/>
            </a:solidFill>
            <a:round/>
            <a:headEnd/>
            <a:tailEnd/>
          </a:ln>
        </p:spPr>
        <p:txBody>
          <a:bodyPr/>
          <a:lstStyle/>
          <a:p>
            <a:endParaRPr lang="en-US"/>
          </a:p>
        </p:txBody>
      </p:sp>
      <p:sp>
        <p:nvSpPr>
          <p:cNvPr id="21524" name="Line 21"/>
          <p:cNvSpPr>
            <a:spLocks noChangeShapeType="1"/>
          </p:cNvSpPr>
          <p:nvPr/>
        </p:nvSpPr>
        <p:spPr bwMode="auto">
          <a:xfrm>
            <a:off x="5580063" y="4724400"/>
            <a:ext cx="0" cy="215900"/>
          </a:xfrm>
          <a:prstGeom prst="line">
            <a:avLst/>
          </a:prstGeom>
          <a:noFill/>
          <a:ln w="28575">
            <a:solidFill>
              <a:schemeClr val="tx1"/>
            </a:solidFill>
            <a:round/>
            <a:headEnd/>
            <a:tailEnd/>
          </a:ln>
        </p:spPr>
        <p:txBody>
          <a:bodyPr/>
          <a:lstStyle/>
          <a:p>
            <a:endParaRPr lang="en-US"/>
          </a:p>
        </p:txBody>
      </p:sp>
      <p:sp>
        <p:nvSpPr>
          <p:cNvPr id="21525" name="Line 22"/>
          <p:cNvSpPr>
            <a:spLocks noChangeShapeType="1"/>
          </p:cNvSpPr>
          <p:nvPr/>
        </p:nvSpPr>
        <p:spPr bwMode="auto">
          <a:xfrm>
            <a:off x="6227763" y="4724400"/>
            <a:ext cx="0" cy="215900"/>
          </a:xfrm>
          <a:prstGeom prst="line">
            <a:avLst/>
          </a:prstGeom>
          <a:noFill/>
          <a:ln w="28575">
            <a:solidFill>
              <a:schemeClr val="tx1"/>
            </a:solidFill>
            <a:round/>
            <a:headEnd/>
            <a:tailEnd/>
          </a:ln>
        </p:spPr>
        <p:txBody>
          <a:bodyPr/>
          <a:lstStyle/>
          <a:p>
            <a:endParaRPr lang="en-US"/>
          </a:p>
        </p:txBody>
      </p:sp>
      <p:sp>
        <p:nvSpPr>
          <p:cNvPr id="21526" name="Line 23"/>
          <p:cNvSpPr>
            <a:spLocks noChangeShapeType="1"/>
          </p:cNvSpPr>
          <p:nvPr/>
        </p:nvSpPr>
        <p:spPr bwMode="auto">
          <a:xfrm>
            <a:off x="6948488" y="4724400"/>
            <a:ext cx="0" cy="215900"/>
          </a:xfrm>
          <a:prstGeom prst="line">
            <a:avLst/>
          </a:prstGeom>
          <a:noFill/>
          <a:ln w="28575">
            <a:solidFill>
              <a:schemeClr val="tx1"/>
            </a:solidFill>
            <a:round/>
            <a:headEnd/>
            <a:tailEnd/>
          </a:ln>
        </p:spPr>
        <p:txBody>
          <a:bodyPr/>
          <a:lstStyle/>
          <a:p>
            <a:endParaRPr lang="en-US"/>
          </a:p>
        </p:txBody>
      </p:sp>
      <p:sp>
        <p:nvSpPr>
          <p:cNvPr id="21527" name="Line 24"/>
          <p:cNvSpPr>
            <a:spLocks noChangeShapeType="1"/>
          </p:cNvSpPr>
          <p:nvPr/>
        </p:nvSpPr>
        <p:spPr bwMode="auto">
          <a:xfrm>
            <a:off x="7667625" y="4724400"/>
            <a:ext cx="0" cy="2159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323850" y="71438"/>
            <a:ext cx="8424863" cy="6237287"/>
          </a:xfrm>
        </p:spPr>
        <p:txBody>
          <a:bodyPr/>
          <a:lstStyle/>
          <a:p>
            <a:pPr marL="609600" indent="-609600" eaLnBrk="1" hangingPunct="1">
              <a:buFontTx/>
              <a:buNone/>
            </a:pPr>
            <a:r>
              <a:rPr lang="en-US" sz="1800" b="1" smtClean="0"/>
              <a:t> 				</a:t>
            </a:r>
            <a:r>
              <a:rPr lang="en-US" sz="1800" b="1" smtClean="0">
                <a:solidFill>
                  <a:schemeClr val="tx2"/>
                </a:solidFill>
              </a:rPr>
              <a:t>Normal</a:t>
            </a:r>
            <a:r>
              <a:rPr lang="en-US" sz="1800" b="1" smtClean="0"/>
              <a:t>	       Iron	     	Iron 		Iron </a:t>
            </a:r>
          </a:p>
          <a:p>
            <a:pPr marL="609600" indent="-609600" eaLnBrk="1" hangingPunct="1">
              <a:buFontTx/>
              <a:buNone/>
            </a:pPr>
            <a:r>
              <a:rPr lang="en-US" sz="1800" b="1" smtClean="0"/>
              <a:t>					   Depletion         Deficient	          Deficiency</a:t>
            </a:r>
          </a:p>
          <a:p>
            <a:pPr marL="609600" indent="-609600" eaLnBrk="1" hangingPunct="1">
              <a:buFontTx/>
              <a:buNone/>
            </a:pPr>
            <a:r>
              <a:rPr lang="en-US" sz="1800" b="1" smtClean="0"/>
              <a:t>						        Erythropoiesis           Anaemia	</a:t>
            </a:r>
          </a:p>
          <a:p>
            <a:pPr marL="609600" indent="-609600" eaLnBrk="1" hangingPunct="1">
              <a:buFontTx/>
              <a:buNone/>
            </a:pPr>
            <a:endParaRPr lang="en-US" sz="1800" b="1" smtClean="0"/>
          </a:p>
          <a:p>
            <a:pPr marL="609600" indent="-609600" eaLnBrk="1" hangingPunct="1">
              <a:buFontTx/>
              <a:buNone/>
            </a:pPr>
            <a:endParaRPr lang="en-US" sz="800" b="1" smtClean="0"/>
          </a:p>
          <a:p>
            <a:pPr marL="609600" indent="-609600" eaLnBrk="1" hangingPunct="1">
              <a:buFontTx/>
              <a:buNone/>
            </a:pPr>
            <a:r>
              <a:rPr lang="en-US" sz="1800" b="1" smtClean="0"/>
              <a:t>Iron Stores </a:t>
            </a:r>
          </a:p>
          <a:p>
            <a:pPr marL="609600" indent="-609600" eaLnBrk="1" hangingPunct="1">
              <a:buFontTx/>
              <a:buNone/>
            </a:pPr>
            <a:endParaRPr lang="en-US" sz="800" b="1" smtClean="0"/>
          </a:p>
          <a:p>
            <a:pPr marL="609600" indent="-609600" eaLnBrk="1" hangingPunct="1">
              <a:buFontTx/>
              <a:buNone/>
            </a:pPr>
            <a:r>
              <a:rPr lang="en-US" sz="1800" b="1" smtClean="0"/>
              <a:t>Erythron Iron</a:t>
            </a:r>
          </a:p>
          <a:p>
            <a:pPr marL="609600" indent="-609600" eaLnBrk="1" hangingPunct="1">
              <a:buFontTx/>
              <a:buNone/>
            </a:pPr>
            <a:endParaRPr lang="en-US" sz="1800" b="1" smtClean="0"/>
          </a:p>
          <a:p>
            <a:pPr marL="609600" indent="-609600" eaLnBrk="1" hangingPunct="1">
              <a:buFontTx/>
              <a:buNone/>
            </a:pPr>
            <a:r>
              <a:rPr lang="en-US" sz="1700" b="1" smtClean="0"/>
              <a:t>RE Marrow Fe (O-6)	</a:t>
            </a:r>
            <a:r>
              <a:rPr lang="en-US" sz="1700" b="1" smtClean="0">
                <a:solidFill>
                  <a:schemeClr val="tx2"/>
                </a:solidFill>
              </a:rPr>
              <a:t>2-3+</a:t>
            </a:r>
            <a:r>
              <a:rPr lang="en-US" sz="1700" b="1" smtClean="0"/>
              <a:t>			    0		0	</a:t>
            </a:r>
          </a:p>
          <a:p>
            <a:pPr marL="609600" indent="-609600" eaLnBrk="1" hangingPunct="1">
              <a:buFontTx/>
              <a:buNone/>
            </a:pPr>
            <a:r>
              <a:rPr lang="en-US" sz="1700" b="1" smtClean="0"/>
              <a:t>Transferrin IBC (µmol/l)	</a:t>
            </a:r>
            <a:r>
              <a:rPr lang="en-US" sz="1700" b="1" smtClean="0">
                <a:solidFill>
                  <a:srgbClr val="FF2B2B"/>
                </a:solidFill>
              </a:rPr>
              <a:t>60±5</a:t>
            </a:r>
            <a:r>
              <a:rPr lang="en-US" sz="1700" b="1" smtClean="0"/>
              <a:t>	 		   70                        75</a:t>
            </a:r>
          </a:p>
          <a:p>
            <a:pPr marL="609600" indent="-609600" eaLnBrk="1" hangingPunct="1">
              <a:buFontTx/>
              <a:buNone/>
            </a:pPr>
            <a:r>
              <a:rPr lang="en-US" sz="1700" b="1" smtClean="0">
                <a:solidFill>
                  <a:schemeClr val="accent2"/>
                </a:solidFill>
              </a:rPr>
              <a:t>Plasma Ferritin (µg/l)	100±60			    10	             &lt;10</a:t>
            </a:r>
          </a:p>
          <a:p>
            <a:pPr marL="609600" indent="-609600" eaLnBrk="1" hangingPunct="1">
              <a:buFontTx/>
              <a:buNone/>
            </a:pPr>
            <a:r>
              <a:rPr lang="en-US" sz="1700" b="1" smtClean="0">
                <a:solidFill>
                  <a:srgbClr val="F99BE0"/>
                </a:solidFill>
              </a:rPr>
              <a:t>Iron Absorption		Normal			      </a:t>
            </a:r>
            <a:r>
              <a:rPr lang="en-US" sz="1700" b="1" smtClean="0">
                <a:solidFill>
                  <a:srgbClr val="F99BE0"/>
                </a:solidFill>
                <a:latin typeface="Arial" charset="0"/>
              </a:rPr>
              <a:t>↑		↑</a:t>
            </a:r>
            <a:endParaRPr lang="en-US" sz="1700" b="1" smtClean="0">
              <a:solidFill>
                <a:srgbClr val="F99BE0"/>
              </a:solidFill>
            </a:endParaRPr>
          </a:p>
          <a:p>
            <a:pPr marL="609600" indent="-609600" eaLnBrk="1" hangingPunct="1">
              <a:buFontTx/>
              <a:buNone/>
            </a:pPr>
            <a:r>
              <a:rPr lang="en-US" sz="1700" b="1" smtClean="0">
                <a:solidFill>
                  <a:srgbClr val="00FF00"/>
                </a:solidFill>
              </a:rPr>
              <a:t>Plasma Iron (µmol/l)	20±9             20				&lt;7</a:t>
            </a:r>
            <a:r>
              <a:rPr lang="en-US" sz="1700" b="1" smtClean="0"/>
              <a:t>	</a:t>
            </a:r>
          </a:p>
          <a:p>
            <a:pPr marL="609600" indent="-609600" eaLnBrk="1" hangingPunct="1">
              <a:buFontTx/>
              <a:buNone/>
            </a:pPr>
            <a:r>
              <a:rPr lang="en-US" sz="1700" b="1" smtClean="0">
                <a:solidFill>
                  <a:schemeClr val="accent1"/>
                </a:solidFill>
              </a:rPr>
              <a:t>Transferrin Saturation (%)	 35±15	      30			                &lt;10</a:t>
            </a:r>
            <a:r>
              <a:rPr lang="en-US" sz="1700" b="1" smtClean="0"/>
              <a:t>  	</a:t>
            </a:r>
          </a:p>
          <a:p>
            <a:pPr marL="609600" indent="-609600" eaLnBrk="1" hangingPunct="1">
              <a:buFontTx/>
              <a:buNone/>
            </a:pPr>
            <a:r>
              <a:rPr lang="en-US" sz="1700" b="1" smtClean="0">
                <a:solidFill>
                  <a:schemeClr val="tx2"/>
                </a:solidFill>
              </a:rPr>
              <a:t>Sideroblasts (%)		 40 – 60	   40-60			                &lt;10</a:t>
            </a:r>
          </a:p>
          <a:p>
            <a:pPr marL="609600" indent="-609600" eaLnBrk="1" hangingPunct="1">
              <a:buFontTx/>
              <a:buNone/>
            </a:pPr>
            <a:r>
              <a:rPr lang="en-US" sz="1700" b="1" smtClean="0">
                <a:solidFill>
                  <a:srgbClr val="FF2B2B"/>
                </a:solidFill>
              </a:rPr>
              <a:t>RBC Protoporphyrin 	     30	       30			                200</a:t>
            </a:r>
          </a:p>
          <a:p>
            <a:pPr marL="609600" indent="-609600" eaLnBrk="1" hangingPunct="1">
              <a:buFontTx/>
              <a:buNone/>
            </a:pPr>
            <a:r>
              <a:rPr lang="en-US" sz="1700" b="1" smtClean="0">
                <a:solidFill>
                  <a:srgbClr val="FF2B2B"/>
                </a:solidFill>
              </a:rPr>
              <a:t>          (µg/dl RBC)</a:t>
            </a:r>
          </a:p>
          <a:p>
            <a:pPr marL="609600" indent="-609600" eaLnBrk="1" hangingPunct="1">
              <a:buFontTx/>
              <a:buNone/>
            </a:pPr>
            <a:r>
              <a:rPr lang="en-US" sz="1700" b="1" smtClean="0">
                <a:solidFill>
                  <a:schemeClr val="tx2"/>
                </a:solidFill>
              </a:rPr>
              <a:t>Erythrocytes		normal	     normal	   normal	</a:t>
            </a:r>
          </a:p>
          <a:p>
            <a:pPr marL="609600" indent="-609600" eaLnBrk="1" hangingPunct="1">
              <a:buFontTx/>
              <a:buNone/>
            </a:pPr>
            <a:endParaRPr lang="en-US" sz="1700" b="1" smtClean="0">
              <a:solidFill>
                <a:schemeClr val="tx2"/>
              </a:solidFill>
            </a:endParaRPr>
          </a:p>
          <a:p>
            <a:pPr marL="609600" indent="-609600" eaLnBrk="1" hangingPunct="1">
              <a:buFontTx/>
              <a:buNone/>
            </a:pPr>
            <a:r>
              <a:rPr lang="en-US" sz="1700" b="1" smtClean="0"/>
              <a:t>The sequence of changes induced by a gradual reduction in the iron content of the body.</a:t>
            </a:r>
          </a:p>
        </p:txBody>
      </p:sp>
      <p:sp>
        <p:nvSpPr>
          <p:cNvPr id="22531" name="Text Box 3"/>
          <p:cNvSpPr txBox="1">
            <a:spLocks noChangeArrowheads="1"/>
          </p:cNvSpPr>
          <p:nvPr/>
        </p:nvSpPr>
        <p:spPr bwMode="auto">
          <a:xfrm>
            <a:off x="4211638" y="3213100"/>
            <a:ext cx="360362" cy="366713"/>
          </a:xfrm>
          <a:prstGeom prst="rect">
            <a:avLst/>
          </a:prstGeom>
          <a:noFill/>
          <a:ln w="9525">
            <a:noFill/>
            <a:miter lim="800000"/>
            <a:headEnd/>
            <a:tailEnd/>
          </a:ln>
        </p:spPr>
        <p:txBody>
          <a:bodyPr>
            <a:spAutoFit/>
          </a:bodyPr>
          <a:lstStyle/>
          <a:p>
            <a:pPr>
              <a:spcBef>
                <a:spcPct val="50000"/>
              </a:spcBef>
            </a:pPr>
            <a:endParaRPr lang="en-US" sz="1800"/>
          </a:p>
        </p:txBody>
      </p:sp>
      <p:sp>
        <p:nvSpPr>
          <p:cNvPr id="22532" name="Text Box 4"/>
          <p:cNvSpPr txBox="1">
            <a:spLocks noChangeArrowheads="1"/>
          </p:cNvSpPr>
          <p:nvPr/>
        </p:nvSpPr>
        <p:spPr bwMode="auto">
          <a:xfrm>
            <a:off x="4140200" y="2708275"/>
            <a:ext cx="719138" cy="1271588"/>
          </a:xfrm>
          <a:prstGeom prst="rect">
            <a:avLst/>
          </a:prstGeom>
          <a:noFill/>
          <a:ln w="9525">
            <a:solidFill>
              <a:schemeClr val="tx1"/>
            </a:solidFill>
            <a:miter lim="800000"/>
            <a:headEnd/>
            <a:tailEnd/>
          </a:ln>
        </p:spPr>
        <p:txBody>
          <a:bodyPr>
            <a:spAutoFit/>
          </a:bodyPr>
          <a:lstStyle/>
          <a:p>
            <a:pPr algn="ctr">
              <a:spcBef>
                <a:spcPct val="50000"/>
              </a:spcBef>
            </a:pPr>
            <a:r>
              <a:rPr lang="en-US" sz="1400" b="1"/>
              <a:t>0-|+</a:t>
            </a:r>
          </a:p>
          <a:p>
            <a:pPr algn="ctr">
              <a:spcBef>
                <a:spcPct val="50000"/>
              </a:spcBef>
            </a:pPr>
            <a:r>
              <a:rPr lang="en-US" sz="1400" b="1"/>
              <a:t>65</a:t>
            </a:r>
          </a:p>
          <a:p>
            <a:pPr algn="ctr">
              <a:spcBef>
                <a:spcPct val="50000"/>
              </a:spcBef>
            </a:pPr>
            <a:r>
              <a:rPr lang="en-US" sz="1400" b="1"/>
              <a:t>20</a:t>
            </a:r>
          </a:p>
          <a:p>
            <a:pPr algn="ctr">
              <a:spcBef>
                <a:spcPct val="50000"/>
              </a:spcBef>
            </a:pPr>
            <a:r>
              <a:rPr lang="en-US" sz="1400" b="1">
                <a:latin typeface="Arial" charset="0"/>
              </a:rPr>
              <a:t>↑</a:t>
            </a:r>
            <a:endParaRPr lang="en-US" sz="1400" b="1">
              <a:latin typeface="Arial" charset="0"/>
              <a:cs typeface="Arial" charset="0"/>
            </a:endParaRPr>
          </a:p>
        </p:txBody>
      </p:sp>
      <p:sp>
        <p:nvSpPr>
          <p:cNvPr id="22533" name="Text Box 6"/>
          <p:cNvSpPr txBox="1">
            <a:spLocks noChangeArrowheads="1"/>
          </p:cNvSpPr>
          <p:nvPr/>
        </p:nvSpPr>
        <p:spPr bwMode="auto">
          <a:xfrm>
            <a:off x="2771775" y="1628775"/>
            <a:ext cx="863600" cy="242888"/>
          </a:xfrm>
          <a:prstGeom prst="rect">
            <a:avLst/>
          </a:prstGeom>
          <a:solidFill>
            <a:srgbClr val="F80000"/>
          </a:solidFill>
          <a:ln w="28575">
            <a:solidFill>
              <a:schemeClr val="tx1"/>
            </a:solidFill>
            <a:miter lim="800000"/>
            <a:headEnd/>
            <a:tailEnd/>
          </a:ln>
        </p:spPr>
        <p:txBody>
          <a:bodyPr>
            <a:spAutoFit/>
          </a:bodyPr>
          <a:lstStyle/>
          <a:p>
            <a:pPr>
              <a:spcBef>
                <a:spcPct val="50000"/>
              </a:spcBef>
            </a:pPr>
            <a:endParaRPr lang="en-US" sz="800"/>
          </a:p>
        </p:txBody>
      </p:sp>
      <p:sp>
        <p:nvSpPr>
          <p:cNvPr id="22534" name="Text Box 20"/>
          <p:cNvSpPr txBox="1">
            <a:spLocks noChangeArrowheads="1"/>
          </p:cNvSpPr>
          <p:nvPr/>
        </p:nvSpPr>
        <p:spPr bwMode="auto">
          <a:xfrm>
            <a:off x="2771775" y="2033588"/>
            <a:ext cx="863600" cy="395287"/>
          </a:xfrm>
          <a:prstGeom prst="rect">
            <a:avLst/>
          </a:prstGeom>
          <a:solidFill>
            <a:srgbClr val="F80000"/>
          </a:solidFill>
          <a:ln w="28575">
            <a:solidFill>
              <a:schemeClr val="tx1"/>
            </a:solidFill>
            <a:miter lim="800000"/>
            <a:headEnd/>
            <a:tailEnd/>
          </a:ln>
        </p:spPr>
        <p:txBody>
          <a:bodyPr>
            <a:spAutoFit/>
          </a:bodyPr>
          <a:lstStyle/>
          <a:p>
            <a:pPr>
              <a:spcBef>
                <a:spcPct val="50000"/>
              </a:spcBef>
            </a:pPr>
            <a:endParaRPr lang="en-US" sz="1800"/>
          </a:p>
        </p:txBody>
      </p:sp>
      <p:sp>
        <p:nvSpPr>
          <p:cNvPr id="22535" name="Line 36"/>
          <p:cNvSpPr>
            <a:spLocks noChangeShapeType="1"/>
          </p:cNvSpPr>
          <p:nvPr/>
        </p:nvSpPr>
        <p:spPr bwMode="auto">
          <a:xfrm>
            <a:off x="1692275" y="1773238"/>
            <a:ext cx="719138" cy="0"/>
          </a:xfrm>
          <a:prstGeom prst="line">
            <a:avLst/>
          </a:prstGeom>
          <a:noFill/>
          <a:ln w="28575">
            <a:solidFill>
              <a:schemeClr val="tx1"/>
            </a:solidFill>
            <a:round/>
            <a:headEnd/>
            <a:tailEnd type="triangle" w="med" len="med"/>
          </a:ln>
        </p:spPr>
        <p:txBody>
          <a:bodyPr/>
          <a:lstStyle/>
          <a:p>
            <a:endParaRPr lang="en-US"/>
          </a:p>
        </p:txBody>
      </p:sp>
      <p:sp>
        <p:nvSpPr>
          <p:cNvPr id="22536" name="Line 37"/>
          <p:cNvSpPr>
            <a:spLocks noChangeShapeType="1"/>
          </p:cNvSpPr>
          <p:nvPr/>
        </p:nvSpPr>
        <p:spPr bwMode="auto">
          <a:xfrm>
            <a:off x="1908175" y="2276475"/>
            <a:ext cx="719138" cy="0"/>
          </a:xfrm>
          <a:prstGeom prst="line">
            <a:avLst/>
          </a:prstGeom>
          <a:noFill/>
          <a:ln w="28575">
            <a:solidFill>
              <a:schemeClr val="tx1"/>
            </a:solidFill>
            <a:round/>
            <a:headEnd/>
            <a:tailEnd type="triangle" w="med" len="med"/>
          </a:ln>
        </p:spPr>
        <p:txBody>
          <a:bodyPr/>
          <a:lstStyle/>
          <a:p>
            <a:endParaRPr lang="en-US"/>
          </a:p>
        </p:txBody>
      </p:sp>
      <p:sp>
        <p:nvSpPr>
          <p:cNvPr id="22537" name="Text Box 103"/>
          <p:cNvSpPr txBox="1">
            <a:spLocks noChangeArrowheads="1"/>
          </p:cNvSpPr>
          <p:nvPr/>
        </p:nvSpPr>
        <p:spPr bwMode="auto">
          <a:xfrm>
            <a:off x="4213225" y="1628775"/>
            <a:ext cx="863600" cy="242888"/>
          </a:xfrm>
          <a:prstGeom prst="rect">
            <a:avLst/>
          </a:prstGeom>
          <a:solidFill>
            <a:schemeClr val="accent1"/>
          </a:solidFill>
          <a:ln w="28575">
            <a:solidFill>
              <a:schemeClr val="tx1"/>
            </a:solidFill>
            <a:miter lim="800000"/>
            <a:headEnd/>
            <a:tailEnd/>
          </a:ln>
        </p:spPr>
        <p:txBody>
          <a:bodyPr>
            <a:spAutoFit/>
          </a:bodyPr>
          <a:lstStyle/>
          <a:p>
            <a:pPr>
              <a:spcBef>
                <a:spcPct val="50000"/>
              </a:spcBef>
            </a:pPr>
            <a:endParaRPr lang="en-US" sz="800"/>
          </a:p>
        </p:txBody>
      </p:sp>
      <p:sp>
        <p:nvSpPr>
          <p:cNvPr id="22538" name="Text Box 104"/>
          <p:cNvSpPr txBox="1">
            <a:spLocks noChangeArrowheads="1"/>
          </p:cNvSpPr>
          <p:nvPr/>
        </p:nvSpPr>
        <p:spPr bwMode="auto">
          <a:xfrm>
            <a:off x="5795963" y="1628775"/>
            <a:ext cx="863600" cy="242888"/>
          </a:xfrm>
          <a:prstGeom prst="rect">
            <a:avLst/>
          </a:prstGeom>
          <a:solidFill>
            <a:schemeClr val="accent1"/>
          </a:solidFill>
          <a:ln w="28575">
            <a:solidFill>
              <a:schemeClr val="tx1"/>
            </a:solidFill>
            <a:miter lim="800000"/>
            <a:headEnd/>
            <a:tailEnd/>
          </a:ln>
        </p:spPr>
        <p:txBody>
          <a:bodyPr>
            <a:spAutoFit/>
          </a:bodyPr>
          <a:lstStyle/>
          <a:p>
            <a:pPr>
              <a:spcBef>
                <a:spcPct val="50000"/>
              </a:spcBef>
            </a:pPr>
            <a:endParaRPr lang="en-US" sz="800"/>
          </a:p>
        </p:txBody>
      </p:sp>
      <p:sp>
        <p:nvSpPr>
          <p:cNvPr id="22539" name="Text Box 105"/>
          <p:cNvSpPr txBox="1">
            <a:spLocks noChangeArrowheads="1"/>
          </p:cNvSpPr>
          <p:nvPr/>
        </p:nvSpPr>
        <p:spPr bwMode="auto">
          <a:xfrm>
            <a:off x="7453313" y="1628775"/>
            <a:ext cx="863600" cy="242888"/>
          </a:xfrm>
          <a:prstGeom prst="rect">
            <a:avLst/>
          </a:prstGeom>
          <a:solidFill>
            <a:schemeClr val="accent1"/>
          </a:solidFill>
          <a:ln w="28575">
            <a:solidFill>
              <a:schemeClr val="tx1"/>
            </a:solidFill>
            <a:miter lim="800000"/>
            <a:headEnd/>
            <a:tailEnd/>
          </a:ln>
        </p:spPr>
        <p:txBody>
          <a:bodyPr>
            <a:spAutoFit/>
          </a:bodyPr>
          <a:lstStyle/>
          <a:p>
            <a:pPr>
              <a:spcBef>
                <a:spcPct val="50000"/>
              </a:spcBef>
            </a:pPr>
            <a:endParaRPr lang="en-US" sz="800"/>
          </a:p>
        </p:txBody>
      </p:sp>
      <p:sp>
        <p:nvSpPr>
          <p:cNvPr id="22540" name="Text Box 106"/>
          <p:cNvSpPr txBox="1">
            <a:spLocks noChangeArrowheads="1"/>
          </p:cNvSpPr>
          <p:nvPr/>
        </p:nvSpPr>
        <p:spPr bwMode="auto">
          <a:xfrm>
            <a:off x="4211638" y="2060575"/>
            <a:ext cx="865187" cy="395288"/>
          </a:xfrm>
          <a:prstGeom prst="rect">
            <a:avLst/>
          </a:prstGeom>
          <a:solidFill>
            <a:srgbClr val="F80000"/>
          </a:solidFill>
          <a:ln w="28575">
            <a:solidFill>
              <a:schemeClr val="tx1"/>
            </a:solidFill>
            <a:miter lim="800000"/>
            <a:headEnd/>
            <a:tailEnd/>
          </a:ln>
        </p:spPr>
        <p:txBody>
          <a:bodyPr>
            <a:spAutoFit/>
          </a:bodyPr>
          <a:lstStyle/>
          <a:p>
            <a:pPr>
              <a:spcBef>
                <a:spcPct val="50000"/>
              </a:spcBef>
            </a:pPr>
            <a:endParaRPr lang="en-US" sz="1800"/>
          </a:p>
        </p:txBody>
      </p:sp>
      <p:sp>
        <p:nvSpPr>
          <p:cNvPr id="22541" name="Text Box 107"/>
          <p:cNvSpPr txBox="1">
            <a:spLocks noChangeArrowheads="1"/>
          </p:cNvSpPr>
          <p:nvPr/>
        </p:nvSpPr>
        <p:spPr bwMode="auto">
          <a:xfrm>
            <a:off x="5795963" y="2025650"/>
            <a:ext cx="863600" cy="395288"/>
          </a:xfrm>
          <a:prstGeom prst="rect">
            <a:avLst/>
          </a:prstGeom>
          <a:solidFill>
            <a:srgbClr val="F80000"/>
          </a:solidFill>
          <a:ln w="28575">
            <a:solidFill>
              <a:schemeClr val="tx1"/>
            </a:solidFill>
            <a:miter lim="800000"/>
            <a:headEnd/>
            <a:tailEnd/>
          </a:ln>
        </p:spPr>
        <p:txBody>
          <a:bodyPr>
            <a:spAutoFit/>
          </a:bodyPr>
          <a:lstStyle/>
          <a:p>
            <a:pPr>
              <a:spcBef>
                <a:spcPct val="50000"/>
              </a:spcBef>
            </a:pPr>
            <a:endParaRPr lang="en-US" sz="1800"/>
          </a:p>
        </p:txBody>
      </p:sp>
      <p:sp>
        <p:nvSpPr>
          <p:cNvPr id="22542" name="Text Box 108"/>
          <p:cNvSpPr txBox="1">
            <a:spLocks noChangeArrowheads="1"/>
          </p:cNvSpPr>
          <p:nvPr/>
        </p:nvSpPr>
        <p:spPr bwMode="auto">
          <a:xfrm>
            <a:off x="7451725" y="2060575"/>
            <a:ext cx="865188" cy="395288"/>
          </a:xfrm>
          <a:prstGeom prst="rect">
            <a:avLst/>
          </a:prstGeom>
          <a:solidFill>
            <a:srgbClr val="F80000"/>
          </a:solidFill>
          <a:ln w="28575">
            <a:solidFill>
              <a:schemeClr val="tx1"/>
            </a:solidFill>
            <a:miter lim="800000"/>
            <a:headEnd/>
            <a:tailEnd/>
          </a:ln>
        </p:spPr>
        <p:txBody>
          <a:bodyPr>
            <a:spAutoFit/>
          </a:bodyPr>
          <a:lstStyle/>
          <a:p>
            <a:pPr>
              <a:spcBef>
                <a:spcPct val="50000"/>
              </a:spcBef>
            </a:pPr>
            <a:endParaRPr lang="en-US" sz="1800"/>
          </a:p>
        </p:txBody>
      </p:sp>
      <p:sp>
        <p:nvSpPr>
          <p:cNvPr id="22543" name="Text Box 158"/>
          <p:cNvSpPr txBox="1">
            <a:spLocks noChangeArrowheads="1"/>
          </p:cNvSpPr>
          <p:nvPr/>
        </p:nvSpPr>
        <p:spPr bwMode="auto">
          <a:xfrm>
            <a:off x="5940425" y="3933825"/>
            <a:ext cx="719138" cy="1271588"/>
          </a:xfrm>
          <a:prstGeom prst="rect">
            <a:avLst/>
          </a:prstGeom>
          <a:noFill/>
          <a:ln w="9525">
            <a:solidFill>
              <a:schemeClr val="tx1"/>
            </a:solidFill>
            <a:miter lim="800000"/>
            <a:headEnd/>
            <a:tailEnd/>
          </a:ln>
        </p:spPr>
        <p:txBody>
          <a:bodyPr>
            <a:spAutoFit/>
          </a:bodyPr>
          <a:lstStyle/>
          <a:p>
            <a:pPr algn="ctr">
              <a:spcBef>
                <a:spcPct val="50000"/>
              </a:spcBef>
            </a:pPr>
            <a:r>
              <a:rPr lang="en-US" sz="1400" b="1"/>
              <a:t>&lt;10</a:t>
            </a:r>
          </a:p>
          <a:p>
            <a:pPr algn="ctr">
              <a:spcBef>
                <a:spcPct val="50000"/>
              </a:spcBef>
            </a:pPr>
            <a:r>
              <a:rPr lang="en-US" sz="1400" b="1"/>
              <a:t>&lt;15</a:t>
            </a:r>
          </a:p>
          <a:p>
            <a:pPr algn="ctr">
              <a:spcBef>
                <a:spcPct val="50000"/>
              </a:spcBef>
            </a:pPr>
            <a:r>
              <a:rPr lang="en-US" sz="1400" b="1"/>
              <a:t>&lt;10</a:t>
            </a:r>
          </a:p>
          <a:p>
            <a:pPr algn="ctr">
              <a:spcBef>
                <a:spcPct val="50000"/>
              </a:spcBef>
            </a:pPr>
            <a:r>
              <a:rPr lang="en-US" sz="1400" b="1"/>
              <a:t>100</a:t>
            </a:r>
            <a:endParaRPr lang="en-US" sz="1400" b="1">
              <a:latin typeface="Arial" charset="0"/>
              <a:cs typeface="Arial" charset="0"/>
            </a:endParaRPr>
          </a:p>
        </p:txBody>
      </p:sp>
      <p:sp>
        <p:nvSpPr>
          <p:cNvPr id="22544" name="Text Box 159"/>
          <p:cNvSpPr txBox="1">
            <a:spLocks noChangeArrowheads="1"/>
          </p:cNvSpPr>
          <p:nvPr/>
        </p:nvSpPr>
        <p:spPr bwMode="auto">
          <a:xfrm>
            <a:off x="7235825" y="5373688"/>
            <a:ext cx="1657350" cy="609600"/>
          </a:xfrm>
          <a:prstGeom prst="rect">
            <a:avLst/>
          </a:prstGeom>
          <a:noFill/>
          <a:ln w="28575">
            <a:solidFill>
              <a:schemeClr val="tx1"/>
            </a:solidFill>
            <a:miter lim="800000"/>
            <a:headEnd/>
            <a:tailEnd/>
          </a:ln>
        </p:spPr>
        <p:txBody>
          <a:bodyPr>
            <a:spAutoFit/>
          </a:bodyPr>
          <a:lstStyle/>
          <a:p>
            <a:pPr>
              <a:spcBef>
                <a:spcPct val="50000"/>
              </a:spcBef>
            </a:pPr>
            <a:r>
              <a:rPr lang="en-US" sz="1600" b="1"/>
              <a:t>Microcytic and hypochromic</a:t>
            </a:r>
          </a:p>
        </p:txBody>
      </p:sp>
      <p:sp>
        <p:nvSpPr>
          <p:cNvPr id="22545" name="Rectangle 161"/>
          <p:cNvSpPr>
            <a:spLocks noChangeArrowheads="1"/>
          </p:cNvSpPr>
          <p:nvPr/>
        </p:nvSpPr>
        <p:spPr bwMode="auto">
          <a:xfrm>
            <a:off x="3059113" y="1844675"/>
            <a:ext cx="215900" cy="217488"/>
          </a:xfrm>
          <a:prstGeom prst="rect">
            <a:avLst/>
          </a:prstGeom>
          <a:solidFill>
            <a:srgbClr val="F80000"/>
          </a:solidFill>
          <a:ln w="9525">
            <a:solidFill>
              <a:schemeClr val="tx1"/>
            </a:solidFill>
            <a:miter lim="800000"/>
            <a:headEnd/>
            <a:tailEnd/>
          </a:ln>
        </p:spPr>
        <p:txBody>
          <a:bodyPr wrap="none" anchor="ctr"/>
          <a:lstStyle/>
          <a:p>
            <a:endParaRPr lang="en-US"/>
          </a:p>
        </p:txBody>
      </p:sp>
      <p:sp>
        <p:nvSpPr>
          <p:cNvPr id="22546" name="Rectangle 163"/>
          <p:cNvSpPr>
            <a:spLocks noChangeArrowheads="1"/>
          </p:cNvSpPr>
          <p:nvPr/>
        </p:nvSpPr>
        <p:spPr bwMode="auto">
          <a:xfrm>
            <a:off x="4500563" y="1844675"/>
            <a:ext cx="215900" cy="217488"/>
          </a:xfrm>
          <a:prstGeom prst="rect">
            <a:avLst/>
          </a:prstGeom>
          <a:solidFill>
            <a:srgbClr val="F80000"/>
          </a:solidFill>
          <a:ln w="9525">
            <a:solidFill>
              <a:schemeClr val="tx1"/>
            </a:solidFill>
            <a:miter lim="800000"/>
            <a:headEnd/>
            <a:tailEnd/>
          </a:ln>
        </p:spPr>
        <p:txBody>
          <a:bodyPr wrap="none" anchor="ctr"/>
          <a:lstStyle/>
          <a:p>
            <a:endParaRPr lang="en-US"/>
          </a:p>
        </p:txBody>
      </p:sp>
      <p:sp>
        <p:nvSpPr>
          <p:cNvPr id="22547" name="Rectangle 164"/>
          <p:cNvSpPr>
            <a:spLocks noChangeArrowheads="1"/>
          </p:cNvSpPr>
          <p:nvPr/>
        </p:nvSpPr>
        <p:spPr bwMode="auto">
          <a:xfrm>
            <a:off x="6156325" y="1844675"/>
            <a:ext cx="71438" cy="217488"/>
          </a:xfrm>
          <a:prstGeom prst="rect">
            <a:avLst/>
          </a:prstGeom>
          <a:solidFill>
            <a:srgbClr val="F80000"/>
          </a:solidFill>
          <a:ln w="9525">
            <a:solidFill>
              <a:schemeClr val="tx1"/>
            </a:solidFill>
            <a:miter lim="800000"/>
            <a:headEnd/>
            <a:tailEnd/>
          </a:ln>
        </p:spPr>
        <p:txBody>
          <a:bodyPr wrap="none" anchor="ctr"/>
          <a:lstStyle/>
          <a:p>
            <a:endParaRPr lang="en-US"/>
          </a:p>
        </p:txBody>
      </p:sp>
      <p:sp>
        <p:nvSpPr>
          <p:cNvPr id="22548" name="Rectangle 165"/>
          <p:cNvSpPr>
            <a:spLocks noChangeArrowheads="1"/>
          </p:cNvSpPr>
          <p:nvPr/>
        </p:nvSpPr>
        <p:spPr bwMode="auto">
          <a:xfrm>
            <a:off x="7812088" y="1844675"/>
            <a:ext cx="73025" cy="217488"/>
          </a:xfrm>
          <a:prstGeom prst="rect">
            <a:avLst/>
          </a:prstGeom>
          <a:solidFill>
            <a:srgbClr val="F80000"/>
          </a:solidFill>
          <a:ln w="9525">
            <a:solidFill>
              <a:schemeClr val="tx1"/>
            </a:solidFill>
            <a:miter lim="800000"/>
            <a:headEnd/>
            <a:tailEnd/>
          </a:ln>
        </p:spPr>
        <p:txBody>
          <a:bodyPr wrap="none" anchor="ctr"/>
          <a:lstStyle/>
          <a:p>
            <a:endParaRPr lang="en-US"/>
          </a:p>
        </p:txBody>
      </p:sp>
      <p:sp>
        <p:nvSpPr>
          <p:cNvPr id="22549" name="Rectangle 166"/>
          <p:cNvSpPr>
            <a:spLocks noChangeArrowheads="1"/>
          </p:cNvSpPr>
          <p:nvPr/>
        </p:nvSpPr>
        <p:spPr bwMode="auto">
          <a:xfrm>
            <a:off x="5795963" y="2349500"/>
            <a:ext cx="863600" cy="1428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50" name="Rectangle 167"/>
          <p:cNvSpPr>
            <a:spLocks noChangeArrowheads="1"/>
          </p:cNvSpPr>
          <p:nvPr/>
        </p:nvSpPr>
        <p:spPr bwMode="auto">
          <a:xfrm>
            <a:off x="7451725" y="2276475"/>
            <a:ext cx="863600" cy="288925"/>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179388" y="0"/>
            <a:ext cx="8964612" cy="6237288"/>
          </a:xfrm>
        </p:spPr>
        <p:txBody>
          <a:bodyPr/>
          <a:lstStyle/>
          <a:p>
            <a:pPr marL="609600" indent="-609600" eaLnBrk="1" hangingPunct="1">
              <a:buFontTx/>
              <a:buNone/>
            </a:pPr>
            <a:r>
              <a:rPr lang="en-US" sz="2000" b="1" smtClean="0"/>
              <a:t> 				</a:t>
            </a:r>
            <a:r>
              <a:rPr lang="en-US" sz="2000" b="1" smtClean="0">
                <a:solidFill>
                  <a:srgbClr val="FF0000"/>
                </a:solidFill>
              </a:rPr>
              <a:t>IRON </a:t>
            </a:r>
            <a:r>
              <a:rPr lang="en-US" sz="2000" b="1" smtClean="0"/>
              <a:t>            </a:t>
            </a:r>
            <a:r>
              <a:rPr lang="en-US" sz="2000" b="1" smtClean="0">
                <a:solidFill>
                  <a:srgbClr val="FF0000"/>
                </a:solidFill>
              </a:rPr>
              <a:t>PROTOPORPHYRIN</a:t>
            </a:r>
          </a:p>
          <a:p>
            <a:pPr marL="609600" indent="-609600" eaLnBrk="1" hangingPunct="1">
              <a:buFontTx/>
              <a:buNone/>
            </a:pPr>
            <a:endParaRPr lang="en-US" sz="2000" b="1" smtClean="0"/>
          </a:p>
          <a:p>
            <a:pPr marL="609600" indent="-609600" eaLnBrk="1" hangingPunct="1">
              <a:buFontTx/>
              <a:buNone/>
            </a:pPr>
            <a:endParaRPr lang="en-US" sz="2000" b="1" smtClean="0"/>
          </a:p>
          <a:p>
            <a:pPr marL="609600" indent="-609600" eaLnBrk="1" hangingPunct="1">
              <a:buFontTx/>
              <a:buNone/>
            </a:pPr>
            <a:r>
              <a:rPr lang="en-US" sz="2000" b="1" smtClean="0">
                <a:solidFill>
                  <a:srgbClr val="FFFF00"/>
                </a:solidFill>
              </a:rPr>
              <a:t>(a)</a:t>
            </a:r>
            <a:r>
              <a:rPr lang="en-US" sz="2000" b="1" smtClean="0"/>
              <a:t> </a:t>
            </a:r>
            <a:r>
              <a:rPr lang="en-US" sz="2000" b="1" smtClean="0">
                <a:solidFill>
                  <a:srgbClr val="00B0F0"/>
                </a:solidFill>
              </a:rPr>
              <a:t>Iron deficiency</a:t>
            </a:r>
            <a:r>
              <a:rPr lang="en-US" sz="2000" b="1" smtClean="0"/>
              <a:t>				</a:t>
            </a:r>
            <a:r>
              <a:rPr lang="en-US" sz="2000" b="1" smtClean="0">
                <a:solidFill>
                  <a:srgbClr val="F99BE0"/>
                </a:solidFill>
              </a:rPr>
              <a:t>Sideroblastic anaemia</a:t>
            </a:r>
          </a:p>
          <a:p>
            <a:pPr marL="609600" indent="-609600" eaLnBrk="1" hangingPunct="1">
              <a:buFontTx/>
              <a:buNone/>
            </a:pPr>
            <a:r>
              <a:rPr lang="en-US" sz="2000" b="1" smtClean="0"/>
              <a:t>							</a:t>
            </a:r>
          </a:p>
          <a:p>
            <a:pPr marL="609600" indent="-609600" eaLnBrk="1" hangingPunct="1">
              <a:buFontTx/>
              <a:buNone/>
            </a:pPr>
            <a:r>
              <a:rPr lang="en-US" sz="2000" b="1" smtClean="0">
                <a:solidFill>
                  <a:srgbClr val="FFFF00"/>
                </a:solidFill>
              </a:rPr>
              <a:t>(b)</a:t>
            </a:r>
            <a:r>
              <a:rPr lang="en-US" sz="2000" b="1" smtClean="0">
                <a:solidFill>
                  <a:srgbClr val="00B0F0"/>
                </a:solidFill>
              </a:rPr>
              <a:t> Chronic inflammation</a:t>
            </a:r>
          </a:p>
          <a:p>
            <a:pPr marL="609600" indent="-609600" eaLnBrk="1" hangingPunct="1">
              <a:buFontTx/>
              <a:buNone/>
            </a:pPr>
            <a:r>
              <a:rPr lang="en-US" sz="2000" b="1" smtClean="0">
                <a:solidFill>
                  <a:srgbClr val="00B0F0"/>
                </a:solidFill>
              </a:rPr>
              <a:t>       or malignancy</a:t>
            </a:r>
            <a:r>
              <a:rPr lang="en-US" sz="2000" b="1" smtClean="0"/>
              <a:t>	</a:t>
            </a:r>
          </a:p>
          <a:p>
            <a:pPr marL="609600" indent="-609600" eaLnBrk="1" hangingPunct="1">
              <a:buFontTx/>
              <a:buNone/>
            </a:pPr>
            <a:endParaRPr lang="en-US" sz="2000" b="1" smtClean="0"/>
          </a:p>
          <a:p>
            <a:pPr marL="609600" indent="-609600" eaLnBrk="1" hangingPunct="1">
              <a:buFontTx/>
              <a:buNone/>
            </a:pPr>
            <a:r>
              <a:rPr lang="en-US" sz="2000" b="1" smtClean="0"/>
              <a:t>				                  </a:t>
            </a:r>
            <a:r>
              <a:rPr lang="en-US" sz="2000" b="1" smtClean="0">
                <a:solidFill>
                  <a:srgbClr val="FF0000"/>
                </a:solidFill>
              </a:rPr>
              <a:t>HAEM + GLOBIN</a:t>
            </a:r>
            <a:r>
              <a:rPr lang="en-US" sz="2000" b="1" smtClean="0"/>
              <a:t>	</a:t>
            </a:r>
          </a:p>
          <a:p>
            <a:pPr marL="609600" indent="-609600" eaLnBrk="1" hangingPunct="1">
              <a:buFontTx/>
              <a:buNone/>
            </a:pPr>
            <a:endParaRPr lang="en-US" sz="2000" b="1" smtClean="0"/>
          </a:p>
          <a:p>
            <a:pPr marL="609600" indent="-609600" eaLnBrk="1" hangingPunct="1">
              <a:buFontTx/>
              <a:buNone/>
            </a:pPr>
            <a:r>
              <a:rPr lang="en-US" sz="2000" b="1" smtClean="0"/>
              <a:t>						  </a:t>
            </a:r>
            <a:r>
              <a:rPr lang="en-US" sz="2000" b="1" smtClean="0">
                <a:solidFill>
                  <a:srgbClr val="00FF00"/>
                </a:solidFill>
              </a:rPr>
              <a:t>Thalassaemia ( </a:t>
            </a:r>
            <a:r>
              <a:rPr lang="el-GR" sz="2000" b="1" smtClean="0">
                <a:solidFill>
                  <a:srgbClr val="00FF00"/>
                </a:solidFill>
              </a:rPr>
              <a:t>α</a:t>
            </a:r>
            <a:r>
              <a:rPr lang="en-US" sz="2000" b="1" smtClean="0">
                <a:solidFill>
                  <a:srgbClr val="00FF00"/>
                </a:solidFill>
              </a:rPr>
              <a:t> or </a:t>
            </a:r>
            <a:r>
              <a:rPr lang="el-GR" sz="2000" b="1" smtClean="0">
                <a:solidFill>
                  <a:srgbClr val="00FF00"/>
                </a:solidFill>
              </a:rPr>
              <a:t>β</a:t>
            </a:r>
            <a:r>
              <a:rPr lang="en-US" sz="2000" b="1" smtClean="0">
                <a:solidFill>
                  <a:srgbClr val="00FF00"/>
                </a:solidFill>
              </a:rPr>
              <a:t> )</a:t>
            </a:r>
          </a:p>
          <a:p>
            <a:pPr marL="609600" indent="-609600" eaLnBrk="1" hangingPunct="1">
              <a:buFontTx/>
              <a:buNone/>
            </a:pPr>
            <a:endParaRPr lang="en-US" sz="2000" b="1" smtClean="0"/>
          </a:p>
          <a:p>
            <a:pPr marL="609600" indent="-609600" eaLnBrk="1" hangingPunct="1">
              <a:buFontTx/>
              <a:buNone/>
            </a:pPr>
            <a:r>
              <a:rPr lang="en-US" sz="2000" b="1" smtClean="0"/>
              <a:t>				                 </a:t>
            </a:r>
            <a:r>
              <a:rPr lang="en-US" sz="2000" b="1" smtClean="0">
                <a:solidFill>
                  <a:srgbClr val="F80000"/>
                </a:solidFill>
              </a:rPr>
              <a:t>HAEMOGLOBIN	</a:t>
            </a:r>
            <a:r>
              <a:rPr lang="en-US" sz="2000" b="1" smtClean="0"/>
              <a:t>	</a:t>
            </a:r>
          </a:p>
          <a:p>
            <a:pPr marL="609600" indent="-609600" algn="just" eaLnBrk="1" hangingPunct="1">
              <a:buFontTx/>
              <a:buNone/>
            </a:pPr>
            <a:r>
              <a:rPr lang="en-US" sz="2000" b="1" smtClean="0">
                <a:solidFill>
                  <a:schemeClr val="tx2"/>
                </a:solidFill>
              </a:rPr>
              <a:t>The causes of a hypochromic microcytic anaemia include: </a:t>
            </a:r>
          </a:p>
          <a:p>
            <a:pPr marL="609600" indent="-609600" algn="just" eaLnBrk="1" hangingPunct="1"/>
            <a:r>
              <a:rPr lang="en-US" sz="2000" b="1" smtClean="0">
                <a:solidFill>
                  <a:srgbClr val="00B0F0"/>
                </a:solidFill>
              </a:rPr>
              <a:t>lack of iron (iron deficiency) or of iron release from macrophages to serum (anaemia of chronic inflammation or malignancy) </a:t>
            </a:r>
          </a:p>
          <a:p>
            <a:pPr marL="609600" indent="-609600" algn="just" eaLnBrk="1" hangingPunct="1"/>
            <a:r>
              <a:rPr lang="en-US" sz="2000" b="1" smtClean="0">
                <a:solidFill>
                  <a:srgbClr val="F99BE0"/>
                </a:solidFill>
              </a:rPr>
              <a:t>Failure of protoporphyrin synthesis (sideroblastic anaemia) </a:t>
            </a:r>
          </a:p>
          <a:p>
            <a:pPr marL="609600" indent="-609600" algn="just" eaLnBrk="1" hangingPunct="1"/>
            <a:r>
              <a:rPr lang="en-US" sz="2000" b="1" smtClean="0">
                <a:solidFill>
                  <a:srgbClr val="00FF00"/>
                </a:solidFill>
              </a:rPr>
              <a:t>Failure of globin synthesis (</a:t>
            </a:r>
            <a:r>
              <a:rPr lang="el-GR" sz="2000" b="1" smtClean="0">
                <a:solidFill>
                  <a:srgbClr val="00FF00"/>
                </a:solidFill>
              </a:rPr>
              <a:t>α</a:t>
            </a:r>
            <a:r>
              <a:rPr lang="en-US" sz="2000" b="1" smtClean="0">
                <a:solidFill>
                  <a:srgbClr val="00FF00"/>
                </a:solidFill>
              </a:rPr>
              <a:t> or </a:t>
            </a:r>
            <a:r>
              <a:rPr lang="el-GR" sz="2000" b="1" smtClean="0">
                <a:solidFill>
                  <a:srgbClr val="00FF00"/>
                </a:solidFill>
              </a:rPr>
              <a:t>β</a:t>
            </a:r>
            <a:r>
              <a:rPr lang="en-US" sz="2000" b="1" smtClean="0">
                <a:solidFill>
                  <a:srgbClr val="00FF00"/>
                </a:solidFill>
              </a:rPr>
              <a:t>–thalassaemia).  Lead also inhibits haem and globin synthesis. </a:t>
            </a:r>
          </a:p>
          <a:p>
            <a:pPr marL="609600" indent="-609600" eaLnBrk="1" hangingPunct="1">
              <a:buFontTx/>
              <a:buNone/>
            </a:pPr>
            <a:endParaRPr lang="en-US" sz="2000" b="1" smtClean="0"/>
          </a:p>
        </p:txBody>
      </p:sp>
      <p:sp>
        <p:nvSpPr>
          <p:cNvPr id="23555" name="Line 3"/>
          <p:cNvSpPr>
            <a:spLocks noChangeShapeType="1"/>
          </p:cNvSpPr>
          <p:nvPr/>
        </p:nvSpPr>
        <p:spPr bwMode="auto">
          <a:xfrm>
            <a:off x="3348038" y="692150"/>
            <a:ext cx="431800" cy="936625"/>
          </a:xfrm>
          <a:prstGeom prst="line">
            <a:avLst/>
          </a:prstGeom>
          <a:noFill/>
          <a:ln w="28575">
            <a:solidFill>
              <a:schemeClr val="tx1"/>
            </a:solidFill>
            <a:round/>
            <a:headEnd/>
            <a:tailEnd/>
          </a:ln>
        </p:spPr>
        <p:txBody>
          <a:bodyPr/>
          <a:lstStyle/>
          <a:p>
            <a:endParaRPr lang="en-US"/>
          </a:p>
        </p:txBody>
      </p:sp>
      <p:sp>
        <p:nvSpPr>
          <p:cNvPr id="23556" name="Line 4"/>
          <p:cNvSpPr>
            <a:spLocks noChangeShapeType="1"/>
          </p:cNvSpPr>
          <p:nvPr/>
        </p:nvSpPr>
        <p:spPr bwMode="auto">
          <a:xfrm flipH="1">
            <a:off x="5219700" y="620713"/>
            <a:ext cx="431800" cy="1008062"/>
          </a:xfrm>
          <a:prstGeom prst="line">
            <a:avLst/>
          </a:prstGeom>
          <a:noFill/>
          <a:ln w="28575">
            <a:solidFill>
              <a:schemeClr val="tx1"/>
            </a:solidFill>
            <a:round/>
            <a:headEnd/>
            <a:tailEnd/>
          </a:ln>
        </p:spPr>
        <p:txBody>
          <a:bodyPr/>
          <a:lstStyle/>
          <a:p>
            <a:endParaRPr lang="en-US"/>
          </a:p>
        </p:txBody>
      </p:sp>
      <p:sp>
        <p:nvSpPr>
          <p:cNvPr id="23557" name="Line 5"/>
          <p:cNvSpPr>
            <a:spLocks noChangeShapeType="1"/>
          </p:cNvSpPr>
          <p:nvPr/>
        </p:nvSpPr>
        <p:spPr bwMode="auto">
          <a:xfrm flipV="1">
            <a:off x="3563938" y="1557338"/>
            <a:ext cx="360362" cy="144462"/>
          </a:xfrm>
          <a:prstGeom prst="line">
            <a:avLst/>
          </a:prstGeom>
          <a:noFill/>
          <a:ln w="28575">
            <a:solidFill>
              <a:schemeClr val="tx1"/>
            </a:solidFill>
            <a:round/>
            <a:headEnd/>
            <a:tailEnd/>
          </a:ln>
        </p:spPr>
        <p:txBody>
          <a:bodyPr/>
          <a:lstStyle/>
          <a:p>
            <a:endParaRPr lang="en-US"/>
          </a:p>
        </p:txBody>
      </p:sp>
      <p:sp>
        <p:nvSpPr>
          <p:cNvPr id="23558" name="Line 6"/>
          <p:cNvSpPr>
            <a:spLocks noChangeShapeType="1"/>
          </p:cNvSpPr>
          <p:nvPr/>
        </p:nvSpPr>
        <p:spPr bwMode="auto">
          <a:xfrm flipV="1">
            <a:off x="3635375" y="1700213"/>
            <a:ext cx="360363" cy="144462"/>
          </a:xfrm>
          <a:prstGeom prst="line">
            <a:avLst/>
          </a:prstGeom>
          <a:noFill/>
          <a:ln w="28575">
            <a:solidFill>
              <a:schemeClr val="tx1"/>
            </a:solidFill>
            <a:round/>
            <a:headEnd/>
            <a:tailEnd/>
          </a:ln>
        </p:spPr>
        <p:txBody>
          <a:bodyPr/>
          <a:lstStyle/>
          <a:p>
            <a:endParaRPr lang="en-US"/>
          </a:p>
        </p:txBody>
      </p:sp>
      <p:sp>
        <p:nvSpPr>
          <p:cNvPr id="23559" name="Line 7"/>
          <p:cNvSpPr>
            <a:spLocks noChangeShapeType="1"/>
          </p:cNvSpPr>
          <p:nvPr/>
        </p:nvSpPr>
        <p:spPr bwMode="auto">
          <a:xfrm>
            <a:off x="5003800" y="1557338"/>
            <a:ext cx="360363" cy="142875"/>
          </a:xfrm>
          <a:prstGeom prst="line">
            <a:avLst/>
          </a:prstGeom>
          <a:noFill/>
          <a:ln w="28575">
            <a:solidFill>
              <a:schemeClr val="tx1"/>
            </a:solidFill>
            <a:round/>
            <a:headEnd/>
            <a:tailEnd/>
          </a:ln>
        </p:spPr>
        <p:txBody>
          <a:bodyPr/>
          <a:lstStyle/>
          <a:p>
            <a:endParaRPr lang="en-US"/>
          </a:p>
        </p:txBody>
      </p:sp>
      <p:sp>
        <p:nvSpPr>
          <p:cNvPr id="23560" name="Line 8"/>
          <p:cNvSpPr>
            <a:spLocks noChangeShapeType="1"/>
          </p:cNvSpPr>
          <p:nvPr/>
        </p:nvSpPr>
        <p:spPr bwMode="auto">
          <a:xfrm>
            <a:off x="4932363" y="1700213"/>
            <a:ext cx="360362" cy="142875"/>
          </a:xfrm>
          <a:prstGeom prst="line">
            <a:avLst/>
          </a:prstGeom>
          <a:noFill/>
          <a:ln w="28575">
            <a:solidFill>
              <a:schemeClr val="tx1"/>
            </a:solidFill>
            <a:round/>
            <a:headEnd/>
            <a:tailEnd/>
          </a:ln>
        </p:spPr>
        <p:txBody>
          <a:bodyPr/>
          <a:lstStyle/>
          <a:p>
            <a:endParaRPr lang="en-US"/>
          </a:p>
        </p:txBody>
      </p:sp>
      <p:sp>
        <p:nvSpPr>
          <p:cNvPr id="23561" name="Line 9"/>
          <p:cNvSpPr>
            <a:spLocks noChangeShapeType="1"/>
          </p:cNvSpPr>
          <p:nvPr/>
        </p:nvSpPr>
        <p:spPr bwMode="auto">
          <a:xfrm>
            <a:off x="3851275" y="1773238"/>
            <a:ext cx="504825" cy="1223962"/>
          </a:xfrm>
          <a:prstGeom prst="line">
            <a:avLst/>
          </a:prstGeom>
          <a:noFill/>
          <a:ln w="38100">
            <a:solidFill>
              <a:schemeClr val="tx1"/>
            </a:solidFill>
            <a:round/>
            <a:headEnd/>
            <a:tailEnd type="triangle" w="med" len="med"/>
          </a:ln>
        </p:spPr>
        <p:txBody>
          <a:bodyPr/>
          <a:lstStyle/>
          <a:p>
            <a:endParaRPr lang="en-US"/>
          </a:p>
        </p:txBody>
      </p:sp>
      <p:sp>
        <p:nvSpPr>
          <p:cNvPr id="23562" name="Line 10"/>
          <p:cNvSpPr>
            <a:spLocks noChangeShapeType="1"/>
          </p:cNvSpPr>
          <p:nvPr/>
        </p:nvSpPr>
        <p:spPr bwMode="auto">
          <a:xfrm flipH="1">
            <a:off x="4572000" y="1773238"/>
            <a:ext cx="576263" cy="1223962"/>
          </a:xfrm>
          <a:prstGeom prst="line">
            <a:avLst/>
          </a:prstGeom>
          <a:noFill/>
          <a:ln w="38100">
            <a:solidFill>
              <a:schemeClr val="tx1"/>
            </a:solidFill>
            <a:round/>
            <a:headEnd/>
            <a:tailEnd type="triangle" w="med" len="med"/>
          </a:ln>
        </p:spPr>
        <p:txBody>
          <a:bodyPr/>
          <a:lstStyle/>
          <a:p>
            <a:endParaRPr lang="en-US"/>
          </a:p>
        </p:txBody>
      </p:sp>
      <p:sp>
        <p:nvSpPr>
          <p:cNvPr id="23563" name="Line 11"/>
          <p:cNvSpPr>
            <a:spLocks noChangeShapeType="1"/>
          </p:cNvSpPr>
          <p:nvPr/>
        </p:nvSpPr>
        <p:spPr bwMode="auto">
          <a:xfrm>
            <a:off x="4383088" y="3357563"/>
            <a:ext cx="46037" cy="285750"/>
          </a:xfrm>
          <a:prstGeom prst="line">
            <a:avLst/>
          </a:prstGeom>
          <a:noFill/>
          <a:ln w="28575">
            <a:solidFill>
              <a:schemeClr val="tx1"/>
            </a:solidFill>
            <a:round/>
            <a:headEnd/>
            <a:tailEnd/>
          </a:ln>
        </p:spPr>
        <p:txBody>
          <a:bodyPr/>
          <a:lstStyle/>
          <a:p>
            <a:endParaRPr lang="en-US"/>
          </a:p>
        </p:txBody>
      </p:sp>
      <p:sp>
        <p:nvSpPr>
          <p:cNvPr id="23564" name="Line 12"/>
          <p:cNvSpPr>
            <a:spLocks noChangeShapeType="1"/>
          </p:cNvSpPr>
          <p:nvPr/>
        </p:nvSpPr>
        <p:spPr bwMode="auto">
          <a:xfrm>
            <a:off x="5500688" y="3286125"/>
            <a:ext cx="0" cy="287338"/>
          </a:xfrm>
          <a:prstGeom prst="line">
            <a:avLst/>
          </a:prstGeom>
          <a:noFill/>
          <a:ln w="28575">
            <a:solidFill>
              <a:schemeClr val="tx1"/>
            </a:solidFill>
            <a:round/>
            <a:headEnd/>
            <a:tailEnd/>
          </a:ln>
        </p:spPr>
        <p:txBody>
          <a:bodyPr/>
          <a:lstStyle/>
          <a:p>
            <a:endParaRPr lang="en-US"/>
          </a:p>
        </p:txBody>
      </p:sp>
      <p:sp>
        <p:nvSpPr>
          <p:cNvPr id="23565" name="Line 13"/>
          <p:cNvSpPr>
            <a:spLocks noChangeShapeType="1"/>
          </p:cNvSpPr>
          <p:nvPr/>
        </p:nvSpPr>
        <p:spPr bwMode="auto">
          <a:xfrm flipV="1">
            <a:off x="4429125" y="3571875"/>
            <a:ext cx="714375" cy="46038"/>
          </a:xfrm>
          <a:prstGeom prst="line">
            <a:avLst/>
          </a:prstGeom>
          <a:noFill/>
          <a:ln w="38100">
            <a:solidFill>
              <a:schemeClr val="tx1"/>
            </a:solidFill>
            <a:round/>
            <a:headEnd/>
            <a:tailEnd/>
          </a:ln>
        </p:spPr>
        <p:txBody>
          <a:bodyPr/>
          <a:lstStyle/>
          <a:p>
            <a:endParaRPr lang="en-US"/>
          </a:p>
        </p:txBody>
      </p:sp>
      <p:sp>
        <p:nvSpPr>
          <p:cNvPr id="23566" name="Line 14"/>
          <p:cNvSpPr>
            <a:spLocks noChangeShapeType="1"/>
          </p:cNvSpPr>
          <p:nvPr/>
        </p:nvSpPr>
        <p:spPr bwMode="auto">
          <a:xfrm flipV="1">
            <a:off x="5072063" y="3429000"/>
            <a:ext cx="144462" cy="288925"/>
          </a:xfrm>
          <a:prstGeom prst="line">
            <a:avLst/>
          </a:prstGeom>
          <a:noFill/>
          <a:ln w="28575">
            <a:solidFill>
              <a:schemeClr val="tx1"/>
            </a:solidFill>
            <a:round/>
            <a:headEnd/>
            <a:tailEnd/>
          </a:ln>
        </p:spPr>
        <p:txBody>
          <a:bodyPr/>
          <a:lstStyle/>
          <a:p>
            <a:endParaRPr lang="en-US"/>
          </a:p>
        </p:txBody>
      </p:sp>
      <p:sp>
        <p:nvSpPr>
          <p:cNvPr id="23567" name="Line 15"/>
          <p:cNvSpPr>
            <a:spLocks noChangeShapeType="1"/>
          </p:cNvSpPr>
          <p:nvPr/>
        </p:nvSpPr>
        <p:spPr bwMode="auto">
          <a:xfrm flipV="1">
            <a:off x="5214938" y="3429000"/>
            <a:ext cx="144462" cy="288925"/>
          </a:xfrm>
          <a:prstGeom prst="line">
            <a:avLst/>
          </a:prstGeom>
          <a:noFill/>
          <a:ln w="28575">
            <a:solidFill>
              <a:schemeClr val="tx1"/>
            </a:solidFill>
            <a:round/>
            <a:headEnd/>
            <a:tailEnd/>
          </a:ln>
        </p:spPr>
        <p:txBody>
          <a:bodyPr/>
          <a:lstStyle/>
          <a:p>
            <a:endParaRPr lang="en-US"/>
          </a:p>
        </p:txBody>
      </p:sp>
      <p:sp>
        <p:nvSpPr>
          <p:cNvPr id="23568" name="Line 16"/>
          <p:cNvSpPr>
            <a:spLocks noChangeShapeType="1"/>
          </p:cNvSpPr>
          <p:nvPr/>
        </p:nvSpPr>
        <p:spPr bwMode="auto">
          <a:xfrm flipV="1">
            <a:off x="5286375" y="3571875"/>
            <a:ext cx="215900" cy="0"/>
          </a:xfrm>
          <a:prstGeom prst="line">
            <a:avLst/>
          </a:prstGeom>
          <a:noFill/>
          <a:ln w="38100">
            <a:solidFill>
              <a:schemeClr val="tx1"/>
            </a:solidFill>
            <a:round/>
            <a:headEnd/>
            <a:tailEnd/>
          </a:ln>
        </p:spPr>
        <p:txBody>
          <a:bodyPr/>
          <a:lstStyle/>
          <a:p>
            <a:endParaRPr lang="en-US"/>
          </a:p>
        </p:txBody>
      </p:sp>
      <p:sp>
        <p:nvSpPr>
          <p:cNvPr id="23569" name="Line 17"/>
          <p:cNvSpPr>
            <a:spLocks noChangeShapeType="1"/>
          </p:cNvSpPr>
          <p:nvPr/>
        </p:nvSpPr>
        <p:spPr bwMode="auto">
          <a:xfrm>
            <a:off x="4786313" y="3643313"/>
            <a:ext cx="71437" cy="785812"/>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emia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emia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188913"/>
            <a:ext cx="8893175" cy="6940550"/>
          </a:xfrm>
          <a:prstGeom prst="rect">
            <a:avLst/>
          </a:prstGeom>
        </p:spPr>
        <p:txBody>
          <a:bodyPr>
            <a:spAutoFit/>
          </a:bodyPr>
          <a:lstStyle/>
          <a:p>
            <a:pPr fontAlgn="auto">
              <a:spcBef>
                <a:spcPts val="0"/>
              </a:spcBef>
              <a:spcAft>
                <a:spcPts val="0"/>
              </a:spcAft>
              <a:defRPr/>
            </a:pPr>
            <a:r>
              <a:rPr lang="en-US" dirty="0">
                <a:solidFill>
                  <a:srgbClr val="FFFF00"/>
                </a:solidFill>
                <a:latin typeface="+mn-lt"/>
                <a:cs typeface="+mn-cs"/>
              </a:rPr>
              <a:t>Initially, anaemia can be so mild that it goes unnoticed. But signs and symptoms increase as the condition worsens.</a:t>
            </a:r>
          </a:p>
          <a:p>
            <a:pPr fontAlgn="auto">
              <a:spcBef>
                <a:spcPts val="0"/>
              </a:spcBef>
              <a:spcAft>
                <a:spcPts val="0"/>
              </a:spcAft>
              <a:defRPr/>
            </a:pPr>
            <a:endParaRPr lang="en-US" sz="600" b="1" dirty="0">
              <a:latin typeface="+mn-lt"/>
              <a:cs typeface="+mn-cs"/>
            </a:endParaRPr>
          </a:p>
          <a:p>
            <a:pPr fontAlgn="auto">
              <a:spcBef>
                <a:spcPts val="0"/>
              </a:spcBef>
              <a:spcAft>
                <a:spcPts val="0"/>
              </a:spcAft>
              <a:defRPr/>
            </a:pPr>
            <a:r>
              <a:rPr lang="en-US" b="1" dirty="0">
                <a:solidFill>
                  <a:srgbClr val="FF0000"/>
                </a:solidFill>
                <a:latin typeface="+mn-lt"/>
                <a:cs typeface="+mn-cs"/>
              </a:rPr>
              <a:t>Signs and symptoms:</a:t>
            </a:r>
          </a:p>
          <a:p>
            <a:pPr fontAlgn="auto">
              <a:spcBef>
                <a:spcPts val="0"/>
              </a:spcBef>
              <a:spcAft>
                <a:spcPts val="0"/>
              </a:spcAft>
              <a:defRPr/>
            </a:pPr>
            <a:endParaRPr lang="en-US" sz="600" b="1" dirty="0">
              <a:latin typeface="+mn-lt"/>
              <a:cs typeface="+mn-cs"/>
            </a:endParaRPr>
          </a:p>
          <a:p>
            <a:pPr fontAlgn="auto">
              <a:spcBef>
                <a:spcPts val="0"/>
              </a:spcBef>
              <a:spcAft>
                <a:spcPts val="0"/>
              </a:spcAft>
              <a:defRPr/>
            </a:pPr>
            <a:r>
              <a:rPr lang="en-US" sz="2800" b="1" dirty="0">
                <a:solidFill>
                  <a:schemeClr val="accent2"/>
                </a:solidFill>
                <a:latin typeface="+mn-lt"/>
                <a:cs typeface="+mn-cs"/>
              </a:rPr>
              <a:t>The main symptom of most types of anemia is fatigue</a:t>
            </a:r>
            <a:r>
              <a:rPr lang="en-US" sz="2800" dirty="0">
                <a:solidFill>
                  <a:schemeClr val="accent2"/>
                </a:solidFill>
                <a:latin typeface="+mn-lt"/>
                <a:cs typeface="+mn-cs"/>
              </a:rPr>
              <a:t>. </a:t>
            </a:r>
          </a:p>
          <a:p>
            <a:pPr fontAlgn="auto">
              <a:spcBef>
                <a:spcPts val="0"/>
              </a:spcBef>
              <a:spcAft>
                <a:spcPts val="0"/>
              </a:spcAft>
              <a:defRPr/>
            </a:pPr>
            <a:endParaRPr lang="en-US" sz="600" dirty="0">
              <a:solidFill>
                <a:schemeClr val="accent6">
                  <a:lumMod val="50000"/>
                </a:schemeClr>
              </a:solidFill>
              <a:latin typeface="+mn-lt"/>
              <a:cs typeface="+mn-cs"/>
            </a:endParaRPr>
          </a:p>
          <a:p>
            <a:pPr fontAlgn="auto">
              <a:spcBef>
                <a:spcPts val="0"/>
              </a:spcBef>
              <a:spcAft>
                <a:spcPts val="0"/>
              </a:spcAft>
              <a:defRPr/>
            </a:pPr>
            <a:r>
              <a:rPr lang="en-US" b="1" dirty="0">
                <a:solidFill>
                  <a:srgbClr val="FF0000"/>
                </a:solidFill>
                <a:latin typeface="+mn-lt"/>
                <a:cs typeface="+mn-cs"/>
              </a:rPr>
              <a:t>Other anemia symptoms include:</a:t>
            </a:r>
          </a:p>
          <a:p>
            <a:pPr fontAlgn="auto">
              <a:spcBef>
                <a:spcPts val="0"/>
              </a:spcBef>
              <a:spcAft>
                <a:spcPts val="0"/>
              </a:spcAft>
              <a:defRPr/>
            </a:pPr>
            <a:endParaRPr lang="en-US" sz="300" dirty="0">
              <a:solidFill>
                <a:schemeClr val="accent6">
                  <a:lumMod val="50000"/>
                </a:schemeClr>
              </a:solidFill>
              <a:latin typeface="+mn-lt"/>
              <a:cs typeface="+mn-cs"/>
            </a:endParaRPr>
          </a:p>
          <a:p>
            <a:pPr fontAlgn="auto">
              <a:spcBef>
                <a:spcPts val="0"/>
              </a:spcBef>
              <a:spcAft>
                <a:spcPts val="0"/>
              </a:spcAft>
              <a:defRPr/>
            </a:pPr>
            <a:r>
              <a:rPr lang="en-US" dirty="0">
                <a:latin typeface="+mn-lt"/>
                <a:cs typeface="+mn-cs"/>
              </a:rPr>
              <a:t>	Weakness </a:t>
            </a:r>
            <a:r>
              <a:rPr lang="en-US" dirty="0"/>
              <a:t>(Fatigue)</a:t>
            </a:r>
            <a:r>
              <a:rPr lang="en-US" dirty="0">
                <a:latin typeface="+mn-lt"/>
                <a:cs typeface="+mn-cs"/>
              </a:rPr>
              <a:t>                                                               </a:t>
            </a:r>
            <a:r>
              <a:rPr lang="en-US" b="1" dirty="0">
                <a:latin typeface="+mn-lt"/>
                <a:cs typeface="+mn-cs"/>
              </a:rPr>
              <a:t> </a:t>
            </a:r>
            <a:r>
              <a:rPr lang="en-US" sz="2000" b="1" dirty="0">
                <a:latin typeface="+mn-lt"/>
                <a:cs typeface="+mn-cs"/>
              </a:rPr>
              <a:t>      	</a:t>
            </a:r>
            <a:r>
              <a:rPr lang="en-US" dirty="0">
                <a:latin typeface="+mn-lt"/>
                <a:cs typeface="+mn-cs"/>
              </a:rPr>
              <a:t>Headache</a:t>
            </a:r>
          </a:p>
          <a:p>
            <a:pPr fontAlgn="auto">
              <a:spcBef>
                <a:spcPts val="0"/>
              </a:spcBef>
              <a:spcAft>
                <a:spcPts val="0"/>
              </a:spcAft>
              <a:defRPr/>
            </a:pPr>
            <a:r>
              <a:rPr lang="en-US" dirty="0">
                <a:latin typeface="+mn-lt"/>
                <a:cs typeface="+mn-cs"/>
              </a:rPr>
              <a:t>	Pale skin </a:t>
            </a:r>
          </a:p>
          <a:p>
            <a:pPr fontAlgn="auto">
              <a:spcBef>
                <a:spcPts val="0"/>
              </a:spcBef>
              <a:spcAft>
                <a:spcPts val="0"/>
              </a:spcAft>
              <a:defRPr/>
            </a:pPr>
            <a:r>
              <a:rPr lang="en-US" dirty="0">
                <a:latin typeface="+mn-lt"/>
                <a:cs typeface="+mn-cs"/>
              </a:rPr>
              <a:t>	A fast or irregular heartbeat </a:t>
            </a:r>
          </a:p>
          <a:p>
            <a:pPr fontAlgn="auto">
              <a:spcBef>
                <a:spcPts val="0"/>
              </a:spcBef>
              <a:spcAft>
                <a:spcPts val="0"/>
              </a:spcAft>
              <a:defRPr/>
            </a:pPr>
            <a:r>
              <a:rPr lang="en-US" dirty="0">
                <a:latin typeface="+mn-lt"/>
                <a:cs typeface="+mn-cs"/>
              </a:rPr>
              <a:t>	Palpitation</a:t>
            </a:r>
          </a:p>
          <a:p>
            <a:pPr fontAlgn="auto">
              <a:spcBef>
                <a:spcPts val="0"/>
              </a:spcBef>
              <a:spcAft>
                <a:spcPts val="0"/>
              </a:spcAft>
              <a:defRPr/>
            </a:pPr>
            <a:r>
              <a:rPr lang="en-US" dirty="0">
                <a:latin typeface="+mn-lt"/>
                <a:cs typeface="+mn-cs"/>
              </a:rPr>
              <a:t>	Exercise induced </a:t>
            </a:r>
            <a:r>
              <a:rPr lang="en-US" dirty="0" err="1">
                <a:latin typeface="+mn-lt"/>
                <a:cs typeface="+mn-cs"/>
              </a:rPr>
              <a:t>dyspnea</a:t>
            </a:r>
            <a:endParaRPr lang="en-US" dirty="0">
              <a:latin typeface="+mn-lt"/>
              <a:cs typeface="+mn-cs"/>
            </a:endParaRPr>
          </a:p>
          <a:p>
            <a:pPr fontAlgn="auto">
              <a:spcBef>
                <a:spcPts val="0"/>
              </a:spcBef>
              <a:spcAft>
                <a:spcPts val="0"/>
              </a:spcAft>
              <a:defRPr/>
            </a:pPr>
            <a:r>
              <a:rPr lang="en-US" dirty="0">
                <a:latin typeface="+mn-lt"/>
                <a:cs typeface="+mn-cs"/>
              </a:rPr>
              <a:t>	(Shortness of breath)                                                                  	Chest pain                                                                          	</a:t>
            </a:r>
            <a:r>
              <a:rPr lang="en-US" sz="2000" dirty="0">
                <a:latin typeface="+mn-lt"/>
                <a:cs typeface="+mn-cs"/>
              </a:rPr>
              <a:t>Dizziness </a:t>
            </a:r>
          </a:p>
          <a:p>
            <a:pPr fontAlgn="auto">
              <a:spcBef>
                <a:spcPts val="0"/>
              </a:spcBef>
              <a:spcAft>
                <a:spcPts val="0"/>
              </a:spcAft>
              <a:defRPr/>
            </a:pPr>
            <a:r>
              <a:rPr lang="en-US" sz="2000" dirty="0">
                <a:latin typeface="+mn-lt"/>
                <a:cs typeface="+mn-cs"/>
              </a:rPr>
              <a:t>	Cognitive problems</a:t>
            </a:r>
          </a:p>
          <a:p>
            <a:pPr fontAlgn="auto">
              <a:spcBef>
                <a:spcPts val="0"/>
              </a:spcBef>
              <a:spcAft>
                <a:spcPts val="0"/>
              </a:spcAft>
              <a:defRPr/>
            </a:pPr>
            <a:r>
              <a:rPr lang="en-US" sz="2000" dirty="0">
                <a:latin typeface="+mn-lt"/>
                <a:cs typeface="+mn-cs"/>
              </a:rPr>
              <a:t>	Numbness or coldness in your extremities</a:t>
            </a:r>
            <a:endParaRPr lang="en-US" dirty="0">
              <a:latin typeface="+mn-lt"/>
              <a:cs typeface="+mn-cs"/>
            </a:endParaRPr>
          </a:p>
          <a:p>
            <a:pPr fontAlgn="auto">
              <a:spcBef>
                <a:spcPts val="0"/>
              </a:spcBef>
              <a:spcAft>
                <a:spcPts val="0"/>
              </a:spcAft>
              <a:defRPr/>
            </a:pPr>
            <a:r>
              <a:rPr lang="en-US" dirty="0">
                <a:latin typeface="+mn-lt"/>
                <a:cs typeface="+mn-cs"/>
              </a:rPr>
              <a:t> </a:t>
            </a:r>
          </a:p>
          <a:p>
            <a:pPr fontAlgn="auto">
              <a:spcBef>
                <a:spcPts val="0"/>
              </a:spcBef>
              <a:spcAft>
                <a:spcPts val="0"/>
              </a:spcAft>
              <a:defRPr/>
            </a:pPr>
            <a:endParaRPr lang="en-US" dirty="0">
              <a:latin typeface="+mn-lt"/>
              <a:cs typeface="+mn-cs"/>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179388" y="317500"/>
            <a:ext cx="8964612" cy="6540500"/>
          </a:xfrm>
          <a:prstGeom prst="rect">
            <a:avLst/>
          </a:prstGeom>
          <a:noFill/>
          <a:ln w="9525">
            <a:noFill/>
            <a:miter lim="800000"/>
            <a:headEnd/>
            <a:tailEnd/>
          </a:ln>
        </p:spPr>
        <p:txBody>
          <a:bodyPr>
            <a:spAutoFit/>
          </a:bodyPr>
          <a:lstStyle/>
          <a:p>
            <a:r>
              <a:rPr lang="en-US">
                <a:latin typeface="Constantia" pitchFamily="18" charset="0"/>
              </a:rPr>
              <a:t>      </a:t>
            </a:r>
            <a:r>
              <a:rPr lang="en-US" b="1">
                <a:solidFill>
                  <a:srgbClr val="FF0000"/>
                </a:solidFill>
                <a:latin typeface="Constantia" pitchFamily="18" charset="0"/>
              </a:rPr>
              <a:t>Signs of Anaemia  may  include:</a:t>
            </a:r>
          </a:p>
          <a:p>
            <a:endParaRPr lang="en-US" sz="1000">
              <a:latin typeface="Constantia" pitchFamily="18" charset="0"/>
            </a:endParaRPr>
          </a:p>
          <a:p>
            <a:r>
              <a:rPr lang="en-US">
                <a:latin typeface="Constantia" pitchFamily="18" charset="0"/>
              </a:rPr>
              <a:t>Black and tarry stools (sticky and foul smelling)</a:t>
            </a:r>
          </a:p>
          <a:p>
            <a:r>
              <a:rPr lang="en-US" sz="100">
                <a:latin typeface="Constantia" pitchFamily="18" charset="0"/>
              </a:rPr>
              <a:t>         </a:t>
            </a:r>
          </a:p>
          <a:p>
            <a:r>
              <a:rPr lang="en-US">
                <a:latin typeface="Constantia" pitchFamily="18" charset="0"/>
              </a:rPr>
              <a:t>Maroon, or visibly bloody stools</a:t>
            </a:r>
          </a:p>
          <a:p>
            <a:r>
              <a:rPr lang="en-US">
                <a:latin typeface="Constantia" pitchFamily="18" charset="0"/>
              </a:rPr>
              <a:t>Tachycardia     </a:t>
            </a:r>
          </a:p>
          <a:p>
            <a:r>
              <a:rPr lang="en-US">
                <a:latin typeface="Constantia" pitchFamily="18" charset="0"/>
              </a:rPr>
              <a:t>Tachypnea</a:t>
            </a:r>
          </a:p>
          <a:p>
            <a:r>
              <a:rPr lang="en-US">
                <a:latin typeface="Constantia" pitchFamily="18" charset="0"/>
              </a:rPr>
              <a:t>Pale or cold skin</a:t>
            </a:r>
          </a:p>
          <a:p>
            <a:r>
              <a:rPr lang="en-US">
                <a:latin typeface="Constantia" pitchFamily="18" charset="0"/>
              </a:rPr>
              <a:t>Jaundice</a:t>
            </a:r>
          </a:p>
          <a:p>
            <a:r>
              <a:rPr lang="en-US">
                <a:latin typeface="Constantia" pitchFamily="18" charset="0"/>
              </a:rPr>
              <a:t>low blood pressure                          </a:t>
            </a:r>
          </a:p>
          <a:p>
            <a:r>
              <a:rPr lang="en-US">
                <a:latin typeface="Constantia" pitchFamily="18" charset="0"/>
              </a:rPr>
              <a:t>Heart murmur                                                   </a:t>
            </a:r>
          </a:p>
          <a:p>
            <a:r>
              <a:rPr lang="en-US">
                <a:latin typeface="Constantia" pitchFamily="18" charset="0"/>
              </a:rPr>
              <a:t>Enlargement of the spleen                                                                                                                                                                                            Constipation</a:t>
            </a:r>
          </a:p>
          <a:p>
            <a:endParaRPr lang="en-US">
              <a:latin typeface="Constantia" pitchFamily="18" charset="0"/>
            </a:endParaRPr>
          </a:p>
          <a:p>
            <a:endParaRPr lang="en-US">
              <a:latin typeface="Constantia" pitchFamily="18" charset="0"/>
            </a:endParaRPr>
          </a:p>
          <a:p>
            <a:r>
              <a:rPr lang="en-US">
                <a:latin typeface="Constantia" pitchFamily="18" charset="0"/>
              </a:rPr>
              <a:t>                </a:t>
            </a:r>
          </a:p>
          <a:p>
            <a:endParaRPr lang="en-US">
              <a:latin typeface="Constantia" pitchFamily="18" charset="0"/>
            </a:endParaRPr>
          </a:p>
          <a:p>
            <a:endParaRPr lang="en-US">
              <a:latin typeface="Constantia" pitchFamily="18" charset="0"/>
            </a:endParaRPr>
          </a:p>
          <a:p>
            <a:endParaRPr lang="en-US">
              <a:latin typeface="Constantia" pitchFamily="18" charset="0"/>
            </a:endParaRPr>
          </a:p>
        </p:txBody>
      </p:sp>
      <p:sp>
        <p:nvSpPr>
          <p:cNvPr id="4" name="Rectangle 3"/>
          <p:cNvSpPr/>
          <p:nvPr/>
        </p:nvSpPr>
        <p:spPr>
          <a:xfrm>
            <a:off x="3779838" y="1916113"/>
            <a:ext cx="5364162" cy="2370137"/>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dirty="0">
                <a:solidFill>
                  <a:srgbClr val="C00000"/>
                </a:solidFill>
                <a:latin typeface="+mn-lt"/>
                <a:cs typeface="+mn-cs"/>
              </a:rPr>
              <a:t>syncope (particularly following exercise) </a:t>
            </a:r>
          </a:p>
          <a:p>
            <a:pPr fontAlgn="auto">
              <a:spcBef>
                <a:spcPts val="0"/>
              </a:spcBef>
              <a:spcAft>
                <a:spcPts val="0"/>
              </a:spcAft>
              <a:defRPr/>
            </a:pPr>
            <a:r>
              <a:rPr lang="en-US" dirty="0">
                <a:solidFill>
                  <a:srgbClr val="C00000"/>
                </a:solidFill>
                <a:latin typeface="+mn-lt"/>
                <a:cs typeface="+mn-cs"/>
              </a:rPr>
              <a:t>bounding pulse</a:t>
            </a:r>
          </a:p>
          <a:p>
            <a:pPr fontAlgn="auto">
              <a:spcBef>
                <a:spcPts val="0"/>
              </a:spcBef>
              <a:spcAft>
                <a:spcPts val="0"/>
              </a:spcAft>
              <a:defRPr/>
            </a:pPr>
            <a:r>
              <a:rPr lang="en-US" dirty="0">
                <a:solidFill>
                  <a:srgbClr val="C00000"/>
                </a:solidFill>
                <a:latin typeface="+mn-lt"/>
                <a:cs typeface="+mn-cs"/>
              </a:rPr>
              <a:t>syncope or postural hypotension</a:t>
            </a:r>
          </a:p>
          <a:p>
            <a:pPr fontAlgn="auto">
              <a:spcBef>
                <a:spcPts val="0"/>
              </a:spcBef>
              <a:spcAft>
                <a:spcPts val="0"/>
              </a:spcAft>
              <a:defRPr/>
            </a:pPr>
            <a:r>
              <a:rPr lang="en-US" dirty="0">
                <a:solidFill>
                  <a:srgbClr val="C00000"/>
                </a:solidFill>
                <a:latin typeface="+mn-lt"/>
                <a:cs typeface="+mn-cs"/>
              </a:rPr>
              <a:t>tinnitus or vertigo irritability, restlessness </a:t>
            </a:r>
          </a:p>
          <a:p>
            <a:pPr fontAlgn="auto">
              <a:spcBef>
                <a:spcPts val="0"/>
              </a:spcBef>
              <a:spcAft>
                <a:spcPts val="0"/>
              </a:spcAft>
              <a:defRPr/>
            </a:pPr>
            <a:r>
              <a:rPr lang="en-US" dirty="0">
                <a:solidFill>
                  <a:srgbClr val="C00000"/>
                </a:solidFill>
                <a:latin typeface="+mn-lt"/>
                <a:cs typeface="+mn-cs"/>
              </a:rPr>
              <a:t>(difficulty sleeping  or  concentrating  more frequent in severe chronic anemia</a:t>
            </a:r>
            <a:r>
              <a:rPr lang="en-US" sz="2800" dirty="0">
                <a:solidFill>
                  <a:srgbClr val="C00000"/>
                </a:solidFill>
                <a:latin typeface="+mn-lt"/>
                <a:cs typeface="+mn-cs"/>
              </a:rPr>
              <a:t>)</a:t>
            </a:r>
          </a:p>
        </p:txBody>
      </p:sp>
      <p:sp>
        <p:nvSpPr>
          <p:cNvPr id="5" name="Rectangle 4"/>
          <p:cNvSpPr/>
          <p:nvPr/>
        </p:nvSpPr>
        <p:spPr>
          <a:xfrm>
            <a:off x="250825" y="5516563"/>
            <a:ext cx="2819400" cy="831850"/>
          </a:xfrm>
          <a:prstGeom prst="rect">
            <a:avLst/>
          </a:prstGeom>
          <a:solidFill>
            <a:schemeClr val="accent2">
              <a:lumMod val="60000"/>
              <a:lumOff val="40000"/>
            </a:schemeClr>
          </a:solidFill>
        </p:spPr>
        <p:txBody>
          <a:bodyPr>
            <a:spAutoFit/>
          </a:bodyPr>
          <a:lstStyle/>
          <a:p>
            <a:pPr fontAlgn="auto">
              <a:spcBef>
                <a:spcPts val="0"/>
              </a:spcBef>
              <a:spcAft>
                <a:spcPts val="0"/>
              </a:spcAft>
              <a:defRPr/>
            </a:pPr>
            <a:r>
              <a:rPr lang="en-US" dirty="0">
                <a:solidFill>
                  <a:srgbClr val="C00000"/>
                </a:solidFill>
                <a:latin typeface="+mn-lt"/>
                <a:cs typeface="+mn-cs"/>
              </a:rPr>
              <a:t>Sweating, thirst and air hunger</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4"/>
                                        </p:tgtEl>
                                        <p:attrNameLst>
                                          <p:attrName>style.fontStyle</p:attrName>
                                        </p:attrNameLst>
                                      </p:cBhvr>
                                      <p:to>
                                        <p:strVal val="normal"/>
                                      </p:to>
                                    </p:set>
                                    <p:set>
                                      <p:cBhvr override="childStyle">
                                        <p:cTn id="7" dur="indefinite"/>
                                        <p:tgtEl>
                                          <p:spTgt spid="4"/>
                                        </p:tgtEl>
                                        <p:attrNameLst>
                                          <p:attrName>style.fontWeight</p:attrName>
                                        </p:attrNameLst>
                                      </p:cBhvr>
                                      <p:to>
                                        <p:strVal val="bold"/>
                                      </p:to>
                                    </p:set>
                                    <p:set>
                                      <p:cBhvr override="childStyle">
                                        <p:cTn id="8" dur="indefinite"/>
                                        <p:tgtEl>
                                          <p:spTgt spid="4"/>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8194" name="Picture 1" descr="CBC1.jpg"/>
          <p:cNvPicPr>
            <a:picLocks noChangeAspect="1"/>
          </p:cNvPicPr>
          <p:nvPr/>
        </p:nvPicPr>
        <p:blipFill>
          <a:blip r:embed="rId2"/>
          <a:srcRect/>
          <a:stretch>
            <a:fillRect/>
          </a:stretch>
        </p:blipFill>
        <p:spPr bwMode="auto">
          <a:xfrm>
            <a:off x="1835150" y="188913"/>
            <a:ext cx="5329238" cy="666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357188" y="142875"/>
            <a:ext cx="8496300" cy="6572250"/>
          </a:xfrm>
        </p:spPr>
        <p:txBody>
          <a:bodyPr/>
          <a:lstStyle/>
          <a:p>
            <a:pPr algn="ctr" eaLnBrk="1" hangingPunct="1">
              <a:buFontTx/>
              <a:buNone/>
            </a:pPr>
            <a:r>
              <a:rPr lang="en-US" b="1" smtClean="0"/>
              <a:t> </a:t>
            </a:r>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sz="2400" smtClean="0"/>
          </a:p>
        </p:txBody>
      </p:sp>
      <p:sp>
        <p:nvSpPr>
          <p:cNvPr id="9219" name="Text Box 6"/>
          <p:cNvSpPr txBox="1">
            <a:spLocks noChangeArrowheads="1"/>
          </p:cNvSpPr>
          <p:nvPr/>
        </p:nvSpPr>
        <p:spPr bwMode="auto">
          <a:xfrm>
            <a:off x="2500313" y="142875"/>
            <a:ext cx="4357687" cy="369888"/>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800" b="1"/>
              <a:t>Hypochromic and/or Microcytic Anaemia</a:t>
            </a:r>
          </a:p>
        </p:txBody>
      </p:sp>
      <p:sp>
        <p:nvSpPr>
          <p:cNvPr id="9220" name="Text Box 8"/>
          <p:cNvSpPr txBox="1">
            <a:spLocks noChangeArrowheads="1"/>
          </p:cNvSpPr>
          <p:nvPr/>
        </p:nvSpPr>
        <p:spPr bwMode="auto">
          <a:xfrm>
            <a:off x="4284663" y="765175"/>
            <a:ext cx="1081087" cy="342900"/>
          </a:xfrm>
          <a:prstGeom prst="rect">
            <a:avLst/>
          </a:prstGeom>
          <a:solidFill>
            <a:srgbClr val="FF0000"/>
          </a:solidFill>
          <a:ln w="38100">
            <a:solidFill>
              <a:schemeClr val="tx1"/>
            </a:solidFill>
            <a:miter lim="800000"/>
            <a:headEnd/>
            <a:tailEnd/>
          </a:ln>
        </p:spPr>
        <p:txBody>
          <a:bodyPr>
            <a:spAutoFit/>
          </a:bodyPr>
          <a:lstStyle/>
          <a:p>
            <a:pPr>
              <a:spcBef>
                <a:spcPct val="50000"/>
              </a:spcBef>
            </a:pPr>
            <a:r>
              <a:rPr lang="en-US" sz="1400" b="1"/>
              <a:t>Serum Fe</a:t>
            </a:r>
          </a:p>
        </p:txBody>
      </p:sp>
      <p:sp>
        <p:nvSpPr>
          <p:cNvPr id="9221" name="Line 9"/>
          <p:cNvSpPr>
            <a:spLocks noChangeShapeType="1"/>
          </p:cNvSpPr>
          <p:nvPr/>
        </p:nvSpPr>
        <p:spPr bwMode="auto">
          <a:xfrm>
            <a:off x="4787900" y="549275"/>
            <a:ext cx="0" cy="215900"/>
          </a:xfrm>
          <a:prstGeom prst="line">
            <a:avLst/>
          </a:prstGeom>
          <a:noFill/>
          <a:ln w="38100">
            <a:solidFill>
              <a:schemeClr val="tx1"/>
            </a:solidFill>
            <a:round/>
            <a:headEnd/>
            <a:tailEnd/>
          </a:ln>
        </p:spPr>
        <p:txBody>
          <a:bodyPr/>
          <a:lstStyle/>
          <a:p>
            <a:endParaRPr lang="en-US"/>
          </a:p>
        </p:txBody>
      </p:sp>
      <p:sp>
        <p:nvSpPr>
          <p:cNvPr id="9222" name="Text Box 12"/>
          <p:cNvSpPr txBox="1">
            <a:spLocks noChangeArrowheads="1"/>
          </p:cNvSpPr>
          <p:nvPr/>
        </p:nvSpPr>
        <p:spPr bwMode="auto">
          <a:xfrm>
            <a:off x="6948488" y="1557338"/>
            <a:ext cx="1511300" cy="75882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Serum Fe Increased Hyperferraemia</a:t>
            </a:r>
          </a:p>
        </p:txBody>
      </p:sp>
      <p:sp>
        <p:nvSpPr>
          <p:cNvPr id="9223" name="Text Box 13"/>
          <p:cNvSpPr txBox="1">
            <a:spLocks noChangeArrowheads="1"/>
          </p:cNvSpPr>
          <p:nvPr/>
        </p:nvSpPr>
        <p:spPr bwMode="auto">
          <a:xfrm>
            <a:off x="1258888" y="1700213"/>
            <a:ext cx="2089150" cy="652462"/>
          </a:xfrm>
          <a:prstGeom prst="rect">
            <a:avLst/>
          </a:prstGeom>
          <a:solidFill>
            <a:srgbClr val="F80000"/>
          </a:solidFill>
          <a:ln w="28575">
            <a:solidFill>
              <a:schemeClr val="tx1"/>
            </a:solidFill>
            <a:miter lim="800000"/>
            <a:headEnd/>
            <a:tailEnd/>
          </a:ln>
        </p:spPr>
        <p:txBody>
          <a:bodyPr>
            <a:spAutoFit/>
          </a:bodyPr>
          <a:lstStyle/>
          <a:p>
            <a:pPr algn="ctr">
              <a:spcBef>
                <a:spcPct val="50000"/>
              </a:spcBef>
            </a:pPr>
            <a:r>
              <a:rPr lang="en-US" sz="1400" b="1"/>
              <a:t>Serum Fe </a:t>
            </a:r>
          </a:p>
          <a:p>
            <a:pPr algn="ctr">
              <a:spcBef>
                <a:spcPct val="50000"/>
              </a:spcBef>
            </a:pPr>
            <a:r>
              <a:rPr lang="en-US" sz="1400" b="1"/>
              <a:t>Reduced Hypoferraemia</a:t>
            </a:r>
          </a:p>
        </p:txBody>
      </p:sp>
      <p:sp>
        <p:nvSpPr>
          <p:cNvPr id="9224" name="Text Box 14"/>
          <p:cNvSpPr txBox="1">
            <a:spLocks noChangeArrowheads="1"/>
          </p:cNvSpPr>
          <p:nvPr/>
        </p:nvSpPr>
        <p:spPr bwMode="auto">
          <a:xfrm>
            <a:off x="4140200" y="1700213"/>
            <a:ext cx="1368425" cy="555625"/>
          </a:xfrm>
          <a:prstGeom prst="rect">
            <a:avLst/>
          </a:prstGeom>
          <a:solidFill>
            <a:srgbClr val="FF0000"/>
          </a:solidFill>
          <a:ln w="38100">
            <a:solidFill>
              <a:schemeClr val="tx1"/>
            </a:solidFill>
            <a:miter lim="800000"/>
            <a:headEnd/>
            <a:tailEnd/>
          </a:ln>
        </p:spPr>
        <p:txBody>
          <a:bodyPr>
            <a:spAutoFit/>
          </a:bodyPr>
          <a:lstStyle/>
          <a:p>
            <a:pPr algn="ctr">
              <a:spcBef>
                <a:spcPct val="50000"/>
              </a:spcBef>
            </a:pPr>
            <a:r>
              <a:rPr lang="en-US" sz="1400" b="1"/>
              <a:t>Serum Fe Normal</a:t>
            </a:r>
          </a:p>
        </p:txBody>
      </p:sp>
      <p:sp>
        <p:nvSpPr>
          <p:cNvPr id="9225" name="Line 15"/>
          <p:cNvSpPr>
            <a:spLocks noChangeShapeType="1"/>
          </p:cNvSpPr>
          <p:nvPr/>
        </p:nvSpPr>
        <p:spPr bwMode="auto">
          <a:xfrm>
            <a:off x="2124075" y="1341438"/>
            <a:ext cx="5759450" cy="0"/>
          </a:xfrm>
          <a:prstGeom prst="line">
            <a:avLst/>
          </a:prstGeom>
          <a:noFill/>
          <a:ln w="38100">
            <a:solidFill>
              <a:schemeClr val="tx1"/>
            </a:solidFill>
            <a:round/>
            <a:headEnd/>
            <a:tailEnd/>
          </a:ln>
        </p:spPr>
        <p:txBody>
          <a:bodyPr/>
          <a:lstStyle/>
          <a:p>
            <a:endParaRPr lang="en-US"/>
          </a:p>
        </p:txBody>
      </p:sp>
      <p:sp>
        <p:nvSpPr>
          <p:cNvPr id="9226" name="Line 16"/>
          <p:cNvSpPr>
            <a:spLocks noChangeShapeType="1"/>
          </p:cNvSpPr>
          <p:nvPr/>
        </p:nvSpPr>
        <p:spPr bwMode="auto">
          <a:xfrm>
            <a:off x="4787900" y="1125538"/>
            <a:ext cx="0" cy="215900"/>
          </a:xfrm>
          <a:prstGeom prst="line">
            <a:avLst/>
          </a:prstGeom>
          <a:noFill/>
          <a:ln w="28575">
            <a:solidFill>
              <a:schemeClr val="tx1"/>
            </a:solidFill>
            <a:round/>
            <a:headEnd/>
            <a:tailEnd/>
          </a:ln>
        </p:spPr>
        <p:txBody>
          <a:bodyPr/>
          <a:lstStyle/>
          <a:p>
            <a:endParaRPr lang="en-US"/>
          </a:p>
        </p:txBody>
      </p:sp>
      <p:sp>
        <p:nvSpPr>
          <p:cNvPr id="9227" name="Line 17"/>
          <p:cNvSpPr>
            <a:spLocks noChangeShapeType="1"/>
          </p:cNvSpPr>
          <p:nvPr/>
        </p:nvSpPr>
        <p:spPr bwMode="auto">
          <a:xfrm>
            <a:off x="2124075" y="1341438"/>
            <a:ext cx="0" cy="358775"/>
          </a:xfrm>
          <a:prstGeom prst="line">
            <a:avLst/>
          </a:prstGeom>
          <a:noFill/>
          <a:ln w="28575">
            <a:solidFill>
              <a:schemeClr val="tx1"/>
            </a:solidFill>
            <a:round/>
            <a:headEnd/>
            <a:tailEnd/>
          </a:ln>
        </p:spPr>
        <p:txBody>
          <a:bodyPr/>
          <a:lstStyle/>
          <a:p>
            <a:endParaRPr lang="en-US"/>
          </a:p>
        </p:txBody>
      </p:sp>
      <p:sp>
        <p:nvSpPr>
          <p:cNvPr id="9228" name="Line 18"/>
          <p:cNvSpPr>
            <a:spLocks noChangeShapeType="1"/>
          </p:cNvSpPr>
          <p:nvPr/>
        </p:nvSpPr>
        <p:spPr bwMode="auto">
          <a:xfrm>
            <a:off x="7885113" y="1341438"/>
            <a:ext cx="0" cy="214312"/>
          </a:xfrm>
          <a:prstGeom prst="line">
            <a:avLst/>
          </a:prstGeom>
          <a:noFill/>
          <a:ln w="38100">
            <a:solidFill>
              <a:schemeClr val="tx1"/>
            </a:solidFill>
            <a:round/>
            <a:headEnd/>
            <a:tailEnd/>
          </a:ln>
        </p:spPr>
        <p:txBody>
          <a:bodyPr/>
          <a:lstStyle/>
          <a:p>
            <a:endParaRPr lang="en-US"/>
          </a:p>
        </p:txBody>
      </p:sp>
      <p:sp>
        <p:nvSpPr>
          <p:cNvPr id="9229" name="Line 19"/>
          <p:cNvSpPr>
            <a:spLocks noChangeShapeType="1"/>
          </p:cNvSpPr>
          <p:nvPr/>
        </p:nvSpPr>
        <p:spPr bwMode="auto">
          <a:xfrm>
            <a:off x="5003800" y="1341438"/>
            <a:ext cx="0" cy="358775"/>
          </a:xfrm>
          <a:prstGeom prst="line">
            <a:avLst/>
          </a:prstGeom>
          <a:noFill/>
          <a:ln w="38100">
            <a:solidFill>
              <a:schemeClr val="tx1"/>
            </a:solidFill>
            <a:round/>
            <a:headEnd/>
            <a:tailEnd/>
          </a:ln>
        </p:spPr>
        <p:txBody>
          <a:bodyPr/>
          <a:lstStyle/>
          <a:p>
            <a:endParaRPr lang="en-US"/>
          </a:p>
        </p:txBody>
      </p:sp>
      <p:sp>
        <p:nvSpPr>
          <p:cNvPr id="9230" name="Text Box 20"/>
          <p:cNvSpPr txBox="1">
            <a:spLocks noChangeArrowheads="1"/>
          </p:cNvSpPr>
          <p:nvPr/>
        </p:nvSpPr>
        <p:spPr bwMode="auto">
          <a:xfrm>
            <a:off x="971550" y="2781300"/>
            <a:ext cx="1584325" cy="652463"/>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Bone Marrow</a:t>
            </a:r>
          </a:p>
          <a:p>
            <a:pPr algn="ctr">
              <a:spcBef>
                <a:spcPct val="50000"/>
              </a:spcBef>
            </a:pPr>
            <a:r>
              <a:rPr lang="en-US" sz="1400" b="1"/>
              <a:t>Macrophage Iron</a:t>
            </a:r>
          </a:p>
        </p:txBody>
      </p:sp>
      <p:sp>
        <p:nvSpPr>
          <p:cNvPr id="9231" name="Text Box 21"/>
          <p:cNvSpPr txBox="1">
            <a:spLocks noChangeArrowheads="1"/>
          </p:cNvSpPr>
          <p:nvPr/>
        </p:nvSpPr>
        <p:spPr bwMode="auto">
          <a:xfrm>
            <a:off x="3203575" y="2781300"/>
            <a:ext cx="1079500" cy="546100"/>
          </a:xfrm>
          <a:prstGeom prst="rect">
            <a:avLst/>
          </a:prstGeom>
          <a:solidFill>
            <a:srgbClr val="FF2B2B"/>
          </a:solidFill>
          <a:ln w="28575">
            <a:solidFill>
              <a:schemeClr val="tx1"/>
            </a:solidFill>
            <a:miter lim="800000"/>
            <a:headEnd/>
            <a:tailEnd/>
          </a:ln>
        </p:spPr>
        <p:txBody>
          <a:bodyPr>
            <a:spAutoFit/>
          </a:bodyPr>
          <a:lstStyle/>
          <a:p>
            <a:pPr algn="ctr">
              <a:spcBef>
                <a:spcPct val="50000"/>
              </a:spcBef>
            </a:pPr>
            <a:r>
              <a:rPr lang="en-US" sz="1400" b="1"/>
              <a:t>Serum Ferritin</a:t>
            </a:r>
          </a:p>
        </p:txBody>
      </p:sp>
      <p:sp>
        <p:nvSpPr>
          <p:cNvPr id="9232" name="Text Box 22"/>
          <p:cNvSpPr txBox="1">
            <a:spLocks noChangeArrowheads="1"/>
          </p:cNvSpPr>
          <p:nvPr/>
        </p:nvSpPr>
        <p:spPr bwMode="auto">
          <a:xfrm>
            <a:off x="4572000" y="2708275"/>
            <a:ext cx="1800225" cy="54610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400" b="1"/>
              <a:t>Hemoglobin Electrophoresis, etc</a:t>
            </a:r>
          </a:p>
        </p:txBody>
      </p:sp>
      <p:sp>
        <p:nvSpPr>
          <p:cNvPr id="9233" name="Text Box 23"/>
          <p:cNvSpPr txBox="1">
            <a:spLocks noChangeArrowheads="1"/>
          </p:cNvSpPr>
          <p:nvPr/>
        </p:nvSpPr>
        <p:spPr bwMode="auto">
          <a:xfrm>
            <a:off x="6948488" y="2636838"/>
            <a:ext cx="1584325" cy="75882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Bone marrow Sideroblast Fe Increased</a:t>
            </a:r>
          </a:p>
        </p:txBody>
      </p:sp>
      <p:sp>
        <p:nvSpPr>
          <p:cNvPr id="9234" name="Text Box 24"/>
          <p:cNvSpPr txBox="1">
            <a:spLocks noChangeArrowheads="1"/>
          </p:cNvSpPr>
          <p:nvPr/>
        </p:nvSpPr>
        <p:spPr bwMode="auto">
          <a:xfrm>
            <a:off x="2700338" y="2924175"/>
            <a:ext cx="503237" cy="304800"/>
          </a:xfrm>
          <a:prstGeom prst="rect">
            <a:avLst/>
          </a:prstGeom>
          <a:noFill/>
          <a:ln w="9525">
            <a:noFill/>
            <a:miter lim="800000"/>
            <a:headEnd/>
            <a:tailEnd/>
          </a:ln>
        </p:spPr>
        <p:txBody>
          <a:bodyPr>
            <a:spAutoFit/>
          </a:bodyPr>
          <a:lstStyle/>
          <a:p>
            <a:pPr>
              <a:spcBef>
                <a:spcPct val="50000"/>
              </a:spcBef>
            </a:pPr>
            <a:r>
              <a:rPr lang="en-US" sz="1400"/>
              <a:t>OR</a:t>
            </a:r>
          </a:p>
        </p:txBody>
      </p:sp>
      <p:sp>
        <p:nvSpPr>
          <p:cNvPr id="9235" name="Line 25"/>
          <p:cNvSpPr>
            <a:spLocks noChangeShapeType="1"/>
          </p:cNvSpPr>
          <p:nvPr/>
        </p:nvSpPr>
        <p:spPr bwMode="auto">
          <a:xfrm>
            <a:off x="1619250" y="2565400"/>
            <a:ext cx="2160588" cy="0"/>
          </a:xfrm>
          <a:prstGeom prst="line">
            <a:avLst/>
          </a:prstGeom>
          <a:noFill/>
          <a:ln w="28575">
            <a:solidFill>
              <a:schemeClr val="tx1"/>
            </a:solidFill>
            <a:round/>
            <a:headEnd/>
            <a:tailEnd/>
          </a:ln>
        </p:spPr>
        <p:txBody>
          <a:bodyPr/>
          <a:lstStyle/>
          <a:p>
            <a:endParaRPr lang="en-US"/>
          </a:p>
        </p:txBody>
      </p:sp>
      <p:sp>
        <p:nvSpPr>
          <p:cNvPr id="9236" name="Line 26"/>
          <p:cNvSpPr>
            <a:spLocks noChangeShapeType="1"/>
          </p:cNvSpPr>
          <p:nvPr/>
        </p:nvSpPr>
        <p:spPr bwMode="auto">
          <a:xfrm>
            <a:off x="3779838" y="2565400"/>
            <a:ext cx="0" cy="215900"/>
          </a:xfrm>
          <a:prstGeom prst="line">
            <a:avLst/>
          </a:prstGeom>
          <a:noFill/>
          <a:ln w="28575">
            <a:solidFill>
              <a:schemeClr val="tx1"/>
            </a:solidFill>
            <a:round/>
            <a:headEnd/>
            <a:tailEnd/>
          </a:ln>
        </p:spPr>
        <p:txBody>
          <a:bodyPr/>
          <a:lstStyle/>
          <a:p>
            <a:endParaRPr lang="en-US"/>
          </a:p>
        </p:txBody>
      </p:sp>
      <p:sp>
        <p:nvSpPr>
          <p:cNvPr id="9237" name="Line 27"/>
          <p:cNvSpPr>
            <a:spLocks noChangeShapeType="1"/>
          </p:cNvSpPr>
          <p:nvPr/>
        </p:nvSpPr>
        <p:spPr bwMode="auto">
          <a:xfrm>
            <a:off x="1619250" y="2565400"/>
            <a:ext cx="0" cy="215900"/>
          </a:xfrm>
          <a:prstGeom prst="line">
            <a:avLst/>
          </a:prstGeom>
          <a:noFill/>
          <a:ln w="28575">
            <a:solidFill>
              <a:schemeClr val="tx1"/>
            </a:solidFill>
            <a:round/>
            <a:headEnd/>
            <a:tailEnd/>
          </a:ln>
        </p:spPr>
        <p:txBody>
          <a:bodyPr/>
          <a:lstStyle/>
          <a:p>
            <a:endParaRPr lang="en-US"/>
          </a:p>
        </p:txBody>
      </p:sp>
      <p:sp>
        <p:nvSpPr>
          <p:cNvPr id="9238" name="Line 28"/>
          <p:cNvSpPr>
            <a:spLocks noChangeShapeType="1"/>
          </p:cNvSpPr>
          <p:nvPr/>
        </p:nvSpPr>
        <p:spPr bwMode="auto">
          <a:xfrm>
            <a:off x="2843213" y="2349500"/>
            <a:ext cx="0" cy="215900"/>
          </a:xfrm>
          <a:prstGeom prst="line">
            <a:avLst/>
          </a:prstGeom>
          <a:noFill/>
          <a:ln w="28575">
            <a:solidFill>
              <a:schemeClr val="tx1"/>
            </a:solidFill>
            <a:round/>
            <a:headEnd/>
            <a:tailEnd/>
          </a:ln>
        </p:spPr>
        <p:txBody>
          <a:bodyPr/>
          <a:lstStyle/>
          <a:p>
            <a:endParaRPr lang="en-US"/>
          </a:p>
        </p:txBody>
      </p:sp>
      <p:sp>
        <p:nvSpPr>
          <p:cNvPr id="9239" name="Line 29"/>
          <p:cNvSpPr>
            <a:spLocks noChangeShapeType="1"/>
          </p:cNvSpPr>
          <p:nvPr/>
        </p:nvSpPr>
        <p:spPr bwMode="auto">
          <a:xfrm>
            <a:off x="7667625" y="2347913"/>
            <a:ext cx="0" cy="288925"/>
          </a:xfrm>
          <a:prstGeom prst="line">
            <a:avLst/>
          </a:prstGeom>
          <a:noFill/>
          <a:ln w="28575">
            <a:solidFill>
              <a:schemeClr val="tx1"/>
            </a:solidFill>
            <a:round/>
            <a:headEnd/>
            <a:tailEnd/>
          </a:ln>
        </p:spPr>
        <p:txBody>
          <a:bodyPr/>
          <a:lstStyle/>
          <a:p>
            <a:endParaRPr lang="en-US"/>
          </a:p>
        </p:txBody>
      </p:sp>
      <p:sp>
        <p:nvSpPr>
          <p:cNvPr id="9240" name="Line 30"/>
          <p:cNvSpPr>
            <a:spLocks noChangeShapeType="1"/>
          </p:cNvSpPr>
          <p:nvPr/>
        </p:nvSpPr>
        <p:spPr bwMode="auto">
          <a:xfrm>
            <a:off x="7308850" y="2349500"/>
            <a:ext cx="0" cy="142875"/>
          </a:xfrm>
          <a:prstGeom prst="line">
            <a:avLst/>
          </a:prstGeom>
          <a:noFill/>
          <a:ln w="28575">
            <a:solidFill>
              <a:schemeClr val="tx1"/>
            </a:solidFill>
            <a:round/>
            <a:headEnd/>
            <a:tailEnd/>
          </a:ln>
        </p:spPr>
        <p:txBody>
          <a:bodyPr/>
          <a:lstStyle/>
          <a:p>
            <a:endParaRPr lang="en-US"/>
          </a:p>
        </p:txBody>
      </p:sp>
      <p:sp>
        <p:nvSpPr>
          <p:cNvPr id="9241" name="Line 31"/>
          <p:cNvSpPr>
            <a:spLocks noChangeShapeType="1"/>
          </p:cNvSpPr>
          <p:nvPr/>
        </p:nvSpPr>
        <p:spPr bwMode="auto">
          <a:xfrm>
            <a:off x="4932363" y="2276475"/>
            <a:ext cx="0" cy="431800"/>
          </a:xfrm>
          <a:prstGeom prst="line">
            <a:avLst/>
          </a:prstGeom>
          <a:noFill/>
          <a:ln w="28575">
            <a:solidFill>
              <a:schemeClr val="tx1"/>
            </a:solidFill>
            <a:round/>
            <a:headEnd/>
            <a:tailEnd/>
          </a:ln>
        </p:spPr>
        <p:txBody>
          <a:bodyPr/>
          <a:lstStyle/>
          <a:p>
            <a:endParaRPr lang="en-US"/>
          </a:p>
        </p:txBody>
      </p:sp>
      <p:sp>
        <p:nvSpPr>
          <p:cNvPr id="9242" name="Line 32"/>
          <p:cNvSpPr>
            <a:spLocks noChangeShapeType="1"/>
          </p:cNvSpPr>
          <p:nvPr/>
        </p:nvSpPr>
        <p:spPr bwMode="auto">
          <a:xfrm flipH="1">
            <a:off x="4932363" y="2492375"/>
            <a:ext cx="2376487" cy="0"/>
          </a:xfrm>
          <a:prstGeom prst="line">
            <a:avLst/>
          </a:prstGeom>
          <a:noFill/>
          <a:ln w="28575">
            <a:solidFill>
              <a:schemeClr val="tx1"/>
            </a:solidFill>
            <a:round/>
            <a:headEnd/>
            <a:tailEnd/>
          </a:ln>
        </p:spPr>
        <p:txBody>
          <a:bodyPr/>
          <a:lstStyle/>
          <a:p>
            <a:endParaRPr lang="en-US"/>
          </a:p>
        </p:txBody>
      </p:sp>
      <p:sp>
        <p:nvSpPr>
          <p:cNvPr id="9243" name="Text Box 33"/>
          <p:cNvSpPr txBox="1">
            <a:spLocks noChangeArrowheads="1"/>
          </p:cNvSpPr>
          <p:nvPr/>
        </p:nvSpPr>
        <p:spPr bwMode="auto">
          <a:xfrm>
            <a:off x="323850" y="3716338"/>
            <a:ext cx="863600" cy="304800"/>
          </a:xfrm>
          <a:prstGeom prst="rect">
            <a:avLst/>
          </a:prstGeom>
          <a:noFill/>
          <a:ln w="9525">
            <a:noFill/>
            <a:miter lim="800000"/>
            <a:headEnd/>
            <a:tailEnd/>
          </a:ln>
        </p:spPr>
        <p:txBody>
          <a:bodyPr>
            <a:spAutoFit/>
          </a:bodyPr>
          <a:lstStyle/>
          <a:p>
            <a:pPr>
              <a:spcBef>
                <a:spcPct val="50000"/>
              </a:spcBef>
            </a:pPr>
            <a:r>
              <a:rPr lang="en-US" sz="1400" b="1"/>
              <a:t>Absent</a:t>
            </a:r>
          </a:p>
        </p:txBody>
      </p:sp>
      <p:sp>
        <p:nvSpPr>
          <p:cNvPr id="9244" name="Text Box 34"/>
          <p:cNvSpPr txBox="1">
            <a:spLocks noChangeArrowheads="1"/>
          </p:cNvSpPr>
          <p:nvPr/>
        </p:nvSpPr>
        <p:spPr bwMode="auto">
          <a:xfrm>
            <a:off x="1403350" y="3789363"/>
            <a:ext cx="1943100" cy="333375"/>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400" b="1"/>
              <a:t>IRON DEFICIENCY</a:t>
            </a:r>
          </a:p>
        </p:txBody>
      </p:sp>
      <p:sp>
        <p:nvSpPr>
          <p:cNvPr id="9245" name="Text Box 35"/>
          <p:cNvSpPr txBox="1">
            <a:spLocks noChangeArrowheads="1"/>
          </p:cNvSpPr>
          <p:nvPr/>
        </p:nvSpPr>
        <p:spPr bwMode="auto">
          <a:xfrm>
            <a:off x="3492500" y="3644900"/>
            <a:ext cx="647700" cy="304800"/>
          </a:xfrm>
          <a:prstGeom prst="rect">
            <a:avLst/>
          </a:prstGeom>
          <a:noFill/>
          <a:ln w="9525">
            <a:noFill/>
            <a:miter lim="800000"/>
            <a:headEnd/>
            <a:tailEnd/>
          </a:ln>
        </p:spPr>
        <p:txBody>
          <a:bodyPr>
            <a:spAutoFit/>
          </a:bodyPr>
          <a:lstStyle/>
          <a:p>
            <a:pPr>
              <a:spcBef>
                <a:spcPct val="50000"/>
              </a:spcBef>
            </a:pPr>
            <a:r>
              <a:rPr lang="en-US" sz="1400" b="1"/>
              <a:t>Low</a:t>
            </a:r>
          </a:p>
        </p:txBody>
      </p:sp>
      <p:sp>
        <p:nvSpPr>
          <p:cNvPr id="9246" name="Text Box 36"/>
          <p:cNvSpPr txBox="1">
            <a:spLocks noChangeArrowheads="1"/>
          </p:cNvSpPr>
          <p:nvPr/>
        </p:nvSpPr>
        <p:spPr bwMode="auto">
          <a:xfrm>
            <a:off x="4859338" y="3716338"/>
            <a:ext cx="1655762" cy="333375"/>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400" b="1"/>
              <a:t>THLASSEMIA</a:t>
            </a:r>
          </a:p>
        </p:txBody>
      </p:sp>
      <p:sp>
        <p:nvSpPr>
          <p:cNvPr id="9247" name="Text Box 37"/>
          <p:cNvSpPr txBox="1">
            <a:spLocks noChangeArrowheads="1"/>
          </p:cNvSpPr>
          <p:nvPr/>
        </p:nvSpPr>
        <p:spPr bwMode="auto">
          <a:xfrm>
            <a:off x="6948488" y="3860800"/>
            <a:ext cx="1655762" cy="54610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SIDEROBLASTIC ANAEMIA</a:t>
            </a:r>
          </a:p>
        </p:txBody>
      </p:sp>
      <p:sp>
        <p:nvSpPr>
          <p:cNvPr id="9248" name="Text Box 38"/>
          <p:cNvSpPr txBox="1">
            <a:spLocks noChangeArrowheads="1"/>
          </p:cNvSpPr>
          <p:nvPr/>
        </p:nvSpPr>
        <p:spPr bwMode="auto">
          <a:xfrm>
            <a:off x="323850" y="4637088"/>
            <a:ext cx="1008063" cy="304800"/>
          </a:xfrm>
          <a:prstGeom prst="rect">
            <a:avLst/>
          </a:prstGeom>
          <a:noFill/>
          <a:ln w="9525">
            <a:noFill/>
            <a:miter lim="800000"/>
            <a:headEnd/>
            <a:tailEnd/>
          </a:ln>
        </p:spPr>
        <p:txBody>
          <a:bodyPr>
            <a:spAutoFit/>
          </a:bodyPr>
          <a:lstStyle/>
          <a:p>
            <a:pPr>
              <a:spcBef>
                <a:spcPct val="50000"/>
              </a:spcBef>
            </a:pPr>
            <a:r>
              <a:rPr lang="en-US" sz="1400" b="1"/>
              <a:t>Increased</a:t>
            </a:r>
          </a:p>
        </p:txBody>
      </p:sp>
      <p:sp>
        <p:nvSpPr>
          <p:cNvPr id="9249" name="Text Box 39"/>
          <p:cNvSpPr txBox="1">
            <a:spLocks noChangeArrowheads="1"/>
          </p:cNvSpPr>
          <p:nvPr/>
        </p:nvSpPr>
        <p:spPr bwMode="auto">
          <a:xfrm>
            <a:off x="1403350" y="4535488"/>
            <a:ext cx="2159000" cy="54610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ANAEMIA OF CHRONIC DISORDERS</a:t>
            </a:r>
          </a:p>
        </p:txBody>
      </p:sp>
      <p:sp>
        <p:nvSpPr>
          <p:cNvPr id="9250" name="Text Box 40"/>
          <p:cNvSpPr txBox="1">
            <a:spLocks noChangeArrowheads="1"/>
          </p:cNvSpPr>
          <p:nvPr/>
        </p:nvSpPr>
        <p:spPr bwMode="auto">
          <a:xfrm>
            <a:off x="3492500" y="4292600"/>
            <a:ext cx="1008063" cy="517525"/>
          </a:xfrm>
          <a:prstGeom prst="rect">
            <a:avLst/>
          </a:prstGeom>
          <a:noFill/>
          <a:ln w="9525">
            <a:noFill/>
            <a:miter lim="800000"/>
            <a:headEnd/>
            <a:tailEnd/>
          </a:ln>
        </p:spPr>
        <p:txBody>
          <a:bodyPr>
            <a:spAutoFit/>
          </a:bodyPr>
          <a:lstStyle/>
          <a:p>
            <a:pPr>
              <a:spcBef>
                <a:spcPct val="50000"/>
              </a:spcBef>
            </a:pPr>
            <a:r>
              <a:rPr lang="en-US" sz="1400" b="1"/>
              <a:t>Normal or Increased</a:t>
            </a:r>
          </a:p>
        </p:txBody>
      </p:sp>
      <p:sp>
        <p:nvSpPr>
          <p:cNvPr id="9251" name="Text Box 41"/>
          <p:cNvSpPr txBox="1">
            <a:spLocks noChangeArrowheads="1"/>
          </p:cNvSpPr>
          <p:nvPr/>
        </p:nvSpPr>
        <p:spPr bwMode="auto">
          <a:xfrm>
            <a:off x="4932363" y="4679950"/>
            <a:ext cx="1944687" cy="54610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400" b="1"/>
              <a:t>HEMOGLOBINOPATHIES (S,C,D,E)</a:t>
            </a:r>
          </a:p>
        </p:txBody>
      </p:sp>
      <p:sp>
        <p:nvSpPr>
          <p:cNvPr id="9252" name="Text Box 42"/>
          <p:cNvSpPr txBox="1">
            <a:spLocks noChangeArrowheads="1"/>
          </p:cNvSpPr>
          <p:nvPr/>
        </p:nvSpPr>
        <p:spPr bwMode="auto">
          <a:xfrm>
            <a:off x="7380288" y="4652963"/>
            <a:ext cx="1512887" cy="333375"/>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400" b="1"/>
              <a:t>CONGENITAL</a:t>
            </a:r>
          </a:p>
        </p:txBody>
      </p:sp>
      <p:sp>
        <p:nvSpPr>
          <p:cNvPr id="9253" name="Text Box 43"/>
          <p:cNvSpPr txBox="1">
            <a:spLocks noChangeArrowheads="1"/>
          </p:cNvSpPr>
          <p:nvPr/>
        </p:nvSpPr>
        <p:spPr bwMode="auto">
          <a:xfrm>
            <a:off x="7451725" y="5157788"/>
            <a:ext cx="1441450" cy="333375"/>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400" b="1"/>
              <a:t>ACQUIRED</a:t>
            </a:r>
          </a:p>
        </p:txBody>
      </p:sp>
      <p:sp>
        <p:nvSpPr>
          <p:cNvPr id="9254" name="Line 44"/>
          <p:cNvSpPr>
            <a:spLocks noChangeShapeType="1"/>
          </p:cNvSpPr>
          <p:nvPr/>
        </p:nvSpPr>
        <p:spPr bwMode="auto">
          <a:xfrm>
            <a:off x="7740650" y="3429000"/>
            <a:ext cx="0" cy="431800"/>
          </a:xfrm>
          <a:prstGeom prst="line">
            <a:avLst/>
          </a:prstGeom>
          <a:noFill/>
          <a:ln w="28575">
            <a:solidFill>
              <a:schemeClr val="tx1"/>
            </a:solidFill>
            <a:round/>
            <a:headEnd/>
            <a:tailEnd/>
          </a:ln>
        </p:spPr>
        <p:txBody>
          <a:bodyPr/>
          <a:lstStyle/>
          <a:p>
            <a:endParaRPr lang="en-US"/>
          </a:p>
        </p:txBody>
      </p:sp>
      <p:sp>
        <p:nvSpPr>
          <p:cNvPr id="9255" name="Line 45"/>
          <p:cNvSpPr>
            <a:spLocks noChangeShapeType="1"/>
          </p:cNvSpPr>
          <p:nvPr/>
        </p:nvSpPr>
        <p:spPr bwMode="auto">
          <a:xfrm>
            <a:off x="7092950" y="4437063"/>
            <a:ext cx="0" cy="1008062"/>
          </a:xfrm>
          <a:prstGeom prst="line">
            <a:avLst/>
          </a:prstGeom>
          <a:noFill/>
          <a:ln w="28575">
            <a:solidFill>
              <a:schemeClr val="tx1"/>
            </a:solidFill>
            <a:round/>
            <a:headEnd/>
            <a:tailEnd/>
          </a:ln>
        </p:spPr>
        <p:txBody>
          <a:bodyPr/>
          <a:lstStyle/>
          <a:p>
            <a:endParaRPr lang="en-US"/>
          </a:p>
        </p:txBody>
      </p:sp>
      <p:sp>
        <p:nvSpPr>
          <p:cNvPr id="9256" name="Line 46"/>
          <p:cNvSpPr>
            <a:spLocks noChangeShapeType="1"/>
          </p:cNvSpPr>
          <p:nvPr/>
        </p:nvSpPr>
        <p:spPr bwMode="auto">
          <a:xfrm>
            <a:off x="7092950" y="5445125"/>
            <a:ext cx="358775" cy="0"/>
          </a:xfrm>
          <a:prstGeom prst="line">
            <a:avLst/>
          </a:prstGeom>
          <a:noFill/>
          <a:ln w="28575">
            <a:solidFill>
              <a:schemeClr val="tx1"/>
            </a:solidFill>
            <a:round/>
            <a:headEnd/>
            <a:tailEnd/>
          </a:ln>
        </p:spPr>
        <p:txBody>
          <a:bodyPr/>
          <a:lstStyle/>
          <a:p>
            <a:endParaRPr lang="en-US"/>
          </a:p>
        </p:txBody>
      </p:sp>
      <p:sp>
        <p:nvSpPr>
          <p:cNvPr id="9257" name="Line 47"/>
          <p:cNvSpPr>
            <a:spLocks noChangeShapeType="1"/>
          </p:cNvSpPr>
          <p:nvPr/>
        </p:nvSpPr>
        <p:spPr bwMode="auto">
          <a:xfrm>
            <a:off x="7092950" y="4868863"/>
            <a:ext cx="287338" cy="0"/>
          </a:xfrm>
          <a:prstGeom prst="line">
            <a:avLst/>
          </a:prstGeom>
          <a:noFill/>
          <a:ln w="28575">
            <a:solidFill>
              <a:schemeClr val="tx1"/>
            </a:solidFill>
            <a:round/>
            <a:headEnd/>
            <a:tailEnd/>
          </a:ln>
        </p:spPr>
        <p:txBody>
          <a:bodyPr/>
          <a:lstStyle/>
          <a:p>
            <a:endParaRPr lang="en-US"/>
          </a:p>
        </p:txBody>
      </p:sp>
      <p:sp>
        <p:nvSpPr>
          <p:cNvPr id="9258" name="Line 48"/>
          <p:cNvSpPr>
            <a:spLocks noChangeShapeType="1"/>
          </p:cNvSpPr>
          <p:nvPr/>
        </p:nvSpPr>
        <p:spPr bwMode="auto">
          <a:xfrm>
            <a:off x="5292725" y="3284538"/>
            <a:ext cx="0" cy="144462"/>
          </a:xfrm>
          <a:prstGeom prst="line">
            <a:avLst/>
          </a:prstGeom>
          <a:noFill/>
          <a:ln w="28575">
            <a:solidFill>
              <a:schemeClr val="tx1"/>
            </a:solidFill>
            <a:round/>
            <a:headEnd/>
            <a:tailEnd/>
          </a:ln>
        </p:spPr>
        <p:txBody>
          <a:bodyPr/>
          <a:lstStyle/>
          <a:p>
            <a:endParaRPr lang="en-US"/>
          </a:p>
        </p:txBody>
      </p:sp>
      <p:sp>
        <p:nvSpPr>
          <p:cNvPr id="9259" name="Line 49"/>
          <p:cNvSpPr>
            <a:spLocks noChangeShapeType="1"/>
          </p:cNvSpPr>
          <p:nvPr/>
        </p:nvSpPr>
        <p:spPr bwMode="auto">
          <a:xfrm flipH="1">
            <a:off x="4643438" y="3429000"/>
            <a:ext cx="649287" cy="0"/>
          </a:xfrm>
          <a:prstGeom prst="line">
            <a:avLst/>
          </a:prstGeom>
          <a:noFill/>
          <a:ln w="28575">
            <a:solidFill>
              <a:schemeClr val="tx1"/>
            </a:solidFill>
            <a:round/>
            <a:headEnd/>
            <a:tailEnd/>
          </a:ln>
        </p:spPr>
        <p:txBody>
          <a:bodyPr/>
          <a:lstStyle/>
          <a:p>
            <a:endParaRPr lang="en-US"/>
          </a:p>
        </p:txBody>
      </p:sp>
      <p:sp>
        <p:nvSpPr>
          <p:cNvPr id="9260" name="Line 50"/>
          <p:cNvSpPr>
            <a:spLocks noChangeShapeType="1"/>
          </p:cNvSpPr>
          <p:nvPr/>
        </p:nvSpPr>
        <p:spPr bwMode="auto">
          <a:xfrm>
            <a:off x="4643438" y="3429000"/>
            <a:ext cx="0" cy="1584325"/>
          </a:xfrm>
          <a:prstGeom prst="line">
            <a:avLst/>
          </a:prstGeom>
          <a:noFill/>
          <a:ln w="28575">
            <a:solidFill>
              <a:schemeClr val="tx1"/>
            </a:solidFill>
            <a:round/>
            <a:headEnd/>
            <a:tailEnd/>
          </a:ln>
        </p:spPr>
        <p:txBody>
          <a:bodyPr/>
          <a:lstStyle/>
          <a:p>
            <a:endParaRPr lang="en-US"/>
          </a:p>
        </p:txBody>
      </p:sp>
      <p:sp>
        <p:nvSpPr>
          <p:cNvPr id="9261" name="Line 51"/>
          <p:cNvSpPr>
            <a:spLocks noChangeShapeType="1"/>
          </p:cNvSpPr>
          <p:nvPr/>
        </p:nvSpPr>
        <p:spPr bwMode="auto">
          <a:xfrm>
            <a:off x="4643438" y="3860800"/>
            <a:ext cx="215900" cy="0"/>
          </a:xfrm>
          <a:prstGeom prst="line">
            <a:avLst/>
          </a:prstGeom>
          <a:noFill/>
          <a:ln w="28575">
            <a:solidFill>
              <a:schemeClr val="tx1"/>
            </a:solidFill>
            <a:round/>
            <a:headEnd/>
            <a:tailEnd/>
          </a:ln>
        </p:spPr>
        <p:txBody>
          <a:bodyPr/>
          <a:lstStyle/>
          <a:p>
            <a:endParaRPr lang="en-US"/>
          </a:p>
        </p:txBody>
      </p:sp>
      <p:sp>
        <p:nvSpPr>
          <p:cNvPr id="9262" name="Line 52"/>
          <p:cNvSpPr>
            <a:spLocks noChangeShapeType="1"/>
          </p:cNvSpPr>
          <p:nvPr/>
        </p:nvSpPr>
        <p:spPr bwMode="auto">
          <a:xfrm>
            <a:off x="4643438" y="5013325"/>
            <a:ext cx="288925" cy="0"/>
          </a:xfrm>
          <a:prstGeom prst="line">
            <a:avLst/>
          </a:prstGeom>
          <a:noFill/>
          <a:ln w="28575">
            <a:solidFill>
              <a:schemeClr val="tx1"/>
            </a:solidFill>
            <a:round/>
            <a:headEnd/>
            <a:tailEnd/>
          </a:ln>
        </p:spPr>
        <p:txBody>
          <a:bodyPr/>
          <a:lstStyle/>
          <a:p>
            <a:endParaRPr lang="en-US"/>
          </a:p>
        </p:txBody>
      </p:sp>
      <p:sp>
        <p:nvSpPr>
          <p:cNvPr id="9263" name="Line 53"/>
          <p:cNvSpPr>
            <a:spLocks noChangeShapeType="1"/>
          </p:cNvSpPr>
          <p:nvPr/>
        </p:nvSpPr>
        <p:spPr bwMode="auto">
          <a:xfrm>
            <a:off x="3708400" y="3357563"/>
            <a:ext cx="0" cy="215900"/>
          </a:xfrm>
          <a:prstGeom prst="line">
            <a:avLst/>
          </a:prstGeom>
          <a:noFill/>
          <a:ln w="28575">
            <a:solidFill>
              <a:schemeClr val="tx1"/>
            </a:solidFill>
            <a:round/>
            <a:headEnd/>
            <a:tailEnd/>
          </a:ln>
        </p:spPr>
        <p:txBody>
          <a:bodyPr/>
          <a:lstStyle/>
          <a:p>
            <a:endParaRPr lang="en-US"/>
          </a:p>
        </p:txBody>
      </p:sp>
      <p:sp>
        <p:nvSpPr>
          <p:cNvPr id="9264" name="Line 54"/>
          <p:cNvSpPr>
            <a:spLocks noChangeShapeType="1"/>
          </p:cNvSpPr>
          <p:nvPr/>
        </p:nvSpPr>
        <p:spPr bwMode="auto">
          <a:xfrm>
            <a:off x="3708400" y="3573463"/>
            <a:ext cx="719138" cy="0"/>
          </a:xfrm>
          <a:prstGeom prst="line">
            <a:avLst/>
          </a:prstGeom>
          <a:noFill/>
          <a:ln w="28575">
            <a:solidFill>
              <a:schemeClr val="tx1"/>
            </a:solidFill>
            <a:round/>
            <a:headEnd/>
            <a:tailEnd/>
          </a:ln>
        </p:spPr>
        <p:txBody>
          <a:bodyPr/>
          <a:lstStyle/>
          <a:p>
            <a:endParaRPr lang="en-US"/>
          </a:p>
        </p:txBody>
      </p:sp>
      <p:sp>
        <p:nvSpPr>
          <p:cNvPr id="9265" name="Line 55"/>
          <p:cNvSpPr>
            <a:spLocks noChangeShapeType="1"/>
          </p:cNvSpPr>
          <p:nvPr/>
        </p:nvSpPr>
        <p:spPr bwMode="auto">
          <a:xfrm>
            <a:off x="4427538" y="3573463"/>
            <a:ext cx="0" cy="1368425"/>
          </a:xfrm>
          <a:prstGeom prst="line">
            <a:avLst/>
          </a:prstGeom>
          <a:noFill/>
          <a:ln w="28575">
            <a:solidFill>
              <a:schemeClr val="tx1"/>
            </a:solidFill>
            <a:round/>
            <a:headEnd/>
            <a:tailEnd/>
          </a:ln>
        </p:spPr>
        <p:txBody>
          <a:bodyPr/>
          <a:lstStyle/>
          <a:p>
            <a:endParaRPr lang="en-US"/>
          </a:p>
        </p:txBody>
      </p:sp>
      <p:sp>
        <p:nvSpPr>
          <p:cNvPr id="9266" name="Line 56"/>
          <p:cNvSpPr>
            <a:spLocks noChangeShapeType="1"/>
          </p:cNvSpPr>
          <p:nvPr/>
        </p:nvSpPr>
        <p:spPr bwMode="auto">
          <a:xfrm flipH="1">
            <a:off x="3563938" y="4941888"/>
            <a:ext cx="863600" cy="0"/>
          </a:xfrm>
          <a:prstGeom prst="line">
            <a:avLst/>
          </a:prstGeom>
          <a:noFill/>
          <a:ln w="28575">
            <a:solidFill>
              <a:schemeClr val="tx1"/>
            </a:solidFill>
            <a:round/>
            <a:headEnd/>
            <a:tailEnd/>
          </a:ln>
        </p:spPr>
        <p:txBody>
          <a:bodyPr/>
          <a:lstStyle/>
          <a:p>
            <a:endParaRPr lang="en-US"/>
          </a:p>
        </p:txBody>
      </p:sp>
      <p:sp>
        <p:nvSpPr>
          <p:cNvPr id="9267" name="Line 57"/>
          <p:cNvSpPr>
            <a:spLocks noChangeShapeType="1"/>
          </p:cNvSpPr>
          <p:nvPr/>
        </p:nvSpPr>
        <p:spPr bwMode="auto">
          <a:xfrm>
            <a:off x="3348038" y="3933825"/>
            <a:ext cx="1079500" cy="0"/>
          </a:xfrm>
          <a:prstGeom prst="line">
            <a:avLst/>
          </a:prstGeom>
          <a:noFill/>
          <a:ln w="28575">
            <a:solidFill>
              <a:schemeClr val="tx1"/>
            </a:solidFill>
            <a:round/>
            <a:headEnd/>
            <a:tailEnd/>
          </a:ln>
        </p:spPr>
        <p:txBody>
          <a:bodyPr/>
          <a:lstStyle/>
          <a:p>
            <a:endParaRPr lang="en-US"/>
          </a:p>
        </p:txBody>
      </p:sp>
      <p:sp>
        <p:nvSpPr>
          <p:cNvPr id="9268" name="Line 58"/>
          <p:cNvSpPr>
            <a:spLocks noChangeShapeType="1"/>
          </p:cNvSpPr>
          <p:nvPr/>
        </p:nvSpPr>
        <p:spPr bwMode="auto">
          <a:xfrm>
            <a:off x="1835150" y="3429000"/>
            <a:ext cx="0" cy="215900"/>
          </a:xfrm>
          <a:prstGeom prst="line">
            <a:avLst/>
          </a:prstGeom>
          <a:noFill/>
          <a:ln w="28575">
            <a:solidFill>
              <a:schemeClr val="tx1"/>
            </a:solidFill>
            <a:round/>
            <a:headEnd/>
            <a:tailEnd/>
          </a:ln>
        </p:spPr>
        <p:txBody>
          <a:bodyPr/>
          <a:lstStyle/>
          <a:p>
            <a:endParaRPr lang="en-US"/>
          </a:p>
        </p:txBody>
      </p:sp>
      <p:sp>
        <p:nvSpPr>
          <p:cNvPr id="9269" name="Line 59"/>
          <p:cNvSpPr>
            <a:spLocks noChangeShapeType="1"/>
          </p:cNvSpPr>
          <p:nvPr/>
        </p:nvSpPr>
        <p:spPr bwMode="auto">
          <a:xfrm flipH="1">
            <a:off x="250825" y="3644900"/>
            <a:ext cx="1584325" cy="0"/>
          </a:xfrm>
          <a:prstGeom prst="line">
            <a:avLst/>
          </a:prstGeom>
          <a:noFill/>
          <a:ln w="28575">
            <a:solidFill>
              <a:schemeClr val="tx1"/>
            </a:solidFill>
            <a:round/>
            <a:headEnd/>
            <a:tailEnd/>
          </a:ln>
        </p:spPr>
        <p:txBody>
          <a:bodyPr/>
          <a:lstStyle/>
          <a:p>
            <a:endParaRPr lang="en-US"/>
          </a:p>
        </p:txBody>
      </p:sp>
      <p:sp>
        <p:nvSpPr>
          <p:cNvPr id="9270" name="Line 60"/>
          <p:cNvSpPr>
            <a:spLocks noChangeShapeType="1"/>
          </p:cNvSpPr>
          <p:nvPr/>
        </p:nvSpPr>
        <p:spPr bwMode="auto">
          <a:xfrm>
            <a:off x="250825" y="3644900"/>
            <a:ext cx="0" cy="1296988"/>
          </a:xfrm>
          <a:prstGeom prst="line">
            <a:avLst/>
          </a:prstGeom>
          <a:noFill/>
          <a:ln w="28575">
            <a:solidFill>
              <a:schemeClr val="tx1"/>
            </a:solidFill>
            <a:round/>
            <a:headEnd/>
            <a:tailEnd/>
          </a:ln>
        </p:spPr>
        <p:txBody>
          <a:bodyPr/>
          <a:lstStyle/>
          <a:p>
            <a:endParaRPr lang="en-US"/>
          </a:p>
        </p:txBody>
      </p:sp>
      <p:sp>
        <p:nvSpPr>
          <p:cNvPr id="9271" name="Line 61"/>
          <p:cNvSpPr>
            <a:spLocks noChangeShapeType="1"/>
          </p:cNvSpPr>
          <p:nvPr/>
        </p:nvSpPr>
        <p:spPr bwMode="auto">
          <a:xfrm>
            <a:off x="250825" y="4941888"/>
            <a:ext cx="1152525" cy="0"/>
          </a:xfrm>
          <a:prstGeom prst="line">
            <a:avLst/>
          </a:prstGeom>
          <a:noFill/>
          <a:ln w="28575">
            <a:solidFill>
              <a:schemeClr val="tx1"/>
            </a:solidFill>
            <a:round/>
            <a:headEnd/>
            <a:tailEnd/>
          </a:ln>
        </p:spPr>
        <p:txBody>
          <a:bodyPr/>
          <a:lstStyle/>
          <a:p>
            <a:endParaRPr lang="en-US"/>
          </a:p>
        </p:txBody>
      </p:sp>
      <p:sp>
        <p:nvSpPr>
          <p:cNvPr id="9272" name="Line 62"/>
          <p:cNvSpPr>
            <a:spLocks noChangeShapeType="1"/>
          </p:cNvSpPr>
          <p:nvPr/>
        </p:nvSpPr>
        <p:spPr bwMode="auto">
          <a:xfrm>
            <a:off x="250825" y="4005263"/>
            <a:ext cx="1152525" cy="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323850" y="260350"/>
            <a:ext cx="8496300" cy="6337300"/>
          </a:xfrm>
        </p:spPr>
        <p:txBody>
          <a:bodyPr/>
          <a:lstStyle/>
          <a:p>
            <a:pPr algn="ctr" eaLnBrk="1" hangingPunct="1">
              <a:buFontTx/>
              <a:buNone/>
            </a:pPr>
            <a:r>
              <a:rPr lang="en-US" b="1" smtClean="0"/>
              <a:t> </a:t>
            </a:r>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b="1" smtClean="0"/>
          </a:p>
          <a:p>
            <a:pPr algn="ctr" eaLnBrk="1" hangingPunct="1">
              <a:buFontTx/>
              <a:buNone/>
            </a:pPr>
            <a:endParaRPr lang="en-US" sz="2400" smtClean="0"/>
          </a:p>
        </p:txBody>
      </p:sp>
      <p:sp>
        <p:nvSpPr>
          <p:cNvPr id="10243" name="Text Box 3"/>
          <p:cNvSpPr txBox="1">
            <a:spLocks noChangeArrowheads="1"/>
          </p:cNvSpPr>
          <p:nvPr/>
        </p:nvSpPr>
        <p:spPr bwMode="auto">
          <a:xfrm>
            <a:off x="2987675" y="188913"/>
            <a:ext cx="3744913" cy="3333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MACROCYTIC ANAEMIA</a:t>
            </a:r>
          </a:p>
        </p:txBody>
      </p:sp>
      <p:sp>
        <p:nvSpPr>
          <p:cNvPr id="10244" name="Text Box 4"/>
          <p:cNvSpPr txBox="1">
            <a:spLocks noChangeArrowheads="1"/>
          </p:cNvSpPr>
          <p:nvPr/>
        </p:nvSpPr>
        <p:spPr bwMode="auto">
          <a:xfrm>
            <a:off x="2916238" y="765175"/>
            <a:ext cx="3887787" cy="342900"/>
          </a:xfrm>
          <a:prstGeom prst="rect">
            <a:avLst/>
          </a:prstGeom>
          <a:solidFill>
            <a:srgbClr val="FF0000"/>
          </a:solidFill>
          <a:ln w="38100">
            <a:solidFill>
              <a:schemeClr val="tx1"/>
            </a:solidFill>
            <a:miter lim="800000"/>
            <a:headEnd/>
            <a:tailEnd/>
          </a:ln>
        </p:spPr>
        <p:txBody>
          <a:bodyPr>
            <a:spAutoFit/>
          </a:bodyPr>
          <a:lstStyle/>
          <a:p>
            <a:pPr algn="ctr">
              <a:spcBef>
                <a:spcPct val="50000"/>
              </a:spcBef>
            </a:pPr>
            <a:r>
              <a:rPr lang="en-US" sz="1400" b="1"/>
              <a:t>BLOOD AND MARROW MORPHOLOGY</a:t>
            </a:r>
          </a:p>
        </p:txBody>
      </p:sp>
      <p:sp>
        <p:nvSpPr>
          <p:cNvPr id="10245" name="Line 5"/>
          <p:cNvSpPr>
            <a:spLocks noChangeShapeType="1"/>
          </p:cNvSpPr>
          <p:nvPr/>
        </p:nvSpPr>
        <p:spPr bwMode="auto">
          <a:xfrm>
            <a:off x="4787900" y="549275"/>
            <a:ext cx="0" cy="215900"/>
          </a:xfrm>
          <a:prstGeom prst="line">
            <a:avLst/>
          </a:prstGeom>
          <a:noFill/>
          <a:ln w="38100">
            <a:solidFill>
              <a:schemeClr val="tx1"/>
            </a:solidFill>
            <a:round/>
            <a:headEnd/>
            <a:tailEnd/>
          </a:ln>
        </p:spPr>
        <p:txBody>
          <a:bodyPr/>
          <a:lstStyle/>
          <a:p>
            <a:endParaRPr lang="en-US"/>
          </a:p>
        </p:txBody>
      </p:sp>
      <p:sp>
        <p:nvSpPr>
          <p:cNvPr id="10246" name="Text Box 6"/>
          <p:cNvSpPr txBox="1">
            <a:spLocks noChangeArrowheads="1"/>
          </p:cNvSpPr>
          <p:nvPr/>
        </p:nvSpPr>
        <p:spPr bwMode="auto">
          <a:xfrm>
            <a:off x="5651500" y="1557338"/>
            <a:ext cx="2736850" cy="3333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NON-MEGALOBLASTIC</a:t>
            </a:r>
          </a:p>
        </p:txBody>
      </p:sp>
      <p:sp>
        <p:nvSpPr>
          <p:cNvPr id="10247" name="Text Box 7"/>
          <p:cNvSpPr txBox="1">
            <a:spLocks noChangeArrowheads="1"/>
          </p:cNvSpPr>
          <p:nvPr/>
        </p:nvSpPr>
        <p:spPr bwMode="auto">
          <a:xfrm>
            <a:off x="323850" y="1700213"/>
            <a:ext cx="4248150" cy="3333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400" b="1"/>
              <a:t>MEGALOBLASTIC</a:t>
            </a:r>
          </a:p>
        </p:txBody>
      </p:sp>
      <p:sp>
        <p:nvSpPr>
          <p:cNvPr id="10248" name="Line 9"/>
          <p:cNvSpPr>
            <a:spLocks noChangeShapeType="1"/>
          </p:cNvSpPr>
          <p:nvPr/>
        </p:nvSpPr>
        <p:spPr bwMode="auto">
          <a:xfrm>
            <a:off x="2124075" y="1341438"/>
            <a:ext cx="5759450" cy="0"/>
          </a:xfrm>
          <a:prstGeom prst="line">
            <a:avLst/>
          </a:prstGeom>
          <a:noFill/>
          <a:ln w="38100">
            <a:solidFill>
              <a:schemeClr val="tx1"/>
            </a:solidFill>
            <a:round/>
            <a:headEnd/>
            <a:tailEnd/>
          </a:ln>
        </p:spPr>
        <p:txBody>
          <a:bodyPr/>
          <a:lstStyle/>
          <a:p>
            <a:endParaRPr lang="en-US"/>
          </a:p>
        </p:txBody>
      </p:sp>
      <p:sp>
        <p:nvSpPr>
          <p:cNvPr id="10249" name="Line 10"/>
          <p:cNvSpPr>
            <a:spLocks noChangeShapeType="1"/>
          </p:cNvSpPr>
          <p:nvPr/>
        </p:nvSpPr>
        <p:spPr bwMode="auto">
          <a:xfrm>
            <a:off x="4787900" y="1125538"/>
            <a:ext cx="0" cy="215900"/>
          </a:xfrm>
          <a:prstGeom prst="line">
            <a:avLst/>
          </a:prstGeom>
          <a:noFill/>
          <a:ln w="28575">
            <a:solidFill>
              <a:schemeClr val="tx1"/>
            </a:solidFill>
            <a:round/>
            <a:headEnd/>
            <a:tailEnd/>
          </a:ln>
        </p:spPr>
        <p:txBody>
          <a:bodyPr/>
          <a:lstStyle/>
          <a:p>
            <a:endParaRPr lang="en-US"/>
          </a:p>
        </p:txBody>
      </p:sp>
      <p:sp>
        <p:nvSpPr>
          <p:cNvPr id="10250" name="Line 11"/>
          <p:cNvSpPr>
            <a:spLocks noChangeShapeType="1"/>
          </p:cNvSpPr>
          <p:nvPr/>
        </p:nvSpPr>
        <p:spPr bwMode="auto">
          <a:xfrm>
            <a:off x="2124075" y="1341438"/>
            <a:ext cx="0" cy="358775"/>
          </a:xfrm>
          <a:prstGeom prst="line">
            <a:avLst/>
          </a:prstGeom>
          <a:noFill/>
          <a:ln w="28575">
            <a:solidFill>
              <a:schemeClr val="tx1"/>
            </a:solidFill>
            <a:round/>
            <a:headEnd/>
            <a:tailEnd/>
          </a:ln>
        </p:spPr>
        <p:txBody>
          <a:bodyPr/>
          <a:lstStyle/>
          <a:p>
            <a:endParaRPr lang="en-US"/>
          </a:p>
        </p:txBody>
      </p:sp>
      <p:sp>
        <p:nvSpPr>
          <p:cNvPr id="10251" name="Line 12"/>
          <p:cNvSpPr>
            <a:spLocks noChangeShapeType="1"/>
          </p:cNvSpPr>
          <p:nvPr/>
        </p:nvSpPr>
        <p:spPr bwMode="auto">
          <a:xfrm>
            <a:off x="7885113" y="1341438"/>
            <a:ext cx="0" cy="214312"/>
          </a:xfrm>
          <a:prstGeom prst="line">
            <a:avLst/>
          </a:prstGeom>
          <a:noFill/>
          <a:ln w="38100">
            <a:solidFill>
              <a:schemeClr val="tx1"/>
            </a:solidFill>
            <a:round/>
            <a:headEnd/>
            <a:tailEnd/>
          </a:ln>
        </p:spPr>
        <p:txBody>
          <a:bodyPr/>
          <a:lstStyle/>
          <a:p>
            <a:endParaRPr lang="en-US"/>
          </a:p>
        </p:txBody>
      </p:sp>
      <p:sp>
        <p:nvSpPr>
          <p:cNvPr id="10252" name="Text Box 57"/>
          <p:cNvSpPr txBox="1">
            <a:spLocks noChangeArrowheads="1"/>
          </p:cNvSpPr>
          <p:nvPr/>
        </p:nvSpPr>
        <p:spPr bwMode="auto">
          <a:xfrm>
            <a:off x="1116013" y="2205038"/>
            <a:ext cx="2303462"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Clinical data; serum vitamins</a:t>
            </a:r>
          </a:p>
        </p:txBody>
      </p:sp>
      <p:sp>
        <p:nvSpPr>
          <p:cNvPr id="10253" name="Line 58"/>
          <p:cNvSpPr>
            <a:spLocks noChangeShapeType="1"/>
          </p:cNvSpPr>
          <p:nvPr/>
        </p:nvSpPr>
        <p:spPr bwMode="auto">
          <a:xfrm flipH="1">
            <a:off x="2268538" y="2060575"/>
            <a:ext cx="0" cy="144463"/>
          </a:xfrm>
          <a:prstGeom prst="line">
            <a:avLst/>
          </a:prstGeom>
          <a:noFill/>
          <a:ln w="28575">
            <a:solidFill>
              <a:schemeClr val="tx1"/>
            </a:solidFill>
            <a:round/>
            <a:headEnd/>
            <a:tailEnd/>
          </a:ln>
        </p:spPr>
        <p:txBody>
          <a:bodyPr/>
          <a:lstStyle/>
          <a:p>
            <a:endParaRPr lang="en-US"/>
          </a:p>
        </p:txBody>
      </p:sp>
      <p:sp>
        <p:nvSpPr>
          <p:cNvPr id="10254" name="Line 59"/>
          <p:cNvSpPr>
            <a:spLocks noChangeShapeType="1"/>
          </p:cNvSpPr>
          <p:nvPr/>
        </p:nvSpPr>
        <p:spPr bwMode="auto">
          <a:xfrm>
            <a:off x="755650" y="2636838"/>
            <a:ext cx="4032250" cy="0"/>
          </a:xfrm>
          <a:prstGeom prst="line">
            <a:avLst/>
          </a:prstGeom>
          <a:noFill/>
          <a:ln w="38100">
            <a:solidFill>
              <a:schemeClr val="tx1"/>
            </a:solidFill>
            <a:round/>
            <a:headEnd/>
            <a:tailEnd/>
          </a:ln>
        </p:spPr>
        <p:txBody>
          <a:bodyPr/>
          <a:lstStyle/>
          <a:p>
            <a:endParaRPr lang="en-US"/>
          </a:p>
        </p:txBody>
      </p:sp>
      <p:sp>
        <p:nvSpPr>
          <p:cNvPr id="10255" name="Line 60"/>
          <p:cNvSpPr>
            <a:spLocks noChangeShapeType="1"/>
          </p:cNvSpPr>
          <p:nvPr/>
        </p:nvSpPr>
        <p:spPr bwMode="auto">
          <a:xfrm flipH="1">
            <a:off x="2268538" y="2492375"/>
            <a:ext cx="0" cy="144463"/>
          </a:xfrm>
          <a:prstGeom prst="line">
            <a:avLst/>
          </a:prstGeom>
          <a:noFill/>
          <a:ln w="28575">
            <a:solidFill>
              <a:schemeClr val="tx1"/>
            </a:solidFill>
            <a:round/>
            <a:headEnd/>
            <a:tailEnd/>
          </a:ln>
        </p:spPr>
        <p:txBody>
          <a:bodyPr/>
          <a:lstStyle/>
          <a:p>
            <a:endParaRPr lang="en-US"/>
          </a:p>
        </p:txBody>
      </p:sp>
      <p:sp>
        <p:nvSpPr>
          <p:cNvPr id="10256" name="Text Box 61"/>
          <p:cNvSpPr txBox="1">
            <a:spLocks noChangeArrowheads="1"/>
          </p:cNvSpPr>
          <p:nvPr/>
        </p:nvSpPr>
        <p:spPr bwMode="auto">
          <a:xfrm>
            <a:off x="250825" y="2781300"/>
            <a:ext cx="1296988"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B12 DEFICIENCY</a:t>
            </a:r>
          </a:p>
        </p:txBody>
      </p:sp>
      <p:sp>
        <p:nvSpPr>
          <p:cNvPr id="10257" name="Text Box 62"/>
          <p:cNvSpPr txBox="1">
            <a:spLocks noChangeArrowheads="1"/>
          </p:cNvSpPr>
          <p:nvPr/>
        </p:nvSpPr>
        <p:spPr bwMode="auto">
          <a:xfrm>
            <a:off x="1906588" y="2781300"/>
            <a:ext cx="1296987"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NO DEFICIENCY</a:t>
            </a:r>
          </a:p>
        </p:txBody>
      </p:sp>
      <p:sp>
        <p:nvSpPr>
          <p:cNvPr id="10258" name="Text Box 63"/>
          <p:cNvSpPr txBox="1">
            <a:spLocks noChangeArrowheads="1"/>
          </p:cNvSpPr>
          <p:nvPr/>
        </p:nvSpPr>
        <p:spPr bwMode="auto">
          <a:xfrm>
            <a:off x="3419475" y="2781300"/>
            <a:ext cx="1657350"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FOLATE  DEFICIENCY</a:t>
            </a:r>
          </a:p>
        </p:txBody>
      </p:sp>
      <p:sp>
        <p:nvSpPr>
          <p:cNvPr id="10259" name="Text Box 64"/>
          <p:cNvSpPr txBox="1">
            <a:spLocks noChangeArrowheads="1"/>
          </p:cNvSpPr>
          <p:nvPr/>
        </p:nvSpPr>
        <p:spPr bwMode="auto">
          <a:xfrm>
            <a:off x="2268538" y="3141663"/>
            <a:ext cx="1296987"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Congenital diseases</a:t>
            </a:r>
          </a:p>
        </p:txBody>
      </p:sp>
      <p:sp>
        <p:nvSpPr>
          <p:cNvPr id="10260" name="Text Box 65"/>
          <p:cNvSpPr txBox="1">
            <a:spLocks noChangeArrowheads="1"/>
          </p:cNvSpPr>
          <p:nvPr/>
        </p:nvSpPr>
        <p:spPr bwMode="auto">
          <a:xfrm>
            <a:off x="2268538" y="3500438"/>
            <a:ext cx="865187"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Drugs</a:t>
            </a:r>
          </a:p>
        </p:txBody>
      </p:sp>
      <p:sp>
        <p:nvSpPr>
          <p:cNvPr id="10261" name="Line 66"/>
          <p:cNvSpPr>
            <a:spLocks noChangeShapeType="1"/>
          </p:cNvSpPr>
          <p:nvPr/>
        </p:nvSpPr>
        <p:spPr bwMode="auto">
          <a:xfrm flipH="1">
            <a:off x="755650" y="2636838"/>
            <a:ext cx="0" cy="144462"/>
          </a:xfrm>
          <a:prstGeom prst="line">
            <a:avLst/>
          </a:prstGeom>
          <a:noFill/>
          <a:ln w="28575">
            <a:solidFill>
              <a:schemeClr val="tx1"/>
            </a:solidFill>
            <a:round/>
            <a:headEnd/>
            <a:tailEnd/>
          </a:ln>
        </p:spPr>
        <p:txBody>
          <a:bodyPr/>
          <a:lstStyle/>
          <a:p>
            <a:endParaRPr lang="en-US"/>
          </a:p>
        </p:txBody>
      </p:sp>
      <p:sp>
        <p:nvSpPr>
          <p:cNvPr id="10262" name="Line 67"/>
          <p:cNvSpPr>
            <a:spLocks noChangeShapeType="1"/>
          </p:cNvSpPr>
          <p:nvPr/>
        </p:nvSpPr>
        <p:spPr bwMode="auto">
          <a:xfrm flipH="1">
            <a:off x="2268538" y="2636838"/>
            <a:ext cx="0" cy="144462"/>
          </a:xfrm>
          <a:prstGeom prst="line">
            <a:avLst/>
          </a:prstGeom>
          <a:noFill/>
          <a:ln w="28575">
            <a:solidFill>
              <a:schemeClr val="tx1"/>
            </a:solidFill>
            <a:round/>
            <a:headEnd/>
            <a:tailEnd/>
          </a:ln>
        </p:spPr>
        <p:txBody>
          <a:bodyPr/>
          <a:lstStyle/>
          <a:p>
            <a:endParaRPr lang="en-US"/>
          </a:p>
        </p:txBody>
      </p:sp>
      <p:sp>
        <p:nvSpPr>
          <p:cNvPr id="10263" name="Line 68"/>
          <p:cNvSpPr>
            <a:spLocks noChangeShapeType="1"/>
          </p:cNvSpPr>
          <p:nvPr/>
        </p:nvSpPr>
        <p:spPr bwMode="auto">
          <a:xfrm flipH="1">
            <a:off x="4787900" y="2636838"/>
            <a:ext cx="0" cy="144462"/>
          </a:xfrm>
          <a:prstGeom prst="line">
            <a:avLst/>
          </a:prstGeom>
          <a:noFill/>
          <a:ln w="28575">
            <a:solidFill>
              <a:schemeClr val="tx1"/>
            </a:solidFill>
            <a:round/>
            <a:headEnd/>
            <a:tailEnd/>
          </a:ln>
        </p:spPr>
        <p:txBody>
          <a:bodyPr/>
          <a:lstStyle/>
          <a:p>
            <a:endParaRPr lang="en-US"/>
          </a:p>
        </p:txBody>
      </p:sp>
      <p:sp>
        <p:nvSpPr>
          <p:cNvPr id="10264" name="Line 69"/>
          <p:cNvSpPr>
            <a:spLocks noChangeShapeType="1"/>
          </p:cNvSpPr>
          <p:nvPr/>
        </p:nvSpPr>
        <p:spPr bwMode="auto">
          <a:xfrm>
            <a:off x="2051050" y="3068638"/>
            <a:ext cx="0" cy="576262"/>
          </a:xfrm>
          <a:prstGeom prst="line">
            <a:avLst/>
          </a:prstGeom>
          <a:noFill/>
          <a:ln w="28575">
            <a:solidFill>
              <a:schemeClr val="tx1"/>
            </a:solidFill>
            <a:round/>
            <a:headEnd/>
            <a:tailEnd/>
          </a:ln>
        </p:spPr>
        <p:txBody>
          <a:bodyPr/>
          <a:lstStyle/>
          <a:p>
            <a:endParaRPr lang="en-US"/>
          </a:p>
        </p:txBody>
      </p:sp>
      <p:sp>
        <p:nvSpPr>
          <p:cNvPr id="10265" name="Line 70"/>
          <p:cNvSpPr>
            <a:spLocks noChangeShapeType="1"/>
          </p:cNvSpPr>
          <p:nvPr/>
        </p:nvSpPr>
        <p:spPr bwMode="auto">
          <a:xfrm flipH="1">
            <a:off x="2051050" y="3284538"/>
            <a:ext cx="215900" cy="0"/>
          </a:xfrm>
          <a:prstGeom prst="line">
            <a:avLst/>
          </a:prstGeom>
          <a:noFill/>
          <a:ln w="28575">
            <a:solidFill>
              <a:schemeClr val="tx1"/>
            </a:solidFill>
            <a:round/>
            <a:headEnd/>
            <a:tailEnd/>
          </a:ln>
        </p:spPr>
        <p:txBody>
          <a:bodyPr/>
          <a:lstStyle/>
          <a:p>
            <a:endParaRPr lang="en-US"/>
          </a:p>
        </p:txBody>
      </p:sp>
      <p:sp>
        <p:nvSpPr>
          <p:cNvPr id="10266" name="Line 71"/>
          <p:cNvSpPr>
            <a:spLocks noChangeShapeType="1"/>
          </p:cNvSpPr>
          <p:nvPr/>
        </p:nvSpPr>
        <p:spPr bwMode="auto">
          <a:xfrm flipH="1">
            <a:off x="2051050" y="3644900"/>
            <a:ext cx="215900" cy="0"/>
          </a:xfrm>
          <a:prstGeom prst="line">
            <a:avLst/>
          </a:prstGeom>
          <a:noFill/>
          <a:ln w="28575">
            <a:solidFill>
              <a:schemeClr val="tx1"/>
            </a:solidFill>
            <a:round/>
            <a:headEnd/>
            <a:tailEnd/>
          </a:ln>
        </p:spPr>
        <p:txBody>
          <a:bodyPr/>
          <a:lstStyle/>
          <a:p>
            <a:endParaRPr lang="en-US"/>
          </a:p>
        </p:txBody>
      </p:sp>
      <p:sp>
        <p:nvSpPr>
          <p:cNvPr id="10267" name="Text Box 73"/>
          <p:cNvSpPr txBox="1">
            <a:spLocks noChangeArrowheads="1"/>
          </p:cNvSpPr>
          <p:nvPr/>
        </p:nvSpPr>
        <p:spPr bwMode="auto">
          <a:xfrm>
            <a:off x="250825" y="3933825"/>
            <a:ext cx="2089150" cy="273050"/>
          </a:xfrm>
          <a:prstGeom prst="rect">
            <a:avLst/>
          </a:prstGeom>
          <a:solidFill>
            <a:srgbClr val="FF0000"/>
          </a:solidFill>
          <a:ln w="28575">
            <a:solidFill>
              <a:schemeClr val="tx1"/>
            </a:solidFill>
            <a:miter lim="800000"/>
            <a:headEnd/>
            <a:tailEnd/>
          </a:ln>
        </p:spPr>
        <p:txBody>
          <a:bodyPr>
            <a:spAutoFit/>
          </a:bodyPr>
          <a:lstStyle/>
          <a:p>
            <a:pPr>
              <a:spcBef>
                <a:spcPct val="50000"/>
              </a:spcBef>
            </a:pPr>
            <a:r>
              <a:rPr lang="en-US" sz="1000" b="1"/>
              <a:t>Schilling Test with intrinsic factor</a:t>
            </a:r>
          </a:p>
        </p:txBody>
      </p:sp>
      <p:sp>
        <p:nvSpPr>
          <p:cNvPr id="10268" name="Line 74"/>
          <p:cNvSpPr>
            <a:spLocks noChangeShapeType="1"/>
          </p:cNvSpPr>
          <p:nvPr/>
        </p:nvSpPr>
        <p:spPr bwMode="auto">
          <a:xfrm>
            <a:off x="1258888" y="3068638"/>
            <a:ext cx="0" cy="720725"/>
          </a:xfrm>
          <a:prstGeom prst="line">
            <a:avLst/>
          </a:prstGeom>
          <a:noFill/>
          <a:ln w="9525">
            <a:solidFill>
              <a:schemeClr val="tx1"/>
            </a:solidFill>
            <a:round/>
            <a:headEnd/>
            <a:tailEnd type="triangle" w="med" len="med"/>
          </a:ln>
        </p:spPr>
        <p:txBody>
          <a:bodyPr/>
          <a:lstStyle/>
          <a:p>
            <a:endParaRPr lang="en-US"/>
          </a:p>
        </p:txBody>
      </p:sp>
      <p:sp>
        <p:nvSpPr>
          <p:cNvPr id="10269" name="Text Box 75"/>
          <p:cNvSpPr txBox="1">
            <a:spLocks noChangeArrowheads="1"/>
          </p:cNvSpPr>
          <p:nvPr/>
        </p:nvSpPr>
        <p:spPr bwMode="auto">
          <a:xfrm>
            <a:off x="3779838" y="3933825"/>
            <a:ext cx="1079500"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DIET</a:t>
            </a:r>
          </a:p>
        </p:txBody>
      </p:sp>
      <p:sp>
        <p:nvSpPr>
          <p:cNvPr id="10270" name="Text Box 76"/>
          <p:cNvSpPr txBox="1">
            <a:spLocks noChangeArrowheads="1"/>
          </p:cNvSpPr>
          <p:nvPr/>
        </p:nvSpPr>
        <p:spPr bwMode="auto">
          <a:xfrm>
            <a:off x="6370638" y="3860800"/>
            <a:ext cx="2017712"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RETICULOCYTES</a:t>
            </a:r>
          </a:p>
        </p:txBody>
      </p:sp>
      <p:sp>
        <p:nvSpPr>
          <p:cNvPr id="10271" name="Text Box 77"/>
          <p:cNvSpPr txBox="1">
            <a:spLocks noChangeArrowheads="1"/>
          </p:cNvSpPr>
          <p:nvPr/>
        </p:nvSpPr>
        <p:spPr bwMode="auto">
          <a:xfrm>
            <a:off x="252413" y="4811713"/>
            <a:ext cx="1295400"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Pernicious anaemia</a:t>
            </a:r>
          </a:p>
        </p:txBody>
      </p:sp>
      <p:sp>
        <p:nvSpPr>
          <p:cNvPr id="10272" name="Text Box 78"/>
          <p:cNvSpPr txBox="1">
            <a:spLocks noChangeArrowheads="1"/>
          </p:cNvSpPr>
          <p:nvPr/>
        </p:nvSpPr>
        <p:spPr bwMode="auto">
          <a:xfrm>
            <a:off x="250825" y="5243513"/>
            <a:ext cx="1223963"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Gastric resection</a:t>
            </a:r>
          </a:p>
        </p:txBody>
      </p:sp>
      <p:sp>
        <p:nvSpPr>
          <p:cNvPr id="10273" name="Text Box 79"/>
          <p:cNvSpPr txBox="1">
            <a:spLocks noChangeArrowheads="1"/>
          </p:cNvSpPr>
          <p:nvPr/>
        </p:nvSpPr>
        <p:spPr bwMode="auto">
          <a:xfrm>
            <a:off x="250825" y="5661025"/>
            <a:ext cx="1079500" cy="4254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Ingestion of corrosives</a:t>
            </a:r>
          </a:p>
        </p:txBody>
      </p:sp>
      <p:sp>
        <p:nvSpPr>
          <p:cNvPr id="10274" name="Text Box 80"/>
          <p:cNvSpPr txBox="1">
            <a:spLocks noChangeArrowheads="1"/>
          </p:cNvSpPr>
          <p:nvPr/>
        </p:nvSpPr>
        <p:spPr bwMode="auto">
          <a:xfrm>
            <a:off x="250825" y="6237288"/>
            <a:ext cx="1079500" cy="4254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Inertintrinsic factor</a:t>
            </a:r>
          </a:p>
        </p:txBody>
      </p:sp>
      <p:sp>
        <p:nvSpPr>
          <p:cNvPr id="10275" name="Text Box 81"/>
          <p:cNvSpPr txBox="1">
            <a:spLocks noChangeArrowheads="1"/>
          </p:cNvSpPr>
          <p:nvPr/>
        </p:nvSpPr>
        <p:spPr bwMode="auto">
          <a:xfrm>
            <a:off x="1692275" y="4724400"/>
            <a:ext cx="1438275"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Small bowel bacteria</a:t>
            </a:r>
          </a:p>
        </p:txBody>
      </p:sp>
      <p:sp>
        <p:nvSpPr>
          <p:cNvPr id="10276" name="Text Box 82"/>
          <p:cNvSpPr txBox="1">
            <a:spLocks noChangeArrowheads="1"/>
          </p:cNvSpPr>
          <p:nvPr/>
        </p:nvSpPr>
        <p:spPr bwMode="auto">
          <a:xfrm>
            <a:off x="1763713" y="5157788"/>
            <a:ext cx="1366837"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Fish tapeworm</a:t>
            </a:r>
          </a:p>
        </p:txBody>
      </p:sp>
      <p:sp>
        <p:nvSpPr>
          <p:cNvPr id="10277" name="Text Box 83"/>
          <p:cNvSpPr txBox="1">
            <a:spLocks noChangeArrowheads="1"/>
          </p:cNvSpPr>
          <p:nvPr/>
        </p:nvSpPr>
        <p:spPr bwMode="auto">
          <a:xfrm>
            <a:off x="1547813" y="5589588"/>
            <a:ext cx="1582737" cy="2571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900" b="1"/>
              <a:t>Familial B12 malabsorption</a:t>
            </a:r>
          </a:p>
        </p:txBody>
      </p:sp>
      <p:sp>
        <p:nvSpPr>
          <p:cNvPr id="10278" name="Text Box 84"/>
          <p:cNvSpPr txBox="1">
            <a:spLocks noChangeArrowheads="1"/>
          </p:cNvSpPr>
          <p:nvPr/>
        </p:nvSpPr>
        <p:spPr bwMode="auto">
          <a:xfrm>
            <a:off x="1476375" y="6021388"/>
            <a:ext cx="1654175" cy="2571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900" b="1"/>
              <a:t>Drug-induced malabsorption</a:t>
            </a:r>
          </a:p>
        </p:txBody>
      </p:sp>
      <p:sp>
        <p:nvSpPr>
          <p:cNvPr id="10279" name="Text Box 85"/>
          <p:cNvSpPr txBox="1">
            <a:spLocks noChangeArrowheads="1"/>
          </p:cNvSpPr>
          <p:nvPr/>
        </p:nvSpPr>
        <p:spPr bwMode="auto">
          <a:xfrm>
            <a:off x="1619250" y="6381750"/>
            <a:ext cx="1511300"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Ileal Disease</a:t>
            </a:r>
          </a:p>
        </p:txBody>
      </p:sp>
      <p:sp>
        <p:nvSpPr>
          <p:cNvPr id="10280" name="Text Box 86"/>
          <p:cNvSpPr txBox="1">
            <a:spLocks noChangeArrowheads="1"/>
          </p:cNvSpPr>
          <p:nvPr/>
        </p:nvSpPr>
        <p:spPr bwMode="auto">
          <a:xfrm>
            <a:off x="3563938" y="4724400"/>
            <a:ext cx="1079500" cy="4254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Drug-induced malabsorption</a:t>
            </a:r>
          </a:p>
        </p:txBody>
      </p:sp>
      <p:sp>
        <p:nvSpPr>
          <p:cNvPr id="10281" name="Text Box 87"/>
          <p:cNvSpPr txBox="1">
            <a:spLocks noChangeArrowheads="1"/>
          </p:cNvSpPr>
          <p:nvPr/>
        </p:nvSpPr>
        <p:spPr bwMode="auto">
          <a:xfrm>
            <a:off x="3563938" y="5316538"/>
            <a:ext cx="1079500" cy="4254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Jejunal resection</a:t>
            </a:r>
          </a:p>
        </p:txBody>
      </p:sp>
      <p:sp>
        <p:nvSpPr>
          <p:cNvPr id="10282" name="Text Box 88"/>
          <p:cNvSpPr txBox="1">
            <a:spLocks noChangeArrowheads="1"/>
          </p:cNvSpPr>
          <p:nvPr/>
        </p:nvSpPr>
        <p:spPr bwMode="auto">
          <a:xfrm>
            <a:off x="3421063" y="6108700"/>
            <a:ext cx="1079500" cy="39370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900" b="1"/>
              <a:t>Tropical sprue, gluten sensitivity</a:t>
            </a:r>
          </a:p>
        </p:txBody>
      </p:sp>
      <p:sp>
        <p:nvSpPr>
          <p:cNvPr id="10283" name="Text Box 89"/>
          <p:cNvSpPr txBox="1">
            <a:spLocks noChangeArrowheads="1"/>
          </p:cNvSpPr>
          <p:nvPr/>
        </p:nvSpPr>
        <p:spPr bwMode="auto">
          <a:xfrm>
            <a:off x="4859338" y="4724400"/>
            <a:ext cx="1079500" cy="4254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Dietary Deficiency</a:t>
            </a:r>
          </a:p>
        </p:txBody>
      </p:sp>
      <p:sp>
        <p:nvSpPr>
          <p:cNvPr id="10284" name="Text Box 90"/>
          <p:cNvSpPr txBox="1">
            <a:spLocks noChangeArrowheads="1"/>
          </p:cNvSpPr>
          <p:nvPr/>
        </p:nvSpPr>
        <p:spPr bwMode="auto">
          <a:xfrm>
            <a:off x="4859338" y="5243513"/>
            <a:ext cx="1079500"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Pregnancy </a:t>
            </a:r>
          </a:p>
        </p:txBody>
      </p:sp>
      <p:sp>
        <p:nvSpPr>
          <p:cNvPr id="10285" name="Text Box 91"/>
          <p:cNvSpPr txBox="1">
            <a:spLocks noChangeArrowheads="1"/>
          </p:cNvSpPr>
          <p:nvPr/>
        </p:nvSpPr>
        <p:spPr bwMode="auto">
          <a:xfrm>
            <a:off x="4859338" y="5676900"/>
            <a:ext cx="1079500"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infancy</a:t>
            </a:r>
          </a:p>
        </p:txBody>
      </p:sp>
      <p:sp>
        <p:nvSpPr>
          <p:cNvPr id="10286" name="Text Box 92"/>
          <p:cNvSpPr txBox="1">
            <a:spLocks noChangeArrowheads="1"/>
          </p:cNvSpPr>
          <p:nvPr/>
        </p:nvSpPr>
        <p:spPr bwMode="auto">
          <a:xfrm>
            <a:off x="4860925" y="6092825"/>
            <a:ext cx="1079500" cy="4254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Certain Blood Diseases</a:t>
            </a:r>
          </a:p>
        </p:txBody>
      </p:sp>
      <p:sp>
        <p:nvSpPr>
          <p:cNvPr id="10287" name="Text Box 93"/>
          <p:cNvSpPr txBox="1">
            <a:spLocks noChangeArrowheads="1"/>
          </p:cNvSpPr>
          <p:nvPr/>
        </p:nvSpPr>
        <p:spPr bwMode="auto">
          <a:xfrm>
            <a:off x="6300788" y="4797425"/>
            <a:ext cx="1079500" cy="4254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Hemolytic Anemia</a:t>
            </a:r>
          </a:p>
        </p:txBody>
      </p:sp>
      <p:sp>
        <p:nvSpPr>
          <p:cNvPr id="10288" name="Text Box 94"/>
          <p:cNvSpPr txBox="1">
            <a:spLocks noChangeArrowheads="1"/>
          </p:cNvSpPr>
          <p:nvPr/>
        </p:nvSpPr>
        <p:spPr bwMode="auto">
          <a:xfrm>
            <a:off x="6300788" y="5387975"/>
            <a:ext cx="1079500"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Hemorrhage</a:t>
            </a:r>
          </a:p>
        </p:txBody>
      </p:sp>
      <p:sp>
        <p:nvSpPr>
          <p:cNvPr id="10289" name="Text Box 95"/>
          <p:cNvSpPr txBox="1">
            <a:spLocks noChangeArrowheads="1"/>
          </p:cNvSpPr>
          <p:nvPr/>
        </p:nvSpPr>
        <p:spPr bwMode="auto">
          <a:xfrm>
            <a:off x="7164388" y="6324600"/>
            <a:ext cx="1511300"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Myelophthisic Anemia</a:t>
            </a:r>
          </a:p>
        </p:txBody>
      </p:sp>
      <p:sp>
        <p:nvSpPr>
          <p:cNvPr id="10290" name="Text Box 96"/>
          <p:cNvSpPr txBox="1">
            <a:spLocks noChangeArrowheads="1"/>
          </p:cNvSpPr>
          <p:nvPr/>
        </p:nvSpPr>
        <p:spPr bwMode="auto">
          <a:xfrm>
            <a:off x="7092950" y="5892800"/>
            <a:ext cx="1584325" cy="2571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900" b="1"/>
              <a:t>Acq. Sideroblastic Anaemia</a:t>
            </a:r>
          </a:p>
        </p:txBody>
      </p:sp>
      <p:sp>
        <p:nvSpPr>
          <p:cNvPr id="10291" name="Text Box 97"/>
          <p:cNvSpPr txBox="1">
            <a:spLocks noChangeArrowheads="1"/>
          </p:cNvSpPr>
          <p:nvPr/>
        </p:nvSpPr>
        <p:spPr bwMode="auto">
          <a:xfrm>
            <a:off x="7451725" y="5445125"/>
            <a:ext cx="1222375" cy="257175"/>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900" b="1"/>
              <a:t>Hypoplastic anemia</a:t>
            </a:r>
          </a:p>
        </p:txBody>
      </p:sp>
      <p:sp>
        <p:nvSpPr>
          <p:cNvPr id="10292" name="Text Box 98"/>
          <p:cNvSpPr txBox="1">
            <a:spLocks noChangeArrowheads="1"/>
          </p:cNvSpPr>
          <p:nvPr/>
        </p:nvSpPr>
        <p:spPr bwMode="auto">
          <a:xfrm>
            <a:off x="7596188" y="5100638"/>
            <a:ext cx="1079500"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Myxaedema </a:t>
            </a:r>
          </a:p>
        </p:txBody>
      </p:sp>
      <p:sp>
        <p:nvSpPr>
          <p:cNvPr id="10293" name="Text Box 99"/>
          <p:cNvSpPr txBox="1">
            <a:spLocks noChangeArrowheads="1"/>
          </p:cNvSpPr>
          <p:nvPr/>
        </p:nvSpPr>
        <p:spPr bwMode="auto">
          <a:xfrm>
            <a:off x="7596188" y="4724400"/>
            <a:ext cx="1079500" cy="273050"/>
          </a:xfrm>
          <a:prstGeom prst="rect">
            <a:avLst/>
          </a:prstGeom>
          <a:solidFill>
            <a:srgbClr val="FF0000"/>
          </a:solidFill>
          <a:ln w="28575">
            <a:solidFill>
              <a:schemeClr val="tx1"/>
            </a:solidFill>
            <a:miter lim="800000"/>
            <a:headEnd/>
            <a:tailEnd/>
          </a:ln>
        </p:spPr>
        <p:txBody>
          <a:bodyPr>
            <a:spAutoFit/>
          </a:bodyPr>
          <a:lstStyle/>
          <a:p>
            <a:pPr algn="ctr">
              <a:spcBef>
                <a:spcPct val="50000"/>
              </a:spcBef>
            </a:pPr>
            <a:r>
              <a:rPr lang="en-US" sz="1000" b="1"/>
              <a:t>Hepatic Disease</a:t>
            </a:r>
          </a:p>
        </p:txBody>
      </p:sp>
      <p:sp>
        <p:nvSpPr>
          <p:cNvPr id="10294" name="Text Box 101"/>
          <p:cNvSpPr txBox="1">
            <a:spLocks noChangeArrowheads="1"/>
          </p:cNvSpPr>
          <p:nvPr/>
        </p:nvSpPr>
        <p:spPr bwMode="auto">
          <a:xfrm>
            <a:off x="684213" y="4221163"/>
            <a:ext cx="1081087" cy="244475"/>
          </a:xfrm>
          <a:prstGeom prst="rect">
            <a:avLst/>
          </a:prstGeom>
          <a:noFill/>
          <a:ln w="9525">
            <a:noFill/>
            <a:miter lim="800000"/>
            <a:headEnd/>
            <a:tailEnd/>
          </a:ln>
        </p:spPr>
        <p:txBody>
          <a:bodyPr>
            <a:spAutoFit/>
          </a:bodyPr>
          <a:lstStyle/>
          <a:p>
            <a:pPr>
              <a:spcBef>
                <a:spcPct val="50000"/>
              </a:spcBef>
            </a:pPr>
            <a:r>
              <a:rPr lang="en-US" sz="1000" b="1"/>
              <a:t>corrected</a:t>
            </a:r>
          </a:p>
        </p:txBody>
      </p:sp>
      <p:sp>
        <p:nvSpPr>
          <p:cNvPr id="10295" name="Text Box 102"/>
          <p:cNvSpPr txBox="1">
            <a:spLocks noChangeArrowheads="1"/>
          </p:cNvSpPr>
          <p:nvPr/>
        </p:nvSpPr>
        <p:spPr bwMode="auto">
          <a:xfrm>
            <a:off x="2051050" y="4221163"/>
            <a:ext cx="1081088" cy="244475"/>
          </a:xfrm>
          <a:prstGeom prst="rect">
            <a:avLst/>
          </a:prstGeom>
          <a:noFill/>
          <a:ln w="9525">
            <a:noFill/>
            <a:miter lim="800000"/>
            <a:headEnd/>
            <a:tailEnd/>
          </a:ln>
        </p:spPr>
        <p:txBody>
          <a:bodyPr>
            <a:spAutoFit/>
          </a:bodyPr>
          <a:lstStyle/>
          <a:p>
            <a:pPr>
              <a:spcBef>
                <a:spcPct val="50000"/>
              </a:spcBef>
            </a:pPr>
            <a:r>
              <a:rPr lang="en-US" sz="1000" b="1"/>
              <a:t>Not corrected</a:t>
            </a:r>
          </a:p>
        </p:txBody>
      </p:sp>
      <p:sp>
        <p:nvSpPr>
          <p:cNvPr id="10296" name="Line 103"/>
          <p:cNvSpPr>
            <a:spLocks noChangeShapeType="1"/>
          </p:cNvSpPr>
          <p:nvPr/>
        </p:nvSpPr>
        <p:spPr bwMode="auto">
          <a:xfrm flipH="1">
            <a:off x="1403350" y="4221163"/>
            <a:ext cx="217488" cy="287337"/>
          </a:xfrm>
          <a:prstGeom prst="line">
            <a:avLst/>
          </a:prstGeom>
          <a:noFill/>
          <a:ln w="28575">
            <a:solidFill>
              <a:schemeClr val="tx1"/>
            </a:solidFill>
            <a:round/>
            <a:headEnd/>
            <a:tailEnd/>
          </a:ln>
        </p:spPr>
        <p:txBody>
          <a:bodyPr/>
          <a:lstStyle/>
          <a:p>
            <a:endParaRPr lang="en-US"/>
          </a:p>
        </p:txBody>
      </p:sp>
      <p:sp>
        <p:nvSpPr>
          <p:cNvPr id="10297" name="Line 104"/>
          <p:cNvSpPr>
            <a:spLocks noChangeShapeType="1"/>
          </p:cNvSpPr>
          <p:nvPr/>
        </p:nvSpPr>
        <p:spPr bwMode="auto">
          <a:xfrm>
            <a:off x="1619250" y="4221163"/>
            <a:ext cx="215900" cy="287337"/>
          </a:xfrm>
          <a:prstGeom prst="line">
            <a:avLst/>
          </a:prstGeom>
          <a:noFill/>
          <a:ln w="28575">
            <a:solidFill>
              <a:schemeClr val="tx1"/>
            </a:solidFill>
            <a:round/>
            <a:headEnd/>
            <a:tailEnd/>
          </a:ln>
        </p:spPr>
        <p:txBody>
          <a:bodyPr/>
          <a:lstStyle/>
          <a:p>
            <a:endParaRPr lang="en-US"/>
          </a:p>
        </p:txBody>
      </p:sp>
      <p:sp>
        <p:nvSpPr>
          <p:cNvPr id="10298" name="Line 105"/>
          <p:cNvSpPr>
            <a:spLocks noChangeShapeType="1"/>
          </p:cNvSpPr>
          <p:nvPr/>
        </p:nvSpPr>
        <p:spPr bwMode="auto">
          <a:xfrm>
            <a:off x="73025" y="4508500"/>
            <a:ext cx="1330325" cy="0"/>
          </a:xfrm>
          <a:prstGeom prst="line">
            <a:avLst/>
          </a:prstGeom>
          <a:noFill/>
          <a:ln w="28575">
            <a:solidFill>
              <a:schemeClr val="tx1"/>
            </a:solidFill>
            <a:round/>
            <a:headEnd/>
            <a:tailEnd/>
          </a:ln>
        </p:spPr>
        <p:txBody>
          <a:bodyPr/>
          <a:lstStyle/>
          <a:p>
            <a:endParaRPr lang="en-US"/>
          </a:p>
        </p:txBody>
      </p:sp>
      <p:sp>
        <p:nvSpPr>
          <p:cNvPr id="10299" name="Line 106"/>
          <p:cNvSpPr>
            <a:spLocks noChangeShapeType="1"/>
          </p:cNvSpPr>
          <p:nvPr/>
        </p:nvSpPr>
        <p:spPr bwMode="auto">
          <a:xfrm>
            <a:off x="1835150" y="4508500"/>
            <a:ext cx="1441450" cy="0"/>
          </a:xfrm>
          <a:prstGeom prst="line">
            <a:avLst/>
          </a:prstGeom>
          <a:noFill/>
          <a:ln w="28575">
            <a:solidFill>
              <a:schemeClr val="tx1"/>
            </a:solidFill>
            <a:round/>
            <a:headEnd/>
            <a:tailEnd/>
          </a:ln>
        </p:spPr>
        <p:txBody>
          <a:bodyPr/>
          <a:lstStyle/>
          <a:p>
            <a:endParaRPr lang="en-US"/>
          </a:p>
        </p:txBody>
      </p:sp>
      <p:sp>
        <p:nvSpPr>
          <p:cNvPr id="10300" name="Line 107"/>
          <p:cNvSpPr>
            <a:spLocks noChangeShapeType="1"/>
          </p:cNvSpPr>
          <p:nvPr/>
        </p:nvSpPr>
        <p:spPr bwMode="auto">
          <a:xfrm>
            <a:off x="7380288" y="1916113"/>
            <a:ext cx="0" cy="1800225"/>
          </a:xfrm>
          <a:prstGeom prst="line">
            <a:avLst/>
          </a:prstGeom>
          <a:noFill/>
          <a:ln w="28575">
            <a:solidFill>
              <a:schemeClr val="tx1"/>
            </a:solidFill>
            <a:round/>
            <a:headEnd/>
            <a:tailEnd type="triangle" w="med" len="med"/>
          </a:ln>
        </p:spPr>
        <p:txBody>
          <a:bodyPr/>
          <a:lstStyle/>
          <a:p>
            <a:endParaRPr lang="en-US"/>
          </a:p>
        </p:txBody>
      </p:sp>
      <p:sp>
        <p:nvSpPr>
          <p:cNvPr id="10301" name="Line 108"/>
          <p:cNvSpPr>
            <a:spLocks noChangeShapeType="1"/>
          </p:cNvSpPr>
          <p:nvPr/>
        </p:nvSpPr>
        <p:spPr bwMode="auto">
          <a:xfrm>
            <a:off x="4211638" y="3068638"/>
            <a:ext cx="0" cy="792162"/>
          </a:xfrm>
          <a:prstGeom prst="line">
            <a:avLst/>
          </a:prstGeom>
          <a:noFill/>
          <a:ln w="28575">
            <a:solidFill>
              <a:schemeClr val="tx1"/>
            </a:solidFill>
            <a:round/>
            <a:headEnd/>
            <a:tailEnd type="triangle" w="med" len="med"/>
          </a:ln>
        </p:spPr>
        <p:txBody>
          <a:bodyPr/>
          <a:lstStyle/>
          <a:p>
            <a:endParaRPr lang="en-US"/>
          </a:p>
        </p:txBody>
      </p:sp>
      <p:sp>
        <p:nvSpPr>
          <p:cNvPr id="10302" name="Line 109"/>
          <p:cNvSpPr>
            <a:spLocks noChangeShapeType="1"/>
          </p:cNvSpPr>
          <p:nvPr/>
        </p:nvSpPr>
        <p:spPr bwMode="auto">
          <a:xfrm>
            <a:off x="7451725" y="4149725"/>
            <a:ext cx="215900" cy="287338"/>
          </a:xfrm>
          <a:prstGeom prst="line">
            <a:avLst/>
          </a:prstGeom>
          <a:noFill/>
          <a:ln w="28575">
            <a:solidFill>
              <a:schemeClr val="tx1"/>
            </a:solidFill>
            <a:round/>
            <a:headEnd/>
            <a:tailEnd/>
          </a:ln>
        </p:spPr>
        <p:txBody>
          <a:bodyPr/>
          <a:lstStyle/>
          <a:p>
            <a:endParaRPr lang="en-US"/>
          </a:p>
        </p:txBody>
      </p:sp>
      <p:sp>
        <p:nvSpPr>
          <p:cNvPr id="10303" name="Text Box 110"/>
          <p:cNvSpPr txBox="1">
            <a:spLocks noChangeArrowheads="1"/>
          </p:cNvSpPr>
          <p:nvPr/>
        </p:nvSpPr>
        <p:spPr bwMode="auto">
          <a:xfrm>
            <a:off x="3635375" y="4221163"/>
            <a:ext cx="504825" cy="244475"/>
          </a:xfrm>
          <a:prstGeom prst="rect">
            <a:avLst/>
          </a:prstGeom>
          <a:noFill/>
          <a:ln w="9525">
            <a:noFill/>
            <a:miter lim="800000"/>
            <a:headEnd/>
            <a:tailEnd/>
          </a:ln>
        </p:spPr>
        <p:txBody>
          <a:bodyPr>
            <a:spAutoFit/>
          </a:bodyPr>
          <a:lstStyle/>
          <a:p>
            <a:pPr>
              <a:spcBef>
                <a:spcPct val="50000"/>
              </a:spcBef>
            </a:pPr>
            <a:r>
              <a:rPr lang="en-US" sz="1000" b="1"/>
              <a:t>Good </a:t>
            </a:r>
          </a:p>
        </p:txBody>
      </p:sp>
      <p:sp>
        <p:nvSpPr>
          <p:cNvPr id="10304" name="Text Box 111"/>
          <p:cNvSpPr txBox="1">
            <a:spLocks noChangeArrowheads="1"/>
          </p:cNvSpPr>
          <p:nvPr/>
        </p:nvSpPr>
        <p:spPr bwMode="auto">
          <a:xfrm>
            <a:off x="5003800" y="4149725"/>
            <a:ext cx="576263" cy="244475"/>
          </a:xfrm>
          <a:prstGeom prst="rect">
            <a:avLst/>
          </a:prstGeom>
          <a:noFill/>
          <a:ln w="9525">
            <a:noFill/>
            <a:miter lim="800000"/>
            <a:headEnd/>
            <a:tailEnd/>
          </a:ln>
        </p:spPr>
        <p:txBody>
          <a:bodyPr>
            <a:spAutoFit/>
          </a:bodyPr>
          <a:lstStyle/>
          <a:p>
            <a:pPr>
              <a:spcBef>
                <a:spcPct val="50000"/>
              </a:spcBef>
            </a:pPr>
            <a:r>
              <a:rPr lang="en-US" sz="1000" b="1"/>
              <a:t>Poor  </a:t>
            </a:r>
          </a:p>
        </p:txBody>
      </p:sp>
      <p:sp>
        <p:nvSpPr>
          <p:cNvPr id="10305" name="Text Box 112"/>
          <p:cNvSpPr txBox="1">
            <a:spLocks noChangeArrowheads="1"/>
          </p:cNvSpPr>
          <p:nvPr/>
        </p:nvSpPr>
        <p:spPr bwMode="auto">
          <a:xfrm>
            <a:off x="6083300" y="4221163"/>
            <a:ext cx="720725" cy="244475"/>
          </a:xfrm>
          <a:prstGeom prst="rect">
            <a:avLst/>
          </a:prstGeom>
          <a:noFill/>
          <a:ln w="9525">
            <a:noFill/>
            <a:miter lim="800000"/>
            <a:headEnd/>
            <a:tailEnd/>
          </a:ln>
        </p:spPr>
        <p:txBody>
          <a:bodyPr>
            <a:spAutoFit/>
          </a:bodyPr>
          <a:lstStyle/>
          <a:p>
            <a:pPr>
              <a:spcBef>
                <a:spcPct val="50000"/>
              </a:spcBef>
            </a:pPr>
            <a:r>
              <a:rPr lang="en-US" sz="1000" b="1"/>
              <a:t>increased  </a:t>
            </a:r>
          </a:p>
        </p:txBody>
      </p:sp>
      <p:sp>
        <p:nvSpPr>
          <p:cNvPr id="10306" name="Text Box 113"/>
          <p:cNvSpPr txBox="1">
            <a:spLocks noChangeArrowheads="1"/>
          </p:cNvSpPr>
          <p:nvPr/>
        </p:nvSpPr>
        <p:spPr bwMode="auto">
          <a:xfrm>
            <a:off x="7667625" y="4149725"/>
            <a:ext cx="1368425" cy="244475"/>
          </a:xfrm>
          <a:prstGeom prst="rect">
            <a:avLst/>
          </a:prstGeom>
          <a:noFill/>
          <a:ln w="9525">
            <a:noFill/>
            <a:miter lim="800000"/>
            <a:headEnd/>
            <a:tailEnd/>
          </a:ln>
        </p:spPr>
        <p:txBody>
          <a:bodyPr>
            <a:spAutoFit/>
          </a:bodyPr>
          <a:lstStyle/>
          <a:p>
            <a:pPr>
              <a:spcBef>
                <a:spcPct val="50000"/>
              </a:spcBef>
            </a:pPr>
            <a:r>
              <a:rPr lang="en-US" sz="1000" b="1"/>
              <a:t>Normal or decreased  </a:t>
            </a:r>
          </a:p>
        </p:txBody>
      </p:sp>
      <p:sp>
        <p:nvSpPr>
          <p:cNvPr id="10307" name="Line 114"/>
          <p:cNvSpPr>
            <a:spLocks noChangeShapeType="1"/>
          </p:cNvSpPr>
          <p:nvPr/>
        </p:nvSpPr>
        <p:spPr bwMode="auto">
          <a:xfrm flipH="1">
            <a:off x="7234238" y="4149725"/>
            <a:ext cx="217487" cy="287338"/>
          </a:xfrm>
          <a:prstGeom prst="line">
            <a:avLst/>
          </a:prstGeom>
          <a:noFill/>
          <a:ln w="28575">
            <a:solidFill>
              <a:schemeClr val="tx1"/>
            </a:solidFill>
            <a:round/>
            <a:headEnd/>
            <a:tailEnd/>
          </a:ln>
        </p:spPr>
        <p:txBody>
          <a:bodyPr/>
          <a:lstStyle/>
          <a:p>
            <a:endParaRPr lang="en-US"/>
          </a:p>
        </p:txBody>
      </p:sp>
      <p:sp>
        <p:nvSpPr>
          <p:cNvPr id="10308" name="Line 115"/>
          <p:cNvSpPr>
            <a:spLocks noChangeShapeType="1"/>
          </p:cNvSpPr>
          <p:nvPr/>
        </p:nvSpPr>
        <p:spPr bwMode="auto">
          <a:xfrm>
            <a:off x="6156325" y="4437063"/>
            <a:ext cx="1079500" cy="0"/>
          </a:xfrm>
          <a:prstGeom prst="line">
            <a:avLst/>
          </a:prstGeom>
          <a:noFill/>
          <a:ln w="28575">
            <a:solidFill>
              <a:schemeClr val="tx1"/>
            </a:solidFill>
            <a:round/>
            <a:headEnd/>
            <a:tailEnd/>
          </a:ln>
        </p:spPr>
        <p:txBody>
          <a:bodyPr/>
          <a:lstStyle/>
          <a:p>
            <a:endParaRPr lang="en-US"/>
          </a:p>
        </p:txBody>
      </p:sp>
      <p:sp>
        <p:nvSpPr>
          <p:cNvPr id="10309" name="Line 116"/>
          <p:cNvSpPr>
            <a:spLocks noChangeShapeType="1"/>
          </p:cNvSpPr>
          <p:nvPr/>
        </p:nvSpPr>
        <p:spPr bwMode="auto">
          <a:xfrm>
            <a:off x="7667625" y="4437063"/>
            <a:ext cx="1225550" cy="0"/>
          </a:xfrm>
          <a:prstGeom prst="line">
            <a:avLst/>
          </a:prstGeom>
          <a:noFill/>
          <a:ln w="28575">
            <a:solidFill>
              <a:schemeClr val="tx1"/>
            </a:solidFill>
            <a:round/>
            <a:headEnd/>
            <a:tailEnd/>
          </a:ln>
        </p:spPr>
        <p:txBody>
          <a:bodyPr/>
          <a:lstStyle/>
          <a:p>
            <a:endParaRPr lang="en-US"/>
          </a:p>
        </p:txBody>
      </p:sp>
      <p:sp>
        <p:nvSpPr>
          <p:cNvPr id="10310" name="Line 117"/>
          <p:cNvSpPr>
            <a:spLocks noChangeShapeType="1"/>
          </p:cNvSpPr>
          <p:nvPr/>
        </p:nvSpPr>
        <p:spPr bwMode="auto">
          <a:xfrm>
            <a:off x="8891588" y="4435475"/>
            <a:ext cx="1587" cy="2089150"/>
          </a:xfrm>
          <a:prstGeom prst="line">
            <a:avLst/>
          </a:prstGeom>
          <a:noFill/>
          <a:ln w="28575">
            <a:solidFill>
              <a:schemeClr val="tx1"/>
            </a:solidFill>
            <a:round/>
            <a:headEnd/>
            <a:tailEnd/>
          </a:ln>
        </p:spPr>
        <p:txBody>
          <a:bodyPr/>
          <a:lstStyle/>
          <a:p>
            <a:endParaRPr lang="en-US"/>
          </a:p>
        </p:txBody>
      </p:sp>
      <p:sp>
        <p:nvSpPr>
          <p:cNvPr id="10311" name="Line 118"/>
          <p:cNvSpPr>
            <a:spLocks noChangeShapeType="1"/>
          </p:cNvSpPr>
          <p:nvPr/>
        </p:nvSpPr>
        <p:spPr bwMode="auto">
          <a:xfrm flipH="1">
            <a:off x="8677275" y="4868863"/>
            <a:ext cx="215900" cy="0"/>
          </a:xfrm>
          <a:prstGeom prst="line">
            <a:avLst/>
          </a:prstGeom>
          <a:noFill/>
          <a:ln w="28575">
            <a:solidFill>
              <a:schemeClr val="tx1"/>
            </a:solidFill>
            <a:round/>
            <a:headEnd/>
            <a:tailEnd/>
          </a:ln>
        </p:spPr>
        <p:txBody>
          <a:bodyPr/>
          <a:lstStyle/>
          <a:p>
            <a:endParaRPr lang="en-US"/>
          </a:p>
        </p:txBody>
      </p:sp>
      <p:sp>
        <p:nvSpPr>
          <p:cNvPr id="10312" name="Line 119"/>
          <p:cNvSpPr>
            <a:spLocks noChangeShapeType="1"/>
          </p:cNvSpPr>
          <p:nvPr/>
        </p:nvSpPr>
        <p:spPr bwMode="auto">
          <a:xfrm flipH="1">
            <a:off x="8675688" y="5229225"/>
            <a:ext cx="215900" cy="0"/>
          </a:xfrm>
          <a:prstGeom prst="line">
            <a:avLst/>
          </a:prstGeom>
          <a:noFill/>
          <a:ln w="28575">
            <a:solidFill>
              <a:schemeClr val="tx1"/>
            </a:solidFill>
            <a:round/>
            <a:headEnd/>
            <a:tailEnd/>
          </a:ln>
        </p:spPr>
        <p:txBody>
          <a:bodyPr/>
          <a:lstStyle/>
          <a:p>
            <a:endParaRPr lang="en-US"/>
          </a:p>
        </p:txBody>
      </p:sp>
      <p:sp>
        <p:nvSpPr>
          <p:cNvPr id="10313" name="Line 120"/>
          <p:cNvSpPr>
            <a:spLocks noChangeShapeType="1"/>
          </p:cNvSpPr>
          <p:nvPr/>
        </p:nvSpPr>
        <p:spPr bwMode="auto">
          <a:xfrm flipH="1">
            <a:off x="8675688" y="5589588"/>
            <a:ext cx="215900" cy="0"/>
          </a:xfrm>
          <a:prstGeom prst="line">
            <a:avLst/>
          </a:prstGeom>
          <a:noFill/>
          <a:ln w="28575">
            <a:solidFill>
              <a:schemeClr val="tx1"/>
            </a:solidFill>
            <a:round/>
            <a:headEnd/>
            <a:tailEnd/>
          </a:ln>
        </p:spPr>
        <p:txBody>
          <a:bodyPr/>
          <a:lstStyle/>
          <a:p>
            <a:endParaRPr lang="en-US"/>
          </a:p>
        </p:txBody>
      </p:sp>
      <p:sp>
        <p:nvSpPr>
          <p:cNvPr id="10314" name="Line 121"/>
          <p:cNvSpPr>
            <a:spLocks noChangeShapeType="1"/>
          </p:cNvSpPr>
          <p:nvPr/>
        </p:nvSpPr>
        <p:spPr bwMode="auto">
          <a:xfrm flipH="1">
            <a:off x="8675688" y="6021388"/>
            <a:ext cx="215900" cy="0"/>
          </a:xfrm>
          <a:prstGeom prst="line">
            <a:avLst/>
          </a:prstGeom>
          <a:noFill/>
          <a:ln w="28575">
            <a:solidFill>
              <a:schemeClr val="tx1"/>
            </a:solidFill>
            <a:round/>
            <a:headEnd/>
            <a:tailEnd/>
          </a:ln>
        </p:spPr>
        <p:txBody>
          <a:bodyPr/>
          <a:lstStyle/>
          <a:p>
            <a:endParaRPr lang="en-US"/>
          </a:p>
        </p:txBody>
      </p:sp>
      <p:sp>
        <p:nvSpPr>
          <p:cNvPr id="10315" name="Line 122"/>
          <p:cNvSpPr>
            <a:spLocks noChangeShapeType="1"/>
          </p:cNvSpPr>
          <p:nvPr/>
        </p:nvSpPr>
        <p:spPr bwMode="auto">
          <a:xfrm flipH="1">
            <a:off x="8675688" y="6524625"/>
            <a:ext cx="215900" cy="0"/>
          </a:xfrm>
          <a:prstGeom prst="line">
            <a:avLst/>
          </a:prstGeom>
          <a:noFill/>
          <a:ln w="28575">
            <a:solidFill>
              <a:schemeClr val="tx1"/>
            </a:solidFill>
            <a:round/>
            <a:headEnd/>
            <a:tailEnd/>
          </a:ln>
        </p:spPr>
        <p:txBody>
          <a:bodyPr/>
          <a:lstStyle/>
          <a:p>
            <a:endParaRPr lang="en-US"/>
          </a:p>
        </p:txBody>
      </p:sp>
      <p:sp>
        <p:nvSpPr>
          <p:cNvPr id="10316" name="Line 123"/>
          <p:cNvSpPr>
            <a:spLocks noChangeShapeType="1"/>
          </p:cNvSpPr>
          <p:nvPr/>
        </p:nvSpPr>
        <p:spPr bwMode="auto">
          <a:xfrm>
            <a:off x="6156325" y="4437063"/>
            <a:ext cx="0" cy="1152525"/>
          </a:xfrm>
          <a:prstGeom prst="line">
            <a:avLst/>
          </a:prstGeom>
          <a:noFill/>
          <a:ln w="28575">
            <a:solidFill>
              <a:schemeClr val="tx1"/>
            </a:solidFill>
            <a:round/>
            <a:headEnd/>
            <a:tailEnd/>
          </a:ln>
        </p:spPr>
        <p:txBody>
          <a:bodyPr/>
          <a:lstStyle/>
          <a:p>
            <a:endParaRPr lang="en-US"/>
          </a:p>
        </p:txBody>
      </p:sp>
      <p:sp>
        <p:nvSpPr>
          <p:cNvPr id="10317" name="Line 124"/>
          <p:cNvSpPr>
            <a:spLocks noChangeShapeType="1"/>
          </p:cNvSpPr>
          <p:nvPr/>
        </p:nvSpPr>
        <p:spPr bwMode="auto">
          <a:xfrm flipH="1">
            <a:off x="6156325" y="5013325"/>
            <a:ext cx="144463" cy="0"/>
          </a:xfrm>
          <a:prstGeom prst="line">
            <a:avLst/>
          </a:prstGeom>
          <a:noFill/>
          <a:ln w="28575">
            <a:solidFill>
              <a:schemeClr val="tx1"/>
            </a:solidFill>
            <a:round/>
            <a:headEnd/>
            <a:tailEnd/>
          </a:ln>
        </p:spPr>
        <p:txBody>
          <a:bodyPr/>
          <a:lstStyle/>
          <a:p>
            <a:endParaRPr lang="en-US"/>
          </a:p>
        </p:txBody>
      </p:sp>
      <p:sp>
        <p:nvSpPr>
          <p:cNvPr id="10318" name="Line 125"/>
          <p:cNvSpPr>
            <a:spLocks noChangeShapeType="1"/>
          </p:cNvSpPr>
          <p:nvPr/>
        </p:nvSpPr>
        <p:spPr bwMode="auto">
          <a:xfrm flipH="1">
            <a:off x="6156325" y="5589588"/>
            <a:ext cx="144463" cy="0"/>
          </a:xfrm>
          <a:prstGeom prst="line">
            <a:avLst/>
          </a:prstGeom>
          <a:noFill/>
          <a:ln w="28575">
            <a:solidFill>
              <a:schemeClr val="tx1"/>
            </a:solidFill>
            <a:round/>
            <a:headEnd/>
            <a:tailEnd/>
          </a:ln>
        </p:spPr>
        <p:txBody>
          <a:bodyPr/>
          <a:lstStyle/>
          <a:p>
            <a:endParaRPr lang="en-US"/>
          </a:p>
        </p:txBody>
      </p:sp>
      <p:sp>
        <p:nvSpPr>
          <p:cNvPr id="10319" name="Line 126"/>
          <p:cNvSpPr>
            <a:spLocks noChangeShapeType="1"/>
          </p:cNvSpPr>
          <p:nvPr/>
        </p:nvSpPr>
        <p:spPr bwMode="auto">
          <a:xfrm>
            <a:off x="107950" y="4508500"/>
            <a:ext cx="0" cy="2089150"/>
          </a:xfrm>
          <a:prstGeom prst="line">
            <a:avLst/>
          </a:prstGeom>
          <a:noFill/>
          <a:ln w="28575">
            <a:solidFill>
              <a:schemeClr val="tx1"/>
            </a:solidFill>
            <a:round/>
            <a:headEnd/>
            <a:tailEnd/>
          </a:ln>
        </p:spPr>
        <p:txBody>
          <a:bodyPr/>
          <a:lstStyle/>
          <a:p>
            <a:endParaRPr lang="en-US"/>
          </a:p>
        </p:txBody>
      </p:sp>
      <p:sp>
        <p:nvSpPr>
          <p:cNvPr id="10320" name="Line 127"/>
          <p:cNvSpPr>
            <a:spLocks noChangeShapeType="1"/>
          </p:cNvSpPr>
          <p:nvPr/>
        </p:nvSpPr>
        <p:spPr bwMode="auto">
          <a:xfrm flipH="1">
            <a:off x="106363" y="4941888"/>
            <a:ext cx="144462" cy="0"/>
          </a:xfrm>
          <a:prstGeom prst="line">
            <a:avLst/>
          </a:prstGeom>
          <a:noFill/>
          <a:ln w="28575">
            <a:solidFill>
              <a:schemeClr val="tx1"/>
            </a:solidFill>
            <a:round/>
            <a:headEnd/>
            <a:tailEnd/>
          </a:ln>
        </p:spPr>
        <p:txBody>
          <a:bodyPr/>
          <a:lstStyle/>
          <a:p>
            <a:endParaRPr lang="en-US"/>
          </a:p>
        </p:txBody>
      </p:sp>
      <p:sp>
        <p:nvSpPr>
          <p:cNvPr id="10321" name="Line 128"/>
          <p:cNvSpPr>
            <a:spLocks noChangeShapeType="1"/>
          </p:cNvSpPr>
          <p:nvPr/>
        </p:nvSpPr>
        <p:spPr bwMode="auto">
          <a:xfrm flipH="1">
            <a:off x="107950" y="5373688"/>
            <a:ext cx="144463" cy="0"/>
          </a:xfrm>
          <a:prstGeom prst="line">
            <a:avLst/>
          </a:prstGeom>
          <a:noFill/>
          <a:ln w="28575">
            <a:solidFill>
              <a:schemeClr val="tx1"/>
            </a:solidFill>
            <a:round/>
            <a:headEnd/>
            <a:tailEnd/>
          </a:ln>
        </p:spPr>
        <p:txBody>
          <a:bodyPr/>
          <a:lstStyle/>
          <a:p>
            <a:endParaRPr lang="en-US"/>
          </a:p>
        </p:txBody>
      </p:sp>
      <p:sp>
        <p:nvSpPr>
          <p:cNvPr id="10322" name="Line 129"/>
          <p:cNvSpPr>
            <a:spLocks noChangeShapeType="1"/>
          </p:cNvSpPr>
          <p:nvPr/>
        </p:nvSpPr>
        <p:spPr bwMode="auto">
          <a:xfrm flipH="1">
            <a:off x="107950" y="5876925"/>
            <a:ext cx="144463" cy="0"/>
          </a:xfrm>
          <a:prstGeom prst="line">
            <a:avLst/>
          </a:prstGeom>
          <a:noFill/>
          <a:ln w="28575">
            <a:solidFill>
              <a:schemeClr val="tx1"/>
            </a:solidFill>
            <a:round/>
            <a:headEnd/>
            <a:tailEnd/>
          </a:ln>
        </p:spPr>
        <p:txBody>
          <a:bodyPr/>
          <a:lstStyle/>
          <a:p>
            <a:endParaRPr lang="en-US"/>
          </a:p>
        </p:txBody>
      </p:sp>
      <p:sp>
        <p:nvSpPr>
          <p:cNvPr id="10323" name="Line 130"/>
          <p:cNvSpPr>
            <a:spLocks noChangeShapeType="1"/>
          </p:cNvSpPr>
          <p:nvPr/>
        </p:nvSpPr>
        <p:spPr bwMode="auto">
          <a:xfrm flipH="1">
            <a:off x="107950" y="6597650"/>
            <a:ext cx="144463" cy="0"/>
          </a:xfrm>
          <a:prstGeom prst="line">
            <a:avLst/>
          </a:prstGeom>
          <a:noFill/>
          <a:ln w="28575">
            <a:solidFill>
              <a:schemeClr val="tx1"/>
            </a:solidFill>
            <a:round/>
            <a:headEnd/>
            <a:tailEnd/>
          </a:ln>
        </p:spPr>
        <p:txBody>
          <a:bodyPr/>
          <a:lstStyle/>
          <a:p>
            <a:endParaRPr lang="en-US"/>
          </a:p>
        </p:txBody>
      </p:sp>
      <p:sp>
        <p:nvSpPr>
          <p:cNvPr id="10324" name="Line 131"/>
          <p:cNvSpPr>
            <a:spLocks noChangeShapeType="1"/>
          </p:cNvSpPr>
          <p:nvPr/>
        </p:nvSpPr>
        <p:spPr bwMode="auto">
          <a:xfrm>
            <a:off x="3276600" y="4508500"/>
            <a:ext cx="0" cy="2089150"/>
          </a:xfrm>
          <a:prstGeom prst="line">
            <a:avLst/>
          </a:prstGeom>
          <a:noFill/>
          <a:ln w="28575">
            <a:solidFill>
              <a:schemeClr val="tx1"/>
            </a:solidFill>
            <a:round/>
            <a:headEnd/>
            <a:tailEnd/>
          </a:ln>
        </p:spPr>
        <p:txBody>
          <a:bodyPr/>
          <a:lstStyle/>
          <a:p>
            <a:endParaRPr lang="en-US"/>
          </a:p>
        </p:txBody>
      </p:sp>
      <p:sp>
        <p:nvSpPr>
          <p:cNvPr id="10325" name="Line 132"/>
          <p:cNvSpPr>
            <a:spLocks noChangeShapeType="1"/>
          </p:cNvSpPr>
          <p:nvPr/>
        </p:nvSpPr>
        <p:spPr bwMode="auto">
          <a:xfrm flipH="1">
            <a:off x="3132138" y="4868863"/>
            <a:ext cx="144462" cy="0"/>
          </a:xfrm>
          <a:prstGeom prst="line">
            <a:avLst/>
          </a:prstGeom>
          <a:noFill/>
          <a:ln w="28575">
            <a:solidFill>
              <a:schemeClr val="tx1"/>
            </a:solidFill>
            <a:round/>
            <a:headEnd/>
            <a:tailEnd/>
          </a:ln>
        </p:spPr>
        <p:txBody>
          <a:bodyPr/>
          <a:lstStyle/>
          <a:p>
            <a:endParaRPr lang="en-US"/>
          </a:p>
        </p:txBody>
      </p:sp>
      <p:sp>
        <p:nvSpPr>
          <p:cNvPr id="10326" name="Line 133"/>
          <p:cNvSpPr>
            <a:spLocks noChangeShapeType="1"/>
          </p:cNvSpPr>
          <p:nvPr/>
        </p:nvSpPr>
        <p:spPr bwMode="auto">
          <a:xfrm flipH="1">
            <a:off x="3132138" y="5300663"/>
            <a:ext cx="144462" cy="0"/>
          </a:xfrm>
          <a:prstGeom prst="line">
            <a:avLst/>
          </a:prstGeom>
          <a:noFill/>
          <a:ln w="28575">
            <a:solidFill>
              <a:schemeClr val="tx1"/>
            </a:solidFill>
            <a:round/>
            <a:headEnd/>
            <a:tailEnd/>
          </a:ln>
        </p:spPr>
        <p:txBody>
          <a:bodyPr/>
          <a:lstStyle/>
          <a:p>
            <a:endParaRPr lang="en-US"/>
          </a:p>
        </p:txBody>
      </p:sp>
      <p:sp>
        <p:nvSpPr>
          <p:cNvPr id="10327" name="Line 134"/>
          <p:cNvSpPr>
            <a:spLocks noChangeShapeType="1"/>
          </p:cNvSpPr>
          <p:nvPr/>
        </p:nvSpPr>
        <p:spPr bwMode="auto">
          <a:xfrm flipH="1">
            <a:off x="3132138" y="5734050"/>
            <a:ext cx="144462" cy="0"/>
          </a:xfrm>
          <a:prstGeom prst="line">
            <a:avLst/>
          </a:prstGeom>
          <a:noFill/>
          <a:ln w="28575">
            <a:solidFill>
              <a:schemeClr val="tx1"/>
            </a:solidFill>
            <a:round/>
            <a:headEnd/>
            <a:tailEnd/>
          </a:ln>
        </p:spPr>
        <p:txBody>
          <a:bodyPr/>
          <a:lstStyle/>
          <a:p>
            <a:endParaRPr lang="en-US"/>
          </a:p>
        </p:txBody>
      </p:sp>
      <p:sp>
        <p:nvSpPr>
          <p:cNvPr id="10328" name="Line 135"/>
          <p:cNvSpPr>
            <a:spLocks noChangeShapeType="1"/>
          </p:cNvSpPr>
          <p:nvPr/>
        </p:nvSpPr>
        <p:spPr bwMode="auto">
          <a:xfrm flipH="1">
            <a:off x="3132138" y="6165850"/>
            <a:ext cx="144462" cy="0"/>
          </a:xfrm>
          <a:prstGeom prst="line">
            <a:avLst/>
          </a:prstGeom>
          <a:noFill/>
          <a:ln w="28575">
            <a:solidFill>
              <a:schemeClr val="tx1"/>
            </a:solidFill>
            <a:round/>
            <a:headEnd/>
            <a:tailEnd/>
          </a:ln>
        </p:spPr>
        <p:txBody>
          <a:bodyPr/>
          <a:lstStyle/>
          <a:p>
            <a:endParaRPr lang="en-US"/>
          </a:p>
        </p:txBody>
      </p:sp>
      <p:sp>
        <p:nvSpPr>
          <p:cNvPr id="10329" name="Line 136"/>
          <p:cNvSpPr>
            <a:spLocks noChangeShapeType="1"/>
          </p:cNvSpPr>
          <p:nvPr/>
        </p:nvSpPr>
        <p:spPr bwMode="auto">
          <a:xfrm flipH="1">
            <a:off x="3132138" y="6597650"/>
            <a:ext cx="144462" cy="0"/>
          </a:xfrm>
          <a:prstGeom prst="line">
            <a:avLst/>
          </a:prstGeom>
          <a:noFill/>
          <a:ln w="28575">
            <a:solidFill>
              <a:schemeClr val="tx1"/>
            </a:solidFill>
            <a:round/>
            <a:headEnd/>
            <a:tailEnd/>
          </a:ln>
        </p:spPr>
        <p:txBody>
          <a:bodyPr/>
          <a:lstStyle/>
          <a:p>
            <a:endParaRPr lang="en-US"/>
          </a:p>
        </p:txBody>
      </p:sp>
      <p:sp>
        <p:nvSpPr>
          <p:cNvPr id="10330" name="Line 137"/>
          <p:cNvSpPr>
            <a:spLocks noChangeShapeType="1"/>
          </p:cNvSpPr>
          <p:nvPr/>
        </p:nvSpPr>
        <p:spPr bwMode="auto">
          <a:xfrm>
            <a:off x="3419475" y="4508500"/>
            <a:ext cx="719138" cy="0"/>
          </a:xfrm>
          <a:prstGeom prst="line">
            <a:avLst/>
          </a:prstGeom>
          <a:noFill/>
          <a:ln w="28575">
            <a:solidFill>
              <a:schemeClr val="tx1"/>
            </a:solidFill>
            <a:round/>
            <a:headEnd/>
            <a:tailEnd/>
          </a:ln>
        </p:spPr>
        <p:txBody>
          <a:bodyPr/>
          <a:lstStyle/>
          <a:p>
            <a:endParaRPr lang="en-US"/>
          </a:p>
        </p:txBody>
      </p:sp>
      <p:sp>
        <p:nvSpPr>
          <p:cNvPr id="10331" name="Line 138"/>
          <p:cNvSpPr>
            <a:spLocks noChangeShapeType="1"/>
          </p:cNvSpPr>
          <p:nvPr/>
        </p:nvSpPr>
        <p:spPr bwMode="auto">
          <a:xfrm flipH="1">
            <a:off x="4140200" y="4221163"/>
            <a:ext cx="217488" cy="287337"/>
          </a:xfrm>
          <a:prstGeom prst="line">
            <a:avLst/>
          </a:prstGeom>
          <a:noFill/>
          <a:ln w="28575">
            <a:solidFill>
              <a:schemeClr val="tx1"/>
            </a:solidFill>
            <a:round/>
            <a:headEnd/>
            <a:tailEnd/>
          </a:ln>
        </p:spPr>
        <p:txBody>
          <a:bodyPr/>
          <a:lstStyle/>
          <a:p>
            <a:endParaRPr lang="en-US"/>
          </a:p>
        </p:txBody>
      </p:sp>
      <p:sp>
        <p:nvSpPr>
          <p:cNvPr id="10332" name="Line 139"/>
          <p:cNvSpPr>
            <a:spLocks noChangeShapeType="1"/>
          </p:cNvSpPr>
          <p:nvPr/>
        </p:nvSpPr>
        <p:spPr bwMode="auto">
          <a:xfrm>
            <a:off x="4572000" y="4508500"/>
            <a:ext cx="1512888" cy="0"/>
          </a:xfrm>
          <a:prstGeom prst="line">
            <a:avLst/>
          </a:prstGeom>
          <a:noFill/>
          <a:ln w="28575">
            <a:solidFill>
              <a:schemeClr val="tx1"/>
            </a:solidFill>
            <a:round/>
            <a:headEnd/>
            <a:tailEnd/>
          </a:ln>
        </p:spPr>
        <p:txBody>
          <a:bodyPr/>
          <a:lstStyle/>
          <a:p>
            <a:endParaRPr lang="en-US"/>
          </a:p>
        </p:txBody>
      </p:sp>
      <p:sp>
        <p:nvSpPr>
          <p:cNvPr id="10333" name="Line 140"/>
          <p:cNvSpPr>
            <a:spLocks noChangeShapeType="1"/>
          </p:cNvSpPr>
          <p:nvPr/>
        </p:nvSpPr>
        <p:spPr bwMode="auto">
          <a:xfrm>
            <a:off x="4356100" y="4221163"/>
            <a:ext cx="215900" cy="287337"/>
          </a:xfrm>
          <a:prstGeom prst="line">
            <a:avLst/>
          </a:prstGeom>
          <a:noFill/>
          <a:ln w="28575">
            <a:solidFill>
              <a:schemeClr val="tx1"/>
            </a:solidFill>
            <a:round/>
            <a:headEnd/>
            <a:tailEnd/>
          </a:ln>
        </p:spPr>
        <p:txBody>
          <a:bodyPr/>
          <a:lstStyle/>
          <a:p>
            <a:endParaRPr lang="en-US"/>
          </a:p>
        </p:txBody>
      </p:sp>
      <p:sp>
        <p:nvSpPr>
          <p:cNvPr id="10334" name="Line 141"/>
          <p:cNvSpPr>
            <a:spLocks noChangeShapeType="1"/>
          </p:cNvSpPr>
          <p:nvPr/>
        </p:nvSpPr>
        <p:spPr bwMode="auto">
          <a:xfrm>
            <a:off x="3419475" y="4508500"/>
            <a:ext cx="0" cy="1584325"/>
          </a:xfrm>
          <a:prstGeom prst="line">
            <a:avLst/>
          </a:prstGeom>
          <a:noFill/>
          <a:ln w="28575">
            <a:solidFill>
              <a:schemeClr val="tx1"/>
            </a:solidFill>
            <a:round/>
            <a:headEnd/>
            <a:tailEnd/>
          </a:ln>
        </p:spPr>
        <p:txBody>
          <a:bodyPr/>
          <a:lstStyle/>
          <a:p>
            <a:endParaRPr lang="en-US"/>
          </a:p>
        </p:txBody>
      </p:sp>
      <p:sp>
        <p:nvSpPr>
          <p:cNvPr id="10335" name="Line 142"/>
          <p:cNvSpPr>
            <a:spLocks noChangeShapeType="1"/>
          </p:cNvSpPr>
          <p:nvPr/>
        </p:nvSpPr>
        <p:spPr bwMode="auto">
          <a:xfrm flipH="1">
            <a:off x="3419475" y="4941888"/>
            <a:ext cx="144463" cy="0"/>
          </a:xfrm>
          <a:prstGeom prst="line">
            <a:avLst/>
          </a:prstGeom>
          <a:noFill/>
          <a:ln w="28575">
            <a:solidFill>
              <a:schemeClr val="tx1"/>
            </a:solidFill>
            <a:round/>
            <a:headEnd/>
            <a:tailEnd/>
          </a:ln>
        </p:spPr>
        <p:txBody>
          <a:bodyPr/>
          <a:lstStyle/>
          <a:p>
            <a:endParaRPr lang="en-US"/>
          </a:p>
        </p:txBody>
      </p:sp>
      <p:sp>
        <p:nvSpPr>
          <p:cNvPr id="10336" name="Line 143"/>
          <p:cNvSpPr>
            <a:spLocks noChangeShapeType="1"/>
          </p:cNvSpPr>
          <p:nvPr/>
        </p:nvSpPr>
        <p:spPr bwMode="auto">
          <a:xfrm flipH="1">
            <a:off x="3419475" y="5516563"/>
            <a:ext cx="144463" cy="0"/>
          </a:xfrm>
          <a:prstGeom prst="line">
            <a:avLst/>
          </a:prstGeom>
          <a:noFill/>
          <a:ln w="28575">
            <a:solidFill>
              <a:schemeClr val="tx1"/>
            </a:solidFill>
            <a:round/>
            <a:headEnd/>
            <a:tailEnd/>
          </a:ln>
        </p:spPr>
        <p:txBody>
          <a:bodyPr/>
          <a:lstStyle/>
          <a:p>
            <a:endParaRPr lang="en-US"/>
          </a:p>
        </p:txBody>
      </p:sp>
      <p:sp>
        <p:nvSpPr>
          <p:cNvPr id="10337" name="Line 144"/>
          <p:cNvSpPr>
            <a:spLocks noChangeShapeType="1"/>
          </p:cNvSpPr>
          <p:nvPr/>
        </p:nvSpPr>
        <p:spPr bwMode="auto">
          <a:xfrm flipH="1">
            <a:off x="3276600" y="6308725"/>
            <a:ext cx="144463" cy="0"/>
          </a:xfrm>
          <a:prstGeom prst="line">
            <a:avLst/>
          </a:prstGeom>
          <a:noFill/>
          <a:ln w="28575">
            <a:solidFill>
              <a:schemeClr val="tx1"/>
            </a:solidFill>
            <a:round/>
            <a:headEnd/>
            <a:tailEnd/>
          </a:ln>
        </p:spPr>
        <p:txBody>
          <a:bodyPr/>
          <a:lstStyle/>
          <a:p>
            <a:endParaRPr lang="en-US"/>
          </a:p>
        </p:txBody>
      </p:sp>
      <p:sp>
        <p:nvSpPr>
          <p:cNvPr id="10338" name="Line 145"/>
          <p:cNvSpPr>
            <a:spLocks noChangeShapeType="1"/>
          </p:cNvSpPr>
          <p:nvPr/>
        </p:nvSpPr>
        <p:spPr bwMode="auto">
          <a:xfrm>
            <a:off x="6083300" y="4508500"/>
            <a:ext cx="1588" cy="1873250"/>
          </a:xfrm>
          <a:prstGeom prst="line">
            <a:avLst/>
          </a:prstGeom>
          <a:noFill/>
          <a:ln w="28575">
            <a:solidFill>
              <a:schemeClr val="tx1"/>
            </a:solidFill>
            <a:round/>
            <a:headEnd/>
            <a:tailEnd/>
          </a:ln>
        </p:spPr>
        <p:txBody>
          <a:bodyPr/>
          <a:lstStyle/>
          <a:p>
            <a:endParaRPr lang="en-US"/>
          </a:p>
        </p:txBody>
      </p:sp>
      <p:sp>
        <p:nvSpPr>
          <p:cNvPr id="10339" name="Line 146"/>
          <p:cNvSpPr>
            <a:spLocks noChangeShapeType="1"/>
          </p:cNvSpPr>
          <p:nvPr/>
        </p:nvSpPr>
        <p:spPr bwMode="auto">
          <a:xfrm flipH="1">
            <a:off x="5940425" y="5013325"/>
            <a:ext cx="144463" cy="0"/>
          </a:xfrm>
          <a:prstGeom prst="line">
            <a:avLst/>
          </a:prstGeom>
          <a:noFill/>
          <a:ln w="28575">
            <a:solidFill>
              <a:schemeClr val="tx1"/>
            </a:solidFill>
            <a:round/>
            <a:headEnd/>
            <a:tailEnd/>
          </a:ln>
        </p:spPr>
        <p:txBody>
          <a:bodyPr/>
          <a:lstStyle/>
          <a:p>
            <a:endParaRPr lang="en-US"/>
          </a:p>
        </p:txBody>
      </p:sp>
      <p:sp>
        <p:nvSpPr>
          <p:cNvPr id="10340" name="Line 147"/>
          <p:cNvSpPr>
            <a:spLocks noChangeShapeType="1"/>
          </p:cNvSpPr>
          <p:nvPr/>
        </p:nvSpPr>
        <p:spPr bwMode="auto">
          <a:xfrm flipH="1">
            <a:off x="5940425" y="5373688"/>
            <a:ext cx="144463" cy="0"/>
          </a:xfrm>
          <a:prstGeom prst="line">
            <a:avLst/>
          </a:prstGeom>
          <a:noFill/>
          <a:ln w="28575">
            <a:solidFill>
              <a:schemeClr val="tx1"/>
            </a:solidFill>
            <a:round/>
            <a:headEnd/>
            <a:tailEnd/>
          </a:ln>
        </p:spPr>
        <p:txBody>
          <a:bodyPr/>
          <a:lstStyle/>
          <a:p>
            <a:endParaRPr lang="en-US"/>
          </a:p>
        </p:txBody>
      </p:sp>
      <p:sp>
        <p:nvSpPr>
          <p:cNvPr id="10341" name="Line 148"/>
          <p:cNvSpPr>
            <a:spLocks noChangeShapeType="1"/>
          </p:cNvSpPr>
          <p:nvPr/>
        </p:nvSpPr>
        <p:spPr bwMode="auto">
          <a:xfrm flipH="1">
            <a:off x="5940425" y="5805488"/>
            <a:ext cx="144463" cy="0"/>
          </a:xfrm>
          <a:prstGeom prst="line">
            <a:avLst/>
          </a:prstGeom>
          <a:noFill/>
          <a:ln w="28575">
            <a:solidFill>
              <a:schemeClr val="tx1"/>
            </a:solidFill>
            <a:round/>
            <a:headEnd/>
            <a:tailEnd/>
          </a:ln>
        </p:spPr>
        <p:txBody>
          <a:bodyPr/>
          <a:lstStyle/>
          <a:p>
            <a:endParaRPr lang="en-US"/>
          </a:p>
        </p:txBody>
      </p:sp>
      <p:sp>
        <p:nvSpPr>
          <p:cNvPr id="10342" name="Line 149"/>
          <p:cNvSpPr>
            <a:spLocks noChangeShapeType="1"/>
          </p:cNvSpPr>
          <p:nvPr/>
        </p:nvSpPr>
        <p:spPr bwMode="auto">
          <a:xfrm flipH="1">
            <a:off x="5940425" y="6381750"/>
            <a:ext cx="144463" cy="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7196</TotalTime>
  <Words>502</Words>
  <Application>Microsoft Office PowerPoint</Application>
  <PresentationFormat>On-screen Show (4:3)</PresentationFormat>
  <Paragraphs>300</Paragraphs>
  <Slides>22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Times New Roman</vt:lpstr>
      <vt:lpstr>Arial</vt:lpstr>
      <vt:lpstr>Constantia</vt:lpstr>
      <vt:lpstr>Default Design</vt:lpstr>
      <vt:lpstr>ANAEMIA  </vt:lpstr>
      <vt:lpstr>Slide 2</vt:lpstr>
      <vt:lpstr>Slide 3</vt:lpstr>
      <vt:lpstr>Slide 4</vt:lpstr>
      <vt:lpstr>Slide 5</vt:lpstr>
      <vt:lpstr>Slide 6</vt:lpstr>
      <vt:lpstr>Slide 7</vt:lpstr>
      <vt:lpstr>Slide 8</vt:lpstr>
      <vt:lpstr>Slide 9</vt:lpstr>
      <vt:lpstr>Slide 10</vt:lpstr>
      <vt:lpstr>Slide 11</vt:lpstr>
      <vt:lpstr> IRON DEFICIENCY ANAEMIA    </vt:lpstr>
      <vt:lpstr>Slide 13</vt:lpstr>
      <vt:lpstr>Slide 14</vt:lpstr>
      <vt:lpstr>IRON ABSORPTION</vt:lpstr>
      <vt:lpstr>Slide 16</vt:lpstr>
      <vt:lpstr>Slide 17</vt:lpstr>
      <vt:lpstr>Slide 18</vt:lpstr>
      <vt:lpstr>Slide 19</vt:lpstr>
      <vt:lpstr>Slide 20</vt:lpstr>
      <vt:lpstr>Slide 21</vt:lpstr>
      <vt:lpstr>Slide 22</vt:lpstr>
    </vt:vector>
  </TitlesOfParts>
  <Company>Marwa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Smoke</dc:title>
  <dc:creator>Dr. M Arafah</dc:creator>
  <cp:lastModifiedBy>user</cp:lastModifiedBy>
  <cp:revision>216</cp:revision>
  <dcterms:created xsi:type="dcterms:W3CDTF">2005-02-15T04:31:24Z</dcterms:created>
  <dcterms:modified xsi:type="dcterms:W3CDTF">2012-12-23T08:48:25Z</dcterms:modified>
</cp:coreProperties>
</file>