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4" r:id="rId3"/>
    <p:sldId id="316" r:id="rId4"/>
    <p:sldId id="315" r:id="rId5"/>
    <p:sldId id="319" r:id="rId6"/>
    <p:sldId id="320" r:id="rId7"/>
    <p:sldId id="321" r:id="rId8"/>
    <p:sldId id="322" r:id="rId9"/>
    <p:sldId id="297" r:id="rId10"/>
    <p:sldId id="335" r:id="rId11"/>
    <p:sldId id="334" r:id="rId12"/>
    <p:sldId id="340" r:id="rId13"/>
    <p:sldId id="312" r:id="rId14"/>
    <p:sldId id="343" r:id="rId15"/>
    <p:sldId id="302" r:id="rId16"/>
    <p:sldId id="303" r:id="rId17"/>
    <p:sldId id="304" r:id="rId18"/>
    <p:sldId id="305" r:id="rId19"/>
    <p:sldId id="306" r:id="rId20"/>
    <p:sldId id="307" r:id="rId21"/>
    <p:sldId id="308" r:id="rId22"/>
    <p:sldId id="309" r:id="rId23"/>
    <p:sldId id="310" r:id="rId24"/>
    <p:sldId id="311" r:id="rId25"/>
    <p:sldId id="326" r:id="rId26"/>
    <p:sldId id="299" r:id="rId27"/>
    <p:sldId id="323" r:id="rId28"/>
    <p:sldId id="298" r:id="rId29"/>
    <p:sldId id="341" r:id="rId30"/>
    <p:sldId id="266" r:id="rId31"/>
    <p:sldId id="267" r:id="rId32"/>
    <p:sldId id="268" r:id="rId33"/>
    <p:sldId id="270" r:id="rId34"/>
    <p:sldId id="332" r:id="rId35"/>
    <p:sldId id="333" r:id="rId36"/>
    <p:sldId id="271" r:id="rId37"/>
    <p:sldId id="272" r:id="rId38"/>
    <p:sldId id="273" r:id="rId39"/>
    <p:sldId id="275" r:id="rId40"/>
    <p:sldId id="329" r:id="rId41"/>
    <p:sldId id="330" r:id="rId42"/>
    <p:sldId id="331" r:id="rId43"/>
    <p:sldId id="276" r:id="rId44"/>
    <p:sldId id="277" r:id="rId45"/>
    <p:sldId id="278" r:id="rId46"/>
    <p:sldId id="280" r:id="rId47"/>
    <p:sldId id="327" r:id="rId48"/>
    <p:sldId id="328" r:id="rId49"/>
    <p:sldId id="317" r:id="rId50"/>
    <p:sldId id="281" r:id="rId51"/>
    <p:sldId id="282" r:id="rId52"/>
    <p:sldId id="283" r:id="rId53"/>
    <p:sldId id="285" r:id="rId54"/>
    <p:sldId id="286" r:id="rId55"/>
    <p:sldId id="287" r:id="rId56"/>
    <p:sldId id="288" r:id="rId57"/>
    <p:sldId id="289" r:id="rId58"/>
    <p:sldId id="291" r:id="rId59"/>
    <p:sldId id="324" r:id="rId60"/>
    <p:sldId id="325" r:id="rId61"/>
    <p:sldId id="292" r:id="rId62"/>
    <p:sldId id="293" r:id="rId63"/>
    <p:sldId id="294" r:id="rId64"/>
    <p:sldId id="296" r:id="rId65"/>
    <p:sldId id="342" r:id="rId66"/>
    <p:sldId id="318" r:id="rId67"/>
    <p:sldId id="300"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00FF"/>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729" autoAdjust="0"/>
  </p:normalViewPr>
  <p:slideViewPr>
    <p:cSldViewPr>
      <p:cViewPr varScale="1">
        <p:scale>
          <a:sx n="83" d="100"/>
          <a:sy n="83" d="100"/>
        </p:scale>
        <p:origin x="-13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CBA08C-63EA-4B0F-8E98-DB443301F2FF}" type="datetimeFigureOut">
              <a:rPr lang="en-US"/>
              <a:pPr>
                <a:defRPr/>
              </a:pPr>
              <a:t>12/25/2012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A12D598-C142-4C6A-B37F-C79980EDB2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D7C1D9-6E8E-4670-B5C1-2879BEEC8C1F}" type="slidenum">
              <a:rPr lang="ar-SA"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26052F-FE0F-4AB4-AFF9-E187C0104E1E}" type="slidenum">
              <a:rPr lang="ar-SA" smtClean="0"/>
              <a:pPr/>
              <a:t>21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8CC99-1E11-4D3F-8996-D0DE59F08F6C}" type="slidenum">
              <a:rPr lang="ar-SA" smtClean="0"/>
              <a:pPr/>
              <a:t>22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7619FD-A226-460E-9C48-4E3660DE5291}" type="slidenum">
              <a:rPr lang="ar-SA" smtClean="0"/>
              <a:pPr/>
              <a:t>23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DB6951-10CF-42AF-9238-2444A720DD94}" type="slidenum">
              <a:rPr lang="ar-SA"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5EF650-2F5E-452C-A1B0-30D71E7E04D4}" type="slidenum">
              <a:rPr lang="ar-SA"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1A46C4-ECB0-482E-A4B2-206CB2E2E884}" type="slidenum">
              <a:rPr lang="ar-SA"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599122-647E-4FE0-8465-0F2AA88C9321}" type="slidenum">
              <a:rPr lang="ar-SA" smtClean="0"/>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78FE3-4504-4AD7-B7FE-7CF9BE33BF84}" type="slidenum">
              <a:rPr lang="ar-SA"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DDDE16-5143-46F9-936C-1237634F3FB9}" type="slidenum">
              <a:rPr lang="ar-SA"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F4087A-ADDE-4769-8F13-01D852DF8A28}" type="slidenum">
              <a:rPr lang="ar-SA" smtClean="0"/>
              <a:pPr/>
              <a:t>18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095CC2-CD05-494D-8ACF-4BA8AA5B87B8}" type="slidenum">
              <a:rPr lang="ar-SA" smtClean="0"/>
              <a:pPr/>
              <a:t>19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CC0A2-D250-419C-A653-7831F727E0E4}" type="slidenum">
              <a:rPr lang="ar-SA"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9DA33-FF64-47C7-A33C-0CFA717909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639C0A-29B1-4FA4-A835-F6BE6E2231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77056-B281-42D2-A310-580BBD5EEB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A1FF15-4E09-4D38-A4A5-F39EA32F15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8807D-6856-4C82-9B82-BC3EC673D0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32064D-152F-42C2-A97A-9A192706CD2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0C8F9D-996D-423E-97BC-A7AA620920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85D936-C074-453A-9DBC-F118D8F14E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05265E-CF03-4B44-819A-6D6CB012B8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275F7E-5A61-4708-95BB-8DCF8F71C6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6A80C5-18D9-4738-BB02-F2B3867882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0C3C50-81BA-4776-9F66-8DBD93474F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med-ed.virginia.edu/courses/path/innes/wcd/acute.cfm" TargetMode="External"/><Relationship Id="rId2" Type="http://schemas.openxmlformats.org/officeDocument/2006/relationships/hyperlink" Target="http://www.med-ed.virginia.edu/courses/path/innes/wcd/leuklab.cfm" TargetMode="External"/><Relationship Id="rId1" Type="http://schemas.openxmlformats.org/officeDocument/2006/relationships/slideLayout" Target="../slideLayouts/slideLayout6.xml"/><Relationship Id="rId4" Type="http://schemas.openxmlformats.org/officeDocument/2006/relationships/hyperlink" Target="http://www.med-ed.virginia.edu/courses/path/innes/wcd/chronic.cf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05000"/>
            <a:ext cx="7772400" cy="1470025"/>
          </a:xfrm>
        </p:spPr>
        <p:txBody>
          <a:bodyPr/>
          <a:lstStyle/>
          <a:p>
            <a:pPr eaLnBrk="1" hangingPunct="1"/>
            <a:r>
              <a:rPr lang="en-US" sz="6000" smtClean="0">
                <a:solidFill>
                  <a:srgbClr val="FF0000"/>
                </a:solidFill>
              </a:rPr>
              <a:t>White Blood Cells (WBC)</a:t>
            </a:r>
            <a:r>
              <a:rPr lang="en-US" sz="5400" smtClean="0">
                <a:solidFill>
                  <a:srgbClr val="FF0000"/>
                </a:solidFill>
              </a:rPr>
              <a:t/>
            </a:r>
            <a:br>
              <a:rPr lang="en-US" sz="5400" smtClean="0">
                <a:solidFill>
                  <a:srgbClr val="FF0000"/>
                </a:solidFill>
              </a:rPr>
            </a:br>
            <a:r>
              <a:rPr lang="en-US" sz="3600" smtClean="0">
                <a:solidFill>
                  <a:srgbClr val="FF0000"/>
                </a:solidFill>
              </a:rPr>
              <a:t/>
            </a:r>
            <a:br>
              <a:rPr lang="en-US" sz="3600" smtClean="0">
                <a:solidFill>
                  <a:srgbClr val="FF0000"/>
                </a:solidFill>
              </a:rPr>
            </a:br>
            <a:r>
              <a:rPr lang="en-US" sz="4800" smtClean="0">
                <a:solidFill>
                  <a:srgbClr val="9900CC"/>
                </a:solidFill>
              </a:rPr>
              <a:t>Normal and Abnormal</a:t>
            </a:r>
            <a:r>
              <a:rPr lang="en-US" smtClean="0">
                <a:solidFill>
                  <a:srgbClr val="9900CC"/>
                </a:solidFill>
              </a:rPr>
              <a:t/>
            </a:r>
            <a:br>
              <a:rPr lang="en-US" smtClean="0">
                <a:solidFill>
                  <a:srgbClr val="9900CC"/>
                </a:solidFill>
              </a:rPr>
            </a:br>
            <a:endParaRPr lang="en-US" smtClean="0">
              <a:solidFill>
                <a:srgbClr val="9900CC"/>
              </a:solidFill>
            </a:endParaRPr>
          </a:p>
        </p:txBody>
      </p:sp>
      <p:sp>
        <p:nvSpPr>
          <p:cNvPr id="2051" name="Rectangle 3"/>
          <p:cNvSpPr>
            <a:spLocks noGrp="1" noChangeArrowheads="1"/>
          </p:cNvSpPr>
          <p:nvPr>
            <p:ph type="subTitle" idx="1"/>
          </p:nvPr>
        </p:nvSpPr>
        <p:spPr>
          <a:xfrm>
            <a:off x="1371600" y="4267200"/>
            <a:ext cx="6400800" cy="1752600"/>
          </a:xfrm>
        </p:spPr>
        <p:txBody>
          <a:bodyPr/>
          <a:lstStyle/>
          <a:p>
            <a:pPr eaLnBrk="1" hangingPunct="1"/>
            <a:r>
              <a:rPr lang="en-US" smtClean="0">
                <a:solidFill>
                  <a:srgbClr val="0000FF"/>
                </a:solidFill>
              </a:rPr>
              <a:t>Dr. Alia ALFARAEDI</a:t>
            </a:r>
          </a:p>
          <a:p>
            <a:pPr eaLnBrk="1" hangingPunct="1"/>
            <a:r>
              <a:rPr lang="en-US" smtClean="0">
                <a:solidFill>
                  <a:srgbClr val="0000FF"/>
                </a:solidFill>
              </a:rPr>
              <a:t>Consultant Haematologist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4000" smtClean="0">
                <a:solidFill>
                  <a:srgbClr val="FF0000"/>
                </a:solidFill>
              </a:rPr>
              <a:t>Functions of White Blood Cells</a:t>
            </a:r>
          </a:p>
        </p:txBody>
      </p:sp>
      <p:sp>
        <p:nvSpPr>
          <p:cNvPr id="3" name="Rectangle 2"/>
          <p:cNvSpPr/>
          <p:nvPr/>
        </p:nvSpPr>
        <p:spPr>
          <a:xfrm>
            <a:off x="0" y="1524000"/>
            <a:ext cx="9144000" cy="4370388"/>
          </a:xfrm>
          <a:prstGeom prst="rect">
            <a:avLst/>
          </a:prstGeom>
        </p:spPr>
        <p:txBody>
          <a:bodyPr>
            <a:spAutoFit/>
          </a:bodyPr>
          <a:lstStyle/>
          <a:p>
            <a:pPr marL="342900" indent="-342900" algn="ctr">
              <a:defRPr/>
            </a:pPr>
            <a:r>
              <a:rPr lang="en-US" sz="2400" dirty="0" err="1">
                <a:solidFill>
                  <a:srgbClr val="0000FF"/>
                </a:solidFill>
              </a:rPr>
              <a:t>Phagocytosis</a:t>
            </a:r>
            <a:endParaRPr lang="en-US" sz="2400" dirty="0">
              <a:solidFill>
                <a:srgbClr val="0000FF"/>
              </a:solidFill>
            </a:endParaRPr>
          </a:p>
          <a:p>
            <a:pPr marL="342900" indent="-342900" algn="ctr">
              <a:defRPr/>
            </a:pPr>
            <a:endParaRPr lang="en-US" sz="800" dirty="0">
              <a:solidFill>
                <a:srgbClr val="0000FF"/>
              </a:solidFill>
            </a:endParaRPr>
          </a:p>
          <a:p>
            <a:pPr>
              <a:defRPr/>
            </a:pPr>
            <a:r>
              <a:rPr lang="en-US" dirty="0"/>
              <a:t>	</a:t>
            </a:r>
            <a:r>
              <a:rPr lang="en-US" sz="2000" dirty="0">
                <a:solidFill>
                  <a:srgbClr val="9900CC"/>
                </a:solidFill>
              </a:rPr>
              <a:t>The </a:t>
            </a:r>
            <a:r>
              <a:rPr lang="en-US" sz="2000" dirty="0" err="1">
                <a:solidFill>
                  <a:srgbClr val="9900CC"/>
                </a:solidFill>
              </a:rPr>
              <a:t>neutrophils</a:t>
            </a:r>
            <a:r>
              <a:rPr lang="en-US" sz="2000" dirty="0">
                <a:solidFill>
                  <a:srgbClr val="9900CC"/>
                </a:solidFill>
              </a:rPr>
              <a:t> and the </a:t>
            </a:r>
            <a:r>
              <a:rPr lang="en-US" sz="2000" dirty="0" err="1">
                <a:solidFill>
                  <a:srgbClr val="9900CC"/>
                </a:solidFill>
              </a:rPr>
              <a:t>monocytes</a:t>
            </a:r>
            <a:r>
              <a:rPr lang="en-US" sz="2000" dirty="0">
                <a:solidFill>
                  <a:srgbClr val="9900CC"/>
                </a:solidFill>
              </a:rPr>
              <a:t> engulf foreign particles and 	bacteria through their </a:t>
            </a:r>
            <a:r>
              <a:rPr lang="en-US" sz="2000" dirty="0" err="1">
                <a:solidFill>
                  <a:srgbClr val="9900CC"/>
                </a:solidFill>
              </a:rPr>
              <a:t>phagocytic</a:t>
            </a:r>
            <a:r>
              <a:rPr lang="en-US" sz="2000" dirty="0">
                <a:solidFill>
                  <a:srgbClr val="9900CC"/>
                </a:solidFill>
              </a:rPr>
              <a:t> action, thereby destroying their 	action.</a:t>
            </a:r>
            <a:endParaRPr lang="en-US" dirty="0">
              <a:solidFill>
                <a:srgbClr val="9900CC"/>
              </a:solidFill>
            </a:endParaRPr>
          </a:p>
          <a:p>
            <a:pPr>
              <a:defRPr/>
            </a:pPr>
            <a:endParaRPr lang="en-US" b="1" dirty="0"/>
          </a:p>
          <a:p>
            <a:pPr algn="ctr">
              <a:defRPr/>
            </a:pPr>
            <a:r>
              <a:rPr lang="en-US" sz="2400" dirty="0">
                <a:solidFill>
                  <a:srgbClr val="0000FF"/>
                </a:solidFill>
              </a:rPr>
              <a:t>Body defense</a:t>
            </a:r>
          </a:p>
          <a:p>
            <a:pPr>
              <a:defRPr/>
            </a:pPr>
            <a:r>
              <a:rPr lang="en-US" dirty="0"/>
              <a:t>	</a:t>
            </a:r>
            <a:r>
              <a:rPr lang="en-US" sz="2000" dirty="0">
                <a:solidFill>
                  <a:srgbClr val="9900CC"/>
                </a:solidFill>
              </a:rPr>
              <a:t>WBC manufactures anti-bodies and immune bodies to increase the 	power of resistance against any infection.</a:t>
            </a:r>
            <a:endParaRPr lang="en-US" dirty="0">
              <a:solidFill>
                <a:srgbClr val="9900CC"/>
              </a:solidFill>
            </a:endParaRPr>
          </a:p>
          <a:p>
            <a:pPr>
              <a:defRPr/>
            </a:pPr>
            <a:endParaRPr lang="en-US" b="1" dirty="0"/>
          </a:p>
          <a:p>
            <a:pPr algn="ctr">
              <a:defRPr/>
            </a:pPr>
            <a:r>
              <a:rPr lang="en-US" sz="2400" dirty="0">
                <a:solidFill>
                  <a:srgbClr val="0000FF"/>
                </a:solidFill>
              </a:rPr>
              <a:t>Formation of fibroblast</a:t>
            </a:r>
          </a:p>
          <a:p>
            <a:pPr>
              <a:defRPr/>
            </a:pPr>
            <a:r>
              <a:rPr lang="en-US" dirty="0"/>
              <a:t>	</a:t>
            </a:r>
            <a:r>
              <a:rPr lang="en-US" sz="2000" dirty="0">
                <a:solidFill>
                  <a:srgbClr val="9900CC"/>
                </a:solidFill>
              </a:rPr>
              <a:t>Lymphocytes may be converted to fibroblasts in the area of 	inflammation and help the process of tissue repair and regeneration.</a:t>
            </a:r>
            <a:endParaRPr lang="en-US" dirty="0">
              <a:solidFill>
                <a:srgbClr val="9900CC"/>
              </a:solidFill>
            </a:endParaRPr>
          </a:p>
          <a:p>
            <a:pPr>
              <a:defRPr/>
            </a:pP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smtClean="0">
                <a:solidFill>
                  <a:srgbClr val="FF0000"/>
                </a:solidFill>
              </a:rPr>
              <a:t>Functions of White Blood Cells</a:t>
            </a:r>
          </a:p>
        </p:txBody>
      </p:sp>
      <p:sp>
        <p:nvSpPr>
          <p:cNvPr id="12291" name="Rectangle 2"/>
          <p:cNvSpPr>
            <a:spLocks noChangeArrowheads="1"/>
          </p:cNvSpPr>
          <p:nvPr/>
        </p:nvSpPr>
        <p:spPr bwMode="auto">
          <a:xfrm>
            <a:off x="0" y="1524000"/>
            <a:ext cx="8839200" cy="4954588"/>
          </a:xfrm>
          <a:prstGeom prst="rect">
            <a:avLst/>
          </a:prstGeom>
          <a:noFill/>
          <a:ln w="9525">
            <a:noFill/>
            <a:miter lim="800000"/>
            <a:headEnd/>
            <a:tailEnd/>
          </a:ln>
        </p:spPr>
        <p:txBody>
          <a:bodyPr>
            <a:spAutoFit/>
          </a:bodyPr>
          <a:lstStyle/>
          <a:p>
            <a:pPr algn="ctr"/>
            <a:r>
              <a:rPr lang="en-US" sz="2400">
                <a:solidFill>
                  <a:srgbClr val="0000FF"/>
                </a:solidFill>
              </a:rPr>
              <a:t>Secretion of heparin</a:t>
            </a:r>
          </a:p>
          <a:p>
            <a:pPr algn="ctr"/>
            <a:endParaRPr lang="en-US" sz="800">
              <a:solidFill>
                <a:srgbClr val="0000FF"/>
              </a:solidFill>
            </a:endParaRPr>
          </a:p>
          <a:p>
            <a:r>
              <a:rPr lang="en-US"/>
              <a:t>	</a:t>
            </a:r>
            <a:r>
              <a:rPr lang="en-US">
                <a:solidFill>
                  <a:srgbClr val="9900CC"/>
                </a:solidFill>
              </a:rPr>
              <a:t>The basophile leucocytes are supposed to secrete heparin (a substance of 	liver), which prevent, intravascular clotting.</a:t>
            </a:r>
          </a:p>
          <a:p>
            <a:endParaRPr lang="en-US" b="1"/>
          </a:p>
          <a:p>
            <a:pPr algn="ctr"/>
            <a:r>
              <a:rPr lang="en-US" sz="2400">
                <a:solidFill>
                  <a:srgbClr val="0000FF"/>
                </a:solidFill>
              </a:rPr>
              <a:t>Anti histamine functions</a:t>
            </a:r>
          </a:p>
          <a:p>
            <a:pPr algn="ctr"/>
            <a:endParaRPr lang="en-US" sz="800">
              <a:solidFill>
                <a:srgbClr val="0000FF"/>
              </a:solidFill>
            </a:endParaRPr>
          </a:p>
          <a:p>
            <a:r>
              <a:rPr lang="en-US"/>
              <a:t>	</a:t>
            </a:r>
            <a:r>
              <a:rPr lang="en-US" sz="2000">
                <a:solidFill>
                  <a:srgbClr val="9900CC"/>
                </a:solidFill>
              </a:rPr>
              <a:t>The eosinophils are believed to defend the body against allergic 	conditions in which histamine like bodies are produced in excess.</a:t>
            </a:r>
          </a:p>
          <a:p>
            <a:endParaRPr lang="en-US" sz="2000">
              <a:solidFill>
                <a:srgbClr val="9900CC"/>
              </a:solidFill>
            </a:endParaRPr>
          </a:p>
          <a:p>
            <a:pPr algn="ctr"/>
            <a:r>
              <a:rPr lang="en-US" sz="2000">
                <a:solidFill>
                  <a:srgbClr val="0000FF"/>
                </a:solidFill>
              </a:rPr>
              <a:t>Destroy Cancer Cells</a:t>
            </a:r>
          </a:p>
          <a:p>
            <a:endParaRPr lang="en-US" sz="800"/>
          </a:p>
          <a:p>
            <a:r>
              <a:rPr lang="en-US">
                <a:solidFill>
                  <a:srgbClr val="9900CC"/>
                </a:solidFill>
              </a:rPr>
              <a:t>	In addition to recognizing and killing virally infected cells, T lymphocytes 	</a:t>
            </a:r>
          </a:p>
          <a:p>
            <a:r>
              <a:rPr lang="en-US">
                <a:solidFill>
                  <a:srgbClr val="9900CC"/>
                </a:solidFill>
              </a:rPr>
              <a:t>	can also target and kill tumor cells or abnormal cells that may represent the 	early beginnings of a tumor.</a:t>
            </a:r>
          </a:p>
          <a:p>
            <a:endParaRPr lang="en-US">
              <a:solidFill>
                <a:srgbClr val="9900CC"/>
              </a:solidFill>
            </a:endParaRPr>
          </a:p>
          <a:p>
            <a:endParaRPr lang="en-US" b="1"/>
          </a:p>
          <a:p>
            <a:endParaRPr lang="en-US" sz="2000">
              <a:solidFill>
                <a:srgbClr val="9900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smtClean="0">
                <a:solidFill>
                  <a:srgbClr val="FF0000"/>
                </a:solidFill>
              </a:rPr>
              <a:t>Functions of White Blood Cells</a:t>
            </a:r>
            <a:endParaRPr lang="en-US" sz="4000" smtClean="0"/>
          </a:p>
        </p:txBody>
      </p:sp>
      <p:sp>
        <p:nvSpPr>
          <p:cNvPr id="13315" name="Rectangle 3"/>
          <p:cNvSpPr>
            <a:spLocks noChangeArrowheads="1"/>
          </p:cNvSpPr>
          <p:nvPr/>
        </p:nvSpPr>
        <p:spPr bwMode="auto">
          <a:xfrm>
            <a:off x="228600" y="2133600"/>
            <a:ext cx="8610600" cy="2678113"/>
          </a:xfrm>
          <a:prstGeom prst="rect">
            <a:avLst/>
          </a:prstGeom>
          <a:noFill/>
          <a:ln w="9525">
            <a:noFill/>
            <a:miter lim="800000"/>
            <a:headEnd/>
            <a:tailEnd/>
          </a:ln>
        </p:spPr>
        <p:txBody>
          <a:bodyPr>
            <a:spAutoFit/>
          </a:bodyPr>
          <a:lstStyle/>
          <a:p>
            <a:pPr algn="ctr"/>
            <a:r>
              <a:rPr lang="en-US" sz="2000">
                <a:solidFill>
                  <a:srgbClr val="0000FF"/>
                </a:solidFill>
              </a:rPr>
              <a:t>Production of thromboplastic substances</a:t>
            </a:r>
          </a:p>
          <a:p>
            <a:r>
              <a:rPr lang="en-US"/>
              <a:t>	</a:t>
            </a:r>
            <a:r>
              <a:rPr lang="en-US">
                <a:solidFill>
                  <a:srgbClr val="9900CC"/>
                </a:solidFill>
              </a:rPr>
              <a:t>Due to the production of such substances, the process of 	coagulation and the deposit of clot are facilitated.</a:t>
            </a:r>
          </a:p>
          <a:p>
            <a:endParaRPr lang="en-US" b="1"/>
          </a:p>
          <a:p>
            <a:pPr algn="ctr"/>
            <a:endParaRPr lang="en-US" sz="2000">
              <a:solidFill>
                <a:srgbClr val="0000FF"/>
              </a:solidFill>
            </a:endParaRPr>
          </a:p>
          <a:p>
            <a:pPr algn="ctr"/>
            <a:r>
              <a:rPr lang="en-US" sz="2000">
                <a:solidFill>
                  <a:srgbClr val="0000FF"/>
                </a:solidFill>
              </a:rPr>
              <a:t>Manufacture of trephones:</a:t>
            </a:r>
          </a:p>
          <a:p>
            <a:r>
              <a:rPr lang="en-US"/>
              <a:t>	</a:t>
            </a:r>
            <a:r>
              <a:rPr lang="en-US">
                <a:solidFill>
                  <a:srgbClr val="9900CC"/>
                </a:solidFill>
              </a:rPr>
              <a:t>Leucocytes manufacture certain substances called trephones from 	plasma protein, which exert great influence on the nutrition, growth </a:t>
            </a:r>
          </a:p>
          <a:p>
            <a:r>
              <a:rPr lang="en-US">
                <a:solidFill>
                  <a:srgbClr val="9900CC"/>
                </a:solidFill>
              </a:rPr>
              <a:t>	and repair of tissues.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09600" y="152400"/>
            <a:ext cx="8153400" cy="6940550"/>
          </a:xfrm>
          <a:prstGeom prst="rect">
            <a:avLst/>
          </a:prstGeom>
          <a:noFill/>
          <a:ln w="9525">
            <a:noFill/>
            <a:miter lim="800000"/>
            <a:headEnd/>
            <a:tailEnd/>
          </a:ln>
        </p:spPr>
        <p:txBody>
          <a:bodyPr>
            <a:spAutoFit/>
          </a:bodyPr>
          <a:lstStyle/>
          <a:p>
            <a:pPr algn="ctr"/>
            <a:r>
              <a:rPr lang="en-US" sz="2400">
                <a:solidFill>
                  <a:srgbClr val="FF0000"/>
                </a:solidFill>
              </a:rPr>
              <a:t>WBCs ABNORMALITIES</a:t>
            </a:r>
          </a:p>
          <a:p>
            <a:r>
              <a:rPr lang="en-US" sz="2000">
                <a:solidFill>
                  <a:srgbClr val="FF0000"/>
                </a:solidFill>
              </a:rPr>
              <a:t>Benign </a:t>
            </a:r>
          </a:p>
          <a:p>
            <a:r>
              <a:rPr lang="en-US">
                <a:solidFill>
                  <a:srgbClr val="008080"/>
                </a:solidFill>
              </a:rPr>
              <a:t>Quantitative</a:t>
            </a:r>
            <a:endParaRPr lang="en-US" sz="1600">
              <a:solidFill>
                <a:srgbClr val="008080"/>
              </a:solidFill>
            </a:endParaRPr>
          </a:p>
          <a:p>
            <a:r>
              <a:rPr lang="en-US" sz="1600">
                <a:solidFill>
                  <a:srgbClr val="0000FF"/>
                </a:solidFill>
              </a:rPr>
              <a:t>Leukocytosis</a:t>
            </a:r>
          </a:p>
          <a:p>
            <a:r>
              <a:rPr lang="en-US" sz="1600">
                <a:solidFill>
                  <a:srgbClr val="0000FF"/>
                </a:solidFill>
              </a:rPr>
              <a:t>Leukopenia</a:t>
            </a:r>
          </a:p>
          <a:p>
            <a:r>
              <a:rPr lang="en-US" sz="1600">
                <a:solidFill>
                  <a:srgbClr val="008080"/>
                </a:solidFill>
              </a:rPr>
              <a:t>Qualitative Abnormalities</a:t>
            </a:r>
          </a:p>
          <a:p>
            <a:endParaRPr lang="en-US" sz="100">
              <a:solidFill>
                <a:srgbClr val="FF0000"/>
              </a:solidFill>
            </a:endParaRPr>
          </a:p>
          <a:p>
            <a:r>
              <a:rPr lang="en-US" sz="2000">
                <a:solidFill>
                  <a:srgbClr val="FF0000"/>
                </a:solidFill>
              </a:rPr>
              <a:t>Leukemia</a:t>
            </a:r>
          </a:p>
          <a:p>
            <a:r>
              <a:rPr lang="en-US" sz="1600">
                <a:solidFill>
                  <a:srgbClr val="00B050"/>
                </a:solidFill>
                <a:hlinkClick r:id="rId2" action="ppaction://hlinkfile"/>
              </a:rPr>
              <a:t>Laboratory Evaluation</a:t>
            </a:r>
            <a:r>
              <a:rPr lang="en-US" sz="1600">
                <a:solidFill>
                  <a:srgbClr val="00B050"/>
                </a:solidFill>
              </a:rPr>
              <a:t> </a:t>
            </a:r>
          </a:p>
          <a:p>
            <a:pPr lvl="1"/>
            <a:r>
              <a:rPr lang="en-US" sz="1600">
                <a:solidFill>
                  <a:srgbClr val="00B050"/>
                </a:solidFill>
              </a:rPr>
              <a:t>Morphology</a:t>
            </a:r>
          </a:p>
          <a:p>
            <a:pPr lvl="1"/>
            <a:r>
              <a:rPr lang="en-US" sz="1600">
                <a:solidFill>
                  <a:srgbClr val="00B050"/>
                </a:solidFill>
              </a:rPr>
              <a:t>Cytochemistry</a:t>
            </a:r>
          </a:p>
          <a:p>
            <a:pPr lvl="1"/>
            <a:r>
              <a:rPr lang="en-US" sz="1600">
                <a:solidFill>
                  <a:srgbClr val="00B050"/>
                </a:solidFill>
              </a:rPr>
              <a:t>Genetic analyses </a:t>
            </a:r>
          </a:p>
          <a:p>
            <a:pPr lvl="2"/>
            <a:r>
              <a:rPr lang="en-US" sz="1600">
                <a:solidFill>
                  <a:srgbClr val="00B050"/>
                </a:solidFill>
              </a:rPr>
              <a:t>chromosomal</a:t>
            </a:r>
          </a:p>
          <a:p>
            <a:pPr lvl="2"/>
            <a:r>
              <a:rPr lang="en-US" sz="1600">
                <a:solidFill>
                  <a:srgbClr val="00B050"/>
                </a:solidFill>
              </a:rPr>
              <a:t>molecular</a:t>
            </a:r>
          </a:p>
          <a:p>
            <a:pPr lvl="1"/>
            <a:r>
              <a:rPr lang="en-US" sz="1600">
                <a:solidFill>
                  <a:srgbClr val="00B050"/>
                </a:solidFill>
              </a:rPr>
              <a:t>	Immunology</a:t>
            </a:r>
          </a:p>
          <a:p>
            <a:r>
              <a:rPr lang="en-US" sz="1600">
                <a:solidFill>
                  <a:srgbClr val="00B050"/>
                </a:solidFill>
                <a:hlinkClick r:id="rId3" action="ppaction://hlinkfile"/>
              </a:rPr>
              <a:t>Acute</a:t>
            </a:r>
            <a:r>
              <a:rPr lang="en-US" sz="1600">
                <a:solidFill>
                  <a:srgbClr val="00B050"/>
                </a:solidFill>
              </a:rPr>
              <a:t> </a:t>
            </a:r>
          </a:p>
          <a:p>
            <a:pPr lvl="1"/>
            <a:r>
              <a:rPr lang="en-US" sz="1600">
                <a:solidFill>
                  <a:srgbClr val="00B050"/>
                </a:solidFill>
              </a:rPr>
              <a:t>Myeloid Leukemia</a:t>
            </a:r>
          </a:p>
          <a:p>
            <a:pPr lvl="1"/>
            <a:r>
              <a:rPr lang="en-US" sz="1600">
                <a:solidFill>
                  <a:srgbClr val="00B050"/>
                </a:solidFill>
              </a:rPr>
              <a:t>Lymphoid Leukemia</a:t>
            </a:r>
          </a:p>
          <a:p>
            <a:r>
              <a:rPr lang="en-US" sz="1600">
                <a:solidFill>
                  <a:srgbClr val="00B050"/>
                </a:solidFill>
                <a:hlinkClick r:id="rId4" action="ppaction://hlinkfile"/>
              </a:rPr>
              <a:t>Chronic</a:t>
            </a:r>
            <a:endParaRPr lang="en-US" sz="1600">
              <a:solidFill>
                <a:srgbClr val="00B050"/>
              </a:solidFill>
            </a:endParaRPr>
          </a:p>
          <a:p>
            <a:pPr lvl="1"/>
            <a:r>
              <a:rPr lang="en-US" sz="1600">
                <a:solidFill>
                  <a:srgbClr val="00B050"/>
                </a:solidFill>
              </a:rPr>
              <a:t>Myeloproliferative Disorders</a:t>
            </a:r>
          </a:p>
          <a:p>
            <a:pPr lvl="1"/>
            <a:r>
              <a:rPr lang="en-US" sz="1600">
                <a:solidFill>
                  <a:srgbClr val="00B050"/>
                </a:solidFill>
              </a:rPr>
              <a:t>Lymphoid Leukemia</a:t>
            </a:r>
          </a:p>
          <a:p>
            <a:r>
              <a:rPr lang="en-US" sz="1600">
                <a:solidFill>
                  <a:srgbClr val="008080"/>
                </a:solidFill>
              </a:rPr>
              <a:t>Myelodysplastic Syndromes </a:t>
            </a:r>
          </a:p>
          <a:p>
            <a:endParaRPr lang="en-US" sz="100">
              <a:solidFill>
                <a:srgbClr val="FF0000"/>
              </a:solidFill>
            </a:endParaRPr>
          </a:p>
          <a:p>
            <a:r>
              <a:rPr lang="en-US" sz="2000">
                <a:solidFill>
                  <a:srgbClr val="FF0000"/>
                </a:solidFill>
              </a:rPr>
              <a:t>Lymphoma</a:t>
            </a:r>
          </a:p>
          <a:p>
            <a:endParaRPr lang="en-US" sz="100">
              <a:solidFill>
                <a:srgbClr val="FF0000"/>
              </a:solidFill>
            </a:endParaRPr>
          </a:p>
          <a:p>
            <a:r>
              <a:rPr lang="en-US" sz="2000">
                <a:solidFill>
                  <a:srgbClr val="FF0000"/>
                </a:solidFill>
              </a:rPr>
              <a:t>Immunosecretory Disorders</a:t>
            </a:r>
          </a:p>
          <a:p>
            <a:r>
              <a:rPr lang="en-US" sz="1600">
                <a:solidFill>
                  <a:srgbClr val="0000FF"/>
                </a:solidFill>
              </a:rPr>
              <a:t>Myeloma</a:t>
            </a:r>
          </a:p>
          <a:p>
            <a:r>
              <a:rPr lang="en-US" sz="1600">
                <a:solidFill>
                  <a:srgbClr val="0000FF"/>
                </a:solidFill>
              </a:rPr>
              <a:t>Other Plasma Cell Disorders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BC1.jpg"/>
          <p:cNvPicPr>
            <a:picLocks noChangeAspect="1"/>
          </p:cNvPicPr>
          <p:nvPr/>
        </p:nvPicPr>
        <p:blipFill>
          <a:blip r:embed="rId2"/>
          <a:srcRect/>
          <a:stretch>
            <a:fillRect/>
          </a:stretch>
        </p:blipFill>
        <p:spPr bwMode="auto">
          <a:xfrm>
            <a:off x="1835150" y="0"/>
            <a:ext cx="5329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0" y="333375"/>
            <a:ext cx="9144000" cy="809625"/>
          </a:xfrm>
        </p:spPr>
        <p:txBody>
          <a:bodyPr/>
          <a:lstStyle/>
          <a:p>
            <a:pPr eaLnBrk="1" hangingPunct="1"/>
            <a:r>
              <a:rPr lang="en-US" sz="4000" b="1" smtClean="0">
                <a:solidFill>
                  <a:srgbClr val="F80000"/>
                </a:solidFill>
              </a:rPr>
              <a:t>Neutrophilia</a:t>
            </a:r>
            <a:r>
              <a:rPr lang="en-US" sz="4000" b="1" smtClean="0"/>
              <a:t/>
            </a:r>
            <a:br>
              <a:rPr lang="en-US" sz="4000" b="1" smtClean="0"/>
            </a:br>
            <a:r>
              <a:rPr lang="en-US" sz="4000" b="1" smtClean="0"/>
              <a:t> </a:t>
            </a:r>
            <a:r>
              <a:rPr lang="en-US" sz="3600" smtClean="0">
                <a:solidFill>
                  <a:srgbClr val="00B050"/>
                </a:solidFill>
              </a:rPr>
              <a:t>Causes</a:t>
            </a:r>
            <a:r>
              <a:rPr lang="en-US" sz="4000" b="1" smtClean="0">
                <a:solidFill>
                  <a:srgbClr val="00B050"/>
                </a:solidFill>
              </a:rPr>
              <a:t> </a:t>
            </a:r>
            <a:r>
              <a:rPr lang="en-US" sz="4000" b="1" smtClean="0"/>
              <a:t/>
            </a:r>
            <a:br>
              <a:rPr lang="en-US" sz="4000" b="1" smtClean="0"/>
            </a:br>
            <a:endParaRPr lang="en-US" sz="1600" b="1" smtClean="0"/>
          </a:p>
        </p:txBody>
      </p:sp>
      <p:sp>
        <p:nvSpPr>
          <p:cNvPr id="11267" name="Rectangle 3"/>
          <p:cNvSpPr>
            <a:spLocks noGrp="1" noChangeArrowheads="1"/>
          </p:cNvSpPr>
          <p:nvPr>
            <p:ph type="body" idx="1"/>
          </p:nvPr>
        </p:nvSpPr>
        <p:spPr>
          <a:xfrm>
            <a:off x="0" y="1447800"/>
            <a:ext cx="9144000" cy="5105400"/>
          </a:xfrm>
        </p:spPr>
        <p:txBody>
          <a:bodyPr/>
          <a:lstStyle/>
          <a:p>
            <a:pPr eaLnBrk="1" hangingPunct="1">
              <a:lnSpc>
                <a:spcPct val="90000"/>
              </a:lnSpc>
              <a:defRPr/>
            </a:pPr>
            <a:r>
              <a:rPr lang="en-US" sz="2000" b="1" dirty="0" smtClean="0">
                <a:solidFill>
                  <a:srgbClr val="FF0000"/>
                </a:solidFill>
              </a:rPr>
              <a:t>Acute infections</a:t>
            </a:r>
            <a:r>
              <a:rPr lang="en-US" sz="1600" b="1" dirty="0" smtClean="0">
                <a:solidFill>
                  <a:srgbClr val="FF0000"/>
                </a:solidFill>
              </a:rPr>
              <a:t>:</a:t>
            </a:r>
          </a:p>
          <a:p>
            <a:pPr eaLnBrk="1" hangingPunct="1">
              <a:lnSpc>
                <a:spcPct val="90000"/>
              </a:lnSpc>
              <a:buFontTx/>
              <a:buNone/>
              <a:defRPr/>
            </a:pPr>
            <a:r>
              <a:rPr lang="en-US" sz="1600" b="1" dirty="0" smtClean="0"/>
              <a:t>	         </a:t>
            </a:r>
            <a:r>
              <a:rPr lang="en-US" sz="1600" b="1" dirty="0" smtClean="0">
                <a:solidFill>
                  <a:schemeClr val="tx2"/>
                </a:solidFill>
              </a:rPr>
              <a:t>Bacterial, viral, fungal, </a:t>
            </a:r>
          </a:p>
          <a:p>
            <a:pPr eaLnBrk="1" hangingPunct="1">
              <a:lnSpc>
                <a:spcPct val="90000"/>
              </a:lnSpc>
              <a:buFontTx/>
              <a:buNone/>
              <a:defRPr/>
            </a:pPr>
            <a:r>
              <a:rPr lang="en-US" sz="1600" b="1" dirty="0" smtClean="0">
                <a:solidFill>
                  <a:schemeClr val="tx2"/>
                </a:solidFill>
              </a:rPr>
              <a:t>		</a:t>
            </a:r>
            <a:r>
              <a:rPr lang="en-US" sz="1600" b="1" dirty="0" err="1" smtClean="0">
                <a:solidFill>
                  <a:schemeClr val="tx2"/>
                </a:solidFill>
              </a:rPr>
              <a:t>mycobacterial</a:t>
            </a:r>
            <a:r>
              <a:rPr lang="en-US" sz="1600" b="1" dirty="0" smtClean="0">
                <a:solidFill>
                  <a:schemeClr val="tx2"/>
                </a:solidFill>
              </a:rPr>
              <a:t> and </a:t>
            </a:r>
            <a:r>
              <a:rPr lang="en-US" sz="1600" b="1" dirty="0" err="1" smtClean="0">
                <a:solidFill>
                  <a:schemeClr val="tx2"/>
                </a:solidFill>
              </a:rPr>
              <a:t>rickettsial</a:t>
            </a:r>
            <a:endParaRPr lang="en-US" sz="1600" b="1" dirty="0" smtClean="0">
              <a:solidFill>
                <a:schemeClr val="tx2"/>
              </a:solidFill>
            </a:endParaRPr>
          </a:p>
          <a:p>
            <a:pPr eaLnBrk="1" hangingPunct="1">
              <a:lnSpc>
                <a:spcPct val="90000"/>
              </a:lnSpc>
              <a:defRPr/>
            </a:pPr>
            <a:r>
              <a:rPr lang="en-US" sz="1800" b="1" dirty="0" smtClean="0">
                <a:solidFill>
                  <a:schemeClr val="accent2"/>
                </a:solidFill>
              </a:rPr>
              <a:t>Physical stimuli:</a:t>
            </a:r>
          </a:p>
          <a:p>
            <a:pPr eaLnBrk="1" hangingPunct="1">
              <a:lnSpc>
                <a:spcPct val="90000"/>
              </a:lnSpc>
              <a:buFontTx/>
              <a:buNone/>
              <a:defRPr/>
            </a:pPr>
            <a:r>
              <a:rPr lang="en-US" sz="1800" b="1" dirty="0" smtClean="0"/>
              <a:t>	         </a:t>
            </a:r>
            <a:r>
              <a:rPr lang="en-US" sz="1600" b="1" dirty="0" smtClean="0">
                <a:solidFill>
                  <a:srgbClr val="9900CC"/>
                </a:solidFill>
              </a:rPr>
              <a:t>Trauma, electric shock, </a:t>
            </a:r>
          </a:p>
          <a:p>
            <a:pPr eaLnBrk="1" hangingPunct="1">
              <a:lnSpc>
                <a:spcPct val="90000"/>
              </a:lnSpc>
              <a:buFontTx/>
              <a:buNone/>
              <a:defRPr/>
            </a:pPr>
            <a:r>
              <a:rPr lang="en-US" sz="1600" b="1" dirty="0" smtClean="0">
                <a:solidFill>
                  <a:srgbClr val="9900CC"/>
                </a:solidFill>
              </a:rPr>
              <a:t>		anoxia, pregnancy</a:t>
            </a:r>
          </a:p>
          <a:p>
            <a:pPr eaLnBrk="1" hangingPunct="1">
              <a:lnSpc>
                <a:spcPct val="90000"/>
              </a:lnSpc>
              <a:defRPr/>
            </a:pPr>
            <a:r>
              <a:rPr lang="en-US" sz="1800" b="1" dirty="0" smtClean="0">
                <a:solidFill>
                  <a:srgbClr val="F80000"/>
                </a:solidFill>
              </a:rPr>
              <a:t>Drugs and chemicals:</a:t>
            </a:r>
          </a:p>
          <a:p>
            <a:pPr eaLnBrk="1" hangingPunct="1">
              <a:lnSpc>
                <a:spcPct val="90000"/>
              </a:lnSpc>
              <a:buFontTx/>
              <a:buNone/>
              <a:defRPr/>
            </a:pPr>
            <a:r>
              <a:rPr lang="en-US" sz="1800" b="1" dirty="0" smtClean="0"/>
              <a:t>	         </a:t>
            </a:r>
            <a:r>
              <a:rPr lang="en-US" sz="1600" b="1" dirty="0" smtClean="0"/>
              <a:t>Corticosteroids </a:t>
            </a:r>
          </a:p>
          <a:p>
            <a:pPr eaLnBrk="1" hangingPunct="1">
              <a:lnSpc>
                <a:spcPct val="90000"/>
              </a:lnSpc>
              <a:buFontTx/>
              <a:buNone/>
              <a:defRPr/>
            </a:pPr>
            <a:r>
              <a:rPr lang="en-US" sz="1600" b="1" dirty="0" smtClean="0"/>
              <a:t>		adrenaline, lead, </a:t>
            </a:r>
          </a:p>
          <a:p>
            <a:pPr eaLnBrk="1" hangingPunct="1">
              <a:lnSpc>
                <a:spcPct val="90000"/>
              </a:lnSpc>
              <a:buFontTx/>
              <a:buNone/>
              <a:defRPr/>
            </a:pPr>
            <a:r>
              <a:rPr lang="en-US" sz="1600" b="1" dirty="0" smtClean="0"/>
              <a:t>		mercury poisoning, lithium</a:t>
            </a:r>
          </a:p>
          <a:p>
            <a:pPr eaLnBrk="1" hangingPunct="1">
              <a:lnSpc>
                <a:spcPct val="90000"/>
              </a:lnSpc>
              <a:defRPr/>
            </a:pPr>
            <a:r>
              <a:rPr lang="en-US" sz="1800" b="1" dirty="0" smtClean="0"/>
              <a:t> </a:t>
            </a:r>
            <a:r>
              <a:rPr lang="en-US" sz="1800" b="1" dirty="0" smtClean="0">
                <a:solidFill>
                  <a:schemeClr val="tx2"/>
                </a:solidFill>
              </a:rPr>
              <a:t>Hematological causes:</a:t>
            </a:r>
          </a:p>
          <a:p>
            <a:pPr indent="0" algn="justLow" eaLnBrk="1" hangingPunct="1">
              <a:lnSpc>
                <a:spcPct val="90000"/>
              </a:lnSpc>
              <a:buFontTx/>
              <a:buNone/>
              <a:defRPr/>
            </a:pPr>
            <a:r>
              <a:rPr lang="en-US" sz="1800" b="1" dirty="0" smtClean="0"/>
              <a:t>	</a:t>
            </a:r>
            <a:r>
              <a:rPr lang="en-US" sz="1600" b="1" dirty="0" smtClean="0">
                <a:solidFill>
                  <a:srgbClr val="0070C0"/>
                </a:solidFill>
              </a:rPr>
              <a:t>Acute </a:t>
            </a:r>
            <a:r>
              <a:rPr lang="en-US" sz="1600" b="1" dirty="0" err="1" smtClean="0">
                <a:solidFill>
                  <a:srgbClr val="0070C0"/>
                </a:solidFill>
              </a:rPr>
              <a:t>haemorrhage</a:t>
            </a:r>
            <a:r>
              <a:rPr lang="en-US" sz="1600" b="1" dirty="0" smtClean="0">
                <a:solidFill>
                  <a:srgbClr val="0070C0"/>
                </a:solidFill>
              </a:rPr>
              <a:t>, acute </a:t>
            </a:r>
            <a:r>
              <a:rPr lang="en-US" sz="1600" b="1" dirty="0" err="1" smtClean="0">
                <a:solidFill>
                  <a:srgbClr val="0070C0"/>
                </a:solidFill>
              </a:rPr>
              <a:t>haemolysis</a:t>
            </a:r>
            <a:r>
              <a:rPr lang="en-US" sz="1600" b="1" dirty="0" smtClean="0">
                <a:solidFill>
                  <a:srgbClr val="0070C0"/>
                </a:solidFill>
              </a:rPr>
              <a:t>, </a:t>
            </a:r>
          </a:p>
          <a:p>
            <a:pPr indent="0" eaLnBrk="1" hangingPunct="1">
              <a:lnSpc>
                <a:spcPct val="90000"/>
              </a:lnSpc>
              <a:buFontTx/>
              <a:buNone/>
              <a:defRPr/>
            </a:pPr>
            <a:r>
              <a:rPr lang="en-US" sz="1600" b="1" dirty="0" smtClean="0">
                <a:solidFill>
                  <a:srgbClr val="0070C0"/>
                </a:solidFill>
              </a:rPr>
              <a:t>	transfusion reactions, post-</a:t>
            </a:r>
            <a:r>
              <a:rPr lang="en-US" sz="1600" b="1" dirty="0" err="1" smtClean="0">
                <a:solidFill>
                  <a:srgbClr val="0070C0"/>
                </a:solidFill>
              </a:rPr>
              <a:t>splenectomy</a:t>
            </a:r>
            <a:r>
              <a:rPr lang="en-US" sz="1600" b="1" dirty="0" smtClean="0">
                <a:solidFill>
                  <a:srgbClr val="0070C0"/>
                </a:solidFill>
              </a:rPr>
              <a:t>, </a:t>
            </a:r>
          </a:p>
          <a:p>
            <a:pPr indent="0" eaLnBrk="1" hangingPunct="1">
              <a:lnSpc>
                <a:spcPct val="90000"/>
              </a:lnSpc>
              <a:buFontTx/>
              <a:buNone/>
              <a:defRPr/>
            </a:pPr>
            <a:r>
              <a:rPr lang="en-US" sz="1600" b="1" dirty="0" smtClean="0">
                <a:solidFill>
                  <a:srgbClr val="0070C0"/>
                </a:solidFill>
              </a:rPr>
              <a:t>	</a:t>
            </a:r>
            <a:r>
              <a:rPr lang="en-US" sz="1600" b="1" dirty="0" err="1" smtClean="0">
                <a:solidFill>
                  <a:srgbClr val="0070C0"/>
                </a:solidFill>
              </a:rPr>
              <a:t>leukaemia</a:t>
            </a:r>
            <a:r>
              <a:rPr lang="en-US" sz="1600" b="1" dirty="0" smtClean="0">
                <a:solidFill>
                  <a:srgbClr val="0070C0"/>
                </a:solidFill>
              </a:rPr>
              <a:t> and </a:t>
            </a:r>
            <a:r>
              <a:rPr lang="en-US" sz="1600" b="1" dirty="0" err="1" smtClean="0">
                <a:solidFill>
                  <a:srgbClr val="0070C0"/>
                </a:solidFill>
              </a:rPr>
              <a:t>myeloproliferative</a:t>
            </a:r>
            <a:r>
              <a:rPr lang="en-US" sz="1600" b="1" dirty="0" smtClean="0">
                <a:solidFill>
                  <a:srgbClr val="0070C0"/>
                </a:solidFill>
              </a:rPr>
              <a:t> disorders.</a:t>
            </a:r>
          </a:p>
          <a:p>
            <a:pPr algn="just" eaLnBrk="1" hangingPunct="1">
              <a:lnSpc>
                <a:spcPct val="90000"/>
              </a:lnSpc>
              <a:defRPr/>
            </a:pPr>
            <a:r>
              <a:rPr lang="en-US" sz="1800" b="1" dirty="0" smtClean="0">
                <a:solidFill>
                  <a:srgbClr val="FF6699"/>
                </a:solidFill>
              </a:rPr>
              <a:t>Malignant disease:</a:t>
            </a:r>
          </a:p>
          <a:p>
            <a:pPr algn="just" eaLnBrk="1" hangingPunct="1">
              <a:lnSpc>
                <a:spcPct val="90000"/>
              </a:lnSpc>
              <a:buFontTx/>
              <a:buNone/>
              <a:defRPr/>
            </a:pPr>
            <a:r>
              <a:rPr lang="en-US" sz="1800" b="1" dirty="0" smtClean="0"/>
              <a:t>	         </a:t>
            </a:r>
            <a:r>
              <a:rPr lang="en-US" sz="1600" b="1" dirty="0" smtClean="0">
                <a:solidFill>
                  <a:schemeClr val="tx2"/>
                </a:solidFill>
              </a:rPr>
              <a:t>Carcinoma, especially of gastro-intestinal tract, liver or bone marrow</a:t>
            </a:r>
            <a:endParaRPr lang="en-US" sz="1800" b="1" dirty="0" smtClean="0">
              <a:solidFill>
                <a:schemeClr val="tx2"/>
              </a:solidFill>
            </a:endParaRPr>
          </a:p>
          <a:p>
            <a:pPr algn="just" eaLnBrk="1" hangingPunct="1">
              <a:lnSpc>
                <a:spcPct val="90000"/>
              </a:lnSpc>
              <a:defRPr/>
            </a:pPr>
            <a:r>
              <a:rPr lang="en-US" sz="1800" b="1" dirty="0" smtClean="0">
                <a:solidFill>
                  <a:srgbClr val="00B050"/>
                </a:solidFill>
              </a:rPr>
              <a:t>Miscellaneous conditions:</a:t>
            </a:r>
          </a:p>
          <a:p>
            <a:pPr algn="just" eaLnBrk="1" hangingPunct="1">
              <a:lnSpc>
                <a:spcPct val="90000"/>
              </a:lnSpc>
              <a:buFontTx/>
              <a:buNone/>
              <a:defRPr/>
            </a:pPr>
            <a:r>
              <a:rPr lang="en-US" sz="1800" b="1" dirty="0" smtClean="0"/>
              <a:t>	         </a:t>
            </a:r>
            <a:r>
              <a:rPr lang="en-US" sz="1600" b="1" dirty="0" smtClean="0">
                <a:solidFill>
                  <a:srgbClr val="FF2B2B"/>
                </a:solidFill>
              </a:rPr>
              <a:t>Certain </a:t>
            </a:r>
            <a:r>
              <a:rPr lang="en-US" sz="1600" b="1" dirty="0" err="1" smtClean="0">
                <a:solidFill>
                  <a:srgbClr val="FF2B2B"/>
                </a:solidFill>
              </a:rPr>
              <a:t>dermatoses</a:t>
            </a:r>
            <a:r>
              <a:rPr lang="en-US" sz="1600" b="1" dirty="0" smtClean="0">
                <a:solidFill>
                  <a:srgbClr val="FF2B2B"/>
                </a:solidFill>
              </a:rPr>
              <a:t>, hepatic necrosis, chronic idiopathic </a:t>
            </a:r>
            <a:r>
              <a:rPr lang="en-US" sz="1600" b="1" dirty="0" err="1" smtClean="0">
                <a:solidFill>
                  <a:srgbClr val="FF2B2B"/>
                </a:solidFill>
              </a:rPr>
              <a:t>leucocytosis</a:t>
            </a:r>
            <a:endParaRPr lang="en-US" sz="2000" b="1" dirty="0" smtClean="0">
              <a:solidFill>
                <a:srgbClr val="FF2B2B"/>
              </a:solidFill>
            </a:endParaRPr>
          </a:p>
        </p:txBody>
      </p:sp>
      <p:cxnSp>
        <p:nvCxnSpPr>
          <p:cNvPr id="5" name="Straight Connector 4"/>
          <p:cNvCxnSpPr/>
          <p:nvPr/>
        </p:nvCxnSpPr>
        <p:spPr>
          <a:xfrm>
            <a:off x="0" y="1219200"/>
            <a:ext cx="91440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389" name="Picture 5" descr="heme006"/>
          <p:cNvPicPr>
            <a:picLocks noChangeAspect="1" noChangeArrowheads="1"/>
          </p:cNvPicPr>
          <p:nvPr/>
        </p:nvPicPr>
        <p:blipFill>
          <a:blip r:embed="rId3"/>
          <a:srcRect/>
          <a:stretch>
            <a:fillRect/>
          </a:stretch>
        </p:blipFill>
        <p:spPr bwMode="auto">
          <a:xfrm>
            <a:off x="3886200" y="1371600"/>
            <a:ext cx="51054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1+#ppt_w/2"/>
                                          </p:val>
                                        </p:tav>
                                        <p:tav tm="100000">
                                          <p:val>
                                            <p:strVal val="#ppt_x"/>
                                          </p:val>
                                        </p:tav>
                                      </p:tavLst>
                                    </p:anim>
                                    <p:anim calcmode="lin" valueType="num">
                                      <p:cBhvr additive="base">
                                        <p:cTn id="8"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0" y="228600"/>
            <a:ext cx="9144000" cy="792163"/>
          </a:xfrm>
        </p:spPr>
        <p:txBody>
          <a:bodyPr/>
          <a:lstStyle/>
          <a:p>
            <a:pPr eaLnBrk="1" hangingPunct="1"/>
            <a:r>
              <a:rPr lang="en-US" sz="1400" b="1" smtClean="0"/>
              <a:t/>
            </a:r>
            <a:br>
              <a:rPr lang="en-US" sz="1400" b="1" smtClean="0"/>
            </a:br>
            <a:r>
              <a:rPr lang="en-US" sz="1400" b="1" smtClean="0"/>
              <a:t/>
            </a:r>
            <a:br>
              <a:rPr lang="en-US" sz="1400" b="1" smtClean="0"/>
            </a:br>
            <a:r>
              <a:rPr lang="en-US" sz="1400" b="1" smtClean="0"/>
              <a:t/>
            </a:r>
            <a:br>
              <a:rPr lang="en-US" sz="1400" b="1" smtClean="0"/>
            </a:br>
            <a:r>
              <a:rPr lang="en-US" sz="1400" b="1" smtClean="0"/>
              <a:t/>
            </a:r>
            <a:br>
              <a:rPr lang="en-US" sz="1400" b="1" smtClean="0"/>
            </a:br>
            <a:r>
              <a:rPr lang="en-US" sz="1400" b="1" smtClean="0"/>
              <a:t/>
            </a:r>
            <a:br>
              <a:rPr lang="en-US" sz="1400" b="1" smtClean="0"/>
            </a:br>
            <a:r>
              <a:rPr lang="en-US" sz="1400" b="1" smtClean="0"/>
              <a:t/>
            </a:r>
            <a:br>
              <a:rPr lang="en-US" sz="1400" b="1" smtClean="0"/>
            </a:br>
            <a:r>
              <a:rPr lang="en-US" sz="3600" smtClean="0">
                <a:solidFill>
                  <a:srgbClr val="FF2B2B"/>
                </a:solidFill>
              </a:rPr>
              <a:t>Lymphocytosis</a:t>
            </a:r>
            <a:r>
              <a:rPr lang="en-US" sz="4000" b="1" smtClean="0"/>
              <a:t/>
            </a:r>
            <a:br>
              <a:rPr lang="en-US" sz="4000" b="1" smtClean="0"/>
            </a:br>
            <a:r>
              <a:rPr lang="en-US" sz="4000" b="1" smtClean="0"/>
              <a:t> </a:t>
            </a:r>
            <a:r>
              <a:rPr lang="en-US" sz="2400" smtClean="0">
                <a:solidFill>
                  <a:srgbClr val="00B050"/>
                </a:solidFill>
              </a:rPr>
              <a:t>Non-Malignant causes</a:t>
            </a:r>
            <a:r>
              <a:rPr lang="en-US" sz="2800" b="1" smtClean="0">
                <a:solidFill>
                  <a:srgbClr val="00B050"/>
                </a:solidFill>
              </a:rPr>
              <a:t> </a:t>
            </a:r>
            <a:r>
              <a:rPr lang="en-US" sz="4000" b="1" smtClean="0"/>
              <a:t/>
            </a:r>
            <a:br>
              <a:rPr lang="en-US" sz="4000" b="1" smtClean="0"/>
            </a:br>
            <a:r>
              <a:rPr lang="en-US" sz="1600" b="1" smtClean="0"/>
              <a:t> </a:t>
            </a:r>
            <a:r>
              <a:rPr lang="en-US" sz="4000" b="1" smtClean="0"/>
              <a:t/>
            </a:r>
            <a:br>
              <a:rPr lang="en-US" sz="4000" b="1" smtClean="0"/>
            </a:br>
            <a:r>
              <a:rPr lang="en-US" sz="4000" b="1" smtClean="0"/>
              <a:t/>
            </a:r>
            <a:br>
              <a:rPr lang="en-US" sz="4000" b="1" smtClean="0"/>
            </a:br>
            <a:endParaRPr lang="en-US" sz="4000" b="1" smtClean="0"/>
          </a:p>
        </p:txBody>
      </p:sp>
      <p:sp>
        <p:nvSpPr>
          <p:cNvPr id="12291" name="Rectangle 2"/>
          <p:cNvSpPr>
            <a:spLocks noGrp="1" noChangeArrowheads="1"/>
          </p:cNvSpPr>
          <p:nvPr>
            <p:ph type="body" idx="1"/>
          </p:nvPr>
        </p:nvSpPr>
        <p:spPr>
          <a:xfrm>
            <a:off x="0" y="1412875"/>
            <a:ext cx="9144000" cy="5292725"/>
          </a:xfrm>
        </p:spPr>
        <p:txBody>
          <a:bodyPr/>
          <a:lstStyle/>
          <a:p>
            <a:pPr eaLnBrk="1" hangingPunct="1"/>
            <a:r>
              <a:rPr lang="en-US" sz="2400" b="1" smtClean="0">
                <a:solidFill>
                  <a:srgbClr val="FF0000"/>
                </a:solidFill>
              </a:rPr>
              <a:t>Virus infections</a:t>
            </a:r>
            <a:r>
              <a:rPr lang="en-US" sz="2000" b="1" smtClean="0">
                <a:solidFill>
                  <a:srgbClr val="FF0000"/>
                </a:solidFill>
              </a:rPr>
              <a:t>:</a:t>
            </a:r>
          </a:p>
          <a:p>
            <a:pPr eaLnBrk="1" hangingPunct="1">
              <a:buFontTx/>
              <a:buNone/>
            </a:pPr>
            <a:r>
              <a:rPr lang="en-US" sz="2000" b="1" smtClean="0"/>
              <a:t>		</a:t>
            </a:r>
            <a:r>
              <a:rPr lang="en-US" sz="1800" b="1" smtClean="0">
                <a:solidFill>
                  <a:srgbClr val="0000FF"/>
                </a:solidFill>
              </a:rPr>
              <a:t>Infectious mononucleosis </a:t>
            </a:r>
          </a:p>
          <a:p>
            <a:pPr eaLnBrk="1" hangingPunct="1">
              <a:buFontTx/>
              <a:buNone/>
            </a:pPr>
            <a:r>
              <a:rPr lang="en-US" sz="1800" b="1" smtClean="0">
                <a:solidFill>
                  <a:srgbClr val="0000FF"/>
                </a:solidFill>
              </a:rPr>
              <a:t>		Infectious lymphocytosis</a:t>
            </a:r>
          </a:p>
          <a:p>
            <a:pPr eaLnBrk="1" hangingPunct="1">
              <a:buFontTx/>
              <a:buNone/>
            </a:pPr>
            <a:r>
              <a:rPr lang="en-US" sz="1800" b="1" smtClean="0">
                <a:solidFill>
                  <a:srgbClr val="0000FF"/>
                </a:solidFill>
              </a:rPr>
              <a:t>		Cytomegalovirus infection</a:t>
            </a:r>
          </a:p>
          <a:p>
            <a:pPr eaLnBrk="1" hangingPunct="1">
              <a:buFontTx/>
              <a:buNone/>
            </a:pPr>
            <a:r>
              <a:rPr lang="en-US" sz="1800" b="1" smtClean="0">
                <a:solidFill>
                  <a:srgbClr val="0000FF"/>
                </a:solidFill>
              </a:rPr>
              <a:t>		Occasionally mumps, varicella, </a:t>
            </a:r>
          </a:p>
          <a:p>
            <a:pPr eaLnBrk="1" hangingPunct="1">
              <a:buFontTx/>
              <a:buNone/>
            </a:pPr>
            <a:r>
              <a:rPr lang="en-US" sz="1800" b="1" smtClean="0">
                <a:solidFill>
                  <a:srgbClr val="0000FF"/>
                </a:solidFill>
              </a:rPr>
              <a:t>			hepatitis, rubella, influenza</a:t>
            </a:r>
          </a:p>
          <a:p>
            <a:pPr eaLnBrk="1" hangingPunct="1"/>
            <a:r>
              <a:rPr lang="en-US" sz="2400" b="1" smtClean="0">
                <a:solidFill>
                  <a:srgbClr val="9900CC"/>
                </a:solidFill>
              </a:rPr>
              <a:t>Bacterial Infections</a:t>
            </a:r>
            <a:r>
              <a:rPr lang="en-US" sz="2000" b="1" smtClean="0">
                <a:solidFill>
                  <a:srgbClr val="9900CC"/>
                </a:solidFill>
              </a:rPr>
              <a:t>:</a:t>
            </a:r>
          </a:p>
          <a:p>
            <a:pPr eaLnBrk="1" hangingPunct="1">
              <a:buFontTx/>
              <a:buNone/>
            </a:pPr>
            <a:r>
              <a:rPr lang="en-US" sz="2000" b="1" smtClean="0"/>
              <a:t>		</a:t>
            </a:r>
            <a:r>
              <a:rPr lang="en-US" sz="1800" b="1" smtClean="0">
                <a:solidFill>
                  <a:schemeClr val="accent2"/>
                </a:solidFill>
              </a:rPr>
              <a:t>Pertussis</a:t>
            </a:r>
          </a:p>
          <a:p>
            <a:pPr eaLnBrk="1" hangingPunct="1">
              <a:buFontTx/>
              <a:buNone/>
            </a:pPr>
            <a:r>
              <a:rPr lang="en-US" sz="1800" b="1" smtClean="0">
                <a:solidFill>
                  <a:schemeClr val="accent2"/>
                </a:solidFill>
              </a:rPr>
              <a:t>		Occasionally cat-scratch fever, tuberculosis, syphilis, brucellosis</a:t>
            </a:r>
          </a:p>
          <a:p>
            <a:pPr eaLnBrk="1" hangingPunct="1"/>
            <a:r>
              <a:rPr lang="en-US" sz="2400" b="1" smtClean="0">
                <a:solidFill>
                  <a:srgbClr val="F80000"/>
                </a:solidFill>
              </a:rPr>
              <a:t>Protozoal infections</a:t>
            </a:r>
            <a:r>
              <a:rPr lang="en-US" sz="2000" b="1" smtClean="0">
                <a:solidFill>
                  <a:srgbClr val="F80000"/>
                </a:solidFill>
              </a:rPr>
              <a:t>:</a:t>
            </a:r>
          </a:p>
          <a:p>
            <a:pPr eaLnBrk="1" hangingPunct="1">
              <a:buFontTx/>
              <a:buNone/>
            </a:pPr>
            <a:r>
              <a:rPr lang="en-US" sz="2000" b="1" smtClean="0"/>
              <a:t>		</a:t>
            </a:r>
            <a:r>
              <a:rPr lang="en-US" sz="1800" b="1" smtClean="0">
                <a:solidFill>
                  <a:srgbClr val="9900CC"/>
                </a:solidFill>
              </a:rPr>
              <a:t>Toxoplasmosis</a:t>
            </a:r>
          </a:p>
          <a:p>
            <a:pPr eaLnBrk="1" hangingPunct="1">
              <a:buFontTx/>
              <a:buNone/>
            </a:pPr>
            <a:r>
              <a:rPr lang="en-US" sz="1800" b="1" smtClean="0">
                <a:solidFill>
                  <a:srgbClr val="9900CC"/>
                </a:solidFill>
              </a:rPr>
              <a:t>		Occasionally malaria</a:t>
            </a:r>
          </a:p>
          <a:p>
            <a:pPr eaLnBrk="1" hangingPunct="1"/>
            <a:r>
              <a:rPr lang="en-US" sz="2400" b="1" smtClean="0">
                <a:solidFill>
                  <a:srgbClr val="00B050"/>
                </a:solidFill>
              </a:rPr>
              <a:t>Other rare causes</a:t>
            </a:r>
            <a:r>
              <a:rPr lang="en-US" sz="2000" b="1" smtClean="0">
                <a:solidFill>
                  <a:srgbClr val="00B050"/>
                </a:solidFill>
              </a:rPr>
              <a:t>:</a:t>
            </a:r>
          </a:p>
          <a:p>
            <a:pPr algn="just" eaLnBrk="1" hangingPunct="1">
              <a:buFontTx/>
              <a:buNone/>
            </a:pPr>
            <a:r>
              <a:rPr lang="en-US" sz="2000" b="1" smtClean="0"/>
              <a:t>		</a:t>
            </a:r>
            <a:r>
              <a:rPr lang="en-US" sz="1800" b="1" smtClean="0">
                <a:solidFill>
                  <a:srgbClr val="C00000"/>
                </a:solidFill>
              </a:rPr>
              <a:t>Hyperthyroidism, congenital adrenal hyperplasia </a:t>
            </a:r>
            <a:endParaRPr lang="en-US" sz="2000" b="1" smtClean="0">
              <a:solidFill>
                <a:srgbClr val="C00000"/>
              </a:solidFill>
            </a:endParaRPr>
          </a:p>
        </p:txBody>
      </p:sp>
      <p:pic>
        <p:nvPicPr>
          <p:cNvPr id="17412" name="Picture 2" descr="C:\Documents and Settings\DrHiggy\Desktop\Lymphocytes (1)-oky-0i.jpg"/>
          <p:cNvPicPr>
            <a:picLocks noChangeAspect="1" noChangeArrowheads="1"/>
          </p:cNvPicPr>
          <p:nvPr/>
        </p:nvPicPr>
        <p:blipFill>
          <a:blip r:embed="rId3"/>
          <a:srcRect/>
          <a:stretch>
            <a:fillRect/>
          </a:stretch>
        </p:blipFill>
        <p:spPr bwMode="auto">
          <a:xfrm>
            <a:off x="5334000" y="1524000"/>
            <a:ext cx="3657600" cy="2590800"/>
          </a:xfrm>
          <a:prstGeom prst="rect">
            <a:avLst/>
          </a:prstGeom>
          <a:noFill/>
          <a:ln w="9525">
            <a:noFill/>
            <a:miter lim="800000"/>
            <a:headEnd/>
            <a:tailEnd/>
          </a:ln>
        </p:spPr>
      </p:pic>
      <p:cxnSp>
        <p:nvCxnSpPr>
          <p:cNvPr id="8" name="Straight Connector 7"/>
          <p:cNvCxnSpPr/>
          <p:nvPr/>
        </p:nvCxnSpPr>
        <p:spPr>
          <a:xfrm>
            <a:off x="0" y="12192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0" y="457200"/>
            <a:ext cx="9144000" cy="457200"/>
          </a:xfrm>
        </p:spPr>
        <p:txBody>
          <a:bodyPr/>
          <a:lstStyle/>
          <a:p>
            <a:pPr eaLnBrk="1" hangingPunct="1"/>
            <a:r>
              <a:rPr lang="en-US" sz="4000" smtClean="0">
                <a:solidFill>
                  <a:srgbClr val="FF0000"/>
                </a:solidFill>
              </a:rPr>
              <a:t>Monocytosis</a:t>
            </a:r>
            <a:r>
              <a:rPr lang="en-US" sz="3600" b="1" smtClean="0"/>
              <a:t/>
            </a:r>
            <a:br>
              <a:rPr lang="en-US" sz="3600" b="1" smtClean="0"/>
            </a:br>
            <a:r>
              <a:rPr lang="en-US" sz="4000" b="1" smtClean="0">
                <a:solidFill>
                  <a:srgbClr val="00B050"/>
                </a:solidFill>
              </a:rPr>
              <a:t> </a:t>
            </a:r>
            <a:r>
              <a:rPr lang="en-US" sz="2800" smtClean="0">
                <a:solidFill>
                  <a:srgbClr val="00B050"/>
                </a:solidFill>
              </a:rPr>
              <a:t>Causes</a:t>
            </a:r>
            <a:r>
              <a:rPr lang="en-US" sz="1200" b="1" smtClean="0"/>
              <a:t/>
            </a:r>
            <a:br>
              <a:rPr lang="en-US" sz="1200" b="1" smtClean="0"/>
            </a:br>
            <a:endParaRPr lang="en-US" sz="2400" b="1" smtClean="0"/>
          </a:p>
        </p:txBody>
      </p:sp>
      <p:sp>
        <p:nvSpPr>
          <p:cNvPr id="13315" name="Rectangle 2"/>
          <p:cNvSpPr>
            <a:spLocks noGrp="1" noChangeArrowheads="1"/>
          </p:cNvSpPr>
          <p:nvPr>
            <p:ph type="body" idx="1"/>
          </p:nvPr>
        </p:nvSpPr>
        <p:spPr>
          <a:xfrm>
            <a:off x="0" y="1219200"/>
            <a:ext cx="9144000" cy="5638800"/>
          </a:xfrm>
        </p:spPr>
        <p:txBody>
          <a:bodyPr/>
          <a:lstStyle/>
          <a:p>
            <a:pPr eaLnBrk="1" hangingPunct="1"/>
            <a:r>
              <a:rPr lang="en-US" sz="2000" b="1" smtClean="0">
                <a:solidFill>
                  <a:srgbClr val="FF0000"/>
                </a:solidFill>
              </a:rPr>
              <a:t>Chronic bacterial infections</a:t>
            </a:r>
            <a:r>
              <a:rPr lang="en-US" sz="1800" b="1" smtClean="0">
                <a:solidFill>
                  <a:srgbClr val="FF0000"/>
                </a:solidFill>
              </a:rPr>
              <a:t>:</a:t>
            </a:r>
          </a:p>
          <a:p>
            <a:pPr eaLnBrk="1" hangingPunct="1">
              <a:buFontTx/>
              <a:buNone/>
            </a:pPr>
            <a:r>
              <a:rPr lang="en-US" sz="1800" b="1" smtClean="0"/>
              <a:t>	     </a:t>
            </a:r>
            <a:r>
              <a:rPr lang="en-US" sz="1600" b="1" smtClean="0">
                <a:solidFill>
                  <a:srgbClr val="0070C0"/>
                </a:solidFill>
              </a:rPr>
              <a:t>Tuberculosis, subacute bacterial endocarditis, brucellosis</a:t>
            </a:r>
            <a:endParaRPr lang="en-US" sz="1800" b="1" smtClean="0">
              <a:solidFill>
                <a:srgbClr val="0070C0"/>
              </a:solidFill>
            </a:endParaRPr>
          </a:p>
          <a:p>
            <a:pPr eaLnBrk="1" hangingPunct="1"/>
            <a:r>
              <a:rPr lang="en-US" sz="2000" b="1" smtClean="0">
                <a:solidFill>
                  <a:srgbClr val="9900CC"/>
                </a:solidFill>
              </a:rPr>
              <a:t>Other Specific Infections</a:t>
            </a:r>
            <a:r>
              <a:rPr lang="en-US" sz="1800" b="1" smtClean="0">
                <a:solidFill>
                  <a:srgbClr val="9900CC"/>
                </a:solidFill>
              </a:rPr>
              <a:t>:</a:t>
            </a:r>
          </a:p>
          <a:p>
            <a:pPr eaLnBrk="1" hangingPunct="1">
              <a:buFontTx/>
              <a:buNone/>
            </a:pPr>
            <a:r>
              <a:rPr lang="en-US" sz="1800" b="1" smtClean="0"/>
              <a:t>	      </a:t>
            </a:r>
            <a:r>
              <a:rPr lang="en-US" sz="1600" b="1" smtClean="0">
                <a:solidFill>
                  <a:srgbClr val="0000FF"/>
                </a:solidFill>
              </a:rPr>
              <a:t>Malaria, Kala-azar, trypanosomiasis, </a:t>
            </a:r>
          </a:p>
          <a:p>
            <a:pPr eaLnBrk="1" hangingPunct="1">
              <a:buFontTx/>
              <a:buNone/>
            </a:pPr>
            <a:r>
              <a:rPr lang="en-US" sz="1600" b="1" smtClean="0">
                <a:solidFill>
                  <a:srgbClr val="0000FF"/>
                </a:solidFill>
              </a:rPr>
              <a:t>	       typhus, Rocky Mountain spotted fever</a:t>
            </a:r>
          </a:p>
          <a:p>
            <a:pPr eaLnBrk="1" hangingPunct="1"/>
            <a:r>
              <a:rPr lang="en-US" sz="2000" b="1" smtClean="0">
                <a:solidFill>
                  <a:srgbClr val="00B050"/>
                </a:solidFill>
              </a:rPr>
              <a:t>Malignant diseases</a:t>
            </a:r>
            <a:r>
              <a:rPr lang="en-US" sz="1800" b="1" smtClean="0">
                <a:solidFill>
                  <a:srgbClr val="00B050"/>
                </a:solidFill>
              </a:rPr>
              <a:t>:</a:t>
            </a:r>
          </a:p>
          <a:p>
            <a:pPr eaLnBrk="1" hangingPunct="1">
              <a:buFontTx/>
              <a:buNone/>
            </a:pPr>
            <a:r>
              <a:rPr lang="en-US" sz="1800" b="1" smtClean="0"/>
              <a:t>	      </a:t>
            </a:r>
            <a:r>
              <a:rPr lang="en-US" sz="1800" b="1" smtClean="0">
                <a:solidFill>
                  <a:srgbClr val="C00000"/>
                </a:solidFill>
              </a:rPr>
              <a:t>Hodgkin’s disease, carcinoma</a:t>
            </a:r>
          </a:p>
          <a:p>
            <a:pPr eaLnBrk="1" hangingPunct="1"/>
            <a:r>
              <a:rPr lang="en-US" sz="2000" b="1" smtClean="0">
                <a:solidFill>
                  <a:srgbClr val="FF2B2B"/>
                </a:solidFill>
              </a:rPr>
              <a:t>Leukaemia</a:t>
            </a:r>
            <a:r>
              <a:rPr lang="en-US" sz="1800" b="1" smtClean="0">
                <a:solidFill>
                  <a:srgbClr val="FF2B2B"/>
                </a:solidFill>
              </a:rPr>
              <a:t>:</a:t>
            </a:r>
          </a:p>
          <a:p>
            <a:pPr algn="just" eaLnBrk="1" hangingPunct="1">
              <a:buFontTx/>
              <a:buNone/>
            </a:pPr>
            <a:r>
              <a:rPr lang="en-US" sz="1800" b="1" smtClean="0"/>
              <a:t>	      </a:t>
            </a:r>
            <a:r>
              <a:rPr lang="en-US" sz="1800" b="1" smtClean="0">
                <a:solidFill>
                  <a:srgbClr val="0000FF"/>
                </a:solidFill>
              </a:rPr>
              <a:t>Acute myeloid leukaemia </a:t>
            </a:r>
          </a:p>
          <a:p>
            <a:pPr algn="just" eaLnBrk="1" hangingPunct="1">
              <a:buFontTx/>
              <a:buNone/>
            </a:pPr>
            <a:r>
              <a:rPr lang="en-US" sz="1800" b="1" smtClean="0">
                <a:solidFill>
                  <a:srgbClr val="0000FF"/>
                </a:solidFill>
              </a:rPr>
              <a:t>	      Chronic monocytic leukaemia</a:t>
            </a:r>
          </a:p>
          <a:p>
            <a:pPr eaLnBrk="1" hangingPunct="1"/>
            <a:r>
              <a:rPr lang="en-US" sz="2000" b="1" smtClean="0">
                <a:solidFill>
                  <a:srgbClr val="9900CC"/>
                </a:solidFill>
              </a:rPr>
              <a:t>Neutropenias</a:t>
            </a:r>
            <a:r>
              <a:rPr lang="en-US" sz="1800" b="1" smtClean="0">
                <a:solidFill>
                  <a:srgbClr val="9900CC"/>
                </a:solidFill>
              </a:rPr>
              <a:t>:</a:t>
            </a:r>
          </a:p>
          <a:p>
            <a:pPr algn="just" eaLnBrk="1" hangingPunct="1">
              <a:buFontTx/>
              <a:buNone/>
            </a:pPr>
            <a:r>
              <a:rPr lang="en-US" sz="1800" b="1" smtClean="0"/>
              <a:t>	     </a:t>
            </a:r>
            <a:r>
              <a:rPr lang="en-US" sz="1600" b="1" smtClean="0">
                <a:solidFill>
                  <a:srgbClr val="0070C0"/>
                </a:solidFill>
              </a:rPr>
              <a:t>Familial benign and severe neutropenia</a:t>
            </a:r>
          </a:p>
          <a:p>
            <a:pPr algn="just" eaLnBrk="1" hangingPunct="1">
              <a:buFontTx/>
              <a:buNone/>
            </a:pPr>
            <a:r>
              <a:rPr lang="en-US" sz="1600" b="1" smtClean="0">
                <a:solidFill>
                  <a:srgbClr val="0070C0"/>
                </a:solidFill>
              </a:rPr>
              <a:t>	      Cyclical neutropenia</a:t>
            </a:r>
          </a:p>
          <a:p>
            <a:pPr algn="just" eaLnBrk="1" hangingPunct="1">
              <a:buFontTx/>
              <a:buNone/>
            </a:pPr>
            <a:r>
              <a:rPr lang="en-US" sz="1600" b="1" smtClean="0">
                <a:solidFill>
                  <a:srgbClr val="0070C0"/>
                </a:solidFill>
              </a:rPr>
              <a:t>	      Drug-induced Agranulocytosis</a:t>
            </a:r>
          </a:p>
          <a:p>
            <a:pPr algn="just" eaLnBrk="1" hangingPunct="1"/>
            <a:r>
              <a:rPr lang="en-US" sz="2000" b="1" smtClean="0">
                <a:solidFill>
                  <a:srgbClr val="00B050"/>
                </a:solidFill>
              </a:rPr>
              <a:t>Miscellaneous</a:t>
            </a:r>
            <a:r>
              <a:rPr lang="en-US" sz="1800" b="1" smtClean="0">
                <a:solidFill>
                  <a:srgbClr val="00B050"/>
                </a:solidFill>
              </a:rPr>
              <a:t>:</a:t>
            </a:r>
          </a:p>
          <a:p>
            <a:pPr algn="just" eaLnBrk="1" hangingPunct="1">
              <a:buFontTx/>
              <a:buNone/>
            </a:pPr>
            <a:r>
              <a:rPr lang="en-US" sz="1800" b="1" smtClean="0"/>
              <a:t>	     </a:t>
            </a:r>
            <a:r>
              <a:rPr lang="en-US" sz="1600" b="1" smtClean="0">
                <a:solidFill>
                  <a:srgbClr val="FF0000"/>
                </a:solidFill>
              </a:rPr>
              <a:t>Cirrhosis, systemic lupus erythematosus, rheumatoid arthritis</a:t>
            </a:r>
            <a:endParaRPr lang="en-US" sz="1800" b="1" smtClean="0">
              <a:solidFill>
                <a:srgbClr val="FF0000"/>
              </a:solidFill>
            </a:endParaRPr>
          </a:p>
        </p:txBody>
      </p:sp>
      <p:pic>
        <p:nvPicPr>
          <p:cNvPr id="18436" name="Picture 2" descr="C:\Documents and Settings\DrHiggy\Desktop\monocytosis"/>
          <p:cNvPicPr>
            <a:picLocks noChangeAspect="1" noChangeArrowheads="1"/>
          </p:cNvPicPr>
          <p:nvPr/>
        </p:nvPicPr>
        <p:blipFill>
          <a:blip r:embed="rId3"/>
          <a:srcRect/>
          <a:stretch>
            <a:fillRect/>
          </a:stretch>
        </p:blipFill>
        <p:spPr bwMode="auto">
          <a:xfrm>
            <a:off x="4572000" y="1905000"/>
            <a:ext cx="4419600" cy="3200400"/>
          </a:xfrm>
          <a:prstGeom prst="rect">
            <a:avLst/>
          </a:prstGeom>
          <a:noFill/>
          <a:ln w="9525">
            <a:noFill/>
            <a:miter lim="800000"/>
            <a:headEnd/>
            <a:tailEnd/>
          </a:ln>
        </p:spPr>
      </p:pic>
      <p:cxnSp>
        <p:nvCxnSpPr>
          <p:cNvPr id="6" name="Straight Connector 5"/>
          <p:cNvCxnSpPr/>
          <p:nvPr/>
        </p:nvCxnSpPr>
        <p:spPr>
          <a:xfrm>
            <a:off x="0" y="1143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1000"/>
                                        <p:tgtEl>
                                          <p:spTgt spid="13315">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amond(in)">
                                      <p:cBhvr>
                                        <p:cTn id="10" dur="1000"/>
                                        <p:tgtEl>
                                          <p:spTgt spid="13315">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diamond(in)">
                                      <p:cBhvr>
                                        <p:cTn id="13" dur="1000"/>
                                        <p:tgtEl>
                                          <p:spTgt spid="13315">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diamond(in)">
                                      <p:cBhvr>
                                        <p:cTn id="16" dur="1000"/>
                                        <p:tgtEl>
                                          <p:spTgt spid="13315">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diamond(in)">
                                      <p:cBhvr>
                                        <p:cTn id="19" dur="1000"/>
                                        <p:tgtEl>
                                          <p:spTgt spid="13315">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diamond(in)">
                                      <p:cBhvr>
                                        <p:cTn id="22" dur="1000"/>
                                        <p:tgtEl>
                                          <p:spTgt spid="13315">
                                            <p:txEl>
                                              <p:pRg st="5" end="5"/>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animEffect transition="in" filter="diamond(in)">
                                      <p:cBhvr>
                                        <p:cTn id="25" dur="1000"/>
                                        <p:tgtEl>
                                          <p:spTgt spid="13315">
                                            <p:txEl>
                                              <p:pRg st="6" end="6"/>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3315">
                                            <p:txEl>
                                              <p:pRg st="7" end="7"/>
                                            </p:txEl>
                                          </p:spTgt>
                                        </p:tgtEl>
                                        <p:attrNameLst>
                                          <p:attrName>style.visibility</p:attrName>
                                        </p:attrNameLst>
                                      </p:cBhvr>
                                      <p:to>
                                        <p:strVal val="visible"/>
                                      </p:to>
                                    </p:set>
                                    <p:animEffect transition="in" filter="diamond(in)">
                                      <p:cBhvr>
                                        <p:cTn id="28" dur="1000"/>
                                        <p:tgtEl>
                                          <p:spTgt spid="13315">
                                            <p:txEl>
                                              <p:pRg st="7" end="7"/>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3315">
                                            <p:txEl>
                                              <p:pRg st="8" end="8"/>
                                            </p:txEl>
                                          </p:spTgt>
                                        </p:tgtEl>
                                        <p:attrNameLst>
                                          <p:attrName>style.visibility</p:attrName>
                                        </p:attrNameLst>
                                      </p:cBhvr>
                                      <p:to>
                                        <p:strVal val="visible"/>
                                      </p:to>
                                    </p:set>
                                    <p:animEffect transition="in" filter="diamond(in)">
                                      <p:cBhvr>
                                        <p:cTn id="31" dur="1000"/>
                                        <p:tgtEl>
                                          <p:spTgt spid="13315">
                                            <p:txEl>
                                              <p:pRg st="8" end="8"/>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3315">
                                            <p:txEl>
                                              <p:pRg st="9" end="9"/>
                                            </p:txEl>
                                          </p:spTgt>
                                        </p:tgtEl>
                                        <p:attrNameLst>
                                          <p:attrName>style.visibility</p:attrName>
                                        </p:attrNameLst>
                                      </p:cBhvr>
                                      <p:to>
                                        <p:strVal val="visible"/>
                                      </p:to>
                                    </p:set>
                                    <p:animEffect transition="in" filter="diamond(in)">
                                      <p:cBhvr>
                                        <p:cTn id="34" dur="1000"/>
                                        <p:tgtEl>
                                          <p:spTgt spid="13315">
                                            <p:txEl>
                                              <p:pRg st="9" end="9"/>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3315">
                                            <p:txEl>
                                              <p:pRg st="10" end="10"/>
                                            </p:txEl>
                                          </p:spTgt>
                                        </p:tgtEl>
                                        <p:attrNameLst>
                                          <p:attrName>style.visibility</p:attrName>
                                        </p:attrNameLst>
                                      </p:cBhvr>
                                      <p:to>
                                        <p:strVal val="visible"/>
                                      </p:to>
                                    </p:set>
                                    <p:animEffect transition="in" filter="diamond(in)">
                                      <p:cBhvr>
                                        <p:cTn id="37" dur="1000"/>
                                        <p:tgtEl>
                                          <p:spTgt spid="13315">
                                            <p:txEl>
                                              <p:pRg st="10" end="10"/>
                                            </p:txEl>
                                          </p:spTgt>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3315">
                                            <p:txEl>
                                              <p:pRg st="11" end="11"/>
                                            </p:txEl>
                                          </p:spTgt>
                                        </p:tgtEl>
                                        <p:attrNameLst>
                                          <p:attrName>style.visibility</p:attrName>
                                        </p:attrNameLst>
                                      </p:cBhvr>
                                      <p:to>
                                        <p:strVal val="visible"/>
                                      </p:to>
                                    </p:set>
                                    <p:animEffect transition="in" filter="diamond(in)">
                                      <p:cBhvr>
                                        <p:cTn id="40" dur="1000"/>
                                        <p:tgtEl>
                                          <p:spTgt spid="13315">
                                            <p:txEl>
                                              <p:pRg st="11" end="11"/>
                                            </p:txEl>
                                          </p:spTgt>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3315">
                                            <p:txEl>
                                              <p:pRg st="12" end="12"/>
                                            </p:txEl>
                                          </p:spTgt>
                                        </p:tgtEl>
                                        <p:attrNameLst>
                                          <p:attrName>style.visibility</p:attrName>
                                        </p:attrNameLst>
                                      </p:cBhvr>
                                      <p:to>
                                        <p:strVal val="visible"/>
                                      </p:to>
                                    </p:set>
                                    <p:animEffect transition="in" filter="diamond(in)">
                                      <p:cBhvr>
                                        <p:cTn id="43" dur="1000"/>
                                        <p:tgtEl>
                                          <p:spTgt spid="13315">
                                            <p:txEl>
                                              <p:pRg st="12" end="12"/>
                                            </p:txEl>
                                          </p:spTgt>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3315">
                                            <p:txEl>
                                              <p:pRg st="13" end="13"/>
                                            </p:txEl>
                                          </p:spTgt>
                                        </p:tgtEl>
                                        <p:attrNameLst>
                                          <p:attrName>style.visibility</p:attrName>
                                        </p:attrNameLst>
                                      </p:cBhvr>
                                      <p:to>
                                        <p:strVal val="visible"/>
                                      </p:to>
                                    </p:set>
                                    <p:animEffect transition="in" filter="diamond(in)">
                                      <p:cBhvr>
                                        <p:cTn id="46" dur="1000"/>
                                        <p:tgtEl>
                                          <p:spTgt spid="13315">
                                            <p:txEl>
                                              <p:pRg st="13" end="13"/>
                                            </p:txEl>
                                          </p:spTgt>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3315">
                                            <p:txEl>
                                              <p:pRg st="14" end="14"/>
                                            </p:txEl>
                                          </p:spTgt>
                                        </p:tgtEl>
                                        <p:attrNameLst>
                                          <p:attrName>style.visibility</p:attrName>
                                        </p:attrNameLst>
                                      </p:cBhvr>
                                      <p:to>
                                        <p:strVal val="visible"/>
                                      </p:to>
                                    </p:set>
                                    <p:animEffect transition="in" filter="diamond(in)">
                                      <p:cBhvr>
                                        <p:cTn id="49" dur="1000"/>
                                        <p:tgtEl>
                                          <p:spTgt spid="13315">
                                            <p:txEl>
                                              <p:pRg st="14" end="14"/>
                                            </p:txEl>
                                          </p:spTgt>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3315">
                                            <p:txEl>
                                              <p:pRg st="15" end="15"/>
                                            </p:txEl>
                                          </p:spTgt>
                                        </p:tgtEl>
                                        <p:attrNameLst>
                                          <p:attrName>style.visibility</p:attrName>
                                        </p:attrNameLst>
                                      </p:cBhvr>
                                      <p:to>
                                        <p:strVal val="visible"/>
                                      </p:to>
                                    </p:set>
                                    <p:animEffect transition="in" filter="diamond(in)">
                                      <p:cBhvr>
                                        <p:cTn id="52" dur="1000"/>
                                        <p:tgtEl>
                                          <p:spTgt spid="133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0" y="0"/>
            <a:ext cx="9144000" cy="1500188"/>
          </a:xfrm>
        </p:spPr>
        <p:txBody>
          <a:bodyPr/>
          <a:lstStyle/>
          <a:p>
            <a:pPr eaLnBrk="1" hangingPunct="1"/>
            <a:r>
              <a:rPr lang="en-US" sz="5400" smtClean="0">
                <a:solidFill>
                  <a:srgbClr val="FF0000"/>
                </a:solidFill>
              </a:rPr>
              <a:t>Eosinophilia</a:t>
            </a:r>
            <a:r>
              <a:rPr lang="en-US" b="1" smtClean="0"/>
              <a:t/>
            </a:r>
            <a:br>
              <a:rPr lang="en-US" b="1" smtClean="0"/>
            </a:br>
            <a:r>
              <a:rPr lang="en-US" b="1" smtClean="0"/>
              <a:t> </a:t>
            </a:r>
            <a:r>
              <a:rPr lang="en-US" sz="4000" smtClean="0">
                <a:solidFill>
                  <a:srgbClr val="00B050"/>
                </a:solidFill>
              </a:rPr>
              <a:t>Causes</a:t>
            </a:r>
            <a:endParaRPr lang="en-US" smtClean="0">
              <a:solidFill>
                <a:srgbClr val="00B050"/>
              </a:solidFill>
            </a:endParaRPr>
          </a:p>
        </p:txBody>
      </p:sp>
      <p:sp>
        <p:nvSpPr>
          <p:cNvPr id="14339" name="Rectangle 2"/>
          <p:cNvSpPr>
            <a:spLocks noGrp="1" noChangeArrowheads="1"/>
          </p:cNvSpPr>
          <p:nvPr>
            <p:ph idx="1"/>
          </p:nvPr>
        </p:nvSpPr>
        <p:spPr>
          <a:xfrm>
            <a:off x="0" y="1643063"/>
            <a:ext cx="9144000" cy="5072062"/>
          </a:xfrm>
        </p:spPr>
        <p:txBody>
          <a:bodyPr/>
          <a:lstStyle/>
          <a:p>
            <a:pPr eaLnBrk="1" hangingPunct="1">
              <a:buFontTx/>
              <a:buNone/>
            </a:pPr>
            <a:endParaRPr lang="en-US" sz="300" b="1" smtClean="0">
              <a:solidFill>
                <a:srgbClr val="00FF00"/>
              </a:solidFill>
            </a:endParaRPr>
          </a:p>
          <a:p>
            <a:pPr eaLnBrk="1" hangingPunct="1"/>
            <a:r>
              <a:rPr lang="en-US" sz="2400" b="1" smtClean="0">
                <a:solidFill>
                  <a:srgbClr val="FF0000"/>
                </a:solidFill>
              </a:rPr>
              <a:t>Allergic reactions:</a:t>
            </a:r>
          </a:p>
          <a:p>
            <a:pPr eaLnBrk="1" hangingPunct="1">
              <a:buFontTx/>
              <a:buNone/>
            </a:pPr>
            <a:r>
              <a:rPr lang="en-US" sz="2000" b="1" smtClean="0"/>
              <a:t> 		</a:t>
            </a:r>
            <a:r>
              <a:rPr lang="en-US" sz="1800" b="1" smtClean="0">
                <a:solidFill>
                  <a:srgbClr val="0000FF"/>
                </a:solidFill>
              </a:rPr>
              <a:t>Asthma, hay fever, urticaria, </a:t>
            </a:r>
          </a:p>
          <a:p>
            <a:pPr eaLnBrk="1" hangingPunct="1">
              <a:buFontTx/>
              <a:buNone/>
            </a:pPr>
            <a:r>
              <a:rPr lang="en-US" sz="1800" b="1" smtClean="0">
                <a:solidFill>
                  <a:srgbClr val="0000FF"/>
                </a:solidFill>
              </a:rPr>
              <a:t>		angioneurotic oedema</a:t>
            </a:r>
            <a:endParaRPr lang="en-US" sz="2000" b="1" smtClean="0">
              <a:solidFill>
                <a:srgbClr val="0000FF"/>
              </a:solidFill>
            </a:endParaRPr>
          </a:p>
          <a:p>
            <a:pPr eaLnBrk="1" hangingPunct="1"/>
            <a:r>
              <a:rPr lang="en-US" sz="2400" b="1" smtClean="0">
                <a:solidFill>
                  <a:srgbClr val="00B050"/>
                </a:solidFill>
              </a:rPr>
              <a:t>Parasitic Infestation:</a:t>
            </a:r>
          </a:p>
          <a:p>
            <a:pPr eaLnBrk="1" hangingPunct="1">
              <a:buFontTx/>
              <a:buNone/>
            </a:pPr>
            <a:r>
              <a:rPr lang="en-US" sz="2000" b="1" smtClean="0"/>
              <a:t> 		</a:t>
            </a:r>
            <a:r>
              <a:rPr lang="en-US" sz="1800" b="1" smtClean="0">
                <a:solidFill>
                  <a:srgbClr val="9900CC"/>
                </a:solidFill>
              </a:rPr>
              <a:t>Tissue parasites – trichinosis, filariasis, </a:t>
            </a:r>
          </a:p>
          <a:p>
            <a:pPr eaLnBrk="1" hangingPunct="1">
              <a:buFontTx/>
              <a:buNone/>
            </a:pPr>
            <a:r>
              <a:rPr lang="en-US" sz="1800" b="1" smtClean="0">
                <a:solidFill>
                  <a:srgbClr val="9900CC"/>
                </a:solidFill>
              </a:rPr>
              <a:t>		visceral larva migrans, etc..</a:t>
            </a:r>
          </a:p>
          <a:p>
            <a:pPr eaLnBrk="1" hangingPunct="1">
              <a:buFontTx/>
              <a:buNone/>
            </a:pPr>
            <a:r>
              <a:rPr lang="en-US" sz="1800" b="1" smtClean="0">
                <a:solidFill>
                  <a:srgbClr val="9900CC"/>
                </a:solidFill>
              </a:rPr>
              <a:t>		Intestinal parasites – Ascaris, Taenia, etc.  (less regularly)</a:t>
            </a:r>
          </a:p>
          <a:p>
            <a:pPr eaLnBrk="1" hangingPunct="1"/>
            <a:r>
              <a:rPr lang="en-US" sz="2400" b="1" smtClean="0">
                <a:solidFill>
                  <a:srgbClr val="FF0000"/>
                </a:solidFill>
              </a:rPr>
              <a:t>Skin disorders:</a:t>
            </a:r>
          </a:p>
          <a:p>
            <a:pPr eaLnBrk="1" hangingPunct="1">
              <a:buFontTx/>
              <a:buNone/>
            </a:pPr>
            <a:r>
              <a:rPr lang="en-US" sz="2000" b="1" smtClean="0"/>
              <a:t> 		</a:t>
            </a:r>
            <a:r>
              <a:rPr lang="en-US" sz="1800" b="1" smtClean="0">
                <a:solidFill>
                  <a:srgbClr val="00B050"/>
                </a:solidFill>
              </a:rPr>
              <a:t>Pemphigus, pemphigoid, eczema, psoriasis, (dermatitis herpetiformis)</a:t>
            </a:r>
            <a:endParaRPr lang="en-US" sz="2000" b="1" smtClean="0">
              <a:solidFill>
                <a:srgbClr val="00B050"/>
              </a:solidFill>
            </a:endParaRPr>
          </a:p>
          <a:p>
            <a:pPr eaLnBrk="1" hangingPunct="1"/>
            <a:r>
              <a:rPr lang="en-US" sz="2400" b="1" smtClean="0">
                <a:solidFill>
                  <a:srgbClr val="9900CC"/>
                </a:solidFill>
              </a:rPr>
              <a:t>Drug hypersensitivity reactions:</a:t>
            </a:r>
            <a:r>
              <a:rPr lang="en-US" sz="2400" b="1" smtClean="0">
                <a:solidFill>
                  <a:srgbClr val="FFFF00"/>
                </a:solidFill>
              </a:rPr>
              <a:t>:</a:t>
            </a:r>
          </a:p>
          <a:p>
            <a:pPr algn="just" eaLnBrk="1" hangingPunct="1">
              <a:buFontTx/>
              <a:buNone/>
            </a:pPr>
            <a:r>
              <a:rPr lang="en-US" sz="2000" b="1" smtClean="0"/>
              <a:t> 		</a:t>
            </a:r>
            <a:r>
              <a:rPr lang="en-US" sz="1800" b="1" smtClean="0">
                <a:solidFill>
                  <a:srgbClr val="0000FF"/>
                </a:solidFill>
              </a:rPr>
              <a:t>Especially iodides, penicillin, allopurinol, gold salts, tartrazine</a:t>
            </a:r>
          </a:p>
          <a:p>
            <a:pPr algn="just" eaLnBrk="1" hangingPunct="1">
              <a:buFontTx/>
              <a:buNone/>
            </a:pPr>
            <a:r>
              <a:rPr lang="en-US" sz="1800" b="1" smtClean="0">
                <a:solidFill>
                  <a:srgbClr val="0000FF"/>
                </a:solidFill>
              </a:rPr>
              <a:t>		Loffler’s pulmonary syndrome and Loffler’s endomyocarditis</a:t>
            </a:r>
          </a:p>
          <a:p>
            <a:pPr algn="just" eaLnBrk="1" hangingPunct="1">
              <a:buFontTx/>
              <a:buNone/>
            </a:pPr>
            <a:r>
              <a:rPr lang="en-US" sz="1800" b="1" smtClean="0">
                <a:solidFill>
                  <a:srgbClr val="0000FF"/>
                </a:solidFill>
              </a:rPr>
              <a:t>		Tropical eosinophilia (probably filarial)</a:t>
            </a:r>
          </a:p>
          <a:p>
            <a:pPr algn="just" eaLnBrk="1" hangingPunct="1">
              <a:buFontTx/>
              <a:buNone/>
            </a:pPr>
            <a:r>
              <a:rPr lang="en-US" sz="2000" b="1" smtClean="0"/>
              <a:t> </a:t>
            </a:r>
          </a:p>
        </p:txBody>
      </p:sp>
      <p:cxnSp>
        <p:nvCxnSpPr>
          <p:cNvPr id="7" name="Straight Connector 6"/>
          <p:cNvCxnSpPr/>
          <p:nvPr/>
        </p:nvCxnSpPr>
        <p:spPr>
          <a:xfrm>
            <a:off x="0" y="1752600"/>
            <a:ext cx="9001125" cy="1588"/>
          </a:xfrm>
          <a:prstGeom prst="line">
            <a:avLst/>
          </a:prstGeom>
          <a:ln>
            <a:solidFill>
              <a:srgbClr val="FF2B2B"/>
            </a:solidFill>
          </a:ln>
        </p:spPr>
        <p:style>
          <a:lnRef idx="3">
            <a:schemeClr val="accent1"/>
          </a:lnRef>
          <a:fillRef idx="0">
            <a:schemeClr val="accent1"/>
          </a:fillRef>
          <a:effectRef idx="2">
            <a:schemeClr val="accent1"/>
          </a:effectRef>
          <a:fontRef idx="minor">
            <a:schemeClr val="tx1"/>
          </a:fontRef>
        </p:style>
      </p:cxnSp>
      <p:pic>
        <p:nvPicPr>
          <p:cNvPr id="19461" name="Picture 3" descr="C:\Documents and Settings\DrHiggy\Desktop\eosinophils.jpg"/>
          <p:cNvPicPr>
            <a:picLocks noChangeAspect="1" noChangeArrowheads="1"/>
          </p:cNvPicPr>
          <p:nvPr/>
        </p:nvPicPr>
        <p:blipFill>
          <a:blip r:embed="rId3"/>
          <a:srcRect/>
          <a:stretch>
            <a:fillRect/>
          </a:stretch>
        </p:blipFill>
        <p:spPr bwMode="auto">
          <a:xfrm>
            <a:off x="5791200" y="1981200"/>
            <a:ext cx="3124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0" y="0"/>
            <a:ext cx="9144000" cy="1500188"/>
          </a:xfrm>
        </p:spPr>
        <p:txBody>
          <a:bodyPr/>
          <a:lstStyle/>
          <a:p>
            <a:pPr eaLnBrk="1" hangingPunct="1"/>
            <a:r>
              <a:rPr lang="en-US" sz="5400" smtClean="0">
                <a:solidFill>
                  <a:srgbClr val="FF0000"/>
                </a:solidFill>
              </a:rPr>
              <a:t>Eosinophilia</a:t>
            </a:r>
            <a:r>
              <a:rPr lang="en-US" b="1" smtClean="0"/>
              <a:t/>
            </a:r>
            <a:br>
              <a:rPr lang="en-US" b="1" smtClean="0"/>
            </a:br>
            <a:r>
              <a:rPr lang="en-US" b="1" smtClean="0"/>
              <a:t> </a:t>
            </a:r>
            <a:r>
              <a:rPr lang="en-US" sz="3600" smtClean="0">
                <a:solidFill>
                  <a:srgbClr val="00B050"/>
                </a:solidFill>
              </a:rPr>
              <a:t>Causes </a:t>
            </a:r>
            <a:r>
              <a:rPr lang="en-US" sz="2400" smtClean="0">
                <a:solidFill>
                  <a:srgbClr val="00B050"/>
                </a:solidFill>
              </a:rPr>
              <a:t>(Cont…)</a:t>
            </a:r>
            <a:endParaRPr lang="en-US" smtClean="0">
              <a:solidFill>
                <a:srgbClr val="00B050"/>
              </a:solidFill>
            </a:endParaRPr>
          </a:p>
        </p:txBody>
      </p:sp>
      <p:sp>
        <p:nvSpPr>
          <p:cNvPr id="15363" name="Rectangle 2"/>
          <p:cNvSpPr>
            <a:spLocks noGrp="1" noChangeArrowheads="1"/>
          </p:cNvSpPr>
          <p:nvPr>
            <p:ph idx="1"/>
          </p:nvPr>
        </p:nvSpPr>
        <p:spPr>
          <a:xfrm>
            <a:off x="0" y="1643063"/>
            <a:ext cx="9144000" cy="5072062"/>
          </a:xfrm>
        </p:spPr>
        <p:txBody>
          <a:bodyPr/>
          <a:lstStyle/>
          <a:p>
            <a:pPr eaLnBrk="1" hangingPunct="1"/>
            <a:endParaRPr lang="en-US" sz="600" b="1" smtClean="0"/>
          </a:p>
          <a:p>
            <a:pPr eaLnBrk="1" hangingPunct="1"/>
            <a:endParaRPr lang="en-US" sz="2400" b="1" smtClean="0">
              <a:solidFill>
                <a:srgbClr val="00B050"/>
              </a:solidFill>
            </a:endParaRPr>
          </a:p>
          <a:p>
            <a:pPr eaLnBrk="1" hangingPunct="1"/>
            <a:r>
              <a:rPr lang="en-US" sz="2400" b="1" smtClean="0">
                <a:solidFill>
                  <a:srgbClr val="00B050"/>
                </a:solidFill>
              </a:rPr>
              <a:t>Malignant diseases:</a:t>
            </a:r>
          </a:p>
          <a:p>
            <a:pPr eaLnBrk="1" hangingPunct="1">
              <a:buFontTx/>
              <a:buNone/>
            </a:pPr>
            <a:r>
              <a:rPr lang="en-US" sz="800" b="1" smtClean="0"/>
              <a:t>	</a:t>
            </a:r>
            <a:r>
              <a:rPr lang="en-US" sz="700" b="1" smtClean="0">
                <a:solidFill>
                  <a:srgbClr val="9900CC"/>
                </a:solidFill>
              </a:rPr>
              <a:t>                  </a:t>
            </a:r>
            <a:r>
              <a:rPr lang="en-US" sz="1800" b="1" smtClean="0">
                <a:solidFill>
                  <a:srgbClr val="9900CC"/>
                </a:solidFill>
              </a:rPr>
              <a:t>Especially Hodgkin’s disease, </a:t>
            </a:r>
          </a:p>
          <a:p>
            <a:pPr eaLnBrk="1" hangingPunct="1">
              <a:buFontTx/>
              <a:buNone/>
            </a:pPr>
            <a:r>
              <a:rPr lang="en-US" sz="1800" b="1" smtClean="0">
                <a:solidFill>
                  <a:srgbClr val="9900CC"/>
                </a:solidFill>
              </a:rPr>
              <a:t>	       carcinoma of ovary, lung stomach,</a:t>
            </a:r>
          </a:p>
          <a:p>
            <a:pPr eaLnBrk="1" hangingPunct="1">
              <a:buFontTx/>
              <a:buNone/>
            </a:pPr>
            <a:r>
              <a:rPr lang="en-US" sz="1800" b="1" smtClean="0">
                <a:solidFill>
                  <a:srgbClr val="9900CC"/>
                </a:solidFill>
              </a:rPr>
              <a:t>             angioimmunoblastic lymphadenopathy</a:t>
            </a:r>
            <a:r>
              <a:rPr lang="en-US" sz="800" b="1" smtClean="0"/>
              <a:t>. </a:t>
            </a:r>
          </a:p>
          <a:p>
            <a:pPr eaLnBrk="1" hangingPunct="1"/>
            <a:r>
              <a:rPr lang="en-US" sz="2400" b="1" smtClean="0">
                <a:solidFill>
                  <a:srgbClr val="F80000"/>
                </a:solidFill>
              </a:rPr>
              <a:t>Following irradiation or splenectomy:</a:t>
            </a:r>
          </a:p>
          <a:p>
            <a:pPr eaLnBrk="1" hangingPunct="1">
              <a:buFontTx/>
              <a:buNone/>
            </a:pPr>
            <a:r>
              <a:rPr lang="en-US" sz="800" b="1" smtClean="0"/>
              <a:t> 	</a:t>
            </a:r>
            <a:r>
              <a:rPr lang="en-US" sz="800" b="1" smtClean="0">
                <a:solidFill>
                  <a:srgbClr val="0000FF"/>
                </a:solidFill>
              </a:rPr>
              <a:t>                </a:t>
            </a:r>
            <a:r>
              <a:rPr lang="en-US" sz="2000" b="1" smtClean="0">
                <a:solidFill>
                  <a:srgbClr val="0000FF"/>
                </a:solidFill>
              </a:rPr>
              <a:t>Hypereosinophilic syndromes</a:t>
            </a:r>
          </a:p>
          <a:p>
            <a:pPr eaLnBrk="1" hangingPunct="1">
              <a:buFontTx/>
              <a:buNone/>
            </a:pPr>
            <a:r>
              <a:rPr lang="en-US" sz="2000" b="1" smtClean="0">
                <a:solidFill>
                  <a:srgbClr val="0000FF"/>
                </a:solidFill>
              </a:rPr>
              <a:t>	       Eosinophilic leukaemia</a:t>
            </a:r>
          </a:p>
          <a:p>
            <a:pPr eaLnBrk="1" hangingPunct="1"/>
            <a:r>
              <a:rPr lang="en-US" sz="2400" b="1" smtClean="0">
                <a:solidFill>
                  <a:srgbClr val="0070C0"/>
                </a:solidFill>
              </a:rPr>
              <a:t>Miscellaneous Conditions:</a:t>
            </a:r>
          </a:p>
          <a:p>
            <a:pPr eaLnBrk="1" hangingPunct="1">
              <a:buFontTx/>
              <a:buNone/>
            </a:pPr>
            <a:r>
              <a:rPr lang="en-US" sz="800" b="1" smtClean="0"/>
              <a:t> 	               </a:t>
            </a:r>
            <a:r>
              <a:rPr lang="en-US" sz="1800" b="1" smtClean="0">
                <a:solidFill>
                  <a:srgbClr val="C00000"/>
                </a:solidFill>
              </a:rPr>
              <a:t>Polyarteritis nodosa, ulcerative colitis, sardoidosis, scarlet fever,</a:t>
            </a:r>
          </a:p>
          <a:p>
            <a:pPr eaLnBrk="1" hangingPunct="1">
              <a:buFontTx/>
              <a:buNone/>
            </a:pPr>
            <a:r>
              <a:rPr lang="en-US" sz="1800" b="1" smtClean="0">
                <a:solidFill>
                  <a:srgbClr val="C00000"/>
                </a:solidFill>
              </a:rPr>
              <a:t>	      pernicious anaemia, chronic active hepatitis, eosinophilic granuloma,</a:t>
            </a:r>
          </a:p>
          <a:p>
            <a:pPr eaLnBrk="1" hangingPunct="1">
              <a:buFontTx/>
              <a:buNone/>
            </a:pPr>
            <a:r>
              <a:rPr lang="en-US" sz="1800" b="1" smtClean="0">
                <a:solidFill>
                  <a:srgbClr val="C00000"/>
                </a:solidFill>
              </a:rPr>
              <a:t>           familial eosinophilia  </a:t>
            </a:r>
            <a:endParaRPr lang="en-US" sz="2000" b="1" smtClean="0">
              <a:solidFill>
                <a:srgbClr val="C00000"/>
              </a:solidFill>
            </a:endParaRPr>
          </a:p>
        </p:txBody>
      </p:sp>
      <p:cxnSp>
        <p:nvCxnSpPr>
          <p:cNvPr id="7" name="Straight Connector 6"/>
          <p:cNvCxnSpPr/>
          <p:nvPr/>
        </p:nvCxnSpPr>
        <p:spPr>
          <a:xfrm>
            <a:off x="0" y="1752600"/>
            <a:ext cx="9144000" cy="0"/>
          </a:xfrm>
          <a:prstGeom prst="line">
            <a:avLst/>
          </a:prstGeom>
          <a:ln>
            <a:solidFill>
              <a:srgbClr val="FF2B2B"/>
            </a:solidFill>
          </a:ln>
        </p:spPr>
        <p:style>
          <a:lnRef idx="3">
            <a:schemeClr val="accent1"/>
          </a:lnRef>
          <a:fillRef idx="0">
            <a:schemeClr val="accent1"/>
          </a:fillRef>
          <a:effectRef idx="2">
            <a:schemeClr val="accent1"/>
          </a:effectRef>
          <a:fontRef idx="minor">
            <a:schemeClr val="tx1"/>
          </a:fontRef>
        </p:style>
      </p:cxnSp>
      <p:pic>
        <p:nvPicPr>
          <p:cNvPr id="20485" name="Picture 8" descr="C:\Documents and Settings\DrHiggy\Desktop\Eosinoph.JPG"/>
          <p:cNvPicPr>
            <a:picLocks noChangeAspect="1" noChangeArrowheads="1"/>
          </p:cNvPicPr>
          <p:nvPr/>
        </p:nvPicPr>
        <p:blipFill>
          <a:blip r:embed="rId3"/>
          <a:srcRect/>
          <a:stretch>
            <a:fillRect/>
          </a:stretch>
        </p:blipFill>
        <p:spPr bwMode="auto">
          <a:xfrm>
            <a:off x="5867400" y="1905000"/>
            <a:ext cx="32766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1+#ppt_w/2"/>
                                          </p:val>
                                        </p:tav>
                                        <p:tav tm="100000">
                                          <p:val>
                                            <p:strVal val="#ppt_x"/>
                                          </p:val>
                                        </p:tav>
                                      </p:tavLst>
                                    </p:anim>
                                    <p:anim calcmode="lin" valueType="num">
                                      <p:cBhvr additive="base">
                                        <p:cTn id="8" dur="500" fill="hold"/>
                                        <p:tgtEl>
                                          <p:spTgt spid="153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
          <p:cNvPicPr>
            <a:picLocks noChangeAspect="1" noChangeArrowheads="1"/>
          </p:cNvPicPr>
          <p:nvPr/>
        </p:nvPicPr>
        <p:blipFill>
          <a:blip r:embed="rId3">
            <a:lum bright="-24000" contrast="48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0" y="381000"/>
            <a:ext cx="9144000" cy="838200"/>
          </a:xfrm>
        </p:spPr>
        <p:txBody>
          <a:bodyPr/>
          <a:lstStyle/>
          <a:p>
            <a:pPr eaLnBrk="1" hangingPunct="1"/>
            <a:r>
              <a:rPr lang="en-US" sz="3200" smtClean="0">
                <a:solidFill>
                  <a:srgbClr val="F80000"/>
                </a:solidFill>
              </a:rPr>
              <a:t>Leukaemoid Reaction </a:t>
            </a:r>
            <a:r>
              <a:rPr lang="en-US" sz="2400" smtClean="0">
                <a:solidFill>
                  <a:srgbClr val="F80000"/>
                </a:solidFill>
              </a:rPr>
              <a:t>or</a:t>
            </a:r>
            <a:r>
              <a:rPr lang="en-US" sz="3200" smtClean="0">
                <a:solidFill>
                  <a:srgbClr val="F80000"/>
                </a:solidFill>
              </a:rPr>
              <a:t> Leucoerythroblastic Anaemia</a:t>
            </a:r>
            <a:r>
              <a:rPr lang="en-US" b="1" smtClean="0"/>
              <a:t/>
            </a:r>
            <a:br>
              <a:rPr lang="en-US" b="1" smtClean="0"/>
            </a:br>
            <a:r>
              <a:rPr lang="en-US" sz="2800" smtClean="0">
                <a:solidFill>
                  <a:srgbClr val="00B050"/>
                </a:solidFill>
              </a:rPr>
              <a:t>Causes</a:t>
            </a:r>
            <a:endParaRPr lang="en-US" smtClean="0">
              <a:solidFill>
                <a:srgbClr val="00B050"/>
              </a:solidFill>
            </a:endParaRPr>
          </a:p>
        </p:txBody>
      </p:sp>
      <p:sp>
        <p:nvSpPr>
          <p:cNvPr id="16387" name="Rectangle 2"/>
          <p:cNvSpPr>
            <a:spLocks noGrp="1" noChangeArrowheads="1"/>
          </p:cNvSpPr>
          <p:nvPr>
            <p:ph idx="1"/>
          </p:nvPr>
        </p:nvSpPr>
        <p:spPr>
          <a:xfrm>
            <a:off x="0" y="1643063"/>
            <a:ext cx="9144000" cy="5214937"/>
          </a:xfrm>
        </p:spPr>
        <p:txBody>
          <a:bodyPr/>
          <a:lstStyle/>
          <a:p>
            <a:pPr eaLnBrk="1" hangingPunct="1"/>
            <a:r>
              <a:rPr lang="en-US" sz="2000" b="1" smtClean="0">
                <a:solidFill>
                  <a:srgbClr val="FF0000"/>
                </a:solidFill>
              </a:rPr>
              <a:t>Severe infections, especially in children</a:t>
            </a:r>
            <a:r>
              <a:rPr lang="en-US" sz="2400" b="1" smtClean="0">
                <a:solidFill>
                  <a:srgbClr val="FF0000"/>
                </a:solidFill>
              </a:rPr>
              <a:t>:</a:t>
            </a:r>
          </a:p>
          <a:p>
            <a:pPr eaLnBrk="1" hangingPunct="1">
              <a:buFontTx/>
              <a:buNone/>
            </a:pPr>
            <a:r>
              <a:rPr lang="en-US" sz="800" b="1" smtClean="0"/>
              <a:t>	</a:t>
            </a:r>
            <a:r>
              <a:rPr lang="en-US" sz="700" b="1" smtClean="0">
                <a:solidFill>
                  <a:srgbClr val="0000FF"/>
                </a:solidFill>
              </a:rPr>
              <a:t>       </a:t>
            </a:r>
            <a:r>
              <a:rPr lang="en-US" sz="1800" b="1" smtClean="0">
                <a:solidFill>
                  <a:srgbClr val="0000FF"/>
                </a:solidFill>
              </a:rPr>
              <a:t>a.   Pneumonia, septicaemia, meningococcal meningitis</a:t>
            </a:r>
          </a:p>
          <a:p>
            <a:pPr eaLnBrk="1" hangingPunct="1">
              <a:buFontTx/>
              <a:buNone/>
            </a:pPr>
            <a:r>
              <a:rPr lang="en-US" sz="1800" b="1" smtClean="0">
                <a:solidFill>
                  <a:srgbClr val="0000FF"/>
                </a:solidFill>
              </a:rPr>
              <a:t>	   b.   Infectious mononucleosis, pertussis</a:t>
            </a:r>
          </a:p>
          <a:p>
            <a:pPr eaLnBrk="1" hangingPunct="1"/>
            <a:r>
              <a:rPr lang="en-US" sz="2000" b="1" smtClean="0">
                <a:solidFill>
                  <a:srgbClr val="9900CC"/>
                </a:solidFill>
              </a:rPr>
              <a:t>Intoxications:</a:t>
            </a:r>
          </a:p>
          <a:p>
            <a:pPr eaLnBrk="1" hangingPunct="1">
              <a:buFontTx/>
              <a:buNone/>
            </a:pPr>
            <a:r>
              <a:rPr lang="en-US" sz="800" b="1" smtClean="0"/>
              <a:t> 	</a:t>
            </a:r>
            <a:r>
              <a:rPr lang="en-US" sz="800" b="1" smtClean="0">
                <a:solidFill>
                  <a:srgbClr val="FF2B2B"/>
                </a:solidFill>
              </a:rPr>
              <a:t>        </a:t>
            </a:r>
            <a:r>
              <a:rPr lang="en-US" sz="1800" b="1" smtClean="0">
                <a:solidFill>
                  <a:srgbClr val="00B050"/>
                </a:solidFill>
              </a:rPr>
              <a:t>Eclampsia, severe burns, mercury poisoning</a:t>
            </a:r>
            <a:endParaRPr lang="en-US" sz="2000" b="1" smtClean="0">
              <a:solidFill>
                <a:srgbClr val="00B050"/>
              </a:solidFill>
            </a:endParaRPr>
          </a:p>
          <a:p>
            <a:pPr eaLnBrk="1" hangingPunct="1"/>
            <a:r>
              <a:rPr lang="en-US" sz="2000" b="1" smtClean="0">
                <a:solidFill>
                  <a:srgbClr val="0070C0"/>
                </a:solidFill>
              </a:rPr>
              <a:t>Neoplasia: </a:t>
            </a:r>
          </a:p>
          <a:p>
            <a:pPr eaLnBrk="1" hangingPunct="1">
              <a:buFontTx/>
              <a:buNone/>
            </a:pPr>
            <a:r>
              <a:rPr lang="en-US" sz="2400" b="1" smtClean="0"/>
              <a:t>       </a:t>
            </a:r>
            <a:r>
              <a:rPr lang="en-US" sz="1800" b="1" smtClean="0">
                <a:solidFill>
                  <a:srgbClr val="9900CC"/>
                </a:solidFill>
              </a:rPr>
              <a:t>Especially with bone-marrow infiltration</a:t>
            </a:r>
            <a:endParaRPr lang="en-US" sz="2000" b="1" smtClean="0">
              <a:solidFill>
                <a:srgbClr val="9900CC"/>
              </a:solidFill>
            </a:endParaRPr>
          </a:p>
          <a:p>
            <a:pPr eaLnBrk="1" hangingPunct="1"/>
            <a:r>
              <a:rPr lang="en-US" sz="2000" b="1" smtClean="0">
                <a:solidFill>
                  <a:srgbClr val="00B050"/>
                </a:solidFill>
              </a:rPr>
              <a:t>Severe haemorrhage or haemolysis</a:t>
            </a:r>
          </a:p>
          <a:p>
            <a:pPr eaLnBrk="1" hangingPunct="1"/>
            <a:endParaRPr lang="en-US" sz="600" b="1" smtClean="0">
              <a:solidFill>
                <a:srgbClr val="00B050"/>
              </a:solidFill>
            </a:endParaRPr>
          </a:p>
        </p:txBody>
      </p:sp>
      <p:cxnSp>
        <p:nvCxnSpPr>
          <p:cNvPr id="7" name="Straight Connector 6"/>
          <p:cNvCxnSpPr/>
          <p:nvPr/>
        </p:nvCxnSpPr>
        <p:spPr>
          <a:xfrm>
            <a:off x="0" y="1571625"/>
            <a:ext cx="9001125" cy="1588"/>
          </a:xfrm>
          <a:prstGeom prst="line">
            <a:avLst/>
          </a:prstGeom>
          <a:ln>
            <a:solidFill>
              <a:srgbClr val="FF2B2B"/>
            </a:solidFill>
          </a:ln>
        </p:spPr>
        <p:style>
          <a:lnRef idx="3">
            <a:schemeClr val="accent1"/>
          </a:lnRef>
          <a:fillRef idx="0">
            <a:schemeClr val="accent1"/>
          </a:fillRef>
          <a:effectRef idx="2">
            <a:schemeClr val="accent1"/>
          </a:effectRef>
          <a:fontRef idx="minor">
            <a:schemeClr val="tx1"/>
          </a:fontRef>
        </p:style>
      </p:cxnSp>
      <p:pic>
        <p:nvPicPr>
          <p:cNvPr id="21509" name="Picture 2" descr="C:\Documents and Settings\DrHiggy\Desktop\leukoerythroblastic.jpg"/>
          <p:cNvPicPr>
            <a:picLocks noChangeAspect="1" noChangeArrowheads="1"/>
          </p:cNvPicPr>
          <p:nvPr/>
        </p:nvPicPr>
        <p:blipFill>
          <a:blip r:embed="rId3"/>
          <a:srcRect/>
          <a:stretch>
            <a:fillRect/>
          </a:stretch>
        </p:blipFill>
        <p:spPr bwMode="auto">
          <a:xfrm>
            <a:off x="5029200" y="3657600"/>
            <a:ext cx="3962400" cy="3035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 calcmode="lin" valueType="num">
                                      <p:cBhvr additive="base">
                                        <p:cTn id="21"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 calcmode="lin" valueType="num">
                                      <p:cBhvr additive="base">
                                        <p:cTn id="35"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38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anim calcmode="lin" valueType="num">
                                      <p:cBhvr additive="base">
                                        <p:cTn id="41" dur="500" fill="hold"/>
                                        <p:tgtEl>
                                          <p:spTgt spid="16387">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638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0" y="142875"/>
            <a:ext cx="9144000" cy="857250"/>
          </a:xfrm>
        </p:spPr>
        <p:txBody>
          <a:bodyPr/>
          <a:lstStyle/>
          <a:p>
            <a:pPr eaLnBrk="1" hangingPunct="1"/>
            <a:r>
              <a:rPr lang="en-US" b="1" smtClean="0"/>
              <a:t/>
            </a:r>
            <a:br>
              <a:rPr lang="en-US" b="1" smtClean="0"/>
            </a:br>
            <a:r>
              <a:rPr lang="en-US" sz="4800" smtClean="0">
                <a:solidFill>
                  <a:srgbClr val="FF0000"/>
                </a:solidFill>
              </a:rPr>
              <a:t>Neutropenia</a:t>
            </a:r>
            <a:r>
              <a:rPr lang="en-US" sz="2800" smtClean="0"/>
              <a:t/>
            </a:r>
            <a:br>
              <a:rPr lang="en-US" sz="2800" smtClean="0"/>
            </a:br>
            <a:r>
              <a:rPr lang="en-US" sz="3200" smtClean="0">
                <a:solidFill>
                  <a:srgbClr val="00B050"/>
                </a:solidFill>
              </a:rPr>
              <a:t>Causes</a:t>
            </a:r>
            <a:r>
              <a:rPr lang="en-US" b="1" smtClean="0"/>
              <a:t/>
            </a:r>
            <a:br>
              <a:rPr lang="en-US" b="1" smtClean="0"/>
            </a:br>
            <a:endParaRPr lang="en-US" smtClean="0"/>
          </a:p>
        </p:txBody>
      </p:sp>
      <p:sp>
        <p:nvSpPr>
          <p:cNvPr id="17411" name="Rectangle 2"/>
          <p:cNvSpPr>
            <a:spLocks noGrp="1" noChangeArrowheads="1"/>
          </p:cNvSpPr>
          <p:nvPr>
            <p:ph idx="1"/>
          </p:nvPr>
        </p:nvSpPr>
        <p:spPr>
          <a:xfrm>
            <a:off x="142875" y="1071563"/>
            <a:ext cx="8858250" cy="5786437"/>
          </a:xfrm>
        </p:spPr>
        <p:txBody>
          <a:bodyPr/>
          <a:lstStyle/>
          <a:p>
            <a:pPr eaLnBrk="1" hangingPunct="1">
              <a:buFontTx/>
              <a:buNone/>
            </a:pPr>
            <a:endParaRPr lang="en-US" sz="1100" b="1" smtClean="0">
              <a:solidFill>
                <a:srgbClr val="00FF00"/>
              </a:solidFill>
            </a:endParaRPr>
          </a:p>
          <a:p>
            <a:pPr eaLnBrk="1" hangingPunct="1"/>
            <a:r>
              <a:rPr lang="en-US" sz="2400" b="1" smtClean="0">
                <a:solidFill>
                  <a:srgbClr val="FF0000"/>
                </a:solidFill>
              </a:rPr>
              <a:t>Drugs</a:t>
            </a:r>
            <a:r>
              <a:rPr lang="en-US" sz="2000" b="1" smtClean="0">
                <a:solidFill>
                  <a:srgbClr val="FF0000"/>
                </a:solidFill>
              </a:rPr>
              <a:t>:</a:t>
            </a:r>
          </a:p>
          <a:p>
            <a:pPr eaLnBrk="1" hangingPunct="1">
              <a:buFontTx/>
              <a:buNone/>
            </a:pPr>
            <a:r>
              <a:rPr lang="en-US" sz="2000" b="1" smtClean="0"/>
              <a:t>	       </a:t>
            </a:r>
            <a:r>
              <a:rPr lang="en-US" sz="2000" b="1" smtClean="0">
                <a:solidFill>
                  <a:srgbClr val="00B050"/>
                </a:solidFill>
              </a:rPr>
              <a:t>Selective neutropenia</a:t>
            </a:r>
          </a:p>
          <a:p>
            <a:pPr eaLnBrk="1" hangingPunct="1">
              <a:buFontTx/>
              <a:buNone/>
            </a:pPr>
            <a:r>
              <a:rPr lang="en-US" sz="2000" b="1" smtClean="0">
                <a:solidFill>
                  <a:srgbClr val="00B050"/>
                </a:solidFill>
              </a:rPr>
              <a:t>	       Agranulocytosis (Aplastic anaemia)</a:t>
            </a:r>
          </a:p>
          <a:p>
            <a:pPr eaLnBrk="1" hangingPunct="1"/>
            <a:r>
              <a:rPr lang="en-US" sz="2400" b="1" smtClean="0">
                <a:solidFill>
                  <a:srgbClr val="0070C0"/>
                </a:solidFill>
              </a:rPr>
              <a:t>Infections:</a:t>
            </a:r>
            <a:endParaRPr lang="en-US" sz="2000" b="1" smtClean="0">
              <a:solidFill>
                <a:srgbClr val="0070C0"/>
              </a:solidFill>
            </a:endParaRPr>
          </a:p>
          <a:p>
            <a:pPr eaLnBrk="1" hangingPunct="1">
              <a:buFontTx/>
              <a:buNone/>
            </a:pPr>
            <a:r>
              <a:rPr lang="en-US" sz="2000" b="1" smtClean="0"/>
              <a:t> 	       </a:t>
            </a:r>
            <a:r>
              <a:rPr lang="en-US" sz="2000" b="1" smtClean="0">
                <a:solidFill>
                  <a:srgbClr val="9900CC"/>
                </a:solidFill>
              </a:rPr>
              <a:t>Viral – including hepatitis, influenza, rubella</a:t>
            </a:r>
          </a:p>
          <a:p>
            <a:pPr eaLnBrk="1" hangingPunct="1">
              <a:buFontTx/>
              <a:buNone/>
            </a:pPr>
            <a:r>
              <a:rPr lang="en-US" sz="2000" b="1" smtClean="0">
                <a:solidFill>
                  <a:srgbClr val="9900CC"/>
                </a:solidFill>
              </a:rPr>
              <a:t>	       Bacterial – typhoid fever, brucellosis, miliary tuberculosis</a:t>
            </a:r>
          </a:p>
          <a:p>
            <a:pPr eaLnBrk="1" hangingPunct="1">
              <a:buFontTx/>
              <a:buNone/>
            </a:pPr>
            <a:r>
              <a:rPr lang="en-US" sz="2000" b="1" smtClean="0">
                <a:solidFill>
                  <a:srgbClr val="9900CC"/>
                </a:solidFill>
              </a:rPr>
              <a:t>	       Rickettsial and protozoal infections (Sometimes)</a:t>
            </a:r>
          </a:p>
          <a:p>
            <a:pPr eaLnBrk="1" hangingPunct="1"/>
            <a:r>
              <a:rPr lang="en-US" sz="2400" b="1" smtClean="0">
                <a:solidFill>
                  <a:srgbClr val="C00000"/>
                </a:solidFill>
              </a:rPr>
              <a:t>Megaloblastic anaemia</a:t>
            </a:r>
            <a:r>
              <a:rPr lang="en-US" sz="2000" b="1" smtClean="0">
                <a:solidFill>
                  <a:srgbClr val="C00000"/>
                </a:solidFill>
              </a:rPr>
              <a:t>:</a:t>
            </a:r>
          </a:p>
          <a:p>
            <a:pPr eaLnBrk="1" hangingPunct="1">
              <a:buFontTx/>
              <a:buNone/>
            </a:pPr>
            <a:r>
              <a:rPr lang="en-US" sz="2000" b="1" smtClean="0"/>
              <a:t> 	      </a:t>
            </a:r>
            <a:r>
              <a:rPr lang="en-US" sz="2000" b="1" smtClean="0">
                <a:solidFill>
                  <a:srgbClr val="0070C0"/>
                </a:solidFill>
              </a:rPr>
              <a:t>Vitamin B</a:t>
            </a:r>
            <a:r>
              <a:rPr lang="en-US" sz="2000" b="1" baseline="30000" smtClean="0">
                <a:solidFill>
                  <a:srgbClr val="0070C0"/>
                </a:solidFill>
              </a:rPr>
              <a:t>12</a:t>
            </a:r>
            <a:r>
              <a:rPr lang="en-US" sz="2000" b="1" smtClean="0">
                <a:solidFill>
                  <a:srgbClr val="0070C0"/>
                </a:solidFill>
              </a:rPr>
              <a:t> or folate deficiency</a:t>
            </a:r>
          </a:p>
          <a:p>
            <a:pPr eaLnBrk="1" hangingPunct="1"/>
            <a:r>
              <a:rPr lang="en-US" sz="2400" b="1" smtClean="0">
                <a:solidFill>
                  <a:srgbClr val="FF2B2B"/>
                </a:solidFill>
              </a:rPr>
              <a:t>Chronic neutropenia</a:t>
            </a:r>
            <a:r>
              <a:rPr lang="en-US" sz="2000" b="1" smtClean="0">
                <a:solidFill>
                  <a:srgbClr val="FF2B2B"/>
                </a:solidFill>
              </a:rPr>
              <a:t>:</a:t>
            </a:r>
          </a:p>
          <a:p>
            <a:pPr eaLnBrk="1" hangingPunct="1">
              <a:buFontTx/>
              <a:buNone/>
            </a:pPr>
            <a:r>
              <a:rPr lang="en-US" sz="2000" b="1" smtClean="0"/>
              <a:t> 	</a:t>
            </a:r>
            <a:r>
              <a:rPr lang="en-US" sz="2000" b="1" smtClean="0">
                <a:solidFill>
                  <a:srgbClr val="0000FF"/>
                </a:solidFill>
              </a:rPr>
              <a:t>      Chronic idiopathic neutropenia</a:t>
            </a:r>
          </a:p>
          <a:p>
            <a:pPr eaLnBrk="1" hangingPunct="1">
              <a:buFontTx/>
              <a:buNone/>
            </a:pPr>
            <a:r>
              <a:rPr lang="en-US" sz="2000" b="1" smtClean="0">
                <a:solidFill>
                  <a:srgbClr val="0000FF"/>
                </a:solidFill>
              </a:rPr>
              <a:t>	       Immune neutropenia</a:t>
            </a:r>
          </a:p>
          <a:p>
            <a:pPr eaLnBrk="1" hangingPunct="1">
              <a:buFontTx/>
              <a:buNone/>
            </a:pPr>
            <a:r>
              <a:rPr lang="en-US" sz="2000" b="1" smtClean="0">
                <a:solidFill>
                  <a:srgbClr val="0000FF"/>
                </a:solidFill>
              </a:rPr>
              <a:t>	       Congenital neutropenias</a:t>
            </a:r>
          </a:p>
          <a:p>
            <a:pPr eaLnBrk="1" hangingPunct="1">
              <a:buFontTx/>
              <a:buNone/>
            </a:pPr>
            <a:r>
              <a:rPr lang="en-US" sz="2000" b="1" smtClean="0">
                <a:solidFill>
                  <a:srgbClr val="0000FF"/>
                </a:solidFill>
              </a:rPr>
              <a:t>	       Cyclical neutropenia</a:t>
            </a:r>
          </a:p>
          <a:p>
            <a:pPr eaLnBrk="1" hangingPunct="1">
              <a:buFontTx/>
              <a:buNone/>
            </a:pPr>
            <a:endParaRPr lang="en-US" sz="2000" b="1" smtClean="0"/>
          </a:p>
          <a:p>
            <a:pPr algn="ctr" eaLnBrk="1" hangingPunct="1">
              <a:buFontTx/>
              <a:buNone/>
            </a:pPr>
            <a:endParaRPr lang="en-US" sz="1200" b="1" smtClean="0"/>
          </a:p>
          <a:p>
            <a:pPr algn="ctr" eaLnBrk="1" hangingPunct="1">
              <a:buFontTx/>
              <a:buNone/>
            </a:pPr>
            <a:r>
              <a:rPr lang="en-US" sz="1200" b="1" smtClean="0"/>
              <a:t>-------------------------------------------------------------------------------------------------------------------------------------------------------------- </a:t>
            </a:r>
          </a:p>
          <a:p>
            <a:pPr eaLnBrk="1" hangingPunct="1">
              <a:buFontTx/>
              <a:buNone/>
            </a:pPr>
            <a:endParaRPr lang="en-US" sz="2000" b="1" smtClean="0"/>
          </a:p>
          <a:p>
            <a:pPr algn="just" eaLnBrk="1" hangingPunct="1">
              <a:buFontTx/>
              <a:buNone/>
            </a:pPr>
            <a:r>
              <a:rPr lang="en-US" sz="2000" b="1" smtClean="0"/>
              <a:t> </a:t>
            </a:r>
          </a:p>
        </p:txBody>
      </p:sp>
      <p:cxnSp>
        <p:nvCxnSpPr>
          <p:cNvPr id="7" name="Straight Connector 6"/>
          <p:cNvCxnSpPr/>
          <p:nvPr/>
        </p:nvCxnSpPr>
        <p:spPr>
          <a:xfrm>
            <a:off x="0" y="1214438"/>
            <a:ext cx="91440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 calcmode="lin" valueType="num">
                                      <p:cBhvr additive="base">
                                        <p:cTn id="11" dur="500" fill="hold"/>
                                        <p:tgtEl>
                                          <p:spTgt spid="17411">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411">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 calcmode="lin" valueType="num">
                                      <p:cBhvr additive="base">
                                        <p:cTn id="15" dur="500" fill="hold"/>
                                        <p:tgtEl>
                                          <p:spTgt spid="17411">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7411">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 calcmode="lin" valueType="num">
                                      <p:cBhvr additive="base">
                                        <p:cTn id="23" dur="500" fill="hold"/>
                                        <p:tgtEl>
                                          <p:spTgt spid="17411">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411">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 calcmode="lin" valueType="num">
                                      <p:cBhvr additive="base">
                                        <p:cTn id="27" dur="500" fill="hold"/>
                                        <p:tgtEl>
                                          <p:spTgt spid="17411">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411">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7411">
                                            <p:txEl>
                                              <p:pRg st="8" end="8"/>
                                            </p:txEl>
                                          </p:spTgt>
                                        </p:tgtEl>
                                        <p:attrNameLst>
                                          <p:attrName>style.visibility</p:attrName>
                                        </p:attrNameLst>
                                      </p:cBhvr>
                                      <p:to>
                                        <p:strVal val="visible"/>
                                      </p:to>
                                    </p:set>
                                    <p:anim calcmode="lin" valueType="num">
                                      <p:cBhvr additive="base">
                                        <p:cTn id="35" dur="500" fill="hold"/>
                                        <p:tgtEl>
                                          <p:spTgt spid="17411">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7411">
                                            <p:txEl>
                                              <p:pRg st="8" end="8"/>
                                            </p:txEl>
                                          </p:spTgt>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17411">
                                            <p:txEl>
                                              <p:pRg st="9" end="9"/>
                                            </p:txEl>
                                          </p:spTgt>
                                        </p:tgtEl>
                                        <p:attrNameLst>
                                          <p:attrName>style.visibility</p:attrName>
                                        </p:attrNameLst>
                                      </p:cBhvr>
                                      <p:to>
                                        <p:strVal val="visible"/>
                                      </p:to>
                                    </p:set>
                                    <p:anim calcmode="lin" valueType="num">
                                      <p:cBhvr additive="base">
                                        <p:cTn id="39" dur="500" fill="hold"/>
                                        <p:tgtEl>
                                          <p:spTgt spid="17411">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7411">
                                            <p:txEl>
                                              <p:pRg st="9" end="9"/>
                                            </p:txEl>
                                          </p:spTgt>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7411">
                                            <p:txEl>
                                              <p:pRg st="10" end="10"/>
                                            </p:txEl>
                                          </p:spTgt>
                                        </p:tgtEl>
                                        <p:attrNameLst>
                                          <p:attrName>style.visibility</p:attrName>
                                        </p:attrNameLst>
                                      </p:cBhvr>
                                      <p:to>
                                        <p:strVal val="visible"/>
                                      </p:to>
                                    </p:set>
                                    <p:anim calcmode="lin" valueType="num">
                                      <p:cBhvr additive="base">
                                        <p:cTn id="43" dur="500" fill="hold"/>
                                        <p:tgtEl>
                                          <p:spTgt spid="17411">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411">
                                            <p:txEl>
                                              <p:pRg st="10" end="10"/>
                                            </p:txEl>
                                          </p:spTgt>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17411">
                                            <p:txEl>
                                              <p:pRg st="11" end="11"/>
                                            </p:txEl>
                                          </p:spTgt>
                                        </p:tgtEl>
                                        <p:attrNameLst>
                                          <p:attrName>style.visibility</p:attrName>
                                        </p:attrNameLst>
                                      </p:cBhvr>
                                      <p:to>
                                        <p:strVal val="visible"/>
                                      </p:to>
                                    </p:set>
                                    <p:anim calcmode="lin" valueType="num">
                                      <p:cBhvr additive="base">
                                        <p:cTn id="47" dur="500" fill="hold"/>
                                        <p:tgtEl>
                                          <p:spTgt spid="17411">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7411">
                                            <p:txEl>
                                              <p:pRg st="11" end="11"/>
                                            </p:txEl>
                                          </p:spTgt>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17411">
                                            <p:txEl>
                                              <p:pRg st="12" end="12"/>
                                            </p:txEl>
                                          </p:spTgt>
                                        </p:tgtEl>
                                        <p:attrNameLst>
                                          <p:attrName>style.visibility</p:attrName>
                                        </p:attrNameLst>
                                      </p:cBhvr>
                                      <p:to>
                                        <p:strVal val="visible"/>
                                      </p:to>
                                    </p:set>
                                    <p:anim calcmode="lin" valueType="num">
                                      <p:cBhvr additive="base">
                                        <p:cTn id="51" dur="500" fill="hold"/>
                                        <p:tgtEl>
                                          <p:spTgt spid="17411">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7411">
                                            <p:txEl>
                                              <p:pRg st="12" end="12"/>
                                            </p:txEl>
                                          </p:spTgt>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17411">
                                            <p:txEl>
                                              <p:pRg st="13" end="13"/>
                                            </p:txEl>
                                          </p:spTgt>
                                        </p:tgtEl>
                                        <p:attrNameLst>
                                          <p:attrName>style.visibility</p:attrName>
                                        </p:attrNameLst>
                                      </p:cBhvr>
                                      <p:to>
                                        <p:strVal val="visible"/>
                                      </p:to>
                                    </p:set>
                                    <p:anim calcmode="lin" valueType="num">
                                      <p:cBhvr additive="base">
                                        <p:cTn id="55" dur="500" fill="hold"/>
                                        <p:tgtEl>
                                          <p:spTgt spid="17411">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1">
                                            <p:txEl>
                                              <p:pRg st="13" end="13"/>
                                            </p:txEl>
                                          </p:spTgt>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17411">
                                            <p:txEl>
                                              <p:pRg st="14" end="14"/>
                                            </p:txEl>
                                          </p:spTgt>
                                        </p:tgtEl>
                                        <p:attrNameLst>
                                          <p:attrName>style.visibility</p:attrName>
                                        </p:attrNameLst>
                                      </p:cBhvr>
                                      <p:to>
                                        <p:strVal val="visible"/>
                                      </p:to>
                                    </p:set>
                                    <p:anim calcmode="lin" valueType="num">
                                      <p:cBhvr additive="base">
                                        <p:cTn id="59" dur="500" fill="hold"/>
                                        <p:tgtEl>
                                          <p:spTgt spid="17411">
                                            <p:txEl>
                                              <p:pRg st="14" end="1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7411">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0" y="214313"/>
            <a:ext cx="9144000" cy="714375"/>
          </a:xfrm>
        </p:spPr>
        <p:txBody>
          <a:bodyPr/>
          <a:lstStyle/>
          <a:p>
            <a:pPr eaLnBrk="1" hangingPunct="1"/>
            <a:r>
              <a:rPr lang="en-US" b="1" smtClean="0"/>
              <a:t/>
            </a:r>
            <a:br>
              <a:rPr lang="en-US" b="1" smtClean="0"/>
            </a:br>
            <a:r>
              <a:rPr lang="en-US" sz="4800" smtClean="0">
                <a:solidFill>
                  <a:srgbClr val="FF0000"/>
                </a:solidFill>
              </a:rPr>
              <a:t>Neutropenia</a:t>
            </a:r>
            <a:r>
              <a:rPr lang="en-US" sz="2800" smtClean="0"/>
              <a:t/>
            </a:r>
            <a:br>
              <a:rPr lang="en-US" sz="2800" smtClean="0"/>
            </a:br>
            <a:r>
              <a:rPr lang="en-US" sz="3200" smtClean="0">
                <a:solidFill>
                  <a:srgbClr val="00B050"/>
                </a:solidFill>
              </a:rPr>
              <a:t>Causes </a:t>
            </a:r>
            <a:r>
              <a:rPr lang="en-US" sz="2400" smtClean="0">
                <a:solidFill>
                  <a:srgbClr val="00B050"/>
                </a:solidFill>
              </a:rPr>
              <a:t>(cont…)</a:t>
            </a:r>
            <a:r>
              <a:rPr lang="en-US" b="1" smtClean="0"/>
              <a:t/>
            </a:r>
            <a:br>
              <a:rPr lang="en-US" b="1" smtClean="0"/>
            </a:br>
            <a:endParaRPr lang="en-US" smtClean="0"/>
          </a:p>
        </p:txBody>
      </p:sp>
      <p:sp>
        <p:nvSpPr>
          <p:cNvPr id="18435" name="Rectangle 2"/>
          <p:cNvSpPr>
            <a:spLocks noGrp="1" noChangeArrowheads="1"/>
          </p:cNvSpPr>
          <p:nvPr>
            <p:ph idx="1"/>
          </p:nvPr>
        </p:nvSpPr>
        <p:spPr>
          <a:xfrm>
            <a:off x="142875" y="1071563"/>
            <a:ext cx="8858250" cy="5786437"/>
          </a:xfrm>
        </p:spPr>
        <p:txBody>
          <a:bodyPr/>
          <a:lstStyle/>
          <a:p>
            <a:pPr eaLnBrk="1" hangingPunct="1">
              <a:buFontTx/>
              <a:buNone/>
            </a:pPr>
            <a:endParaRPr lang="en-US" sz="2400" b="1" smtClean="0"/>
          </a:p>
          <a:p>
            <a:pPr eaLnBrk="1" hangingPunct="1"/>
            <a:r>
              <a:rPr lang="en-US" sz="2400" b="1" smtClean="0">
                <a:solidFill>
                  <a:srgbClr val="0000FF"/>
                </a:solidFill>
              </a:rPr>
              <a:t>Hypersplenism:</a:t>
            </a:r>
          </a:p>
          <a:p>
            <a:pPr eaLnBrk="1" hangingPunct="1">
              <a:buFontTx/>
              <a:buNone/>
            </a:pPr>
            <a:r>
              <a:rPr lang="en-US" sz="2000" b="1" smtClean="0"/>
              <a:t> 	         </a:t>
            </a:r>
            <a:r>
              <a:rPr lang="en-US" sz="2000" b="1" smtClean="0">
                <a:solidFill>
                  <a:srgbClr val="C00000"/>
                </a:solidFill>
              </a:rPr>
              <a:t>Primary</a:t>
            </a:r>
          </a:p>
          <a:p>
            <a:pPr eaLnBrk="1" hangingPunct="1">
              <a:buFontTx/>
              <a:buNone/>
            </a:pPr>
            <a:r>
              <a:rPr lang="en-US" sz="2000" b="1" smtClean="0">
                <a:solidFill>
                  <a:srgbClr val="C00000"/>
                </a:solidFill>
              </a:rPr>
              <a:t>	         In association with cirrhosis, Felty’s syndrome, etc…</a:t>
            </a:r>
          </a:p>
          <a:p>
            <a:pPr eaLnBrk="1" hangingPunct="1"/>
            <a:r>
              <a:rPr lang="en-US" sz="2400" b="1" smtClean="0">
                <a:solidFill>
                  <a:srgbClr val="9900CC"/>
                </a:solidFill>
              </a:rPr>
              <a:t>Ionizing radiation and cytotoxic drugs:</a:t>
            </a:r>
          </a:p>
          <a:p>
            <a:pPr eaLnBrk="1" hangingPunct="1">
              <a:buFontTx/>
              <a:buNone/>
            </a:pPr>
            <a:r>
              <a:rPr lang="en-US" sz="2000" b="1" smtClean="0"/>
              <a:t> 	         </a:t>
            </a:r>
            <a:r>
              <a:rPr lang="en-US" sz="2000" b="1" smtClean="0">
                <a:solidFill>
                  <a:srgbClr val="0070C0"/>
                </a:solidFill>
              </a:rPr>
              <a:t>Radiotherapy</a:t>
            </a:r>
          </a:p>
          <a:p>
            <a:pPr eaLnBrk="1" hangingPunct="1">
              <a:buFontTx/>
              <a:buNone/>
            </a:pPr>
            <a:r>
              <a:rPr lang="en-US" sz="2000" b="1" smtClean="0">
                <a:solidFill>
                  <a:srgbClr val="0070C0"/>
                </a:solidFill>
              </a:rPr>
              <a:t>	         Alkylating agents, antimetabolites, others</a:t>
            </a:r>
          </a:p>
          <a:p>
            <a:pPr eaLnBrk="1" hangingPunct="1"/>
            <a:r>
              <a:rPr lang="en-US" sz="2400" b="1" smtClean="0">
                <a:solidFill>
                  <a:srgbClr val="002060"/>
                </a:solidFill>
              </a:rPr>
              <a:t>Malignant disease:</a:t>
            </a:r>
          </a:p>
          <a:p>
            <a:pPr eaLnBrk="1" hangingPunct="1">
              <a:buFontTx/>
              <a:buNone/>
            </a:pPr>
            <a:r>
              <a:rPr lang="en-US" sz="2000" b="1" smtClean="0"/>
              <a:t> 	         </a:t>
            </a:r>
            <a:r>
              <a:rPr lang="en-US" sz="2000" b="1" smtClean="0">
                <a:solidFill>
                  <a:srgbClr val="00B050"/>
                </a:solidFill>
              </a:rPr>
              <a:t>Acute leukaemia</a:t>
            </a:r>
          </a:p>
          <a:p>
            <a:pPr eaLnBrk="1" hangingPunct="1">
              <a:buFontTx/>
              <a:buNone/>
            </a:pPr>
            <a:r>
              <a:rPr lang="en-US" sz="2000" b="1" smtClean="0">
                <a:solidFill>
                  <a:srgbClr val="00B050"/>
                </a:solidFill>
              </a:rPr>
              <a:t>	         Leuco-erythroblastic anaemia due to metastatic carcinoma,  	multiple myeloma or lymphoma</a:t>
            </a:r>
          </a:p>
          <a:p>
            <a:pPr eaLnBrk="1" hangingPunct="1"/>
            <a:r>
              <a:rPr lang="en-US" sz="2400" b="1" smtClean="0">
                <a:solidFill>
                  <a:srgbClr val="FF0000"/>
                </a:solidFill>
              </a:rPr>
              <a:t>Micscellaneous conditions:</a:t>
            </a:r>
          </a:p>
          <a:p>
            <a:pPr eaLnBrk="1" hangingPunct="1">
              <a:buFontTx/>
              <a:buNone/>
            </a:pPr>
            <a:r>
              <a:rPr lang="en-US" sz="2000" b="1" smtClean="0"/>
              <a:t>		</a:t>
            </a:r>
            <a:r>
              <a:rPr lang="en-US" sz="2000" b="1" smtClean="0">
                <a:solidFill>
                  <a:srgbClr val="9900CC"/>
                </a:solidFill>
              </a:rPr>
              <a:t>Systemic lupus erythematosus, myxoedema, hypopituitrism, 	iron deficiency, anaphylactic shock</a:t>
            </a:r>
          </a:p>
        </p:txBody>
      </p:sp>
      <p:cxnSp>
        <p:nvCxnSpPr>
          <p:cNvPr id="7" name="Straight Connector 6"/>
          <p:cNvCxnSpPr/>
          <p:nvPr/>
        </p:nvCxnSpPr>
        <p:spPr>
          <a:xfrm>
            <a:off x="0" y="1285875"/>
            <a:ext cx="9144000" cy="1588"/>
          </a:xfrm>
          <a:prstGeom prst="line">
            <a:avLst/>
          </a:prstGeom>
          <a:ln>
            <a:solidFill>
              <a:srgbClr val="FF2B2B"/>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 calcmode="lin" valueType="num">
                                      <p:cBhvr additive="base">
                                        <p:cTn id="11"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435">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 calcmode="lin" valueType="num">
                                      <p:cBhvr additive="base">
                                        <p:cTn id="15"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8435">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anim calcmode="lin" valueType="num">
                                      <p:cBhvr additive="base">
                                        <p:cTn id="23"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8435">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 calcmode="lin" valueType="num">
                                      <p:cBhvr additive="base">
                                        <p:cTn id="27"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435">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 calcmode="lin" valueType="num">
                                      <p:cBhvr additive="base">
                                        <p:cTn id="31"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5">
                                            <p:txEl>
                                              <p:pRg st="7" end="7"/>
                                            </p:txEl>
                                          </p:spTgt>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8435">
                                            <p:txEl>
                                              <p:pRg st="8" end="8"/>
                                            </p:txEl>
                                          </p:spTgt>
                                        </p:tgtEl>
                                        <p:attrNameLst>
                                          <p:attrName>style.visibility</p:attrName>
                                        </p:attrNameLst>
                                      </p:cBhvr>
                                      <p:to>
                                        <p:strVal val="visible"/>
                                      </p:to>
                                    </p:set>
                                    <p:anim calcmode="lin" valueType="num">
                                      <p:cBhvr additive="base">
                                        <p:cTn id="35" dur="500" fill="hold"/>
                                        <p:tgtEl>
                                          <p:spTgt spid="1843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8435">
                                            <p:txEl>
                                              <p:pRg st="8" end="8"/>
                                            </p:txEl>
                                          </p:spTgt>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18435">
                                            <p:txEl>
                                              <p:pRg st="9" end="9"/>
                                            </p:txEl>
                                          </p:spTgt>
                                        </p:tgtEl>
                                        <p:attrNameLst>
                                          <p:attrName>style.visibility</p:attrName>
                                        </p:attrNameLst>
                                      </p:cBhvr>
                                      <p:to>
                                        <p:strVal val="visible"/>
                                      </p:to>
                                    </p:set>
                                    <p:anim calcmode="lin" valueType="num">
                                      <p:cBhvr additive="base">
                                        <p:cTn id="39" dur="500" fill="hold"/>
                                        <p:tgtEl>
                                          <p:spTgt spid="1843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435">
                                            <p:txEl>
                                              <p:pRg st="9" end="9"/>
                                            </p:txEl>
                                          </p:spTgt>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8435">
                                            <p:txEl>
                                              <p:pRg st="10" end="10"/>
                                            </p:txEl>
                                          </p:spTgt>
                                        </p:tgtEl>
                                        <p:attrNameLst>
                                          <p:attrName>style.visibility</p:attrName>
                                        </p:attrNameLst>
                                      </p:cBhvr>
                                      <p:to>
                                        <p:strVal val="visible"/>
                                      </p:to>
                                    </p:set>
                                    <p:anim calcmode="lin" valueType="num">
                                      <p:cBhvr additive="base">
                                        <p:cTn id="43" dur="500" fill="hold"/>
                                        <p:tgtEl>
                                          <p:spTgt spid="1843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435">
                                            <p:txEl>
                                              <p:pRg st="10" end="10"/>
                                            </p:txEl>
                                          </p:spTgt>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18435">
                                            <p:txEl>
                                              <p:pRg st="11" end="11"/>
                                            </p:txEl>
                                          </p:spTgt>
                                        </p:tgtEl>
                                        <p:attrNameLst>
                                          <p:attrName>style.visibility</p:attrName>
                                        </p:attrNameLst>
                                      </p:cBhvr>
                                      <p:to>
                                        <p:strVal val="visible"/>
                                      </p:to>
                                    </p:set>
                                    <p:anim calcmode="lin" valueType="num">
                                      <p:cBhvr additive="base">
                                        <p:cTn id="47" dur="500" fill="hold"/>
                                        <p:tgtEl>
                                          <p:spTgt spid="1843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43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0" y="142875"/>
            <a:ext cx="9144000" cy="785813"/>
          </a:xfrm>
        </p:spPr>
        <p:txBody>
          <a:bodyPr/>
          <a:lstStyle/>
          <a:p>
            <a:pPr eaLnBrk="1" hangingPunct="1"/>
            <a:r>
              <a:rPr lang="en-US" b="1" smtClean="0"/>
              <a:t/>
            </a:r>
            <a:br>
              <a:rPr lang="en-US" b="1" smtClean="0"/>
            </a:br>
            <a:r>
              <a:rPr lang="en-US" sz="4800" smtClean="0">
                <a:solidFill>
                  <a:srgbClr val="FF0000"/>
                </a:solidFill>
              </a:rPr>
              <a:t>Lymphopenia</a:t>
            </a:r>
            <a:r>
              <a:rPr lang="en-US" sz="4800" smtClean="0"/>
              <a:t/>
            </a:r>
            <a:br>
              <a:rPr lang="en-US" sz="4800" smtClean="0"/>
            </a:br>
            <a:r>
              <a:rPr lang="en-US" sz="3200" smtClean="0">
                <a:solidFill>
                  <a:srgbClr val="00B050"/>
                </a:solidFill>
              </a:rPr>
              <a:t>Causes</a:t>
            </a:r>
            <a:r>
              <a:rPr lang="en-US" b="1" smtClean="0"/>
              <a:t/>
            </a:r>
            <a:br>
              <a:rPr lang="en-US" b="1" smtClean="0"/>
            </a:br>
            <a:endParaRPr lang="en-US" smtClean="0"/>
          </a:p>
        </p:txBody>
      </p:sp>
      <p:sp>
        <p:nvSpPr>
          <p:cNvPr id="19459" name="Rectangle 2"/>
          <p:cNvSpPr>
            <a:spLocks noGrp="1" noChangeArrowheads="1"/>
          </p:cNvSpPr>
          <p:nvPr>
            <p:ph idx="1"/>
          </p:nvPr>
        </p:nvSpPr>
        <p:spPr>
          <a:xfrm>
            <a:off x="142875" y="1214438"/>
            <a:ext cx="8858250" cy="5643562"/>
          </a:xfrm>
        </p:spPr>
        <p:txBody>
          <a:bodyPr/>
          <a:lstStyle/>
          <a:p>
            <a:pPr eaLnBrk="1" hangingPunct="1"/>
            <a:r>
              <a:rPr lang="en-US" sz="2800" b="1" smtClean="0">
                <a:solidFill>
                  <a:srgbClr val="FF0000"/>
                </a:solidFill>
              </a:rPr>
              <a:t>Loss:</a:t>
            </a:r>
          </a:p>
          <a:p>
            <a:pPr eaLnBrk="1" hangingPunct="1">
              <a:buFontTx/>
              <a:buNone/>
            </a:pPr>
            <a:r>
              <a:rPr lang="en-US" sz="2400" b="1" smtClean="0"/>
              <a:t>	       </a:t>
            </a:r>
            <a:r>
              <a:rPr lang="en-US" sz="2400" b="1" smtClean="0">
                <a:solidFill>
                  <a:srgbClr val="0000FF"/>
                </a:solidFill>
              </a:rPr>
              <a:t>Mostly from gut as in intestinal lymphangiectasia,   	Whipple’s disease and rarely Crohn’s disease</a:t>
            </a:r>
          </a:p>
          <a:p>
            <a:pPr eaLnBrk="1" hangingPunct="1">
              <a:buFontTx/>
              <a:buNone/>
            </a:pPr>
            <a:r>
              <a:rPr lang="en-US" sz="2400" b="1" smtClean="0">
                <a:solidFill>
                  <a:srgbClr val="0000FF"/>
                </a:solidFill>
              </a:rPr>
              <a:t>		Thoracic-duct fistula</a:t>
            </a:r>
          </a:p>
          <a:p>
            <a:pPr eaLnBrk="1" hangingPunct="1"/>
            <a:r>
              <a:rPr lang="en-US" sz="2800" b="1" smtClean="0">
                <a:solidFill>
                  <a:srgbClr val="9900CC"/>
                </a:solidFill>
              </a:rPr>
              <a:t>Maturation:</a:t>
            </a:r>
          </a:p>
          <a:p>
            <a:pPr eaLnBrk="1" hangingPunct="1">
              <a:buFontTx/>
              <a:buNone/>
            </a:pPr>
            <a:r>
              <a:rPr lang="en-US" sz="2400" b="1" smtClean="0"/>
              <a:t> 		</a:t>
            </a:r>
            <a:r>
              <a:rPr lang="en-US" sz="2400" b="1" smtClean="0">
                <a:solidFill>
                  <a:srgbClr val="00B0F0"/>
                </a:solidFill>
              </a:rPr>
              <a:t>Primary, or secondary to gut disease</a:t>
            </a:r>
          </a:p>
          <a:p>
            <a:pPr eaLnBrk="1" hangingPunct="1">
              <a:buFontTx/>
              <a:buNone/>
            </a:pPr>
            <a:r>
              <a:rPr lang="en-US" sz="2400" b="1" smtClean="0">
                <a:solidFill>
                  <a:srgbClr val="00B0F0"/>
                </a:solidFill>
              </a:rPr>
              <a:t>		Vit B12 or folate deficiency</a:t>
            </a:r>
          </a:p>
          <a:p>
            <a:pPr eaLnBrk="1" hangingPunct="1">
              <a:buFontTx/>
              <a:buNone/>
            </a:pPr>
            <a:r>
              <a:rPr lang="en-US" sz="2400" b="1" smtClean="0">
                <a:solidFill>
                  <a:srgbClr val="00B0F0"/>
                </a:solidFill>
              </a:rPr>
              <a:t>		Zinc deficiency</a:t>
            </a:r>
          </a:p>
          <a:p>
            <a:pPr eaLnBrk="1" hangingPunct="1"/>
            <a:r>
              <a:rPr lang="en-US" sz="2800" b="1" smtClean="0">
                <a:solidFill>
                  <a:srgbClr val="7030A0"/>
                </a:solidFill>
              </a:rPr>
              <a:t>Pharmacological agents:</a:t>
            </a:r>
          </a:p>
          <a:p>
            <a:pPr eaLnBrk="1" hangingPunct="1">
              <a:buFontTx/>
              <a:buNone/>
            </a:pPr>
            <a:r>
              <a:rPr lang="en-US" sz="2400" b="1" smtClean="0"/>
              <a:t>		</a:t>
            </a:r>
            <a:r>
              <a:rPr lang="en-US" sz="2400" b="1" smtClean="0">
                <a:solidFill>
                  <a:srgbClr val="C00000"/>
                </a:solidFill>
              </a:rPr>
              <a:t>Antilymphocyte globulin</a:t>
            </a:r>
          </a:p>
          <a:p>
            <a:pPr eaLnBrk="1" hangingPunct="1">
              <a:buFontTx/>
              <a:buNone/>
            </a:pPr>
            <a:r>
              <a:rPr lang="en-US" sz="2400" b="1" smtClean="0">
                <a:solidFill>
                  <a:srgbClr val="C00000"/>
                </a:solidFill>
              </a:rPr>
              <a:t>		Corticosteroids</a:t>
            </a:r>
          </a:p>
          <a:p>
            <a:pPr eaLnBrk="1" hangingPunct="1">
              <a:buFontTx/>
              <a:buNone/>
            </a:pPr>
            <a:r>
              <a:rPr lang="en-US" sz="2400" b="1" smtClean="0">
                <a:solidFill>
                  <a:srgbClr val="C00000"/>
                </a:solidFill>
              </a:rPr>
              <a:t>		Cytotoxic drugs</a:t>
            </a:r>
          </a:p>
          <a:p>
            <a:pPr eaLnBrk="1" hangingPunct="1">
              <a:buFontTx/>
              <a:buNone/>
            </a:pPr>
            <a:endParaRPr lang="en-US" sz="2400" b="1" smtClean="0"/>
          </a:p>
        </p:txBody>
      </p:sp>
      <p:cxnSp>
        <p:nvCxnSpPr>
          <p:cNvPr id="7" name="Straight Connector 6"/>
          <p:cNvCxnSpPr/>
          <p:nvPr/>
        </p:nvCxnSpPr>
        <p:spPr>
          <a:xfrm>
            <a:off x="0" y="1214438"/>
            <a:ext cx="9144000" cy="1587"/>
          </a:xfrm>
          <a:prstGeom prst="line">
            <a:avLst/>
          </a:prstGeom>
          <a:ln>
            <a:solidFill>
              <a:srgbClr val="FF2B2B"/>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additive="base">
                                        <p:cTn id="15" dur="500" fill="hold"/>
                                        <p:tgtEl>
                                          <p:spTgt spid="1945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45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 calcmode="lin" valueType="num">
                                      <p:cBhvr additive="base">
                                        <p:cTn id="23" dur="500" fill="hold"/>
                                        <p:tgtEl>
                                          <p:spTgt spid="1945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9459">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 calcmode="lin" valueType="num">
                                      <p:cBhvr additive="base">
                                        <p:cTn id="27" dur="500" fill="hold"/>
                                        <p:tgtEl>
                                          <p:spTgt spid="1945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9459">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 calcmode="lin" valueType="num">
                                      <p:cBhvr additive="base">
                                        <p:cTn id="31" dur="500" fill="hold"/>
                                        <p:tgtEl>
                                          <p:spTgt spid="1945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9">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 calcmode="lin" valueType="num">
                                      <p:cBhvr additive="base">
                                        <p:cTn id="35" dur="500" fill="hold"/>
                                        <p:tgtEl>
                                          <p:spTgt spid="1945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9459">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anim calcmode="lin" valueType="num">
                                      <p:cBhvr additive="base">
                                        <p:cTn id="39" dur="500" fill="hold"/>
                                        <p:tgtEl>
                                          <p:spTgt spid="19459">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9459">
                                            <p:txEl>
                                              <p:pRg st="8" end="8"/>
                                            </p:txEl>
                                          </p:spTgt>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anim calcmode="lin" valueType="num">
                                      <p:cBhvr additive="base">
                                        <p:cTn id="43" dur="500" fill="hold"/>
                                        <p:tgtEl>
                                          <p:spTgt spid="19459">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459">
                                            <p:txEl>
                                              <p:pRg st="9" end="9"/>
                                            </p:txEl>
                                          </p:spTgt>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19459">
                                            <p:txEl>
                                              <p:pRg st="10" end="10"/>
                                            </p:txEl>
                                          </p:spTgt>
                                        </p:tgtEl>
                                        <p:attrNameLst>
                                          <p:attrName>style.visibility</p:attrName>
                                        </p:attrNameLst>
                                      </p:cBhvr>
                                      <p:to>
                                        <p:strVal val="visible"/>
                                      </p:to>
                                    </p:set>
                                    <p:anim calcmode="lin" valueType="num">
                                      <p:cBhvr additive="base">
                                        <p:cTn id="47" dur="500" fill="hold"/>
                                        <p:tgtEl>
                                          <p:spTgt spid="19459">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9459">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0" y="142875"/>
            <a:ext cx="9144000" cy="785813"/>
          </a:xfrm>
        </p:spPr>
        <p:txBody>
          <a:bodyPr/>
          <a:lstStyle/>
          <a:p>
            <a:pPr eaLnBrk="1" hangingPunct="1"/>
            <a:r>
              <a:rPr lang="en-US" b="1" smtClean="0"/>
              <a:t/>
            </a:r>
            <a:br>
              <a:rPr lang="en-US" b="1" smtClean="0"/>
            </a:br>
            <a:r>
              <a:rPr lang="en-US" sz="4800" smtClean="0">
                <a:solidFill>
                  <a:srgbClr val="FF0000"/>
                </a:solidFill>
              </a:rPr>
              <a:t>Lymphopenia</a:t>
            </a:r>
            <a:r>
              <a:rPr lang="en-US" sz="4800" smtClean="0"/>
              <a:t/>
            </a:r>
            <a:br>
              <a:rPr lang="en-US" sz="4800" smtClean="0"/>
            </a:br>
            <a:r>
              <a:rPr lang="en-US" sz="3200" smtClean="0">
                <a:solidFill>
                  <a:srgbClr val="00B050"/>
                </a:solidFill>
              </a:rPr>
              <a:t>Causes </a:t>
            </a:r>
            <a:r>
              <a:rPr lang="en-US" sz="2400" smtClean="0">
                <a:solidFill>
                  <a:srgbClr val="00B050"/>
                </a:solidFill>
              </a:rPr>
              <a:t>(Cont…)</a:t>
            </a:r>
            <a:r>
              <a:rPr lang="en-US" b="1" smtClean="0"/>
              <a:t/>
            </a:r>
            <a:br>
              <a:rPr lang="en-US" b="1" smtClean="0"/>
            </a:br>
            <a:endParaRPr lang="en-US" smtClean="0"/>
          </a:p>
        </p:txBody>
      </p:sp>
      <p:sp>
        <p:nvSpPr>
          <p:cNvPr id="288770" name="Rectangle 2"/>
          <p:cNvSpPr>
            <a:spLocks noGrp="1" noChangeArrowheads="1"/>
          </p:cNvSpPr>
          <p:nvPr>
            <p:ph idx="1"/>
          </p:nvPr>
        </p:nvSpPr>
        <p:spPr>
          <a:xfrm>
            <a:off x="142875" y="1143000"/>
            <a:ext cx="8858250" cy="5715000"/>
          </a:xfrm>
        </p:spPr>
        <p:txBody>
          <a:bodyPr/>
          <a:lstStyle/>
          <a:p>
            <a:pPr eaLnBrk="1" hangingPunct="1">
              <a:buFontTx/>
              <a:buNone/>
            </a:pPr>
            <a:endParaRPr lang="en-US" sz="1200" b="1" smtClean="0"/>
          </a:p>
          <a:p>
            <a:pPr eaLnBrk="1" hangingPunct="1"/>
            <a:r>
              <a:rPr lang="en-US" sz="2800" b="1" smtClean="0">
                <a:solidFill>
                  <a:srgbClr val="F80000"/>
                </a:solidFill>
              </a:rPr>
              <a:t>Infections</a:t>
            </a:r>
            <a:r>
              <a:rPr lang="en-US" sz="2400" b="1" smtClean="0">
                <a:solidFill>
                  <a:srgbClr val="F80000"/>
                </a:solidFill>
              </a:rPr>
              <a:t>:</a:t>
            </a:r>
          </a:p>
          <a:p>
            <a:pPr eaLnBrk="1" hangingPunct="1">
              <a:buFontTx/>
              <a:buNone/>
            </a:pPr>
            <a:r>
              <a:rPr lang="en-US" sz="2400" b="1" smtClean="0"/>
              <a:t>	 	</a:t>
            </a:r>
            <a:r>
              <a:rPr lang="en-US" sz="2400" b="1" smtClean="0">
                <a:solidFill>
                  <a:srgbClr val="0000FF"/>
                </a:solidFill>
              </a:rPr>
              <a:t>Severe septicaemias</a:t>
            </a:r>
          </a:p>
          <a:p>
            <a:pPr eaLnBrk="1" hangingPunct="1">
              <a:buFontTx/>
              <a:buNone/>
            </a:pPr>
            <a:r>
              <a:rPr lang="en-US" sz="2400" b="1" smtClean="0">
                <a:solidFill>
                  <a:srgbClr val="0000FF"/>
                </a:solidFill>
              </a:rPr>
              <a:t>		Influenza, occasionally other virus infections</a:t>
            </a:r>
          </a:p>
          <a:p>
            <a:pPr eaLnBrk="1" hangingPunct="1">
              <a:buFontTx/>
              <a:buNone/>
            </a:pPr>
            <a:r>
              <a:rPr lang="en-US" sz="2400" b="1" smtClean="0">
                <a:solidFill>
                  <a:srgbClr val="0000FF"/>
                </a:solidFill>
              </a:rPr>
              <a:t>		Colorado tick fever</a:t>
            </a:r>
          </a:p>
          <a:p>
            <a:pPr eaLnBrk="1" hangingPunct="1">
              <a:buFontTx/>
              <a:buNone/>
            </a:pPr>
            <a:r>
              <a:rPr lang="en-US" sz="2400" b="1" smtClean="0">
                <a:solidFill>
                  <a:srgbClr val="0000FF"/>
                </a:solidFill>
              </a:rPr>
              <a:t>		Miliary tuberculosis</a:t>
            </a:r>
          </a:p>
          <a:p>
            <a:pPr eaLnBrk="1" hangingPunct="1"/>
            <a:r>
              <a:rPr lang="en-US" sz="2800" b="1" smtClean="0">
                <a:solidFill>
                  <a:srgbClr val="00B050"/>
                </a:solidFill>
              </a:rPr>
              <a:t>Other miscellaneous conditions:</a:t>
            </a:r>
            <a:endParaRPr lang="en-US" sz="2400" b="1" smtClean="0">
              <a:solidFill>
                <a:srgbClr val="00B050"/>
              </a:solidFill>
            </a:endParaRPr>
          </a:p>
          <a:p>
            <a:pPr eaLnBrk="1" hangingPunct="1">
              <a:buFontTx/>
              <a:buNone/>
            </a:pPr>
            <a:r>
              <a:rPr lang="en-US" sz="2400" b="1" smtClean="0"/>
              <a:t> 		</a:t>
            </a:r>
            <a:r>
              <a:rPr lang="en-US" sz="2400" b="1" smtClean="0">
                <a:solidFill>
                  <a:srgbClr val="9900CC"/>
                </a:solidFill>
              </a:rPr>
              <a:t>Collagen vascular diseases, especially SLE</a:t>
            </a:r>
          </a:p>
          <a:p>
            <a:pPr eaLnBrk="1" hangingPunct="1">
              <a:buFontTx/>
              <a:buNone/>
            </a:pPr>
            <a:r>
              <a:rPr lang="en-US" sz="2400" b="1" smtClean="0">
                <a:solidFill>
                  <a:srgbClr val="9900CC"/>
                </a:solidFill>
              </a:rPr>
              <a:t>		Malignant disease</a:t>
            </a:r>
          </a:p>
          <a:p>
            <a:pPr eaLnBrk="1" hangingPunct="1">
              <a:buFontTx/>
              <a:buNone/>
            </a:pPr>
            <a:r>
              <a:rPr lang="en-US" sz="2400" b="1" smtClean="0">
                <a:solidFill>
                  <a:srgbClr val="9900CC"/>
                </a:solidFill>
              </a:rPr>
              <a:t>		Other conditions with lymhocytotoxins</a:t>
            </a:r>
          </a:p>
          <a:p>
            <a:pPr eaLnBrk="1" hangingPunct="1">
              <a:buFontTx/>
              <a:buNone/>
            </a:pPr>
            <a:r>
              <a:rPr lang="en-US" sz="2400" b="1" smtClean="0"/>
              <a:t>		</a:t>
            </a:r>
            <a:r>
              <a:rPr lang="en-US" sz="2400" b="1" smtClean="0">
                <a:solidFill>
                  <a:srgbClr val="9900CC"/>
                </a:solidFill>
              </a:rPr>
              <a:t>Radiotherapy</a:t>
            </a:r>
          </a:p>
          <a:p>
            <a:pPr eaLnBrk="1" hangingPunct="1">
              <a:buFontTx/>
              <a:buNone/>
            </a:pPr>
            <a:r>
              <a:rPr lang="en-US" sz="2400" b="1" smtClean="0">
                <a:solidFill>
                  <a:srgbClr val="9900CC"/>
                </a:solidFill>
              </a:rPr>
              <a:t>		Graft-versus-host disease</a:t>
            </a:r>
          </a:p>
        </p:txBody>
      </p:sp>
      <p:cxnSp>
        <p:nvCxnSpPr>
          <p:cNvPr id="7" name="Straight Connector 6"/>
          <p:cNvCxnSpPr/>
          <p:nvPr/>
        </p:nvCxnSpPr>
        <p:spPr>
          <a:xfrm>
            <a:off x="0" y="1214438"/>
            <a:ext cx="9144000" cy="1587"/>
          </a:xfrm>
          <a:prstGeom prst="line">
            <a:avLst/>
          </a:prstGeom>
          <a:ln>
            <a:solidFill>
              <a:srgbClr val="FF2B2B"/>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88770">
                                            <p:txEl>
                                              <p:pRg st="1" end="1"/>
                                            </p:txEl>
                                          </p:spTgt>
                                        </p:tgtEl>
                                        <p:attrNameLst>
                                          <p:attrName>style.visibility</p:attrName>
                                        </p:attrNameLst>
                                      </p:cBhvr>
                                      <p:to>
                                        <p:strVal val="visible"/>
                                      </p:to>
                                    </p:set>
                                    <p:anim calcmode="lin" valueType="num">
                                      <p:cBhvr additive="base">
                                        <p:cTn id="7" dur="500" fill="hold"/>
                                        <p:tgtEl>
                                          <p:spTgt spid="28877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877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88770">
                                            <p:txEl>
                                              <p:pRg st="2" end="2"/>
                                            </p:txEl>
                                          </p:spTgt>
                                        </p:tgtEl>
                                        <p:attrNameLst>
                                          <p:attrName>style.visibility</p:attrName>
                                        </p:attrNameLst>
                                      </p:cBhvr>
                                      <p:to>
                                        <p:strVal val="visible"/>
                                      </p:to>
                                    </p:set>
                                    <p:anim calcmode="lin" valueType="num">
                                      <p:cBhvr additive="base">
                                        <p:cTn id="11" dur="500" fill="hold"/>
                                        <p:tgtEl>
                                          <p:spTgt spid="288770">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8877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88770">
                                            <p:txEl>
                                              <p:pRg st="3" end="3"/>
                                            </p:txEl>
                                          </p:spTgt>
                                        </p:tgtEl>
                                        <p:attrNameLst>
                                          <p:attrName>style.visibility</p:attrName>
                                        </p:attrNameLst>
                                      </p:cBhvr>
                                      <p:to>
                                        <p:strVal val="visible"/>
                                      </p:to>
                                    </p:set>
                                    <p:anim calcmode="lin" valueType="num">
                                      <p:cBhvr additive="base">
                                        <p:cTn id="15" dur="500" fill="hold"/>
                                        <p:tgtEl>
                                          <p:spTgt spid="288770">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8877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88770">
                                            <p:txEl>
                                              <p:pRg st="4" end="4"/>
                                            </p:txEl>
                                          </p:spTgt>
                                        </p:tgtEl>
                                        <p:attrNameLst>
                                          <p:attrName>style.visibility</p:attrName>
                                        </p:attrNameLst>
                                      </p:cBhvr>
                                      <p:to>
                                        <p:strVal val="visible"/>
                                      </p:to>
                                    </p:set>
                                    <p:anim calcmode="lin" valueType="num">
                                      <p:cBhvr additive="base">
                                        <p:cTn id="19" dur="500" fill="hold"/>
                                        <p:tgtEl>
                                          <p:spTgt spid="288770">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877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88770">
                                            <p:txEl>
                                              <p:pRg st="5" end="5"/>
                                            </p:txEl>
                                          </p:spTgt>
                                        </p:tgtEl>
                                        <p:attrNameLst>
                                          <p:attrName>style.visibility</p:attrName>
                                        </p:attrNameLst>
                                      </p:cBhvr>
                                      <p:to>
                                        <p:strVal val="visible"/>
                                      </p:to>
                                    </p:set>
                                    <p:anim calcmode="lin" valueType="num">
                                      <p:cBhvr additive="base">
                                        <p:cTn id="23" dur="500" fill="hold"/>
                                        <p:tgtEl>
                                          <p:spTgt spid="288770">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8877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88770">
                                            <p:txEl>
                                              <p:pRg st="6" end="6"/>
                                            </p:txEl>
                                          </p:spTgt>
                                        </p:tgtEl>
                                        <p:attrNameLst>
                                          <p:attrName>style.visibility</p:attrName>
                                        </p:attrNameLst>
                                      </p:cBhvr>
                                      <p:to>
                                        <p:strVal val="visible"/>
                                      </p:to>
                                    </p:set>
                                    <p:anim calcmode="lin" valueType="num">
                                      <p:cBhvr additive="base">
                                        <p:cTn id="27" dur="500" fill="hold"/>
                                        <p:tgtEl>
                                          <p:spTgt spid="288770">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88770">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88770">
                                            <p:txEl>
                                              <p:pRg st="7" end="7"/>
                                            </p:txEl>
                                          </p:spTgt>
                                        </p:tgtEl>
                                        <p:attrNameLst>
                                          <p:attrName>style.visibility</p:attrName>
                                        </p:attrNameLst>
                                      </p:cBhvr>
                                      <p:to>
                                        <p:strVal val="visible"/>
                                      </p:to>
                                    </p:set>
                                    <p:anim calcmode="lin" valueType="num">
                                      <p:cBhvr additive="base">
                                        <p:cTn id="31" dur="500" fill="hold"/>
                                        <p:tgtEl>
                                          <p:spTgt spid="288770">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88770">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288770">
                                            <p:txEl>
                                              <p:pRg st="8" end="8"/>
                                            </p:txEl>
                                          </p:spTgt>
                                        </p:tgtEl>
                                        <p:attrNameLst>
                                          <p:attrName>style.visibility</p:attrName>
                                        </p:attrNameLst>
                                      </p:cBhvr>
                                      <p:to>
                                        <p:strVal val="visible"/>
                                      </p:to>
                                    </p:set>
                                    <p:anim calcmode="lin" valueType="num">
                                      <p:cBhvr additive="base">
                                        <p:cTn id="35" dur="500" fill="hold"/>
                                        <p:tgtEl>
                                          <p:spTgt spid="288770">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88770">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288770">
                                            <p:txEl>
                                              <p:pRg st="9" end="9"/>
                                            </p:txEl>
                                          </p:spTgt>
                                        </p:tgtEl>
                                        <p:attrNameLst>
                                          <p:attrName>style.visibility</p:attrName>
                                        </p:attrNameLst>
                                      </p:cBhvr>
                                      <p:to>
                                        <p:strVal val="visible"/>
                                      </p:to>
                                    </p:set>
                                    <p:anim calcmode="lin" valueType="num">
                                      <p:cBhvr additive="base">
                                        <p:cTn id="39" dur="500" fill="hold"/>
                                        <p:tgtEl>
                                          <p:spTgt spid="288770">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8770">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288770">
                                            <p:txEl>
                                              <p:pRg st="10" end="10"/>
                                            </p:txEl>
                                          </p:spTgt>
                                        </p:tgtEl>
                                        <p:attrNameLst>
                                          <p:attrName>style.visibility</p:attrName>
                                        </p:attrNameLst>
                                      </p:cBhvr>
                                      <p:to>
                                        <p:strVal val="visible"/>
                                      </p:to>
                                    </p:set>
                                    <p:anim calcmode="lin" valueType="num">
                                      <p:cBhvr additive="base">
                                        <p:cTn id="43" dur="500" fill="hold"/>
                                        <p:tgtEl>
                                          <p:spTgt spid="288770">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8770">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288770">
                                            <p:txEl>
                                              <p:pRg st="11" end="11"/>
                                            </p:txEl>
                                          </p:spTgt>
                                        </p:tgtEl>
                                        <p:attrNameLst>
                                          <p:attrName>style.visibility</p:attrName>
                                        </p:attrNameLst>
                                      </p:cBhvr>
                                      <p:to>
                                        <p:strVal val="visible"/>
                                      </p:to>
                                    </p:set>
                                    <p:anim calcmode="lin" valueType="num">
                                      <p:cBhvr additive="base">
                                        <p:cTn id="47" dur="500" fill="hold"/>
                                        <p:tgtEl>
                                          <p:spTgt spid="288770">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8877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r>
              <a:rPr lang="en-US" smtClean="0">
                <a:solidFill>
                  <a:srgbClr val="FF0000"/>
                </a:solidFill>
              </a:rPr>
              <a:t>Leukocyte </a:t>
            </a:r>
            <a:br>
              <a:rPr lang="en-US" smtClean="0">
                <a:solidFill>
                  <a:srgbClr val="FF0000"/>
                </a:solidFill>
              </a:rPr>
            </a:br>
            <a:r>
              <a:rPr lang="en-US" smtClean="0">
                <a:solidFill>
                  <a:srgbClr val="FF0000"/>
                </a:solidFill>
              </a:rPr>
              <a:t>Morphological Abnormalities</a:t>
            </a:r>
            <a:br>
              <a:rPr lang="en-US" smtClean="0">
                <a:solidFill>
                  <a:srgbClr val="FF0000"/>
                </a:solidFill>
              </a:rPr>
            </a:br>
            <a:r>
              <a:rPr lang="en-US" smtClean="0">
                <a:solidFill>
                  <a:srgbClr val="FF0000"/>
                </a:solidFill>
              </a:rPr>
              <a:t/>
            </a:r>
            <a:br>
              <a:rPr lang="en-US" smtClean="0">
                <a:solidFill>
                  <a:srgbClr val="FF0000"/>
                </a:solidFill>
              </a:rPr>
            </a:br>
            <a:r>
              <a:rPr lang="en-US" smtClean="0">
                <a:solidFill>
                  <a:srgbClr val="0000FF"/>
                </a:solidFill>
              </a:rPr>
              <a:t>Congenital and Aquired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274638"/>
            <a:ext cx="8839200" cy="1143000"/>
          </a:xfrm>
        </p:spPr>
        <p:txBody>
          <a:bodyPr/>
          <a:lstStyle/>
          <a:p>
            <a:r>
              <a:rPr lang="en-US" sz="3600" smtClean="0">
                <a:solidFill>
                  <a:srgbClr val="FF0000"/>
                </a:solidFill>
              </a:rPr>
              <a:t>Leucocytes Congenital Abnormalities</a:t>
            </a:r>
          </a:p>
        </p:txBody>
      </p:sp>
      <p:pic>
        <p:nvPicPr>
          <p:cNvPr id="27651" name="Picture 3" descr="C:\Documents and Settings\DrHiggy\Desktop\mayhegglin an.jpg"/>
          <p:cNvPicPr>
            <a:picLocks noChangeAspect="1" noChangeArrowheads="1"/>
          </p:cNvPicPr>
          <p:nvPr/>
        </p:nvPicPr>
        <p:blipFill>
          <a:blip r:embed="rId2"/>
          <a:srcRect/>
          <a:stretch>
            <a:fillRect/>
          </a:stretch>
        </p:blipFill>
        <p:spPr bwMode="auto">
          <a:xfrm>
            <a:off x="152400" y="1600200"/>
            <a:ext cx="2819400" cy="2209800"/>
          </a:xfrm>
          <a:prstGeom prst="rect">
            <a:avLst/>
          </a:prstGeom>
          <a:noFill/>
          <a:ln w="9525">
            <a:noFill/>
            <a:miter lim="800000"/>
            <a:headEnd/>
            <a:tailEnd/>
          </a:ln>
        </p:spPr>
      </p:pic>
      <p:pic>
        <p:nvPicPr>
          <p:cNvPr id="27652" name="Picture 5" descr="C:\Documents and Settings\DrHiggy\Desktop\chediakhigashi1.jpg"/>
          <p:cNvPicPr>
            <a:picLocks noChangeAspect="1" noChangeArrowheads="1"/>
          </p:cNvPicPr>
          <p:nvPr/>
        </p:nvPicPr>
        <p:blipFill>
          <a:blip r:embed="rId3"/>
          <a:srcRect/>
          <a:stretch>
            <a:fillRect/>
          </a:stretch>
        </p:blipFill>
        <p:spPr bwMode="auto">
          <a:xfrm>
            <a:off x="152400" y="4648200"/>
            <a:ext cx="1828800" cy="1752600"/>
          </a:xfrm>
          <a:prstGeom prst="rect">
            <a:avLst/>
          </a:prstGeom>
          <a:noFill/>
          <a:ln w="9525">
            <a:noFill/>
            <a:miter lim="800000"/>
            <a:headEnd/>
            <a:tailEnd/>
          </a:ln>
        </p:spPr>
      </p:pic>
      <p:pic>
        <p:nvPicPr>
          <p:cNvPr id="27653" name="Picture 6" descr="C:\Documents and Settings\DrHiggy\Desktop\chediakhigashi2.jpg"/>
          <p:cNvPicPr>
            <a:picLocks noChangeAspect="1" noChangeArrowheads="1"/>
          </p:cNvPicPr>
          <p:nvPr/>
        </p:nvPicPr>
        <p:blipFill>
          <a:blip r:embed="rId4"/>
          <a:srcRect/>
          <a:stretch>
            <a:fillRect/>
          </a:stretch>
        </p:blipFill>
        <p:spPr bwMode="auto">
          <a:xfrm>
            <a:off x="2057400" y="4648200"/>
            <a:ext cx="1676400" cy="1752600"/>
          </a:xfrm>
          <a:prstGeom prst="rect">
            <a:avLst/>
          </a:prstGeom>
          <a:noFill/>
          <a:ln w="9525">
            <a:noFill/>
            <a:miter lim="800000"/>
            <a:headEnd/>
            <a:tailEnd/>
          </a:ln>
        </p:spPr>
      </p:pic>
      <p:pic>
        <p:nvPicPr>
          <p:cNvPr id="27654" name="Picture 7" descr="C:\Documents and Settings\DrHiggy\Desktop\chediakhigashi3.jpg"/>
          <p:cNvPicPr>
            <a:picLocks noChangeAspect="1" noChangeArrowheads="1"/>
          </p:cNvPicPr>
          <p:nvPr/>
        </p:nvPicPr>
        <p:blipFill>
          <a:blip r:embed="rId5"/>
          <a:srcRect/>
          <a:stretch>
            <a:fillRect/>
          </a:stretch>
        </p:blipFill>
        <p:spPr bwMode="auto">
          <a:xfrm>
            <a:off x="3810000" y="4648200"/>
            <a:ext cx="1676400" cy="1752600"/>
          </a:xfrm>
          <a:prstGeom prst="rect">
            <a:avLst/>
          </a:prstGeom>
          <a:noFill/>
          <a:ln w="9525">
            <a:noFill/>
            <a:miter lim="800000"/>
            <a:headEnd/>
            <a:tailEnd/>
          </a:ln>
        </p:spPr>
      </p:pic>
      <p:pic>
        <p:nvPicPr>
          <p:cNvPr id="27655" name="Picture 8" descr="C:\Documents and Settings\DrHiggy\Desktop\alder reily1.jpg"/>
          <p:cNvPicPr>
            <a:picLocks noChangeAspect="1" noChangeArrowheads="1"/>
          </p:cNvPicPr>
          <p:nvPr/>
        </p:nvPicPr>
        <p:blipFill>
          <a:blip r:embed="rId6"/>
          <a:srcRect/>
          <a:stretch>
            <a:fillRect/>
          </a:stretch>
        </p:blipFill>
        <p:spPr bwMode="auto">
          <a:xfrm>
            <a:off x="3352800" y="1600200"/>
            <a:ext cx="3124200" cy="2209800"/>
          </a:xfrm>
          <a:prstGeom prst="rect">
            <a:avLst/>
          </a:prstGeom>
          <a:noFill/>
          <a:ln w="9525">
            <a:noFill/>
            <a:miter lim="800000"/>
            <a:headEnd/>
            <a:tailEnd/>
          </a:ln>
        </p:spPr>
      </p:pic>
      <p:pic>
        <p:nvPicPr>
          <p:cNvPr id="27656" name="Picture 9" descr="C:\Documents and Settings\DrHiggy\Desktop\alder reily2.jpg"/>
          <p:cNvPicPr>
            <a:picLocks noChangeAspect="1" noChangeArrowheads="1"/>
          </p:cNvPicPr>
          <p:nvPr/>
        </p:nvPicPr>
        <p:blipFill>
          <a:blip r:embed="rId7"/>
          <a:srcRect/>
          <a:stretch>
            <a:fillRect/>
          </a:stretch>
        </p:blipFill>
        <p:spPr bwMode="auto">
          <a:xfrm>
            <a:off x="6553200" y="1600200"/>
            <a:ext cx="2438400" cy="2209800"/>
          </a:xfrm>
          <a:prstGeom prst="rect">
            <a:avLst/>
          </a:prstGeom>
          <a:noFill/>
          <a:ln w="9525">
            <a:noFill/>
            <a:miter lim="800000"/>
            <a:headEnd/>
            <a:tailEnd/>
          </a:ln>
        </p:spPr>
      </p:pic>
      <p:sp>
        <p:nvSpPr>
          <p:cNvPr id="27657" name="TextBox 11"/>
          <p:cNvSpPr txBox="1">
            <a:spLocks noChangeArrowheads="1"/>
          </p:cNvSpPr>
          <p:nvPr/>
        </p:nvSpPr>
        <p:spPr bwMode="auto">
          <a:xfrm>
            <a:off x="609600" y="3124200"/>
            <a:ext cx="2428875" cy="369888"/>
          </a:xfrm>
          <a:prstGeom prst="rect">
            <a:avLst/>
          </a:prstGeom>
          <a:noFill/>
          <a:ln w="9525">
            <a:noFill/>
            <a:miter lim="800000"/>
            <a:headEnd/>
            <a:tailEnd/>
          </a:ln>
        </p:spPr>
        <p:txBody>
          <a:bodyPr wrap="none">
            <a:spAutoFit/>
          </a:bodyPr>
          <a:lstStyle/>
          <a:p>
            <a:r>
              <a:rPr lang="en-US">
                <a:solidFill>
                  <a:srgbClr val="C00000"/>
                </a:solidFill>
              </a:rPr>
              <a:t>May-Hegglin Anomaly</a:t>
            </a:r>
          </a:p>
        </p:txBody>
      </p:sp>
      <p:sp>
        <p:nvSpPr>
          <p:cNvPr id="27658" name="TextBox 13"/>
          <p:cNvSpPr txBox="1">
            <a:spLocks noChangeArrowheads="1"/>
          </p:cNvSpPr>
          <p:nvPr/>
        </p:nvSpPr>
        <p:spPr bwMode="auto">
          <a:xfrm>
            <a:off x="3733800" y="3352800"/>
            <a:ext cx="2249488" cy="369888"/>
          </a:xfrm>
          <a:prstGeom prst="rect">
            <a:avLst/>
          </a:prstGeom>
          <a:noFill/>
          <a:ln w="9525">
            <a:noFill/>
            <a:miter lim="800000"/>
            <a:headEnd/>
            <a:tailEnd/>
          </a:ln>
        </p:spPr>
        <p:txBody>
          <a:bodyPr wrap="none">
            <a:spAutoFit/>
          </a:bodyPr>
          <a:lstStyle/>
          <a:p>
            <a:r>
              <a:rPr lang="en-US">
                <a:solidFill>
                  <a:srgbClr val="0000FF"/>
                </a:solidFill>
              </a:rPr>
              <a:t>Alder Reily Anomaly</a:t>
            </a:r>
          </a:p>
        </p:txBody>
      </p:sp>
      <p:sp>
        <p:nvSpPr>
          <p:cNvPr id="27659" name="Rectangle 14"/>
          <p:cNvSpPr>
            <a:spLocks noChangeArrowheads="1"/>
          </p:cNvSpPr>
          <p:nvPr/>
        </p:nvSpPr>
        <p:spPr bwMode="auto">
          <a:xfrm>
            <a:off x="6629400" y="1752600"/>
            <a:ext cx="2249488" cy="369888"/>
          </a:xfrm>
          <a:prstGeom prst="rect">
            <a:avLst/>
          </a:prstGeom>
          <a:noFill/>
          <a:ln w="9525">
            <a:noFill/>
            <a:miter lim="800000"/>
            <a:headEnd/>
            <a:tailEnd/>
          </a:ln>
        </p:spPr>
        <p:txBody>
          <a:bodyPr wrap="none">
            <a:spAutoFit/>
          </a:bodyPr>
          <a:lstStyle/>
          <a:p>
            <a:r>
              <a:rPr lang="en-US">
                <a:solidFill>
                  <a:srgbClr val="0000FF"/>
                </a:solidFill>
              </a:rPr>
              <a:t>Alder Reily Anomaly</a:t>
            </a:r>
          </a:p>
        </p:txBody>
      </p:sp>
      <p:sp>
        <p:nvSpPr>
          <p:cNvPr id="27660" name="TextBox 15"/>
          <p:cNvSpPr txBox="1">
            <a:spLocks noChangeArrowheads="1"/>
          </p:cNvSpPr>
          <p:nvPr/>
        </p:nvSpPr>
        <p:spPr bwMode="auto">
          <a:xfrm>
            <a:off x="1600200" y="6324600"/>
            <a:ext cx="2819400" cy="369888"/>
          </a:xfrm>
          <a:prstGeom prst="rect">
            <a:avLst/>
          </a:prstGeom>
          <a:noFill/>
          <a:ln w="9525">
            <a:noFill/>
            <a:miter lim="800000"/>
            <a:headEnd/>
            <a:tailEnd/>
          </a:ln>
        </p:spPr>
        <p:txBody>
          <a:bodyPr>
            <a:spAutoFit/>
          </a:bodyPr>
          <a:lstStyle/>
          <a:p>
            <a:r>
              <a:rPr lang="en-US">
                <a:solidFill>
                  <a:srgbClr val="FF0000"/>
                </a:solidFill>
              </a:rPr>
              <a:t>Chediac Higashi Anomaly</a:t>
            </a:r>
          </a:p>
        </p:txBody>
      </p:sp>
      <p:pic>
        <p:nvPicPr>
          <p:cNvPr id="27661" name="Picture 9" descr="C:\Documents and Settings\DrHiggy\Desktop\pelgerhuet.jpg"/>
          <p:cNvPicPr>
            <a:picLocks noChangeAspect="1" noChangeArrowheads="1"/>
          </p:cNvPicPr>
          <p:nvPr/>
        </p:nvPicPr>
        <p:blipFill>
          <a:blip r:embed="rId8"/>
          <a:srcRect/>
          <a:stretch>
            <a:fillRect/>
          </a:stretch>
        </p:blipFill>
        <p:spPr bwMode="auto">
          <a:xfrm>
            <a:off x="5715000" y="4267200"/>
            <a:ext cx="3200400" cy="2133600"/>
          </a:xfrm>
          <a:prstGeom prst="rect">
            <a:avLst/>
          </a:prstGeom>
          <a:noFill/>
          <a:ln w="9525">
            <a:noFill/>
            <a:miter lim="800000"/>
            <a:headEnd/>
            <a:tailEnd/>
          </a:ln>
        </p:spPr>
      </p:pic>
      <p:sp>
        <p:nvSpPr>
          <p:cNvPr id="27662" name="Rectangle 17"/>
          <p:cNvSpPr>
            <a:spLocks noChangeArrowheads="1"/>
          </p:cNvSpPr>
          <p:nvPr/>
        </p:nvSpPr>
        <p:spPr bwMode="auto">
          <a:xfrm>
            <a:off x="5943600" y="4419600"/>
            <a:ext cx="2352675" cy="369888"/>
          </a:xfrm>
          <a:prstGeom prst="rect">
            <a:avLst/>
          </a:prstGeom>
          <a:noFill/>
          <a:ln w="19050">
            <a:solidFill>
              <a:srgbClr val="FF0000"/>
            </a:solidFill>
            <a:miter lim="800000"/>
            <a:headEnd/>
            <a:tailEnd/>
          </a:ln>
        </p:spPr>
        <p:txBody>
          <a:bodyPr wrap="none">
            <a:spAutoFit/>
          </a:bodyPr>
          <a:lstStyle/>
          <a:p>
            <a:r>
              <a:rPr lang="en-US">
                <a:solidFill>
                  <a:srgbClr val="0000FF"/>
                </a:solidFill>
              </a:rPr>
              <a:t>Pelger Huet Anomaly</a:t>
            </a:r>
          </a:p>
        </p:txBody>
      </p:sp>
      <p:cxnSp>
        <p:nvCxnSpPr>
          <p:cNvPr id="19" name="Straight Arrow Connector 18"/>
          <p:cNvCxnSpPr/>
          <p:nvPr/>
        </p:nvCxnSpPr>
        <p:spPr>
          <a:xfrm rot="16200000" flipH="1">
            <a:off x="8267700" y="48387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591300" y="5143500"/>
            <a:ext cx="838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638800" y="5105400"/>
            <a:ext cx="6858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smtClean="0">
                <a:solidFill>
                  <a:srgbClr val="FF0000"/>
                </a:solidFill>
              </a:rPr>
              <a:t>Leucocytes Congenital Abnormalities</a:t>
            </a:r>
            <a:endParaRPr lang="en-US" sz="3600" smtClean="0"/>
          </a:p>
        </p:txBody>
      </p:sp>
      <p:pic>
        <p:nvPicPr>
          <p:cNvPr id="28675" name="Picture 6" descr="C:\Documents and Settings\DrHiggy\Desktop\MPO aeficeincy1.jpg"/>
          <p:cNvPicPr>
            <a:picLocks noChangeAspect="1" noChangeArrowheads="1"/>
          </p:cNvPicPr>
          <p:nvPr/>
        </p:nvPicPr>
        <p:blipFill>
          <a:blip r:embed="rId2"/>
          <a:srcRect/>
          <a:stretch>
            <a:fillRect/>
          </a:stretch>
        </p:blipFill>
        <p:spPr bwMode="auto">
          <a:xfrm>
            <a:off x="4114800" y="4267200"/>
            <a:ext cx="1765300" cy="1524000"/>
          </a:xfrm>
          <a:prstGeom prst="rect">
            <a:avLst/>
          </a:prstGeom>
          <a:noFill/>
          <a:ln w="9525">
            <a:noFill/>
            <a:miter lim="800000"/>
            <a:headEnd/>
            <a:tailEnd/>
          </a:ln>
        </p:spPr>
      </p:pic>
      <p:pic>
        <p:nvPicPr>
          <p:cNvPr id="28676" name="Picture 7" descr="C:\Documents and Settings\DrHiggy\Desktop\MPO deficeincy2.jpg"/>
          <p:cNvPicPr>
            <a:picLocks noChangeAspect="1" noChangeArrowheads="1"/>
          </p:cNvPicPr>
          <p:nvPr/>
        </p:nvPicPr>
        <p:blipFill>
          <a:blip r:embed="rId3"/>
          <a:srcRect/>
          <a:stretch>
            <a:fillRect/>
          </a:stretch>
        </p:blipFill>
        <p:spPr bwMode="auto">
          <a:xfrm>
            <a:off x="5943600" y="4267200"/>
            <a:ext cx="1524000" cy="1524000"/>
          </a:xfrm>
          <a:prstGeom prst="rect">
            <a:avLst/>
          </a:prstGeom>
          <a:noFill/>
          <a:ln w="9525">
            <a:noFill/>
            <a:miter lim="800000"/>
            <a:headEnd/>
            <a:tailEnd/>
          </a:ln>
        </p:spPr>
      </p:pic>
      <p:pic>
        <p:nvPicPr>
          <p:cNvPr id="28677" name="Picture 8" descr="C:\Documents and Settings\DrHiggy\Desktop\MPO deficeincy3.jpg"/>
          <p:cNvPicPr>
            <a:picLocks noChangeAspect="1" noChangeArrowheads="1"/>
          </p:cNvPicPr>
          <p:nvPr/>
        </p:nvPicPr>
        <p:blipFill>
          <a:blip r:embed="rId4"/>
          <a:srcRect/>
          <a:stretch>
            <a:fillRect/>
          </a:stretch>
        </p:blipFill>
        <p:spPr bwMode="auto">
          <a:xfrm>
            <a:off x="7543800" y="4267200"/>
            <a:ext cx="1447800" cy="1524000"/>
          </a:xfrm>
          <a:prstGeom prst="rect">
            <a:avLst/>
          </a:prstGeom>
          <a:noFill/>
          <a:ln w="9525">
            <a:noFill/>
            <a:miter lim="800000"/>
            <a:headEnd/>
            <a:tailEnd/>
          </a:ln>
        </p:spPr>
      </p:pic>
      <p:pic>
        <p:nvPicPr>
          <p:cNvPr id="28678" name="Picture 9" descr="C:\Documents and Settings\DrHiggy\Desktop\pelgerhuet.jpg"/>
          <p:cNvPicPr>
            <a:picLocks noChangeAspect="1" noChangeArrowheads="1"/>
          </p:cNvPicPr>
          <p:nvPr/>
        </p:nvPicPr>
        <p:blipFill>
          <a:blip r:embed="rId5"/>
          <a:srcRect/>
          <a:stretch>
            <a:fillRect/>
          </a:stretch>
        </p:blipFill>
        <p:spPr bwMode="auto">
          <a:xfrm>
            <a:off x="228600" y="1981200"/>
            <a:ext cx="3810000" cy="2184400"/>
          </a:xfrm>
          <a:prstGeom prst="rect">
            <a:avLst/>
          </a:prstGeom>
          <a:noFill/>
          <a:ln w="9525">
            <a:noFill/>
            <a:miter lim="800000"/>
            <a:headEnd/>
            <a:tailEnd/>
          </a:ln>
        </p:spPr>
      </p:pic>
      <p:sp>
        <p:nvSpPr>
          <p:cNvPr id="28679" name="TextBox 14"/>
          <p:cNvSpPr txBox="1">
            <a:spLocks noChangeArrowheads="1"/>
          </p:cNvSpPr>
          <p:nvPr/>
        </p:nvSpPr>
        <p:spPr bwMode="auto">
          <a:xfrm>
            <a:off x="838200" y="2057400"/>
            <a:ext cx="2352675" cy="369888"/>
          </a:xfrm>
          <a:prstGeom prst="rect">
            <a:avLst/>
          </a:prstGeom>
          <a:noFill/>
          <a:ln w="28575">
            <a:solidFill>
              <a:srgbClr val="FF0000"/>
            </a:solidFill>
            <a:miter lim="800000"/>
            <a:headEnd/>
            <a:tailEnd/>
          </a:ln>
        </p:spPr>
        <p:txBody>
          <a:bodyPr wrap="none">
            <a:spAutoFit/>
          </a:bodyPr>
          <a:lstStyle/>
          <a:p>
            <a:r>
              <a:rPr lang="en-US">
                <a:solidFill>
                  <a:srgbClr val="0000FF"/>
                </a:solidFill>
              </a:rPr>
              <a:t>Pelger Huet Anomaly</a:t>
            </a:r>
          </a:p>
        </p:txBody>
      </p:sp>
      <p:cxnSp>
        <p:nvCxnSpPr>
          <p:cNvPr id="8" name="Straight Arrow Connector 7"/>
          <p:cNvCxnSpPr/>
          <p:nvPr/>
        </p:nvCxnSpPr>
        <p:spPr>
          <a:xfrm>
            <a:off x="3124200" y="2438400"/>
            <a:ext cx="381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219201" y="2895600"/>
            <a:ext cx="9144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71500" y="2705100"/>
            <a:ext cx="685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3" name="Rectangle 29"/>
          <p:cNvSpPr>
            <a:spLocks noChangeArrowheads="1"/>
          </p:cNvSpPr>
          <p:nvPr/>
        </p:nvSpPr>
        <p:spPr bwMode="auto">
          <a:xfrm>
            <a:off x="4495800" y="5334000"/>
            <a:ext cx="863600" cy="369888"/>
          </a:xfrm>
          <a:prstGeom prst="rect">
            <a:avLst/>
          </a:prstGeom>
          <a:noFill/>
          <a:ln w="9525">
            <a:noFill/>
            <a:miter lim="800000"/>
            <a:headEnd/>
            <a:tailEnd/>
          </a:ln>
        </p:spPr>
        <p:txBody>
          <a:bodyPr wrap="none">
            <a:spAutoFit/>
          </a:bodyPr>
          <a:lstStyle/>
          <a:p>
            <a:r>
              <a:rPr lang="en-US">
                <a:solidFill>
                  <a:srgbClr val="0000FF"/>
                </a:solidFill>
              </a:rPr>
              <a:t>(MPO)</a:t>
            </a:r>
          </a:p>
        </p:txBody>
      </p:sp>
      <p:sp>
        <p:nvSpPr>
          <p:cNvPr id="28684" name="Rectangle 28"/>
          <p:cNvSpPr>
            <a:spLocks noChangeArrowheads="1"/>
          </p:cNvSpPr>
          <p:nvPr/>
        </p:nvSpPr>
        <p:spPr bwMode="auto">
          <a:xfrm>
            <a:off x="6248400" y="4343400"/>
            <a:ext cx="863600" cy="369888"/>
          </a:xfrm>
          <a:prstGeom prst="rect">
            <a:avLst/>
          </a:prstGeom>
          <a:noFill/>
          <a:ln w="9525">
            <a:noFill/>
            <a:miter lim="800000"/>
            <a:headEnd/>
            <a:tailEnd/>
          </a:ln>
        </p:spPr>
        <p:txBody>
          <a:bodyPr wrap="none">
            <a:spAutoFit/>
          </a:bodyPr>
          <a:lstStyle/>
          <a:p>
            <a:r>
              <a:rPr lang="en-US">
                <a:solidFill>
                  <a:srgbClr val="0000FF"/>
                </a:solidFill>
              </a:rPr>
              <a:t>(MPO)</a:t>
            </a:r>
          </a:p>
        </p:txBody>
      </p:sp>
      <p:sp>
        <p:nvSpPr>
          <p:cNvPr id="28685" name="Rectangle 30"/>
          <p:cNvSpPr>
            <a:spLocks noChangeArrowheads="1"/>
          </p:cNvSpPr>
          <p:nvPr/>
        </p:nvSpPr>
        <p:spPr bwMode="auto">
          <a:xfrm>
            <a:off x="7848600" y="5410200"/>
            <a:ext cx="863600" cy="369888"/>
          </a:xfrm>
          <a:prstGeom prst="rect">
            <a:avLst/>
          </a:prstGeom>
          <a:noFill/>
          <a:ln w="9525">
            <a:noFill/>
            <a:miter lim="800000"/>
            <a:headEnd/>
            <a:tailEnd/>
          </a:ln>
        </p:spPr>
        <p:txBody>
          <a:bodyPr wrap="none">
            <a:spAutoFit/>
          </a:bodyPr>
          <a:lstStyle/>
          <a:p>
            <a:r>
              <a:rPr lang="en-US">
                <a:solidFill>
                  <a:srgbClr val="0000FF"/>
                </a:solidFill>
              </a:rPr>
              <a:t>(MPO)</a:t>
            </a:r>
          </a:p>
        </p:txBody>
      </p:sp>
      <p:sp>
        <p:nvSpPr>
          <p:cNvPr id="28686" name="TextBox 12"/>
          <p:cNvSpPr txBox="1">
            <a:spLocks noChangeArrowheads="1"/>
          </p:cNvSpPr>
          <p:nvPr/>
        </p:nvSpPr>
        <p:spPr bwMode="auto">
          <a:xfrm>
            <a:off x="4572000" y="5943600"/>
            <a:ext cx="3800475" cy="369888"/>
          </a:xfrm>
          <a:prstGeom prst="rect">
            <a:avLst/>
          </a:prstGeom>
          <a:noFill/>
          <a:ln w="9525">
            <a:noFill/>
            <a:miter lim="800000"/>
            <a:headEnd/>
            <a:tailEnd/>
          </a:ln>
        </p:spPr>
        <p:txBody>
          <a:bodyPr wrap="none">
            <a:spAutoFit/>
          </a:bodyPr>
          <a:lstStyle/>
          <a:p>
            <a:r>
              <a:rPr lang="en-US">
                <a:solidFill>
                  <a:srgbClr val="FF0000"/>
                </a:solidFill>
              </a:rPr>
              <a:t>Myeloperoxidase (MPO) Deficeincy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solidFill>
                  <a:srgbClr val="FF0000"/>
                </a:solidFill>
              </a:rPr>
              <a:t>Leukocyte Abnormalities</a:t>
            </a:r>
            <a:br>
              <a:rPr lang="en-US" sz="3600" smtClean="0">
                <a:solidFill>
                  <a:srgbClr val="FF0000"/>
                </a:solidFill>
              </a:rPr>
            </a:br>
            <a:endParaRPr lang="en-US" sz="3600" smtClean="0">
              <a:solidFill>
                <a:srgbClr val="0000FF"/>
              </a:solidFill>
            </a:endParaRPr>
          </a:p>
        </p:txBody>
      </p:sp>
      <p:pic>
        <p:nvPicPr>
          <p:cNvPr id="29699" name="Picture 2" descr="C:\Documents and Settings\DrHiggy\Desktop\hyperseg.jpg"/>
          <p:cNvPicPr>
            <a:picLocks noChangeAspect="1" noChangeArrowheads="1"/>
          </p:cNvPicPr>
          <p:nvPr/>
        </p:nvPicPr>
        <p:blipFill>
          <a:blip r:embed="rId2"/>
          <a:srcRect/>
          <a:stretch>
            <a:fillRect/>
          </a:stretch>
        </p:blipFill>
        <p:spPr bwMode="auto">
          <a:xfrm>
            <a:off x="381000" y="1828800"/>
            <a:ext cx="1828800" cy="1600200"/>
          </a:xfrm>
          <a:prstGeom prst="rect">
            <a:avLst/>
          </a:prstGeom>
          <a:noFill/>
          <a:ln w="9525">
            <a:noFill/>
            <a:miter lim="800000"/>
            <a:headEnd/>
            <a:tailEnd/>
          </a:ln>
        </p:spPr>
      </p:pic>
      <p:pic>
        <p:nvPicPr>
          <p:cNvPr id="29700" name="Picture 2" descr="C:\Documents and Settings\DrHiggy\Desktop\dohle body.jpg"/>
          <p:cNvPicPr>
            <a:picLocks noChangeAspect="1" noChangeArrowheads="1"/>
          </p:cNvPicPr>
          <p:nvPr/>
        </p:nvPicPr>
        <p:blipFill>
          <a:blip r:embed="rId3"/>
          <a:srcRect/>
          <a:stretch>
            <a:fillRect/>
          </a:stretch>
        </p:blipFill>
        <p:spPr bwMode="auto">
          <a:xfrm>
            <a:off x="152400" y="1676400"/>
            <a:ext cx="2743200" cy="2235200"/>
          </a:xfrm>
          <a:prstGeom prst="rect">
            <a:avLst/>
          </a:prstGeom>
          <a:noFill/>
          <a:ln w="9525">
            <a:noFill/>
            <a:miter lim="800000"/>
            <a:headEnd/>
            <a:tailEnd/>
          </a:ln>
        </p:spPr>
      </p:pic>
      <p:sp>
        <p:nvSpPr>
          <p:cNvPr id="29701" name="TextBox 13"/>
          <p:cNvSpPr txBox="1">
            <a:spLocks noChangeArrowheads="1"/>
          </p:cNvSpPr>
          <p:nvPr/>
        </p:nvSpPr>
        <p:spPr bwMode="auto">
          <a:xfrm>
            <a:off x="1676400" y="1828800"/>
            <a:ext cx="1243013" cy="338138"/>
          </a:xfrm>
          <a:prstGeom prst="rect">
            <a:avLst/>
          </a:prstGeom>
          <a:noFill/>
          <a:ln w="28575">
            <a:solidFill>
              <a:srgbClr val="0000FF"/>
            </a:solidFill>
            <a:miter lim="800000"/>
            <a:headEnd/>
            <a:tailEnd/>
          </a:ln>
        </p:spPr>
        <p:txBody>
          <a:bodyPr wrap="none">
            <a:spAutoFit/>
          </a:bodyPr>
          <a:lstStyle/>
          <a:p>
            <a:r>
              <a:rPr lang="en-US" sz="1600">
                <a:solidFill>
                  <a:srgbClr val="0000FF"/>
                </a:solidFill>
              </a:rPr>
              <a:t>Dohle Body</a:t>
            </a:r>
          </a:p>
        </p:txBody>
      </p:sp>
      <p:cxnSp>
        <p:nvCxnSpPr>
          <p:cNvPr id="33" name="Straight Arrow Connector 32"/>
          <p:cNvCxnSpPr>
            <a:stCxn id="29701" idx="2"/>
          </p:cNvCxnSpPr>
          <p:nvPr/>
        </p:nvCxnSpPr>
        <p:spPr>
          <a:xfrm rot="5400000">
            <a:off x="1812926" y="2563812"/>
            <a:ext cx="881062" cy="87313"/>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9703" name="Picture 11" descr="C:\Documents and Settings\DrHiggy\Desktop\Vaculated n-1.jpg"/>
          <p:cNvPicPr>
            <a:picLocks noChangeAspect="1" noChangeArrowheads="1"/>
          </p:cNvPicPr>
          <p:nvPr/>
        </p:nvPicPr>
        <p:blipFill>
          <a:blip r:embed="rId4"/>
          <a:srcRect/>
          <a:stretch>
            <a:fillRect/>
          </a:stretch>
        </p:blipFill>
        <p:spPr bwMode="auto">
          <a:xfrm>
            <a:off x="6096000" y="1828800"/>
            <a:ext cx="2438400" cy="1828800"/>
          </a:xfrm>
          <a:prstGeom prst="rect">
            <a:avLst/>
          </a:prstGeom>
          <a:noFill/>
          <a:ln w="9525">
            <a:noFill/>
            <a:miter lim="800000"/>
            <a:headEnd/>
            <a:tailEnd/>
          </a:ln>
        </p:spPr>
      </p:pic>
      <p:sp>
        <p:nvSpPr>
          <p:cNvPr id="29704" name="TextBox 41"/>
          <p:cNvSpPr txBox="1">
            <a:spLocks noChangeArrowheads="1"/>
          </p:cNvSpPr>
          <p:nvPr/>
        </p:nvSpPr>
        <p:spPr bwMode="auto">
          <a:xfrm>
            <a:off x="6172200" y="1905000"/>
            <a:ext cx="2565400" cy="369888"/>
          </a:xfrm>
          <a:prstGeom prst="rect">
            <a:avLst/>
          </a:prstGeom>
          <a:noFill/>
          <a:ln w="9525">
            <a:noFill/>
            <a:miter lim="800000"/>
            <a:headEnd/>
            <a:tailEnd/>
          </a:ln>
        </p:spPr>
        <p:txBody>
          <a:bodyPr wrap="none">
            <a:spAutoFit/>
          </a:bodyPr>
          <a:lstStyle/>
          <a:p>
            <a:r>
              <a:rPr lang="en-US">
                <a:solidFill>
                  <a:srgbClr val="0000FF"/>
                </a:solidFill>
              </a:rPr>
              <a:t>Cytoplasmic Vaculation</a:t>
            </a:r>
          </a:p>
        </p:txBody>
      </p:sp>
      <p:pic>
        <p:nvPicPr>
          <p:cNvPr id="29705" name="Picture 42" descr="C:\Documents and Settings\DrHiggy\Desktop\toxic gran.jpg"/>
          <p:cNvPicPr>
            <a:picLocks noChangeAspect="1" noChangeArrowheads="1"/>
          </p:cNvPicPr>
          <p:nvPr/>
        </p:nvPicPr>
        <p:blipFill>
          <a:blip r:embed="rId5"/>
          <a:srcRect/>
          <a:stretch>
            <a:fillRect/>
          </a:stretch>
        </p:blipFill>
        <p:spPr bwMode="auto">
          <a:xfrm>
            <a:off x="2971800" y="1752600"/>
            <a:ext cx="2971800" cy="2133600"/>
          </a:xfrm>
          <a:prstGeom prst="rect">
            <a:avLst/>
          </a:prstGeom>
          <a:noFill/>
          <a:ln w="9525">
            <a:noFill/>
            <a:miter lim="800000"/>
            <a:headEnd/>
            <a:tailEnd/>
          </a:ln>
        </p:spPr>
      </p:pic>
      <p:sp>
        <p:nvSpPr>
          <p:cNvPr id="29706" name="Rectangle 43"/>
          <p:cNvSpPr>
            <a:spLocks noChangeArrowheads="1"/>
          </p:cNvSpPr>
          <p:nvPr/>
        </p:nvSpPr>
        <p:spPr bwMode="auto">
          <a:xfrm>
            <a:off x="3587750" y="3244850"/>
            <a:ext cx="1968500" cy="368300"/>
          </a:xfrm>
          <a:prstGeom prst="rect">
            <a:avLst/>
          </a:prstGeom>
          <a:noFill/>
          <a:ln w="9525">
            <a:noFill/>
            <a:miter lim="800000"/>
            <a:headEnd/>
            <a:tailEnd/>
          </a:ln>
        </p:spPr>
        <p:txBody>
          <a:bodyPr wrap="none">
            <a:spAutoFit/>
          </a:bodyPr>
          <a:lstStyle/>
          <a:p>
            <a:r>
              <a:rPr lang="en-US">
                <a:solidFill>
                  <a:srgbClr val="0000FF"/>
                </a:solidFill>
              </a:rPr>
              <a:t>Toxic Granulation</a:t>
            </a:r>
          </a:p>
        </p:txBody>
      </p:sp>
      <p:pic>
        <p:nvPicPr>
          <p:cNvPr id="29707" name="Picture 23" descr="C:\Documents and Settings\DrHiggy\Desktop\hyperseg.jpg"/>
          <p:cNvPicPr>
            <a:picLocks noChangeAspect="1" noChangeArrowheads="1"/>
          </p:cNvPicPr>
          <p:nvPr/>
        </p:nvPicPr>
        <p:blipFill>
          <a:blip r:embed="rId2"/>
          <a:srcRect/>
          <a:stretch>
            <a:fillRect/>
          </a:stretch>
        </p:blipFill>
        <p:spPr bwMode="auto">
          <a:xfrm>
            <a:off x="228600" y="4098925"/>
            <a:ext cx="2667000" cy="2133600"/>
          </a:xfrm>
          <a:prstGeom prst="rect">
            <a:avLst/>
          </a:prstGeom>
          <a:noFill/>
          <a:ln w="9525">
            <a:noFill/>
            <a:miter lim="800000"/>
            <a:headEnd/>
            <a:tailEnd/>
          </a:ln>
        </p:spPr>
      </p:pic>
      <p:sp>
        <p:nvSpPr>
          <p:cNvPr id="29708" name="TextBox 23"/>
          <p:cNvSpPr txBox="1">
            <a:spLocks noChangeArrowheads="1"/>
          </p:cNvSpPr>
          <p:nvPr/>
        </p:nvSpPr>
        <p:spPr bwMode="auto">
          <a:xfrm>
            <a:off x="381000" y="5867400"/>
            <a:ext cx="2293938" cy="338138"/>
          </a:xfrm>
          <a:prstGeom prst="rect">
            <a:avLst/>
          </a:prstGeom>
          <a:noFill/>
          <a:ln w="9525">
            <a:noFill/>
            <a:miter lim="800000"/>
            <a:headEnd/>
            <a:tailEnd/>
          </a:ln>
        </p:spPr>
        <p:txBody>
          <a:bodyPr wrap="none">
            <a:spAutoFit/>
          </a:bodyPr>
          <a:lstStyle/>
          <a:p>
            <a:r>
              <a:rPr lang="en-US" sz="1600">
                <a:solidFill>
                  <a:srgbClr val="0000FF"/>
                </a:solidFill>
              </a:rPr>
              <a:t>Hypersegmented Neut.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2362200"/>
            <a:ext cx="7772400" cy="1470025"/>
          </a:xfrm>
        </p:spPr>
        <p:txBody>
          <a:bodyPr/>
          <a:lstStyle/>
          <a:p>
            <a:r>
              <a:rPr lang="en-US" sz="6600" smtClean="0">
                <a:solidFill>
                  <a:srgbClr val="FF0000"/>
                </a:solidFill>
              </a:rPr>
              <a:t>Case Studies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emia4"/>
          <p:cNvPicPr>
            <a:picLocks noChangeAspect="1" noChangeArrowheads="1"/>
          </p:cNvPicPr>
          <p:nvPr/>
        </p:nvPicPr>
        <p:blipFill>
          <a:blip r:embed="rId3">
            <a:lum bright="-18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smtClean="0">
                <a:solidFill>
                  <a:srgbClr val="FF0000"/>
                </a:solidFill>
              </a:rPr>
              <a:t>CASE 1 </a:t>
            </a:r>
          </a:p>
        </p:txBody>
      </p:sp>
      <p:sp>
        <p:nvSpPr>
          <p:cNvPr id="31747" name="Rectangle 3"/>
          <p:cNvSpPr>
            <a:spLocks noGrp="1" noChangeArrowheads="1"/>
          </p:cNvSpPr>
          <p:nvPr>
            <p:ph type="body" idx="1"/>
          </p:nvPr>
        </p:nvSpPr>
        <p:spPr>
          <a:xfrm>
            <a:off x="228600" y="1600200"/>
            <a:ext cx="8686800" cy="4525963"/>
          </a:xfrm>
        </p:spPr>
        <p:txBody>
          <a:bodyPr/>
          <a:lstStyle/>
          <a:p>
            <a:pPr eaLnBrk="1" hangingPunct="1"/>
            <a:r>
              <a:rPr lang="en-US" b="1" smtClean="0">
                <a:solidFill>
                  <a:srgbClr val="FF0000"/>
                </a:solidFill>
              </a:rPr>
              <a:t>History:</a:t>
            </a:r>
          </a:p>
          <a:p>
            <a:pPr lvl="1" eaLnBrk="1" hangingPunct="1">
              <a:buFontTx/>
              <a:buNone/>
            </a:pPr>
            <a:r>
              <a:rPr lang="en-US" smtClean="0">
                <a:solidFill>
                  <a:srgbClr val="0000FF"/>
                </a:solidFill>
              </a:rPr>
              <a:t>  This 20 year old male came to the emergency room with severe abdominal pain in the right lower quadrant. He had a fever of 39 </a:t>
            </a:r>
            <a:r>
              <a:rPr lang="en-US" baseline="30000" smtClean="0">
                <a:solidFill>
                  <a:srgbClr val="0000FF"/>
                </a:solidFill>
              </a:rPr>
              <a:t>0</a:t>
            </a:r>
            <a:r>
              <a:rPr lang="en-US" smtClean="0">
                <a:solidFill>
                  <a:srgbClr val="0000FF"/>
                </a:solidFill>
              </a:rPr>
              <a:t>C. On examination, he had a rigid abdomen &amp; rebound tenderness in the right lower quadrant. There were no other abnormalities. </a:t>
            </a:r>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heme006"/>
          <p:cNvPicPr>
            <a:picLocks noChangeAspect="1" noChangeArrowheads="1"/>
          </p:cNvPicPr>
          <p:nvPr/>
        </p:nvPicPr>
        <p:blipFill>
          <a:blip r:embed="rId2"/>
          <a:srcRect/>
          <a:stretch>
            <a:fillRect/>
          </a:stretch>
        </p:blipFill>
        <p:spPr bwMode="auto">
          <a:xfrm>
            <a:off x="990600" y="762000"/>
            <a:ext cx="6972300" cy="4578350"/>
          </a:xfrm>
          <a:prstGeom prst="rect">
            <a:avLst/>
          </a:prstGeom>
          <a:noFill/>
          <a:ln w="9525">
            <a:noFill/>
            <a:miter lim="800000"/>
            <a:headEnd/>
            <a:tailEnd/>
          </a:ln>
        </p:spPr>
      </p:pic>
      <p:sp>
        <p:nvSpPr>
          <p:cNvPr id="32771" name="Text Box 6"/>
          <p:cNvSpPr txBox="1">
            <a:spLocks noChangeArrowheads="1"/>
          </p:cNvSpPr>
          <p:nvPr/>
        </p:nvSpPr>
        <p:spPr bwMode="auto">
          <a:xfrm>
            <a:off x="1752600" y="5486400"/>
            <a:ext cx="5181600" cy="369888"/>
          </a:xfrm>
          <a:prstGeom prst="rect">
            <a:avLst/>
          </a:prstGeom>
          <a:noFill/>
          <a:ln w="9525">
            <a:noFill/>
            <a:miter lim="800000"/>
            <a:headEnd/>
            <a:tailEnd/>
          </a:ln>
        </p:spPr>
        <p:txBody>
          <a:bodyPr>
            <a:spAutoFit/>
          </a:bodyPr>
          <a:lstStyle/>
          <a:p>
            <a:pPr>
              <a:spcBef>
                <a:spcPct val="50000"/>
              </a:spcBef>
            </a:pPr>
            <a:endParaRPr lang="en-US">
              <a:solidFill>
                <a:srgbClr val="0000FF"/>
              </a:solidFill>
            </a:endParaRPr>
          </a:p>
        </p:txBody>
      </p:sp>
      <p:sp>
        <p:nvSpPr>
          <p:cNvPr id="32772" name="Rectangle 3"/>
          <p:cNvSpPr>
            <a:spLocks noChangeArrowheads="1"/>
          </p:cNvSpPr>
          <p:nvPr/>
        </p:nvSpPr>
        <p:spPr bwMode="auto">
          <a:xfrm>
            <a:off x="3810000" y="152400"/>
            <a:ext cx="1524000" cy="523875"/>
          </a:xfrm>
          <a:prstGeom prst="rect">
            <a:avLst/>
          </a:prstGeom>
          <a:noFill/>
          <a:ln w="9525">
            <a:noFill/>
            <a:miter lim="800000"/>
            <a:headEnd/>
            <a:tailEnd/>
          </a:ln>
        </p:spPr>
        <p:txBody>
          <a:bodyPr wrap="none">
            <a:spAutoFit/>
          </a:bodyPr>
          <a:lstStyle/>
          <a:p>
            <a:r>
              <a:rPr lang="en-US" sz="2800">
                <a:solidFill>
                  <a:srgbClr val="FF0000"/>
                </a:solidFill>
              </a:rPr>
              <a:t>CASE 1</a:t>
            </a:r>
            <a:r>
              <a:rPr lang="en-US">
                <a:solidFill>
                  <a:srgbClr val="FF0000"/>
                </a:solidFill>
              </a:rPr>
              <a:t> </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pPr lvl="1" eaLnBrk="1" hangingPunct="1">
              <a:buFontTx/>
              <a:buNone/>
            </a:pPr>
            <a:r>
              <a:rPr lang="en-US" smtClean="0">
                <a:solidFill>
                  <a:srgbClr val="0000FF"/>
                </a:solidFill>
              </a:rPr>
              <a:t>   Urinalysis was within normal limits. A CBC showed Hgb 140 g/l, WBC 25 X 10</a:t>
            </a:r>
            <a:r>
              <a:rPr lang="en-US" baseline="30000" smtClean="0">
                <a:solidFill>
                  <a:srgbClr val="0000FF"/>
                </a:solidFill>
              </a:rPr>
              <a:t>9</a:t>
            </a:r>
            <a:r>
              <a:rPr lang="en-US" smtClean="0">
                <a:solidFill>
                  <a:srgbClr val="0000FF"/>
                </a:solidFill>
              </a:rPr>
              <a:t>/L, and platelet count 350 X 10</a:t>
            </a:r>
            <a:r>
              <a:rPr lang="en-US" baseline="30000" smtClean="0">
                <a:solidFill>
                  <a:srgbClr val="0000FF"/>
                </a:solidFill>
              </a:rPr>
              <a:t>9</a:t>
            </a:r>
            <a:r>
              <a:rPr lang="en-US" smtClean="0">
                <a:solidFill>
                  <a:srgbClr val="0000FF"/>
                </a:solidFill>
              </a:rPr>
              <a:t>/L.</a:t>
            </a:r>
          </a:p>
          <a:p>
            <a:pPr eaLnBrk="1" hangingPunct="1">
              <a:buFontTx/>
              <a:buNone/>
            </a:pPr>
            <a:endParaRPr lang="en-US" smtClean="0"/>
          </a:p>
        </p:txBody>
      </p:sp>
      <p:sp>
        <p:nvSpPr>
          <p:cNvPr id="33795" name="Rectangle 4"/>
          <p:cNvSpPr>
            <a:spLocks noChangeArrowheads="1"/>
          </p:cNvSpPr>
          <p:nvPr/>
        </p:nvSpPr>
        <p:spPr bwMode="auto">
          <a:xfrm>
            <a:off x="4038600" y="609600"/>
            <a:ext cx="1560513" cy="523875"/>
          </a:xfrm>
          <a:prstGeom prst="rect">
            <a:avLst/>
          </a:prstGeom>
          <a:noFill/>
          <a:ln w="9525">
            <a:noFill/>
            <a:miter lim="800000"/>
            <a:headEnd/>
            <a:tailEnd/>
          </a:ln>
        </p:spPr>
        <p:txBody>
          <a:bodyPr wrap="none">
            <a:spAutoFit/>
          </a:bodyPr>
          <a:lstStyle/>
          <a:p>
            <a:pPr algn="ctr"/>
            <a:r>
              <a:rPr lang="en-US" sz="2800">
                <a:solidFill>
                  <a:srgbClr val="FF0000"/>
                </a:solidFill>
              </a:rPr>
              <a:t>CASE 1 </a:t>
            </a:r>
            <a:endParaRPr lang="en-US"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15962"/>
          </a:xfrm>
        </p:spPr>
        <p:txBody>
          <a:bodyPr/>
          <a:lstStyle/>
          <a:p>
            <a:pPr eaLnBrk="1" hangingPunct="1"/>
            <a:r>
              <a:rPr lang="en-US" sz="3600" smtClean="0">
                <a:solidFill>
                  <a:srgbClr val="FF0000"/>
                </a:solidFill>
              </a:rPr>
              <a:t/>
            </a:r>
            <a:br>
              <a:rPr lang="en-US" sz="3600" smtClean="0">
                <a:solidFill>
                  <a:srgbClr val="FF0000"/>
                </a:solidFill>
              </a:rPr>
            </a:br>
            <a:r>
              <a:rPr lang="en-US" sz="3600" smtClean="0">
                <a:solidFill>
                  <a:srgbClr val="FF0000"/>
                </a:solidFill>
              </a:rPr>
              <a:t>CASE 1 </a:t>
            </a:r>
            <a:br>
              <a:rPr lang="en-US" sz="3600" smtClean="0">
                <a:solidFill>
                  <a:srgbClr val="FF0000"/>
                </a:solidFill>
              </a:rPr>
            </a:br>
            <a:endParaRPr lang="en-US" sz="3600" smtClean="0">
              <a:solidFill>
                <a:srgbClr val="FF0000"/>
              </a:solidFill>
            </a:endParaRPr>
          </a:p>
        </p:txBody>
      </p:sp>
      <p:sp>
        <p:nvSpPr>
          <p:cNvPr id="30723" name="Rectangle 3"/>
          <p:cNvSpPr>
            <a:spLocks noGrp="1" noChangeArrowheads="1"/>
          </p:cNvSpPr>
          <p:nvPr>
            <p:ph type="body" idx="1"/>
          </p:nvPr>
        </p:nvSpPr>
        <p:spPr>
          <a:xfrm>
            <a:off x="457200" y="1295400"/>
            <a:ext cx="8229600" cy="4953000"/>
          </a:xfrm>
        </p:spPr>
        <p:txBody>
          <a:bodyPr/>
          <a:lstStyle/>
          <a:p>
            <a:pPr marL="457200" indent="-457200" algn="ctr" eaLnBrk="1" hangingPunct="1">
              <a:lnSpc>
                <a:spcPct val="80000"/>
              </a:lnSpc>
              <a:buFontTx/>
              <a:buNone/>
            </a:pPr>
            <a:endParaRPr lang="en-US" sz="2400" smtClean="0">
              <a:solidFill>
                <a:srgbClr val="FF0000"/>
              </a:solidFill>
            </a:endParaRPr>
          </a:p>
          <a:p>
            <a:pPr marL="457200" indent="-457200" algn="ctr" eaLnBrk="1" hangingPunct="1">
              <a:lnSpc>
                <a:spcPct val="80000"/>
              </a:lnSpc>
              <a:buFontTx/>
              <a:buNone/>
            </a:pPr>
            <a:r>
              <a:rPr lang="en-US" sz="2400" smtClean="0">
                <a:solidFill>
                  <a:srgbClr val="FF0000"/>
                </a:solidFill>
              </a:rPr>
              <a:t>What are the WBCs predominantly seen? </a:t>
            </a:r>
          </a:p>
          <a:p>
            <a:pPr marL="457200" indent="-457200" eaLnBrk="1" hangingPunct="1">
              <a:lnSpc>
                <a:spcPct val="80000"/>
              </a:lnSpc>
              <a:buFontTx/>
              <a:buNone/>
            </a:pPr>
            <a:r>
              <a:rPr lang="en-US" sz="2400" b="1" smtClean="0"/>
              <a:t>	</a:t>
            </a:r>
            <a:endParaRPr lang="en-US" sz="2400" b="1" smtClean="0">
              <a:solidFill>
                <a:srgbClr val="0000FF"/>
              </a:solidFill>
            </a:endParaRPr>
          </a:p>
          <a:p>
            <a:pPr marL="457200" indent="-457200" eaLnBrk="1" hangingPunct="1">
              <a:lnSpc>
                <a:spcPct val="80000"/>
              </a:lnSpc>
              <a:buFontTx/>
              <a:buNone/>
            </a:pPr>
            <a:r>
              <a:rPr lang="en-US" sz="2400" b="1" smtClean="0">
                <a:solidFill>
                  <a:srgbClr val="0000FF"/>
                </a:solidFill>
              </a:rPr>
              <a:t>	</a:t>
            </a:r>
            <a:r>
              <a:rPr lang="en-US" sz="2400" smtClean="0">
                <a:solidFill>
                  <a:srgbClr val="0000FF"/>
                </a:solidFill>
              </a:rPr>
              <a:t>Mainly neutrophils  </a:t>
            </a:r>
          </a:p>
          <a:p>
            <a:pPr marL="457200" indent="-457200" eaLnBrk="1" hangingPunct="1">
              <a:lnSpc>
                <a:spcPct val="80000"/>
              </a:lnSpc>
              <a:buFontTx/>
              <a:buNone/>
            </a:pPr>
            <a:r>
              <a:rPr lang="en-US" sz="2400" smtClean="0">
                <a:solidFill>
                  <a:srgbClr val="0000FF"/>
                </a:solidFill>
              </a:rPr>
              <a:t>	</a:t>
            </a:r>
          </a:p>
          <a:p>
            <a:pPr marL="457200" indent="-457200" eaLnBrk="1" hangingPunct="1">
              <a:lnSpc>
                <a:spcPct val="80000"/>
              </a:lnSpc>
              <a:buFontTx/>
              <a:buNone/>
            </a:pPr>
            <a:r>
              <a:rPr lang="en-US" sz="2400" smtClean="0">
                <a:solidFill>
                  <a:srgbClr val="0000FF"/>
                </a:solidFill>
              </a:rPr>
              <a:t>	Notice that the WBC  count is higher than in a normal smear. </a:t>
            </a:r>
          </a:p>
          <a:p>
            <a:pPr marL="457200" indent="-457200" eaLnBrk="1" hangingPunct="1">
              <a:lnSpc>
                <a:spcPct val="80000"/>
              </a:lnSpc>
              <a:buFontTx/>
              <a:buNone/>
            </a:pPr>
            <a:r>
              <a:rPr lang="en-US" sz="2400" smtClean="0">
                <a:solidFill>
                  <a:srgbClr val="0000FF"/>
                </a:solidFill>
              </a:rPr>
              <a:t>	</a:t>
            </a:r>
          </a:p>
          <a:p>
            <a:pPr marL="457200" indent="-457200" eaLnBrk="1" hangingPunct="1">
              <a:lnSpc>
                <a:spcPct val="80000"/>
              </a:lnSpc>
              <a:buFontTx/>
              <a:buNone/>
            </a:pPr>
            <a:r>
              <a:rPr lang="en-US" sz="2400" smtClean="0">
                <a:solidFill>
                  <a:srgbClr val="0000FF"/>
                </a:solidFill>
              </a:rPr>
              <a:t>	In addition a small but increased number of band forms are seen. </a:t>
            </a:r>
          </a:p>
          <a:p>
            <a:pPr marL="457200" indent="-457200" eaLnBrk="1" hangingPunct="1">
              <a:lnSpc>
                <a:spcPct val="80000"/>
              </a:lnSpc>
              <a:buFontTx/>
              <a:buNone/>
            </a:pPr>
            <a:r>
              <a:rPr lang="en-US" sz="2400" smtClean="0">
                <a:solidFill>
                  <a:srgbClr val="0000FF"/>
                </a:solidFill>
              </a:rPr>
              <a:t>	</a:t>
            </a:r>
          </a:p>
          <a:p>
            <a:pPr marL="457200" indent="-457200" eaLnBrk="1" hangingPunct="1">
              <a:lnSpc>
                <a:spcPct val="80000"/>
              </a:lnSpc>
              <a:buFontTx/>
              <a:buNone/>
            </a:pPr>
            <a:r>
              <a:rPr lang="en-US" sz="2400" smtClean="0">
                <a:solidFill>
                  <a:srgbClr val="0000FF"/>
                </a:solidFill>
              </a:rPr>
              <a:t>	The platelets are moderately increased in number. </a:t>
            </a:r>
          </a:p>
          <a:p>
            <a:pPr marL="457200" indent="-457200" eaLnBrk="1" hangingPunct="1">
              <a:lnSpc>
                <a:spcPct val="80000"/>
              </a:lnSpc>
              <a:buFontTx/>
              <a:buNone/>
            </a:pPr>
            <a:r>
              <a:rPr lang="en-US" sz="2400" smtClean="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 calcmode="lin" valueType="num">
                                      <p:cBhvr additive="base">
                                        <p:cTn id="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anim calcmode="lin" valueType="num">
                                      <p:cBhvr additive="base">
                                        <p:cTn id="13"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anim calcmode="lin" valueType="num">
                                      <p:cBhvr additive="base">
                                        <p:cTn id="19"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6" end="6"/>
                                            </p:txEl>
                                          </p:spTgt>
                                        </p:tgtEl>
                                        <p:attrNameLst>
                                          <p:attrName>style.visibility</p:attrName>
                                        </p:attrNameLst>
                                      </p:cBhvr>
                                      <p:to>
                                        <p:strVal val="visible"/>
                                      </p:to>
                                    </p:set>
                                    <p:anim calcmode="lin" valueType="num">
                                      <p:cBhvr additive="base">
                                        <p:cTn id="25"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7" end="7"/>
                                            </p:txEl>
                                          </p:spTgt>
                                        </p:tgtEl>
                                        <p:attrNameLst>
                                          <p:attrName>style.visibility</p:attrName>
                                        </p:attrNameLst>
                                      </p:cBhvr>
                                      <p:to>
                                        <p:strVal val="visible"/>
                                      </p:to>
                                    </p:set>
                                    <p:anim calcmode="lin" valueType="num">
                                      <p:cBhvr additive="base">
                                        <p:cTn id="31"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3">
                                            <p:txEl>
                                              <p:pRg st="8" end="8"/>
                                            </p:txEl>
                                          </p:spTgt>
                                        </p:tgtEl>
                                        <p:attrNameLst>
                                          <p:attrName>style.visibility</p:attrName>
                                        </p:attrNameLst>
                                      </p:cBhvr>
                                      <p:to>
                                        <p:strVal val="visible"/>
                                      </p:to>
                                    </p:set>
                                    <p:anim calcmode="lin" valueType="num">
                                      <p:cBhvr additive="base">
                                        <p:cTn id="37"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anim calcmode="lin" valueType="num">
                                      <p:cBhvr additive="base">
                                        <p:cTn id="43"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15962"/>
          </a:xfrm>
        </p:spPr>
        <p:txBody>
          <a:bodyPr/>
          <a:lstStyle/>
          <a:p>
            <a:pPr eaLnBrk="1" hangingPunct="1"/>
            <a:r>
              <a:rPr lang="en-US" sz="3600" smtClean="0">
                <a:solidFill>
                  <a:srgbClr val="FF0000"/>
                </a:solidFill>
              </a:rPr>
              <a:t/>
            </a:r>
            <a:br>
              <a:rPr lang="en-US" sz="3600" smtClean="0">
                <a:solidFill>
                  <a:srgbClr val="FF0000"/>
                </a:solidFill>
              </a:rPr>
            </a:br>
            <a:r>
              <a:rPr lang="en-US" sz="3600" smtClean="0">
                <a:solidFill>
                  <a:srgbClr val="FF0000"/>
                </a:solidFill>
              </a:rPr>
              <a:t>CASE 1 </a:t>
            </a:r>
            <a:br>
              <a:rPr lang="en-US" sz="3600" smtClean="0">
                <a:solidFill>
                  <a:srgbClr val="FF0000"/>
                </a:solidFill>
              </a:rPr>
            </a:br>
            <a:endParaRPr lang="en-US" sz="3600" smtClean="0">
              <a:solidFill>
                <a:srgbClr val="FF0000"/>
              </a:solidFill>
            </a:endParaRPr>
          </a:p>
        </p:txBody>
      </p:sp>
      <p:sp>
        <p:nvSpPr>
          <p:cNvPr id="31747" name="Rectangle 3"/>
          <p:cNvSpPr>
            <a:spLocks noGrp="1" noChangeArrowheads="1"/>
          </p:cNvSpPr>
          <p:nvPr>
            <p:ph type="body" idx="1"/>
          </p:nvPr>
        </p:nvSpPr>
        <p:spPr>
          <a:xfrm>
            <a:off x="457200" y="1600200"/>
            <a:ext cx="8229600" cy="5257800"/>
          </a:xfrm>
        </p:spPr>
        <p:txBody>
          <a:bodyPr/>
          <a:lstStyle/>
          <a:p>
            <a:pPr marL="457200" indent="-457200" eaLnBrk="1" hangingPunct="1">
              <a:lnSpc>
                <a:spcPct val="80000"/>
              </a:lnSpc>
              <a:buFontTx/>
              <a:buNone/>
            </a:pPr>
            <a:endParaRPr lang="en-US" sz="800" smtClean="0"/>
          </a:p>
          <a:p>
            <a:pPr marL="457200" indent="-457200" algn="ctr" eaLnBrk="1" hangingPunct="1">
              <a:lnSpc>
                <a:spcPct val="80000"/>
              </a:lnSpc>
              <a:buFontTx/>
              <a:buNone/>
            </a:pPr>
            <a:r>
              <a:rPr lang="en-US" sz="2400" smtClean="0">
                <a:solidFill>
                  <a:srgbClr val="FF0000"/>
                </a:solidFill>
              </a:rPr>
              <a:t>What is the name for this type of leukocyte reaction? </a:t>
            </a:r>
          </a:p>
          <a:p>
            <a:pPr marL="457200" indent="-457200" eaLnBrk="1" hangingPunct="1">
              <a:lnSpc>
                <a:spcPct val="80000"/>
              </a:lnSpc>
              <a:buFontTx/>
              <a:buNone/>
            </a:pPr>
            <a:r>
              <a:rPr lang="en-US" sz="2400" smtClean="0"/>
              <a:t>	</a:t>
            </a:r>
          </a:p>
          <a:p>
            <a:pPr marL="457200" indent="-457200" eaLnBrk="1" hangingPunct="1">
              <a:lnSpc>
                <a:spcPct val="80000"/>
              </a:lnSpc>
              <a:buFontTx/>
              <a:buNone/>
            </a:pPr>
            <a:endParaRPr lang="en-US" sz="2400" b="1" smtClean="0">
              <a:solidFill>
                <a:srgbClr val="0000FF"/>
              </a:solidFill>
            </a:endParaRPr>
          </a:p>
          <a:p>
            <a:pPr marL="457200" indent="-457200" eaLnBrk="1" hangingPunct="1">
              <a:lnSpc>
                <a:spcPct val="80000"/>
              </a:lnSpc>
              <a:buFontTx/>
              <a:buNone/>
            </a:pPr>
            <a:r>
              <a:rPr lang="en-US" sz="2400" b="1" smtClean="0">
                <a:solidFill>
                  <a:srgbClr val="0000FF"/>
                </a:solidFill>
              </a:rPr>
              <a:t>	</a:t>
            </a:r>
            <a:r>
              <a:rPr lang="en-US" sz="2800" smtClean="0">
                <a:solidFill>
                  <a:srgbClr val="0000FF"/>
                </a:solidFill>
              </a:rPr>
              <a:t>This reaction is known as </a:t>
            </a:r>
            <a:r>
              <a:rPr lang="en-US" sz="3600" smtClean="0">
                <a:solidFill>
                  <a:srgbClr val="C00000"/>
                </a:solidFill>
              </a:rPr>
              <a:t>neutrophilia</a:t>
            </a:r>
            <a:r>
              <a:rPr lang="en-US" sz="2800" smtClean="0">
                <a:solidFill>
                  <a:srgbClr val="0000FF"/>
                </a:solidFill>
              </a:rPr>
              <a:t>. </a:t>
            </a:r>
          </a:p>
          <a:p>
            <a:pPr marL="457200" indent="-457200" eaLnBrk="1" hangingPunct="1">
              <a:lnSpc>
                <a:spcPct val="80000"/>
              </a:lnSpc>
              <a:buFontTx/>
              <a:buNone/>
            </a:pPr>
            <a:endParaRPr lang="en-US" sz="90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anim calcmode="lin" valueType="num">
                                      <p:cBhvr additive="base">
                                        <p:cTn id="7"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15962"/>
          </a:xfrm>
        </p:spPr>
        <p:txBody>
          <a:bodyPr/>
          <a:lstStyle/>
          <a:p>
            <a:pPr eaLnBrk="1" hangingPunct="1"/>
            <a:r>
              <a:rPr lang="en-US" sz="3600" smtClean="0">
                <a:solidFill>
                  <a:srgbClr val="FF0000"/>
                </a:solidFill>
              </a:rPr>
              <a:t/>
            </a:r>
            <a:br>
              <a:rPr lang="en-US" sz="3600" smtClean="0">
                <a:solidFill>
                  <a:srgbClr val="FF0000"/>
                </a:solidFill>
              </a:rPr>
            </a:br>
            <a:r>
              <a:rPr lang="en-US" sz="3600" smtClean="0">
                <a:solidFill>
                  <a:srgbClr val="FF0000"/>
                </a:solidFill>
              </a:rPr>
              <a:t>CASE 1 </a:t>
            </a:r>
            <a:br>
              <a:rPr lang="en-US" sz="3600" smtClean="0">
                <a:solidFill>
                  <a:srgbClr val="FF0000"/>
                </a:solidFill>
              </a:rPr>
            </a:br>
            <a:endParaRPr lang="en-US" sz="3600" smtClean="0">
              <a:solidFill>
                <a:srgbClr val="FF0000"/>
              </a:solidFill>
            </a:endParaRPr>
          </a:p>
        </p:txBody>
      </p:sp>
      <p:sp>
        <p:nvSpPr>
          <p:cNvPr id="32771" name="Rectangle 3"/>
          <p:cNvSpPr>
            <a:spLocks noGrp="1" noChangeArrowheads="1"/>
          </p:cNvSpPr>
          <p:nvPr>
            <p:ph type="body" idx="1"/>
          </p:nvPr>
        </p:nvSpPr>
        <p:spPr>
          <a:xfrm>
            <a:off x="457200" y="1600200"/>
            <a:ext cx="8229600" cy="5257800"/>
          </a:xfrm>
        </p:spPr>
        <p:txBody>
          <a:bodyPr/>
          <a:lstStyle/>
          <a:p>
            <a:pPr marL="457200" indent="-457200" eaLnBrk="1" hangingPunct="1">
              <a:lnSpc>
                <a:spcPct val="80000"/>
              </a:lnSpc>
              <a:buFontTx/>
              <a:buNone/>
            </a:pPr>
            <a:endParaRPr lang="en-US" sz="800" smtClean="0">
              <a:solidFill>
                <a:srgbClr val="FF0000"/>
              </a:solidFill>
            </a:endParaRPr>
          </a:p>
          <a:p>
            <a:pPr marL="457200" indent="-457200" algn="ctr" eaLnBrk="1" hangingPunct="1">
              <a:lnSpc>
                <a:spcPct val="80000"/>
              </a:lnSpc>
              <a:buFontTx/>
              <a:buNone/>
            </a:pPr>
            <a:r>
              <a:rPr lang="en-US" sz="2400" smtClean="0">
                <a:solidFill>
                  <a:srgbClr val="FF0000"/>
                </a:solidFill>
              </a:rPr>
              <a:t>What do you think the diagnosis is? </a:t>
            </a:r>
          </a:p>
          <a:p>
            <a:pPr marL="457200" indent="-457200" eaLnBrk="1" hangingPunct="1">
              <a:lnSpc>
                <a:spcPct val="80000"/>
              </a:lnSpc>
              <a:buFontTx/>
              <a:buNone/>
            </a:pPr>
            <a:r>
              <a:rPr lang="en-US" sz="2400" b="1" smtClean="0"/>
              <a:t>	</a:t>
            </a:r>
          </a:p>
          <a:p>
            <a:pPr marL="457200" indent="-457200" eaLnBrk="1" hangingPunct="1">
              <a:lnSpc>
                <a:spcPct val="80000"/>
              </a:lnSpc>
              <a:buFontTx/>
              <a:buNone/>
            </a:pPr>
            <a:r>
              <a:rPr lang="en-US" sz="2400" b="1" smtClean="0">
                <a:solidFill>
                  <a:srgbClr val="0000FF"/>
                </a:solidFill>
              </a:rPr>
              <a:t>	</a:t>
            </a:r>
            <a:r>
              <a:rPr lang="en-US" sz="2400" smtClean="0">
                <a:solidFill>
                  <a:srgbClr val="0000FF"/>
                </a:solidFill>
              </a:rPr>
              <a:t>The diagnosis is acute appendicitis </a:t>
            </a:r>
          </a:p>
          <a:p>
            <a:pPr marL="457200" indent="-457200" eaLnBrk="1" hangingPunct="1">
              <a:lnSpc>
                <a:spcPct val="80000"/>
              </a:lnSpc>
              <a:buFontTx/>
              <a:buNone/>
            </a:pPr>
            <a:r>
              <a:rPr lang="en-US" sz="2400" smtClean="0">
                <a:solidFill>
                  <a:srgbClr val="0000FF"/>
                </a:solidFill>
              </a:rPr>
              <a:t>	</a:t>
            </a:r>
          </a:p>
          <a:p>
            <a:pPr marL="457200" indent="-457200" eaLnBrk="1" hangingPunct="1">
              <a:lnSpc>
                <a:spcPct val="80000"/>
              </a:lnSpc>
              <a:buFontTx/>
              <a:buNone/>
            </a:pPr>
            <a:r>
              <a:rPr lang="en-US" sz="2400" smtClean="0">
                <a:solidFill>
                  <a:srgbClr val="0000FF"/>
                </a:solidFill>
              </a:rPr>
              <a:t>	(most, but not all, cases of acute appendicitis are associated with neutrophilia).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anim calcmode="lin" valueType="num">
                                      <p:cBhvr additive="base">
                                        <p:cTn id="7"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4" end="4"/>
                                            </p:txEl>
                                          </p:spTgt>
                                        </p:tgtEl>
                                        <p:attrNameLst>
                                          <p:attrName>style.visibility</p:attrName>
                                        </p:attrNameLst>
                                      </p:cBhvr>
                                      <p:to>
                                        <p:strVal val="visible"/>
                                      </p:to>
                                    </p:set>
                                    <p:anim calcmode="lin" valueType="num">
                                      <p:cBhvr additive="base">
                                        <p:cTn id="13"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anim calcmode="lin" valueType="num">
                                      <p:cBhvr additive="base">
                                        <p:cTn id="19"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solidFill>
                  <a:srgbClr val="FF0000"/>
                </a:solidFill>
              </a:rPr>
              <a:t>CASE 2 </a:t>
            </a:r>
          </a:p>
        </p:txBody>
      </p:sp>
      <p:sp>
        <p:nvSpPr>
          <p:cNvPr id="37891" name="Rectangle 3"/>
          <p:cNvSpPr>
            <a:spLocks noGrp="1" noChangeArrowheads="1"/>
          </p:cNvSpPr>
          <p:nvPr>
            <p:ph type="body" idx="1"/>
          </p:nvPr>
        </p:nvSpPr>
        <p:spPr/>
        <p:txBody>
          <a:bodyPr/>
          <a:lstStyle/>
          <a:p>
            <a:pPr eaLnBrk="1" hangingPunct="1"/>
            <a:r>
              <a:rPr lang="en-US" b="1" smtClean="0">
                <a:solidFill>
                  <a:srgbClr val="FF0000"/>
                </a:solidFill>
              </a:rPr>
              <a:t>History:</a:t>
            </a:r>
          </a:p>
          <a:p>
            <a:pPr lvl="1" eaLnBrk="1" hangingPunct="1">
              <a:buFontTx/>
              <a:buNone/>
            </a:pPr>
            <a:r>
              <a:rPr lang="en-US" smtClean="0">
                <a:solidFill>
                  <a:srgbClr val="0000FF"/>
                </a:solidFill>
              </a:rPr>
              <a:t>  This 17 year old female was sent home from summer camp because of weakness, lassitude, and sore throat. On examination she was found to have an inflamed pharynx, enlarged tonsils, several enlarged and slightly tender lymph nodes in the neck, a palpable spleen, and a tender palpable liver edge.</a:t>
            </a:r>
            <a:r>
              <a:rPr lang="en-US" sz="3200" smtClean="0">
                <a:solidFill>
                  <a:srgbClr val="0000FF"/>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heme013"/>
          <p:cNvPicPr>
            <a:picLocks noChangeAspect="1" noChangeArrowheads="1"/>
          </p:cNvPicPr>
          <p:nvPr/>
        </p:nvPicPr>
        <p:blipFill>
          <a:blip r:embed="rId2"/>
          <a:srcRect/>
          <a:stretch>
            <a:fillRect/>
          </a:stretch>
        </p:blipFill>
        <p:spPr bwMode="auto">
          <a:xfrm>
            <a:off x="1143000" y="609600"/>
            <a:ext cx="7200900" cy="4729163"/>
          </a:xfrm>
          <a:prstGeom prst="rect">
            <a:avLst/>
          </a:prstGeom>
          <a:noFill/>
          <a:ln w="9525">
            <a:noFill/>
            <a:miter lim="800000"/>
            <a:headEnd/>
            <a:tailEnd/>
          </a:ln>
        </p:spPr>
      </p:pic>
      <p:sp>
        <p:nvSpPr>
          <p:cNvPr id="38915" name="Text Box 6"/>
          <p:cNvSpPr txBox="1">
            <a:spLocks noChangeArrowheads="1"/>
          </p:cNvSpPr>
          <p:nvPr/>
        </p:nvSpPr>
        <p:spPr bwMode="auto">
          <a:xfrm>
            <a:off x="1676400" y="5715000"/>
            <a:ext cx="6096000" cy="369888"/>
          </a:xfrm>
          <a:prstGeom prst="rect">
            <a:avLst/>
          </a:prstGeom>
          <a:noFill/>
          <a:ln w="9525">
            <a:noFill/>
            <a:miter lim="800000"/>
            <a:headEnd/>
            <a:tailEnd/>
          </a:ln>
        </p:spPr>
        <p:txBody>
          <a:bodyPr>
            <a:spAutoFit/>
          </a:bodyPr>
          <a:lstStyle/>
          <a:p>
            <a:pPr>
              <a:spcBef>
                <a:spcPct val="50000"/>
              </a:spcBef>
            </a:pPr>
            <a:endParaRPr lang="en-US">
              <a:solidFill>
                <a:srgbClr val="0000FF"/>
              </a:solidFill>
            </a:endParaRPr>
          </a:p>
        </p:txBody>
      </p:sp>
      <p:sp>
        <p:nvSpPr>
          <p:cNvPr id="38916" name="Rectangle 3"/>
          <p:cNvSpPr>
            <a:spLocks noChangeArrowheads="1"/>
          </p:cNvSpPr>
          <p:nvPr/>
        </p:nvSpPr>
        <p:spPr bwMode="auto">
          <a:xfrm>
            <a:off x="3810000" y="0"/>
            <a:ext cx="2057400" cy="584200"/>
          </a:xfrm>
          <a:prstGeom prst="rect">
            <a:avLst/>
          </a:prstGeom>
          <a:noFill/>
          <a:ln w="9525">
            <a:noFill/>
            <a:miter lim="800000"/>
            <a:headEnd/>
            <a:tailEnd/>
          </a:ln>
        </p:spPr>
        <p:txBody>
          <a:bodyPr>
            <a:spAutoFit/>
          </a:bodyPr>
          <a:lstStyle/>
          <a:p>
            <a:pPr algn="ctr"/>
            <a:r>
              <a:rPr lang="en-US" sz="3200">
                <a:solidFill>
                  <a:srgbClr val="FF0000"/>
                </a:solidFill>
              </a:rPr>
              <a:t>CASE 2</a:t>
            </a:r>
            <a:r>
              <a:rPr lang="en-US" sz="2800">
                <a:solidFill>
                  <a:srgbClr val="FF0000"/>
                </a:solidFill>
              </a:rPr>
              <a:t> </a:t>
            </a:r>
            <a:endParaRPr lang="en-US"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body" idx="1"/>
          </p:nvPr>
        </p:nvSpPr>
        <p:spPr/>
        <p:txBody>
          <a:bodyPr/>
          <a:lstStyle/>
          <a:p>
            <a:pPr lvl="1" eaLnBrk="1" hangingPunct="1">
              <a:buFontTx/>
              <a:buNone/>
            </a:pPr>
            <a:r>
              <a:rPr lang="en-US" smtClean="0"/>
              <a:t>   </a:t>
            </a:r>
            <a:r>
              <a:rPr lang="en-US" smtClean="0">
                <a:solidFill>
                  <a:srgbClr val="0000FF"/>
                </a:solidFill>
              </a:rPr>
              <a:t>CBC showed Hgb 149 g/l, WBC 12.5 X 10</a:t>
            </a:r>
            <a:r>
              <a:rPr lang="en-US" baseline="30000" smtClean="0">
                <a:solidFill>
                  <a:srgbClr val="0000FF"/>
                </a:solidFill>
              </a:rPr>
              <a:t>9</a:t>
            </a:r>
            <a:r>
              <a:rPr lang="en-US" smtClean="0">
                <a:solidFill>
                  <a:srgbClr val="0000FF"/>
                </a:solidFill>
              </a:rPr>
              <a:t>/L, and platelet count 282 X 10</a:t>
            </a:r>
            <a:r>
              <a:rPr lang="en-US" baseline="30000" smtClean="0">
                <a:solidFill>
                  <a:srgbClr val="0000FF"/>
                </a:solidFill>
              </a:rPr>
              <a:t>9</a:t>
            </a:r>
            <a:r>
              <a:rPr lang="en-US" smtClean="0">
                <a:solidFill>
                  <a:srgbClr val="0000FF"/>
                </a:solidFill>
              </a:rPr>
              <a:t>/L </a:t>
            </a:r>
          </a:p>
          <a:p>
            <a:pPr eaLnBrk="1" hangingPunct="1"/>
            <a:endParaRPr lang="en-US" smtClean="0"/>
          </a:p>
        </p:txBody>
      </p:sp>
      <p:sp>
        <p:nvSpPr>
          <p:cNvPr id="39939" name="Rectangle 3"/>
          <p:cNvSpPr>
            <a:spLocks noChangeArrowheads="1"/>
          </p:cNvSpPr>
          <p:nvPr/>
        </p:nvSpPr>
        <p:spPr bwMode="auto">
          <a:xfrm>
            <a:off x="4038600" y="685800"/>
            <a:ext cx="1730375" cy="584200"/>
          </a:xfrm>
          <a:prstGeom prst="rect">
            <a:avLst/>
          </a:prstGeom>
          <a:noFill/>
          <a:ln w="9525">
            <a:noFill/>
            <a:miter lim="800000"/>
            <a:headEnd/>
            <a:tailEnd/>
          </a:ln>
        </p:spPr>
        <p:txBody>
          <a:bodyPr wrap="none">
            <a:spAutoFit/>
          </a:bodyPr>
          <a:lstStyle/>
          <a:p>
            <a:r>
              <a:rPr lang="en-US" sz="3200">
                <a:solidFill>
                  <a:srgbClr val="FF0000"/>
                </a:solidFill>
              </a:rPr>
              <a:t>CASE 2</a:t>
            </a:r>
            <a:r>
              <a:rPr lang="en-US" sz="2800">
                <a:solidFill>
                  <a:srgbClr val="FF0000"/>
                </a:solidFill>
              </a:rPr>
              <a:t> </a:t>
            </a:r>
            <a:endParaRPr 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74638"/>
            <a:ext cx="8763000" cy="792162"/>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2 </a:t>
            </a:r>
            <a:r>
              <a:rPr lang="en-US" sz="2800" smtClean="0">
                <a:solidFill>
                  <a:srgbClr val="FF0000"/>
                </a:solidFill>
              </a:rPr>
              <a:t/>
            </a:r>
            <a:br>
              <a:rPr lang="en-US" sz="2800" smtClean="0">
                <a:solidFill>
                  <a:srgbClr val="FF0000"/>
                </a:solidFill>
              </a:rPr>
            </a:br>
            <a:endParaRPr lang="en-US" sz="2800" smtClean="0">
              <a:solidFill>
                <a:srgbClr val="FF0000"/>
              </a:solidFill>
            </a:endParaRPr>
          </a:p>
        </p:txBody>
      </p:sp>
      <p:sp>
        <p:nvSpPr>
          <p:cNvPr id="36867" name="Rectangle 3"/>
          <p:cNvSpPr>
            <a:spLocks noGrp="1" noChangeArrowheads="1"/>
          </p:cNvSpPr>
          <p:nvPr>
            <p:ph type="body" idx="1"/>
          </p:nvPr>
        </p:nvSpPr>
        <p:spPr>
          <a:xfrm>
            <a:off x="228600" y="1600200"/>
            <a:ext cx="8458200" cy="5257800"/>
          </a:xfrm>
        </p:spPr>
        <p:txBody>
          <a:bodyPr/>
          <a:lstStyle/>
          <a:p>
            <a:pPr marL="381000" indent="-381000" algn="ctr" eaLnBrk="1" hangingPunct="1">
              <a:lnSpc>
                <a:spcPct val="80000"/>
              </a:lnSpc>
              <a:buFontTx/>
              <a:buNone/>
            </a:pPr>
            <a:endParaRPr lang="en-US" sz="2800" smtClean="0">
              <a:solidFill>
                <a:srgbClr val="FF0000"/>
              </a:solidFill>
            </a:endParaRPr>
          </a:p>
          <a:p>
            <a:pPr marL="381000" indent="-381000" algn="ctr" eaLnBrk="1" hangingPunct="1">
              <a:lnSpc>
                <a:spcPct val="80000"/>
              </a:lnSpc>
              <a:buFontTx/>
              <a:buNone/>
            </a:pPr>
            <a:r>
              <a:rPr lang="en-US" sz="2800" smtClean="0">
                <a:solidFill>
                  <a:srgbClr val="FF0000"/>
                </a:solidFill>
              </a:rPr>
              <a:t>What are the WBCs predominantly seen? </a:t>
            </a:r>
          </a:p>
          <a:p>
            <a:pPr marL="381000" indent="-381000" eaLnBrk="1" hangingPunct="1">
              <a:lnSpc>
                <a:spcPct val="80000"/>
              </a:lnSpc>
              <a:buFontTx/>
              <a:buNone/>
            </a:pPr>
            <a:r>
              <a:rPr lang="en-US" sz="2400" b="1" smtClean="0"/>
              <a:t>	</a:t>
            </a:r>
          </a:p>
          <a:p>
            <a:pPr marL="381000" indent="-381000" eaLnBrk="1" hangingPunct="1">
              <a:lnSpc>
                <a:spcPct val="80000"/>
              </a:lnSpc>
              <a:buFontTx/>
              <a:buNone/>
            </a:pPr>
            <a:endParaRPr lang="en-US" sz="2400" b="1" smtClean="0">
              <a:solidFill>
                <a:srgbClr val="0000FF"/>
              </a:solidFill>
            </a:endParaRPr>
          </a:p>
          <a:p>
            <a:pPr marL="381000" indent="-381000" eaLnBrk="1" hangingPunct="1">
              <a:lnSpc>
                <a:spcPct val="80000"/>
              </a:lnSpc>
              <a:buFontTx/>
              <a:buNone/>
            </a:pPr>
            <a:r>
              <a:rPr lang="en-US" sz="2400" b="1" smtClean="0">
                <a:solidFill>
                  <a:srgbClr val="0000FF"/>
                </a:solidFill>
              </a:rPr>
              <a:t>	</a:t>
            </a:r>
            <a:r>
              <a:rPr lang="en-US" sz="2800" smtClean="0">
                <a:solidFill>
                  <a:srgbClr val="0000FF"/>
                </a:solidFill>
              </a:rPr>
              <a:t>The predominant cells are lymphocytes with many  atypical lymphocytes.</a:t>
            </a:r>
            <a:endParaRPr lang="en-US" sz="2400" smtClean="0">
              <a:solidFill>
                <a:srgbClr val="0000FF"/>
              </a:solidFill>
            </a:endParaRPr>
          </a:p>
          <a:p>
            <a:pPr marL="381000" indent="-381000" eaLnBrk="1" hangingPunct="1">
              <a:lnSpc>
                <a:spcPct val="80000"/>
              </a:lnSpc>
              <a:buFontTx/>
              <a:buNone/>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anim calcmode="lin" valueType="num">
                                      <p:cBhvr additive="base">
                                        <p:cTn id="7"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3"/>
          <p:cNvPicPr>
            <a:picLocks noChangeAspect="1" noChangeArrowheads="1"/>
          </p:cNvPicPr>
          <p:nvPr/>
        </p:nvPicPr>
        <p:blipFill>
          <a:blip r:embed="rId3">
            <a:lum bright="-6000" contrast="36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274638"/>
            <a:ext cx="8763000" cy="792162"/>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2 </a:t>
            </a:r>
            <a:r>
              <a:rPr lang="en-US" sz="2800" smtClean="0">
                <a:solidFill>
                  <a:srgbClr val="FF0000"/>
                </a:solidFill>
              </a:rPr>
              <a:t/>
            </a:r>
            <a:br>
              <a:rPr lang="en-US" sz="2800" smtClean="0">
                <a:solidFill>
                  <a:srgbClr val="FF0000"/>
                </a:solidFill>
              </a:rPr>
            </a:br>
            <a:endParaRPr lang="en-US" sz="2800" smtClean="0">
              <a:solidFill>
                <a:srgbClr val="FF0000"/>
              </a:solidFill>
            </a:endParaRPr>
          </a:p>
        </p:txBody>
      </p:sp>
      <p:sp>
        <p:nvSpPr>
          <p:cNvPr id="22531" name="Rectangle 3"/>
          <p:cNvSpPr>
            <a:spLocks noGrp="1" noChangeArrowheads="1"/>
          </p:cNvSpPr>
          <p:nvPr>
            <p:ph type="body" idx="1"/>
          </p:nvPr>
        </p:nvSpPr>
        <p:spPr>
          <a:xfrm>
            <a:off x="228600" y="1600200"/>
            <a:ext cx="8458200" cy="5257800"/>
          </a:xfrm>
        </p:spPr>
        <p:txBody>
          <a:bodyPr/>
          <a:lstStyle/>
          <a:p>
            <a:pPr marL="457200" indent="-457200" algn="ctr" eaLnBrk="1" hangingPunct="1">
              <a:lnSpc>
                <a:spcPct val="80000"/>
              </a:lnSpc>
              <a:buFontTx/>
              <a:buNone/>
              <a:defRPr/>
            </a:pPr>
            <a:endParaRPr lang="en-US" sz="2400" dirty="0" smtClean="0">
              <a:solidFill>
                <a:srgbClr val="FF0000"/>
              </a:solidFill>
            </a:endParaRPr>
          </a:p>
          <a:p>
            <a:pPr marL="457200" indent="-457200" algn="ctr" eaLnBrk="1" hangingPunct="1">
              <a:lnSpc>
                <a:spcPct val="80000"/>
              </a:lnSpc>
              <a:buFontTx/>
              <a:buNone/>
              <a:defRPr/>
            </a:pPr>
            <a:endParaRPr lang="en-US" sz="2400" dirty="0" smtClean="0">
              <a:solidFill>
                <a:srgbClr val="FF0000"/>
              </a:solidFill>
            </a:endParaRPr>
          </a:p>
          <a:p>
            <a:pPr marL="457200" indent="-457200" algn="ctr" eaLnBrk="1" hangingPunct="1">
              <a:lnSpc>
                <a:spcPct val="80000"/>
              </a:lnSpc>
              <a:buFontTx/>
              <a:buNone/>
              <a:defRPr/>
            </a:pPr>
            <a:r>
              <a:rPr lang="en-US" sz="2400" dirty="0" smtClean="0">
                <a:solidFill>
                  <a:srgbClr val="FF0000"/>
                </a:solidFill>
              </a:rPr>
              <a:t>What is your diagnosis in this case? </a:t>
            </a:r>
          </a:p>
          <a:p>
            <a:pPr marL="457200" indent="-457200" eaLnBrk="1" hangingPunct="1">
              <a:lnSpc>
                <a:spcPct val="80000"/>
              </a:lnSpc>
              <a:buFontTx/>
              <a:buNone/>
              <a:defRPr/>
            </a:pPr>
            <a:r>
              <a:rPr lang="en-US" sz="2400" b="1" dirty="0" smtClean="0"/>
              <a:t>	</a:t>
            </a:r>
          </a:p>
          <a:p>
            <a:pPr marL="457200" indent="-457200" eaLnBrk="1" hangingPunct="1">
              <a:lnSpc>
                <a:spcPct val="80000"/>
              </a:lnSpc>
              <a:buFontTx/>
              <a:buNone/>
              <a:defRPr/>
            </a:pPr>
            <a:endParaRPr lang="en-US" sz="2400" b="1" dirty="0" smtClean="0"/>
          </a:p>
          <a:p>
            <a:pPr marL="457200" indent="-457200" algn="ctr" eaLnBrk="1" hangingPunct="1">
              <a:lnSpc>
                <a:spcPct val="80000"/>
              </a:lnSpc>
              <a:buFontTx/>
              <a:buNone/>
              <a:defRPr/>
            </a:pPr>
            <a:r>
              <a:rPr lang="en-US" sz="2400" b="1" dirty="0" smtClean="0"/>
              <a:t> </a:t>
            </a:r>
            <a:r>
              <a:rPr lang="en-US" sz="2400" b="1" dirty="0" smtClean="0">
                <a:solidFill>
                  <a:srgbClr val="0000FF"/>
                </a:solidFill>
              </a:rPr>
              <a:t>infectious mononucleosis.</a:t>
            </a:r>
            <a:r>
              <a:rPr lang="en-US" sz="2400" dirty="0" smtClean="0">
                <a:solidFill>
                  <a:srgbClr val="0000FF"/>
                </a:solidFill>
              </a:rPr>
              <a:t> </a:t>
            </a:r>
          </a:p>
          <a:p>
            <a:pPr marL="381000" indent="-381000" eaLnBrk="1" hangingPunct="1">
              <a:lnSpc>
                <a:spcPct val="80000"/>
              </a:lnSpc>
              <a:buFontTx/>
              <a:buNone/>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anim calcmode="lin" valueType="num">
                                      <p:cBhvr additive="base">
                                        <p:cTn id="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274638"/>
            <a:ext cx="8763000" cy="792162"/>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2 </a:t>
            </a:r>
            <a:r>
              <a:rPr lang="en-US" sz="2800" smtClean="0">
                <a:solidFill>
                  <a:srgbClr val="FF0000"/>
                </a:solidFill>
              </a:rPr>
              <a:t/>
            </a:r>
            <a:br>
              <a:rPr lang="en-US" sz="2800" smtClean="0">
                <a:solidFill>
                  <a:srgbClr val="FF0000"/>
                </a:solidFill>
              </a:rPr>
            </a:br>
            <a:endParaRPr lang="en-US" sz="2800" smtClean="0">
              <a:solidFill>
                <a:srgbClr val="FF0000"/>
              </a:solidFill>
            </a:endParaRPr>
          </a:p>
        </p:txBody>
      </p:sp>
      <p:sp>
        <p:nvSpPr>
          <p:cNvPr id="22531" name="Rectangle 3"/>
          <p:cNvSpPr>
            <a:spLocks noGrp="1" noChangeArrowheads="1"/>
          </p:cNvSpPr>
          <p:nvPr>
            <p:ph type="body" idx="1"/>
          </p:nvPr>
        </p:nvSpPr>
        <p:spPr>
          <a:xfrm>
            <a:off x="228600" y="1600200"/>
            <a:ext cx="8458200" cy="5257800"/>
          </a:xfrm>
        </p:spPr>
        <p:txBody>
          <a:bodyPr/>
          <a:lstStyle/>
          <a:p>
            <a:pPr marL="457200" indent="-457200" algn="ctr" eaLnBrk="1" hangingPunct="1">
              <a:lnSpc>
                <a:spcPct val="80000"/>
              </a:lnSpc>
              <a:buFontTx/>
              <a:buNone/>
              <a:defRPr/>
            </a:pPr>
            <a:endParaRPr lang="en-US" sz="2400" dirty="0" smtClean="0">
              <a:solidFill>
                <a:srgbClr val="FF0000"/>
              </a:solidFill>
            </a:endParaRPr>
          </a:p>
          <a:p>
            <a:pPr marL="457200" indent="-457200" algn="ctr" eaLnBrk="1" hangingPunct="1">
              <a:lnSpc>
                <a:spcPct val="80000"/>
              </a:lnSpc>
              <a:buFontTx/>
              <a:buNone/>
              <a:defRPr/>
            </a:pPr>
            <a:r>
              <a:rPr lang="en-US" sz="2800" dirty="0" smtClean="0">
                <a:solidFill>
                  <a:srgbClr val="FF0000"/>
                </a:solidFill>
              </a:rPr>
              <a:t>What is the differential diagnosis? </a:t>
            </a:r>
            <a:endParaRPr lang="en-US" sz="2800" b="1" dirty="0" smtClean="0"/>
          </a:p>
          <a:p>
            <a:pPr marL="457200" indent="-457200" eaLnBrk="1" hangingPunct="1">
              <a:lnSpc>
                <a:spcPct val="80000"/>
              </a:lnSpc>
              <a:buFontTx/>
              <a:buNone/>
              <a:defRPr/>
            </a:pPr>
            <a:r>
              <a:rPr lang="en-US" sz="2400" b="1" dirty="0" smtClean="0"/>
              <a:t>	</a:t>
            </a:r>
          </a:p>
          <a:p>
            <a:pPr marL="457200" indent="-457200" eaLnBrk="1" hangingPunct="1">
              <a:lnSpc>
                <a:spcPct val="80000"/>
              </a:lnSpc>
              <a:buFontTx/>
              <a:buNone/>
              <a:defRPr/>
            </a:pPr>
            <a:endParaRPr lang="en-US" sz="2400" b="1" dirty="0" smtClean="0">
              <a:solidFill>
                <a:srgbClr val="0000FF"/>
              </a:solidFill>
            </a:endParaRPr>
          </a:p>
          <a:p>
            <a:pPr marL="457200" indent="-457200" eaLnBrk="1" hangingPunct="1">
              <a:lnSpc>
                <a:spcPct val="80000"/>
              </a:lnSpc>
              <a:buFontTx/>
              <a:buNone/>
              <a:defRPr/>
            </a:pPr>
            <a:r>
              <a:rPr lang="en-US" sz="2400" b="1" dirty="0" smtClean="0">
                <a:solidFill>
                  <a:srgbClr val="0000FF"/>
                </a:solidFill>
              </a:rPr>
              <a:t>	- 	Other viral infections including hepatitis and      	cytomegalovirus. </a:t>
            </a:r>
          </a:p>
          <a:p>
            <a:pPr marL="457200" indent="-457200" eaLnBrk="1" hangingPunct="1">
              <a:lnSpc>
                <a:spcPct val="80000"/>
              </a:lnSpc>
              <a:buFontTx/>
              <a:buNone/>
              <a:defRPr/>
            </a:pPr>
            <a:r>
              <a:rPr lang="en-US" sz="2400" b="1" dirty="0" smtClean="0">
                <a:solidFill>
                  <a:srgbClr val="0000FF"/>
                </a:solidFill>
              </a:rPr>
              <a:t>	</a:t>
            </a:r>
          </a:p>
          <a:p>
            <a:pPr marL="457200" indent="-457200" eaLnBrk="1" hangingPunct="1">
              <a:lnSpc>
                <a:spcPct val="80000"/>
              </a:lnSpc>
              <a:buFontTx/>
              <a:buNone/>
              <a:defRPr/>
            </a:pPr>
            <a:r>
              <a:rPr lang="en-US" sz="2400" b="1" dirty="0" smtClean="0">
                <a:solidFill>
                  <a:srgbClr val="0000FF"/>
                </a:solidFill>
              </a:rPr>
              <a:t>	-	It should not be confused with leukemia.</a:t>
            </a:r>
            <a:r>
              <a:rPr lang="en-US" sz="2400" dirty="0" smtClean="0">
                <a:solidFill>
                  <a:srgbClr val="0000FF"/>
                </a:solidFill>
              </a:rPr>
              <a:t> </a:t>
            </a:r>
          </a:p>
          <a:p>
            <a:pPr marL="381000" indent="-381000" eaLnBrk="1" hangingPunct="1">
              <a:lnSpc>
                <a:spcPct val="80000"/>
              </a:lnSpc>
              <a:buFontTx/>
              <a:buNone/>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anim calcmode="lin" valueType="num">
                                      <p:cBhvr additive="base">
                                        <p:cTn id="7"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anim calcmode="lin" valueType="num">
                                      <p:cBhvr additive="base">
                                        <p:cTn id="1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anim calcmode="lin" valueType="num">
                                      <p:cBhvr additive="base">
                                        <p:cTn id="1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274638"/>
            <a:ext cx="8763000" cy="792162"/>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2 </a:t>
            </a:r>
            <a:r>
              <a:rPr lang="en-US" sz="2800" smtClean="0">
                <a:solidFill>
                  <a:srgbClr val="FF0000"/>
                </a:solidFill>
              </a:rPr>
              <a:t/>
            </a:r>
            <a:br>
              <a:rPr lang="en-US" sz="2800" smtClean="0">
                <a:solidFill>
                  <a:srgbClr val="FF0000"/>
                </a:solidFill>
              </a:rPr>
            </a:br>
            <a:endParaRPr lang="en-US" sz="2800" smtClean="0">
              <a:solidFill>
                <a:srgbClr val="FF0000"/>
              </a:solidFill>
            </a:endParaRPr>
          </a:p>
        </p:txBody>
      </p:sp>
      <p:sp>
        <p:nvSpPr>
          <p:cNvPr id="22531" name="Rectangle 3"/>
          <p:cNvSpPr>
            <a:spLocks noGrp="1" noChangeArrowheads="1"/>
          </p:cNvSpPr>
          <p:nvPr>
            <p:ph type="body" idx="1"/>
          </p:nvPr>
        </p:nvSpPr>
        <p:spPr>
          <a:xfrm>
            <a:off x="228600" y="1600200"/>
            <a:ext cx="8458200" cy="5257800"/>
          </a:xfrm>
        </p:spPr>
        <p:txBody>
          <a:bodyPr/>
          <a:lstStyle/>
          <a:p>
            <a:pPr marL="457200" indent="-457200" eaLnBrk="1" hangingPunct="1">
              <a:lnSpc>
                <a:spcPct val="80000"/>
              </a:lnSpc>
              <a:buFontTx/>
              <a:buNone/>
              <a:defRPr/>
            </a:pPr>
            <a:endParaRPr lang="en-US" sz="2400" dirty="0" smtClean="0">
              <a:solidFill>
                <a:srgbClr val="FF0000"/>
              </a:solidFill>
            </a:endParaRPr>
          </a:p>
          <a:p>
            <a:pPr marL="457200" indent="-457200" eaLnBrk="1" hangingPunct="1">
              <a:lnSpc>
                <a:spcPct val="80000"/>
              </a:lnSpc>
              <a:buFontTx/>
              <a:buNone/>
              <a:defRPr/>
            </a:pPr>
            <a:endParaRPr lang="en-US" sz="2400" dirty="0" smtClean="0">
              <a:solidFill>
                <a:srgbClr val="FF0000"/>
              </a:solidFill>
            </a:endParaRPr>
          </a:p>
          <a:p>
            <a:pPr marL="457200" indent="-457200" eaLnBrk="1" hangingPunct="1">
              <a:lnSpc>
                <a:spcPct val="80000"/>
              </a:lnSpc>
              <a:buFontTx/>
              <a:buNone/>
              <a:defRPr/>
            </a:pPr>
            <a:r>
              <a:rPr lang="en-US" sz="2400" dirty="0" smtClean="0">
                <a:solidFill>
                  <a:srgbClr val="FF0000"/>
                </a:solidFill>
              </a:rPr>
              <a:t>	What other laboratory test that may be helpful in arriving at a specific diagnosis? </a:t>
            </a:r>
          </a:p>
          <a:p>
            <a:pPr marL="457200" indent="-457200" eaLnBrk="1" hangingPunct="1">
              <a:lnSpc>
                <a:spcPct val="80000"/>
              </a:lnSpc>
              <a:buFontTx/>
              <a:buNone/>
              <a:defRPr/>
            </a:pPr>
            <a:r>
              <a:rPr lang="en-US" sz="2400" b="1" dirty="0" smtClean="0"/>
              <a:t>	</a:t>
            </a:r>
          </a:p>
          <a:p>
            <a:pPr marL="457200" indent="-457200" eaLnBrk="1" hangingPunct="1">
              <a:lnSpc>
                <a:spcPct val="80000"/>
              </a:lnSpc>
              <a:buFontTx/>
              <a:buNone/>
              <a:defRPr/>
            </a:pPr>
            <a:r>
              <a:rPr lang="en-US" sz="2400" dirty="0" smtClean="0">
                <a:solidFill>
                  <a:srgbClr val="0000FF"/>
                </a:solidFill>
              </a:rPr>
              <a:t>	</a:t>
            </a:r>
          </a:p>
          <a:p>
            <a:pPr marL="457200" indent="-457200" eaLnBrk="1" hangingPunct="1">
              <a:lnSpc>
                <a:spcPct val="80000"/>
              </a:lnSpc>
              <a:buFontTx/>
              <a:buNone/>
              <a:defRPr/>
            </a:pPr>
            <a:r>
              <a:rPr lang="en-US" sz="2400" dirty="0" smtClean="0">
                <a:solidFill>
                  <a:srgbClr val="0000FF"/>
                </a:solidFill>
              </a:rPr>
              <a:t>	serologic test for infectious mononucleosis like </a:t>
            </a:r>
          </a:p>
          <a:p>
            <a:pPr marL="457200" indent="-457200" eaLnBrk="1" hangingPunct="1">
              <a:lnSpc>
                <a:spcPct val="80000"/>
              </a:lnSpc>
              <a:buFontTx/>
              <a:buNone/>
              <a:defRPr/>
            </a:pPr>
            <a:r>
              <a:rPr lang="en-US" sz="2400" dirty="0" smtClean="0">
                <a:solidFill>
                  <a:srgbClr val="0000FF"/>
                </a:solidFill>
              </a:rPr>
              <a:t>	Paul-</a:t>
            </a:r>
            <a:r>
              <a:rPr lang="en-US" sz="2400" dirty="0" err="1" smtClean="0">
                <a:solidFill>
                  <a:srgbClr val="0000FF"/>
                </a:solidFill>
              </a:rPr>
              <a:t>Bunnell</a:t>
            </a:r>
            <a:r>
              <a:rPr lang="en-US" sz="2400" dirty="0" smtClean="0">
                <a:solidFill>
                  <a:srgbClr val="0000FF"/>
                </a:solidFill>
              </a:rPr>
              <a:t> test would confirm the diagnosis in most cases. </a:t>
            </a:r>
          </a:p>
          <a:p>
            <a:pPr marL="381000" indent="-381000" eaLnBrk="1" hangingPunct="1">
              <a:lnSpc>
                <a:spcPct val="80000"/>
              </a:lnSpc>
              <a:buFontTx/>
              <a:buAutoNum type="arabicPeriod"/>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anim calcmode="lin" valueType="num">
                                      <p:cBhvr additive="base">
                                        <p:cTn id="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6" end="6"/>
                                            </p:txEl>
                                          </p:spTgt>
                                        </p:tgtEl>
                                        <p:attrNameLst>
                                          <p:attrName>style.visibility</p:attrName>
                                        </p:attrNameLst>
                                      </p:cBhvr>
                                      <p:to>
                                        <p:strVal val="visible"/>
                                      </p:to>
                                    </p:set>
                                    <p:anim calcmode="lin" valueType="num">
                                      <p:cBhvr additive="base">
                                        <p:cTn id="11"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solidFill>
                  <a:srgbClr val="FF0000"/>
                </a:solidFill>
              </a:rPr>
              <a:t>CASE 3 </a:t>
            </a:r>
          </a:p>
        </p:txBody>
      </p:sp>
      <p:sp>
        <p:nvSpPr>
          <p:cNvPr id="45059" name="Rectangle 3"/>
          <p:cNvSpPr>
            <a:spLocks noGrp="1" noChangeArrowheads="1"/>
          </p:cNvSpPr>
          <p:nvPr>
            <p:ph type="body" idx="1"/>
          </p:nvPr>
        </p:nvSpPr>
        <p:spPr/>
        <p:txBody>
          <a:bodyPr/>
          <a:lstStyle/>
          <a:p>
            <a:pPr eaLnBrk="1" hangingPunct="1"/>
            <a:r>
              <a:rPr lang="en-US" b="1" smtClean="0">
                <a:solidFill>
                  <a:srgbClr val="FF0000"/>
                </a:solidFill>
              </a:rPr>
              <a:t>History:</a:t>
            </a:r>
          </a:p>
          <a:p>
            <a:pPr lvl="1" eaLnBrk="1" hangingPunct="1">
              <a:buFontTx/>
              <a:buNone/>
            </a:pPr>
            <a:r>
              <a:rPr lang="en-US" smtClean="0"/>
              <a:t>  </a:t>
            </a:r>
            <a:r>
              <a:rPr lang="en-US" smtClean="0">
                <a:solidFill>
                  <a:srgbClr val="0000FF"/>
                </a:solidFill>
              </a:rPr>
              <a:t>This 40 year old male complains of progressive weakness for a month. On examination, few small lymph nodes were palpable in both axillae with tip spleen and sternal tenderness detected.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heme020"/>
          <p:cNvPicPr>
            <a:picLocks noChangeAspect="1" noChangeArrowheads="1"/>
          </p:cNvPicPr>
          <p:nvPr/>
        </p:nvPicPr>
        <p:blipFill>
          <a:blip r:embed="rId2"/>
          <a:srcRect/>
          <a:stretch>
            <a:fillRect/>
          </a:stretch>
        </p:blipFill>
        <p:spPr bwMode="auto">
          <a:xfrm>
            <a:off x="914400" y="685800"/>
            <a:ext cx="7429500" cy="4879975"/>
          </a:xfrm>
          <a:prstGeom prst="rect">
            <a:avLst/>
          </a:prstGeom>
          <a:noFill/>
          <a:ln w="9525">
            <a:noFill/>
            <a:miter lim="800000"/>
            <a:headEnd/>
            <a:tailEnd/>
          </a:ln>
        </p:spPr>
      </p:pic>
      <p:sp>
        <p:nvSpPr>
          <p:cNvPr id="46083" name="Text Box 8"/>
          <p:cNvSpPr txBox="1">
            <a:spLocks noChangeArrowheads="1"/>
          </p:cNvSpPr>
          <p:nvPr/>
        </p:nvSpPr>
        <p:spPr bwMode="auto">
          <a:xfrm>
            <a:off x="990600" y="5867400"/>
            <a:ext cx="6934200" cy="369888"/>
          </a:xfrm>
          <a:prstGeom prst="rect">
            <a:avLst/>
          </a:prstGeom>
          <a:noFill/>
          <a:ln w="9525">
            <a:noFill/>
            <a:miter lim="800000"/>
            <a:headEnd/>
            <a:tailEnd/>
          </a:ln>
        </p:spPr>
        <p:txBody>
          <a:bodyPr>
            <a:spAutoFit/>
          </a:bodyPr>
          <a:lstStyle/>
          <a:p>
            <a:pPr>
              <a:spcBef>
                <a:spcPct val="50000"/>
              </a:spcBef>
            </a:pPr>
            <a:endParaRPr lang="en-US"/>
          </a:p>
        </p:txBody>
      </p:sp>
      <p:sp>
        <p:nvSpPr>
          <p:cNvPr id="46084" name="Rectangle 5"/>
          <p:cNvSpPr>
            <a:spLocks noChangeArrowheads="1"/>
          </p:cNvSpPr>
          <p:nvPr/>
        </p:nvSpPr>
        <p:spPr bwMode="auto">
          <a:xfrm>
            <a:off x="3962400" y="152400"/>
            <a:ext cx="1730375" cy="584200"/>
          </a:xfrm>
          <a:prstGeom prst="rect">
            <a:avLst/>
          </a:prstGeom>
          <a:noFill/>
          <a:ln w="9525">
            <a:noFill/>
            <a:miter lim="800000"/>
            <a:headEnd/>
            <a:tailEnd/>
          </a:ln>
        </p:spPr>
        <p:txBody>
          <a:bodyPr wrap="none">
            <a:spAutoFit/>
          </a:bodyPr>
          <a:lstStyle/>
          <a:p>
            <a:r>
              <a:rPr lang="en-US" sz="3200">
                <a:solidFill>
                  <a:srgbClr val="FF0000"/>
                </a:solidFill>
              </a:rPr>
              <a:t>CASE 3</a:t>
            </a:r>
            <a:r>
              <a:rPr lang="en-US" sz="2800">
                <a:solidFill>
                  <a:srgbClr val="FF0000"/>
                </a:solidFill>
              </a:rPr>
              <a:t> </a:t>
            </a:r>
            <a:endParaRPr lang="en-US"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rgbClr val="FF0000"/>
                </a:solidFill>
              </a:rPr>
              <a:t>CASE 3 </a:t>
            </a:r>
            <a:endParaRPr lang="en-US" b="1" smtClean="0"/>
          </a:p>
        </p:txBody>
      </p:sp>
      <p:sp>
        <p:nvSpPr>
          <p:cNvPr id="47107" name="Rectangle 3"/>
          <p:cNvSpPr>
            <a:spLocks noGrp="1" noChangeArrowheads="1"/>
          </p:cNvSpPr>
          <p:nvPr>
            <p:ph type="body" idx="1"/>
          </p:nvPr>
        </p:nvSpPr>
        <p:spPr/>
        <p:txBody>
          <a:bodyPr/>
          <a:lstStyle/>
          <a:p>
            <a:pPr eaLnBrk="1" hangingPunct="1"/>
            <a:endParaRPr lang="en-US" sz="2800" smtClean="0">
              <a:solidFill>
                <a:srgbClr val="0000FF"/>
              </a:solidFill>
            </a:endParaRPr>
          </a:p>
          <a:p>
            <a:pPr eaLnBrk="1" hangingPunct="1"/>
            <a:r>
              <a:rPr lang="en-US" sz="2800" smtClean="0">
                <a:solidFill>
                  <a:srgbClr val="0000FF"/>
                </a:solidFill>
              </a:rPr>
              <a:t>CBC showed Hgb 102 g/l, WBC 67 X 10</a:t>
            </a:r>
            <a:r>
              <a:rPr lang="en-US" sz="2800" baseline="30000" smtClean="0">
                <a:solidFill>
                  <a:srgbClr val="0000FF"/>
                </a:solidFill>
              </a:rPr>
              <a:t>9</a:t>
            </a:r>
            <a:r>
              <a:rPr lang="en-US" sz="2800" smtClean="0">
                <a:solidFill>
                  <a:srgbClr val="0000FF"/>
                </a:solidFill>
              </a:rPr>
              <a:t>/L, and platelet count 36 X 10</a:t>
            </a:r>
            <a:r>
              <a:rPr lang="en-US" sz="2800" baseline="30000" smtClean="0">
                <a:solidFill>
                  <a:srgbClr val="0000FF"/>
                </a:solidFill>
              </a:rPr>
              <a:t>9</a:t>
            </a:r>
            <a:r>
              <a:rPr lang="en-US" sz="2800" smtClean="0">
                <a:solidFill>
                  <a:srgbClr val="0000FF"/>
                </a:solidFill>
              </a:rPr>
              <a:t>/L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152400"/>
            <a:ext cx="8229600" cy="838200"/>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3</a:t>
            </a:r>
            <a:r>
              <a:rPr lang="en-US" sz="3600" smtClean="0">
                <a:solidFill>
                  <a:srgbClr val="FF0000"/>
                </a:solidFill>
              </a:rPr>
              <a:t> </a:t>
            </a:r>
            <a:br>
              <a:rPr lang="en-US" sz="3600" smtClean="0">
                <a:solidFill>
                  <a:srgbClr val="FF0000"/>
                </a:solidFill>
              </a:rPr>
            </a:br>
            <a:endParaRPr lang="en-US" sz="3600" smtClean="0">
              <a:solidFill>
                <a:srgbClr val="FF0000"/>
              </a:solidFill>
            </a:endParaRPr>
          </a:p>
        </p:txBody>
      </p:sp>
      <p:sp>
        <p:nvSpPr>
          <p:cNvPr id="44035" name="Rectangle 3"/>
          <p:cNvSpPr>
            <a:spLocks noGrp="1" noChangeArrowheads="1"/>
          </p:cNvSpPr>
          <p:nvPr>
            <p:ph type="body" idx="1"/>
          </p:nvPr>
        </p:nvSpPr>
        <p:spPr>
          <a:xfrm>
            <a:off x="457200" y="1600200"/>
            <a:ext cx="8229600" cy="4572000"/>
          </a:xfrm>
        </p:spPr>
        <p:txBody>
          <a:bodyPr/>
          <a:lstStyle/>
          <a:p>
            <a:pPr marL="381000" indent="-381000" algn="ctr" eaLnBrk="1" hangingPunct="1">
              <a:lnSpc>
                <a:spcPct val="80000"/>
              </a:lnSpc>
              <a:buFontTx/>
              <a:buNone/>
            </a:pPr>
            <a:endParaRPr lang="en-US" sz="2800" smtClean="0">
              <a:solidFill>
                <a:srgbClr val="FF0000"/>
              </a:solidFill>
            </a:endParaRPr>
          </a:p>
          <a:p>
            <a:pPr marL="381000" indent="-381000" algn="ctr" eaLnBrk="1" hangingPunct="1">
              <a:lnSpc>
                <a:spcPct val="80000"/>
              </a:lnSpc>
              <a:buFontTx/>
              <a:buNone/>
            </a:pPr>
            <a:r>
              <a:rPr lang="en-US" sz="2800" smtClean="0">
                <a:solidFill>
                  <a:srgbClr val="FF0000"/>
                </a:solidFill>
              </a:rPr>
              <a:t>What are the WBCs predominantly seen?</a:t>
            </a:r>
            <a:r>
              <a:rPr lang="en-US" sz="2800" smtClean="0"/>
              <a:t> </a:t>
            </a:r>
          </a:p>
          <a:p>
            <a:pPr marL="381000" indent="-381000" eaLnBrk="1" hangingPunct="1">
              <a:lnSpc>
                <a:spcPct val="80000"/>
              </a:lnSpc>
              <a:buFontTx/>
              <a:buNone/>
            </a:pPr>
            <a:r>
              <a:rPr lang="en-US" sz="2400" b="1" smtClean="0"/>
              <a:t>	</a:t>
            </a:r>
          </a:p>
          <a:p>
            <a:pPr marL="381000" indent="-381000" eaLnBrk="1" hangingPunct="1">
              <a:lnSpc>
                <a:spcPct val="80000"/>
              </a:lnSpc>
              <a:buFontTx/>
              <a:buNone/>
            </a:pPr>
            <a:r>
              <a:rPr lang="en-US" sz="2400" b="1" smtClean="0">
                <a:solidFill>
                  <a:srgbClr val="0000FF"/>
                </a:solidFill>
              </a:rPr>
              <a:t>	</a:t>
            </a:r>
            <a:r>
              <a:rPr lang="en-US" sz="2400" smtClean="0">
                <a:solidFill>
                  <a:srgbClr val="0000FF"/>
                </a:solidFill>
              </a:rPr>
              <a:t>The WBC's in this smear are myeloblasts. Platelets are reduced in number with some large forms are seen. </a:t>
            </a:r>
          </a:p>
          <a:p>
            <a:pPr marL="381000" indent="-381000" eaLnBrk="1" hangingPunct="1">
              <a:lnSpc>
                <a:spcPct val="80000"/>
              </a:lnSpc>
              <a:buFontTx/>
              <a:buNone/>
            </a:pPr>
            <a:endParaRPr lang="en-US" sz="2400" smtClean="0">
              <a:solidFill>
                <a:srgbClr val="FF0000"/>
              </a:solidFill>
            </a:endParaRPr>
          </a:p>
        </p:txBody>
      </p:sp>
      <p:cxnSp>
        <p:nvCxnSpPr>
          <p:cNvPr id="5" name="Straight Connector 4"/>
          <p:cNvCxnSpPr/>
          <p:nvPr/>
        </p:nvCxnSpPr>
        <p:spPr>
          <a:xfrm>
            <a:off x="0" y="12954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anim calcmode="lin" valueType="num">
                                      <p:cBhvr additive="base">
                                        <p:cTn id="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anim calcmode="lin" valueType="num">
                                      <p:cBhvr additive="base">
                                        <p:cTn id="13"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152400"/>
            <a:ext cx="8229600" cy="838200"/>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3</a:t>
            </a:r>
            <a:r>
              <a:rPr lang="en-US" sz="3600" smtClean="0">
                <a:solidFill>
                  <a:srgbClr val="FF0000"/>
                </a:solidFill>
              </a:rPr>
              <a:t> </a:t>
            </a:r>
            <a:br>
              <a:rPr lang="en-US" sz="3600" smtClean="0">
                <a:solidFill>
                  <a:srgbClr val="FF0000"/>
                </a:solidFill>
              </a:rPr>
            </a:br>
            <a:endParaRPr lang="en-US" sz="3600" smtClean="0">
              <a:solidFill>
                <a:srgbClr val="FF0000"/>
              </a:solidFill>
            </a:endParaRPr>
          </a:p>
        </p:txBody>
      </p:sp>
      <p:sp>
        <p:nvSpPr>
          <p:cNvPr id="45059" name="Rectangle 3"/>
          <p:cNvSpPr>
            <a:spLocks noGrp="1" noChangeArrowheads="1"/>
          </p:cNvSpPr>
          <p:nvPr>
            <p:ph type="body" idx="1"/>
          </p:nvPr>
        </p:nvSpPr>
        <p:spPr>
          <a:xfrm>
            <a:off x="457200" y="1600200"/>
            <a:ext cx="8229600" cy="5257800"/>
          </a:xfrm>
        </p:spPr>
        <p:txBody>
          <a:bodyPr/>
          <a:lstStyle/>
          <a:p>
            <a:pPr marL="381000" indent="-381000" eaLnBrk="1" hangingPunct="1">
              <a:lnSpc>
                <a:spcPct val="80000"/>
              </a:lnSpc>
              <a:buFontTx/>
              <a:buNone/>
            </a:pPr>
            <a:endParaRPr lang="en-US" sz="2400" smtClean="0">
              <a:solidFill>
                <a:srgbClr val="FF0000"/>
              </a:solidFill>
            </a:endParaRPr>
          </a:p>
          <a:p>
            <a:pPr marL="381000" indent="-381000" algn="ctr" eaLnBrk="1" hangingPunct="1">
              <a:lnSpc>
                <a:spcPct val="80000"/>
              </a:lnSpc>
              <a:buFontTx/>
              <a:buNone/>
            </a:pPr>
            <a:r>
              <a:rPr lang="en-US" sz="2400" smtClean="0">
                <a:solidFill>
                  <a:srgbClr val="FF0000"/>
                </a:solidFill>
              </a:rPr>
              <a:t>	What do you think the name of the intracytoplasmic marker which is seen and diagnostic in this case? </a:t>
            </a:r>
          </a:p>
          <a:p>
            <a:pPr marL="381000" indent="-381000" eaLnBrk="1" hangingPunct="1">
              <a:lnSpc>
                <a:spcPct val="80000"/>
              </a:lnSpc>
              <a:buFontTx/>
              <a:buNone/>
            </a:pPr>
            <a:r>
              <a:rPr lang="en-US" sz="2400" smtClean="0"/>
              <a:t>	</a:t>
            </a:r>
            <a:r>
              <a:rPr lang="en-US" sz="2400" smtClean="0">
                <a:solidFill>
                  <a:srgbClr val="0000FF"/>
                </a:solidFill>
              </a:rPr>
              <a:t> </a:t>
            </a:r>
          </a:p>
          <a:p>
            <a:pPr marL="381000" indent="-381000" eaLnBrk="1" hangingPunct="1">
              <a:lnSpc>
                <a:spcPct val="80000"/>
              </a:lnSpc>
              <a:buFontTx/>
              <a:buNone/>
            </a:pPr>
            <a:endParaRPr lang="en-US" sz="2400" b="1" smtClean="0">
              <a:solidFill>
                <a:srgbClr val="0000FF"/>
              </a:solidFill>
            </a:endParaRPr>
          </a:p>
          <a:p>
            <a:pPr marL="381000" indent="-381000" algn="ctr" eaLnBrk="1" hangingPunct="1">
              <a:lnSpc>
                <a:spcPct val="80000"/>
              </a:lnSpc>
              <a:buFontTx/>
              <a:buNone/>
            </a:pPr>
            <a:r>
              <a:rPr lang="en-US" sz="2800" smtClean="0">
                <a:solidFill>
                  <a:srgbClr val="0000FF"/>
                </a:solidFill>
              </a:rPr>
              <a:t>	The diagnostic marker </a:t>
            </a:r>
          </a:p>
          <a:p>
            <a:pPr marL="381000" indent="-381000" algn="ctr" eaLnBrk="1" hangingPunct="1">
              <a:lnSpc>
                <a:spcPct val="80000"/>
              </a:lnSpc>
              <a:buFontTx/>
              <a:buNone/>
            </a:pPr>
            <a:r>
              <a:rPr lang="en-US" sz="2800" smtClean="0">
                <a:solidFill>
                  <a:srgbClr val="0000FF"/>
                </a:solidFill>
              </a:rPr>
              <a:t>is </a:t>
            </a:r>
          </a:p>
          <a:p>
            <a:pPr marL="381000" indent="-381000" algn="ctr" eaLnBrk="1" hangingPunct="1">
              <a:lnSpc>
                <a:spcPct val="80000"/>
              </a:lnSpc>
              <a:buFontTx/>
              <a:buNone/>
            </a:pPr>
            <a:r>
              <a:rPr lang="en-US" sz="3600" smtClean="0">
                <a:solidFill>
                  <a:srgbClr val="0000FF"/>
                </a:solidFill>
              </a:rPr>
              <a:t>Auer rod</a:t>
            </a:r>
            <a:r>
              <a:rPr lang="en-US" sz="2400" smtClean="0">
                <a:solidFill>
                  <a:srgbClr val="0000FF"/>
                </a:solidFill>
              </a:rPr>
              <a:t> </a:t>
            </a:r>
          </a:p>
          <a:p>
            <a:pPr marL="381000" indent="-381000" eaLnBrk="1" hangingPunct="1">
              <a:lnSpc>
                <a:spcPct val="80000"/>
              </a:lnSpc>
              <a:buFontTx/>
              <a:buNone/>
            </a:pPr>
            <a:endParaRPr lang="en-US" sz="2400" smtClean="0">
              <a:solidFill>
                <a:srgbClr val="FF0000"/>
              </a:solidFill>
            </a:endParaRPr>
          </a:p>
        </p:txBody>
      </p:sp>
      <p:cxnSp>
        <p:nvCxnSpPr>
          <p:cNvPr id="5" name="Straight Connector 4"/>
          <p:cNvCxnSpPr/>
          <p:nvPr/>
        </p:nvCxnSpPr>
        <p:spPr>
          <a:xfrm>
            <a:off x="0" y="12954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4" end="4"/>
                                            </p:txEl>
                                          </p:spTgt>
                                        </p:tgtEl>
                                        <p:attrNameLst>
                                          <p:attrName>style.visibility</p:attrName>
                                        </p:attrNameLst>
                                      </p:cBhvr>
                                      <p:to>
                                        <p:strVal val="visible"/>
                                      </p:to>
                                    </p:set>
                                    <p:anim calcmode="lin" valueType="num">
                                      <p:cBhvr additive="base">
                                        <p:cTn id="7"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59">
                                            <p:txEl>
                                              <p:pRg st="5" end="5"/>
                                            </p:txEl>
                                          </p:spTgt>
                                        </p:tgtEl>
                                        <p:attrNameLst>
                                          <p:attrName>style.visibility</p:attrName>
                                        </p:attrNameLst>
                                      </p:cBhvr>
                                      <p:to>
                                        <p:strVal val="visible"/>
                                      </p:to>
                                    </p:set>
                                    <p:anim calcmode="lin" valueType="num">
                                      <p:cBhvr additive="base">
                                        <p:cTn id="11"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059">
                                            <p:txEl>
                                              <p:pRg st="6" end="6"/>
                                            </p:txEl>
                                          </p:spTgt>
                                        </p:tgtEl>
                                        <p:attrNameLst>
                                          <p:attrName>style.visibility</p:attrName>
                                        </p:attrNameLst>
                                      </p:cBhvr>
                                      <p:to>
                                        <p:strVal val="visible"/>
                                      </p:to>
                                    </p:set>
                                    <p:anim calcmode="lin" valueType="num">
                                      <p:cBhvr additive="base">
                                        <p:cTn id="15"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152400"/>
            <a:ext cx="8229600" cy="838200"/>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3</a:t>
            </a:r>
            <a:r>
              <a:rPr lang="en-US" sz="3600" smtClean="0">
                <a:solidFill>
                  <a:srgbClr val="FF0000"/>
                </a:solidFill>
              </a:rPr>
              <a:t> </a:t>
            </a:r>
            <a:br>
              <a:rPr lang="en-US" sz="3600" smtClean="0">
                <a:solidFill>
                  <a:srgbClr val="FF0000"/>
                </a:solidFill>
              </a:rPr>
            </a:br>
            <a:endParaRPr lang="en-US" sz="3600" smtClean="0">
              <a:solidFill>
                <a:srgbClr val="FF0000"/>
              </a:solidFill>
            </a:endParaRPr>
          </a:p>
        </p:txBody>
      </p:sp>
      <p:sp>
        <p:nvSpPr>
          <p:cNvPr id="46083" name="Rectangle 3"/>
          <p:cNvSpPr>
            <a:spLocks noGrp="1" noChangeArrowheads="1"/>
          </p:cNvSpPr>
          <p:nvPr>
            <p:ph type="body" idx="1"/>
          </p:nvPr>
        </p:nvSpPr>
        <p:spPr>
          <a:xfrm>
            <a:off x="457200" y="1600200"/>
            <a:ext cx="8229600" cy="5257800"/>
          </a:xfrm>
        </p:spPr>
        <p:txBody>
          <a:bodyPr/>
          <a:lstStyle/>
          <a:p>
            <a:pPr marL="381000" indent="-381000" eaLnBrk="1" hangingPunct="1">
              <a:lnSpc>
                <a:spcPct val="80000"/>
              </a:lnSpc>
              <a:buFontTx/>
              <a:buNone/>
            </a:pPr>
            <a:endParaRPr lang="en-US" sz="2400" smtClean="0">
              <a:solidFill>
                <a:srgbClr val="FF0000"/>
              </a:solidFill>
            </a:endParaRPr>
          </a:p>
          <a:p>
            <a:pPr marL="381000" indent="-381000" algn="ctr" eaLnBrk="1" hangingPunct="1">
              <a:lnSpc>
                <a:spcPct val="80000"/>
              </a:lnSpc>
              <a:buFontTx/>
              <a:buNone/>
            </a:pPr>
            <a:r>
              <a:rPr lang="en-US" sz="2400" smtClean="0">
                <a:solidFill>
                  <a:srgbClr val="FF0000"/>
                </a:solidFill>
              </a:rPr>
              <a:t>What is your diagnosis? </a:t>
            </a:r>
          </a:p>
          <a:p>
            <a:pPr marL="381000" indent="-381000" eaLnBrk="1" hangingPunct="1">
              <a:lnSpc>
                <a:spcPct val="80000"/>
              </a:lnSpc>
              <a:buFontTx/>
              <a:buNone/>
            </a:pPr>
            <a:r>
              <a:rPr lang="en-US" sz="2400" b="1" smtClean="0">
                <a:solidFill>
                  <a:srgbClr val="FF0000"/>
                </a:solidFill>
              </a:rPr>
              <a:t>	</a:t>
            </a:r>
          </a:p>
          <a:p>
            <a:pPr marL="381000" indent="-381000" algn="ctr" eaLnBrk="1" hangingPunct="1">
              <a:lnSpc>
                <a:spcPct val="80000"/>
              </a:lnSpc>
              <a:buFontTx/>
              <a:buNone/>
            </a:pPr>
            <a:r>
              <a:rPr lang="en-US" sz="2400" b="1" smtClean="0">
                <a:solidFill>
                  <a:srgbClr val="FF0000"/>
                </a:solidFill>
              </a:rPr>
              <a:t>	</a:t>
            </a:r>
            <a:r>
              <a:rPr lang="en-US" sz="2400" smtClean="0">
                <a:solidFill>
                  <a:srgbClr val="0000FF"/>
                </a:solidFill>
              </a:rPr>
              <a:t>Acute myeloblastic leukemia (AML). </a:t>
            </a:r>
          </a:p>
          <a:p>
            <a:pPr marL="381000" indent="-381000" eaLnBrk="1" hangingPunct="1">
              <a:lnSpc>
                <a:spcPct val="80000"/>
              </a:lnSpc>
              <a:buFontTx/>
              <a:buNone/>
            </a:pPr>
            <a:r>
              <a:rPr lang="en-US" sz="2400" smtClean="0">
                <a:solidFill>
                  <a:srgbClr val="0000FF"/>
                </a:solidFill>
              </a:rPr>
              <a:t>	</a:t>
            </a:r>
          </a:p>
          <a:p>
            <a:pPr marL="381000" indent="-381000" eaLnBrk="1" hangingPunct="1">
              <a:lnSpc>
                <a:spcPct val="80000"/>
              </a:lnSpc>
              <a:buFontTx/>
              <a:buNone/>
            </a:pPr>
            <a:r>
              <a:rPr lang="en-US" sz="2400" smtClean="0">
                <a:solidFill>
                  <a:srgbClr val="0000FF"/>
                </a:solidFill>
              </a:rPr>
              <a:t>	Most patients with acute leukemia have a markedly decreased platelet count.</a:t>
            </a:r>
          </a:p>
          <a:p>
            <a:pPr marL="381000" indent="-381000" eaLnBrk="1" hangingPunct="1">
              <a:lnSpc>
                <a:spcPct val="80000"/>
              </a:lnSpc>
              <a:buFontTx/>
              <a:buNone/>
            </a:pPr>
            <a:r>
              <a:rPr lang="en-US" sz="2400" smtClean="0">
                <a:solidFill>
                  <a:srgbClr val="0000FF"/>
                </a:solidFill>
              </a:rPr>
              <a:t>	 </a:t>
            </a:r>
          </a:p>
          <a:p>
            <a:pPr marL="381000" indent="-381000" eaLnBrk="1" hangingPunct="1">
              <a:lnSpc>
                <a:spcPct val="80000"/>
              </a:lnSpc>
              <a:buFontTx/>
              <a:buNone/>
            </a:pPr>
            <a:r>
              <a:rPr lang="en-US" sz="2400" smtClean="0">
                <a:solidFill>
                  <a:srgbClr val="0000FF"/>
                </a:solidFill>
              </a:rPr>
              <a:t>	Myeloblasts will be positive for peroxidase or Sudan black stain which is characteristic of granulocytic series.</a:t>
            </a:r>
          </a:p>
        </p:txBody>
      </p:sp>
      <p:cxnSp>
        <p:nvCxnSpPr>
          <p:cNvPr id="5" name="Straight Connector 4"/>
          <p:cNvCxnSpPr/>
          <p:nvPr/>
        </p:nvCxnSpPr>
        <p:spPr>
          <a:xfrm>
            <a:off x="0" y="12954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anim calcmode="lin" valueType="num">
                                      <p:cBhvr additive="base">
                                        <p:cTn id="7"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5" end="5"/>
                                            </p:txEl>
                                          </p:spTgt>
                                        </p:tgtEl>
                                        <p:attrNameLst>
                                          <p:attrName>style.visibility</p:attrName>
                                        </p:attrNameLst>
                                      </p:cBhvr>
                                      <p:to>
                                        <p:strVal val="visible"/>
                                      </p:to>
                                    </p:set>
                                    <p:anim calcmode="lin" valueType="num">
                                      <p:cBhvr additive="base">
                                        <p:cTn id="13"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083">
                                            <p:txEl>
                                              <p:pRg st="6" end="6"/>
                                            </p:txEl>
                                          </p:spTgt>
                                        </p:tgtEl>
                                        <p:attrNameLst>
                                          <p:attrName>style.visibility</p:attrName>
                                        </p:attrNameLst>
                                      </p:cBhvr>
                                      <p:to>
                                        <p:strVal val="visible"/>
                                      </p:to>
                                    </p:set>
                                    <p:anim calcmode="lin" valueType="num">
                                      <p:cBhvr additive="base">
                                        <p:cTn id="17"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6083">
                                            <p:txEl>
                                              <p:pRg st="7" end="7"/>
                                            </p:txEl>
                                          </p:spTgt>
                                        </p:tgtEl>
                                        <p:attrNameLst>
                                          <p:attrName>style.visibility</p:attrName>
                                        </p:attrNameLst>
                                      </p:cBhvr>
                                      <p:to>
                                        <p:strVal val="visible"/>
                                      </p:to>
                                    </p:set>
                                    <p:anim calcmode="lin" valueType="num">
                                      <p:cBhvr additive="base">
                                        <p:cTn id="21"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AML-M0-31 (2)-oky"/>
          <p:cNvPicPr>
            <a:picLocks noChangeAspect="1" noChangeArrowheads="1"/>
          </p:cNvPicPr>
          <p:nvPr>
            <p:ph type="body" idx="1"/>
          </p:nvPr>
        </p:nvPicPr>
        <p:blipFill>
          <a:blip r:embed="rId2"/>
          <a:srcRect/>
          <a:stretch>
            <a:fillRect/>
          </a:stretch>
        </p:blipFill>
        <p:spPr>
          <a:xfrm>
            <a:off x="179388" y="188913"/>
            <a:ext cx="2952750" cy="2160587"/>
          </a:xfrm>
          <a:noFill/>
        </p:spPr>
      </p:pic>
      <p:pic>
        <p:nvPicPr>
          <p:cNvPr id="68614" name="Picture 6" descr="M1"/>
          <p:cNvPicPr>
            <a:picLocks noChangeAspect="1" noChangeArrowheads="1"/>
          </p:cNvPicPr>
          <p:nvPr/>
        </p:nvPicPr>
        <p:blipFill>
          <a:blip r:embed="rId3"/>
          <a:srcRect/>
          <a:stretch>
            <a:fillRect/>
          </a:stretch>
        </p:blipFill>
        <p:spPr bwMode="auto">
          <a:xfrm>
            <a:off x="3203575" y="188913"/>
            <a:ext cx="2879725" cy="2160587"/>
          </a:xfrm>
          <a:prstGeom prst="rect">
            <a:avLst/>
          </a:prstGeom>
          <a:noFill/>
          <a:ln w="9525">
            <a:noFill/>
            <a:miter lim="800000"/>
            <a:headEnd/>
            <a:tailEnd/>
          </a:ln>
        </p:spPr>
      </p:pic>
      <p:pic>
        <p:nvPicPr>
          <p:cNvPr id="68615" name="Picture 7" descr="M2"/>
          <p:cNvPicPr>
            <a:picLocks noChangeAspect="1" noChangeArrowheads="1"/>
          </p:cNvPicPr>
          <p:nvPr/>
        </p:nvPicPr>
        <p:blipFill>
          <a:blip r:embed="rId4"/>
          <a:srcRect/>
          <a:stretch>
            <a:fillRect/>
          </a:stretch>
        </p:blipFill>
        <p:spPr bwMode="auto">
          <a:xfrm>
            <a:off x="6156325" y="188913"/>
            <a:ext cx="2808288" cy="2160587"/>
          </a:xfrm>
          <a:prstGeom prst="rect">
            <a:avLst/>
          </a:prstGeom>
          <a:noFill/>
          <a:ln w="9525">
            <a:noFill/>
            <a:miter lim="800000"/>
            <a:headEnd/>
            <a:tailEnd/>
          </a:ln>
        </p:spPr>
      </p:pic>
      <p:pic>
        <p:nvPicPr>
          <p:cNvPr id="68616" name="Picture 8" descr="M3- Faggott cells"/>
          <p:cNvPicPr>
            <a:picLocks noChangeAspect="1" noChangeArrowheads="1"/>
          </p:cNvPicPr>
          <p:nvPr/>
        </p:nvPicPr>
        <p:blipFill>
          <a:blip r:embed="rId5"/>
          <a:srcRect/>
          <a:stretch>
            <a:fillRect/>
          </a:stretch>
        </p:blipFill>
        <p:spPr bwMode="auto">
          <a:xfrm>
            <a:off x="179388" y="2420938"/>
            <a:ext cx="2952750" cy="1944687"/>
          </a:xfrm>
          <a:prstGeom prst="rect">
            <a:avLst/>
          </a:prstGeom>
          <a:noFill/>
          <a:ln w="9525">
            <a:noFill/>
            <a:miter lim="800000"/>
            <a:headEnd/>
            <a:tailEnd/>
          </a:ln>
        </p:spPr>
      </p:pic>
      <p:pic>
        <p:nvPicPr>
          <p:cNvPr id="68617" name="Picture 9" descr="M4"/>
          <p:cNvPicPr>
            <a:picLocks noChangeAspect="1" noChangeArrowheads="1"/>
          </p:cNvPicPr>
          <p:nvPr/>
        </p:nvPicPr>
        <p:blipFill>
          <a:blip r:embed="rId6"/>
          <a:srcRect/>
          <a:stretch>
            <a:fillRect/>
          </a:stretch>
        </p:blipFill>
        <p:spPr bwMode="auto">
          <a:xfrm>
            <a:off x="3203575" y="2420938"/>
            <a:ext cx="2868613" cy="1944687"/>
          </a:xfrm>
          <a:prstGeom prst="rect">
            <a:avLst/>
          </a:prstGeom>
          <a:noFill/>
          <a:ln w="9525">
            <a:noFill/>
            <a:miter lim="800000"/>
            <a:headEnd/>
            <a:tailEnd/>
          </a:ln>
        </p:spPr>
      </p:pic>
      <p:sp>
        <p:nvSpPr>
          <p:cNvPr id="51207" name="Text Box 10"/>
          <p:cNvSpPr txBox="1">
            <a:spLocks noChangeArrowheads="1"/>
          </p:cNvSpPr>
          <p:nvPr/>
        </p:nvSpPr>
        <p:spPr bwMode="auto">
          <a:xfrm>
            <a:off x="179388" y="1989138"/>
            <a:ext cx="501650" cy="366712"/>
          </a:xfrm>
          <a:prstGeom prst="rect">
            <a:avLst/>
          </a:prstGeom>
          <a:noFill/>
          <a:ln w="9525">
            <a:noFill/>
            <a:miter lim="800000"/>
            <a:headEnd/>
            <a:tailEnd/>
          </a:ln>
        </p:spPr>
        <p:txBody>
          <a:bodyPr wrap="none">
            <a:spAutoFit/>
          </a:bodyPr>
          <a:lstStyle/>
          <a:p>
            <a:r>
              <a:rPr lang="en-US">
                <a:solidFill>
                  <a:srgbClr val="0000FF"/>
                </a:solidFill>
              </a:rPr>
              <a:t>M0</a:t>
            </a:r>
          </a:p>
        </p:txBody>
      </p:sp>
      <p:sp>
        <p:nvSpPr>
          <p:cNvPr id="51208" name="Text Box 12"/>
          <p:cNvSpPr txBox="1">
            <a:spLocks noChangeArrowheads="1"/>
          </p:cNvSpPr>
          <p:nvPr/>
        </p:nvSpPr>
        <p:spPr bwMode="auto">
          <a:xfrm>
            <a:off x="3132138" y="1989138"/>
            <a:ext cx="501650" cy="366712"/>
          </a:xfrm>
          <a:prstGeom prst="rect">
            <a:avLst/>
          </a:prstGeom>
          <a:noFill/>
          <a:ln w="9525">
            <a:noFill/>
            <a:miter lim="800000"/>
            <a:headEnd/>
            <a:tailEnd/>
          </a:ln>
        </p:spPr>
        <p:txBody>
          <a:bodyPr wrap="none">
            <a:spAutoFit/>
          </a:bodyPr>
          <a:lstStyle/>
          <a:p>
            <a:r>
              <a:rPr lang="en-US">
                <a:solidFill>
                  <a:srgbClr val="0000FF"/>
                </a:solidFill>
              </a:rPr>
              <a:t>M1</a:t>
            </a:r>
          </a:p>
        </p:txBody>
      </p:sp>
      <p:sp>
        <p:nvSpPr>
          <p:cNvPr id="51209" name="Text Box 13"/>
          <p:cNvSpPr txBox="1">
            <a:spLocks noChangeArrowheads="1"/>
          </p:cNvSpPr>
          <p:nvPr/>
        </p:nvSpPr>
        <p:spPr bwMode="auto">
          <a:xfrm>
            <a:off x="6084888" y="1989138"/>
            <a:ext cx="501650" cy="366712"/>
          </a:xfrm>
          <a:prstGeom prst="rect">
            <a:avLst/>
          </a:prstGeom>
          <a:noFill/>
          <a:ln w="9525">
            <a:noFill/>
            <a:miter lim="800000"/>
            <a:headEnd/>
            <a:tailEnd/>
          </a:ln>
        </p:spPr>
        <p:txBody>
          <a:bodyPr wrap="none">
            <a:spAutoFit/>
          </a:bodyPr>
          <a:lstStyle/>
          <a:p>
            <a:r>
              <a:rPr lang="en-US">
                <a:solidFill>
                  <a:srgbClr val="0000FF"/>
                </a:solidFill>
              </a:rPr>
              <a:t>M2</a:t>
            </a:r>
          </a:p>
        </p:txBody>
      </p:sp>
      <p:sp>
        <p:nvSpPr>
          <p:cNvPr id="51210" name="Text Box 14"/>
          <p:cNvSpPr txBox="1">
            <a:spLocks noChangeArrowheads="1"/>
          </p:cNvSpPr>
          <p:nvPr/>
        </p:nvSpPr>
        <p:spPr bwMode="auto">
          <a:xfrm>
            <a:off x="179388" y="4005263"/>
            <a:ext cx="501650" cy="366712"/>
          </a:xfrm>
          <a:prstGeom prst="rect">
            <a:avLst/>
          </a:prstGeom>
          <a:noFill/>
          <a:ln w="9525">
            <a:noFill/>
            <a:miter lim="800000"/>
            <a:headEnd/>
            <a:tailEnd/>
          </a:ln>
        </p:spPr>
        <p:txBody>
          <a:bodyPr wrap="none">
            <a:spAutoFit/>
          </a:bodyPr>
          <a:lstStyle/>
          <a:p>
            <a:r>
              <a:rPr lang="en-US">
                <a:solidFill>
                  <a:srgbClr val="0000FF"/>
                </a:solidFill>
              </a:rPr>
              <a:t>M3</a:t>
            </a:r>
          </a:p>
        </p:txBody>
      </p:sp>
      <p:sp>
        <p:nvSpPr>
          <p:cNvPr id="51211" name="Text Box 15"/>
          <p:cNvSpPr txBox="1">
            <a:spLocks noChangeArrowheads="1"/>
          </p:cNvSpPr>
          <p:nvPr/>
        </p:nvSpPr>
        <p:spPr bwMode="auto">
          <a:xfrm>
            <a:off x="3132138" y="4005263"/>
            <a:ext cx="501650" cy="366712"/>
          </a:xfrm>
          <a:prstGeom prst="rect">
            <a:avLst/>
          </a:prstGeom>
          <a:noFill/>
          <a:ln w="9525">
            <a:noFill/>
            <a:miter lim="800000"/>
            <a:headEnd/>
            <a:tailEnd/>
          </a:ln>
        </p:spPr>
        <p:txBody>
          <a:bodyPr wrap="none">
            <a:spAutoFit/>
          </a:bodyPr>
          <a:lstStyle/>
          <a:p>
            <a:r>
              <a:rPr lang="en-US">
                <a:solidFill>
                  <a:srgbClr val="0000FF"/>
                </a:solidFill>
              </a:rPr>
              <a:t>M4</a:t>
            </a:r>
          </a:p>
        </p:txBody>
      </p:sp>
      <p:pic>
        <p:nvPicPr>
          <p:cNvPr id="68624" name="Picture 16" descr="AML- M5b-proM"/>
          <p:cNvPicPr>
            <a:picLocks noChangeAspect="1" noChangeArrowheads="1"/>
          </p:cNvPicPr>
          <p:nvPr/>
        </p:nvPicPr>
        <p:blipFill>
          <a:blip r:embed="rId7"/>
          <a:srcRect/>
          <a:stretch>
            <a:fillRect/>
          </a:stretch>
        </p:blipFill>
        <p:spPr bwMode="auto">
          <a:xfrm>
            <a:off x="179388" y="4437063"/>
            <a:ext cx="2952750" cy="2160587"/>
          </a:xfrm>
          <a:prstGeom prst="rect">
            <a:avLst/>
          </a:prstGeom>
          <a:noFill/>
          <a:ln w="9525">
            <a:noFill/>
            <a:miter lim="800000"/>
            <a:headEnd/>
            <a:tailEnd/>
          </a:ln>
        </p:spPr>
      </p:pic>
      <p:sp>
        <p:nvSpPr>
          <p:cNvPr id="51213" name="Text Box 17"/>
          <p:cNvSpPr txBox="1">
            <a:spLocks noChangeArrowheads="1"/>
          </p:cNvSpPr>
          <p:nvPr/>
        </p:nvSpPr>
        <p:spPr bwMode="auto">
          <a:xfrm>
            <a:off x="179388" y="6237288"/>
            <a:ext cx="615950" cy="366712"/>
          </a:xfrm>
          <a:prstGeom prst="rect">
            <a:avLst/>
          </a:prstGeom>
          <a:noFill/>
          <a:ln w="9525">
            <a:noFill/>
            <a:miter lim="800000"/>
            <a:headEnd/>
            <a:tailEnd/>
          </a:ln>
        </p:spPr>
        <p:txBody>
          <a:bodyPr wrap="none">
            <a:spAutoFit/>
          </a:bodyPr>
          <a:lstStyle/>
          <a:p>
            <a:r>
              <a:rPr lang="en-US">
                <a:solidFill>
                  <a:srgbClr val="0000FF"/>
                </a:solidFill>
              </a:rPr>
              <a:t>M5b</a:t>
            </a:r>
          </a:p>
        </p:txBody>
      </p:sp>
      <p:pic>
        <p:nvPicPr>
          <p:cNvPr id="68626" name="Picture 18" descr="M5"/>
          <p:cNvPicPr>
            <a:picLocks noChangeAspect="1" noChangeArrowheads="1"/>
          </p:cNvPicPr>
          <p:nvPr/>
        </p:nvPicPr>
        <p:blipFill>
          <a:blip r:embed="rId8"/>
          <a:srcRect/>
          <a:stretch>
            <a:fillRect/>
          </a:stretch>
        </p:blipFill>
        <p:spPr bwMode="auto">
          <a:xfrm>
            <a:off x="6156325" y="2420938"/>
            <a:ext cx="2808288" cy="1944687"/>
          </a:xfrm>
          <a:prstGeom prst="rect">
            <a:avLst/>
          </a:prstGeom>
          <a:noFill/>
          <a:ln w="9525">
            <a:noFill/>
            <a:miter lim="800000"/>
            <a:headEnd/>
            <a:tailEnd/>
          </a:ln>
        </p:spPr>
      </p:pic>
      <p:sp>
        <p:nvSpPr>
          <p:cNvPr id="51215" name="Text Box 19"/>
          <p:cNvSpPr txBox="1">
            <a:spLocks noChangeArrowheads="1"/>
          </p:cNvSpPr>
          <p:nvPr/>
        </p:nvSpPr>
        <p:spPr bwMode="auto">
          <a:xfrm>
            <a:off x="6084888" y="4076700"/>
            <a:ext cx="603250" cy="366713"/>
          </a:xfrm>
          <a:prstGeom prst="rect">
            <a:avLst/>
          </a:prstGeom>
          <a:noFill/>
          <a:ln w="9525">
            <a:noFill/>
            <a:miter lim="800000"/>
            <a:headEnd/>
            <a:tailEnd/>
          </a:ln>
        </p:spPr>
        <p:txBody>
          <a:bodyPr wrap="none">
            <a:spAutoFit/>
          </a:bodyPr>
          <a:lstStyle/>
          <a:p>
            <a:r>
              <a:rPr lang="en-US">
                <a:solidFill>
                  <a:srgbClr val="0000FF"/>
                </a:solidFill>
              </a:rPr>
              <a:t>M5a</a:t>
            </a:r>
          </a:p>
        </p:txBody>
      </p:sp>
      <p:pic>
        <p:nvPicPr>
          <p:cNvPr id="68628" name="Picture 20" descr="AML_ M6-_ Erthroblastic Leuckaemia"/>
          <p:cNvPicPr>
            <a:picLocks noChangeAspect="1" noChangeArrowheads="1"/>
          </p:cNvPicPr>
          <p:nvPr/>
        </p:nvPicPr>
        <p:blipFill>
          <a:blip r:embed="rId9"/>
          <a:srcRect/>
          <a:stretch>
            <a:fillRect/>
          </a:stretch>
        </p:blipFill>
        <p:spPr bwMode="auto">
          <a:xfrm>
            <a:off x="3203575" y="4437063"/>
            <a:ext cx="2881313" cy="2160587"/>
          </a:xfrm>
          <a:prstGeom prst="rect">
            <a:avLst/>
          </a:prstGeom>
          <a:noFill/>
          <a:ln w="9525">
            <a:noFill/>
            <a:miter lim="800000"/>
            <a:headEnd/>
            <a:tailEnd/>
          </a:ln>
        </p:spPr>
      </p:pic>
      <p:sp>
        <p:nvSpPr>
          <p:cNvPr id="51217" name="Text Box 21"/>
          <p:cNvSpPr txBox="1">
            <a:spLocks noChangeArrowheads="1"/>
          </p:cNvSpPr>
          <p:nvPr/>
        </p:nvSpPr>
        <p:spPr bwMode="auto">
          <a:xfrm>
            <a:off x="3203575" y="6237288"/>
            <a:ext cx="501650" cy="366712"/>
          </a:xfrm>
          <a:prstGeom prst="rect">
            <a:avLst/>
          </a:prstGeom>
          <a:noFill/>
          <a:ln w="9525">
            <a:noFill/>
            <a:miter lim="800000"/>
            <a:headEnd/>
            <a:tailEnd/>
          </a:ln>
        </p:spPr>
        <p:txBody>
          <a:bodyPr wrap="none">
            <a:spAutoFit/>
          </a:bodyPr>
          <a:lstStyle/>
          <a:p>
            <a:r>
              <a:rPr lang="en-US">
                <a:solidFill>
                  <a:srgbClr val="0000FF"/>
                </a:solidFill>
              </a:rPr>
              <a:t>M6</a:t>
            </a:r>
          </a:p>
        </p:txBody>
      </p:sp>
      <p:pic>
        <p:nvPicPr>
          <p:cNvPr id="68630" name="Picture 22" descr="M7"/>
          <p:cNvPicPr>
            <a:picLocks noChangeAspect="1" noChangeArrowheads="1"/>
          </p:cNvPicPr>
          <p:nvPr/>
        </p:nvPicPr>
        <p:blipFill>
          <a:blip r:embed="rId10"/>
          <a:srcRect/>
          <a:stretch>
            <a:fillRect/>
          </a:stretch>
        </p:blipFill>
        <p:spPr bwMode="auto">
          <a:xfrm>
            <a:off x="6156325" y="4437063"/>
            <a:ext cx="2808288" cy="2160587"/>
          </a:xfrm>
          <a:prstGeom prst="rect">
            <a:avLst/>
          </a:prstGeom>
          <a:noFill/>
          <a:ln w="9525">
            <a:noFill/>
            <a:miter lim="800000"/>
            <a:headEnd/>
            <a:tailEnd/>
          </a:ln>
        </p:spPr>
      </p:pic>
      <p:sp>
        <p:nvSpPr>
          <p:cNvPr id="51219" name="Text Box 23"/>
          <p:cNvSpPr txBox="1">
            <a:spLocks noChangeArrowheads="1"/>
          </p:cNvSpPr>
          <p:nvPr/>
        </p:nvSpPr>
        <p:spPr bwMode="auto">
          <a:xfrm>
            <a:off x="6084888" y="6237288"/>
            <a:ext cx="501650" cy="366712"/>
          </a:xfrm>
          <a:prstGeom prst="rect">
            <a:avLst/>
          </a:prstGeom>
          <a:noFill/>
          <a:ln w="9525">
            <a:noFill/>
            <a:miter lim="800000"/>
            <a:headEnd/>
            <a:tailEnd/>
          </a:ln>
        </p:spPr>
        <p:txBody>
          <a:bodyPr wrap="none">
            <a:spAutoFit/>
          </a:bodyPr>
          <a:lstStyle/>
          <a:p>
            <a:r>
              <a:rPr lang="en-US">
                <a:solidFill>
                  <a:srgbClr val="0000FF"/>
                </a:solidFill>
              </a:rPr>
              <a:t>M7</a:t>
            </a:r>
          </a:p>
        </p:txBody>
      </p:sp>
      <p:pic>
        <p:nvPicPr>
          <p:cNvPr id="68632" name="Picture 24" descr="AML- M2"/>
          <p:cNvPicPr>
            <a:picLocks noChangeAspect="1" noChangeArrowheads="1"/>
          </p:cNvPicPr>
          <p:nvPr/>
        </p:nvPicPr>
        <p:blipFill>
          <a:blip r:embed="rId11"/>
          <a:srcRect/>
          <a:stretch>
            <a:fillRect/>
          </a:stretch>
        </p:blipFill>
        <p:spPr bwMode="auto">
          <a:xfrm>
            <a:off x="7667625" y="404813"/>
            <a:ext cx="1296988" cy="1152525"/>
          </a:xfrm>
          <a:prstGeom prst="rect">
            <a:avLst/>
          </a:prstGeom>
          <a:noFill/>
          <a:ln w="9525">
            <a:noFill/>
            <a:miter lim="800000"/>
            <a:headEnd/>
            <a:tailEnd/>
          </a:ln>
        </p:spPr>
      </p:pic>
      <p:sp>
        <p:nvSpPr>
          <p:cNvPr id="51221" name="Rectangle 20"/>
          <p:cNvSpPr>
            <a:spLocks noChangeArrowheads="1"/>
          </p:cNvSpPr>
          <p:nvPr/>
        </p:nvSpPr>
        <p:spPr bwMode="auto">
          <a:xfrm>
            <a:off x="2971800" y="6519863"/>
            <a:ext cx="3124200" cy="338137"/>
          </a:xfrm>
          <a:prstGeom prst="rect">
            <a:avLst/>
          </a:prstGeom>
          <a:noFill/>
          <a:ln w="9525">
            <a:noFill/>
            <a:miter lim="800000"/>
            <a:headEnd/>
            <a:tailEnd/>
          </a:ln>
        </p:spPr>
        <p:txBody>
          <a:bodyPr wrap="none">
            <a:spAutoFit/>
          </a:bodyPr>
          <a:lstStyle/>
          <a:p>
            <a:r>
              <a:rPr lang="en-US" sz="1600" b="1">
                <a:solidFill>
                  <a:srgbClr val="FF0000"/>
                </a:solidFill>
              </a:rPr>
              <a:t>Acute Myelogenous Leukemia</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1000" fill="hold"/>
                                        <p:tgtEl>
                                          <p:spTgt spid="68612"/>
                                        </p:tgtEl>
                                        <p:attrNameLst>
                                          <p:attrName>ppt_w</p:attrName>
                                        </p:attrNameLst>
                                      </p:cBhvr>
                                      <p:tavLst>
                                        <p:tav tm="0">
                                          <p:val>
                                            <p:fltVal val="0"/>
                                          </p:val>
                                        </p:tav>
                                        <p:tav tm="100000">
                                          <p:val>
                                            <p:strVal val="#ppt_w"/>
                                          </p:val>
                                        </p:tav>
                                      </p:tavLst>
                                    </p:anim>
                                    <p:anim calcmode="lin" valueType="num">
                                      <p:cBhvr>
                                        <p:cTn id="8" dur="1000" fill="hold"/>
                                        <p:tgtEl>
                                          <p:spTgt spid="68612"/>
                                        </p:tgtEl>
                                        <p:attrNameLst>
                                          <p:attrName>ppt_h</p:attrName>
                                        </p:attrNameLst>
                                      </p:cBhvr>
                                      <p:tavLst>
                                        <p:tav tm="0">
                                          <p:val>
                                            <p:fltVal val="0"/>
                                          </p:val>
                                        </p:tav>
                                        <p:tav tm="100000">
                                          <p:val>
                                            <p:strVal val="#ppt_h"/>
                                          </p:val>
                                        </p:tav>
                                      </p:tavLst>
                                    </p:anim>
                                    <p:animEffect transition="in" filter="fade">
                                      <p:cBhvr>
                                        <p:cTn id="9" dur="1000"/>
                                        <p:tgtEl>
                                          <p:spTgt spid="686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8614"/>
                                        </p:tgtEl>
                                        <p:attrNameLst>
                                          <p:attrName>style.visibility</p:attrName>
                                        </p:attrNameLst>
                                      </p:cBhvr>
                                      <p:to>
                                        <p:strVal val="visible"/>
                                      </p:to>
                                    </p:set>
                                    <p:anim calcmode="lin" valueType="num">
                                      <p:cBhvr>
                                        <p:cTn id="14" dur="1000" fill="hold"/>
                                        <p:tgtEl>
                                          <p:spTgt spid="68614"/>
                                        </p:tgtEl>
                                        <p:attrNameLst>
                                          <p:attrName>ppt_w</p:attrName>
                                        </p:attrNameLst>
                                      </p:cBhvr>
                                      <p:tavLst>
                                        <p:tav tm="0">
                                          <p:val>
                                            <p:fltVal val="0"/>
                                          </p:val>
                                        </p:tav>
                                        <p:tav tm="100000">
                                          <p:val>
                                            <p:strVal val="#ppt_w"/>
                                          </p:val>
                                        </p:tav>
                                      </p:tavLst>
                                    </p:anim>
                                    <p:anim calcmode="lin" valueType="num">
                                      <p:cBhvr>
                                        <p:cTn id="15" dur="1000" fill="hold"/>
                                        <p:tgtEl>
                                          <p:spTgt spid="68614"/>
                                        </p:tgtEl>
                                        <p:attrNameLst>
                                          <p:attrName>ppt_h</p:attrName>
                                        </p:attrNameLst>
                                      </p:cBhvr>
                                      <p:tavLst>
                                        <p:tav tm="0">
                                          <p:val>
                                            <p:fltVal val="0"/>
                                          </p:val>
                                        </p:tav>
                                        <p:tav tm="100000">
                                          <p:val>
                                            <p:strVal val="#ppt_h"/>
                                          </p:val>
                                        </p:tav>
                                      </p:tavLst>
                                    </p:anim>
                                    <p:animEffect transition="in" filter="fade">
                                      <p:cBhvr>
                                        <p:cTn id="16" dur="1000"/>
                                        <p:tgtEl>
                                          <p:spTgt spid="686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8615"/>
                                        </p:tgtEl>
                                        <p:attrNameLst>
                                          <p:attrName>style.visibility</p:attrName>
                                        </p:attrNameLst>
                                      </p:cBhvr>
                                      <p:to>
                                        <p:strVal val="visible"/>
                                      </p:to>
                                    </p:set>
                                    <p:anim calcmode="lin" valueType="num">
                                      <p:cBhvr>
                                        <p:cTn id="21" dur="1000" fill="hold"/>
                                        <p:tgtEl>
                                          <p:spTgt spid="68615"/>
                                        </p:tgtEl>
                                        <p:attrNameLst>
                                          <p:attrName>ppt_w</p:attrName>
                                        </p:attrNameLst>
                                      </p:cBhvr>
                                      <p:tavLst>
                                        <p:tav tm="0">
                                          <p:val>
                                            <p:fltVal val="0"/>
                                          </p:val>
                                        </p:tav>
                                        <p:tav tm="100000">
                                          <p:val>
                                            <p:strVal val="#ppt_w"/>
                                          </p:val>
                                        </p:tav>
                                      </p:tavLst>
                                    </p:anim>
                                    <p:anim calcmode="lin" valueType="num">
                                      <p:cBhvr>
                                        <p:cTn id="22" dur="1000" fill="hold"/>
                                        <p:tgtEl>
                                          <p:spTgt spid="68615"/>
                                        </p:tgtEl>
                                        <p:attrNameLst>
                                          <p:attrName>ppt_h</p:attrName>
                                        </p:attrNameLst>
                                      </p:cBhvr>
                                      <p:tavLst>
                                        <p:tav tm="0">
                                          <p:val>
                                            <p:fltVal val="0"/>
                                          </p:val>
                                        </p:tav>
                                        <p:tav tm="100000">
                                          <p:val>
                                            <p:strVal val="#ppt_h"/>
                                          </p:val>
                                        </p:tav>
                                      </p:tavLst>
                                    </p:anim>
                                    <p:animEffect transition="in" filter="fade">
                                      <p:cBhvr>
                                        <p:cTn id="23" dur="1000"/>
                                        <p:tgtEl>
                                          <p:spTgt spid="686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8632"/>
                                        </p:tgtEl>
                                        <p:attrNameLst>
                                          <p:attrName>style.visibility</p:attrName>
                                        </p:attrNameLst>
                                      </p:cBhvr>
                                      <p:to>
                                        <p:strVal val="visible"/>
                                      </p:to>
                                    </p:set>
                                    <p:anim calcmode="lin" valueType="num">
                                      <p:cBhvr additive="base">
                                        <p:cTn id="28" dur="500" fill="hold"/>
                                        <p:tgtEl>
                                          <p:spTgt spid="68632"/>
                                        </p:tgtEl>
                                        <p:attrNameLst>
                                          <p:attrName>ppt_x</p:attrName>
                                        </p:attrNameLst>
                                      </p:cBhvr>
                                      <p:tavLst>
                                        <p:tav tm="0">
                                          <p:val>
                                            <p:strVal val="0-#ppt_w/2"/>
                                          </p:val>
                                        </p:tav>
                                        <p:tav tm="100000">
                                          <p:val>
                                            <p:strVal val="#ppt_x"/>
                                          </p:val>
                                        </p:tav>
                                      </p:tavLst>
                                    </p:anim>
                                    <p:anim calcmode="lin" valueType="num">
                                      <p:cBhvr additive="base">
                                        <p:cTn id="29" dur="500" fill="hold"/>
                                        <p:tgtEl>
                                          <p:spTgt spid="6863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68616"/>
                                        </p:tgtEl>
                                        <p:attrNameLst>
                                          <p:attrName>style.visibility</p:attrName>
                                        </p:attrNameLst>
                                      </p:cBhvr>
                                      <p:to>
                                        <p:strVal val="visible"/>
                                      </p:to>
                                    </p:set>
                                    <p:anim calcmode="lin" valueType="num">
                                      <p:cBhvr>
                                        <p:cTn id="34" dur="1000" fill="hold"/>
                                        <p:tgtEl>
                                          <p:spTgt spid="68616"/>
                                        </p:tgtEl>
                                        <p:attrNameLst>
                                          <p:attrName>ppt_w</p:attrName>
                                        </p:attrNameLst>
                                      </p:cBhvr>
                                      <p:tavLst>
                                        <p:tav tm="0">
                                          <p:val>
                                            <p:fltVal val="0"/>
                                          </p:val>
                                        </p:tav>
                                        <p:tav tm="100000">
                                          <p:val>
                                            <p:strVal val="#ppt_w"/>
                                          </p:val>
                                        </p:tav>
                                      </p:tavLst>
                                    </p:anim>
                                    <p:anim calcmode="lin" valueType="num">
                                      <p:cBhvr>
                                        <p:cTn id="35" dur="1000" fill="hold"/>
                                        <p:tgtEl>
                                          <p:spTgt spid="68616"/>
                                        </p:tgtEl>
                                        <p:attrNameLst>
                                          <p:attrName>ppt_h</p:attrName>
                                        </p:attrNameLst>
                                      </p:cBhvr>
                                      <p:tavLst>
                                        <p:tav tm="0">
                                          <p:val>
                                            <p:fltVal val="0"/>
                                          </p:val>
                                        </p:tav>
                                        <p:tav tm="100000">
                                          <p:val>
                                            <p:strVal val="#ppt_h"/>
                                          </p:val>
                                        </p:tav>
                                      </p:tavLst>
                                    </p:anim>
                                    <p:animEffect transition="in" filter="fade">
                                      <p:cBhvr>
                                        <p:cTn id="36" dur="1000"/>
                                        <p:tgtEl>
                                          <p:spTgt spid="686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68617"/>
                                        </p:tgtEl>
                                        <p:attrNameLst>
                                          <p:attrName>style.visibility</p:attrName>
                                        </p:attrNameLst>
                                      </p:cBhvr>
                                      <p:to>
                                        <p:strVal val="visible"/>
                                      </p:to>
                                    </p:set>
                                    <p:anim calcmode="lin" valueType="num">
                                      <p:cBhvr>
                                        <p:cTn id="41" dur="1000" fill="hold"/>
                                        <p:tgtEl>
                                          <p:spTgt spid="68617"/>
                                        </p:tgtEl>
                                        <p:attrNameLst>
                                          <p:attrName>ppt_w</p:attrName>
                                        </p:attrNameLst>
                                      </p:cBhvr>
                                      <p:tavLst>
                                        <p:tav tm="0">
                                          <p:val>
                                            <p:fltVal val="0"/>
                                          </p:val>
                                        </p:tav>
                                        <p:tav tm="100000">
                                          <p:val>
                                            <p:strVal val="#ppt_w"/>
                                          </p:val>
                                        </p:tav>
                                      </p:tavLst>
                                    </p:anim>
                                    <p:anim calcmode="lin" valueType="num">
                                      <p:cBhvr>
                                        <p:cTn id="42" dur="1000" fill="hold"/>
                                        <p:tgtEl>
                                          <p:spTgt spid="68617"/>
                                        </p:tgtEl>
                                        <p:attrNameLst>
                                          <p:attrName>ppt_h</p:attrName>
                                        </p:attrNameLst>
                                      </p:cBhvr>
                                      <p:tavLst>
                                        <p:tav tm="0">
                                          <p:val>
                                            <p:fltVal val="0"/>
                                          </p:val>
                                        </p:tav>
                                        <p:tav tm="100000">
                                          <p:val>
                                            <p:strVal val="#ppt_h"/>
                                          </p:val>
                                        </p:tav>
                                      </p:tavLst>
                                    </p:anim>
                                    <p:animEffect transition="in" filter="fade">
                                      <p:cBhvr>
                                        <p:cTn id="43" dur="1000"/>
                                        <p:tgtEl>
                                          <p:spTgt spid="686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68626"/>
                                        </p:tgtEl>
                                        <p:attrNameLst>
                                          <p:attrName>style.visibility</p:attrName>
                                        </p:attrNameLst>
                                      </p:cBhvr>
                                      <p:to>
                                        <p:strVal val="visible"/>
                                      </p:to>
                                    </p:set>
                                    <p:anim calcmode="lin" valueType="num">
                                      <p:cBhvr>
                                        <p:cTn id="48" dur="1000" fill="hold"/>
                                        <p:tgtEl>
                                          <p:spTgt spid="68626"/>
                                        </p:tgtEl>
                                        <p:attrNameLst>
                                          <p:attrName>ppt_w</p:attrName>
                                        </p:attrNameLst>
                                      </p:cBhvr>
                                      <p:tavLst>
                                        <p:tav tm="0">
                                          <p:val>
                                            <p:fltVal val="0"/>
                                          </p:val>
                                        </p:tav>
                                        <p:tav tm="100000">
                                          <p:val>
                                            <p:strVal val="#ppt_w"/>
                                          </p:val>
                                        </p:tav>
                                      </p:tavLst>
                                    </p:anim>
                                    <p:anim calcmode="lin" valueType="num">
                                      <p:cBhvr>
                                        <p:cTn id="49" dur="1000" fill="hold"/>
                                        <p:tgtEl>
                                          <p:spTgt spid="68626"/>
                                        </p:tgtEl>
                                        <p:attrNameLst>
                                          <p:attrName>ppt_h</p:attrName>
                                        </p:attrNameLst>
                                      </p:cBhvr>
                                      <p:tavLst>
                                        <p:tav tm="0">
                                          <p:val>
                                            <p:fltVal val="0"/>
                                          </p:val>
                                        </p:tav>
                                        <p:tav tm="100000">
                                          <p:val>
                                            <p:strVal val="#ppt_h"/>
                                          </p:val>
                                        </p:tav>
                                      </p:tavLst>
                                    </p:anim>
                                    <p:animEffect transition="in" filter="fade">
                                      <p:cBhvr>
                                        <p:cTn id="50" dur="1000"/>
                                        <p:tgtEl>
                                          <p:spTgt spid="686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68624"/>
                                        </p:tgtEl>
                                        <p:attrNameLst>
                                          <p:attrName>style.visibility</p:attrName>
                                        </p:attrNameLst>
                                      </p:cBhvr>
                                      <p:to>
                                        <p:strVal val="visible"/>
                                      </p:to>
                                    </p:set>
                                    <p:anim calcmode="lin" valueType="num">
                                      <p:cBhvr>
                                        <p:cTn id="55" dur="1000" fill="hold"/>
                                        <p:tgtEl>
                                          <p:spTgt spid="68624"/>
                                        </p:tgtEl>
                                        <p:attrNameLst>
                                          <p:attrName>ppt_w</p:attrName>
                                        </p:attrNameLst>
                                      </p:cBhvr>
                                      <p:tavLst>
                                        <p:tav tm="0">
                                          <p:val>
                                            <p:fltVal val="0"/>
                                          </p:val>
                                        </p:tav>
                                        <p:tav tm="100000">
                                          <p:val>
                                            <p:strVal val="#ppt_w"/>
                                          </p:val>
                                        </p:tav>
                                      </p:tavLst>
                                    </p:anim>
                                    <p:anim calcmode="lin" valueType="num">
                                      <p:cBhvr>
                                        <p:cTn id="56" dur="1000" fill="hold"/>
                                        <p:tgtEl>
                                          <p:spTgt spid="68624"/>
                                        </p:tgtEl>
                                        <p:attrNameLst>
                                          <p:attrName>ppt_h</p:attrName>
                                        </p:attrNameLst>
                                      </p:cBhvr>
                                      <p:tavLst>
                                        <p:tav tm="0">
                                          <p:val>
                                            <p:fltVal val="0"/>
                                          </p:val>
                                        </p:tav>
                                        <p:tav tm="100000">
                                          <p:val>
                                            <p:strVal val="#ppt_h"/>
                                          </p:val>
                                        </p:tav>
                                      </p:tavLst>
                                    </p:anim>
                                    <p:animEffect transition="in" filter="fade">
                                      <p:cBhvr>
                                        <p:cTn id="57" dur="1000"/>
                                        <p:tgtEl>
                                          <p:spTgt spid="6862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68628"/>
                                        </p:tgtEl>
                                        <p:attrNameLst>
                                          <p:attrName>style.visibility</p:attrName>
                                        </p:attrNameLst>
                                      </p:cBhvr>
                                      <p:to>
                                        <p:strVal val="visible"/>
                                      </p:to>
                                    </p:set>
                                    <p:anim calcmode="lin" valueType="num">
                                      <p:cBhvr>
                                        <p:cTn id="62" dur="1000" fill="hold"/>
                                        <p:tgtEl>
                                          <p:spTgt spid="68628"/>
                                        </p:tgtEl>
                                        <p:attrNameLst>
                                          <p:attrName>ppt_w</p:attrName>
                                        </p:attrNameLst>
                                      </p:cBhvr>
                                      <p:tavLst>
                                        <p:tav tm="0">
                                          <p:val>
                                            <p:fltVal val="0"/>
                                          </p:val>
                                        </p:tav>
                                        <p:tav tm="100000">
                                          <p:val>
                                            <p:strVal val="#ppt_w"/>
                                          </p:val>
                                        </p:tav>
                                      </p:tavLst>
                                    </p:anim>
                                    <p:anim calcmode="lin" valueType="num">
                                      <p:cBhvr>
                                        <p:cTn id="63" dur="1000" fill="hold"/>
                                        <p:tgtEl>
                                          <p:spTgt spid="68628"/>
                                        </p:tgtEl>
                                        <p:attrNameLst>
                                          <p:attrName>ppt_h</p:attrName>
                                        </p:attrNameLst>
                                      </p:cBhvr>
                                      <p:tavLst>
                                        <p:tav tm="0">
                                          <p:val>
                                            <p:fltVal val="0"/>
                                          </p:val>
                                        </p:tav>
                                        <p:tav tm="100000">
                                          <p:val>
                                            <p:strVal val="#ppt_h"/>
                                          </p:val>
                                        </p:tav>
                                      </p:tavLst>
                                    </p:anim>
                                    <p:animEffect transition="in" filter="fade">
                                      <p:cBhvr>
                                        <p:cTn id="64" dur="1000"/>
                                        <p:tgtEl>
                                          <p:spTgt spid="686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68630"/>
                                        </p:tgtEl>
                                        <p:attrNameLst>
                                          <p:attrName>style.visibility</p:attrName>
                                        </p:attrNameLst>
                                      </p:cBhvr>
                                      <p:to>
                                        <p:strVal val="visible"/>
                                      </p:to>
                                    </p:set>
                                    <p:anim calcmode="lin" valueType="num">
                                      <p:cBhvr>
                                        <p:cTn id="69" dur="1000" fill="hold"/>
                                        <p:tgtEl>
                                          <p:spTgt spid="68630"/>
                                        </p:tgtEl>
                                        <p:attrNameLst>
                                          <p:attrName>ppt_w</p:attrName>
                                        </p:attrNameLst>
                                      </p:cBhvr>
                                      <p:tavLst>
                                        <p:tav tm="0">
                                          <p:val>
                                            <p:fltVal val="0"/>
                                          </p:val>
                                        </p:tav>
                                        <p:tav tm="100000">
                                          <p:val>
                                            <p:strVal val="#ppt_w"/>
                                          </p:val>
                                        </p:tav>
                                      </p:tavLst>
                                    </p:anim>
                                    <p:anim calcmode="lin" valueType="num">
                                      <p:cBhvr>
                                        <p:cTn id="70" dur="1000" fill="hold"/>
                                        <p:tgtEl>
                                          <p:spTgt spid="68630"/>
                                        </p:tgtEl>
                                        <p:attrNameLst>
                                          <p:attrName>ppt_h</p:attrName>
                                        </p:attrNameLst>
                                      </p:cBhvr>
                                      <p:tavLst>
                                        <p:tav tm="0">
                                          <p:val>
                                            <p:fltVal val="0"/>
                                          </p:val>
                                        </p:tav>
                                        <p:tav tm="100000">
                                          <p:val>
                                            <p:strVal val="#ppt_h"/>
                                          </p:val>
                                        </p:tav>
                                      </p:tavLst>
                                    </p:anim>
                                    <p:animEffect transition="in" filter="fade">
                                      <p:cBhvr>
                                        <p:cTn id="71" dur="1000"/>
                                        <p:tgtEl>
                                          <p:spTgt spid="6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eme001"/>
          <p:cNvPicPr>
            <a:picLocks noChangeAspect="1" noChangeArrowheads="1"/>
          </p:cNvPicPr>
          <p:nvPr/>
        </p:nvPicPr>
        <p:blipFill>
          <a:blip r:embed="rId2"/>
          <a:srcRect/>
          <a:stretch>
            <a:fillRect/>
          </a:stretch>
        </p:blipFill>
        <p:spPr bwMode="auto">
          <a:xfrm>
            <a:off x="1143000" y="838200"/>
            <a:ext cx="6553200" cy="4303713"/>
          </a:xfrm>
          <a:prstGeom prst="rect">
            <a:avLst/>
          </a:prstGeom>
          <a:noFill/>
          <a:ln w="9525">
            <a:noFill/>
            <a:miter lim="800000"/>
            <a:headEnd/>
            <a:tailEnd/>
          </a:ln>
        </p:spPr>
      </p:pic>
      <p:sp>
        <p:nvSpPr>
          <p:cNvPr id="6147" name="Text Box 6"/>
          <p:cNvSpPr txBox="1">
            <a:spLocks noChangeArrowheads="1"/>
          </p:cNvSpPr>
          <p:nvPr/>
        </p:nvSpPr>
        <p:spPr bwMode="auto">
          <a:xfrm>
            <a:off x="990600" y="5410200"/>
            <a:ext cx="6705600" cy="646113"/>
          </a:xfrm>
          <a:prstGeom prst="rect">
            <a:avLst/>
          </a:prstGeom>
          <a:noFill/>
          <a:ln w="9525">
            <a:noFill/>
            <a:miter lim="800000"/>
            <a:headEnd/>
            <a:tailEnd/>
          </a:ln>
        </p:spPr>
        <p:txBody>
          <a:bodyPr>
            <a:spAutoFit/>
          </a:bodyPr>
          <a:lstStyle/>
          <a:p>
            <a:pPr>
              <a:spcBef>
                <a:spcPct val="50000"/>
              </a:spcBef>
            </a:pPr>
            <a:r>
              <a:rPr lang="en-US">
                <a:solidFill>
                  <a:srgbClr val="0000FF"/>
                </a:solidFill>
              </a:rPr>
              <a:t>This normal peripheral smear demonstrates a segmented neutrophil and a band neutrophil.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solidFill>
                  <a:srgbClr val="FF0000"/>
                </a:solidFill>
              </a:rPr>
              <a:t>CASE 4 </a:t>
            </a:r>
          </a:p>
        </p:txBody>
      </p:sp>
      <p:sp>
        <p:nvSpPr>
          <p:cNvPr id="52227" name="Rectangle 3"/>
          <p:cNvSpPr>
            <a:spLocks noGrp="1" noChangeArrowheads="1"/>
          </p:cNvSpPr>
          <p:nvPr>
            <p:ph type="body" idx="1"/>
          </p:nvPr>
        </p:nvSpPr>
        <p:spPr/>
        <p:txBody>
          <a:bodyPr/>
          <a:lstStyle/>
          <a:p>
            <a:pPr eaLnBrk="1" hangingPunct="1"/>
            <a:r>
              <a:rPr lang="en-US" b="1" smtClean="0">
                <a:solidFill>
                  <a:srgbClr val="FF0000"/>
                </a:solidFill>
              </a:rPr>
              <a:t>History:</a:t>
            </a:r>
          </a:p>
          <a:p>
            <a:pPr lvl="1" eaLnBrk="1" hangingPunct="1">
              <a:buFontTx/>
              <a:buNone/>
            </a:pPr>
            <a:r>
              <a:rPr lang="en-US" smtClean="0"/>
              <a:t>	</a:t>
            </a:r>
            <a:r>
              <a:rPr lang="en-US" smtClean="0">
                <a:solidFill>
                  <a:srgbClr val="0000FF"/>
                </a:solidFill>
              </a:rPr>
              <a:t>This 70 year old male was in good health except for mild hypertension., A CBC showed at his last check-up a very high WBC count and his examination revealed several slightly enlarged lymph nodes in the neck and the axillae with a palpable spleen. </a:t>
            </a:r>
          </a:p>
          <a:p>
            <a:pPr eaLnBrk="1" hangingPunct="1"/>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heme019"/>
          <p:cNvPicPr>
            <a:picLocks noChangeAspect="1" noChangeArrowheads="1"/>
          </p:cNvPicPr>
          <p:nvPr/>
        </p:nvPicPr>
        <p:blipFill>
          <a:blip r:embed="rId2"/>
          <a:srcRect/>
          <a:stretch>
            <a:fillRect/>
          </a:stretch>
        </p:blipFill>
        <p:spPr bwMode="auto">
          <a:xfrm>
            <a:off x="914400" y="990600"/>
            <a:ext cx="6972300" cy="4578350"/>
          </a:xfrm>
          <a:prstGeom prst="rect">
            <a:avLst/>
          </a:prstGeom>
          <a:noFill/>
          <a:ln w="9525">
            <a:noFill/>
            <a:miter lim="800000"/>
            <a:headEnd/>
            <a:tailEnd/>
          </a:ln>
        </p:spPr>
      </p:pic>
      <p:sp>
        <p:nvSpPr>
          <p:cNvPr id="53251" name="Text Box 6"/>
          <p:cNvSpPr txBox="1">
            <a:spLocks noChangeArrowheads="1"/>
          </p:cNvSpPr>
          <p:nvPr/>
        </p:nvSpPr>
        <p:spPr bwMode="auto">
          <a:xfrm>
            <a:off x="1295400" y="5715000"/>
            <a:ext cx="6324600" cy="369888"/>
          </a:xfrm>
          <a:prstGeom prst="rect">
            <a:avLst/>
          </a:prstGeom>
          <a:noFill/>
          <a:ln w="9525">
            <a:noFill/>
            <a:miter lim="800000"/>
            <a:headEnd/>
            <a:tailEnd/>
          </a:ln>
        </p:spPr>
        <p:txBody>
          <a:bodyPr>
            <a:spAutoFit/>
          </a:bodyPr>
          <a:lstStyle/>
          <a:p>
            <a:pPr>
              <a:spcBef>
                <a:spcPct val="50000"/>
              </a:spcBef>
            </a:pPr>
            <a:endParaRPr lang="en-US">
              <a:solidFill>
                <a:srgbClr val="0000FF"/>
              </a:solidFill>
            </a:endParaRPr>
          </a:p>
        </p:txBody>
      </p:sp>
      <p:sp>
        <p:nvSpPr>
          <p:cNvPr id="53252" name="Rectangle 3"/>
          <p:cNvSpPr>
            <a:spLocks noChangeArrowheads="1"/>
          </p:cNvSpPr>
          <p:nvPr/>
        </p:nvSpPr>
        <p:spPr bwMode="auto">
          <a:xfrm>
            <a:off x="3657600" y="304800"/>
            <a:ext cx="1524000" cy="523875"/>
          </a:xfrm>
          <a:prstGeom prst="rect">
            <a:avLst/>
          </a:prstGeom>
          <a:noFill/>
          <a:ln w="9525">
            <a:noFill/>
            <a:miter lim="800000"/>
            <a:headEnd/>
            <a:tailEnd/>
          </a:ln>
        </p:spPr>
        <p:txBody>
          <a:bodyPr wrap="none">
            <a:spAutoFit/>
          </a:bodyPr>
          <a:lstStyle/>
          <a:p>
            <a:r>
              <a:rPr lang="en-US" sz="2800">
                <a:solidFill>
                  <a:srgbClr val="FF0000"/>
                </a:solidFill>
              </a:rPr>
              <a:t>CASE 4</a:t>
            </a:r>
            <a:r>
              <a:rPr lang="en-US">
                <a:solidFill>
                  <a:srgbClr val="FF0000"/>
                </a:solidFill>
              </a:rPr>
              <a:t> </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smtClean="0">
                <a:solidFill>
                  <a:srgbClr val="FF0000"/>
                </a:solidFill>
              </a:rPr>
              <a:t>CASE 4 </a:t>
            </a:r>
            <a:endParaRPr lang="en-US" sz="3600" b="1" smtClean="0"/>
          </a:p>
        </p:txBody>
      </p:sp>
      <p:sp>
        <p:nvSpPr>
          <p:cNvPr id="54275" name="Rectangle 3"/>
          <p:cNvSpPr>
            <a:spLocks noGrp="1" noChangeArrowheads="1"/>
          </p:cNvSpPr>
          <p:nvPr>
            <p:ph type="body" idx="1"/>
          </p:nvPr>
        </p:nvSpPr>
        <p:spPr/>
        <p:txBody>
          <a:bodyPr/>
          <a:lstStyle/>
          <a:p>
            <a:pPr eaLnBrk="1" hangingPunct="1"/>
            <a:endParaRPr lang="en-US" b="1" smtClean="0"/>
          </a:p>
          <a:p>
            <a:pPr lvl="1" eaLnBrk="1" hangingPunct="1">
              <a:buFontTx/>
              <a:buNone/>
            </a:pPr>
            <a:r>
              <a:rPr lang="en-US" smtClean="0"/>
              <a:t>	</a:t>
            </a:r>
            <a:r>
              <a:rPr lang="en-US" smtClean="0">
                <a:solidFill>
                  <a:srgbClr val="0000FF"/>
                </a:solidFill>
              </a:rPr>
              <a:t>CBC showed Hgb 128 g/dl, WBC 130 X 10</a:t>
            </a:r>
            <a:r>
              <a:rPr lang="en-US" baseline="30000" smtClean="0">
                <a:solidFill>
                  <a:srgbClr val="0000FF"/>
                </a:solidFill>
              </a:rPr>
              <a:t>9</a:t>
            </a:r>
            <a:r>
              <a:rPr lang="en-US" smtClean="0">
                <a:solidFill>
                  <a:srgbClr val="0000FF"/>
                </a:solidFill>
              </a:rPr>
              <a:t>/L, and platelet count 330 X 10</a:t>
            </a:r>
            <a:r>
              <a:rPr lang="en-US" baseline="30000" smtClean="0">
                <a:solidFill>
                  <a:srgbClr val="0000FF"/>
                </a:solidFill>
              </a:rPr>
              <a:t>9</a:t>
            </a:r>
            <a:r>
              <a:rPr lang="en-US" smtClean="0">
                <a:solidFill>
                  <a:srgbClr val="0000FF"/>
                </a:solidFill>
              </a:rPr>
              <a:t>/L</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lstStyle/>
          <a:p>
            <a:pPr eaLnBrk="1" hangingPunct="1"/>
            <a:r>
              <a:rPr lang="en-US" sz="3200" smtClean="0">
                <a:solidFill>
                  <a:srgbClr val="FF0000"/>
                </a:solidFill>
              </a:rPr>
              <a:t/>
            </a:r>
            <a:br>
              <a:rPr lang="en-US" sz="3200" smtClean="0">
                <a:solidFill>
                  <a:srgbClr val="FF0000"/>
                </a:solidFill>
              </a:rPr>
            </a:br>
            <a:r>
              <a:rPr lang="en-US" sz="3200" smtClean="0">
                <a:solidFill>
                  <a:srgbClr val="FF0000"/>
                </a:solidFill>
              </a:rPr>
              <a:t>CASE 4 </a:t>
            </a:r>
            <a:br>
              <a:rPr lang="en-US" sz="3200" smtClean="0">
                <a:solidFill>
                  <a:srgbClr val="FF0000"/>
                </a:solidFill>
              </a:rPr>
            </a:br>
            <a:endParaRPr lang="en-US" sz="3200" smtClean="0">
              <a:solidFill>
                <a:srgbClr val="FF0000"/>
              </a:solidFill>
            </a:endParaRPr>
          </a:p>
        </p:txBody>
      </p:sp>
      <p:sp>
        <p:nvSpPr>
          <p:cNvPr id="51203" name="Rectangle 3"/>
          <p:cNvSpPr>
            <a:spLocks noGrp="1" noChangeArrowheads="1"/>
          </p:cNvSpPr>
          <p:nvPr>
            <p:ph type="body" idx="1"/>
          </p:nvPr>
        </p:nvSpPr>
        <p:spPr>
          <a:xfrm>
            <a:off x="304800" y="1600200"/>
            <a:ext cx="8382000" cy="4525963"/>
          </a:xfrm>
        </p:spPr>
        <p:txBody>
          <a:bodyPr/>
          <a:lstStyle/>
          <a:p>
            <a:pPr marL="533400" indent="-533400" eaLnBrk="1" hangingPunct="1">
              <a:lnSpc>
                <a:spcPct val="90000"/>
              </a:lnSpc>
              <a:buFontTx/>
              <a:buAutoNum type="arabicPeriod"/>
            </a:pPr>
            <a:r>
              <a:rPr lang="en-US" sz="2800" smtClean="0">
                <a:solidFill>
                  <a:srgbClr val="FF0000"/>
                </a:solidFill>
              </a:rPr>
              <a:t>What are the WBCs predominantly seen? </a:t>
            </a:r>
          </a:p>
          <a:p>
            <a:pPr marL="533400" indent="-533400" eaLnBrk="1" hangingPunct="1">
              <a:lnSpc>
                <a:spcPct val="90000"/>
              </a:lnSpc>
              <a:buFontTx/>
              <a:buNone/>
            </a:pPr>
            <a:r>
              <a:rPr lang="en-US" sz="2800" b="1" smtClean="0"/>
              <a:t>	</a:t>
            </a:r>
            <a:r>
              <a:rPr lang="en-US" sz="2400" smtClean="0">
                <a:solidFill>
                  <a:srgbClr val="0000FF"/>
                </a:solidFill>
              </a:rPr>
              <a:t>Those are small to medium-sized lymphocytes with smudged lymphocytes. In addition, fewer number of prolymphocytes is seen. </a:t>
            </a:r>
            <a:endParaRPr lang="en-US" sz="2800" smtClean="0">
              <a:solidFill>
                <a:srgbClr val="0000FF"/>
              </a:solidFill>
            </a:endParaRPr>
          </a:p>
          <a:p>
            <a:pPr marL="533400" indent="-533400" eaLnBrk="1" hangingPunct="1">
              <a:lnSpc>
                <a:spcPct val="90000"/>
              </a:lnSpc>
              <a:buFontTx/>
              <a:buAutoNum type="arabicPeriod" startAt="2"/>
            </a:pPr>
            <a:endParaRPr lang="en-US" sz="2800" smtClean="0">
              <a:solidFill>
                <a:srgbClr val="FF0000"/>
              </a:solidFill>
            </a:endParaRPr>
          </a:p>
          <a:p>
            <a:pPr marL="533400" indent="-533400" eaLnBrk="1" hangingPunct="1">
              <a:lnSpc>
                <a:spcPct val="90000"/>
              </a:lnSpc>
              <a:buFontTx/>
              <a:buAutoNum type="arabicPeriod" startAt="2"/>
            </a:pPr>
            <a:r>
              <a:rPr lang="en-US" sz="2800" smtClean="0">
                <a:solidFill>
                  <a:srgbClr val="FF0000"/>
                </a:solidFill>
              </a:rPr>
              <a:t>What is the differential diagnosis? </a:t>
            </a:r>
          </a:p>
          <a:p>
            <a:pPr marL="533400" indent="-533400" eaLnBrk="1" hangingPunct="1">
              <a:lnSpc>
                <a:spcPct val="90000"/>
              </a:lnSpc>
              <a:buFontTx/>
              <a:buNone/>
            </a:pPr>
            <a:r>
              <a:rPr lang="en-US" sz="2800" b="1" smtClean="0">
                <a:solidFill>
                  <a:srgbClr val="FF0000"/>
                </a:solidFill>
              </a:rPr>
              <a:t>	</a:t>
            </a:r>
            <a:r>
              <a:rPr lang="en-US" sz="2400" smtClean="0">
                <a:solidFill>
                  <a:srgbClr val="0000FF"/>
                </a:solidFill>
              </a:rPr>
              <a:t>The only real diagnostic consideration in this case is chronic lymphocytic leukemia (CLL). </a:t>
            </a:r>
            <a:endParaRPr lang="en-US" sz="2800" smtClean="0">
              <a:solidFill>
                <a:srgbClr val="0000FF"/>
              </a:solidFill>
            </a:endParaRPr>
          </a:p>
          <a:p>
            <a:pPr marL="533400" indent="-533400" eaLnBrk="1" hangingPunct="1">
              <a:lnSpc>
                <a:spcPct val="90000"/>
              </a:lnSpc>
              <a:buFontTx/>
              <a:buAutoNum type="arabicPeriod"/>
            </a:pPr>
            <a:endParaRPr lang="en-US" sz="2800" smtClean="0"/>
          </a:p>
        </p:txBody>
      </p:sp>
      <p:cxnSp>
        <p:nvCxnSpPr>
          <p:cNvPr id="5" name="Straight Connector 4"/>
          <p:cNvCxnSpPr/>
          <p:nvPr/>
        </p:nvCxnSpPr>
        <p:spPr>
          <a:xfrm>
            <a:off x="0" y="12954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 calcmode="lin" valueType="num">
                                      <p:cBhvr additive="base">
                                        <p:cTn id="7"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anim calcmode="lin" valueType="num">
                                      <p:cBhvr additive="base">
                                        <p:cTn id="13"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 calcmode="lin" valueType="num">
                                      <p:cBhvr additive="base">
                                        <p:cTn id="19"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smtClean="0">
                <a:solidFill>
                  <a:srgbClr val="FF0000"/>
                </a:solidFill>
              </a:rPr>
              <a:t>CASE 5 </a:t>
            </a:r>
          </a:p>
        </p:txBody>
      </p:sp>
      <p:sp>
        <p:nvSpPr>
          <p:cNvPr id="56323" name="Rectangle 3"/>
          <p:cNvSpPr>
            <a:spLocks noGrp="1" noChangeArrowheads="1"/>
          </p:cNvSpPr>
          <p:nvPr>
            <p:ph type="body" idx="1"/>
          </p:nvPr>
        </p:nvSpPr>
        <p:spPr/>
        <p:txBody>
          <a:bodyPr/>
          <a:lstStyle/>
          <a:p>
            <a:pPr eaLnBrk="1" hangingPunct="1"/>
            <a:r>
              <a:rPr lang="en-US" b="1" smtClean="0">
                <a:solidFill>
                  <a:srgbClr val="FF0000"/>
                </a:solidFill>
              </a:rPr>
              <a:t>History:</a:t>
            </a:r>
          </a:p>
          <a:p>
            <a:pPr lvl="1" eaLnBrk="1" hangingPunct="1">
              <a:buFontTx/>
              <a:buNone/>
            </a:pPr>
            <a:r>
              <a:rPr lang="en-US" smtClean="0">
                <a:solidFill>
                  <a:srgbClr val="0000FF"/>
                </a:solidFill>
              </a:rPr>
              <a:t>	This 46 year old male presented with increasing fatigue and discomfort in the left upper quadrant. His examination revealed a moderately enlarged spleen, liver edge and few slightly enlarged cervical lymph nodes.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heme021"/>
          <p:cNvPicPr>
            <a:picLocks noChangeAspect="1" noChangeArrowheads="1"/>
          </p:cNvPicPr>
          <p:nvPr/>
        </p:nvPicPr>
        <p:blipFill>
          <a:blip r:embed="rId2"/>
          <a:srcRect/>
          <a:stretch>
            <a:fillRect/>
          </a:stretch>
        </p:blipFill>
        <p:spPr bwMode="auto">
          <a:xfrm>
            <a:off x="685800" y="762000"/>
            <a:ext cx="7277100" cy="4779963"/>
          </a:xfrm>
          <a:prstGeom prst="rect">
            <a:avLst/>
          </a:prstGeom>
          <a:noFill/>
          <a:ln w="9525">
            <a:noFill/>
            <a:miter lim="800000"/>
            <a:headEnd/>
            <a:tailEnd/>
          </a:ln>
        </p:spPr>
      </p:pic>
      <p:sp>
        <p:nvSpPr>
          <p:cNvPr id="57347" name="Text Box 6"/>
          <p:cNvSpPr txBox="1">
            <a:spLocks noChangeArrowheads="1"/>
          </p:cNvSpPr>
          <p:nvPr/>
        </p:nvSpPr>
        <p:spPr bwMode="auto">
          <a:xfrm>
            <a:off x="838200" y="5791200"/>
            <a:ext cx="7086600" cy="369888"/>
          </a:xfrm>
          <a:prstGeom prst="rect">
            <a:avLst/>
          </a:prstGeom>
          <a:noFill/>
          <a:ln w="9525">
            <a:noFill/>
            <a:miter lim="800000"/>
            <a:headEnd/>
            <a:tailEnd/>
          </a:ln>
        </p:spPr>
        <p:txBody>
          <a:bodyPr>
            <a:spAutoFit/>
          </a:bodyPr>
          <a:lstStyle/>
          <a:p>
            <a:pPr>
              <a:spcBef>
                <a:spcPct val="50000"/>
              </a:spcBef>
            </a:pPr>
            <a:endParaRPr lang="en-US">
              <a:solidFill>
                <a:srgbClr val="0000FF"/>
              </a:solidFill>
            </a:endParaRPr>
          </a:p>
        </p:txBody>
      </p:sp>
      <p:sp>
        <p:nvSpPr>
          <p:cNvPr id="57348" name="Rectangle 3"/>
          <p:cNvSpPr>
            <a:spLocks noChangeArrowheads="1"/>
          </p:cNvSpPr>
          <p:nvPr/>
        </p:nvSpPr>
        <p:spPr bwMode="auto">
          <a:xfrm>
            <a:off x="3733800" y="228600"/>
            <a:ext cx="1560513" cy="523875"/>
          </a:xfrm>
          <a:prstGeom prst="rect">
            <a:avLst/>
          </a:prstGeom>
          <a:noFill/>
          <a:ln w="9525">
            <a:noFill/>
            <a:miter lim="800000"/>
            <a:headEnd/>
            <a:tailEnd/>
          </a:ln>
        </p:spPr>
        <p:txBody>
          <a:bodyPr wrap="none">
            <a:spAutoFit/>
          </a:bodyPr>
          <a:lstStyle/>
          <a:p>
            <a:r>
              <a:rPr lang="en-US" sz="2800">
                <a:solidFill>
                  <a:srgbClr val="FF0000"/>
                </a:solidFill>
              </a:rPr>
              <a:t>CASE 5 </a:t>
            </a:r>
            <a:endParaRPr lang="en-US" sz="2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heme022"/>
          <p:cNvPicPr>
            <a:picLocks noChangeAspect="1" noChangeArrowheads="1"/>
          </p:cNvPicPr>
          <p:nvPr/>
        </p:nvPicPr>
        <p:blipFill>
          <a:blip r:embed="rId2"/>
          <a:srcRect/>
          <a:stretch>
            <a:fillRect/>
          </a:stretch>
        </p:blipFill>
        <p:spPr bwMode="auto">
          <a:xfrm>
            <a:off x="990600" y="990600"/>
            <a:ext cx="6972300" cy="4578350"/>
          </a:xfrm>
          <a:prstGeom prst="rect">
            <a:avLst/>
          </a:prstGeom>
          <a:noFill/>
          <a:ln w="9525">
            <a:noFill/>
            <a:miter lim="800000"/>
            <a:headEnd/>
            <a:tailEnd/>
          </a:ln>
        </p:spPr>
      </p:pic>
      <p:sp>
        <p:nvSpPr>
          <p:cNvPr id="58371" name="Text Box 6"/>
          <p:cNvSpPr txBox="1">
            <a:spLocks noChangeArrowheads="1"/>
          </p:cNvSpPr>
          <p:nvPr/>
        </p:nvSpPr>
        <p:spPr bwMode="auto">
          <a:xfrm>
            <a:off x="1143000" y="5791200"/>
            <a:ext cx="6705600" cy="369888"/>
          </a:xfrm>
          <a:prstGeom prst="rect">
            <a:avLst/>
          </a:prstGeom>
          <a:noFill/>
          <a:ln w="9525">
            <a:noFill/>
            <a:miter lim="800000"/>
            <a:headEnd/>
            <a:tailEnd/>
          </a:ln>
        </p:spPr>
        <p:txBody>
          <a:bodyPr>
            <a:spAutoFit/>
          </a:bodyPr>
          <a:lstStyle/>
          <a:p>
            <a:pPr>
              <a:spcBef>
                <a:spcPct val="50000"/>
              </a:spcBef>
            </a:pPr>
            <a:endParaRPr lang="en-US">
              <a:solidFill>
                <a:srgbClr val="0000FF"/>
              </a:solidFill>
            </a:endParaRPr>
          </a:p>
        </p:txBody>
      </p:sp>
      <p:sp>
        <p:nvSpPr>
          <p:cNvPr id="58372" name="Rectangle 3"/>
          <p:cNvSpPr>
            <a:spLocks noChangeArrowheads="1"/>
          </p:cNvSpPr>
          <p:nvPr/>
        </p:nvSpPr>
        <p:spPr bwMode="auto">
          <a:xfrm>
            <a:off x="3886200" y="304800"/>
            <a:ext cx="1560513" cy="523875"/>
          </a:xfrm>
          <a:prstGeom prst="rect">
            <a:avLst/>
          </a:prstGeom>
          <a:noFill/>
          <a:ln w="9525">
            <a:noFill/>
            <a:miter lim="800000"/>
            <a:headEnd/>
            <a:tailEnd/>
          </a:ln>
        </p:spPr>
        <p:txBody>
          <a:bodyPr wrap="none">
            <a:spAutoFit/>
          </a:bodyPr>
          <a:lstStyle/>
          <a:p>
            <a:r>
              <a:rPr lang="en-US" sz="2800">
                <a:solidFill>
                  <a:srgbClr val="FF0000"/>
                </a:solidFill>
              </a:rPr>
              <a:t>CASE 5 </a:t>
            </a:r>
            <a:endParaRPr lang="en-US" sz="2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600" smtClean="0">
                <a:solidFill>
                  <a:srgbClr val="FF0000"/>
                </a:solidFill>
              </a:rPr>
              <a:t>CASE 5 </a:t>
            </a:r>
            <a:endParaRPr lang="en-US" sz="3600" b="1" smtClean="0"/>
          </a:p>
        </p:txBody>
      </p:sp>
      <p:sp>
        <p:nvSpPr>
          <p:cNvPr id="59395" name="Rectangle 3"/>
          <p:cNvSpPr>
            <a:spLocks noGrp="1" noChangeArrowheads="1"/>
          </p:cNvSpPr>
          <p:nvPr>
            <p:ph type="body" idx="1"/>
          </p:nvPr>
        </p:nvSpPr>
        <p:spPr/>
        <p:txBody>
          <a:bodyPr/>
          <a:lstStyle/>
          <a:p>
            <a:pPr eaLnBrk="1" hangingPunct="1"/>
            <a:endParaRPr lang="en-US" b="1" smtClean="0"/>
          </a:p>
          <a:p>
            <a:pPr lvl="1" eaLnBrk="1" hangingPunct="1">
              <a:buFontTx/>
              <a:buNone/>
            </a:pPr>
            <a:r>
              <a:rPr lang="en-US" smtClean="0"/>
              <a:t>	</a:t>
            </a:r>
            <a:r>
              <a:rPr lang="en-US" smtClean="0">
                <a:solidFill>
                  <a:srgbClr val="0000FF"/>
                </a:solidFill>
              </a:rPr>
              <a:t>CBC shows Hgb 132 g/l, WBC 56 X 10</a:t>
            </a:r>
            <a:r>
              <a:rPr lang="en-US" baseline="30000" smtClean="0">
                <a:solidFill>
                  <a:srgbClr val="0000FF"/>
                </a:solidFill>
              </a:rPr>
              <a:t>9</a:t>
            </a:r>
            <a:r>
              <a:rPr lang="en-US" smtClean="0">
                <a:solidFill>
                  <a:srgbClr val="0000FF"/>
                </a:solidFill>
              </a:rPr>
              <a:t>/L, and platelet count 754X 10</a:t>
            </a:r>
            <a:r>
              <a:rPr lang="en-US" baseline="30000" smtClean="0">
                <a:solidFill>
                  <a:srgbClr val="0000FF"/>
                </a:solidFill>
              </a:rPr>
              <a:t>9</a:t>
            </a:r>
            <a:r>
              <a:rPr lang="en-US" smtClean="0">
                <a:solidFill>
                  <a:srgbClr val="0000FF"/>
                </a:solidFill>
              </a:rPr>
              <a:t>/L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000" smtClean="0">
                <a:solidFill>
                  <a:srgbClr val="FF0000"/>
                </a:solidFill>
              </a:rPr>
              <a:t/>
            </a:r>
            <a:br>
              <a:rPr lang="en-US" sz="4000" smtClean="0">
                <a:solidFill>
                  <a:srgbClr val="FF0000"/>
                </a:solidFill>
              </a:rPr>
            </a:br>
            <a:r>
              <a:rPr lang="en-US" sz="4000" smtClean="0">
                <a:solidFill>
                  <a:srgbClr val="FF0000"/>
                </a:solidFill>
              </a:rPr>
              <a:t>CASE 5 </a:t>
            </a:r>
            <a:br>
              <a:rPr lang="en-US" sz="4000" smtClean="0">
                <a:solidFill>
                  <a:srgbClr val="FF0000"/>
                </a:solidFill>
              </a:rPr>
            </a:br>
            <a:endParaRPr lang="en-US" sz="4000" smtClean="0">
              <a:solidFill>
                <a:srgbClr val="FF0000"/>
              </a:solidFill>
            </a:endParaRPr>
          </a:p>
        </p:txBody>
      </p:sp>
      <p:sp>
        <p:nvSpPr>
          <p:cNvPr id="56323" name="Rectangle 3"/>
          <p:cNvSpPr>
            <a:spLocks noGrp="1" noChangeArrowheads="1"/>
          </p:cNvSpPr>
          <p:nvPr>
            <p:ph type="body" idx="1"/>
          </p:nvPr>
        </p:nvSpPr>
        <p:spPr>
          <a:xfrm>
            <a:off x="228600" y="1600200"/>
            <a:ext cx="8763000" cy="5257800"/>
          </a:xfrm>
        </p:spPr>
        <p:txBody>
          <a:bodyPr/>
          <a:lstStyle/>
          <a:p>
            <a:pPr eaLnBrk="1" hangingPunct="1">
              <a:lnSpc>
                <a:spcPct val="80000"/>
              </a:lnSpc>
              <a:buFontTx/>
              <a:buAutoNum type="arabicPeriod"/>
            </a:pPr>
            <a:endParaRPr lang="en-US" sz="2800" smtClean="0">
              <a:solidFill>
                <a:srgbClr val="FF0000"/>
              </a:solidFill>
            </a:endParaRPr>
          </a:p>
          <a:p>
            <a:pPr eaLnBrk="1" hangingPunct="1">
              <a:lnSpc>
                <a:spcPct val="80000"/>
              </a:lnSpc>
              <a:buFontTx/>
              <a:buNone/>
            </a:pPr>
            <a:r>
              <a:rPr lang="en-US" sz="2800" smtClean="0">
                <a:solidFill>
                  <a:srgbClr val="FF0000"/>
                </a:solidFill>
              </a:rPr>
              <a:t>What are the types of white blood cells seen? </a:t>
            </a:r>
          </a:p>
          <a:p>
            <a:pPr eaLnBrk="1" hangingPunct="1">
              <a:lnSpc>
                <a:spcPct val="80000"/>
              </a:lnSpc>
              <a:buFontTx/>
              <a:buNone/>
            </a:pPr>
            <a:r>
              <a:rPr lang="en-US" sz="2000" b="1" smtClean="0"/>
              <a:t>	</a:t>
            </a:r>
          </a:p>
          <a:p>
            <a:pPr eaLnBrk="1" hangingPunct="1">
              <a:lnSpc>
                <a:spcPct val="80000"/>
              </a:lnSpc>
              <a:buFontTx/>
              <a:buNone/>
            </a:pPr>
            <a:endParaRPr lang="en-US" sz="2000" b="1" smtClean="0">
              <a:solidFill>
                <a:srgbClr val="0000FF"/>
              </a:solidFill>
            </a:endParaRPr>
          </a:p>
          <a:p>
            <a:pPr eaLnBrk="1" hangingPunct="1">
              <a:lnSpc>
                <a:spcPct val="80000"/>
              </a:lnSpc>
              <a:buFontTx/>
              <a:buNone/>
            </a:pPr>
            <a:r>
              <a:rPr lang="en-US" sz="2000" b="1" smtClean="0">
                <a:solidFill>
                  <a:srgbClr val="0000FF"/>
                </a:solidFill>
              </a:rPr>
              <a:t>	</a:t>
            </a:r>
            <a:r>
              <a:rPr lang="en-US" sz="2400" smtClean="0">
                <a:solidFill>
                  <a:srgbClr val="0000FF"/>
                </a:solidFill>
              </a:rPr>
              <a:t>The WBCs show a wide range of granulocytes at various stages of maturation (rare blasts and promyelocytes, myelocytes, metamyelocytes, bands and neutrophils). </a:t>
            </a:r>
          </a:p>
          <a:p>
            <a:pPr eaLnBrk="1" hangingPunct="1">
              <a:lnSpc>
                <a:spcPct val="80000"/>
              </a:lnSpc>
              <a:buFontTx/>
              <a:buNone/>
            </a:pPr>
            <a:r>
              <a:rPr lang="en-US" sz="2400" smtClean="0">
                <a:solidFill>
                  <a:srgbClr val="0000FF"/>
                </a:solidFill>
              </a:rPr>
              <a:t>	</a:t>
            </a:r>
          </a:p>
          <a:p>
            <a:pPr eaLnBrk="1" hangingPunct="1">
              <a:lnSpc>
                <a:spcPct val="80000"/>
              </a:lnSpc>
              <a:buFontTx/>
              <a:buNone/>
            </a:pPr>
            <a:r>
              <a:rPr lang="en-US" sz="2400" smtClean="0">
                <a:solidFill>
                  <a:srgbClr val="0000FF"/>
                </a:solidFill>
              </a:rPr>
              <a:t>	There is an increase in eosinophils and basophils. </a:t>
            </a:r>
          </a:p>
          <a:p>
            <a:pPr eaLnBrk="1" hangingPunct="1">
              <a:lnSpc>
                <a:spcPct val="80000"/>
              </a:lnSpc>
              <a:buFontTx/>
              <a:buNone/>
            </a:pPr>
            <a:r>
              <a:rPr lang="en-US" sz="2400" smtClean="0">
                <a:solidFill>
                  <a:srgbClr val="0000FF"/>
                </a:solidFill>
              </a:rPr>
              <a:t>	</a:t>
            </a:r>
          </a:p>
          <a:p>
            <a:pPr eaLnBrk="1" hangingPunct="1">
              <a:lnSpc>
                <a:spcPct val="80000"/>
              </a:lnSpc>
              <a:buFontTx/>
              <a:buNone/>
            </a:pPr>
            <a:r>
              <a:rPr lang="en-US" sz="2400" smtClean="0">
                <a:solidFill>
                  <a:srgbClr val="0000FF"/>
                </a:solidFill>
              </a:rPr>
              <a:t>	Platelets are moderately increased in number with some large forms  seen</a:t>
            </a:r>
            <a:r>
              <a:rPr lang="en-US" sz="2800" smtClean="0"/>
              <a:t>. </a:t>
            </a:r>
            <a:endParaRPr lang="en-US" sz="2000" smtClean="0"/>
          </a:p>
          <a:p>
            <a:pPr eaLnBrk="1" hangingPunct="1">
              <a:lnSpc>
                <a:spcPct val="80000"/>
              </a:lnSpc>
              <a:buFontTx/>
              <a:buNone/>
            </a:pPr>
            <a:endParaRPr lang="en-US" sz="2000" smtClean="0">
              <a:solidFill>
                <a:srgbClr val="FF0000"/>
              </a:solidFill>
            </a:endParaRPr>
          </a:p>
          <a:p>
            <a:pPr eaLnBrk="1" hangingPunct="1">
              <a:lnSpc>
                <a:spcPct val="80000"/>
              </a:lnSpc>
              <a:buFontTx/>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4" end="4"/>
                                            </p:txEl>
                                          </p:spTgt>
                                        </p:tgtEl>
                                        <p:attrNameLst>
                                          <p:attrName>style.visibility</p:attrName>
                                        </p:attrNameLst>
                                      </p:cBhvr>
                                      <p:to>
                                        <p:strVal val="visible"/>
                                      </p:to>
                                    </p:set>
                                    <p:anim calcmode="lin" valueType="num">
                                      <p:cBhvr additive="base">
                                        <p:cTn id="7"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6" end="6"/>
                                            </p:txEl>
                                          </p:spTgt>
                                        </p:tgtEl>
                                        <p:attrNameLst>
                                          <p:attrName>style.visibility</p:attrName>
                                        </p:attrNameLst>
                                      </p:cBhvr>
                                      <p:to>
                                        <p:strVal val="visible"/>
                                      </p:to>
                                    </p:set>
                                    <p:anim calcmode="lin" valueType="num">
                                      <p:cBhvr additive="base">
                                        <p:cTn id="13"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6323">
                                            <p:txEl>
                                              <p:pRg st="7" end="7"/>
                                            </p:txEl>
                                          </p:spTgt>
                                        </p:tgtEl>
                                        <p:attrNameLst>
                                          <p:attrName>style.visibility</p:attrName>
                                        </p:attrNameLst>
                                      </p:cBhvr>
                                      <p:to>
                                        <p:strVal val="visible"/>
                                      </p:to>
                                    </p:set>
                                    <p:anim calcmode="lin" valueType="num">
                                      <p:cBhvr additive="base">
                                        <p:cTn id="17"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632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6323">
                                            <p:txEl>
                                              <p:pRg st="8" end="8"/>
                                            </p:txEl>
                                          </p:spTgt>
                                        </p:tgtEl>
                                        <p:attrNameLst>
                                          <p:attrName>style.visibility</p:attrName>
                                        </p:attrNameLst>
                                      </p:cBhvr>
                                      <p:to>
                                        <p:strVal val="visible"/>
                                      </p:to>
                                    </p:set>
                                    <p:anim calcmode="lin" valueType="num">
                                      <p:cBhvr additive="base">
                                        <p:cTn id="21"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smtClean="0">
                <a:solidFill>
                  <a:srgbClr val="FF0000"/>
                </a:solidFill>
              </a:rPr>
              <a:t/>
            </a:r>
            <a:br>
              <a:rPr lang="en-US" sz="4000" smtClean="0">
                <a:solidFill>
                  <a:srgbClr val="FF0000"/>
                </a:solidFill>
              </a:rPr>
            </a:br>
            <a:r>
              <a:rPr lang="en-US" sz="4000" smtClean="0">
                <a:solidFill>
                  <a:srgbClr val="FF0000"/>
                </a:solidFill>
              </a:rPr>
              <a:t>CASE 5 </a:t>
            </a:r>
            <a:br>
              <a:rPr lang="en-US" sz="4000" smtClean="0">
                <a:solidFill>
                  <a:srgbClr val="FF0000"/>
                </a:solidFill>
              </a:rPr>
            </a:br>
            <a:endParaRPr lang="en-US" sz="4000" smtClean="0">
              <a:solidFill>
                <a:srgbClr val="FF0000"/>
              </a:solidFill>
            </a:endParaRPr>
          </a:p>
        </p:txBody>
      </p:sp>
      <p:sp>
        <p:nvSpPr>
          <p:cNvPr id="57347" name="Rectangle 3"/>
          <p:cNvSpPr>
            <a:spLocks noGrp="1" noChangeArrowheads="1"/>
          </p:cNvSpPr>
          <p:nvPr>
            <p:ph type="body" idx="1"/>
          </p:nvPr>
        </p:nvSpPr>
        <p:spPr>
          <a:xfrm>
            <a:off x="0" y="1600200"/>
            <a:ext cx="9144000" cy="5257800"/>
          </a:xfrm>
        </p:spPr>
        <p:txBody>
          <a:bodyPr/>
          <a:lstStyle/>
          <a:p>
            <a:pPr eaLnBrk="1" hangingPunct="1">
              <a:lnSpc>
                <a:spcPct val="80000"/>
              </a:lnSpc>
              <a:buFontTx/>
              <a:buNone/>
            </a:pPr>
            <a:endParaRPr lang="en-US" sz="2000" smtClean="0">
              <a:solidFill>
                <a:srgbClr val="FF0000"/>
              </a:solidFill>
            </a:endParaRPr>
          </a:p>
          <a:p>
            <a:pPr eaLnBrk="1" hangingPunct="1">
              <a:lnSpc>
                <a:spcPct val="80000"/>
              </a:lnSpc>
              <a:buFontTx/>
              <a:buNone/>
            </a:pPr>
            <a:endParaRPr lang="en-US" sz="2000" smtClean="0">
              <a:solidFill>
                <a:srgbClr val="FF0000"/>
              </a:solidFill>
            </a:endParaRPr>
          </a:p>
          <a:p>
            <a:pPr algn="ctr" eaLnBrk="1" hangingPunct="1">
              <a:lnSpc>
                <a:spcPct val="80000"/>
              </a:lnSpc>
              <a:buFontTx/>
              <a:buNone/>
            </a:pPr>
            <a:r>
              <a:rPr lang="en-US" sz="2400" smtClean="0">
                <a:solidFill>
                  <a:srgbClr val="FF0000"/>
                </a:solidFill>
              </a:rPr>
              <a:t>What is the differential diagnosis and how could it be resolved? </a:t>
            </a:r>
          </a:p>
          <a:p>
            <a:pPr eaLnBrk="1" hangingPunct="1">
              <a:lnSpc>
                <a:spcPct val="80000"/>
              </a:lnSpc>
              <a:buFontTx/>
              <a:buNone/>
            </a:pPr>
            <a:r>
              <a:rPr lang="en-US" sz="2000" b="1" smtClean="0"/>
              <a:t>	</a:t>
            </a:r>
            <a:r>
              <a:rPr lang="en-US" sz="2400" b="1" smtClean="0"/>
              <a:t>     </a:t>
            </a:r>
          </a:p>
          <a:p>
            <a:pPr eaLnBrk="1" hangingPunct="1">
              <a:lnSpc>
                <a:spcPct val="80000"/>
              </a:lnSpc>
              <a:buFontTx/>
              <a:buNone/>
            </a:pPr>
            <a:r>
              <a:rPr lang="en-US" sz="2400" smtClean="0">
                <a:solidFill>
                  <a:srgbClr val="0000FF"/>
                </a:solidFill>
              </a:rPr>
              <a:t>	- </a:t>
            </a:r>
            <a:r>
              <a:rPr lang="en-US" sz="2400" smtClean="0"/>
              <a:t> </a:t>
            </a:r>
            <a:r>
              <a:rPr lang="en-US" sz="2000" smtClean="0">
                <a:solidFill>
                  <a:srgbClr val="0000FF"/>
                </a:solidFill>
              </a:rPr>
              <a:t>The differential diagnosis is leukaemoid reaction versus chronic    	granulocytic leukemia. </a:t>
            </a:r>
          </a:p>
          <a:p>
            <a:pPr eaLnBrk="1" hangingPunct="1">
              <a:lnSpc>
                <a:spcPct val="80000"/>
              </a:lnSpc>
              <a:buFontTx/>
              <a:buNone/>
            </a:pPr>
            <a:r>
              <a:rPr lang="en-US" sz="2000" smtClean="0">
                <a:solidFill>
                  <a:srgbClr val="0000FF"/>
                </a:solidFill>
              </a:rPr>
              <a:t>	</a:t>
            </a:r>
          </a:p>
          <a:p>
            <a:pPr eaLnBrk="1" hangingPunct="1">
              <a:lnSpc>
                <a:spcPct val="80000"/>
              </a:lnSpc>
              <a:buFontTx/>
              <a:buNone/>
            </a:pPr>
            <a:r>
              <a:rPr lang="en-US" sz="2000" smtClean="0">
                <a:solidFill>
                  <a:srgbClr val="0000FF"/>
                </a:solidFill>
              </a:rPr>
              <a:t>	-   The increase in eosinophils and basophils suggests leukemia. </a:t>
            </a:r>
          </a:p>
          <a:p>
            <a:pPr eaLnBrk="1" hangingPunct="1">
              <a:lnSpc>
                <a:spcPct val="80000"/>
              </a:lnSpc>
              <a:buFontTx/>
              <a:buNone/>
            </a:pPr>
            <a:r>
              <a:rPr lang="en-US" sz="2000" smtClean="0">
                <a:solidFill>
                  <a:srgbClr val="0000FF"/>
                </a:solidFill>
              </a:rPr>
              <a:t>	</a:t>
            </a:r>
          </a:p>
          <a:p>
            <a:pPr eaLnBrk="1" hangingPunct="1">
              <a:lnSpc>
                <a:spcPct val="80000"/>
              </a:lnSpc>
              <a:buFontTx/>
              <a:buNone/>
            </a:pPr>
            <a:r>
              <a:rPr lang="en-US" sz="2000" smtClean="0">
                <a:solidFill>
                  <a:srgbClr val="0000FF"/>
                </a:solidFill>
              </a:rPr>
              <a:t>	-   A neutrophil alkaline phosphatase (NAP) score would also be of help   	(high with leukaemoid reaction, low with chronic myelogenous 	leukaemia). </a:t>
            </a:r>
          </a:p>
          <a:p>
            <a:pPr eaLnBrk="1" hangingPunct="1">
              <a:lnSpc>
                <a:spcPct val="80000"/>
              </a:lnSpc>
              <a:buFontTx/>
              <a:buNone/>
            </a:pPr>
            <a:r>
              <a:rPr lang="en-US" sz="2000" smtClean="0">
                <a:solidFill>
                  <a:srgbClr val="0000FF"/>
                </a:solidFill>
              </a:rPr>
              <a:t>	</a:t>
            </a:r>
          </a:p>
          <a:p>
            <a:pPr eaLnBrk="1" hangingPunct="1">
              <a:lnSpc>
                <a:spcPct val="80000"/>
              </a:lnSpc>
              <a:buFontTx/>
              <a:buNone/>
            </a:pPr>
            <a:r>
              <a:rPr lang="en-US" sz="2000" smtClean="0">
                <a:solidFill>
                  <a:srgbClr val="0000FF"/>
                </a:solidFill>
              </a:rPr>
              <a:t>	-   A positive Philadelphia chromosome and BCR-ABLE gene mutaton 	would confirm the diagnosis of CML. </a:t>
            </a:r>
            <a:endParaRPr lang="en-US" sz="2400" smtClean="0">
              <a:solidFill>
                <a:srgbClr val="0000FF"/>
              </a:solidFill>
            </a:endParaRPr>
          </a:p>
          <a:p>
            <a:pPr eaLnBrk="1" hangingPunct="1">
              <a:lnSpc>
                <a:spcPct val="80000"/>
              </a:lnSpc>
              <a:buFontTx/>
              <a:buNone/>
            </a:pPr>
            <a:endParaRPr lang="en-US" sz="2000" smtClean="0">
              <a:solidFill>
                <a:srgbClr val="FF0000"/>
              </a:solidFill>
            </a:endParaRPr>
          </a:p>
          <a:p>
            <a:pPr eaLnBrk="1" hangingPunct="1">
              <a:lnSpc>
                <a:spcPct val="80000"/>
              </a:lnSpc>
              <a:buFontTx/>
              <a:buNone/>
            </a:pPr>
            <a:r>
              <a:rPr lang="en-US" sz="1800" smtClean="0">
                <a:solidFill>
                  <a:srgbClr val="0000FF"/>
                </a:solidFill>
              </a:rPr>
              <a:t> </a:t>
            </a:r>
            <a:endParaRPr lang="en-US" sz="2000" smtClean="0">
              <a:solidFill>
                <a:srgbClr val="0000FF"/>
              </a:solidFill>
            </a:endParaRPr>
          </a:p>
          <a:p>
            <a:pPr eaLnBrk="1" hangingPunct="1">
              <a:lnSpc>
                <a:spcPct val="80000"/>
              </a:lnSpc>
              <a:buFontTx/>
              <a:buAutoNum type="arabicPeriod"/>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347">
                                            <p:txEl>
                                              <p:pRg st="4" end="4"/>
                                            </p:txEl>
                                          </p:spTgt>
                                        </p:tgtEl>
                                        <p:attrNameLst>
                                          <p:attrName>style.visibility</p:attrName>
                                        </p:attrNameLst>
                                      </p:cBhvr>
                                      <p:to>
                                        <p:strVal val="visible"/>
                                      </p:to>
                                    </p:set>
                                    <p:anim calcmode="lin" valueType="num">
                                      <p:cBhvr additive="base">
                                        <p:cTn id="7"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6" end="6"/>
                                            </p:txEl>
                                          </p:spTgt>
                                        </p:tgtEl>
                                        <p:attrNameLst>
                                          <p:attrName>style.visibility</p:attrName>
                                        </p:attrNameLst>
                                      </p:cBhvr>
                                      <p:to>
                                        <p:strVal val="visible"/>
                                      </p:to>
                                    </p:set>
                                    <p:anim calcmode="lin" valueType="num">
                                      <p:cBhvr additive="base">
                                        <p:cTn id="13"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7347">
                                            <p:txEl>
                                              <p:pRg st="8" end="8"/>
                                            </p:txEl>
                                          </p:spTgt>
                                        </p:tgtEl>
                                        <p:attrNameLst>
                                          <p:attrName>style.visibility</p:attrName>
                                        </p:attrNameLst>
                                      </p:cBhvr>
                                      <p:to>
                                        <p:strVal val="visible"/>
                                      </p:to>
                                    </p:set>
                                    <p:anim calcmode="lin" valueType="num">
                                      <p:cBhvr additive="base">
                                        <p:cTn id="19" dur="500" fill="hold"/>
                                        <p:tgtEl>
                                          <p:spTgt spid="57347">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73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7347">
                                            <p:txEl>
                                              <p:pRg st="10" end="10"/>
                                            </p:txEl>
                                          </p:spTgt>
                                        </p:tgtEl>
                                        <p:attrNameLst>
                                          <p:attrName>style.visibility</p:attrName>
                                        </p:attrNameLst>
                                      </p:cBhvr>
                                      <p:to>
                                        <p:strVal val="visible"/>
                                      </p:to>
                                    </p:set>
                                    <p:anim calcmode="lin" valueType="num">
                                      <p:cBhvr additive="base">
                                        <p:cTn id="25" dur="500" fill="hold"/>
                                        <p:tgtEl>
                                          <p:spTgt spid="57347">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eme002"/>
          <p:cNvPicPr>
            <a:picLocks noChangeAspect="1" noChangeArrowheads="1"/>
          </p:cNvPicPr>
          <p:nvPr/>
        </p:nvPicPr>
        <p:blipFill>
          <a:blip r:embed="rId2"/>
          <a:srcRect/>
          <a:stretch>
            <a:fillRect/>
          </a:stretch>
        </p:blipFill>
        <p:spPr bwMode="auto">
          <a:xfrm>
            <a:off x="1066800" y="685800"/>
            <a:ext cx="6667500" cy="4378325"/>
          </a:xfrm>
          <a:prstGeom prst="rect">
            <a:avLst/>
          </a:prstGeom>
          <a:noFill/>
          <a:ln w="9525">
            <a:noFill/>
            <a:miter lim="800000"/>
            <a:headEnd/>
            <a:tailEnd/>
          </a:ln>
        </p:spPr>
      </p:pic>
      <p:sp>
        <p:nvSpPr>
          <p:cNvPr id="7171" name="Text Box 6"/>
          <p:cNvSpPr txBox="1">
            <a:spLocks noChangeArrowheads="1"/>
          </p:cNvSpPr>
          <p:nvPr/>
        </p:nvSpPr>
        <p:spPr bwMode="auto">
          <a:xfrm>
            <a:off x="1371600" y="5562600"/>
            <a:ext cx="6172200" cy="646113"/>
          </a:xfrm>
          <a:prstGeom prst="rect">
            <a:avLst/>
          </a:prstGeom>
          <a:noFill/>
          <a:ln w="9525">
            <a:noFill/>
            <a:miter lim="800000"/>
            <a:headEnd/>
            <a:tailEnd/>
          </a:ln>
        </p:spPr>
        <p:txBody>
          <a:bodyPr>
            <a:spAutoFit/>
          </a:bodyPr>
          <a:lstStyle/>
          <a:p>
            <a:pPr>
              <a:spcBef>
                <a:spcPct val="50000"/>
              </a:spcBef>
            </a:pPr>
            <a:r>
              <a:rPr lang="en-US">
                <a:solidFill>
                  <a:srgbClr val="0000FF"/>
                </a:solidFill>
              </a:rPr>
              <a:t>This normal peripheral smear demonstrates a segmented neutrophil and a lymphocyte.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4000" smtClean="0">
                <a:solidFill>
                  <a:srgbClr val="FF0000"/>
                </a:solidFill>
              </a:rPr>
              <a:t/>
            </a:r>
            <a:br>
              <a:rPr lang="en-US" sz="4000" smtClean="0">
                <a:solidFill>
                  <a:srgbClr val="FF0000"/>
                </a:solidFill>
              </a:rPr>
            </a:br>
            <a:r>
              <a:rPr lang="en-US" sz="4000" smtClean="0">
                <a:solidFill>
                  <a:srgbClr val="FF0000"/>
                </a:solidFill>
              </a:rPr>
              <a:t>CASE 5 </a:t>
            </a:r>
            <a:br>
              <a:rPr lang="en-US" sz="4000" smtClean="0">
                <a:solidFill>
                  <a:srgbClr val="FF0000"/>
                </a:solidFill>
              </a:rPr>
            </a:br>
            <a:endParaRPr lang="en-US" sz="4000" smtClean="0">
              <a:solidFill>
                <a:srgbClr val="FF0000"/>
              </a:solidFill>
            </a:endParaRPr>
          </a:p>
        </p:txBody>
      </p:sp>
      <p:sp>
        <p:nvSpPr>
          <p:cNvPr id="58371" name="Rectangle 3"/>
          <p:cNvSpPr>
            <a:spLocks noGrp="1" noChangeArrowheads="1"/>
          </p:cNvSpPr>
          <p:nvPr>
            <p:ph type="body" idx="1"/>
          </p:nvPr>
        </p:nvSpPr>
        <p:spPr>
          <a:xfrm>
            <a:off x="152400" y="1600200"/>
            <a:ext cx="8839200" cy="5257800"/>
          </a:xfrm>
        </p:spPr>
        <p:txBody>
          <a:bodyPr/>
          <a:lstStyle/>
          <a:p>
            <a:pPr eaLnBrk="1" hangingPunct="1">
              <a:lnSpc>
                <a:spcPct val="80000"/>
              </a:lnSpc>
              <a:buFontTx/>
              <a:buNone/>
            </a:pPr>
            <a:endParaRPr lang="en-US" sz="2000" smtClean="0">
              <a:solidFill>
                <a:srgbClr val="FF0000"/>
              </a:solidFill>
            </a:endParaRPr>
          </a:p>
          <a:p>
            <a:pPr algn="ctr" eaLnBrk="1" hangingPunct="1">
              <a:lnSpc>
                <a:spcPct val="80000"/>
              </a:lnSpc>
              <a:buFontTx/>
              <a:buNone/>
            </a:pPr>
            <a:endParaRPr lang="en-US" sz="2800" smtClean="0">
              <a:solidFill>
                <a:srgbClr val="FF0000"/>
              </a:solidFill>
            </a:endParaRPr>
          </a:p>
          <a:p>
            <a:pPr algn="ctr" eaLnBrk="1" hangingPunct="1">
              <a:lnSpc>
                <a:spcPct val="80000"/>
              </a:lnSpc>
              <a:buFontTx/>
              <a:buNone/>
            </a:pPr>
            <a:r>
              <a:rPr lang="en-US" sz="2800" smtClean="0">
                <a:solidFill>
                  <a:srgbClr val="FF0000"/>
                </a:solidFill>
              </a:rPr>
              <a:t>What is your diagnosis in this case? </a:t>
            </a:r>
          </a:p>
          <a:p>
            <a:pPr eaLnBrk="1" hangingPunct="1">
              <a:lnSpc>
                <a:spcPct val="80000"/>
              </a:lnSpc>
              <a:buFontTx/>
              <a:buNone/>
            </a:pPr>
            <a:r>
              <a:rPr lang="en-US" sz="2000" b="1" smtClean="0">
                <a:solidFill>
                  <a:srgbClr val="FF0000"/>
                </a:solidFill>
              </a:rPr>
              <a:t>	</a:t>
            </a:r>
          </a:p>
          <a:p>
            <a:pPr eaLnBrk="1" hangingPunct="1">
              <a:lnSpc>
                <a:spcPct val="80000"/>
              </a:lnSpc>
              <a:buFontTx/>
              <a:buNone/>
            </a:pPr>
            <a:endParaRPr lang="en-US" sz="2000" b="1" smtClean="0">
              <a:solidFill>
                <a:srgbClr val="FF0000"/>
              </a:solidFill>
            </a:endParaRPr>
          </a:p>
          <a:p>
            <a:pPr algn="ctr" eaLnBrk="1" hangingPunct="1">
              <a:lnSpc>
                <a:spcPct val="80000"/>
              </a:lnSpc>
              <a:buFontTx/>
              <a:buNone/>
            </a:pPr>
            <a:r>
              <a:rPr lang="en-US" sz="2000" b="1" smtClean="0">
                <a:solidFill>
                  <a:srgbClr val="FF0000"/>
                </a:solidFill>
              </a:rPr>
              <a:t>	</a:t>
            </a:r>
            <a:r>
              <a:rPr lang="en-US" sz="2000" smtClean="0">
                <a:solidFill>
                  <a:srgbClr val="0000FF"/>
                </a:solidFill>
              </a:rPr>
              <a:t>The diagnosis is chronic granulocytic (myelogenous) leukaemia (CML). </a:t>
            </a:r>
          </a:p>
          <a:p>
            <a:pPr eaLnBrk="1" hangingPunct="1">
              <a:lnSpc>
                <a:spcPct val="80000"/>
              </a:lnSpc>
              <a:buFontTx/>
              <a:buAutoNum type="arabicPeriod"/>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8371">
                                            <p:txEl>
                                              <p:pRg st="5" end="5"/>
                                            </p:txEl>
                                          </p:spTgt>
                                        </p:tgtEl>
                                        <p:attrNameLst>
                                          <p:attrName>style.visibility</p:attrName>
                                        </p:attrNameLst>
                                      </p:cBhvr>
                                      <p:to>
                                        <p:strVal val="visible"/>
                                      </p:to>
                                    </p:set>
                                    <p:anim calcmode="lin" valueType="num">
                                      <p:cBhvr additive="base">
                                        <p:cTn id="7"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600" smtClean="0">
                <a:solidFill>
                  <a:srgbClr val="FF0000"/>
                </a:solidFill>
              </a:rPr>
              <a:t>CASE 6 </a:t>
            </a:r>
          </a:p>
        </p:txBody>
      </p:sp>
      <p:sp>
        <p:nvSpPr>
          <p:cNvPr id="63491" name="Rectangle 3"/>
          <p:cNvSpPr>
            <a:spLocks noGrp="1" noChangeArrowheads="1"/>
          </p:cNvSpPr>
          <p:nvPr>
            <p:ph type="body" idx="1"/>
          </p:nvPr>
        </p:nvSpPr>
        <p:spPr/>
        <p:txBody>
          <a:bodyPr/>
          <a:lstStyle/>
          <a:p>
            <a:pPr eaLnBrk="1" hangingPunct="1"/>
            <a:r>
              <a:rPr lang="en-US" b="1" smtClean="0">
                <a:solidFill>
                  <a:srgbClr val="FF0000"/>
                </a:solidFill>
              </a:rPr>
              <a:t>History:</a:t>
            </a:r>
          </a:p>
          <a:p>
            <a:pPr lvl="1" eaLnBrk="1" hangingPunct="1">
              <a:buFontTx/>
              <a:buNone/>
            </a:pPr>
            <a:r>
              <a:rPr lang="en-US" smtClean="0">
                <a:solidFill>
                  <a:srgbClr val="0000FF"/>
                </a:solidFill>
              </a:rPr>
              <a:t>	A 5 year old boy presented with high fever for the last few days and easy fatigability for four weeks. His mother complained that he gets big bruises after any minor hits.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heme018"/>
          <p:cNvPicPr>
            <a:picLocks noChangeAspect="1" noChangeArrowheads="1"/>
          </p:cNvPicPr>
          <p:nvPr/>
        </p:nvPicPr>
        <p:blipFill>
          <a:blip r:embed="rId2"/>
          <a:srcRect/>
          <a:stretch>
            <a:fillRect/>
          </a:stretch>
        </p:blipFill>
        <p:spPr bwMode="auto">
          <a:xfrm>
            <a:off x="838200" y="838200"/>
            <a:ext cx="7620000" cy="5003800"/>
          </a:xfrm>
          <a:prstGeom prst="rect">
            <a:avLst/>
          </a:prstGeom>
          <a:noFill/>
          <a:ln w="9525">
            <a:noFill/>
            <a:miter lim="800000"/>
            <a:headEnd/>
            <a:tailEnd/>
          </a:ln>
        </p:spPr>
      </p:pic>
      <p:sp>
        <p:nvSpPr>
          <p:cNvPr id="64515" name="Text Box 6"/>
          <p:cNvSpPr txBox="1">
            <a:spLocks noChangeArrowheads="1"/>
          </p:cNvSpPr>
          <p:nvPr/>
        </p:nvSpPr>
        <p:spPr bwMode="auto">
          <a:xfrm>
            <a:off x="1981200" y="5105400"/>
            <a:ext cx="5257800" cy="369888"/>
          </a:xfrm>
          <a:prstGeom prst="rect">
            <a:avLst/>
          </a:prstGeom>
          <a:noFill/>
          <a:ln w="9525">
            <a:noFill/>
            <a:miter lim="800000"/>
            <a:headEnd/>
            <a:tailEnd/>
          </a:ln>
        </p:spPr>
        <p:txBody>
          <a:bodyPr>
            <a:spAutoFit/>
          </a:bodyPr>
          <a:lstStyle/>
          <a:p>
            <a:pPr>
              <a:spcBef>
                <a:spcPct val="50000"/>
              </a:spcBef>
            </a:pPr>
            <a:r>
              <a:rPr lang="en-US"/>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600" smtClean="0">
                <a:solidFill>
                  <a:srgbClr val="FF0000"/>
                </a:solidFill>
              </a:rPr>
              <a:t>CASE 6 </a:t>
            </a:r>
            <a:endParaRPr lang="en-US" sz="3600" b="1" smtClean="0"/>
          </a:p>
        </p:txBody>
      </p:sp>
      <p:sp>
        <p:nvSpPr>
          <p:cNvPr id="65539" name="Rectangle 3"/>
          <p:cNvSpPr>
            <a:spLocks noGrp="1" noChangeArrowheads="1"/>
          </p:cNvSpPr>
          <p:nvPr>
            <p:ph type="body" idx="1"/>
          </p:nvPr>
        </p:nvSpPr>
        <p:spPr/>
        <p:txBody>
          <a:bodyPr/>
          <a:lstStyle/>
          <a:p>
            <a:pPr eaLnBrk="1" hangingPunct="1"/>
            <a:r>
              <a:rPr lang="en-US" sz="2400" smtClean="0">
                <a:solidFill>
                  <a:srgbClr val="FF0000"/>
                </a:solidFill>
              </a:rPr>
              <a:t>CBC</a:t>
            </a:r>
            <a:r>
              <a:rPr lang="en-US" sz="2400" smtClean="0">
                <a:solidFill>
                  <a:srgbClr val="0000FF"/>
                </a:solidFill>
              </a:rPr>
              <a:t> shows Hgb 98 g/l, Hct 28.2, MCV 95, platelet count 64x10</a:t>
            </a:r>
            <a:r>
              <a:rPr lang="en-US" sz="2400" baseline="30000" smtClean="0">
                <a:solidFill>
                  <a:srgbClr val="0000FF"/>
                </a:solidFill>
              </a:rPr>
              <a:t>9</a:t>
            </a:r>
            <a:r>
              <a:rPr lang="en-US" sz="2400" smtClean="0">
                <a:solidFill>
                  <a:srgbClr val="0000FF"/>
                </a:solidFill>
              </a:rPr>
              <a:t>/l and WBC count 2.1x10</a:t>
            </a:r>
            <a:r>
              <a:rPr lang="en-US" sz="2400" baseline="30000" smtClean="0">
                <a:solidFill>
                  <a:srgbClr val="0000FF"/>
                </a:solidFill>
              </a:rPr>
              <a:t>9</a:t>
            </a:r>
            <a:r>
              <a:rPr lang="en-US" sz="2400" smtClean="0">
                <a:solidFill>
                  <a:srgbClr val="0000FF"/>
                </a:solidFill>
              </a:rPr>
              <a:t>/l. </a:t>
            </a:r>
          </a:p>
          <a:p>
            <a:pPr eaLnBrk="1" hangingPunct="1"/>
            <a:r>
              <a:rPr lang="en-US" sz="2400" smtClean="0">
                <a:solidFill>
                  <a:srgbClr val="FF0000"/>
                </a:solidFill>
              </a:rPr>
              <a:t>Differential WBC count: </a:t>
            </a:r>
            <a:r>
              <a:rPr lang="en-US" sz="2400" smtClean="0">
                <a:solidFill>
                  <a:srgbClr val="0000FF"/>
                </a:solidFill>
              </a:rPr>
              <a:t>25% segs, 13% bands, 11% monos, 46% lymphs, 4% eos, and 1% baso. </a:t>
            </a:r>
          </a:p>
          <a:p>
            <a:pPr eaLnBrk="1" hangingPunct="1"/>
            <a:r>
              <a:rPr lang="en-US" sz="2400" smtClean="0">
                <a:solidFill>
                  <a:srgbClr val="FF0000"/>
                </a:solidFill>
              </a:rPr>
              <a:t>Bone marrow </a:t>
            </a:r>
            <a:r>
              <a:rPr lang="en-US" sz="2400" smtClean="0">
                <a:solidFill>
                  <a:srgbClr val="0000FF"/>
                </a:solidFill>
              </a:rPr>
              <a:t>examination showed replacement by blast cells which have high nuclear / cytoplasmic ratio with fine chromatin and indistinct nucleoli. </a:t>
            </a:r>
          </a:p>
          <a:p>
            <a:pPr eaLnBrk="1" hangingPunct="1"/>
            <a:r>
              <a:rPr lang="en-US" sz="2400" smtClean="0">
                <a:solidFill>
                  <a:srgbClr val="0000FF"/>
                </a:solidFill>
              </a:rPr>
              <a:t>Those blasts showed </a:t>
            </a:r>
            <a:r>
              <a:rPr lang="en-US" sz="2400" smtClean="0">
                <a:solidFill>
                  <a:srgbClr val="FF0000"/>
                </a:solidFill>
              </a:rPr>
              <a:t>no Auer rods </a:t>
            </a:r>
            <a:r>
              <a:rPr lang="en-US" sz="2400" smtClean="0">
                <a:solidFill>
                  <a:srgbClr val="0000FF"/>
                </a:solidFill>
              </a:rPr>
              <a:t>and were </a:t>
            </a:r>
            <a:r>
              <a:rPr lang="en-US" sz="2400" smtClean="0">
                <a:solidFill>
                  <a:srgbClr val="FF0000"/>
                </a:solidFill>
              </a:rPr>
              <a:t>positive for CD10 (CALLA) antigen.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smtClean="0">
                <a:solidFill>
                  <a:srgbClr val="FF0000"/>
                </a:solidFill>
              </a:rPr>
              <a:t>CASE 6 </a:t>
            </a:r>
            <a:br>
              <a:rPr lang="en-US" sz="4000" smtClean="0">
                <a:solidFill>
                  <a:srgbClr val="FF0000"/>
                </a:solidFill>
              </a:rPr>
            </a:br>
            <a:r>
              <a:rPr lang="en-US" sz="3600" smtClean="0">
                <a:solidFill>
                  <a:srgbClr val="FF0000"/>
                </a:solidFill>
              </a:rPr>
              <a:t>Acute Lymphocytic Leukemia</a:t>
            </a:r>
            <a:endParaRPr lang="en-US" sz="4000" smtClean="0">
              <a:solidFill>
                <a:srgbClr val="FF0000"/>
              </a:solidFill>
            </a:endParaRPr>
          </a:p>
        </p:txBody>
      </p:sp>
      <p:sp>
        <p:nvSpPr>
          <p:cNvPr id="63491" name="Rectangle 3"/>
          <p:cNvSpPr>
            <a:spLocks noGrp="1" noChangeArrowheads="1"/>
          </p:cNvSpPr>
          <p:nvPr>
            <p:ph type="body" idx="1"/>
          </p:nvPr>
        </p:nvSpPr>
        <p:spPr>
          <a:xfrm>
            <a:off x="457200" y="1600200"/>
            <a:ext cx="8229600" cy="4724400"/>
          </a:xfrm>
        </p:spPr>
        <p:txBody>
          <a:bodyPr/>
          <a:lstStyle/>
          <a:p>
            <a:pPr marL="457200" indent="-457200" eaLnBrk="1" hangingPunct="1">
              <a:lnSpc>
                <a:spcPct val="90000"/>
              </a:lnSpc>
              <a:buFontTx/>
              <a:buAutoNum type="arabicPeriod"/>
            </a:pPr>
            <a:endParaRPr lang="en-US" sz="2400" smtClean="0">
              <a:solidFill>
                <a:srgbClr val="FF0000"/>
              </a:solidFill>
            </a:endParaRPr>
          </a:p>
          <a:p>
            <a:pPr marL="457200" indent="-457200" eaLnBrk="1" hangingPunct="1">
              <a:lnSpc>
                <a:spcPct val="90000"/>
              </a:lnSpc>
              <a:buFontTx/>
              <a:buAutoNum type="arabicPeriod"/>
            </a:pPr>
            <a:r>
              <a:rPr lang="en-US" sz="2400" smtClean="0">
                <a:solidFill>
                  <a:srgbClr val="FF0000"/>
                </a:solidFill>
              </a:rPr>
              <a:t>What are the WBCs predominantly seen? </a:t>
            </a:r>
          </a:p>
          <a:p>
            <a:pPr marL="457200" indent="-457200" eaLnBrk="1" hangingPunct="1">
              <a:lnSpc>
                <a:spcPct val="90000"/>
              </a:lnSpc>
              <a:buFontTx/>
              <a:buNone/>
            </a:pPr>
            <a:r>
              <a:rPr lang="en-US" sz="2400" b="1" smtClean="0"/>
              <a:t>	</a:t>
            </a:r>
            <a:r>
              <a:rPr lang="en-US" sz="2400" b="1" smtClean="0">
                <a:solidFill>
                  <a:srgbClr val="0000FF"/>
                </a:solidFill>
              </a:rPr>
              <a:t>They are predominantly lymphoblasts.</a:t>
            </a:r>
            <a:r>
              <a:rPr lang="en-US" sz="2400" smtClean="0">
                <a:solidFill>
                  <a:srgbClr val="0000FF"/>
                </a:solidFill>
              </a:rPr>
              <a:t> </a:t>
            </a:r>
          </a:p>
          <a:p>
            <a:pPr marL="457200" indent="-457200" eaLnBrk="1" hangingPunct="1">
              <a:lnSpc>
                <a:spcPct val="90000"/>
              </a:lnSpc>
              <a:buFontTx/>
              <a:buNone/>
            </a:pPr>
            <a:endParaRPr lang="en-US" sz="2400" smtClean="0">
              <a:solidFill>
                <a:srgbClr val="FF0000"/>
              </a:solidFill>
            </a:endParaRPr>
          </a:p>
          <a:p>
            <a:pPr marL="457200" indent="-457200" eaLnBrk="1" hangingPunct="1">
              <a:lnSpc>
                <a:spcPct val="90000"/>
              </a:lnSpc>
              <a:buFontTx/>
              <a:buNone/>
            </a:pPr>
            <a:endParaRPr lang="en-US" sz="2400" smtClean="0">
              <a:solidFill>
                <a:srgbClr val="FF0000"/>
              </a:solidFill>
            </a:endParaRPr>
          </a:p>
          <a:p>
            <a:pPr marL="457200" indent="-457200" eaLnBrk="1" hangingPunct="1">
              <a:lnSpc>
                <a:spcPct val="90000"/>
              </a:lnSpc>
              <a:buFontTx/>
              <a:buNone/>
            </a:pPr>
            <a:r>
              <a:rPr lang="en-US" sz="2400" smtClean="0">
                <a:solidFill>
                  <a:srgbClr val="FF0000"/>
                </a:solidFill>
              </a:rPr>
              <a:t>2.	What is the most likely diagnosis? </a:t>
            </a:r>
          </a:p>
          <a:p>
            <a:pPr marL="457200" indent="-457200" eaLnBrk="1" hangingPunct="1">
              <a:lnSpc>
                <a:spcPct val="90000"/>
              </a:lnSpc>
              <a:buFontTx/>
              <a:buNone/>
            </a:pPr>
            <a:r>
              <a:rPr lang="en-US" sz="2400" b="1" smtClean="0">
                <a:solidFill>
                  <a:srgbClr val="FF0000"/>
                </a:solidFill>
              </a:rPr>
              <a:t>	</a:t>
            </a:r>
            <a:r>
              <a:rPr lang="en-US" sz="2400" b="1" smtClean="0">
                <a:solidFill>
                  <a:srgbClr val="0000FF"/>
                </a:solidFill>
              </a:rPr>
              <a:t>The most likely diagnosis is acute lymphocytic leukemia (ALL).</a:t>
            </a:r>
            <a:r>
              <a:rPr lang="en-US" sz="2400" smtClean="0">
                <a:solidFill>
                  <a:srgbClr val="0000FF"/>
                </a:solidFill>
              </a:rPr>
              <a:t> </a:t>
            </a:r>
          </a:p>
        </p:txBody>
      </p:sp>
      <p:cxnSp>
        <p:nvCxnSpPr>
          <p:cNvPr id="5" name="Straight Connector 4"/>
          <p:cNvCxnSpPr/>
          <p:nvPr/>
        </p:nvCxnSpPr>
        <p:spPr>
          <a:xfrm flipV="1">
            <a:off x="0" y="1524000"/>
            <a:ext cx="91440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 calcmode="lin" valueType="num">
                                      <p:cBhvr additive="base">
                                        <p:cTn id="7" dur="500" fill="hold"/>
                                        <p:tgtEl>
                                          <p:spTgt spid="6349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anim calcmode="lin" valueType="num">
                                      <p:cBhvr additive="base">
                                        <p:cTn id="13" dur="500" fill="hold"/>
                                        <p:tgtEl>
                                          <p:spTgt spid="63491">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anim calcmode="lin" valueType="num">
                                      <p:cBhvr additive="base">
                                        <p:cTn id="19"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AML-M0-31 (2)-oky"/>
          <p:cNvPicPr>
            <a:picLocks noChangeAspect="1" noChangeArrowheads="1"/>
          </p:cNvPicPr>
          <p:nvPr>
            <p:ph type="body" idx="1"/>
          </p:nvPr>
        </p:nvPicPr>
        <p:blipFill>
          <a:blip r:embed="rId2"/>
          <a:srcRect/>
          <a:stretch>
            <a:fillRect/>
          </a:stretch>
        </p:blipFill>
        <p:spPr>
          <a:xfrm>
            <a:off x="179388" y="188913"/>
            <a:ext cx="2952750" cy="2160587"/>
          </a:xfrm>
          <a:noFill/>
        </p:spPr>
      </p:pic>
      <p:pic>
        <p:nvPicPr>
          <p:cNvPr id="68614" name="Picture 6" descr="M1"/>
          <p:cNvPicPr>
            <a:picLocks noChangeAspect="1" noChangeArrowheads="1"/>
          </p:cNvPicPr>
          <p:nvPr/>
        </p:nvPicPr>
        <p:blipFill>
          <a:blip r:embed="rId3"/>
          <a:srcRect/>
          <a:stretch>
            <a:fillRect/>
          </a:stretch>
        </p:blipFill>
        <p:spPr bwMode="auto">
          <a:xfrm>
            <a:off x="3203575" y="188913"/>
            <a:ext cx="2879725" cy="2160587"/>
          </a:xfrm>
          <a:prstGeom prst="rect">
            <a:avLst/>
          </a:prstGeom>
          <a:noFill/>
          <a:ln w="9525">
            <a:noFill/>
            <a:miter lim="800000"/>
            <a:headEnd/>
            <a:tailEnd/>
          </a:ln>
        </p:spPr>
      </p:pic>
      <p:pic>
        <p:nvPicPr>
          <p:cNvPr id="68615" name="Picture 7" descr="M2"/>
          <p:cNvPicPr>
            <a:picLocks noChangeAspect="1" noChangeArrowheads="1"/>
          </p:cNvPicPr>
          <p:nvPr/>
        </p:nvPicPr>
        <p:blipFill>
          <a:blip r:embed="rId4"/>
          <a:srcRect/>
          <a:stretch>
            <a:fillRect/>
          </a:stretch>
        </p:blipFill>
        <p:spPr bwMode="auto">
          <a:xfrm>
            <a:off x="6156325" y="188913"/>
            <a:ext cx="2808288" cy="2160587"/>
          </a:xfrm>
          <a:prstGeom prst="rect">
            <a:avLst/>
          </a:prstGeom>
          <a:noFill/>
          <a:ln w="9525">
            <a:noFill/>
            <a:miter lim="800000"/>
            <a:headEnd/>
            <a:tailEnd/>
          </a:ln>
        </p:spPr>
      </p:pic>
      <p:pic>
        <p:nvPicPr>
          <p:cNvPr id="68616" name="Picture 8" descr="M3- Faggott cells"/>
          <p:cNvPicPr>
            <a:picLocks noChangeAspect="1" noChangeArrowheads="1"/>
          </p:cNvPicPr>
          <p:nvPr/>
        </p:nvPicPr>
        <p:blipFill>
          <a:blip r:embed="rId5"/>
          <a:srcRect/>
          <a:stretch>
            <a:fillRect/>
          </a:stretch>
        </p:blipFill>
        <p:spPr bwMode="auto">
          <a:xfrm>
            <a:off x="179388" y="2420938"/>
            <a:ext cx="2952750" cy="1944687"/>
          </a:xfrm>
          <a:prstGeom prst="rect">
            <a:avLst/>
          </a:prstGeom>
          <a:noFill/>
          <a:ln w="9525">
            <a:noFill/>
            <a:miter lim="800000"/>
            <a:headEnd/>
            <a:tailEnd/>
          </a:ln>
        </p:spPr>
      </p:pic>
      <p:pic>
        <p:nvPicPr>
          <p:cNvPr id="68617" name="Picture 9" descr="M4"/>
          <p:cNvPicPr>
            <a:picLocks noChangeAspect="1" noChangeArrowheads="1"/>
          </p:cNvPicPr>
          <p:nvPr/>
        </p:nvPicPr>
        <p:blipFill>
          <a:blip r:embed="rId6"/>
          <a:srcRect/>
          <a:stretch>
            <a:fillRect/>
          </a:stretch>
        </p:blipFill>
        <p:spPr bwMode="auto">
          <a:xfrm>
            <a:off x="3203575" y="2420938"/>
            <a:ext cx="2868613" cy="1944687"/>
          </a:xfrm>
          <a:prstGeom prst="rect">
            <a:avLst/>
          </a:prstGeom>
          <a:noFill/>
          <a:ln w="9525">
            <a:noFill/>
            <a:miter lim="800000"/>
            <a:headEnd/>
            <a:tailEnd/>
          </a:ln>
        </p:spPr>
      </p:pic>
      <p:sp>
        <p:nvSpPr>
          <p:cNvPr id="67591" name="Text Box 10"/>
          <p:cNvSpPr txBox="1">
            <a:spLocks noChangeArrowheads="1"/>
          </p:cNvSpPr>
          <p:nvPr/>
        </p:nvSpPr>
        <p:spPr bwMode="auto">
          <a:xfrm>
            <a:off x="179388" y="1989138"/>
            <a:ext cx="501650" cy="366712"/>
          </a:xfrm>
          <a:prstGeom prst="rect">
            <a:avLst/>
          </a:prstGeom>
          <a:noFill/>
          <a:ln w="9525">
            <a:noFill/>
            <a:miter lim="800000"/>
            <a:headEnd/>
            <a:tailEnd/>
          </a:ln>
        </p:spPr>
        <p:txBody>
          <a:bodyPr wrap="none">
            <a:spAutoFit/>
          </a:bodyPr>
          <a:lstStyle/>
          <a:p>
            <a:r>
              <a:rPr lang="en-US">
                <a:solidFill>
                  <a:srgbClr val="0000FF"/>
                </a:solidFill>
              </a:rPr>
              <a:t>M0</a:t>
            </a:r>
          </a:p>
        </p:txBody>
      </p:sp>
      <p:sp>
        <p:nvSpPr>
          <p:cNvPr id="67592" name="Text Box 12"/>
          <p:cNvSpPr txBox="1">
            <a:spLocks noChangeArrowheads="1"/>
          </p:cNvSpPr>
          <p:nvPr/>
        </p:nvSpPr>
        <p:spPr bwMode="auto">
          <a:xfrm>
            <a:off x="3132138" y="1989138"/>
            <a:ext cx="501650" cy="366712"/>
          </a:xfrm>
          <a:prstGeom prst="rect">
            <a:avLst/>
          </a:prstGeom>
          <a:noFill/>
          <a:ln w="9525">
            <a:noFill/>
            <a:miter lim="800000"/>
            <a:headEnd/>
            <a:tailEnd/>
          </a:ln>
        </p:spPr>
        <p:txBody>
          <a:bodyPr wrap="none">
            <a:spAutoFit/>
          </a:bodyPr>
          <a:lstStyle/>
          <a:p>
            <a:r>
              <a:rPr lang="en-US">
                <a:solidFill>
                  <a:srgbClr val="0000FF"/>
                </a:solidFill>
              </a:rPr>
              <a:t>M1</a:t>
            </a:r>
          </a:p>
        </p:txBody>
      </p:sp>
      <p:sp>
        <p:nvSpPr>
          <p:cNvPr id="67593" name="Text Box 13"/>
          <p:cNvSpPr txBox="1">
            <a:spLocks noChangeArrowheads="1"/>
          </p:cNvSpPr>
          <p:nvPr/>
        </p:nvSpPr>
        <p:spPr bwMode="auto">
          <a:xfrm>
            <a:off x="6084888" y="1989138"/>
            <a:ext cx="501650" cy="366712"/>
          </a:xfrm>
          <a:prstGeom prst="rect">
            <a:avLst/>
          </a:prstGeom>
          <a:noFill/>
          <a:ln w="9525">
            <a:noFill/>
            <a:miter lim="800000"/>
            <a:headEnd/>
            <a:tailEnd/>
          </a:ln>
        </p:spPr>
        <p:txBody>
          <a:bodyPr wrap="none">
            <a:spAutoFit/>
          </a:bodyPr>
          <a:lstStyle/>
          <a:p>
            <a:r>
              <a:rPr lang="en-US">
                <a:solidFill>
                  <a:srgbClr val="0000FF"/>
                </a:solidFill>
              </a:rPr>
              <a:t>M2</a:t>
            </a:r>
          </a:p>
        </p:txBody>
      </p:sp>
      <p:sp>
        <p:nvSpPr>
          <p:cNvPr id="67594" name="Text Box 14"/>
          <p:cNvSpPr txBox="1">
            <a:spLocks noChangeArrowheads="1"/>
          </p:cNvSpPr>
          <p:nvPr/>
        </p:nvSpPr>
        <p:spPr bwMode="auto">
          <a:xfrm>
            <a:off x="179388" y="4005263"/>
            <a:ext cx="501650" cy="366712"/>
          </a:xfrm>
          <a:prstGeom prst="rect">
            <a:avLst/>
          </a:prstGeom>
          <a:noFill/>
          <a:ln w="9525">
            <a:noFill/>
            <a:miter lim="800000"/>
            <a:headEnd/>
            <a:tailEnd/>
          </a:ln>
        </p:spPr>
        <p:txBody>
          <a:bodyPr wrap="none">
            <a:spAutoFit/>
          </a:bodyPr>
          <a:lstStyle/>
          <a:p>
            <a:r>
              <a:rPr lang="en-US">
                <a:solidFill>
                  <a:srgbClr val="0000FF"/>
                </a:solidFill>
              </a:rPr>
              <a:t>M3</a:t>
            </a:r>
          </a:p>
        </p:txBody>
      </p:sp>
      <p:sp>
        <p:nvSpPr>
          <p:cNvPr id="67595" name="Text Box 15"/>
          <p:cNvSpPr txBox="1">
            <a:spLocks noChangeArrowheads="1"/>
          </p:cNvSpPr>
          <p:nvPr/>
        </p:nvSpPr>
        <p:spPr bwMode="auto">
          <a:xfrm>
            <a:off x="3132138" y="4005263"/>
            <a:ext cx="501650" cy="366712"/>
          </a:xfrm>
          <a:prstGeom prst="rect">
            <a:avLst/>
          </a:prstGeom>
          <a:noFill/>
          <a:ln w="9525">
            <a:noFill/>
            <a:miter lim="800000"/>
            <a:headEnd/>
            <a:tailEnd/>
          </a:ln>
        </p:spPr>
        <p:txBody>
          <a:bodyPr wrap="none">
            <a:spAutoFit/>
          </a:bodyPr>
          <a:lstStyle/>
          <a:p>
            <a:r>
              <a:rPr lang="en-US">
                <a:solidFill>
                  <a:srgbClr val="0000FF"/>
                </a:solidFill>
              </a:rPr>
              <a:t>M4</a:t>
            </a:r>
          </a:p>
        </p:txBody>
      </p:sp>
      <p:pic>
        <p:nvPicPr>
          <p:cNvPr id="68624" name="Picture 16" descr="AML- M5b-proM"/>
          <p:cNvPicPr>
            <a:picLocks noChangeAspect="1" noChangeArrowheads="1"/>
          </p:cNvPicPr>
          <p:nvPr/>
        </p:nvPicPr>
        <p:blipFill>
          <a:blip r:embed="rId7"/>
          <a:srcRect/>
          <a:stretch>
            <a:fillRect/>
          </a:stretch>
        </p:blipFill>
        <p:spPr bwMode="auto">
          <a:xfrm>
            <a:off x="179388" y="4437063"/>
            <a:ext cx="2952750" cy="2160587"/>
          </a:xfrm>
          <a:prstGeom prst="rect">
            <a:avLst/>
          </a:prstGeom>
          <a:noFill/>
          <a:ln w="9525">
            <a:noFill/>
            <a:miter lim="800000"/>
            <a:headEnd/>
            <a:tailEnd/>
          </a:ln>
        </p:spPr>
      </p:pic>
      <p:sp>
        <p:nvSpPr>
          <p:cNvPr id="67597" name="Text Box 17"/>
          <p:cNvSpPr txBox="1">
            <a:spLocks noChangeArrowheads="1"/>
          </p:cNvSpPr>
          <p:nvPr/>
        </p:nvSpPr>
        <p:spPr bwMode="auto">
          <a:xfrm>
            <a:off x="179388" y="6237288"/>
            <a:ext cx="615950" cy="366712"/>
          </a:xfrm>
          <a:prstGeom prst="rect">
            <a:avLst/>
          </a:prstGeom>
          <a:noFill/>
          <a:ln w="9525">
            <a:noFill/>
            <a:miter lim="800000"/>
            <a:headEnd/>
            <a:tailEnd/>
          </a:ln>
        </p:spPr>
        <p:txBody>
          <a:bodyPr wrap="none">
            <a:spAutoFit/>
          </a:bodyPr>
          <a:lstStyle/>
          <a:p>
            <a:r>
              <a:rPr lang="en-US">
                <a:solidFill>
                  <a:srgbClr val="0000FF"/>
                </a:solidFill>
              </a:rPr>
              <a:t>M5b</a:t>
            </a:r>
          </a:p>
        </p:txBody>
      </p:sp>
      <p:pic>
        <p:nvPicPr>
          <p:cNvPr id="68626" name="Picture 18" descr="M5"/>
          <p:cNvPicPr>
            <a:picLocks noChangeAspect="1" noChangeArrowheads="1"/>
          </p:cNvPicPr>
          <p:nvPr/>
        </p:nvPicPr>
        <p:blipFill>
          <a:blip r:embed="rId8"/>
          <a:srcRect/>
          <a:stretch>
            <a:fillRect/>
          </a:stretch>
        </p:blipFill>
        <p:spPr bwMode="auto">
          <a:xfrm>
            <a:off x="6156325" y="2420938"/>
            <a:ext cx="2808288" cy="1944687"/>
          </a:xfrm>
          <a:prstGeom prst="rect">
            <a:avLst/>
          </a:prstGeom>
          <a:noFill/>
          <a:ln w="9525">
            <a:noFill/>
            <a:miter lim="800000"/>
            <a:headEnd/>
            <a:tailEnd/>
          </a:ln>
        </p:spPr>
      </p:pic>
      <p:sp>
        <p:nvSpPr>
          <p:cNvPr id="67599" name="Text Box 19"/>
          <p:cNvSpPr txBox="1">
            <a:spLocks noChangeArrowheads="1"/>
          </p:cNvSpPr>
          <p:nvPr/>
        </p:nvSpPr>
        <p:spPr bwMode="auto">
          <a:xfrm>
            <a:off x="6084888" y="4076700"/>
            <a:ext cx="603250" cy="366713"/>
          </a:xfrm>
          <a:prstGeom prst="rect">
            <a:avLst/>
          </a:prstGeom>
          <a:noFill/>
          <a:ln w="9525">
            <a:noFill/>
            <a:miter lim="800000"/>
            <a:headEnd/>
            <a:tailEnd/>
          </a:ln>
        </p:spPr>
        <p:txBody>
          <a:bodyPr wrap="none">
            <a:spAutoFit/>
          </a:bodyPr>
          <a:lstStyle/>
          <a:p>
            <a:r>
              <a:rPr lang="en-US">
                <a:solidFill>
                  <a:srgbClr val="0000FF"/>
                </a:solidFill>
              </a:rPr>
              <a:t>M5a</a:t>
            </a:r>
          </a:p>
        </p:txBody>
      </p:sp>
      <p:pic>
        <p:nvPicPr>
          <p:cNvPr id="68628" name="Picture 20" descr="AML_ M6-_ Erthroblastic Leuckaemia"/>
          <p:cNvPicPr>
            <a:picLocks noChangeAspect="1" noChangeArrowheads="1"/>
          </p:cNvPicPr>
          <p:nvPr/>
        </p:nvPicPr>
        <p:blipFill>
          <a:blip r:embed="rId9"/>
          <a:srcRect/>
          <a:stretch>
            <a:fillRect/>
          </a:stretch>
        </p:blipFill>
        <p:spPr bwMode="auto">
          <a:xfrm>
            <a:off x="3203575" y="4437063"/>
            <a:ext cx="2881313" cy="2160587"/>
          </a:xfrm>
          <a:prstGeom prst="rect">
            <a:avLst/>
          </a:prstGeom>
          <a:noFill/>
          <a:ln w="9525">
            <a:noFill/>
            <a:miter lim="800000"/>
            <a:headEnd/>
            <a:tailEnd/>
          </a:ln>
        </p:spPr>
      </p:pic>
      <p:sp>
        <p:nvSpPr>
          <p:cNvPr id="67601" name="Text Box 21"/>
          <p:cNvSpPr txBox="1">
            <a:spLocks noChangeArrowheads="1"/>
          </p:cNvSpPr>
          <p:nvPr/>
        </p:nvSpPr>
        <p:spPr bwMode="auto">
          <a:xfrm>
            <a:off x="3203575" y="6237288"/>
            <a:ext cx="501650" cy="366712"/>
          </a:xfrm>
          <a:prstGeom prst="rect">
            <a:avLst/>
          </a:prstGeom>
          <a:noFill/>
          <a:ln w="9525">
            <a:noFill/>
            <a:miter lim="800000"/>
            <a:headEnd/>
            <a:tailEnd/>
          </a:ln>
        </p:spPr>
        <p:txBody>
          <a:bodyPr wrap="none">
            <a:spAutoFit/>
          </a:bodyPr>
          <a:lstStyle/>
          <a:p>
            <a:r>
              <a:rPr lang="en-US">
                <a:solidFill>
                  <a:srgbClr val="0000FF"/>
                </a:solidFill>
              </a:rPr>
              <a:t>M6</a:t>
            </a:r>
          </a:p>
        </p:txBody>
      </p:sp>
      <p:pic>
        <p:nvPicPr>
          <p:cNvPr id="68630" name="Picture 22" descr="M7"/>
          <p:cNvPicPr>
            <a:picLocks noChangeAspect="1" noChangeArrowheads="1"/>
          </p:cNvPicPr>
          <p:nvPr/>
        </p:nvPicPr>
        <p:blipFill>
          <a:blip r:embed="rId10"/>
          <a:srcRect/>
          <a:stretch>
            <a:fillRect/>
          </a:stretch>
        </p:blipFill>
        <p:spPr bwMode="auto">
          <a:xfrm>
            <a:off x="6156325" y="4437063"/>
            <a:ext cx="2808288" cy="2160587"/>
          </a:xfrm>
          <a:prstGeom prst="rect">
            <a:avLst/>
          </a:prstGeom>
          <a:noFill/>
          <a:ln w="9525">
            <a:noFill/>
            <a:miter lim="800000"/>
            <a:headEnd/>
            <a:tailEnd/>
          </a:ln>
        </p:spPr>
      </p:pic>
      <p:sp>
        <p:nvSpPr>
          <p:cNvPr id="67603" name="Text Box 23"/>
          <p:cNvSpPr txBox="1">
            <a:spLocks noChangeArrowheads="1"/>
          </p:cNvSpPr>
          <p:nvPr/>
        </p:nvSpPr>
        <p:spPr bwMode="auto">
          <a:xfrm>
            <a:off x="6084888" y="6237288"/>
            <a:ext cx="501650" cy="366712"/>
          </a:xfrm>
          <a:prstGeom prst="rect">
            <a:avLst/>
          </a:prstGeom>
          <a:noFill/>
          <a:ln w="9525">
            <a:noFill/>
            <a:miter lim="800000"/>
            <a:headEnd/>
            <a:tailEnd/>
          </a:ln>
        </p:spPr>
        <p:txBody>
          <a:bodyPr wrap="none">
            <a:spAutoFit/>
          </a:bodyPr>
          <a:lstStyle/>
          <a:p>
            <a:r>
              <a:rPr lang="en-US">
                <a:solidFill>
                  <a:srgbClr val="0000FF"/>
                </a:solidFill>
              </a:rPr>
              <a:t>M7</a:t>
            </a:r>
          </a:p>
        </p:txBody>
      </p:sp>
      <p:pic>
        <p:nvPicPr>
          <p:cNvPr id="68632" name="Picture 24" descr="AML- M2"/>
          <p:cNvPicPr>
            <a:picLocks noChangeAspect="1" noChangeArrowheads="1"/>
          </p:cNvPicPr>
          <p:nvPr/>
        </p:nvPicPr>
        <p:blipFill>
          <a:blip r:embed="rId11"/>
          <a:srcRect/>
          <a:stretch>
            <a:fillRect/>
          </a:stretch>
        </p:blipFill>
        <p:spPr bwMode="auto">
          <a:xfrm>
            <a:off x="7667625" y="404813"/>
            <a:ext cx="1296988" cy="1152525"/>
          </a:xfrm>
          <a:prstGeom prst="rect">
            <a:avLst/>
          </a:prstGeom>
          <a:noFill/>
          <a:ln w="9525">
            <a:noFill/>
            <a:miter lim="800000"/>
            <a:headEnd/>
            <a:tailEnd/>
          </a:ln>
        </p:spPr>
      </p:pic>
      <p:sp>
        <p:nvSpPr>
          <p:cNvPr id="67605" name="Rectangle 20"/>
          <p:cNvSpPr>
            <a:spLocks noChangeArrowheads="1"/>
          </p:cNvSpPr>
          <p:nvPr/>
        </p:nvSpPr>
        <p:spPr bwMode="auto">
          <a:xfrm>
            <a:off x="2971800" y="6519863"/>
            <a:ext cx="3124200" cy="338137"/>
          </a:xfrm>
          <a:prstGeom prst="rect">
            <a:avLst/>
          </a:prstGeom>
          <a:noFill/>
          <a:ln w="9525">
            <a:noFill/>
            <a:miter lim="800000"/>
            <a:headEnd/>
            <a:tailEnd/>
          </a:ln>
        </p:spPr>
        <p:txBody>
          <a:bodyPr wrap="none">
            <a:spAutoFit/>
          </a:bodyPr>
          <a:lstStyle/>
          <a:p>
            <a:r>
              <a:rPr lang="en-US" sz="1600" b="1">
                <a:solidFill>
                  <a:srgbClr val="FF0000"/>
                </a:solidFill>
              </a:rPr>
              <a:t>Acute Myelogenous Leukemia</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1000" fill="hold"/>
                                        <p:tgtEl>
                                          <p:spTgt spid="68612"/>
                                        </p:tgtEl>
                                        <p:attrNameLst>
                                          <p:attrName>ppt_w</p:attrName>
                                        </p:attrNameLst>
                                      </p:cBhvr>
                                      <p:tavLst>
                                        <p:tav tm="0">
                                          <p:val>
                                            <p:fltVal val="0"/>
                                          </p:val>
                                        </p:tav>
                                        <p:tav tm="100000">
                                          <p:val>
                                            <p:strVal val="#ppt_w"/>
                                          </p:val>
                                        </p:tav>
                                      </p:tavLst>
                                    </p:anim>
                                    <p:anim calcmode="lin" valueType="num">
                                      <p:cBhvr>
                                        <p:cTn id="8" dur="1000" fill="hold"/>
                                        <p:tgtEl>
                                          <p:spTgt spid="68612"/>
                                        </p:tgtEl>
                                        <p:attrNameLst>
                                          <p:attrName>ppt_h</p:attrName>
                                        </p:attrNameLst>
                                      </p:cBhvr>
                                      <p:tavLst>
                                        <p:tav tm="0">
                                          <p:val>
                                            <p:fltVal val="0"/>
                                          </p:val>
                                        </p:tav>
                                        <p:tav tm="100000">
                                          <p:val>
                                            <p:strVal val="#ppt_h"/>
                                          </p:val>
                                        </p:tav>
                                      </p:tavLst>
                                    </p:anim>
                                    <p:animEffect transition="in" filter="fade">
                                      <p:cBhvr>
                                        <p:cTn id="9" dur="1000"/>
                                        <p:tgtEl>
                                          <p:spTgt spid="686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8614"/>
                                        </p:tgtEl>
                                        <p:attrNameLst>
                                          <p:attrName>style.visibility</p:attrName>
                                        </p:attrNameLst>
                                      </p:cBhvr>
                                      <p:to>
                                        <p:strVal val="visible"/>
                                      </p:to>
                                    </p:set>
                                    <p:anim calcmode="lin" valueType="num">
                                      <p:cBhvr>
                                        <p:cTn id="14" dur="1000" fill="hold"/>
                                        <p:tgtEl>
                                          <p:spTgt spid="68614"/>
                                        </p:tgtEl>
                                        <p:attrNameLst>
                                          <p:attrName>ppt_w</p:attrName>
                                        </p:attrNameLst>
                                      </p:cBhvr>
                                      <p:tavLst>
                                        <p:tav tm="0">
                                          <p:val>
                                            <p:fltVal val="0"/>
                                          </p:val>
                                        </p:tav>
                                        <p:tav tm="100000">
                                          <p:val>
                                            <p:strVal val="#ppt_w"/>
                                          </p:val>
                                        </p:tav>
                                      </p:tavLst>
                                    </p:anim>
                                    <p:anim calcmode="lin" valueType="num">
                                      <p:cBhvr>
                                        <p:cTn id="15" dur="1000" fill="hold"/>
                                        <p:tgtEl>
                                          <p:spTgt spid="68614"/>
                                        </p:tgtEl>
                                        <p:attrNameLst>
                                          <p:attrName>ppt_h</p:attrName>
                                        </p:attrNameLst>
                                      </p:cBhvr>
                                      <p:tavLst>
                                        <p:tav tm="0">
                                          <p:val>
                                            <p:fltVal val="0"/>
                                          </p:val>
                                        </p:tav>
                                        <p:tav tm="100000">
                                          <p:val>
                                            <p:strVal val="#ppt_h"/>
                                          </p:val>
                                        </p:tav>
                                      </p:tavLst>
                                    </p:anim>
                                    <p:animEffect transition="in" filter="fade">
                                      <p:cBhvr>
                                        <p:cTn id="16" dur="1000"/>
                                        <p:tgtEl>
                                          <p:spTgt spid="686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8615"/>
                                        </p:tgtEl>
                                        <p:attrNameLst>
                                          <p:attrName>style.visibility</p:attrName>
                                        </p:attrNameLst>
                                      </p:cBhvr>
                                      <p:to>
                                        <p:strVal val="visible"/>
                                      </p:to>
                                    </p:set>
                                    <p:anim calcmode="lin" valueType="num">
                                      <p:cBhvr>
                                        <p:cTn id="21" dur="1000" fill="hold"/>
                                        <p:tgtEl>
                                          <p:spTgt spid="68615"/>
                                        </p:tgtEl>
                                        <p:attrNameLst>
                                          <p:attrName>ppt_w</p:attrName>
                                        </p:attrNameLst>
                                      </p:cBhvr>
                                      <p:tavLst>
                                        <p:tav tm="0">
                                          <p:val>
                                            <p:fltVal val="0"/>
                                          </p:val>
                                        </p:tav>
                                        <p:tav tm="100000">
                                          <p:val>
                                            <p:strVal val="#ppt_w"/>
                                          </p:val>
                                        </p:tav>
                                      </p:tavLst>
                                    </p:anim>
                                    <p:anim calcmode="lin" valueType="num">
                                      <p:cBhvr>
                                        <p:cTn id="22" dur="1000" fill="hold"/>
                                        <p:tgtEl>
                                          <p:spTgt spid="68615"/>
                                        </p:tgtEl>
                                        <p:attrNameLst>
                                          <p:attrName>ppt_h</p:attrName>
                                        </p:attrNameLst>
                                      </p:cBhvr>
                                      <p:tavLst>
                                        <p:tav tm="0">
                                          <p:val>
                                            <p:fltVal val="0"/>
                                          </p:val>
                                        </p:tav>
                                        <p:tav tm="100000">
                                          <p:val>
                                            <p:strVal val="#ppt_h"/>
                                          </p:val>
                                        </p:tav>
                                      </p:tavLst>
                                    </p:anim>
                                    <p:animEffect transition="in" filter="fade">
                                      <p:cBhvr>
                                        <p:cTn id="23" dur="1000"/>
                                        <p:tgtEl>
                                          <p:spTgt spid="686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8632"/>
                                        </p:tgtEl>
                                        <p:attrNameLst>
                                          <p:attrName>style.visibility</p:attrName>
                                        </p:attrNameLst>
                                      </p:cBhvr>
                                      <p:to>
                                        <p:strVal val="visible"/>
                                      </p:to>
                                    </p:set>
                                    <p:anim calcmode="lin" valueType="num">
                                      <p:cBhvr additive="base">
                                        <p:cTn id="28" dur="500" fill="hold"/>
                                        <p:tgtEl>
                                          <p:spTgt spid="68632"/>
                                        </p:tgtEl>
                                        <p:attrNameLst>
                                          <p:attrName>ppt_x</p:attrName>
                                        </p:attrNameLst>
                                      </p:cBhvr>
                                      <p:tavLst>
                                        <p:tav tm="0">
                                          <p:val>
                                            <p:strVal val="0-#ppt_w/2"/>
                                          </p:val>
                                        </p:tav>
                                        <p:tav tm="100000">
                                          <p:val>
                                            <p:strVal val="#ppt_x"/>
                                          </p:val>
                                        </p:tav>
                                      </p:tavLst>
                                    </p:anim>
                                    <p:anim calcmode="lin" valueType="num">
                                      <p:cBhvr additive="base">
                                        <p:cTn id="29" dur="500" fill="hold"/>
                                        <p:tgtEl>
                                          <p:spTgt spid="6863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68616"/>
                                        </p:tgtEl>
                                        <p:attrNameLst>
                                          <p:attrName>style.visibility</p:attrName>
                                        </p:attrNameLst>
                                      </p:cBhvr>
                                      <p:to>
                                        <p:strVal val="visible"/>
                                      </p:to>
                                    </p:set>
                                    <p:anim calcmode="lin" valueType="num">
                                      <p:cBhvr>
                                        <p:cTn id="34" dur="1000" fill="hold"/>
                                        <p:tgtEl>
                                          <p:spTgt spid="68616"/>
                                        </p:tgtEl>
                                        <p:attrNameLst>
                                          <p:attrName>ppt_w</p:attrName>
                                        </p:attrNameLst>
                                      </p:cBhvr>
                                      <p:tavLst>
                                        <p:tav tm="0">
                                          <p:val>
                                            <p:fltVal val="0"/>
                                          </p:val>
                                        </p:tav>
                                        <p:tav tm="100000">
                                          <p:val>
                                            <p:strVal val="#ppt_w"/>
                                          </p:val>
                                        </p:tav>
                                      </p:tavLst>
                                    </p:anim>
                                    <p:anim calcmode="lin" valueType="num">
                                      <p:cBhvr>
                                        <p:cTn id="35" dur="1000" fill="hold"/>
                                        <p:tgtEl>
                                          <p:spTgt spid="68616"/>
                                        </p:tgtEl>
                                        <p:attrNameLst>
                                          <p:attrName>ppt_h</p:attrName>
                                        </p:attrNameLst>
                                      </p:cBhvr>
                                      <p:tavLst>
                                        <p:tav tm="0">
                                          <p:val>
                                            <p:fltVal val="0"/>
                                          </p:val>
                                        </p:tav>
                                        <p:tav tm="100000">
                                          <p:val>
                                            <p:strVal val="#ppt_h"/>
                                          </p:val>
                                        </p:tav>
                                      </p:tavLst>
                                    </p:anim>
                                    <p:animEffect transition="in" filter="fade">
                                      <p:cBhvr>
                                        <p:cTn id="36" dur="1000"/>
                                        <p:tgtEl>
                                          <p:spTgt spid="686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68617"/>
                                        </p:tgtEl>
                                        <p:attrNameLst>
                                          <p:attrName>style.visibility</p:attrName>
                                        </p:attrNameLst>
                                      </p:cBhvr>
                                      <p:to>
                                        <p:strVal val="visible"/>
                                      </p:to>
                                    </p:set>
                                    <p:anim calcmode="lin" valueType="num">
                                      <p:cBhvr>
                                        <p:cTn id="41" dur="1000" fill="hold"/>
                                        <p:tgtEl>
                                          <p:spTgt spid="68617"/>
                                        </p:tgtEl>
                                        <p:attrNameLst>
                                          <p:attrName>ppt_w</p:attrName>
                                        </p:attrNameLst>
                                      </p:cBhvr>
                                      <p:tavLst>
                                        <p:tav tm="0">
                                          <p:val>
                                            <p:fltVal val="0"/>
                                          </p:val>
                                        </p:tav>
                                        <p:tav tm="100000">
                                          <p:val>
                                            <p:strVal val="#ppt_w"/>
                                          </p:val>
                                        </p:tav>
                                      </p:tavLst>
                                    </p:anim>
                                    <p:anim calcmode="lin" valueType="num">
                                      <p:cBhvr>
                                        <p:cTn id="42" dur="1000" fill="hold"/>
                                        <p:tgtEl>
                                          <p:spTgt spid="68617"/>
                                        </p:tgtEl>
                                        <p:attrNameLst>
                                          <p:attrName>ppt_h</p:attrName>
                                        </p:attrNameLst>
                                      </p:cBhvr>
                                      <p:tavLst>
                                        <p:tav tm="0">
                                          <p:val>
                                            <p:fltVal val="0"/>
                                          </p:val>
                                        </p:tav>
                                        <p:tav tm="100000">
                                          <p:val>
                                            <p:strVal val="#ppt_h"/>
                                          </p:val>
                                        </p:tav>
                                      </p:tavLst>
                                    </p:anim>
                                    <p:animEffect transition="in" filter="fade">
                                      <p:cBhvr>
                                        <p:cTn id="43" dur="1000"/>
                                        <p:tgtEl>
                                          <p:spTgt spid="686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68626"/>
                                        </p:tgtEl>
                                        <p:attrNameLst>
                                          <p:attrName>style.visibility</p:attrName>
                                        </p:attrNameLst>
                                      </p:cBhvr>
                                      <p:to>
                                        <p:strVal val="visible"/>
                                      </p:to>
                                    </p:set>
                                    <p:anim calcmode="lin" valueType="num">
                                      <p:cBhvr>
                                        <p:cTn id="48" dur="1000" fill="hold"/>
                                        <p:tgtEl>
                                          <p:spTgt spid="68626"/>
                                        </p:tgtEl>
                                        <p:attrNameLst>
                                          <p:attrName>ppt_w</p:attrName>
                                        </p:attrNameLst>
                                      </p:cBhvr>
                                      <p:tavLst>
                                        <p:tav tm="0">
                                          <p:val>
                                            <p:fltVal val="0"/>
                                          </p:val>
                                        </p:tav>
                                        <p:tav tm="100000">
                                          <p:val>
                                            <p:strVal val="#ppt_w"/>
                                          </p:val>
                                        </p:tav>
                                      </p:tavLst>
                                    </p:anim>
                                    <p:anim calcmode="lin" valueType="num">
                                      <p:cBhvr>
                                        <p:cTn id="49" dur="1000" fill="hold"/>
                                        <p:tgtEl>
                                          <p:spTgt spid="68626"/>
                                        </p:tgtEl>
                                        <p:attrNameLst>
                                          <p:attrName>ppt_h</p:attrName>
                                        </p:attrNameLst>
                                      </p:cBhvr>
                                      <p:tavLst>
                                        <p:tav tm="0">
                                          <p:val>
                                            <p:fltVal val="0"/>
                                          </p:val>
                                        </p:tav>
                                        <p:tav tm="100000">
                                          <p:val>
                                            <p:strVal val="#ppt_h"/>
                                          </p:val>
                                        </p:tav>
                                      </p:tavLst>
                                    </p:anim>
                                    <p:animEffect transition="in" filter="fade">
                                      <p:cBhvr>
                                        <p:cTn id="50" dur="1000"/>
                                        <p:tgtEl>
                                          <p:spTgt spid="686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68624"/>
                                        </p:tgtEl>
                                        <p:attrNameLst>
                                          <p:attrName>style.visibility</p:attrName>
                                        </p:attrNameLst>
                                      </p:cBhvr>
                                      <p:to>
                                        <p:strVal val="visible"/>
                                      </p:to>
                                    </p:set>
                                    <p:anim calcmode="lin" valueType="num">
                                      <p:cBhvr>
                                        <p:cTn id="55" dur="1000" fill="hold"/>
                                        <p:tgtEl>
                                          <p:spTgt spid="68624"/>
                                        </p:tgtEl>
                                        <p:attrNameLst>
                                          <p:attrName>ppt_w</p:attrName>
                                        </p:attrNameLst>
                                      </p:cBhvr>
                                      <p:tavLst>
                                        <p:tav tm="0">
                                          <p:val>
                                            <p:fltVal val="0"/>
                                          </p:val>
                                        </p:tav>
                                        <p:tav tm="100000">
                                          <p:val>
                                            <p:strVal val="#ppt_w"/>
                                          </p:val>
                                        </p:tav>
                                      </p:tavLst>
                                    </p:anim>
                                    <p:anim calcmode="lin" valueType="num">
                                      <p:cBhvr>
                                        <p:cTn id="56" dur="1000" fill="hold"/>
                                        <p:tgtEl>
                                          <p:spTgt spid="68624"/>
                                        </p:tgtEl>
                                        <p:attrNameLst>
                                          <p:attrName>ppt_h</p:attrName>
                                        </p:attrNameLst>
                                      </p:cBhvr>
                                      <p:tavLst>
                                        <p:tav tm="0">
                                          <p:val>
                                            <p:fltVal val="0"/>
                                          </p:val>
                                        </p:tav>
                                        <p:tav tm="100000">
                                          <p:val>
                                            <p:strVal val="#ppt_h"/>
                                          </p:val>
                                        </p:tav>
                                      </p:tavLst>
                                    </p:anim>
                                    <p:animEffect transition="in" filter="fade">
                                      <p:cBhvr>
                                        <p:cTn id="57" dur="1000"/>
                                        <p:tgtEl>
                                          <p:spTgt spid="6862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68628"/>
                                        </p:tgtEl>
                                        <p:attrNameLst>
                                          <p:attrName>style.visibility</p:attrName>
                                        </p:attrNameLst>
                                      </p:cBhvr>
                                      <p:to>
                                        <p:strVal val="visible"/>
                                      </p:to>
                                    </p:set>
                                    <p:anim calcmode="lin" valueType="num">
                                      <p:cBhvr>
                                        <p:cTn id="62" dur="1000" fill="hold"/>
                                        <p:tgtEl>
                                          <p:spTgt spid="68628"/>
                                        </p:tgtEl>
                                        <p:attrNameLst>
                                          <p:attrName>ppt_w</p:attrName>
                                        </p:attrNameLst>
                                      </p:cBhvr>
                                      <p:tavLst>
                                        <p:tav tm="0">
                                          <p:val>
                                            <p:fltVal val="0"/>
                                          </p:val>
                                        </p:tav>
                                        <p:tav tm="100000">
                                          <p:val>
                                            <p:strVal val="#ppt_w"/>
                                          </p:val>
                                        </p:tav>
                                      </p:tavLst>
                                    </p:anim>
                                    <p:anim calcmode="lin" valueType="num">
                                      <p:cBhvr>
                                        <p:cTn id="63" dur="1000" fill="hold"/>
                                        <p:tgtEl>
                                          <p:spTgt spid="68628"/>
                                        </p:tgtEl>
                                        <p:attrNameLst>
                                          <p:attrName>ppt_h</p:attrName>
                                        </p:attrNameLst>
                                      </p:cBhvr>
                                      <p:tavLst>
                                        <p:tav tm="0">
                                          <p:val>
                                            <p:fltVal val="0"/>
                                          </p:val>
                                        </p:tav>
                                        <p:tav tm="100000">
                                          <p:val>
                                            <p:strVal val="#ppt_h"/>
                                          </p:val>
                                        </p:tav>
                                      </p:tavLst>
                                    </p:anim>
                                    <p:animEffect transition="in" filter="fade">
                                      <p:cBhvr>
                                        <p:cTn id="64" dur="1000"/>
                                        <p:tgtEl>
                                          <p:spTgt spid="686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68630"/>
                                        </p:tgtEl>
                                        <p:attrNameLst>
                                          <p:attrName>style.visibility</p:attrName>
                                        </p:attrNameLst>
                                      </p:cBhvr>
                                      <p:to>
                                        <p:strVal val="visible"/>
                                      </p:to>
                                    </p:set>
                                    <p:anim calcmode="lin" valueType="num">
                                      <p:cBhvr>
                                        <p:cTn id="69" dur="1000" fill="hold"/>
                                        <p:tgtEl>
                                          <p:spTgt spid="68630"/>
                                        </p:tgtEl>
                                        <p:attrNameLst>
                                          <p:attrName>ppt_w</p:attrName>
                                        </p:attrNameLst>
                                      </p:cBhvr>
                                      <p:tavLst>
                                        <p:tav tm="0">
                                          <p:val>
                                            <p:fltVal val="0"/>
                                          </p:val>
                                        </p:tav>
                                        <p:tav tm="100000">
                                          <p:val>
                                            <p:strVal val="#ppt_w"/>
                                          </p:val>
                                        </p:tav>
                                      </p:tavLst>
                                    </p:anim>
                                    <p:anim calcmode="lin" valueType="num">
                                      <p:cBhvr>
                                        <p:cTn id="70" dur="1000" fill="hold"/>
                                        <p:tgtEl>
                                          <p:spTgt spid="68630"/>
                                        </p:tgtEl>
                                        <p:attrNameLst>
                                          <p:attrName>ppt_h</p:attrName>
                                        </p:attrNameLst>
                                      </p:cBhvr>
                                      <p:tavLst>
                                        <p:tav tm="0">
                                          <p:val>
                                            <p:fltVal val="0"/>
                                          </p:val>
                                        </p:tav>
                                        <p:tav tm="100000">
                                          <p:val>
                                            <p:strVal val="#ppt_h"/>
                                          </p:val>
                                        </p:tav>
                                      </p:tavLst>
                                    </p:anim>
                                    <p:animEffect transition="in" filter="fade">
                                      <p:cBhvr>
                                        <p:cTn id="71" dur="1000"/>
                                        <p:tgtEl>
                                          <p:spTgt spid="6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L2"/>
          <p:cNvPicPr>
            <a:picLocks noChangeAspect="1" noChangeArrowheads="1"/>
          </p:cNvPicPr>
          <p:nvPr/>
        </p:nvPicPr>
        <p:blipFill>
          <a:blip r:embed="rId2"/>
          <a:srcRect/>
          <a:stretch>
            <a:fillRect/>
          </a:stretch>
        </p:blipFill>
        <p:spPr bwMode="auto">
          <a:xfrm>
            <a:off x="4572000" y="981075"/>
            <a:ext cx="4381500" cy="2924175"/>
          </a:xfrm>
          <a:prstGeom prst="rect">
            <a:avLst/>
          </a:prstGeom>
          <a:noFill/>
          <a:ln w="9525">
            <a:noFill/>
            <a:miter lim="800000"/>
            <a:headEnd/>
            <a:tailEnd/>
          </a:ln>
        </p:spPr>
      </p:pic>
      <p:pic>
        <p:nvPicPr>
          <p:cNvPr id="70662" name="Picture 6" descr="L3"/>
          <p:cNvPicPr>
            <a:picLocks noChangeAspect="1" noChangeArrowheads="1"/>
          </p:cNvPicPr>
          <p:nvPr/>
        </p:nvPicPr>
        <p:blipFill>
          <a:blip r:embed="rId3"/>
          <a:srcRect/>
          <a:stretch>
            <a:fillRect/>
          </a:stretch>
        </p:blipFill>
        <p:spPr bwMode="auto">
          <a:xfrm>
            <a:off x="2051050" y="3933825"/>
            <a:ext cx="4381500" cy="2924175"/>
          </a:xfrm>
          <a:prstGeom prst="rect">
            <a:avLst/>
          </a:prstGeom>
          <a:noFill/>
          <a:ln w="9525">
            <a:noFill/>
            <a:miter lim="800000"/>
            <a:headEnd/>
            <a:tailEnd/>
          </a:ln>
        </p:spPr>
      </p:pic>
      <p:sp>
        <p:nvSpPr>
          <p:cNvPr id="70664" name="Text Box 8"/>
          <p:cNvSpPr txBox="1">
            <a:spLocks noChangeArrowheads="1"/>
          </p:cNvSpPr>
          <p:nvPr/>
        </p:nvSpPr>
        <p:spPr bwMode="auto">
          <a:xfrm>
            <a:off x="4643438" y="3500438"/>
            <a:ext cx="1187450" cy="366712"/>
          </a:xfrm>
          <a:prstGeom prst="rect">
            <a:avLst/>
          </a:prstGeom>
          <a:noFill/>
          <a:ln w="9525">
            <a:noFill/>
            <a:miter lim="800000"/>
            <a:headEnd/>
            <a:tailEnd/>
          </a:ln>
        </p:spPr>
        <p:txBody>
          <a:bodyPr wrap="none">
            <a:spAutoFit/>
          </a:bodyPr>
          <a:lstStyle/>
          <a:p>
            <a:r>
              <a:rPr lang="en-US">
                <a:solidFill>
                  <a:srgbClr val="0000FF"/>
                </a:solidFill>
              </a:rPr>
              <a:t> </a:t>
            </a:r>
            <a:r>
              <a:rPr lang="en-US" b="1">
                <a:solidFill>
                  <a:srgbClr val="000099"/>
                </a:solidFill>
              </a:rPr>
              <a:t>ALL (L2)</a:t>
            </a:r>
          </a:p>
        </p:txBody>
      </p:sp>
      <p:sp>
        <p:nvSpPr>
          <p:cNvPr id="68613" name="Text Box 9"/>
          <p:cNvSpPr txBox="1">
            <a:spLocks noChangeArrowheads="1"/>
          </p:cNvSpPr>
          <p:nvPr/>
        </p:nvSpPr>
        <p:spPr bwMode="auto">
          <a:xfrm>
            <a:off x="2355850" y="6299200"/>
            <a:ext cx="184150" cy="366713"/>
          </a:xfrm>
          <a:prstGeom prst="rect">
            <a:avLst/>
          </a:prstGeom>
          <a:noFill/>
          <a:ln w="9525">
            <a:noFill/>
            <a:miter lim="800000"/>
            <a:headEnd/>
            <a:tailEnd/>
          </a:ln>
        </p:spPr>
        <p:txBody>
          <a:bodyPr>
            <a:spAutoFit/>
          </a:bodyPr>
          <a:lstStyle/>
          <a:p>
            <a:pPr>
              <a:spcBef>
                <a:spcPct val="50000"/>
              </a:spcBef>
            </a:pPr>
            <a:endParaRPr lang="en-US"/>
          </a:p>
        </p:txBody>
      </p:sp>
      <p:sp>
        <p:nvSpPr>
          <p:cNvPr id="70666" name="Text Box 10"/>
          <p:cNvSpPr txBox="1">
            <a:spLocks noChangeArrowheads="1"/>
          </p:cNvSpPr>
          <p:nvPr/>
        </p:nvSpPr>
        <p:spPr bwMode="auto">
          <a:xfrm>
            <a:off x="2339975" y="6491288"/>
            <a:ext cx="1439863" cy="366712"/>
          </a:xfrm>
          <a:prstGeom prst="rect">
            <a:avLst/>
          </a:prstGeom>
          <a:noFill/>
          <a:ln w="9525">
            <a:noFill/>
            <a:miter lim="800000"/>
            <a:headEnd/>
            <a:tailEnd/>
          </a:ln>
        </p:spPr>
        <p:txBody>
          <a:bodyPr>
            <a:spAutoFit/>
          </a:bodyPr>
          <a:lstStyle/>
          <a:p>
            <a:r>
              <a:rPr lang="en-US" b="1">
                <a:solidFill>
                  <a:srgbClr val="000099"/>
                </a:solidFill>
              </a:rPr>
              <a:t>ALL (L3)</a:t>
            </a:r>
          </a:p>
        </p:txBody>
      </p:sp>
      <p:pic>
        <p:nvPicPr>
          <p:cNvPr id="70660" name="Picture 4" descr="L!"/>
          <p:cNvPicPr>
            <a:picLocks noChangeAspect="1" noChangeArrowheads="1"/>
          </p:cNvPicPr>
          <p:nvPr/>
        </p:nvPicPr>
        <p:blipFill>
          <a:blip r:embed="rId4"/>
          <a:srcRect/>
          <a:stretch>
            <a:fillRect/>
          </a:stretch>
        </p:blipFill>
        <p:spPr bwMode="auto">
          <a:xfrm>
            <a:off x="179388" y="981075"/>
            <a:ext cx="4176712" cy="2924175"/>
          </a:xfrm>
          <a:prstGeom prst="rect">
            <a:avLst/>
          </a:prstGeom>
          <a:noFill/>
          <a:ln w="9525">
            <a:noFill/>
            <a:miter lim="800000"/>
            <a:headEnd/>
            <a:tailEnd/>
          </a:ln>
        </p:spPr>
      </p:pic>
      <p:sp>
        <p:nvSpPr>
          <p:cNvPr id="70667" name="Rectangle 11"/>
          <p:cNvSpPr>
            <a:spLocks noChangeArrowheads="1"/>
          </p:cNvSpPr>
          <p:nvPr/>
        </p:nvSpPr>
        <p:spPr bwMode="auto">
          <a:xfrm>
            <a:off x="0" y="-171450"/>
            <a:ext cx="9144000" cy="1128713"/>
          </a:xfrm>
          <a:prstGeom prst="rect">
            <a:avLst/>
          </a:prstGeom>
          <a:noFill/>
          <a:ln w="9525">
            <a:noFill/>
            <a:miter lim="800000"/>
            <a:headEnd/>
            <a:tailEnd/>
          </a:ln>
          <a:effectLst/>
        </p:spPr>
        <p:txBody>
          <a:bodyPr>
            <a:spAutoFit/>
          </a:bodyPr>
          <a:lstStyle/>
          <a:p>
            <a:pPr algn="ctr">
              <a:defRPr/>
            </a:pPr>
            <a:r>
              <a:rPr lang="en-US" sz="4000" b="1" i="1" dirty="0">
                <a:solidFill>
                  <a:schemeClr val="tx2"/>
                </a:solidFill>
                <a:effectLst>
                  <a:outerShdw blurRad="38100" dist="38100" dir="2700000" algn="tl">
                    <a:srgbClr val="000000"/>
                  </a:outerShdw>
                </a:effectLst>
              </a:rPr>
              <a:t>Acute Lymphoblastic </a:t>
            </a:r>
            <a:r>
              <a:rPr lang="en-US" sz="4000" b="1" i="1" dirty="0" err="1">
                <a:solidFill>
                  <a:schemeClr val="tx2"/>
                </a:solidFill>
                <a:effectLst>
                  <a:outerShdw blurRad="38100" dist="38100" dir="2700000" algn="tl">
                    <a:srgbClr val="000000"/>
                  </a:outerShdw>
                </a:effectLst>
              </a:rPr>
              <a:t>Leukaemia</a:t>
            </a:r>
            <a:r>
              <a:rPr lang="en-US" b="1" dirty="0">
                <a:solidFill>
                  <a:schemeClr val="tx2"/>
                </a:solidFill>
                <a:effectLst>
                  <a:outerShdw blurRad="38100" dist="38100" dir="2700000" algn="tl">
                    <a:srgbClr val="000000"/>
                  </a:outerShdw>
                </a:effectLst>
              </a:rPr>
              <a:t/>
            </a:r>
            <a:br>
              <a:rPr lang="en-US" b="1" dirty="0">
                <a:solidFill>
                  <a:schemeClr val="tx2"/>
                </a:solidFill>
                <a:effectLst>
                  <a:outerShdw blurRad="38100" dist="38100" dir="2700000" algn="tl">
                    <a:srgbClr val="000000"/>
                  </a:outerShdw>
                </a:effectLst>
              </a:rPr>
            </a:br>
            <a:r>
              <a:rPr lang="en-US" sz="2800" dirty="0">
                <a:solidFill>
                  <a:schemeClr val="tx2"/>
                </a:solidFill>
                <a:effectLst>
                  <a:outerShdw blurRad="38100" dist="38100" dir="2700000" algn="tl">
                    <a:srgbClr val="000000"/>
                  </a:outerShdw>
                </a:effectLst>
              </a:rPr>
              <a:t>Laboratory Diagnosis - FAB Classification</a:t>
            </a:r>
          </a:p>
        </p:txBody>
      </p:sp>
      <p:sp>
        <p:nvSpPr>
          <p:cNvPr id="70668" name="Text Box 12"/>
          <p:cNvSpPr txBox="1">
            <a:spLocks noChangeArrowheads="1"/>
          </p:cNvSpPr>
          <p:nvPr/>
        </p:nvSpPr>
        <p:spPr bwMode="auto">
          <a:xfrm>
            <a:off x="179388" y="3500438"/>
            <a:ext cx="1403350" cy="366712"/>
          </a:xfrm>
          <a:prstGeom prst="rect">
            <a:avLst/>
          </a:prstGeom>
          <a:noFill/>
          <a:ln w="9525">
            <a:noFill/>
            <a:miter lim="800000"/>
            <a:headEnd/>
            <a:tailEnd/>
          </a:ln>
        </p:spPr>
        <p:txBody>
          <a:bodyPr>
            <a:spAutoFit/>
          </a:bodyPr>
          <a:lstStyle/>
          <a:p>
            <a:r>
              <a:rPr lang="en-US">
                <a:solidFill>
                  <a:srgbClr val="0000FF"/>
                </a:solidFill>
              </a:rPr>
              <a:t>  </a:t>
            </a:r>
            <a:r>
              <a:rPr lang="en-US" b="1">
                <a:solidFill>
                  <a:srgbClr val="000099"/>
                </a:solidFill>
              </a:rPr>
              <a:t>ALL (L1)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667">
                                            <p:txEl>
                                              <p:pRg st="0" end="0"/>
                                            </p:txEl>
                                          </p:spTgt>
                                        </p:tgtEl>
                                        <p:attrNameLst>
                                          <p:attrName>style.visibility</p:attrName>
                                        </p:attrNameLst>
                                      </p:cBhvr>
                                      <p:to>
                                        <p:strVal val="visible"/>
                                      </p:to>
                                    </p:set>
                                    <p:anim calcmode="lin" valueType="num">
                                      <p:cBhvr additive="base">
                                        <p:cTn id="7" dur="500" fill="hold"/>
                                        <p:tgtEl>
                                          <p:spTgt spid="70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0660"/>
                                        </p:tgtEl>
                                        <p:attrNameLst>
                                          <p:attrName>style.visibility</p:attrName>
                                        </p:attrNameLst>
                                      </p:cBhvr>
                                      <p:to>
                                        <p:strVal val="visible"/>
                                      </p:to>
                                    </p:set>
                                    <p:anim calcmode="lin" valueType="num">
                                      <p:cBhvr>
                                        <p:cTn id="13" dur="1000" fill="hold"/>
                                        <p:tgtEl>
                                          <p:spTgt spid="70660"/>
                                        </p:tgtEl>
                                        <p:attrNameLst>
                                          <p:attrName>ppt_w</p:attrName>
                                        </p:attrNameLst>
                                      </p:cBhvr>
                                      <p:tavLst>
                                        <p:tav tm="0">
                                          <p:val>
                                            <p:fltVal val="0"/>
                                          </p:val>
                                        </p:tav>
                                        <p:tav tm="100000">
                                          <p:val>
                                            <p:strVal val="#ppt_w"/>
                                          </p:val>
                                        </p:tav>
                                      </p:tavLst>
                                    </p:anim>
                                    <p:anim calcmode="lin" valueType="num">
                                      <p:cBhvr>
                                        <p:cTn id="14" dur="1000" fill="hold"/>
                                        <p:tgtEl>
                                          <p:spTgt spid="70660"/>
                                        </p:tgtEl>
                                        <p:attrNameLst>
                                          <p:attrName>ppt_h</p:attrName>
                                        </p:attrNameLst>
                                      </p:cBhvr>
                                      <p:tavLst>
                                        <p:tav tm="0">
                                          <p:val>
                                            <p:fltVal val="0"/>
                                          </p:val>
                                        </p:tav>
                                        <p:tav tm="100000">
                                          <p:val>
                                            <p:strVal val="#ppt_h"/>
                                          </p:val>
                                        </p:tav>
                                      </p:tavLst>
                                    </p:anim>
                                    <p:animEffect transition="in" filter="fade">
                                      <p:cBhvr>
                                        <p:cTn id="15" dur="1000"/>
                                        <p:tgtEl>
                                          <p:spTgt spid="70660"/>
                                        </p:tgtEl>
                                      </p:cBhvr>
                                    </p:animEffect>
                                  </p:childTnLst>
                                </p:cTn>
                              </p:par>
                              <p:par>
                                <p:cTn id="16" presetID="53" presetClass="entr" presetSubtype="0" fill="hold" nodeType="withEffect">
                                  <p:stCondLst>
                                    <p:cond delay="0"/>
                                  </p:stCondLst>
                                  <p:childTnLst>
                                    <p:set>
                                      <p:cBhvr>
                                        <p:cTn id="17" dur="1" fill="hold">
                                          <p:stCondLst>
                                            <p:cond delay="0"/>
                                          </p:stCondLst>
                                        </p:cTn>
                                        <p:tgtEl>
                                          <p:spTgt spid="70668">
                                            <p:txEl>
                                              <p:pRg st="0" end="0"/>
                                            </p:txEl>
                                          </p:spTgt>
                                        </p:tgtEl>
                                        <p:attrNameLst>
                                          <p:attrName>style.visibility</p:attrName>
                                        </p:attrNameLst>
                                      </p:cBhvr>
                                      <p:to>
                                        <p:strVal val="visible"/>
                                      </p:to>
                                    </p:set>
                                    <p:anim calcmode="lin" valueType="num">
                                      <p:cBhvr>
                                        <p:cTn id="18" dur="1000" fill="hold"/>
                                        <p:tgtEl>
                                          <p:spTgt spid="70668">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70668">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7066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70661"/>
                                        </p:tgtEl>
                                        <p:attrNameLst>
                                          <p:attrName>style.visibility</p:attrName>
                                        </p:attrNameLst>
                                      </p:cBhvr>
                                      <p:to>
                                        <p:strVal val="visible"/>
                                      </p:to>
                                    </p:set>
                                    <p:anim calcmode="lin" valueType="num">
                                      <p:cBhvr>
                                        <p:cTn id="25" dur="1000" fill="hold"/>
                                        <p:tgtEl>
                                          <p:spTgt spid="70661"/>
                                        </p:tgtEl>
                                        <p:attrNameLst>
                                          <p:attrName>ppt_w</p:attrName>
                                        </p:attrNameLst>
                                      </p:cBhvr>
                                      <p:tavLst>
                                        <p:tav tm="0">
                                          <p:val>
                                            <p:fltVal val="0"/>
                                          </p:val>
                                        </p:tav>
                                        <p:tav tm="100000">
                                          <p:val>
                                            <p:strVal val="#ppt_w"/>
                                          </p:val>
                                        </p:tav>
                                      </p:tavLst>
                                    </p:anim>
                                    <p:anim calcmode="lin" valueType="num">
                                      <p:cBhvr>
                                        <p:cTn id="26" dur="1000" fill="hold"/>
                                        <p:tgtEl>
                                          <p:spTgt spid="70661"/>
                                        </p:tgtEl>
                                        <p:attrNameLst>
                                          <p:attrName>ppt_h</p:attrName>
                                        </p:attrNameLst>
                                      </p:cBhvr>
                                      <p:tavLst>
                                        <p:tav tm="0">
                                          <p:val>
                                            <p:fltVal val="0"/>
                                          </p:val>
                                        </p:tav>
                                        <p:tav tm="100000">
                                          <p:val>
                                            <p:strVal val="#ppt_h"/>
                                          </p:val>
                                        </p:tav>
                                      </p:tavLst>
                                    </p:anim>
                                    <p:animEffect transition="in" filter="fade">
                                      <p:cBhvr>
                                        <p:cTn id="27" dur="1000"/>
                                        <p:tgtEl>
                                          <p:spTgt spid="70661"/>
                                        </p:tgtEl>
                                      </p:cBhvr>
                                    </p:animEffect>
                                  </p:childTnLst>
                                </p:cTn>
                              </p:par>
                              <p:par>
                                <p:cTn id="28" presetID="53" presetClass="entr" presetSubtype="0" fill="hold" nodeType="withEffect">
                                  <p:stCondLst>
                                    <p:cond delay="0"/>
                                  </p:stCondLst>
                                  <p:childTnLst>
                                    <p:set>
                                      <p:cBhvr>
                                        <p:cTn id="29" dur="1" fill="hold">
                                          <p:stCondLst>
                                            <p:cond delay="0"/>
                                          </p:stCondLst>
                                        </p:cTn>
                                        <p:tgtEl>
                                          <p:spTgt spid="70664">
                                            <p:txEl>
                                              <p:pRg st="0" end="0"/>
                                            </p:txEl>
                                          </p:spTgt>
                                        </p:tgtEl>
                                        <p:attrNameLst>
                                          <p:attrName>style.visibility</p:attrName>
                                        </p:attrNameLst>
                                      </p:cBhvr>
                                      <p:to>
                                        <p:strVal val="visible"/>
                                      </p:to>
                                    </p:set>
                                    <p:anim calcmode="lin" valueType="num">
                                      <p:cBhvr>
                                        <p:cTn id="30" dur="1000" fill="hold"/>
                                        <p:tgtEl>
                                          <p:spTgt spid="7066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70664">
                                            <p:txEl>
                                              <p:pRg st="0" end="0"/>
                                            </p:txEl>
                                          </p:spTgt>
                                        </p:tgtEl>
                                        <p:attrNameLst>
                                          <p:attrName>ppt_h</p:attrName>
                                        </p:attrNameLst>
                                      </p:cBhvr>
                                      <p:tavLst>
                                        <p:tav tm="0">
                                          <p:val>
                                            <p:fltVal val="0"/>
                                          </p:val>
                                        </p:tav>
                                        <p:tav tm="100000">
                                          <p:val>
                                            <p:strVal val="#ppt_h"/>
                                          </p:val>
                                        </p:tav>
                                      </p:tavLst>
                                    </p:anim>
                                    <p:animEffect transition="in" filter="fade">
                                      <p:cBhvr>
                                        <p:cTn id="32" dur="1000"/>
                                        <p:tgtEl>
                                          <p:spTgt spid="7066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70662"/>
                                        </p:tgtEl>
                                        <p:attrNameLst>
                                          <p:attrName>style.visibility</p:attrName>
                                        </p:attrNameLst>
                                      </p:cBhvr>
                                      <p:to>
                                        <p:strVal val="visible"/>
                                      </p:to>
                                    </p:set>
                                    <p:anim calcmode="lin" valueType="num">
                                      <p:cBhvr>
                                        <p:cTn id="37" dur="1000" fill="hold"/>
                                        <p:tgtEl>
                                          <p:spTgt spid="70662"/>
                                        </p:tgtEl>
                                        <p:attrNameLst>
                                          <p:attrName>ppt_w</p:attrName>
                                        </p:attrNameLst>
                                      </p:cBhvr>
                                      <p:tavLst>
                                        <p:tav tm="0">
                                          <p:val>
                                            <p:fltVal val="0"/>
                                          </p:val>
                                        </p:tav>
                                        <p:tav tm="100000">
                                          <p:val>
                                            <p:strVal val="#ppt_w"/>
                                          </p:val>
                                        </p:tav>
                                      </p:tavLst>
                                    </p:anim>
                                    <p:anim calcmode="lin" valueType="num">
                                      <p:cBhvr>
                                        <p:cTn id="38" dur="1000" fill="hold"/>
                                        <p:tgtEl>
                                          <p:spTgt spid="70662"/>
                                        </p:tgtEl>
                                        <p:attrNameLst>
                                          <p:attrName>ppt_h</p:attrName>
                                        </p:attrNameLst>
                                      </p:cBhvr>
                                      <p:tavLst>
                                        <p:tav tm="0">
                                          <p:val>
                                            <p:fltVal val="0"/>
                                          </p:val>
                                        </p:tav>
                                        <p:tav tm="100000">
                                          <p:val>
                                            <p:strVal val="#ppt_h"/>
                                          </p:val>
                                        </p:tav>
                                      </p:tavLst>
                                    </p:anim>
                                    <p:animEffect transition="in" filter="fade">
                                      <p:cBhvr>
                                        <p:cTn id="39" dur="1000"/>
                                        <p:tgtEl>
                                          <p:spTgt spid="70662"/>
                                        </p:tgtEl>
                                      </p:cBhvr>
                                    </p:animEffect>
                                  </p:childTnLst>
                                </p:cTn>
                              </p:par>
                              <p:par>
                                <p:cTn id="40" presetID="53" presetClass="entr" presetSubtype="0" fill="hold" nodeType="withEffect">
                                  <p:stCondLst>
                                    <p:cond delay="0"/>
                                  </p:stCondLst>
                                  <p:childTnLst>
                                    <p:set>
                                      <p:cBhvr>
                                        <p:cTn id="41" dur="1" fill="hold">
                                          <p:stCondLst>
                                            <p:cond delay="0"/>
                                          </p:stCondLst>
                                        </p:cTn>
                                        <p:tgtEl>
                                          <p:spTgt spid="70666">
                                            <p:txEl>
                                              <p:pRg st="0" end="0"/>
                                            </p:txEl>
                                          </p:spTgt>
                                        </p:tgtEl>
                                        <p:attrNameLst>
                                          <p:attrName>style.visibility</p:attrName>
                                        </p:attrNameLst>
                                      </p:cBhvr>
                                      <p:to>
                                        <p:strVal val="visible"/>
                                      </p:to>
                                    </p:set>
                                    <p:anim calcmode="lin" valueType="num">
                                      <p:cBhvr>
                                        <p:cTn id="42" dur="1000" fill="hold"/>
                                        <p:tgtEl>
                                          <p:spTgt spid="70666">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70666">
                                            <p:txEl>
                                              <p:pRg st="0" end="0"/>
                                            </p:txEl>
                                          </p:spTgt>
                                        </p:tgtEl>
                                        <p:attrNameLst>
                                          <p:attrName>ppt_h</p:attrName>
                                        </p:attrNameLst>
                                      </p:cBhvr>
                                      <p:tavLst>
                                        <p:tav tm="0">
                                          <p:val>
                                            <p:fltVal val="0"/>
                                          </p:val>
                                        </p:tav>
                                        <p:tav tm="100000">
                                          <p:val>
                                            <p:strVal val="#ppt_h"/>
                                          </p:val>
                                        </p:tav>
                                      </p:tavLst>
                                    </p:anim>
                                    <p:animEffect transition="in" filter="fade">
                                      <p:cBhvr>
                                        <p:cTn id="44" dur="1000"/>
                                        <p:tgtEl>
                                          <p:spTgt spid="706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4000" smtClean="0">
                <a:solidFill>
                  <a:srgbClr val="FF0000"/>
                </a:solidFill>
              </a:rPr>
              <a:t>MULTIPLE MYELOMA</a:t>
            </a:r>
          </a:p>
        </p:txBody>
      </p:sp>
      <p:pic>
        <p:nvPicPr>
          <p:cNvPr id="69635" name="Picture 4" descr="C:\Documents and Settings\DrHiggy\Desktop\myeloma.jpg"/>
          <p:cNvPicPr>
            <a:picLocks noChangeAspect="1" noChangeArrowheads="1"/>
          </p:cNvPicPr>
          <p:nvPr/>
        </p:nvPicPr>
        <p:blipFill>
          <a:blip r:embed="rId2"/>
          <a:srcRect/>
          <a:stretch>
            <a:fillRect/>
          </a:stretch>
        </p:blipFill>
        <p:spPr bwMode="auto">
          <a:xfrm>
            <a:off x="228600" y="1676400"/>
            <a:ext cx="4572000" cy="3276600"/>
          </a:xfrm>
          <a:prstGeom prst="rect">
            <a:avLst/>
          </a:prstGeom>
          <a:noFill/>
          <a:ln w="9525">
            <a:noFill/>
            <a:miter lim="800000"/>
            <a:headEnd/>
            <a:tailEnd/>
          </a:ln>
        </p:spPr>
      </p:pic>
      <p:pic>
        <p:nvPicPr>
          <p:cNvPr id="69636" name="Picture 5" descr="C:\Documents and Settings\DrHiggy\Desktop\Mott cell.jpg"/>
          <p:cNvPicPr>
            <a:picLocks noChangeAspect="1" noChangeArrowheads="1"/>
          </p:cNvPicPr>
          <p:nvPr/>
        </p:nvPicPr>
        <p:blipFill>
          <a:blip r:embed="rId3"/>
          <a:srcRect/>
          <a:stretch>
            <a:fillRect/>
          </a:stretch>
        </p:blipFill>
        <p:spPr bwMode="auto">
          <a:xfrm>
            <a:off x="5181600" y="1752600"/>
            <a:ext cx="3162300" cy="2438400"/>
          </a:xfrm>
          <a:prstGeom prst="rect">
            <a:avLst/>
          </a:prstGeom>
          <a:noFill/>
          <a:ln w="9525">
            <a:noFill/>
            <a:miter lim="800000"/>
            <a:headEnd/>
            <a:tailEnd/>
          </a:ln>
        </p:spPr>
      </p:pic>
      <p:sp>
        <p:nvSpPr>
          <p:cNvPr id="69637" name="TextBox 6"/>
          <p:cNvSpPr txBox="1">
            <a:spLocks noChangeArrowheads="1"/>
          </p:cNvSpPr>
          <p:nvPr/>
        </p:nvSpPr>
        <p:spPr bwMode="auto">
          <a:xfrm>
            <a:off x="7162800" y="3657600"/>
            <a:ext cx="1095375" cy="369888"/>
          </a:xfrm>
          <a:prstGeom prst="rect">
            <a:avLst/>
          </a:prstGeom>
          <a:solidFill>
            <a:schemeClr val="bg1"/>
          </a:solidFill>
          <a:ln w="28575">
            <a:solidFill>
              <a:srgbClr val="FF0000"/>
            </a:solidFill>
            <a:miter lim="800000"/>
            <a:headEnd/>
            <a:tailEnd/>
          </a:ln>
        </p:spPr>
        <p:txBody>
          <a:bodyPr wrap="none">
            <a:spAutoFit/>
          </a:bodyPr>
          <a:lstStyle/>
          <a:p>
            <a:r>
              <a:rPr lang="en-US"/>
              <a:t>Mott Cell</a:t>
            </a:r>
          </a:p>
        </p:txBody>
      </p:sp>
      <p:cxnSp>
        <p:nvCxnSpPr>
          <p:cNvPr id="9" name="Straight Arrow Connector 8"/>
          <p:cNvCxnSpPr/>
          <p:nvPr/>
        </p:nvCxnSpPr>
        <p:spPr>
          <a:xfrm rot="10800000">
            <a:off x="7162800" y="3352800"/>
            <a:ext cx="457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eme003"/>
          <p:cNvPicPr>
            <a:picLocks noChangeAspect="1" noChangeArrowheads="1"/>
          </p:cNvPicPr>
          <p:nvPr/>
        </p:nvPicPr>
        <p:blipFill>
          <a:blip r:embed="rId2"/>
          <a:srcRect/>
          <a:stretch>
            <a:fillRect/>
          </a:stretch>
        </p:blipFill>
        <p:spPr bwMode="auto">
          <a:xfrm>
            <a:off x="1295400" y="914400"/>
            <a:ext cx="6743700" cy="4429125"/>
          </a:xfrm>
          <a:prstGeom prst="rect">
            <a:avLst/>
          </a:prstGeom>
          <a:noFill/>
          <a:ln w="9525">
            <a:noFill/>
            <a:miter lim="800000"/>
            <a:headEnd/>
            <a:tailEnd/>
          </a:ln>
        </p:spPr>
      </p:pic>
      <p:sp>
        <p:nvSpPr>
          <p:cNvPr id="8195" name="Text Box 6"/>
          <p:cNvSpPr txBox="1">
            <a:spLocks noChangeArrowheads="1"/>
          </p:cNvSpPr>
          <p:nvPr/>
        </p:nvSpPr>
        <p:spPr bwMode="auto">
          <a:xfrm>
            <a:off x="1371600" y="5638800"/>
            <a:ext cx="6477000" cy="369888"/>
          </a:xfrm>
          <a:prstGeom prst="rect">
            <a:avLst/>
          </a:prstGeom>
          <a:noFill/>
          <a:ln w="9525">
            <a:noFill/>
            <a:miter lim="800000"/>
            <a:headEnd/>
            <a:tailEnd/>
          </a:ln>
        </p:spPr>
        <p:txBody>
          <a:bodyPr>
            <a:spAutoFit/>
          </a:bodyPr>
          <a:lstStyle/>
          <a:p>
            <a:pPr>
              <a:spcBef>
                <a:spcPct val="50000"/>
              </a:spcBef>
            </a:pPr>
            <a:r>
              <a:rPr lang="en-US">
                <a:solidFill>
                  <a:srgbClr val="0000FF"/>
                </a:solidFill>
              </a:rPr>
              <a:t>This normal peripheral smear demonstrates a monocyte.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eme004"/>
          <p:cNvPicPr>
            <a:picLocks noChangeAspect="1" noChangeArrowheads="1"/>
          </p:cNvPicPr>
          <p:nvPr/>
        </p:nvPicPr>
        <p:blipFill>
          <a:blip r:embed="rId2"/>
          <a:srcRect/>
          <a:stretch>
            <a:fillRect/>
          </a:stretch>
        </p:blipFill>
        <p:spPr bwMode="auto">
          <a:xfrm>
            <a:off x="990600" y="685800"/>
            <a:ext cx="6972300" cy="4578350"/>
          </a:xfrm>
          <a:prstGeom prst="rect">
            <a:avLst/>
          </a:prstGeom>
          <a:noFill/>
          <a:ln w="9525">
            <a:noFill/>
            <a:miter lim="800000"/>
            <a:headEnd/>
            <a:tailEnd/>
          </a:ln>
        </p:spPr>
      </p:pic>
      <p:sp>
        <p:nvSpPr>
          <p:cNvPr id="9219" name="Text Box 6"/>
          <p:cNvSpPr txBox="1">
            <a:spLocks noChangeArrowheads="1"/>
          </p:cNvSpPr>
          <p:nvPr/>
        </p:nvSpPr>
        <p:spPr bwMode="auto">
          <a:xfrm>
            <a:off x="1295400" y="5638800"/>
            <a:ext cx="6400800" cy="646113"/>
          </a:xfrm>
          <a:prstGeom prst="rect">
            <a:avLst/>
          </a:prstGeom>
          <a:noFill/>
          <a:ln w="9525">
            <a:noFill/>
            <a:miter lim="800000"/>
            <a:headEnd/>
            <a:tailEnd/>
          </a:ln>
        </p:spPr>
        <p:txBody>
          <a:bodyPr>
            <a:spAutoFit/>
          </a:bodyPr>
          <a:lstStyle/>
          <a:p>
            <a:pPr>
              <a:spcBef>
                <a:spcPct val="50000"/>
              </a:spcBef>
            </a:pPr>
            <a:r>
              <a:rPr lang="en-US">
                <a:solidFill>
                  <a:srgbClr val="0000FF"/>
                </a:solidFill>
              </a:rPr>
              <a:t>This normal peripheral smear demonstrates an eosinophil and a lymphocyte.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smtClean="0">
                <a:solidFill>
                  <a:srgbClr val="FF0000"/>
                </a:solidFill>
              </a:rPr>
              <a:t>Normal WBCs</a:t>
            </a:r>
          </a:p>
        </p:txBody>
      </p:sp>
      <p:pic>
        <p:nvPicPr>
          <p:cNvPr id="10243" name="Picture 2" descr="C:\Documents and Settings\DrHiggy\Desktop\hemewbcs100.jpg"/>
          <p:cNvPicPr>
            <a:picLocks noChangeAspect="1" noChangeArrowheads="1"/>
          </p:cNvPicPr>
          <p:nvPr/>
        </p:nvPicPr>
        <p:blipFill>
          <a:blip r:embed="rId2"/>
          <a:srcRect/>
          <a:stretch>
            <a:fillRect/>
          </a:stretch>
        </p:blipFill>
        <p:spPr bwMode="auto">
          <a:xfrm>
            <a:off x="304800" y="1066800"/>
            <a:ext cx="85344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695</Words>
  <Application>Microsoft Office PowerPoint</Application>
  <PresentationFormat>On-screen Show (4:3)</PresentationFormat>
  <Paragraphs>439</Paragraphs>
  <Slides>67</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67</vt:i4>
      </vt:variant>
    </vt:vector>
  </HeadingPairs>
  <TitlesOfParts>
    <vt:vector size="70" baseType="lpstr">
      <vt:lpstr>Arial</vt:lpstr>
      <vt:lpstr>Calibri</vt:lpstr>
      <vt:lpstr>Default Design</vt:lpstr>
      <vt:lpstr>White Blood Cells (WBC)  Normal and Abnormal </vt:lpstr>
      <vt:lpstr>Slide 2</vt:lpstr>
      <vt:lpstr>Slide 3</vt:lpstr>
      <vt:lpstr>Slide 4</vt:lpstr>
      <vt:lpstr>Slide 5</vt:lpstr>
      <vt:lpstr>Slide 6</vt:lpstr>
      <vt:lpstr>Slide 7</vt:lpstr>
      <vt:lpstr>Slide 8</vt:lpstr>
      <vt:lpstr>Normal WBCs</vt:lpstr>
      <vt:lpstr>Functions of White Blood Cells</vt:lpstr>
      <vt:lpstr>Functions of White Blood Cells</vt:lpstr>
      <vt:lpstr>Functions of White Blood Cells</vt:lpstr>
      <vt:lpstr>Slide 13</vt:lpstr>
      <vt:lpstr>Slide 14</vt:lpstr>
      <vt:lpstr>Neutrophilia  Causes  </vt:lpstr>
      <vt:lpstr>      Lymphocytosis  Non-Malignant causes     </vt:lpstr>
      <vt:lpstr>Monocytosis  Causes </vt:lpstr>
      <vt:lpstr>Eosinophilia  Causes</vt:lpstr>
      <vt:lpstr>Eosinophilia  Causes (Cont…)</vt:lpstr>
      <vt:lpstr>Leukaemoid Reaction or Leucoerythroblastic Anaemia Causes</vt:lpstr>
      <vt:lpstr> Neutropenia Causes </vt:lpstr>
      <vt:lpstr> Neutropenia Causes (cont…) </vt:lpstr>
      <vt:lpstr> Lymphopenia Causes </vt:lpstr>
      <vt:lpstr> Lymphopenia Causes (Cont…) </vt:lpstr>
      <vt:lpstr>Leukocyte  Morphological Abnormalities  Congenital and Aquired</vt:lpstr>
      <vt:lpstr>Leucocytes Congenital Abnormalities</vt:lpstr>
      <vt:lpstr>Leucocytes Congenital Abnormalities</vt:lpstr>
      <vt:lpstr>Leukocyte Abnormalities </vt:lpstr>
      <vt:lpstr>Case Studies</vt:lpstr>
      <vt:lpstr>CASE 1 </vt:lpstr>
      <vt:lpstr>Slide 31</vt:lpstr>
      <vt:lpstr>Slide 32</vt:lpstr>
      <vt:lpstr> CASE 1  </vt:lpstr>
      <vt:lpstr> CASE 1  </vt:lpstr>
      <vt:lpstr> CASE 1  </vt:lpstr>
      <vt:lpstr>CASE 2 </vt:lpstr>
      <vt:lpstr>Slide 37</vt:lpstr>
      <vt:lpstr>Slide 38</vt:lpstr>
      <vt:lpstr> CASE 2  </vt:lpstr>
      <vt:lpstr> CASE 2  </vt:lpstr>
      <vt:lpstr> CASE 2  </vt:lpstr>
      <vt:lpstr> CASE 2  </vt:lpstr>
      <vt:lpstr>CASE 3 </vt:lpstr>
      <vt:lpstr>Slide 44</vt:lpstr>
      <vt:lpstr>CASE 3 </vt:lpstr>
      <vt:lpstr> CASE 3  </vt:lpstr>
      <vt:lpstr> CASE 3  </vt:lpstr>
      <vt:lpstr> CASE 3  </vt:lpstr>
      <vt:lpstr>Slide 49</vt:lpstr>
      <vt:lpstr>CASE 4 </vt:lpstr>
      <vt:lpstr>Slide 51</vt:lpstr>
      <vt:lpstr>CASE 4 </vt:lpstr>
      <vt:lpstr> CASE 4  </vt:lpstr>
      <vt:lpstr>CASE 5 </vt:lpstr>
      <vt:lpstr>Slide 55</vt:lpstr>
      <vt:lpstr>Slide 56</vt:lpstr>
      <vt:lpstr>CASE 5 </vt:lpstr>
      <vt:lpstr> CASE 5  </vt:lpstr>
      <vt:lpstr> CASE 5  </vt:lpstr>
      <vt:lpstr> CASE 5  </vt:lpstr>
      <vt:lpstr>CASE 6 </vt:lpstr>
      <vt:lpstr>Slide 62</vt:lpstr>
      <vt:lpstr>CASE 6 </vt:lpstr>
      <vt:lpstr>CASE 6  Acute Lymphocytic Leukemia</vt:lpstr>
      <vt:lpstr>Slide 65</vt:lpstr>
      <vt:lpstr>Slide 66</vt:lpstr>
      <vt:lpstr>MULTIPLE MYELOMA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WBC Morphology and Cases</dc:title>
  <dc:creator>Colin Christensen</dc:creator>
  <cp:lastModifiedBy>user</cp:lastModifiedBy>
  <cp:revision>122</cp:revision>
  <dcterms:created xsi:type="dcterms:W3CDTF">2004-08-20T18:11:56Z</dcterms:created>
  <dcterms:modified xsi:type="dcterms:W3CDTF">2012-12-25T05:55:30Z</dcterms:modified>
</cp:coreProperties>
</file>