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314" r:id="rId3"/>
    <p:sldId id="316" r:id="rId4"/>
    <p:sldId id="315" r:id="rId5"/>
    <p:sldId id="319" r:id="rId6"/>
    <p:sldId id="320" r:id="rId7"/>
    <p:sldId id="321" r:id="rId8"/>
    <p:sldId id="322" r:id="rId9"/>
    <p:sldId id="297" r:id="rId10"/>
    <p:sldId id="335" r:id="rId11"/>
    <p:sldId id="334" r:id="rId12"/>
    <p:sldId id="340" r:id="rId13"/>
    <p:sldId id="312" r:id="rId14"/>
    <p:sldId id="343" r:id="rId15"/>
    <p:sldId id="302" r:id="rId16"/>
    <p:sldId id="303" r:id="rId17"/>
    <p:sldId id="304" r:id="rId18"/>
    <p:sldId id="305" r:id="rId19"/>
    <p:sldId id="306" r:id="rId20"/>
    <p:sldId id="307" r:id="rId21"/>
    <p:sldId id="308" r:id="rId22"/>
    <p:sldId id="309" r:id="rId23"/>
    <p:sldId id="310" r:id="rId24"/>
    <p:sldId id="311" r:id="rId25"/>
    <p:sldId id="326" r:id="rId26"/>
    <p:sldId id="299" r:id="rId27"/>
    <p:sldId id="323" r:id="rId28"/>
    <p:sldId id="298" r:id="rId29"/>
    <p:sldId id="341" r:id="rId30"/>
    <p:sldId id="266" r:id="rId31"/>
    <p:sldId id="267" r:id="rId32"/>
    <p:sldId id="268" r:id="rId33"/>
    <p:sldId id="270" r:id="rId34"/>
    <p:sldId id="332" r:id="rId35"/>
    <p:sldId id="333" r:id="rId36"/>
    <p:sldId id="271" r:id="rId37"/>
    <p:sldId id="272" r:id="rId38"/>
    <p:sldId id="273" r:id="rId39"/>
    <p:sldId id="275" r:id="rId40"/>
    <p:sldId id="329" r:id="rId41"/>
    <p:sldId id="330" r:id="rId42"/>
    <p:sldId id="331" r:id="rId43"/>
    <p:sldId id="276" r:id="rId44"/>
    <p:sldId id="277" r:id="rId45"/>
    <p:sldId id="278" r:id="rId46"/>
    <p:sldId id="280" r:id="rId47"/>
    <p:sldId id="327" r:id="rId48"/>
    <p:sldId id="328" r:id="rId49"/>
    <p:sldId id="317" r:id="rId50"/>
    <p:sldId id="281" r:id="rId51"/>
    <p:sldId id="282" r:id="rId52"/>
    <p:sldId id="283" r:id="rId53"/>
    <p:sldId id="285" r:id="rId54"/>
    <p:sldId id="286" r:id="rId55"/>
    <p:sldId id="287" r:id="rId56"/>
    <p:sldId id="288" r:id="rId57"/>
    <p:sldId id="289" r:id="rId58"/>
    <p:sldId id="291" r:id="rId59"/>
    <p:sldId id="324" r:id="rId60"/>
    <p:sldId id="325" r:id="rId61"/>
    <p:sldId id="292" r:id="rId62"/>
    <p:sldId id="293" r:id="rId63"/>
    <p:sldId id="294" r:id="rId64"/>
    <p:sldId id="296" r:id="rId65"/>
    <p:sldId id="342" r:id="rId66"/>
    <p:sldId id="318" r:id="rId67"/>
    <p:sldId id="300" r:id="rId6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0000FF"/>
    <a:srgbClr val="0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729" autoAdjust="0"/>
  </p:normalViewPr>
  <p:slideViewPr>
    <p:cSldViewPr>
      <p:cViewPr varScale="1">
        <p:scale>
          <a:sx n="83" d="100"/>
          <a:sy n="83" d="100"/>
        </p:scale>
        <p:origin x="-130" y="-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3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5CBA08C-63EA-4B0F-8E98-DB443301F2FF}" type="datetimeFigureOut">
              <a:rPr lang="en-US"/>
              <a:pPr>
                <a:defRPr/>
              </a:pPr>
              <a:t>12/25/2012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A12D598-C142-4C6A-B37F-C79980EDB25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D7C1D9-6E8E-4670-B5C1-2879BEEC8C1F}" type="slidenum">
              <a:rPr lang="ar-SA" smtClean="0"/>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26052F-FE0F-4AB4-AFF9-E187C0104E1E}" type="slidenum">
              <a:rPr lang="ar-SA" smtClean="0"/>
              <a:pPr/>
              <a:t>21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A8CC99-1E11-4D3F-8996-D0DE59F08F6C}" type="slidenum">
              <a:rPr lang="ar-SA" smtClean="0"/>
              <a:pPr/>
              <a:t>22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7619FD-A226-460E-9C48-4E3660DE5291}" type="slidenum">
              <a:rPr lang="ar-SA" smtClean="0"/>
              <a:pPr/>
              <a:t>23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DB6951-10CF-42AF-9238-2444A720DD94}" type="slidenum">
              <a:rPr lang="ar-SA" smtClean="0"/>
              <a:pPr/>
              <a:t>24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5EF650-2F5E-452C-A1B0-30D71E7E04D4}" type="slidenum">
              <a:rPr lang="ar-SA" smtClean="0"/>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1A46C4-ECB0-482E-A4B2-206CB2E2E884}" type="slidenum">
              <a:rPr lang="ar-SA"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9599122-647E-4FE0-8465-0F2AA88C9321}" type="slidenum">
              <a:rPr lang="ar-SA" smtClean="0"/>
              <a:pPr/>
              <a:t>15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D78FE3-4504-4AD7-B7FE-7CF9BE33BF84}" type="slidenum">
              <a:rPr lang="ar-SA" smtClean="0"/>
              <a:pPr/>
              <a:t>16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DDDE16-5143-46F9-936C-1237634F3FB9}" type="slidenum">
              <a:rPr lang="ar-SA" smtClean="0"/>
              <a:pPr/>
              <a:t>17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F4087A-ADDE-4769-8F13-01D852DF8A28}" type="slidenum">
              <a:rPr lang="ar-SA" smtClean="0"/>
              <a:pPr/>
              <a:t>18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095CC2-CD05-494D-8ACF-4BA8AA5B87B8}" type="slidenum">
              <a:rPr lang="ar-SA" smtClean="0"/>
              <a:pPr/>
              <a:t>19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BFCC0A2-D250-419C-A653-7831F727E0E4}" type="slidenum">
              <a:rPr lang="ar-SA" smtClean="0"/>
              <a:pPr/>
              <a:t>20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C19DA33-FF64-47C7-A33C-0CFA7179098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9639C0A-29B1-4FA4-A835-F6BE6E2231F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677056-B281-42D2-A310-580BBD5EEBC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A1FF15-4E09-4D38-A4A5-F39EA32F150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B8807D-6856-4C82-9B82-BC3EC673D09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A32064D-152F-42C2-A97A-9A192706CD2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F0C8F9D-996D-423E-97BC-A7AA620920D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85D936-C074-453A-9DBC-F118D8F14EE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D05265E-CF03-4B44-819A-6D6CB012B83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6275F7E-5A61-4708-95BB-8DCF8F71C60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6A80C5-18D9-4738-BB02-F2B38678825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E0C3C50-81BA-4776-9F66-8DBD93474FF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www.med-ed.virginia.edu/courses/path/innes/wcd/acute.cfm" TargetMode="External"/><Relationship Id="rId2" Type="http://schemas.openxmlformats.org/officeDocument/2006/relationships/hyperlink" Target="http://www.med-ed.virginia.edu/courses/path/innes/wcd/leuklab.cfm" TargetMode="External"/><Relationship Id="rId1" Type="http://schemas.openxmlformats.org/officeDocument/2006/relationships/slideLayout" Target="../slideLayouts/slideLayout6.xml"/><Relationship Id="rId4" Type="http://schemas.openxmlformats.org/officeDocument/2006/relationships/hyperlink" Target="http://www.med-ed.virginia.edu/courses/path/innes/wcd/chronic.cfm"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6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6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905000"/>
            <a:ext cx="7772400" cy="1470025"/>
          </a:xfrm>
        </p:spPr>
        <p:txBody>
          <a:bodyPr/>
          <a:lstStyle/>
          <a:p>
            <a:pPr eaLnBrk="1" hangingPunct="1"/>
            <a:r>
              <a:rPr lang="en-US" sz="6000" smtClean="0">
                <a:solidFill>
                  <a:srgbClr val="FF0000"/>
                </a:solidFill>
              </a:rPr>
              <a:t>White Blood Cells (WBC)</a:t>
            </a:r>
            <a:r>
              <a:rPr lang="en-US" sz="5400" smtClean="0">
                <a:solidFill>
                  <a:srgbClr val="FF0000"/>
                </a:solidFill>
              </a:rPr>
              <a:t/>
            </a:r>
            <a:br>
              <a:rPr lang="en-US" sz="5400" smtClean="0">
                <a:solidFill>
                  <a:srgbClr val="FF0000"/>
                </a:solidFill>
              </a:rPr>
            </a:br>
            <a:r>
              <a:rPr lang="en-US" sz="3600" smtClean="0">
                <a:solidFill>
                  <a:srgbClr val="FF0000"/>
                </a:solidFill>
              </a:rPr>
              <a:t/>
            </a:r>
            <a:br>
              <a:rPr lang="en-US" sz="3600" smtClean="0">
                <a:solidFill>
                  <a:srgbClr val="FF0000"/>
                </a:solidFill>
              </a:rPr>
            </a:br>
            <a:r>
              <a:rPr lang="en-US" sz="4800" smtClean="0">
                <a:solidFill>
                  <a:srgbClr val="9900CC"/>
                </a:solidFill>
              </a:rPr>
              <a:t>Normal and Abnormal</a:t>
            </a:r>
            <a:r>
              <a:rPr lang="en-US" smtClean="0">
                <a:solidFill>
                  <a:srgbClr val="9900CC"/>
                </a:solidFill>
              </a:rPr>
              <a:t/>
            </a:r>
            <a:br>
              <a:rPr lang="en-US" smtClean="0">
                <a:solidFill>
                  <a:srgbClr val="9900CC"/>
                </a:solidFill>
              </a:rPr>
            </a:br>
            <a:endParaRPr lang="en-US" smtClean="0">
              <a:solidFill>
                <a:srgbClr val="9900CC"/>
              </a:solidFill>
            </a:endParaRPr>
          </a:p>
        </p:txBody>
      </p:sp>
      <p:sp>
        <p:nvSpPr>
          <p:cNvPr id="2051" name="Rectangle 3"/>
          <p:cNvSpPr>
            <a:spLocks noGrp="1" noChangeArrowheads="1"/>
          </p:cNvSpPr>
          <p:nvPr>
            <p:ph type="subTitle" idx="1"/>
          </p:nvPr>
        </p:nvSpPr>
        <p:spPr>
          <a:xfrm>
            <a:off x="1371600" y="4267200"/>
            <a:ext cx="6400800" cy="1752600"/>
          </a:xfrm>
        </p:spPr>
        <p:txBody>
          <a:bodyPr/>
          <a:lstStyle/>
          <a:p>
            <a:pPr eaLnBrk="1" hangingPunct="1"/>
            <a:r>
              <a:rPr lang="en-US" smtClean="0">
                <a:solidFill>
                  <a:srgbClr val="0000FF"/>
                </a:solidFill>
              </a:rPr>
              <a:t>Dr. Alia ALFARAEDI</a:t>
            </a:r>
          </a:p>
          <a:p>
            <a:pPr eaLnBrk="1" hangingPunct="1"/>
            <a:r>
              <a:rPr lang="en-US" smtClean="0">
                <a:solidFill>
                  <a:srgbClr val="0000FF"/>
                </a:solidFill>
              </a:rPr>
              <a:t>Consultant Haematologist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4000" smtClean="0">
                <a:solidFill>
                  <a:srgbClr val="FF0000"/>
                </a:solidFill>
              </a:rPr>
              <a:t>Functions of White Blood Cells</a:t>
            </a:r>
          </a:p>
        </p:txBody>
      </p:sp>
      <p:sp>
        <p:nvSpPr>
          <p:cNvPr id="3" name="Rectangle 2"/>
          <p:cNvSpPr/>
          <p:nvPr/>
        </p:nvSpPr>
        <p:spPr>
          <a:xfrm>
            <a:off x="0" y="1524000"/>
            <a:ext cx="9144000" cy="4370388"/>
          </a:xfrm>
          <a:prstGeom prst="rect">
            <a:avLst/>
          </a:prstGeom>
        </p:spPr>
        <p:txBody>
          <a:bodyPr>
            <a:spAutoFit/>
          </a:bodyPr>
          <a:lstStyle/>
          <a:p>
            <a:pPr marL="342900" indent="-342900" algn="ctr">
              <a:defRPr/>
            </a:pPr>
            <a:r>
              <a:rPr lang="en-US" sz="2400" dirty="0" err="1">
                <a:solidFill>
                  <a:srgbClr val="0000FF"/>
                </a:solidFill>
              </a:rPr>
              <a:t>Phagocytosis</a:t>
            </a:r>
            <a:endParaRPr lang="en-US" sz="2400" dirty="0">
              <a:solidFill>
                <a:srgbClr val="0000FF"/>
              </a:solidFill>
            </a:endParaRPr>
          </a:p>
          <a:p>
            <a:pPr marL="342900" indent="-342900" algn="ctr">
              <a:defRPr/>
            </a:pPr>
            <a:endParaRPr lang="en-US" sz="800" dirty="0">
              <a:solidFill>
                <a:srgbClr val="0000FF"/>
              </a:solidFill>
            </a:endParaRPr>
          </a:p>
          <a:p>
            <a:pPr>
              <a:defRPr/>
            </a:pPr>
            <a:r>
              <a:rPr lang="en-US" dirty="0"/>
              <a:t>	</a:t>
            </a:r>
            <a:r>
              <a:rPr lang="en-US" sz="2000" dirty="0">
                <a:solidFill>
                  <a:srgbClr val="9900CC"/>
                </a:solidFill>
              </a:rPr>
              <a:t>The </a:t>
            </a:r>
            <a:r>
              <a:rPr lang="en-US" sz="2000" dirty="0" err="1">
                <a:solidFill>
                  <a:srgbClr val="9900CC"/>
                </a:solidFill>
              </a:rPr>
              <a:t>neutrophils</a:t>
            </a:r>
            <a:r>
              <a:rPr lang="en-US" sz="2000" dirty="0">
                <a:solidFill>
                  <a:srgbClr val="9900CC"/>
                </a:solidFill>
              </a:rPr>
              <a:t> and the </a:t>
            </a:r>
            <a:r>
              <a:rPr lang="en-US" sz="2000" dirty="0" err="1">
                <a:solidFill>
                  <a:srgbClr val="9900CC"/>
                </a:solidFill>
              </a:rPr>
              <a:t>monocytes</a:t>
            </a:r>
            <a:r>
              <a:rPr lang="en-US" sz="2000" dirty="0">
                <a:solidFill>
                  <a:srgbClr val="9900CC"/>
                </a:solidFill>
              </a:rPr>
              <a:t> engulf foreign particles and 	bacteria through their </a:t>
            </a:r>
            <a:r>
              <a:rPr lang="en-US" sz="2000" dirty="0" err="1">
                <a:solidFill>
                  <a:srgbClr val="9900CC"/>
                </a:solidFill>
              </a:rPr>
              <a:t>phagocytic</a:t>
            </a:r>
            <a:r>
              <a:rPr lang="en-US" sz="2000" dirty="0">
                <a:solidFill>
                  <a:srgbClr val="9900CC"/>
                </a:solidFill>
              </a:rPr>
              <a:t> action, thereby destroying their 	action.</a:t>
            </a:r>
            <a:endParaRPr lang="en-US" dirty="0">
              <a:solidFill>
                <a:srgbClr val="9900CC"/>
              </a:solidFill>
            </a:endParaRPr>
          </a:p>
          <a:p>
            <a:pPr>
              <a:defRPr/>
            </a:pPr>
            <a:endParaRPr lang="en-US" b="1" dirty="0"/>
          </a:p>
          <a:p>
            <a:pPr algn="ctr">
              <a:defRPr/>
            </a:pPr>
            <a:r>
              <a:rPr lang="en-US" sz="2400" dirty="0">
                <a:solidFill>
                  <a:srgbClr val="0000FF"/>
                </a:solidFill>
              </a:rPr>
              <a:t>Body defense</a:t>
            </a:r>
          </a:p>
          <a:p>
            <a:pPr>
              <a:defRPr/>
            </a:pPr>
            <a:r>
              <a:rPr lang="en-US" dirty="0"/>
              <a:t>	</a:t>
            </a:r>
            <a:r>
              <a:rPr lang="en-US" sz="2000" dirty="0">
                <a:solidFill>
                  <a:srgbClr val="9900CC"/>
                </a:solidFill>
              </a:rPr>
              <a:t>WBC manufactures anti-bodies and immune bodies to increase the 	power of resistance against any infection.</a:t>
            </a:r>
            <a:endParaRPr lang="en-US" dirty="0">
              <a:solidFill>
                <a:srgbClr val="9900CC"/>
              </a:solidFill>
            </a:endParaRPr>
          </a:p>
          <a:p>
            <a:pPr>
              <a:defRPr/>
            </a:pPr>
            <a:endParaRPr lang="en-US" b="1" dirty="0"/>
          </a:p>
          <a:p>
            <a:pPr algn="ctr">
              <a:defRPr/>
            </a:pPr>
            <a:r>
              <a:rPr lang="en-US" sz="2400" dirty="0">
                <a:solidFill>
                  <a:srgbClr val="0000FF"/>
                </a:solidFill>
              </a:rPr>
              <a:t>Formation of fibroblast</a:t>
            </a:r>
          </a:p>
          <a:p>
            <a:pPr>
              <a:defRPr/>
            </a:pPr>
            <a:r>
              <a:rPr lang="en-US" dirty="0"/>
              <a:t>	</a:t>
            </a:r>
            <a:r>
              <a:rPr lang="en-US" sz="2000" dirty="0">
                <a:solidFill>
                  <a:srgbClr val="9900CC"/>
                </a:solidFill>
              </a:rPr>
              <a:t>Lymphocytes may be converted to fibroblasts in the area of 	inflammation and help the process of tissue repair and regeneration.</a:t>
            </a:r>
            <a:endParaRPr lang="en-US" dirty="0">
              <a:solidFill>
                <a:srgbClr val="9900CC"/>
              </a:solidFill>
            </a:endParaRPr>
          </a:p>
          <a:p>
            <a:pPr>
              <a:defRPr/>
            </a:pP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z="4000" smtClean="0">
                <a:solidFill>
                  <a:srgbClr val="FF0000"/>
                </a:solidFill>
              </a:rPr>
              <a:t>Functions of White Blood Cells</a:t>
            </a:r>
          </a:p>
        </p:txBody>
      </p:sp>
      <p:sp>
        <p:nvSpPr>
          <p:cNvPr id="12291" name="Rectangle 2"/>
          <p:cNvSpPr>
            <a:spLocks noChangeArrowheads="1"/>
          </p:cNvSpPr>
          <p:nvPr/>
        </p:nvSpPr>
        <p:spPr bwMode="auto">
          <a:xfrm>
            <a:off x="0" y="1524000"/>
            <a:ext cx="8839200" cy="4954588"/>
          </a:xfrm>
          <a:prstGeom prst="rect">
            <a:avLst/>
          </a:prstGeom>
          <a:noFill/>
          <a:ln w="9525">
            <a:noFill/>
            <a:miter lim="800000"/>
            <a:headEnd/>
            <a:tailEnd/>
          </a:ln>
        </p:spPr>
        <p:txBody>
          <a:bodyPr>
            <a:spAutoFit/>
          </a:bodyPr>
          <a:lstStyle/>
          <a:p>
            <a:pPr algn="ctr"/>
            <a:r>
              <a:rPr lang="en-US" sz="2400">
                <a:solidFill>
                  <a:srgbClr val="0000FF"/>
                </a:solidFill>
              </a:rPr>
              <a:t>Secretion of heparin</a:t>
            </a:r>
          </a:p>
          <a:p>
            <a:pPr algn="ctr"/>
            <a:endParaRPr lang="en-US" sz="800">
              <a:solidFill>
                <a:srgbClr val="0000FF"/>
              </a:solidFill>
            </a:endParaRPr>
          </a:p>
          <a:p>
            <a:r>
              <a:rPr lang="en-US"/>
              <a:t>	</a:t>
            </a:r>
            <a:r>
              <a:rPr lang="en-US">
                <a:solidFill>
                  <a:srgbClr val="9900CC"/>
                </a:solidFill>
              </a:rPr>
              <a:t>The basophile leucocytes are supposed to secrete heparin (a substance of 	liver), which prevent, intravascular clotting.</a:t>
            </a:r>
          </a:p>
          <a:p>
            <a:endParaRPr lang="en-US" b="1"/>
          </a:p>
          <a:p>
            <a:pPr algn="ctr"/>
            <a:r>
              <a:rPr lang="en-US" sz="2400">
                <a:solidFill>
                  <a:srgbClr val="0000FF"/>
                </a:solidFill>
              </a:rPr>
              <a:t>Anti histamine functions</a:t>
            </a:r>
          </a:p>
          <a:p>
            <a:pPr algn="ctr"/>
            <a:endParaRPr lang="en-US" sz="800">
              <a:solidFill>
                <a:srgbClr val="0000FF"/>
              </a:solidFill>
            </a:endParaRPr>
          </a:p>
          <a:p>
            <a:r>
              <a:rPr lang="en-US"/>
              <a:t>	</a:t>
            </a:r>
            <a:r>
              <a:rPr lang="en-US" sz="2000">
                <a:solidFill>
                  <a:srgbClr val="9900CC"/>
                </a:solidFill>
              </a:rPr>
              <a:t>The eosinophils are believed to defend the body against allergic 	conditions in which histamine like bodies are produced in excess.</a:t>
            </a:r>
          </a:p>
          <a:p>
            <a:endParaRPr lang="en-US" sz="2000">
              <a:solidFill>
                <a:srgbClr val="9900CC"/>
              </a:solidFill>
            </a:endParaRPr>
          </a:p>
          <a:p>
            <a:pPr algn="ctr"/>
            <a:r>
              <a:rPr lang="en-US" sz="2000">
                <a:solidFill>
                  <a:srgbClr val="0000FF"/>
                </a:solidFill>
              </a:rPr>
              <a:t>Destroy Cancer Cells</a:t>
            </a:r>
          </a:p>
          <a:p>
            <a:endParaRPr lang="en-US" sz="800"/>
          </a:p>
          <a:p>
            <a:r>
              <a:rPr lang="en-US">
                <a:solidFill>
                  <a:srgbClr val="9900CC"/>
                </a:solidFill>
              </a:rPr>
              <a:t>	In addition to recognizing and killing virally infected cells, T lymphocytes 	</a:t>
            </a:r>
          </a:p>
          <a:p>
            <a:r>
              <a:rPr lang="en-US">
                <a:solidFill>
                  <a:srgbClr val="9900CC"/>
                </a:solidFill>
              </a:rPr>
              <a:t>	can also target and kill tumor cells or abnormal cells that may represent the 	early beginnings of a tumor.</a:t>
            </a:r>
          </a:p>
          <a:p>
            <a:endParaRPr lang="en-US">
              <a:solidFill>
                <a:srgbClr val="9900CC"/>
              </a:solidFill>
            </a:endParaRPr>
          </a:p>
          <a:p>
            <a:endParaRPr lang="en-US" b="1"/>
          </a:p>
          <a:p>
            <a:endParaRPr lang="en-US" sz="2000">
              <a:solidFill>
                <a:srgbClr val="9900C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z="4000" smtClean="0">
                <a:solidFill>
                  <a:srgbClr val="FF0000"/>
                </a:solidFill>
              </a:rPr>
              <a:t>Functions of White Blood Cells</a:t>
            </a:r>
            <a:endParaRPr lang="en-US" sz="4000" smtClean="0"/>
          </a:p>
        </p:txBody>
      </p:sp>
      <p:sp>
        <p:nvSpPr>
          <p:cNvPr id="13315" name="Rectangle 3"/>
          <p:cNvSpPr>
            <a:spLocks noChangeArrowheads="1"/>
          </p:cNvSpPr>
          <p:nvPr/>
        </p:nvSpPr>
        <p:spPr bwMode="auto">
          <a:xfrm>
            <a:off x="228600" y="2133600"/>
            <a:ext cx="8610600" cy="2678113"/>
          </a:xfrm>
          <a:prstGeom prst="rect">
            <a:avLst/>
          </a:prstGeom>
          <a:noFill/>
          <a:ln w="9525">
            <a:noFill/>
            <a:miter lim="800000"/>
            <a:headEnd/>
            <a:tailEnd/>
          </a:ln>
        </p:spPr>
        <p:txBody>
          <a:bodyPr>
            <a:spAutoFit/>
          </a:bodyPr>
          <a:lstStyle/>
          <a:p>
            <a:pPr algn="ctr"/>
            <a:r>
              <a:rPr lang="en-US" sz="2000">
                <a:solidFill>
                  <a:srgbClr val="0000FF"/>
                </a:solidFill>
              </a:rPr>
              <a:t>Production of thromboplastic substances</a:t>
            </a:r>
          </a:p>
          <a:p>
            <a:r>
              <a:rPr lang="en-US"/>
              <a:t>	</a:t>
            </a:r>
            <a:r>
              <a:rPr lang="en-US">
                <a:solidFill>
                  <a:srgbClr val="9900CC"/>
                </a:solidFill>
              </a:rPr>
              <a:t>Due to the production of such substances, the process of 	coagulation and the deposit of clot are facilitated.</a:t>
            </a:r>
          </a:p>
          <a:p>
            <a:endParaRPr lang="en-US" b="1"/>
          </a:p>
          <a:p>
            <a:pPr algn="ctr"/>
            <a:endParaRPr lang="en-US" sz="2000">
              <a:solidFill>
                <a:srgbClr val="0000FF"/>
              </a:solidFill>
            </a:endParaRPr>
          </a:p>
          <a:p>
            <a:pPr algn="ctr"/>
            <a:r>
              <a:rPr lang="en-US" sz="2000">
                <a:solidFill>
                  <a:srgbClr val="0000FF"/>
                </a:solidFill>
              </a:rPr>
              <a:t>Manufacture of trephones:</a:t>
            </a:r>
          </a:p>
          <a:p>
            <a:r>
              <a:rPr lang="en-US"/>
              <a:t>	</a:t>
            </a:r>
            <a:r>
              <a:rPr lang="en-US">
                <a:solidFill>
                  <a:srgbClr val="9900CC"/>
                </a:solidFill>
              </a:rPr>
              <a:t>Leucocytes manufacture certain substances called trephones from 	plasma protein, which exert great influence on the nutrition, growth </a:t>
            </a:r>
          </a:p>
          <a:p>
            <a:r>
              <a:rPr lang="en-US">
                <a:solidFill>
                  <a:srgbClr val="9900CC"/>
                </a:solidFill>
              </a:rPr>
              <a:t>	and repair of tissues.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09600" y="152400"/>
            <a:ext cx="8153400" cy="6940550"/>
          </a:xfrm>
          <a:prstGeom prst="rect">
            <a:avLst/>
          </a:prstGeom>
          <a:noFill/>
          <a:ln w="9525">
            <a:noFill/>
            <a:miter lim="800000"/>
            <a:headEnd/>
            <a:tailEnd/>
          </a:ln>
        </p:spPr>
        <p:txBody>
          <a:bodyPr>
            <a:spAutoFit/>
          </a:bodyPr>
          <a:lstStyle/>
          <a:p>
            <a:pPr algn="ctr"/>
            <a:r>
              <a:rPr lang="en-US" sz="2400">
                <a:solidFill>
                  <a:srgbClr val="FF0000"/>
                </a:solidFill>
              </a:rPr>
              <a:t>WBCs ABNORMALITIES</a:t>
            </a:r>
          </a:p>
          <a:p>
            <a:r>
              <a:rPr lang="en-US" sz="2000">
                <a:solidFill>
                  <a:srgbClr val="FF0000"/>
                </a:solidFill>
              </a:rPr>
              <a:t>Benign </a:t>
            </a:r>
          </a:p>
          <a:p>
            <a:r>
              <a:rPr lang="en-US">
                <a:solidFill>
                  <a:srgbClr val="008080"/>
                </a:solidFill>
              </a:rPr>
              <a:t>Quantitative</a:t>
            </a:r>
            <a:endParaRPr lang="en-US" sz="1600">
              <a:solidFill>
                <a:srgbClr val="008080"/>
              </a:solidFill>
            </a:endParaRPr>
          </a:p>
          <a:p>
            <a:r>
              <a:rPr lang="en-US" sz="1600">
                <a:solidFill>
                  <a:srgbClr val="0000FF"/>
                </a:solidFill>
              </a:rPr>
              <a:t>Leukocytosis</a:t>
            </a:r>
          </a:p>
          <a:p>
            <a:r>
              <a:rPr lang="en-US" sz="1600">
                <a:solidFill>
                  <a:srgbClr val="0000FF"/>
                </a:solidFill>
              </a:rPr>
              <a:t>Leukopenia</a:t>
            </a:r>
          </a:p>
          <a:p>
            <a:r>
              <a:rPr lang="en-US" sz="1600">
                <a:solidFill>
                  <a:srgbClr val="008080"/>
                </a:solidFill>
              </a:rPr>
              <a:t>Qualitative Abnormalities</a:t>
            </a:r>
          </a:p>
          <a:p>
            <a:endParaRPr lang="en-US" sz="100">
              <a:solidFill>
                <a:srgbClr val="FF0000"/>
              </a:solidFill>
            </a:endParaRPr>
          </a:p>
          <a:p>
            <a:r>
              <a:rPr lang="en-US" sz="2000">
                <a:solidFill>
                  <a:srgbClr val="FF0000"/>
                </a:solidFill>
              </a:rPr>
              <a:t>Leukemia</a:t>
            </a:r>
          </a:p>
          <a:p>
            <a:r>
              <a:rPr lang="en-US" sz="1600">
                <a:solidFill>
                  <a:srgbClr val="00B050"/>
                </a:solidFill>
                <a:hlinkClick r:id="rId2" action="ppaction://hlinkfile"/>
              </a:rPr>
              <a:t>Laboratory Evaluation</a:t>
            </a:r>
            <a:r>
              <a:rPr lang="en-US" sz="1600">
                <a:solidFill>
                  <a:srgbClr val="00B050"/>
                </a:solidFill>
              </a:rPr>
              <a:t> </a:t>
            </a:r>
          </a:p>
          <a:p>
            <a:pPr lvl="1"/>
            <a:r>
              <a:rPr lang="en-US" sz="1600">
                <a:solidFill>
                  <a:srgbClr val="00B050"/>
                </a:solidFill>
              </a:rPr>
              <a:t>Morphology</a:t>
            </a:r>
          </a:p>
          <a:p>
            <a:pPr lvl="1"/>
            <a:r>
              <a:rPr lang="en-US" sz="1600">
                <a:solidFill>
                  <a:srgbClr val="00B050"/>
                </a:solidFill>
              </a:rPr>
              <a:t>Cytochemistry</a:t>
            </a:r>
          </a:p>
          <a:p>
            <a:pPr lvl="1"/>
            <a:r>
              <a:rPr lang="en-US" sz="1600">
                <a:solidFill>
                  <a:srgbClr val="00B050"/>
                </a:solidFill>
              </a:rPr>
              <a:t>Genetic analyses </a:t>
            </a:r>
          </a:p>
          <a:p>
            <a:pPr lvl="2"/>
            <a:r>
              <a:rPr lang="en-US" sz="1600">
                <a:solidFill>
                  <a:srgbClr val="00B050"/>
                </a:solidFill>
              </a:rPr>
              <a:t>chromosomal</a:t>
            </a:r>
          </a:p>
          <a:p>
            <a:pPr lvl="2"/>
            <a:r>
              <a:rPr lang="en-US" sz="1600">
                <a:solidFill>
                  <a:srgbClr val="00B050"/>
                </a:solidFill>
              </a:rPr>
              <a:t>molecular</a:t>
            </a:r>
          </a:p>
          <a:p>
            <a:pPr lvl="1"/>
            <a:r>
              <a:rPr lang="en-US" sz="1600">
                <a:solidFill>
                  <a:srgbClr val="00B050"/>
                </a:solidFill>
              </a:rPr>
              <a:t>	Immunology</a:t>
            </a:r>
          </a:p>
          <a:p>
            <a:r>
              <a:rPr lang="en-US" sz="1600">
                <a:solidFill>
                  <a:srgbClr val="00B050"/>
                </a:solidFill>
                <a:hlinkClick r:id="rId3" action="ppaction://hlinkfile"/>
              </a:rPr>
              <a:t>Acute</a:t>
            </a:r>
            <a:r>
              <a:rPr lang="en-US" sz="1600">
                <a:solidFill>
                  <a:srgbClr val="00B050"/>
                </a:solidFill>
              </a:rPr>
              <a:t> </a:t>
            </a:r>
          </a:p>
          <a:p>
            <a:pPr lvl="1"/>
            <a:r>
              <a:rPr lang="en-US" sz="1600">
                <a:solidFill>
                  <a:srgbClr val="00B050"/>
                </a:solidFill>
              </a:rPr>
              <a:t>Myeloid Leukemia</a:t>
            </a:r>
          </a:p>
          <a:p>
            <a:pPr lvl="1"/>
            <a:r>
              <a:rPr lang="en-US" sz="1600">
                <a:solidFill>
                  <a:srgbClr val="00B050"/>
                </a:solidFill>
              </a:rPr>
              <a:t>Lymphoid Leukemia</a:t>
            </a:r>
          </a:p>
          <a:p>
            <a:r>
              <a:rPr lang="en-US" sz="1600">
                <a:solidFill>
                  <a:srgbClr val="00B050"/>
                </a:solidFill>
                <a:hlinkClick r:id="rId4" action="ppaction://hlinkfile"/>
              </a:rPr>
              <a:t>Chronic</a:t>
            </a:r>
            <a:endParaRPr lang="en-US" sz="1600">
              <a:solidFill>
                <a:srgbClr val="00B050"/>
              </a:solidFill>
            </a:endParaRPr>
          </a:p>
          <a:p>
            <a:pPr lvl="1"/>
            <a:r>
              <a:rPr lang="en-US" sz="1600">
                <a:solidFill>
                  <a:srgbClr val="00B050"/>
                </a:solidFill>
              </a:rPr>
              <a:t>Myeloproliferative Disorders</a:t>
            </a:r>
          </a:p>
          <a:p>
            <a:pPr lvl="1"/>
            <a:r>
              <a:rPr lang="en-US" sz="1600">
                <a:solidFill>
                  <a:srgbClr val="00B050"/>
                </a:solidFill>
              </a:rPr>
              <a:t>Lymphoid Leukemia</a:t>
            </a:r>
          </a:p>
          <a:p>
            <a:r>
              <a:rPr lang="en-US" sz="1600">
                <a:solidFill>
                  <a:srgbClr val="008080"/>
                </a:solidFill>
              </a:rPr>
              <a:t>Myelodysplastic Syndromes </a:t>
            </a:r>
          </a:p>
          <a:p>
            <a:endParaRPr lang="en-US" sz="100">
              <a:solidFill>
                <a:srgbClr val="FF0000"/>
              </a:solidFill>
            </a:endParaRPr>
          </a:p>
          <a:p>
            <a:r>
              <a:rPr lang="en-US" sz="2000">
                <a:solidFill>
                  <a:srgbClr val="FF0000"/>
                </a:solidFill>
              </a:rPr>
              <a:t>Lymphoma</a:t>
            </a:r>
          </a:p>
          <a:p>
            <a:endParaRPr lang="en-US" sz="100">
              <a:solidFill>
                <a:srgbClr val="FF0000"/>
              </a:solidFill>
            </a:endParaRPr>
          </a:p>
          <a:p>
            <a:r>
              <a:rPr lang="en-US" sz="2000">
                <a:solidFill>
                  <a:srgbClr val="FF0000"/>
                </a:solidFill>
              </a:rPr>
              <a:t>Immunosecretory Disorders</a:t>
            </a:r>
          </a:p>
          <a:p>
            <a:r>
              <a:rPr lang="en-US" sz="1600">
                <a:solidFill>
                  <a:srgbClr val="0000FF"/>
                </a:solidFill>
              </a:rPr>
              <a:t>Myeloma</a:t>
            </a:r>
          </a:p>
          <a:p>
            <a:r>
              <a:rPr lang="en-US" sz="1600">
                <a:solidFill>
                  <a:srgbClr val="0000FF"/>
                </a:solidFill>
              </a:rPr>
              <a:t>Other Plasma Cell Disorders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CBC1.jpg"/>
          <p:cNvPicPr>
            <a:picLocks noChangeAspect="1"/>
          </p:cNvPicPr>
          <p:nvPr/>
        </p:nvPicPr>
        <p:blipFill>
          <a:blip r:embed="rId2"/>
          <a:srcRect/>
          <a:stretch>
            <a:fillRect/>
          </a:stretch>
        </p:blipFill>
        <p:spPr bwMode="auto">
          <a:xfrm>
            <a:off x="1835150" y="0"/>
            <a:ext cx="532923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a:xfrm>
            <a:off x="0" y="333375"/>
            <a:ext cx="9144000" cy="809625"/>
          </a:xfrm>
        </p:spPr>
        <p:txBody>
          <a:bodyPr/>
          <a:lstStyle/>
          <a:p>
            <a:pPr eaLnBrk="1" hangingPunct="1"/>
            <a:r>
              <a:rPr lang="en-US" sz="4000" b="1" smtClean="0">
                <a:solidFill>
                  <a:srgbClr val="F80000"/>
                </a:solidFill>
              </a:rPr>
              <a:t>Neutrophilia</a:t>
            </a:r>
            <a:r>
              <a:rPr lang="en-US" sz="4000" b="1" smtClean="0"/>
              <a:t/>
            </a:r>
            <a:br>
              <a:rPr lang="en-US" sz="4000" b="1" smtClean="0"/>
            </a:br>
            <a:r>
              <a:rPr lang="en-US" sz="4000" b="1" smtClean="0"/>
              <a:t> </a:t>
            </a:r>
            <a:r>
              <a:rPr lang="en-US" sz="3600" smtClean="0">
                <a:solidFill>
                  <a:srgbClr val="00B050"/>
                </a:solidFill>
              </a:rPr>
              <a:t>Causes</a:t>
            </a:r>
            <a:r>
              <a:rPr lang="en-US" sz="4000" b="1" smtClean="0">
                <a:solidFill>
                  <a:srgbClr val="00B050"/>
                </a:solidFill>
              </a:rPr>
              <a:t> </a:t>
            </a:r>
            <a:r>
              <a:rPr lang="en-US" sz="4000" b="1" smtClean="0"/>
              <a:t/>
            </a:r>
            <a:br>
              <a:rPr lang="en-US" sz="4000" b="1" smtClean="0"/>
            </a:br>
            <a:endParaRPr lang="en-US" sz="1600" b="1" smtClean="0"/>
          </a:p>
        </p:txBody>
      </p:sp>
      <p:sp>
        <p:nvSpPr>
          <p:cNvPr id="11267" name="Rectangle 3"/>
          <p:cNvSpPr>
            <a:spLocks noGrp="1" noChangeArrowheads="1"/>
          </p:cNvSpPr>
          <p:nvPr>
            <p:ph type="body" idx="1"/>
          </p:nvPr>
        </p:nvSpPr>
        <p:spPr>
          <a:xfrm>
            <a:off x="0" y="1447800"/>
            <a:ext cx="9144000" cy="5105400"/>
          </a:xfrm>
        </p:spPr>
        <p:txBody>
          <a:bodyPr/>
          <a:lstStyle/>
          <a:p>
            <a:pPr eaLnBrk="1" hangingPunct="1">
              <a:lnSpc>
                <a:spcPct val="90000"/>
              </a:lnSpc>
              <a:defRPr/>
            </a:pPr>
            <a:r>
              <a:rPr lang="en-US" sz="2000" b="1" dirty="0" smtClean="0">
                <a:solidFill>
                  <a:srgbClr val="FF0000"/>
                </a:solidFill>
              </a:rPr>
              <a:t>Acute infections</a:t>
            </a:r>
            <a:r>
              <a:rPr lang="en-US" sz="1600" b="1" dirty="0" smtClean="0">
                <a:solidFill>
                  <a:srgbClr val="FF0000"/>
                </a:solidFill>
              </a:rPr>
              <a:t>:</a:t>
            </a:r>
          </a:p>
          <a:p>
            <a:pPr eaLnBrk="1" hangingPunct="1">
              <a:lnSpc>
                <a:spcPct val="90000"/>
              </a:lnSpc>
              <a:buFontTx/>
              <a:buNone/>
              <a:defRPr/>
            </a:pPr>
            <a:r>
              <a:rPr lang="en-US" sz="1600" b="1" dirty="0" smtClean="0"/>
              <a:t>	         </a:t>
            </a:r>
            <a:r>
              <a:rPr lang="en-US" sz="1600" b="1" dirty="0" smtClean="0">
                <a:solidFill>
                  <a:schemeClr val="tx2"/>
                </a:solidFill>
              </a:rPr>
              <a:t>Bacterial, viral, fungal, </a:t>
            </a:r>
          </a:p>
          <a:p>
            <a:pPr eaLnBrk="1" hangingPunct="1">
              <a:lnSpc>
                <a:spcPct val="90000"/>
              </a:lnSpc>
              <a:buFontTx/>
              <a:buNone/>
              <a:defRPr/>
            </a:pPr>
            <a:r>
              <a:rPr lang="en-US" sz="1600" b="1" dirty="0" smtClean="0">
                <a:solidFill>
                  <a:schemeClr val="tx2"/>
                </a:solidFill>
              </a:rPr>
              <a:t>		</a:t>
            </a:r>
            <a:r>
              <a:rPr lang="en-US" sz="1600" b="1" dirty="0" err="1" smtClean="0">
                <a:solidFill>
                  <a:schemeClr val="tx2"/>
                </a:solidFill>
              </a:rPr>
              <a:t>mycobacterial</a:t>
            </a:r>
            <a:r>
              <a:rPr lang="en-US" sz="1600" b="1" dirty="0" smtClean="0">
                <a:solidFill>
                  <a:schemeClr val="tx2"/>
                </a:solidFill>
              </a:rPr>
              <a:t> and </a:t>
            </a:r>
            <a:r>
              <a:rPr lang="en-US" sz="1600" b="1" dirty="0" err="1" smtClean="0">
                <a:solidFill>
                  <a:schemeClr val="tx2"/>
                </a:solidFill>
              </a:rPr>
              <a:t>rickettsial</a:t>
            </a:r>
            <a:endParaRPr lang="en-US" sz="1600" b="1" dirty="0" smtClean="0">
              <a:solidFill>
                <a:schemeClr val="tx2"/>
              </a:solidFill>
            </a:endParaRPr>
          </a:p>
          <a:p>
            <a:pPr eaLnBrk="1" hangingPunct="1">
              <a:lnSpc>
                <a:spcPct val="90000"/>
              </a:lnSpc>
              <a:defRPr/>
            </a:pPr>
            <a:r>
              <a:rPr lang="en-US" sz="1800" b="1" dirty="0" smtClean="0">
                <a:solidFill>
                  <a:schemeClr val="accent2"/>
                </a:solidFill>
              </a:rPr>
              <a:t>Physical stimuli:</a:t>
            </a:r>
          </a:p>
          <a:p>
            <a:pPr eaLnBrk="1" hangingPunct="1">
              <a:lnSpc>
                <a:spcPct val="90000"/>
              </a:lnSpc>
              <a:buFontTx/>
              <a:buNone/>
              <a:defRPr/>
            </a:pPr>
            <a:r>
              <a:rPr lang="en-US" sz="1800" b="1" dirty="0" smtClean="0"/>
              <a:t>	         </a:t>
            </a:r>
            <a:r>
              <a:rPr lang="en-US" sz="1600" b="1" dirty="0" smtClean="0">
                <a:solidFill>
                  <a:srgbClr val="9900CC"/>
                </a:solidFill>
              </a:rPr>
              <a:t>Trauma, electric shock, </a:t>
            </a:r>
          </a:p>
          <a:p>
            <a:pPr eaLnBrk="1" hangingPunct="1">
              <a:lnSpc>
                <a:spcPct val="90000"/>
              </a:lnSpc>
              <a:buFontTx/>
              <a:buNone/>
              <a:defRPr/>
            </a:pPr>
            <a:r>
              <a:rPr lang="en-US" sz="1600" b="1" dirty="0" smtClean="0">
                <a:solidFill>
                  <a:srgbClr val="9900CC"/>
                </a:solidFill>
              </a:rPr>
              <a:t>		anoxia, pregnancy</a:t>
            </a:r>
          </a:p>
          <a:p>
            <a:pPr eaLnBrk="1" hangingPunct="1">
              <a:lnSpc>
                <a:spcPct val="90000"/>
              </a:lnSpc>
              <a:defRPr/>
            </a:pPr>
            <a:r>
              <a:rPr lang="en-US" sz="1800" b="1" dirty="0" smtClean="0">
                <a:solidFill>
                  <a:srgbClr val="F80000"/>
                </a:solidFill>
              </a:rPr>
              <a:t>Drugs and chemicals:</a:t>
            </a:r>
          </a:p>
          <a:p>
            <a:pPr eaLnBrk="1" hangingPunct="1">
              <a:lnSpc>
                <a:spcPct val="90000"/>
              </a:lnSpc>
              <a:buFontTx/>
              <a:buNone/>
              <a:defRPr/>
            </a:pPr>
            <a:r>
              <a:rPr lang="en-US" sz="1800" b="1" dirty="0" smtClean="0"/>
              <a:t>	         </a:t>
            </a:r>
            <a:r>
              <a:rPr lang="en-US" sz="1600" b="1" dirty="0" smtClean="0"/>
              <a:t>Corticosteroids </a:t>
            </a:r>
          </a:p>
          <a:p>
            <a:pPr eaLnBrk="1" hangingPunct="1">
              <a:lnSpc>
                <a:spcPct val="90000"/>
              </a:lnSpc>
              <a:buFontTx/>
              <a:buNone/>
              <a:defRPr/>
            </a:pPr>
            <a:r>
              <a:rPr lang="en-US" sz="1600" b="1" dirty="0" smtClean="0"/>
              <a:t>		adrenaline, lead, </a:t>
            </a:r>
          </a:p>
          <a:p>
            <a:pPr eaLnBrk="1" hangingPunct="1">
              <a:lnSpc>
                <a:spcPct val="90000"/>
              </a:lnSpc>
              <a:buFontTx/>
              <a:buNone/>
              <a:defRPr/>
            </a:pPr>
            <a:r>
              <a:rPr lang="en-US" sz="1600" b="1" dirty="0" smtClean="0"/>
              <a:t>		mercury poisoning, lithium</a:t>
            </a:r>
          </a:p>
          <a:p>
            <a:pPr eaLnBrk="1" hangingPunct="1">
              <a:lnSpc>
                <a:spcPct val="90000"/>
              </a:lnSpc>
              <a:defRPr/>
            </a:pPr>
            <a:r>
              <a:rPr lang="en-US" sz="1800" b="1" dirty="0" smtClean="0"/>
              <a:t> </a:t>
            </a:r>
            <a:r>
              <a:rPr lang="en-US" sz="1800" b="1" dirty="0" smtClean="0">
                <a:solidFill>
                  <a:schemeClr val="tx2"/>
                </a:solidFill>
              </a:rPr>
              <a:t>Hematological causes:</a:t>
            </a:r>
          </a:p>
          <a:p>
            <a:pPr indent="0" algn="justLow" eaLnBrk="1" hangingPunct="1">
              <a:lnSpc>
                <a:spcPct val="90000"/>
              </a:lnSpc>
              <a:buFontTx/>
              <a:buNone/>
              <a:defRPr/>
            </a:pPr>
            <a:r>
              <a:rPr lang="en-US" sz="1800" b="1" dirty="0" smtClean="0"/>
              <a:t>	</a:t>
            </a:r>
            <a:r>
              <a:rPr lang="en-US" sz="1600" b="1" dirty="0" smtClean="0">
                <a:solidFill>
                  <a:srgbClr val="0070C0"/>
                </a:solidFill>
              </a:rPr>
              <a:t>Acute </a:t>
            </a:r>
            <a:r>
              <a:rPr lang="en-US" sz="1600" b="1" dirty="0" err="1" smtClean="0">
                <a:solidFill>
                  <a:srgbClr val="0070C0"/>
                </a:solidFill>
              </a:rPr>
              <a:t>haemorrhage</a:t>
            </a:r>
            <a:r>
              <a:rPr lang="en-US" sz="1600" b="1" dirty="0" smtClean="0">
                <a:solidFill>
                  <a:srgbClr val="0070C0"/>
                </a:solidFill>
              </a:rPr>
              <a:t>, acute </a:t>
            </a:r>
            <a:r>
              <a:rPr lang="en-US" sz="1600" b="1" dirty="0" err="1" smtClean="0">
                <a:solidFill>
                  <a:srgbClr val="0070C0"/>
                </a:solidFill>
              </a:rPr>
              <a:t>haemolysis</a:t>
            </a:r>
            <a:r>
              <a:rPr lang="en-US" sz="1600" b="1" dirty="0" smtClean="0">
                <a:solidFill>
                  <a:srgbClr val="0070C0"/>
                </a:solidFill>
              </a:rPr>
              <a:t>, </a:t>
            </a:r>
          </a:p>
          <a:p>
            <a:pPr indent="0" eaLnBrk="1" hangingPunct="1">
              <a:lnSpc>
                <a:spcPct val="90000"/>
              </a:lnSpc>
              <a:buFontTx/>
              <a:buNone/>
              <a:defRPr/>
            </a:pPr>
            <a:r>
              <a:rPr lang="en-US" sz="1600" b="1" dirty="0" smtClean="0">
                <a:solidFill>
                  <a:srgbClr val="0070C0"/>
                </a:solidFill>
              </a:rPr>
              <a:t>	transfusion reactions, post-</a:t>
            </a:r>
            <a:r>
              <a:rPr lang="en-US" sz="1600" b="1" dirty="0" err="1" smtClean="0">
                <a:solidFill>
                  <a:srgbClr val="0070C0"/>
                </a:solidFill>
              </a:rPr>
              <a:t>splenectomy</a:t>
            </a:r>
            <a:r>
              <a:rPr lang="en-US" sz="1600" b="1" dirty="0" smtClean="0">
                <a:solidFill>
                  <a:srgbClr val="0070C0"/>
                </a:solidFill>
              </a:rPr>
              <a:t>, </a:t>
            </a:r>
          </a:p>
          <a:p>
            <a:pPr indent="0" eaLnBrk="1" hangingPunct="1">
              <a:lnSpc>
                <a:spcPct val="90000"/>
              </a:lnSpc>
              <a:buFontTx/>
              <a:buNone/>
              <a:defRPr/>
            </a:pPr>
            <a:r>
              <a:rPr lang="en-US" sz="1600" b="1" dirty="0" smtClean="0">
                <a:solidFill>
                  <a:srgbClr val="0070C0"/>
                </a:solidFill>
              </a:rPr>
              <a:t>	</a:t>
            </a:r>
            <a:r>
              <a:rPr lang="en-US" sz="1600" b="1" dirty="0" err="1" smtClean="0">
                <a:solidFill>
                  <a:srgbClr val="0070C0"/>
                </a:solidFill>
              </a:rPr>
              <a:t>leukaemia</a:t>
            </a:r>
            <a:r>
              <a:rPr lang="en-US" sz="1600" b="1" dirty="0" smtClean="0">
                <a:solidFill>
                  <a:srgbClr val="0070C0"/>
                </a:solidFill>
              </a:rPr>
              <a:t> and </a:t>
            </a:r>
            <a:r>
              <a:rPr lang="en-US" sz="1600" b="1" dirty="0" err="1" smtClean="0">
                <a:solidFill>
                  <a:srgbClr val="0070C0"/>
                </a:solidFill>
              </a:rPr>
              <a:t>myeloproliferative</a:t>
            </a:r>
            <a:r>
              <a:rPr lang="en-US" sz="1600" b="1" dirty="0" smtClean="0">
                <a:solidFill>
                  <a:srgbClr val="0070C0"/>
                </a:solidFill>
              </a:rPr>
              <a:t> disorders.</a:t>
            </a:r>
          </a:p>
          <a:p>
            <a:pPr algn="just" eaLnBrk="1" hangingPunct="1">
              <a:lnSpc>
                <a:spcPct val="90000"/>
              </a:lnSpc>
              <a:defRPr/>
            </a:pPr>
            <a:r>
              <a:rPr lang="en-US" sz="1800" b="1" dirty="0" smtClean="0">
                <a:solidFill>
                  <a:srgbClr val="FF6699"/>
                </a:solidFill>
              </a:rPr>
              <a:t>Malignant disease:</a:t>
            </a:r>
          </a:p>
          <a:p>
            <a:pPr algn="just" eaLnBrk="1" hangingPunct="1">
              <a:lnSpc>
                <a:spcPct val="90000"/>
              </a:lnSpc>
              <a:buFontTx/>
              <a:buNone/>
              <a:defRPr/>
            </a:pPr>
            <a:r>
              <a:rPr lang="en-US" sz="1800" b="1" dirty="0" smtClean="0"/>
              <a:t>	         </a:t>
            </a:r>
            <a:r>
              <a:rPr lang="en-US" sz="1600" b="1" dirty="0" smtClean="0">
                <a:solidFill>
                  <a:schemeClr val="tx2"/>
                </a:solidFill>
              </a:rPr>
              <a:t>Carcinoma, especially of gastro-intestinal tract, liver or bone marrow</a:t>
            </a:r>
            <a:endParaRPr lang="en-US" sz="1800" b="1" dirty="0" smtClean="0">
              <a:solidFill>
                <a:schemeClr val="tx2"/>
              </a:solidFill>
            </a:endParaRPr>
          </a:p>
          <a:p>
            <a:pPr algn="just" eaLnBrk="1" hangingPunct="1">
              <a:lnSpc>
                <a:spcPct val="90000"/>
              </a:lnSpc>
              <a:defRPr/>
            </a:pPr>
            <a:r>
              <a:rPr lang="en-US" sz="1800" b="1" dirty="0" smtClean="0">
                <a:solidFill>
                  <a:srgbClr val="00B050"/>
                </a:solidFill>
              </a:rPr>
              <a:t>Miscellaneous conditions:</a:t>
            </a:r>
          </a:p>
          <a:p>
            <a:pPr algn="just" eaLnBrk="1" hangingPunct="1">
              <a:lnSpc>
                <a:spcPct val="90000"/>
              </a:lnSpc>
              <a:buFontTx/>
              <a:buNone/>
              <a:defRPr/>
            </a:pPr>
            <a:r>
              <a:rPr lang="en-US" sz="1800" b="1" dirty="0" smtClean="0"/>
              <a:t>	         </a:t>
            </a:r>
            <a:r>
              <a:rPr lang="en-US" sz="1600" b="1" dirty="0" smtClean="0">
                <a:solidFill>
                  <a:srgbClr val="FF2B2B"/>
                </a:solidFill>
              </a:rPr>
              <a:t>Certain </a:t>
            </a:r>
            <a:r>
              <a:rPr lang="en-US" sz="1600" b="1" dirty="0" err="1" smtClean="0">
                <a:solidFill>
                  <a:srgbClr val="FF2B2B"/>
                </a:solidFill>
              </a:rPr>
              <a:t>dermatoses</a:t>
            </a:r>
            <a:r>
              <a:rPr lang="en-US" sz="1600" b="1" dirty="0" smtClean="0">
                <a:solidFill>
                  <a:srgbClr val="FF2B2B"/>
                </a:solidFill>
              </a:rPr>
              <a:t>, hepatic necrosis, chronic idiopathic </a:t>
            </a:r>
            <a:r>
              <a:rPr lang="en-US" sz="1600" b="1" dirty="0" err="1" smtClean="0">
                <a:solidFill>
                  <a:srgbClr val="FF2B2B"/>
                </a:solidFill>
              </a:rPr>
              <a:t>leucocytosis</a:t>
            </a:r>
            <a:endParaRPr lang="en-US" sz="2000" b="1" dirty="0" smtClean="0">
              <a:solidFill>
                <a:srgbClr val="FF2B2B"/>
              </a:solidFill>
            </a:endParaRPr>
          </a:p>
        </p:txBody>
      </p:sp>
      <p:cxnSp>
        <p:nvCxnSpPr>
          <p:cNvPr id="5" name="Straight Connector 4"/>
          <p:cNvCxnSpPr/>
          <p:nvPr/>
        </p:nvCxnSpPr>
        <p:spPr>
          <a:xfrm>
            <a:off x="0" y="1219200"/>
            <a:ext cx="9144000" cy="76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6389" name="Picture 5" descr="heme006"/>
          <p:cNvPicPr>
            <a:picLocks noChangeAspect="1" noChangeArrowheads="1"/>
          </p:cNvPicPr>
          <p:nvPr/>
        </p:nvPicPr>
        <p:blipFill>
          <a:blip r:embed="rId3"/>
          <a:srcRect/>
          <a:stretch>
            <a:fillRect/>
          </a:stretch>
        </p:blipFill>
        <p:spPr bwMode="auto">
          <a:xfrm>
            <a:off x="3886200" y="1371600"/>
            <a:ext cx="5105400" cy="327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1+#ppt_w/2"/>
                                          </p:val>
                                        </p:tav>
                                        <p:tav tm="100000">
                                          <p:val>
                                            <p:strVal val="#ppt_x"/>
                                          </p:val>
                                        </p:tav>
                                      </p:tavLst>
                                    </p:anim>
                                    <p:anim calcmode="lin" valueType="num">
                                      <p:cBhvr additive="base">
                                        <p:cTn id="8" dur="500" fill="hold"/>
                                        <p:tgtEl>
                                          <p:spTgt spid="112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a:xfrm>
            <a:off x="0" y="228600"/>
            <a:ext cx="9144000" cy="792163"/>
          </a:xfrm>
        </p:spPr>
        <p:txBody>
          <a:bodyPr/>
          <a:lstStyle/>
          <a:p>
            <a:pPr eaLnBrk="1" hangingPunct="1"/>
            <a:r>
              <a:rPr lang="en-US" sz="1400" b="1" smtClean="0"/>
              <a:t/>
            </a:r>
            <a:br>
              <a:rPr lang="en-US" sz="1400" b="1" smtClean="0"/>
            </a:br>
            <a:r>
              <a:rPr lang="en-US" sz="1400" b="1" smtClean="0"/>
              <a:t/>
            </a:r>
            <a:br>
              <a:rPr lang="en-US" sz="1400" b="1" smtClean="0"/>
            </a:br>
            <a:r>
              <a:rPr lang="en-US" sz="1400" b="1" smtClean="0"/>
              <a:t/>
            </a:r>
            <a:br>
              <a:rPr lang="en-US" sz="1400" b="1" smtClean="0"/>
            </a:br>
            <a:r>
              <a:rPr lang="en-US" sz="1400" b="1" smtClean="0"/>
              <a:t/>
            </a:r>
            <a:br>
              <a:rPr lang="en-US" sz="1400" b="1" smtClean="0"/>
            </a:br>
            <a:r>
              <a:rPr lang="en-US" sz="1400" b="1" smtClean="0"/>
              <a:t/>
            </a:r>
            <a:br>
              <a:rPr lang="en-US" sz="1400" b="1" smtClean="0"/>
            </a:br>
            <a:r>
              <a:rPr lang="en-US" sz="1400" b="1" smtClean="0"/>
              <a:t/>
            </a:r>
            <a:br>
              <a:rPr lang="en-US" sz="1400" b="1" smtClean="0"/>
            </a:br>
            <a:r>
              <a:rPr lang="en-US" sz="3600" smtClean="0">
                <a:solidFill>
                  <a:srgbClr val="FF2B2B"/>
                </a:solidFill>
              </a:rPr>
              <a:t>Lymphocytosis</a:t>
            </a:r>
            <a:r>
              <a:rPr lang="en-US" sz="4000" b="1" smtClean="0"/>
              <a:t/>
            </a:r>
            <a:br>
              <a:rPr lang="en-US" sz="4000" b="1" smtClean="0"/>
            </a:br>
            <a:r>
              <a:rPr lang="en-US" sz="4000" b="1" smtClean="0"/>
              <a:t> </a:t>
            </a:r>
            <a:r>
              <a:rPr lang="en-US" sz="2400" smtClean="0">
                <a:solidFill>
                  <a:srgbClr val="00B050"/>
                </a:solidFill>
              </a:rPr>
              <a:t>Non-Malignant causes</a:t>
            </a:r>
            <a:r>
              <a:rPr lang="en-US" sz="2800" b="1" smtClean="0">
                <a:solidFill>
                  <a:srgbClr val="00B050"/>
                </a:solidFill>
              </a:rPr>
              <a:t> </a:t>
            </a:r>
            <a:r>
              <a:rPr lang="en-US" sz="4000" b="1" smtClean="0"/>
              <a:t/>
            </a:r>
            <a:br>
              <a:rPr lang="en-US" sz="4000" b="1" smtClean="0"/>
            </a:br>
            <a:r>
              <a:rPr lang="en-US" sz="1600" b="1" smtClean="0"/>
              <a:t> </a:t>
            </a:r>
            <a:r>
              <a:rPr lang="en-US" sz="4000" b="1" smtClean="0"/>
              <a:t/>
            </a:r>
            <a:br>
              <a:rPr lang="en-US" sz="4000" b="1" smtClean="0"/>
            </a:br>
            <a:r>
              <a:rPr lang="en-US" sz="4000" b="1" smtClean="0"/>
              <a:t/>
            </a:r>
            <a:br>
              <a:rPr lang="en-US" sz="4000" b="1" smtClean="0"/>
            </a:br>
            <a:endParaRPr lang="en-US" sz="4000" b="1" smtClean="0"/>
          </a:p>
        </p:txBody>
      </p:sp>
      <p:sp>
        <p:nvSpPr>
          <p:cNvPr id="12291" name="Rectangle 2"/>
          <p:cNvSpPr>
            <a:spLocks noGrp="1" noChangeArrowheads="1"/>
          </p:cNvSpPr>
          <p:nvPr>
            <p:ph type="body" idx="1"/>
          </p:nvPr>
        </p:nvSpPr>
        <p:spPr>
          <a:xfrm>
            <a:off x="0" y="1412875"/>
            <a:ext cx="9144000" cy="5292725"/>
          </a:xfrm>
        </p:spPr>
        <p:txBody>
          <a:bodyPr/>
          <a:lstStyle/>
          <a:p>
            <a:pPr eaLnBrk="1" hangingPunct="1"/>
            <a:r>
              <a:rPr lang="en-US" sz="2400" b="1" smtClean="0">
                <a:solidFill>
                  <a:srgbClr val="FF0000"/>
                </a:solidFill>
              </a:rPr>
              <a:t>Virus infections</a:t>
            </a:r>
            <a:r>
              <a:rPr lang="en-US" sz="2000" b="1" smtClean="0">
                <a:solidFill>
                  <a:srgbClr val="FF0000"/>
                </a:solidFill>
              </a:rPr>
              <a:t>:</a:t>
            </a:r>
          </a:p>
          <a:p>
            <a:pPr eaLnBrk="1" hangingPunct="1">
              <a:buFontTx/>
              <a:buNone/>
            </a:pPr>
            <a:r>
              <a:rPr lang="en-US" sz="2000" b="1" smtClean="0"/>
              <a:t>		</a:t>
            </a:r>
            <a:r>
              <a:rPr lang="en-US" sz="1800" b="1" smtClean="0">
                <a:solidFill>
                  <a:srgbClr val="0000FF"/>
                </a:solidFill>
              </a:rPr>
              <a:t>Infectious mononucleosis </a:t>
            </a:r>
          </a:p>
          <a:p>
            <a:pPr eaLnBrk="1" hangingPunct="1">
              <a:buFontTx/>
              <a:buNone/>
            </a:pPr>
            <a:r>
              <a:rPr lang="en-US" sz="1800" b="1" smtClean="0">
                <a:solidFill>
                  <a:srgbClr val="0000FF"/>
                </a:solidFill>
              </a:rPr>
              <a:t>		Infectious lymphocytosis</a:t>
            </a:r>
          </a:p>
          <a:p>
            <a:pPr eaLnBrk="1" hangingPunct="1">
              <a:buFontTx/>
              <a:buNone/>
            </a:pPr>
            <a:r>
              <a:rPr lang="en-US" sz="1800" b="1" smtClean="0">
                <a:solidFill>
                  <a:srgbClr val="0000FF"/>
                </a:solidFill>
              </a:rPr>
              <a:t>		Cytomegalovirus infection</a:t>
            </a:r>
          </a:p>
          <a:p>
            <a:pPr eaLnBrk="1" hangingPunct="1">
              <a:buFontTx/>
              <a:buNone/>
            </a:pPr>
            <a:r>
              <a:rPr lang="en-US" sz="1800" b="1" smtClean="0">
                <a:solidFill>
                  <a:srgbClr val="0000FF"/>
                </a:solidFill>
              </a:rPr>
              <a:t>		Occasionally mumps, varicella, </a:t>
            </a:r>
          </a:p>
          <a:p>
            <a:pPr eaLnBrk="1" hangingPunct="1">
              <a:buFontTx/>
              <a:buNone/>
            </a:pPr>
            <a:r>
              <a:rPr lang="en-US" sz="1800" b="1" smtClean="0">
                <a:solidFill>
                  <a:srgbClr val="0000FF"/>
                </a:solidFill>
              </a:rPr>
              <a:t>			hepatitis, rubella, influenza</a:t>
            </a:r>
          </a:p>
          <a:p>
            <a:pPr eaLnBrk="1" hangingPunct="1"/>
            <a:r>
              <a:rPr lang="en-US" sz="2400" b="1" smtClean="0">
                <a:solidFill>
                  <a:srgbClr val="9900CC"/>
                </a:solidFill>
              </a:rPr>
              <a:t>Bacterial Infections</a:t>
            </a:r>
            <a:r>
              <a:rPr lang="en-US" sz="2000" b="1" smtClean="0">
                <a:solidFill>
                  <a:srgbClr val="9900CC"/>
                </a:solidFill>
              </a:rPr>
              <a:t>:</a:t>
            </a:r>
          </a:p>
          <a:p>
            <a:pPr eaLnBrk="1" hangingPunct="1">
              <a:buFontTx/>
              <a:buNone/>
            </a:pPr>
            <a:r>
              <a:rPr lang="en-US" sz="2000" b="1" smtClean="0"/>
              <a:t>		</a:t>
            </a:r>
            <a:r>
              <a:rPr lang="en-US" sz="1800" b="1" smtClean="0">
                <a:solidFill>
                  <a:schemeClr val="accent2"/>
                </a:solidFill>
              </a:rPr>
              <a:t>Pertussis</a:t>
            </a:r>
          </a:p>
          <a:p>
            <a:pPr eaLnBrk="1" hangingPunct="1">
              <a:buFontTx/>
              <a:buNone/>
            </a:pPr>
            <a:r>
              <a:rPr lang="en-US" sz="1800" b="1" smtClean="0">
                <a:solidFill>
                  <a:schemeClr val="accent2"/>
                </a:solidFill>
              </a:rPr>
              <a:t>		Occasionally cat-scratch fever, tuberculosis, syphilis, brucellosis</a:t>
            </a:r>
          </a:p>
          <a:p>
            <a:pPr eaLnBrk="1" hangingPunct="1"/>
            <a:r>
              <a:rPr lang="en-US" sz="2400" b="1" smtClean="0">
                <a:solidFill>
                  <a:srgbClr val="F80000"/>
                </a:solidFill>
              </a:rPr>
              <a:t>Protozoal infections</a:t>
            </a:r>
            <a:r>
              <a:rPr lang="en-US" sz="2000" b="1" smtClean="0">
                <a:solidFill>
                  <a:srgbClr val="F80000"/>
                </a:solidFill>
              </a:rPr>
              <a:t>:</a:t>
            </a:r>
          </a:p>
          <a:p>
            <a:pPr eaLnBrk="1" hangingPunct="1">
              <a:buFontTx/>
              <a:buNone/>
            </a:pPr>
            <a:r>
              <a:rPr lang="en-US" sz="2000" b="1" smtClean="0"/>
              <a:t>		</a:t>
            </a:r>
            <a:r>
              <a:rPr lang="en-US" sz="1800" b="1" smtClean="0">
                <a:solidFill>
                  <a:srgbClr val="9900CC"/>
                </a:solidFill>
              </a:rPr>
              <a:t>Toxoplasmosis</a:t>
            </a:r>
          </a:p>
          <a:p>
            <a:pPr eaLnBrk="1" hangingPunct="1">
              <a:buFontTx/>
              <a:buNone/>
            </a:pPr>
            <a:r>
              <a:rPr lang="en-US" sz="1800" b="1" smtClean="0">
                <a:solidFill>
                  <a:srgbClr val="9900CC"/>
                </a:solidFill>
              </a:rPr>
              <a:t>		Occasionally malaria</a:t>
            </a:r>
          </a:p>
          <a:p>
            <a:pPr eaLnBrk="1" hangingPunct="1"/>
            <a:r>
              <a:rPr lang="en-US" sz="2400" b="1" smtClean="0">
                <a:solidFill>
                  <a:srgbClr val="00B050"/>
                </a:solidFill>
              </a:rPr>
              <a:t>Other rare causes</a:t>
            </a:r>
            <a:r>
              <a:rPr lang="en-US" sz="2000" b="1" smtClean="0">
                <a:solidFill>
                  <a:srgbClr val="00B050"/>
                </a:solidFill>
              </a:rPr>
              <a:t>:</a:t>
            </a:r>
          </a:p>
          <a:p>
            <a:pPr algn="just" eaLnBrk="1" hangingPunct="1">
              <a:buFontTx/>
              <a:buNone/>
            </a:pPr>
            <a:r>
              <a:rPr lang="en-US" sz="2000" b="1" smtClean="0"/>
              <a:t>		</a:t>
            </a:r>
            <a:r>
              <a:rPr lang="en-US" sz="1800" b="1" smtClean="0">
                <a:solidFill>
                  <a:srgbClr val="C00000"/>
                </a:solidFill>
              </a:rPr>
              <a:t>Hyperthyroidism, congenital adrenal hyperplasia </a:t>
            </a:r>
            <a:endParaRPr lang="en-US" sz="2000" b="1" smtClean="0">
              <a:solidFill>
                <a:srgbClr val="C00000"/>
              </a:solidFill>
            </a:endParaRPr>
          </a:p>
        </p:txBody>
      </p:sp>
      <p:pic>
        <p:nvPicPr>
          <p:cNvPr id="17412" name="Picture 2" descr="C:\Documents and Settings\DrHiggy\Desktop\Lymphocytes (1)-oky-0i.jpg"/>
          <p:cNvPicPr>
            <a:picLocks noChangeAspect="1" noChangeArrowheads="1"/>
          </p:cNvPicPr>
          <p:nvPr/>
        </p:nvPicPr>
        <p:blipFill>
          <a:blip r:embed="rId3"/>
          <a:srcRect/>
          <a:stretch>
            <a:fillRect/>
          </a:stretch>
        </p:blipFill>
        <p:spPr bwMode="auto">
          <a:xfrm>
            <a:off x="5334000" y="1524000"/>
            <a:ext cx="3657600" cy="2590800"/>
          </a:xfrm>
          <a:prstGeom prst="rect">
            <a:avLst/>
          </a:prstGeom>
          <a:noFill/>
          <a:ln w="9525">
            <a:noFill/>
            <a:miter lim="800000"/>
            <a:headEnd/>
            <a:tailEnd/>
          </a:ln>
        </p:spPr>
      </p:pic>
      <p:cxnSp>
        <p:nvCxnSpPr>
          <p:cNvPr id="8" name="Straight Connector 7"/>
          <p:cNvCxnSpPr/>
          <p:nvPr/>
        </p:nvCxnSpPr>
        <p:spPr>
          <a:xfrm>
            <a:off x="0" y="12192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0-#ppt_w/2"/>
                                          </p:val>
                                        </p:tav>
                                        <p:tav tm="100000">
                                          <p:val>
                                            <p:strVal val="#ppt_x"/>
                                          </p:val>
                                        </p:tav>
                                      </p:tavLst>
                                    </p:anim>
                                    <p:anim calcmode="lin" valueType="num">
                                      <p:cBhvr additive="base">
                                        <p:cTn id="8" dur="500" fill="hold"/>
                                        <p:tgtEl>
                                          <p:spTgt spid="122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a:xfrm>
            <a:off x="0" y="457200"/>
            <a:ext cx="9144000" cy="457200"/>
          </a:xfrm>
        </p:spPr>
        <p:txBody>
          <a:bodyPr/>
          <a:lstStyle/>
          <a:p>
            <a:pPr eaLnBrk="1" hangingPunct="1"/>
            <a:r>
              <a:rPr lang="en-US" sz="4000" smtClean="0">
                <a:solidFill>
                  <a:srgbClr val="FF0000"/>
                </a:solidFill>
              </a:rPr>
              <a:t>Monocytosis</a:t>
            </a:r>
            <a:r>
              <a:rPr lang="en-US" sz="3600" b="1" smtClean="0"/>
              <a:t/>
            </a:r>
            <a:br>
              <a:rPr lang="en-US" sz="3600" b="1" smtClean="0"/>
            </a:br>
            <a:r>
              <a:rPr lang="en-US" sz="4000" b="1" smtClean="0">
                <a:solidFill>
                  <a:srgbClr val="00B050"/>
                </a:solidFill>
              </a:rPr>
              <a:t> </a:t>
            </a:r>
            <a:r>
              <a:rPr lang="en-US" sz="2800" smtClean="0">
                <a:solidFill>
                  <a:srgbClr val="00B050"/>
                </a:solidFill>
              </a:rPr>
              <a:t>Causes</a:t>
            </a:r>
            <a:r>
              <a:rPr lang="en-US" sz="1200" b="1" smtClean="0"/>
              <a:t/>
            </a:r>
            <a:br>
              <a:rPr lang="en-US" sz="1200" b="1" smtClean="0"/>
            </a:br>
            <a:endParaRPr lang="en-US" sz="2400" b="1" smtClean="0"/>
          </a:p>
        </p:txBody>
      </p:sp>
      <p:sp>
        <p:nvSpPr>
          <p:cNvPr id="13315" name="Rectangle 2"/>
          <p:cNvSpPr>
            <a:spLocks noGrp="1" noChangeArrowheads="1"/>
          </p:cNvSpPr>
          <p:nvPr>
            <p:ph type="body" idx="1"/>
          </p:nvPr>
        </p:nvSpPr>
        <p:spPr>
          <a:xfrm>
            <a:off x="0" y="1219200"/>
            <a:ext cx="9144000" cy="5638800"/>
          </a:xfrm>
        </p:spPr>
        <p:txBody>
          <a:bodyPr/>
          <a:lstStyle/>
          <a:p>
            <a:pPr eaLnBrk="1" hangingPunct="1"/>
            <a:r>
              <a:rPr lang="en-US" sz="2000" b="1" smtClean="0">
                <a:solidFill>
                  <a:srgbClr val="FF0000"/>
                </a:solidFill>
              </a:rPr>
              <a:t>Chronic bacterial infections</a:t>
            </a:r>
            <a:r>
              <a:rPr lang="en-US" sz="1800" b="1" smtClean="0">
                <a:solidFill>
                  <a:srgbClr val="FF0000"/>
                </a:solidFill>
              </a:rPr>
              <a:t>:</a:t>
            </a:r>
          </a:p>
          <a:p>
            <a:pPr eaLnBrk="1" hangingPunct="1">
              <a:buFontTx/>
              <a:buNone/>
            </a:pPr>
            <a:r>
              <a:rPr lang="en-US" sz="1800" b="1" smtClean="0"/>
              <a:t>	     </a:t>
            </a:r>
            <a:r>
              <a:rPr lang="en-US" sz="1600" b="1" smtClean="0">
                <a:solidFill>
                  <a:srgbClr val="0070C0"/>
                </a:solidFill>
              </a:rPr>
              <a:t>Tuberculosis, subacute bacterial endocarditis, brucellosis</a:t>
            </a:r>
            <a:endParaRPr lang="en-US" sz="1800" b="1" smtClean="0">
              <a:solidFill>
                <a:srgbClr val="0070C0"/>
              </a:solidFill>
            </a:endParaRPr>
          </a:p>
          <a:p>
            <a:pPr eaLnBrk="1" hangingPunct="1"/>
            <a:r>
              <a:rPr lang="en-US" sz="2000" b="1" smtClean="0">
                <a:solidFill>
                  <a:srgbClr val="9900CC"/>
                </a:solidFill>
              </a:rPr>
              <a:t>Other Specific Infections</a:t>
            </a:r>
            <a:r>
              <a:rPr lang="en-US" sz="1800" b="1" smtClean="0">
                <a:solidFill>
                  <a:srgbClr val="9900CC"/>
                </a:solidFill>
              </a:rPr>
              <a:t>:</a:t>
            </a:r>
          </a:p>
          <a:p>
            <a:pPr eaLnBrk="1" hangingPunct="1">
              <a:buFontTx/>
              <a:buNone/>
            </a:pPr>
            <a:r>
              <a:rPr lang="en-US" sz="1800" b="1" smtClean="0"/>
              <a:t>	      </a:t>
            </a:r>
            <a:r>
              <a:rPr lang="en-US" sz="1600" b="1" smtClean="0">
                <a:solidFill>
                  <a:srgbClr val="0000FF"/>
                </a:solidFill>
              </a:rPr>
              <a:t>Malaria, Kala-azar, trypanosomiasis, </a:t>
            </a:r>
          </a:p>
          <a:p>
            <a:pPr eaLnBrk="1" hangingPunct="1">
              <a:buFontTx/>
              <a:buNone/>
            </a:pPr>
            <a:r>
              <a:rPr lang="en-US" sz="1600" b="1" smtClean="0">
                <a:solidFill>
                  <a:srgbClr val="0000FF"/>
                </a:solidFill>
              </a:rPr>
              <a:t>	       typhus, Rocky Mountain spotted fever</a:t>
            </a:r>
          </a:p>
          <a:p>
            <a:pPr eaLnBrk="1" hangingPunct="1"/>
            <a:r>
              <a:rPr lang="en-US" sz="2000" b="1" smtClean="0">
                <a:solidFill>
                  <a:srgbClr val="00B050"/>
                </a:solidFill>
              </a:rPr>
              <a:t>Malignant diseases</a:t>
            </a:r>
            <a:r>
              <a:rPr lang="en-US" sz="1800" b="1" smtClean="0">
                <a:solidFill>
                  <a:srgbClr val="00B050"/>
                </a:solidFill>
              </a:rPr>
              <a:t>:</a:t>
            </a:r>
          </a:p>
          <a:p>
            <a:pPr eaLnBrk="1" hangingPunct="1">
              <a:buFontTx/>
              <a:buNone/>
            </a:pPr>
            <a:r>
              <a:rPr lang="en-US" sz="1800" b="1" smtClean="0"/>
              <a:t>	      </a:t>
            </a:r>
            <a:r>
              <a:rPr lang="en-US" sz="1800" b="1" smtClean="0">
                <a:solidFill>
                  <a:srgbClr val="C00000"/>
                </a:solidFill>
              </a:rPr>
              <a:t>Hodgkin’s disease, carcinoma</a:t>
            </a:r>
          </a:p>
          <a:p>
            <a:pPr eaLnBrk="1" hangingPunct="1"/>
            <a:r>
              <a:rPr lang="en-US" sz="2000" b="1" smtClean="0">
                <a:solidFill>
                  <a:srgbClr val="FF2B2B"/>
                </a:solidFill>
              </a:rPr>
              <a:t>Leukaemia</a:t>
            </a:r>
            <a:r>
              <a:rPr lang="en-US" sz="1800" b="1" smtClean="0">
                <a:solidFill>
                  <a:srgbClr val="FF2B2B"/>
                </a:solidFill>
              </a:rPr>
              <a:t>:</a:t>
            </a:r>
          </a:p>
          <a:p>
            <a:pPr algn="just" eaLnBrk="1" hangingPunct="1">
              <a:buFontTx/>
              <a:buNone/>
            </a:pPr>
            <a:r>
              <a:rPr lang="en-US" sz="1800" b="1" smtClean="0"/>
              <a:t>	      </a:t>
            </a:r>
            <a:r>
              <a:rPr lang="en-US" sz="1800" b="1" smtClean="0">
                <a:solidFill>
                  <a:srgbClr val="0000FF"/>
                </a:solidFill>
              </a:rPr>
              <a:t>Acute myeloid leukaemia </a:t>
            </a:r>
          </a:p>
          <a:p>
            <a:pPr algn="just" eaLnBrk="1" hangingPunct="1">
              <a:buFontTx/>
              <a:buNone/>
            </a:pPr>
            <a:r>
              <a:rPr lang="en-US" sz="1800" b="1" smtClean="0">
                <a:solidFill>
                  <a:srgbClr val="0000FF"/>
                </a:solidFill>
              </a:rPr>
              <a:t>	      Chronic monocytic leukaemia</a:t>
            </a:r>
          </a:p>
          <a:p>
            <a:pPr eaLnBrk="1" hangingPunct="1"/>
            <a:r>
              <a:rPr lang="en-US" sz="2000" b="1" smtClean="0">
                <a:solidFill>
                  <a:srgbClr val="9900CC"/>
                </a:solidFill>
              </a:rPr>
              <a:t>Neutropenias</a:t>
            </a:r>
            <a:r>
              <a:rPr lang="en-US" sz="1800" b="1" smtClean="0">
                <a:solidFill>
                  <a:srgbClr val="9900CC"/>
                </a:solidFill>
              </a:rPr>
              <a:t>:</a:t>
            </a:r>
          </a:p>
          <a:p>
            <a:pPr algn="just" eaLnBrk="1" hangingPunct="1">
              <a:buFontTx/>
              <a:buNone/>
            </a:pPr>
            <a:r>
              <a:rPr lang="en-US" sz="1800" b="1" smtClean="0"/>
              <a:t>	     </a:t>
            </a:r>
            <a:r>
              <a:rPr lang="en-US" sz="1600" b="1" smtClean="0">
                <a:solidFill>
                  <a:srgbClr val="0070C0"/>
                </a:solidFill>
              </a:rPr>
              <a:t>Familial benign and severe neutropenia</a:t>
            </a:r>
          </a:p>
          <a:p>
            <a:pPr algn="just" eaLnBrk="1" hangingPunct="1">
              <a:buFontTx/>
              <a:buNone/>
            </a:pPr>
            <a:r>
              <a:rPr lang="en-US" sz="1600" b="1" smtClean="0">
                <a:solidFill>
                  <a:srgbClr val="0070C0"/>
                </a:solidFill>
              </a:rPr>
              <a:t>	      Cyclical neutropenia</a:t>
            </a:r>
          </a:p>
          <a:p>
            <a:pPr algn="just" eaLnBrk="1" hangingPunct="1">
              <a:buFontTx/>
              <a:buNone/>
            </a:pPr>
            <a:r>
              <a:rPr lang="en-US" sz="1600" b="1" smtClean="0">
                <a:solidFill>
                  <a:srgbClr val="0070C0"/>
                </a:solidFill>
              </a:rPr>
              <a:t>	      Drug-induced Agranulocytosis</a:t>
            </a:r>
          </a:p>
          <a:p>
            <a:pPr algn="just" eaLnBrk="1" hangingPunct="1"/>
            <a:r>
              <a:rPr lang="en-US" sz="2000" b="1" smtClean="0">
                <a:solidFill>
                  <a:srgbClr val="00B050"/>
                </a:solidFill>
              </a:rPr>
              <a:t>Miscellaneous</a:t>
            </a:r>
            <a:r>
              <a:rPr lang="en-US" sz="1800" b="1" smtClean="0">
                <a:solidFill>
                  <a:srgbClr val="00B050"/>
                </a:solidFill>
              </a:rPr>
              <a:t>:</a:t>
            </a:r>
          </a:p>
          <a:p>
            <a:pPr algn="just" eaLnBrk="1" hangingPunct="1">
              <a:buFontTx/>
              <a:buNone/>
            </a:pPr>
            <a:r>
              <a:rPr lang="en-US" sz="1800" b="1" smtClean="0"/>
              <a:t>	     </a:t>
            </a:r>
            <a:r>
              <a:rPr lang="en-US" sz="1600" b="1" smtClean="0">
                <a:solidFill>
                  <a:srgbClr val="FF0000"/>
                </a:solidFill>
              </a:rPr>
              <a:t>Cirrhosis, systemic lupus erythematosus, rheumatoid arthritis</a:t>
            </a:r>
            <a:endParaRPr lang="en-US" sz="1800" b="1" smtClean="0">
              <a:solidFill>
                <a:srgbClr val="FF0000"/>
              </a:solidFill>
            </a:endParaRPr>
          </a:p>
        </p:txBody>
      </p:sp>
      <p:pic>
        <p:nvPicPr>
          <p:cNvPr id="18436" name="Picture 2" descr="C:\Documents and Settings\DrHiggy\Desktop\monocytosis"/>
          <p:cNvPicPr>
            <a:picLocks noChangeAspect="1" noChangeArrowheads="1"/>
          </p:cNvPicPr>
          <p:nvPr/>
        </p:nvPicPr>
        <p:blipFill>
          <a:blip r:embed="rId3"/>
          <a:srcRect/>
          <a:stretch>
            <a:fillRect/>
          </a:stretch>
        </p:blipFill>
        <p:spPr bwMode="auto">
          <a:xfrm>
            <a:off x="4572000" y="1905000"/>
            <a:ext cx="4419600" cy="3200400"/>
          </a:xfrm>
          <a:prstGeom prst="rect">
            <a:avLst/>
          </a:prstGeom>
          <a:noFill/>
          <a:ln w="9525">
            <a:noFill/>
            <a:miter lim="800000"/>
            <a:headEnd/>
            <a:tailEnd/>
          </a:ln>
        </p:spPr>
      </p:pic>
      <p:cxnSp>
        <p:nvCxnSpPr>
          <p:cNvPr id="6" name="Straight Connector 5"/>
          <p:cNvCxnSpPr/>
          <p:nvPr/>
        </p:nvCxnSpPr>
        <p:spPr>
          <a:xfrm>
            <a:off x="0" y="11430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amond(in)">
                                      <p:cBhvr>
                                        <p:cTn id="7" dur="1000"/>
                                        <p:tgtEl>
                                          <p:spTgt spid="13315">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3315">
                                            <p:txEl>
                                              <p:pRg st="1" end="1"/>
                                            </p:txEl>
                                          </p:spTgt>
                                        </p:tgtEl>
                                        <p:attrNameLst>
                                          <p:attrName>style.visibility</p:attrName>
                                        </p:attrNameLst>
                                      </p:cBhvr>
                                      <p:to>
                                        <p:strVal val="visible"/>
                                      </p:to>
                                    </p:set>
                                    <p:animEffect transition="in" filter="diamond(in)">
                                      <p:cBhvr>
                                        <p:cTn id="10" dur="1000"/>
                                        <p:tgtEl>
                                          <p:spTgt spid="13315">
                                            <p:txEl>
                                              <p:pRg st="1" end="1"/>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3315">
                                            <p:txEl>
                                              <p:pRg st="2" end="2"/>
                                            </p:txEl>
                                          </p:spTgt>
                                        </p:tgtEl>
                                        <p:attrNameLst>
                                          <p:attrName>style.visibility</p:attrName>
                                        </p:attrNameLst>
                                      </p:cBhvr>
                                      <p:to>
                                        <p:strVal val="visible"/>
                                      </p:to>
                                    </p:set>
                                    <p:animEffect transition="in" filter="diamond(in)">
                                      <p:cBhvr>
                                        <p:cTn id="13" dur="1000"/>
                                        <p:tgtEl>
                                          <p:spTgt spid="13315">
                                            <p:txEl>
                                              <p:pRg st="2" end="2"/>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3315">
                                            <p:txEl>
                                              <p:pRg st="3" end="3"/>
                                            </p:txEl>
                                          </p:spTgt>
                                        </p:tgtEl>
                                        <p:attrNameLst>
                                          <p:attrName>style.visibility</p:attrName>
                                        </p:attrNameLst>
                                      </p:cBhvr>
                                      <p:to>
                                        <p:strVal val="visible"/>
                                      </p:to>
                                    </p:set>
                                    <p:animEffect transition="in" filter="diamond(in)">
                                      <p:cBhvr>
                                        <p:cTn id="16" dur="1000"/>
                                        <p:tgtEl>
                                          <p:spTgt spid="13315">
                                            <p:txEl>
                                              <p:pRg st="3" end="3"/>
                                            </p:tx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3315">
                                            <p:txEl>
                                              <p:pRg st="4" end="4"/>
                                            </p:txEl>
                                          </p:spTgt>
                                        </p:tgtEl>
                                        <p:attrNameLst>
                                          <p:attrName>style.visibility</p:attrName>
                                        </p:attrNameLst>
                                      </p:cBhvr>
                                      <p:to>
                                        <p:strVal val="visible"/>
                                      </p:to>
                                    </p:set>
                                    <p:animEffect transition="in" filter="diamond(in)">
                                      <p:cBhvr>
                                        <p:cTn id="19" dur="1000"/>
                                        <p:tgtEl>
                                          <p:spTgt spid="13315">
                                            <p:txEl>
                                              <p:pRg st="4" end="4"/>
                                            </p:txEl>
                                          </p:spTgt>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3315">
                                            <p:txEl>
                                              <p:pRg st="5" end="5"/>
                                            </p:txEl>
                                          </p:spTgt>
                                        </p:tgtEl>
                                        <p:attrNameLst>
                                          <p:attrName>style.visibility</p:attrName>
                                        </p:attrNameLst>
                                      </p:cBhvr>
                                      <p:to>
                                        <p:strVal val="visible"/>
                                      </p:to>
                                    </p:set>
                                    <p:animEffect transition="in" filter="diamond(in)">
                                      <p:cBhvr>
                                        <p:cTn id="22" dur="1000"/>
                                        <p:tgtEl>
                                          <p:spTgt spid="13315">
                                            <p:txEl>
                                              <p:pRg st="5" end="5"/>
                                            </p:txEl>
                                          </p:spTgt>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3315">
                                            <p:txEl>
                                              <p:pRg st="6" end="6"/>
                                            </p:txEl>
                                          </p:spTgt>
                                        </p:tgtEl>
                                        <p:attrNameLst>
                                          <p:attrName>style.visibility</p:attrName>
                                        </p:attrNameLst>
                                      </p:cBhvr>
                                      <p:to>
                                        <p:strVal val="visible"/>
                                      </p:to>
                                    </p:set>
                                    <p:animEffect transition="in" filter="diamond(in)">
                                      <p:cBhvr>
                                        <p:cTn id="25" dur="1000"/>
                                        <p:tgtEl>
                                          <p:spTgt spid="13315">
                                            <p:txEl>
                                              <p:pRg st="6" end="6"/>
                                            </p:txEl>
                                          </p:spTgt>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3315">
                                            <p:txEl>
                                              <p:pRg st="7" end="7"/>
                                            </p:txEl>
                                          </p:spTgt>
                                        </p:tgtEl>
                                        <p:attrNameLst>
                                          <p:attrName>style.visibility</p:attrName>
                                        </p:attrNameLst>
                                      </p:cBhvr>
                                      <p:to>
                                        <p:strVal val="visible"/>
                                      </p:to>
                                    </p:set>
                                    <p:animEffect transition="in" filter="diamond(in)">
                                      <p:cBhvr>
                                        <p:cTn id="28" dur="1000"/>
                                        <p:tgtEl>
                                          <p:spTgt spid="13315">
                                            <p:txEl>
                                              <p:pRg st="7" end="7"/>
                                            </p:txEl>
                                          </p:spTgt>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3315">
                                            <p:txEl>
                                              <p:pRg st="8" end="8"/>
                                            </p:txEl>
                                          </p:spTgt>
                                        </p:tgtEl>
                                        <p:attrNameLst>
                                          <p:attrName>style.visibility</p:attrName>
                                        </p:attrNameLst>
                                      </p:cBhvr>
                                      <p:to>
                                        <p:strVal val="visible"/>
                                      </p:to>
                                    </p:set>
                                    <p:animEffect transition="in" filter="diamond(in)">
                                      <p:cBhvr>
                                        <p:cTn id="31" dur="1000"/>
                                        <p:tgtEl>
                                          <p:spTgt spid="13315">
                                            <p:txEl>
                                              <p:pRg st="8" end="8"/>
                                            </p:tx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3315">
                                            <p:txEl>
                                              <p:pRg st="9" end="9"/>
                                            </p:txEl>
                                          </p:spTgt>
                                        </p:tgtEl>
                                        <p:attrNameLst>
                                          <p:attrName>style.visibility</p:attrName>
                                        </p:attrNameLst>
                                      </p:cBhvr>
                                      <p:to>
                                        <p:strVal val="visible"/>
                                      </p:to>
                                    </p:set>
                                    <p:animEffect transition="in" filter="diamond(in)">
                                      <p:cBhvr>
                                        <p:cTn id="34" dur="1000"/>
                                        <p:tgtEl>
                                          <p:spTgt spid="13315">
                                            <p:txEl>
                                              <p:pRg st="9" end="9"/>
                                            </p:txEl>
                                          </p:spTgt>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3315">
                                            <p:txEl>
                                              <p:pRg st="10" end="10"/>
                                            </p:txEl>
                                          </p:spTgt>
                                        </p:tgtEl>
                                        <p:attrNameLst>
                                          <p:attrName>style.visibility</p:attrName>
                                        </p:attrNameLst>
                                      </p:cBhvr>
                                      <p:to>
                                        <p:strVal val="visible"/>
                                      </p:to>
                                    </p:set>
                                    <p:animEffect transition="in" filter="diamond(in)">
                                      <p:cBhvr>
                                        <p:cTn id="37" dur="1000"/>
                                        <p:tgtEl>
                                          <p:spTgt spid="13315">
                                            <p:txEl>
                                              <p:pRg st="10" end="10"/>
                                            </p:txEl>
                                          </p:spTgt>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13315">
                                            <p:txEl>
                                              <p:pRg st="11" end="11"/>
                                            </p:txEl>
                                          </p:spTgt>
                                        </p:tgtEl>
                                        <p:attrNameLst>
                                          <p:attrName>style.visibility</p:attrName>
                                        </p:attrNameLst>
                                      </p:cBhvr>
                                      <p:to>
                                        <p:strVal val="visible"/>
                                      </p:to>
                                    </p:set>
                                    <p:animEffect transition="in" filter="diamond(in)">
                                      <p:cBhvr>
                                        <p:cTn id="40" dur="1000"/>
                                        <p:tgtEl>
                                          <p:spTgt spid="13315">
                                            <p:txEl>
                                              <p:pRg st="11" end="11"/>
                                            </p:txEl>
                                          </p:spTgt>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3315">
                                            <p:txEl>
                                              <p:pRg st="12" end="12"/>
                                            </p:txEl>
                                          </p:spTgt>
                                        </p:tgtEl>
                                        <p:attrNameLst>
                                          <p:attrName>style.visibility</p:attrName>
                                        </p:attrNameLst>
                                      </p:cBhvr>
                                      <p:to>
                                        <p:strVal val="visible"/>
                                      </p:to>
                                    </p:set>
                                    <p:animEffect transition="in" filter="diamond(in)">
                                      <p:cBhvr>
                                        <p:cTn id="43" dur="1000"/>
                                        <p:tgtEl>
                                          <p:spTgt spid="13315">
                                            <p:txEl>
                                              <p:pRg st="12" end="12"/>
                                            </p:txEl>
                                          </p:spTgt>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3315">
                                            <p:txEl>
                                              <p:pRg st="13" end="13"/>
                                            </p:txEl>
                                          </p:spTgt>
                                        </p:tgtEl>
                                        <p:attrNameLst>
                                          <p:attrName>style.visibility</p:attrName>
                                        </p:attrNameLst>
                                      </p:cBhvr>
                                      <p:to>
                                        <p:strVal val="visible"/>
                                      </p:to>
                                    </p:set>
                                    <p:animEffect transition="in" filter="diamond(in)">
                                      <p:cBhvr>
                                        <p:cTn id="46" dur="1000"/>
                                        <p:tgtEl>
                                          <p:spTgt spid="13315">
                                            <p:txEl>
                                              <p:pRg st="13" end="13"/>
                                            </p:txEl>
                                          </p:spTgt>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3315">
                                            <p:txEl>
                                              <p:pRg st="14" end="14"/>
                                            </p:txEl>
                                          </p:spTgt>
                                        </p:tgtEl>
                                        <p:attrNameLst>
                                          <p:attrName>style.visibility</p:attrName>
                                        </p:attrNameLst>
                                      </p:cBhvr>
                                      <p:to>
                                        <p:strVal val="visible"/>
                                      </p:to>
                                    </p:set>
                                    <p:animEffect transition="in" filter="diamond(in)">
                                      <p:cBhvr>
                                        <p:cTn id="49" dur="1000"/>
                                        <p:tgtEl>
                                          <p:spTgt spid="13315">
                                            <p:txEl>
                                              <p:pRg st="14" end="14"/>
                                            </p:txEl>
                                          </p:spTgt>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3315">
                                            <p:txEl>
                                              <p:pRg st="15" end="15"/>
                                            </p:txEl>
                                          </p:spTgt>
                                        </p:tgtEl>
                                        <p:attrNameLst>
                                          <p:attrName>style.visibility</p:attrName>
                                        </p:attrNameLst>
                                      </p:cBhvr>
                                      <p:to>
                                        <p:strVal val="visible"/>
                                      </p:to>
                                    </p:set>
                                    <p:animEffect transition="in" filter="diamond(in)">
                                      <p:cBhvr>
                                        <p:cTn id="52" dur="1000"/>
                                        <p:tgtEl>
                                          <p:spTgt spid="1331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a:xfrm>
            <a:off x="0" y="0"/>
            <a:ext cx="9144000" cy="1500188"/>
          </a:xfrm>
        </p:spPr>
        <p:txBody>
          <a:bodyPr/>
          <a:lstStyle/>
          <a:p>
            <a:pPr eaLnBrk="1" hangingPunct="1"/>
            <a:r>
              <a:rPr lang="en-US" sz="5400" smtClean="0">
                <a:solidFill>
                  <a:srgbClr val="FF0000"/>
                </a:solidFill>
              </a:rPr>
              <a:t>Eosinophilia</a:t>
            </a:r>
            <a:r>
              <a:rPr lang="en-US" b="1" smtClean="0"/>
              <a:t/>
            </a:r>
            <a:br>
              <a:rPr lang="en-US" b="1" smtClean="0"/>
            </a:br>
            <a:r>
              <a:rPr lang="en-US" b="1" smtClean="0"/>
              <a:t> </a:t>
            </a:r>
            <a:r>
              <a:rPr lang="en-US" sz="4000" smtClean="0">
                <a:solidFill>
                  <a:srgbClr val="00B050"/>
                </a:solidFill>
              </a:rPr>
              <a:t>Causes</a:t>
            </a:r>
            <a:endParaRPr lang="en-US" smtClean="0">
              <a:solidFill>
                <a:srgbClr val="00B050"/>
              </a:solidFill>
            </a:endParaRPr>
          </a:p>
        </p:txBody>
      </p:sp>
      <p:sp>
        <p:nvSpPr>
          <p:cNvPr id="14339" name="Rectangle 2"/>
          <p:cNvSpPr>
            <a:spLocks noGrp="1" noChangeArrowheads="1"/>
          </p:cNvSpPr>
          <p:nvPr>
            <p:ph idx="1"/>
          </p:nvPr>
        </p:nvSpPr>
        <p:spPr>
          <a:xfrm>
            <a:off x="0" y="1643063"/>
            <a:ext cx="9144000" cy="5072062"/>
          </a:xfrm>
        </p:spPr>
        <p:txBody>
          <a:bodyPr/>
          <a:lstStyle/>
          <a:p>
            <a:pPr eaLnBrk="1" hangingPunct="1">
              <a:buFontTx/>
              <a:buNone/>
            </a:pPr>
            <a:endParaRPr lang="en-US" sz="300" b="1" smtClean="0">
              <a:solidFill>
                <a:srgbClr val="00FF00"/>
              </a:solidFill>
            </a:endParaRPr>
          </a:p>
          <a:p>
            <a:pPr eaLnBrk="1" hangingPunct="1"/>
            <a:r>
              <a:rPr lang="en-US" sz="2400" b="1" smtClean="0">
                <a:solidFill>
                  <a:srgbClr val="FF0000"/>
                </a:solidFill>
              </a:rPr>
              <a:t>Allergic reactions:</a:t>
            </a:r>
          </a:p>
          <a:p>
            <a:pPr eaLnBrk="1" hangingPunct="1">
              <a:buFontTx/>
              <a:buNone/>
            </a:pPr>
            <a:r>
              <a:rPr lang="en-US" sz="2000" b="1" smtClean="0"/>
              <a:t> 		</a:t>
            </a:r>
            <a:r>
              <a:rPr lang="en-US" sz="1800" b="1" smtClean="0">
                <a:solidFill>
                  <a:srgbClr val="0000FF"/>
                </a:solidFill>
              </a:rPr>
              <a:t>Asthma, hay fever, urticaria, </a:t>
            </a:r>
          </a:p>
          <a:p>
            <a:pPr eaLnBrk="1" hangingPunct="1">
              <a:buFontTx/>
              <a:buNone/>
            </a:pPr>
            <a:r>
              <a:rPr lang="en-US" sz="1800" b="1" smtClean="0">
                <a:solidFill>
                  <a:srgbClr val="0000FF"/>
                </a:solidFill>
              </a:rPr>
              <a:t>		angioneurotic oedema</a:t>
            </a:r>
            <a:endParaRPr lang="en-US" sz="2000" b="1" smtClean="0">
              <a:solidFill>
                <a:srgbClr val="0000FF"/>
              </a:solidFill>
            </a:endParaRPr>
          </a:p>
          <a:p>
            <a:pPr eaLnBrk="1" hangingPunct="1"/>
            <a:r>
              <a:rPr lang="en-US" sz="2400" b="1" smtClean="0">
                <a:solidFill>
                  <a:srgbClr val="00B050"/>
                </a:solidFill>
              </a:rPr>
              <a:t>Parasitic Infestation:</a:t>
            </a:r>
          </a:p>
          <a:p>
            <a:pPr eaLnBrk="1" hangingPunct="1">
              <a:buFontTx/>
              <a:buNone/>
            </a:pPr>
            <a:r>
              <a:rPr lang="en-US" sz="2000" b="1" smtClean="0"/>
              <a:t> 		</a:t>
            </a:r>
            <a:r>
              <a:rPr lang="en-US" sz="1800" b="1" smtClean="0">
                <a:solidFill>
                  <a:srgbClr val="9900CC"/>
                </a:solidFill>
              </a:rPr>
              <a:t>Tissue parasites – trichinosis, filariasis, </a:t>
            </a:r>
          </a:p>
          <a:p>
            <a:pPr eaLnBrk="1" hangingPunct="1">
              <a:buFontTx/>
              <a:buNone/>
            </a:pPr>
            <a:r>
              <a:rPr lang="en-US" sz="1800" b="1" smtClean="0">
                <a:solidFill>
                  <a:srgbClr val="9900CC"/>
                </a:solidFill>
              </a:rPr>
              <a:t>		visceral larva migrans, etc..</a:t>
            </a:r>
          </a:p>
          <a:p>
            <a:pPr eaLnBrk="1" hangingPunct="1">
              <a:buFontTx/>
              <a:buNone/>
            </a:pPr>
            <a:r>
              <a:rPr lang="en-US" sz="1800" b="1" smtClean="0">
                <a:solidFill>
                  <a:srgbClr val="9900CC"/>
                </a:solidFill>
              </a:rPr>
              <a:t>		Intestinal parasites – Ascaris, Taenia, etc.  (less regularly)</a:t>
            </a:r>
          </a:p>
          <a:p>
            <a:pPr eaLnBrk="1" hangingPunct="1"/>
            <a:r>
              <a:rPr lang="en-US" sz="2400" b="1" smtClean="0">
                <a:solidFill>
                  <a:srgbClr val="FF0000"/>
                </a:solidFill>
              </a:rPr>
              <a:t>Skin disorders:</a:t>
            </a:r>
          </a:p>
          <a:p>
            <a:pPr eaLnBrk="1" hangingPunct="1">
              <a:buFontTx/>
              <a:buNone/>
            </a:pPr>
            <a:r>
              <a:rPr lang="en-US" sz="2000" b="1" smtClean="0"/>
              <a:t> 		</a:t>
            </a:r>
            <a:r>
              <a:rPr lang="en-US" sz="1800" b="1" smtClean="0">
                <a:solidFill>
                  <a:srgbClr val="00B050"/>
                </a:solidFill>
              </a:rPr>
              <a:t>Pemphigus, pemphigoid, eczema, psoriasis, (dermatitis herpetiformis)</a:t>
            </a:r>
            <a:endParaRPr lang="en-US" sz="2000" b="1" smtClean="0">
              <a:solidFill>
                <a:srgbClr val="00B050"/>
              </a:solidFill>
            </a:endParaRPr>
          </a:p>
          <a:p>
            <a:pPr eaLnBrk="1" hangingPunct="1"/>
            <a:r>
              <a:rPr lang="en-US" sz="2400" b="1" smtClean="0">
                <a:solidFill>
                  <a:srgbClr val="9900CC"/>
                </a:solidFill>
              </a:rPr>
              <a:t>Drug hypersensitivity reactions:</a:t>
            </a:r>
            <a:r>
              <a:rPr lang="en-US" sz="2400" b="1" smtClean="0">
                <a:solidFill>
                  <a:srgbClr val="FFFF00"/>
                </a:solidFill>
              </a:rPr>
              <a:t>:</a:t>
            </a:r>
          </a:p>
          <a:p>
            <a:pPr algn="just" eaLnBrk="1" hangingPunct="1">
              <a:buFontTx/>
              <a:buNone/>
            </a:pPr>
            <a:r>
              <a:rPr lang="en-US" sz="2000" b="1" smtClean="0"/>
              <a:t> 		</a:t>
            </a:r>
            <a:r>
              <a:rPr lang="en-US" sz="1800" b="1" smtClean="0">
                <a:solidFill>
                  <a:srgbClr val="0000FF"/>
                </a:solidFill>
              </a:rPr>
              <a:t>Especially iodides, penicillin, allopurinol, gold salts, tartrazine</a:t>
            </a:r>
          </a:p>
          <a:p>
            <a:pPr algn="just" eaLnBrk="1" hangingPunct="1">
              <a:buFontTx/>
              <a:buNone/>
            </a:pPr>
            <a:r>
              <a:rPr lang="en-US" sz="1800" b="1" smtClean="0">
                <a:solidFill>
                  <a:srgbClr val="0000FF"/>
                </a:solidFill>
              </a:rPr>
              <a:t>		Loffler’s pulmonary syndrome and Loffler’s endomyocarditis</a:t>
            </a:r>
          </a:p>
          <a:p>
            <a:pPr algn="just" eaLnBrk="1" hangingPunct="1">
              <a:buFontTx/>
              <a:buNone/>
            </a:pPr>
            <a:r>
              <a:rPr lang="en-US" sz="1800" b="1" smtClean="0">
                <a:solidFill>
                  <a:srgbClr val="0000FF"/>
                </a:solidFill>
              </a:rPr>
              <a:t>		Tropical eosinophilia (probably filarial)</a:t>
            </a:r>
          </a:p>
          <a:p>
            <a:pPr algn="just" eaLnBrk="1" hangingPunct="1">
              <a:buFontTx/>
              <a:buNone/>
            </a:pPr>
            <a:r>
              <a:rPr lang="en-US" sz="2000" b="1" smtClean="0"/>
              <a:t> </a:t>
            </a:r>
          </a:p>
        </p:txBody>
      </p:sp>
      <p:cxnSp>
        <p:nvCxnSpPr>
          <p:cNvPr id="7" name="Straight Connector 6"/>
          <p:cNvCxnSpPr/>
          <p:nvPr/>
        </p:nvCxnSpPr>
        <p:spPr>
          <a:xfrm>
            <a:off x="0" y="1752600"/>
            <a:ext cx="9001125" cy="1588"/>
          </a:xfrm>
          <a:prstGeom prst="line">
            <a:avLst/>
          </a:prstGeom>
          <a:ln>
            <a:solidFill>
              <a:srgbClr val="FF2B2B"/>
            </a:solidFill>
          </a:ln>
        </p:spPr>
        <p:style>
          <a:lnRef idx="3">
            <a:schemeClr val="accent1"/>
          </a:lnRef>
          <a:fillRef idx="0">
            <a:schemeClr val="accent1"/>
          </a:fillRef>
          <a:effectRef idx="2">
            <a:schemeClr val="accent1"/>
          </a:effectRef>
          <a:fontRef idx="minor">
            <a:schemeClr val="tx1"/>
          </a:fontRef>
        </p:style>
      </p:cxnSp>
      <p:pic>
        <p:nvPicPr>
          <p:cNvPr id="19461" name="Picture 3" descr="C:\Documents and Settings\DrHiggy\Desktop\eosinophils.jpg"/>
          <p:cNvPicPr>
            <a:picLocks noChangeAspect="1" noChangeArrowheads="1"/>
          </p:cNvPicPr>
          <p:nvPr/>
        </p:nvPicPr>
        <p:blipFill>
          <a:blip r:embed="rId3"/>
          <a:srcRect/>
          <a:stretch>
            <a:fillRect/>
          </a:stretch>
        </p:blipFill>
        <p:spPr bwMode="auto">
          <a:xfrm>
            <a:off x="5791200" y="1981200"/>
            <a:ext cx="3124200" cy="1981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1+#ppt_w/2"/>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4"/>
          <p:cNvSpPr>
            <a:spLocks noGrp="1"/>
          </p:cNvSpPr>
          <p:nvPr>
            <p:ph type="title"/>
          </p:nvPr>
        </p:nvSpPr>
        <p:spPr>
          <a:xfrm>
            <a:off x="0" y="0"/>
            <a:ext cx="9144000" cy="1500188"/>
          </a:xfrm>
        </p:spPr>
        <p:txBody>
          <a:bodyPr/>
          <a:lstStyle/>
          <a:p>
            <a:pPr eaLnBrk="1" hangingPunct="1"/>
            <a:r>
              <a:rPr lang="en-US" sz="5400" smtClean="0">
                <a:solidFill>
                  <a:srgbClr val="FF0000"/>
                </a:solidFill>
              </a:rPr>
              <a:t>Eosinophilia</a:t>
            </a:r>
            <a:r>
              <a:rPr lang="en-US" b="1" smtClean="0"/>
              <a:t/>
            </a:r>
            <a:br>
              <a:rPr lang="en-US" b="1" smtClean="0"/>
            </a:br>
            <a:r>
              <a:rPr lang="en-US" b="1" smtClean="0"/>
              <a:t> </a:t>
            </a:r>
            <a:r>
              <a:rPr lang="en-US" sz="3600" smtClean="0">
                <a:solidFill>
                  <a:srgbClr val="00B050"/>
                </a:solidFill>
              </a:rPr>
              <a:t>Causes </a:t>
            </a:r>
            <a:r>
              <a:rPr lang="en-US" sz="2400" smtClean="0">
                <a:solidFill>
                  <a:srgbClr val="00B050"/>
                </a:solidFill>
              </a:rPr>
              <a:t>(Cont…)</a:t>
            </a:r>
            <a:endParaRPr lang="en-US" smtClean="0">
              <a:solidFill>
                <a:srgbClr val="00B050"/>
              </a:solidFill>
            </a:endParaRPr>
          </a:p>
        </p:txBody>
      </p:sp>
      <p:sp>
        <p:nvSpPr>
          <p:cNvPr id="15363" name="Rectangle 2"/>
          <p:cNvSpPr>
            <a:spLocks noGrp="1" noChangeArrowheads="1"/>
          </p:cNvSpPr>
          <p:nvPr>
            <p:ph idx="1"/>
          </p:nvPr>
        </p:nvSpPr>
        <p:spPr>
          <a:xfrm>
            <a:off x="0" y="1643063"/>
            <a:ext cx="9144000" cy="5072062"/>
          </a:xfrm>
        </p:spPr>
        <p:txBody>
          <a:bodyPr/>
          <a:lstStyle/>
          <a:p>
            <a:pPr eaLnBrk="1" hangingPunct="1"/>
            <a:endParaRPr lang="en-US" sz="600" b="1" smtClean="0"/>
          </a:p>
          <a:p>
            <a:pPr eaLnBrk="1" hangingPunct="1"/>
            <a:endParaRPr lang="en-US" sz="2400" b="1" smtClean="0">
              <a:solidFill>
                <a:srgbClr val="00B050"/>
              </a:solidFill>
            </a:endParaRPr>
          </a:p>
          <a:p>
            <a:pPr eaLnBrk="1" hangingPunct="1"/>
            <a:r>
              <a:rPr lang="en-US" sz="2400" b="1" smtClean="0">
                <a:solidFill>
                  <a:srgbClr val="00B050"/>
                </a:solidFill>
              </a:rPr>
              <a:t>Malignant diseases:</a:t>
            </a:r>
          </a:p>
          <a:p>
            <a:pPr eaLnBrk="1" hangingPunct="1">
              <a:buFontTx/>
              <a:buNone/>
            </a:pPr>
            <a:r>
              <a:rPr lang="en-US" sz="800" b="1" smtClean="0"/>
              <a:t>	</a:t>
            </a:r>
            <a:r>
              <a:rPr lang="en-US" sz="700" b="1" smtClean="0">
                <a:solidFill>
                  <a:srgbClr val="9900CC"/>
                </a:solidFill>
              </a:rPr>
              <a:t>                  </a:t>
            </a:r>
            <a:r>
              <a:rPr lang="en-US" sz="1800" b="1" smtClean="0">
                <a:solidFill>
                  <a:srgbClr val="9900CC"/>
                </a:solidFill>
              </a:rPr>
              <a:t>Especially Hodgkin’s disease, </a:t>
            </a:r>
          </a:p>
          <a:p>
            <a:pPr eaLnBrk="1" hangingPunct="1">
              <a:buFontTx/>
              <a:buNone/>
            </a:pPr>
            <a:r>
              <a:rPr lang="en-US" sz="1800" b="1" smtClean="0">
                <a:solidFill>
                  <a:srgbClr val="9900CC"/>
                </a:solidFill>
              </a:rPr>
              <a:t>	       carcinoma of ovary, lung stomach,</a:t>
            </a:r>
          </a:p>
          <a:p>
            <a:pPr eaLnBrk="1" hangingPunct="1">
              <a:buFontTx/>
              <a:buNone/>
            </a:pPr>
            <a:r>
              <a:rPr lang="en-US" sz="1800" b="1" smtClean="0">
                <a:solidFill>
                  <a:srgbClr val="9900CC"/>
                </a:solidFill>
              </a:rPr>
              <a:t>             angioimmunoblastic lymphadenopathy</a:t>
            </a:r>
            <a:r>
              <a:rPr lang="en-US" sz="800" b="1" smtClean="0"/>
              <a:t>. </a:t>
            </a:r>
          </a:p>
          <a:p>
            <a:pPr eaLnBrk="1" hangingPunct="1"/>
            <a:r>
              <a:rPr lang="en-US" sz="2400" b="1" smtClean="0">
                <a:solidFill>
                  <a:srgbClr val="F80000"/>
                </a:solidFill>
              </a:rPr>
              <a:t>Following irradiation or splenectomy:</a:t>
            </a:r>
          </a:p>
          <a:p>
            <a:pPr eaLnBrk="1" hangingPunct="1">
              <a:buFontTx/>
              <a:buNone/>
            </a:pPr>
            <a:r>
              <a:rPr lang="en-US" sz="800" b="1" smtClean="0"/>
              <a:t> 	</a:t>
            </a:r>
            <a:r>
              <a:rPr lang="en-US" sz="800" b="1" smtClean="0">
                <a:solidFill>
                  <a:srgbClr val="0000FF"/>
                </a:solidFill>
              </a:rPr>
              <a:t>                </a:t>
            </a:r>
            <a:r>
              <a:rPr lang="en-US" sz="2000" b="1" smtClean="0">
                <a:solidFill>
                  <a:srgbClr val="0000FF"/>
                </a:solidFill>
              </a:rPr>
              <a:t>Hypereosinophilic syndromes</a:t>
            </a:r>
          </a:p>
          <a:p>
            <a:pPr eaLnBrk="1" hangingPunct="1">
              <a:buFontTx/>
              <a:buNone/>
            </a:pPr>
            <a:r>
              <a:rPr lang="en-US" sz="2000" b="1" smtClean="0">
                <a:solidFill>
                  <a:srgbClr val="0000FF"/>
                </a:solidFill>
              </a:rPr>
              <a:t>	       Eosinophilic leukaemia</a:t>
            </a:r>
          </a:p>
          <a:p>
            <a:pPr eaLnBrk="1" hangingPunct="1"/>
            <a:r>
              <a:rPr lang="en-US" sz="2400" b="1" smtClean="0">
                <a:solidFill>
                  <a:srgbClr val="0070C0"/>
                </a:solidFill>
              </a:rPr>
              <a:t>Miscellaneous Conditions:</a:t>
            </a:r>
          </a:p>
          <a:p>
            <a:pPr eaLnBrk="1" hangingPunct="1">
              <a:buFontTx/>
              <a:buNone/>
            </a:pPr>
            <a:r>
              <a:rPr lang="en-US" sz="800" b="1" smtClean="0"/>
              <a:t> 	               </a:t>
            </a:r>
            <a:r>
              <a:rPr lang="en-US" sz="1800" b="1" smtClean="0">
                <a:solidFill>
                  <a:srgbClr val="C00000"/>
                </a:solidFill>
              </a:rPr>
              <a:t>Polyarteritis nodosa, ulcerative colitis, sardoidosis, scarlet fever,</a:t>
            </a:r>
          </a:p>
          <a:p>
            <a:pPr eaLnBrk="1" hangingPunct="1">
              <a:buFontTx/>
              <a:buNone/>
            </a:pPr>
            <a:r>
              <a:rPr lang="en-US" sz="1800" b="1" smtClean="0">
                <a:solidFill>
                  <a:srgbClr val="C00000"/>
                </a:solidFill>
              </a:rPr>
              <a:t>	      pernicious anaemia, chronic active hepatitis, eosinophilic granuloma,</a:t>
            </a:r>
          </a:p>
          <a:p>
            <a:pPr eaLnBrk="1" hangingPunct="1">
              <a:buFontTx/>
              <a:buNone/>
            </a:pPr>
            <a:r>
              <a:rPr lang="en-US" sz="1800" b="1" smtClean="0">
                <a:solidFill>
                  <a:srgbClr val="C00000"/>
                </a:solidFill>
              </a:rPr>
              <a:t>           familial eosinophilia  </a:t>
            </a:r>
            <a:endParaRPr lang="en-US" sz="2000" b="1" smtClean="0">
              <a:solidFill>
                <a:srgbClr val="C00000"/>
              </a:solidFill>
            </a:endParaRPr>
          </a:p>
        </p:txBody>
      </p:sp>
      <p:cxnSp>
        <p:nvCxnSpPr>
          <p:cNvPr id="7" name="Straight Connector 6"/>
          <p:cNvCxnSpPr/>
          <p:nvPr/>
        </p:nvCxnSpPr>
        <p:spPr>
          <a:xfrm>
            <a:off x="0" y="1752600"/>
            <a:ext cx="9144000" cy="0"/>
          </a:xfrm>
          <a:prstGeom prst="line">
            <a:avLst/>
          </a:prstGeom>
          <a:ln>
            <a:solidFill>
              <a:srgbClr val="FF2B2B"/>
            </a:solidFill>
          </a:ln>
        </p:spPr>
        <p:style>
          <a:lnRef idx="3">
            <a:schemeClr val="accent1"/>
          </a:lnRef>
          <a:fillRef idx="0">
            <a:schemeClr val="accent1"/>
          </a:fillRef>
          <a:effectRef idx="2">
            <a:schemeClr val="accent1"/>
          </a:effectRef>
          <a:fontRef idx="minor">
            <a:schemeClr val="tx1"/>
          </a:fontRef>
        </p:style>
      </p:cxnSp>
      <p:pic>
        <p:nvPicPr>
          <p:cNvPr id="20485" name="Picture 8" descr="C:\Documents and Settings\DrHiggy\Desktop\Eosinoph.JPG"/>
          <p:cNvPicPr>
            <a:picLocks noChangeAspect="1" noChangeArrowheads="1"/>
          </p:cNvPicPr>
          <p:nvPr/>
        </p:nvPicPr>
        <p:blipFill>
          <a:blip r:embed="rId3"/>
          <a:srcRect/>
          <a:stretch>
            <a:fillRect/>
          </a:stretch>
        </p:blipFill>
        <p:spPr bwMode="auto">
          <a:xfrm>
            <a:off x="5867400" y="1905000"/>
            <a:ext cx="3276600" cy="266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1+#ppt_w/2"/>
                                          </p:val>
                                        </p:tav>
                                        <p:tav tm="100000">
                                          <p:val>
                                            <p:strVal val="#ppt_x"/>
                                          </p:val>
                                        </p:tav>
                                      </p:tavLst>
                                    </p:anim>
                                    <p:anim calcmode="lin" valueType="num">
                                      <p:cBhvr additive="base">
                                        <p:cTn id="8" dur="500" fill="hold"/>
                                        <p:tgtEl>
                                          <p:spTgt spid="153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
          <p:cNvPicPr>
            <a:picLocks noChangeAspect="1" noChangeArrowheads="1"/>
          </p:cNvPicPr>
          <p:nvPr/>
        </p:nvPicPr>
        <p:blipFill>
          <a:blip r:embed="rId3">
            <a:lum bright="-24000" contrast="48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a:xfrm>
            <a:off x="0" y="381000"/>
            <a:ext cx="9144000" cy="838200"/>
          </a:xfrm>
        </p:spPr>
        <p:txBody>
          <a:bodyPr/>
          <a:lstStyle/>
          <a:p>
            <a:pPr eaLnBrk="1" hangingPunct="1"/>
            <a:r>
              <a:rPr lang="en-US" sz="3200" smtClean="0">
                <a:solidFill>
                  <a:srgbClr val="F80000"/>
                </a:solidFill>
              </a:rPr>
              <a:t>Leukaemoid Reaction </a:t>
            </a:r>
            <a:r>
              <a:rPr lang="en-US" sz="2400" smtClean="0">
                <a:solidFill>
                  <a:srgbClr val="F80000"/>
                </a:solidFill>
              </a:rPr>
              <a:t>or</a:t>
            </a:r>
            <a:r>
              <a:rPr lang="en-US" sz="3200" smtClean="0">
                <a:solidFill>
                  <a:srgbClr val="F80000"/>
                </a:solidFill>
              </a:rPr>
              <a:t> Leucoerythroblastic Anaemia</a:t>
            </a:r>
            <a:r>
              <a:rPr lang="en-US" b="1" smtClean="0"/>
              <a:t/>
            </a:r>
            <a:br>
              <a:rPr lang="en-US" b="1" smtClean="0"/>
            </a:br>
            <a:r>
              <a:rPr lang="en-US" sz="2800" smtClean="0">
                <a:solidFill>
                  <a:srgbClr val="00B050"/>
                </a:solidFill>
              </a:rPr>
              <a:t>Causes</a:t>
            </a:r>
            <a:endParaRPr lang="en-US" smtClean="0">
              <a:solidFill>
                <a:srgbClr val="00B050"/>
              </a:solidFill>
            </a:endParaRPr>
          </a:p>
        </p:txBody>
      </p:sp>
      <p:sp>
        <p:nvSpPr>
          <p:cNvPr id="16387" name="Rectangle 2"/>
          <p:cNvSpPr>
            <a:spLocks noGrp="1" noChangeArrowheads="1"/>
          </p:cNvSpPr>
          <p:nvPr>
            <p:ph idx="1"/>
          </p:nvPr>
        </p:nvSpPr>
        <p:spPr>
          <a:xfrm>
            <a:off x="0" y="1643063"/>
            <a:ext cx="9144000" cy="5214937"/>
          </a:xfrm>
        </p:spPr>
        <p:txBody>
          <a:bodyPr/>
          <a:lstStyle/>
          <a:p>
            <a:pPr eaLnBrk="1" hangingPunct="1"/>
            <a:r>
              <a:rPr lang="en-US" sz="2000" b="1" smtClean="0">
                <a:solidFill>
                  <a:srgbClr val="FF0000"/>
                </a:solidFill>
              </a:rPr>
              <a:t>Severe infections, especially in children</a:t>
            </a:r>
            <a:r>
              <a:rPr lang="en-US" sz="2400" b="1" smtClean="0">
                <a:solidFill>
                  <a:srgbClr val="FF0000"/>
                </a:solidFill>
              </a:rPr>
              <a:t>:</a:t>
            </a:r>
          </a:p>
          <a:p>
            <a:pPr eaLnBrk="1" hangingPunct="1">
              <a:buFontTx/>
              <a:buNone/>
            </a:pPr>
            <a:r>
              <a:rPr lang="en-US" sz="800" b="1" smtClean="0"/>
              <a:t>	</a:t>
            </a:r>
            <a:r>
              <a:rPr lang="en-US" sz="700" b="1" smtClean="0">
                <a:solidFill>
                  <a:srgbClr val="0000FF"/>
                </a:solidFill>
              </a:rPr>
              <a:t>       </a:t>
            </a:r>
            <a:r>
              <a:rPr lang="en-US" sz="1800" b="1" smtClean="0">
                <a:solidFill>
                  <a:srgbClr val="0000FF"/>
                </a:solidFill>
              </a:rPr>
              <a:t>a.   Pneumonia, septicaemia, meningococcal meningitis</a:t>
            </a:r>
          </a:p>
          <a:p>
            <a:pPr eaLnBrk="1" hangingPunct="1">
              <a:buFontTx/>
              <a:buNone/>
            </a:pPr>
            <a:r>
              <a:rPr lang="en-US" sz="1800" b="1" smtClean="0">
                <a:solidFill>
                  <a:srgbClr val="0000FF"/>
                </a:solidFill>
              </a:rPr>
              <a:t>	   b.   Infectious mononucleosis, pertussis</a:t>
            </a:r>
          </a:p>
          <a:p>
            <a:pPr eaLnBrk="1" hangingPunct="1"/>
            <a:r>
              <a:rPr lang="en-US" sz="2000" b="1" smtClean="0">
                <a:solidFill>
                  <a:srgbClr val="9900CC"/>
                </a:solidFill>
              </a:rPr>
              <a:t>Intoxications:</a:t>
            </a:r>
          </a:p>
          <a:p>
            <a:pPr eaLnBrk="1" hangingPunct="1">
              <a:buFontTx/>
              <a:buNone/>
            </a:pPr>
            <a:r>
              <a:rPr lang="en-US" sz="800" b="1" smtClean="0"/>
              <a:t> 	</a:t>
            </a:r>
            <a:r>
              <a:rPr lang="en-US" sz="800" b="1" smtClean="0">
                <a:solidFill>
                  <a:srgbClr val="FF2B2B"/>
                </a:solidFill>
              </a:rPr>
              <a:t>        </a:t>
            </a:r>
            <a:r>
              <a:rPr lang="en-US" sz="1800" b="1" smtClean="0">
                <a:solidFill>
                  <a:srgbClr val="00B050"/>
                </a:solidFill>
              </a:rPr>
              <a:t>Eclampsia, severe burns, mercury poisoning</a:t>
            </a:r>
            <a:endParaRPr lang="en-US" sz="2000" b="1" smtClean="0">
              <a:solidFill>
                <a:srgbClr val="00B050"/>
              </a:solidFill>
            </a:endParaRPr>
          </a:p>
          <a:p>
            <a:pPr eaLnBrk="1" hangingPunct="1"/>
            <a:r>
              <a:rPr lang="en-US" sz="2000" b="1" smtClean="0">
                <a:solidFill>
                  <a:srgbClr val="0070C0"/>
                </a:solidFill>
              </a:rPr>
              <a:t>Neoplasia: </a:t>
            </a:r>
          </a:p>
          <a:p>
            <a:pPr eaLnBrk="1" hangingPunct="1">
              <a:buFontTx/>
              <a:buNone/>
            </a:pPr>
            <a:r>
              <a:rPr lang="en-US" sz="2400" b="1" smtClean="0"/>
              <a:t>       </a:t>
            </a:r>
            <a:r>
              <a:rPr lang="en-US" sz="1800" b="1" smtClean="0">
                <a:solidFill>
                  <a:srgbClr val="9900CC"/>
                </a:solidFill>
              </a:rPr>
              <a:t>Especially with bone-marrow infiltration</a:t>
            </a:r>
            <a:endParaRPr lang="en-US" sz="2000" b="1" smtClean="0">
              <a:solidFill>
                <a:srgbClr val="9900CC"/>
              </a:solidFill>
            </a:endParaRPr>
          </a:p>
          <a:p>
            <a:pPr eaLnBrk="1" hangingPunct="1"/>
            <a:r>
              <a:rPr lang="en-US" sz="2000" b="1" smtClean="0">
                <a:solidFill>
                  <a:srgbClr val="00B050"/>
                </a:solidFill>
              </a:rPr>
              <a:t>Severe haemorrhage or haemolysis</a:t>
            </a:r>
          </a:p>
          <a:p>
            <a:pPr eaLnBrk="1" hangingPunct="1"/>
            <a:endParaRPr lang="en-US" sz="600" b="1" smtClean="0">
              <a:solidFill>
                <a:srgbClr val="00B050"/>
              </a:solidFill>
            </a:endParaRPr>
          </a:p>
        </p:txBody>
      </p:sp>
      <p:cxnSp>
        <p:nvCxnSpPr>
          <p:cNvPr id="7" name="Straight Connector 6"/>
          <p:cNvCxnSpPr/>
          <p:nvPr/>
        </p:nvCxnSpPr>
        <p:spPr>
          <a:xfrm>
            <a:off x="0" y="1571625"/>
            <a:ext cx="9001125" cy="1588"/>
          </a:xfrm>
          <a:prstGeom prst="line">
            <a:avLst/>
          </a:prstGeom>
          <a:ln>
            <a:solidFill>
              <a:srgbClr val="FF2B2B"/>
            </a:solidFill>
          </a:ln>
        </p:spPr>
        <p:style>
          <a:lnRef idx="3">
            <a:schemeClr val="accent1"/>
          </a:lnRef>
          <a:fillRef idx="0">
            <a:schemeClr val="accent1"/>
          </a:fillRef>
          <a:effectRef idx="2">
            <a:schemeClr val="accent1"/>
          </a:effectRef>
          <a:fontRef idx="minor">
            <a:schemeClr val="tx1"/>
          </a:fontRef>
        </p:style>
      </p:cxnSp>
      <p:pic>
        <p:nvPicPr>
          <p:cNvPr id="21509" name="Picture 2" descr="C:\Documents and Settings\DrHiggy\Desktop\leukoerythroblastic.jpg"/>
          <p:cNvPicPr>
            <a:picLocks noChangeAspect="1" noChangeArrowheads="1"/>
          </p:cNvPicPr>
          <p:nvPr/>
        </p:nvPicPr>
        <p:blipFill>
          <a:blip r:embed="rId3"/>
          <a:srcRect/>
          <a:stretch>
            <a:fillRect/>
          </a:stretch>
        </p:blipFill>
        <p:spPr bwMode="auto">
          <a:xfrm>
            <a:off x="5029200" y="3657600"/>
            <a:ext cx="3962400" cy="3035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anim calcmode="lin" valueType="num">
                                      <p:cBhvr additive="base">
                                        <p:cTn id="11" dur="500" fill="hold"/>
                                        <p:tgtEl>
                                          <p:spTgt spid="16387">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6387">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anim calcmode="lin" valueType="num">
                                      <p:cBhvr additive="base">
                                        <p:cTn id="15" dur="500" fill="hold"/>
                                        <p:tgtEl>
                                          <p:spTgt spid="16387">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387">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16387">
                                            <p:txEl>
                                              <p:pRg st="3" end="3"/>
                                            </p:txEl>
                                          </p:spTgt>
                                        </p:tgtEl>
                                        <p:attrNameLst>
                                          <p:attrName>style.visibility</p:attrName>
                                        </p:attrNameLst>
                                      </p:cBhvr>
                                      <p:to>
                                        <p:strVal val="visible"/>
                                      </p:to>
                                    </p:set>
                                    <p:anim calcmode="lin" valueType="num">
                                      <p:cBhvr additive="base">
                                        <p:cTn id="21" dur="500" fill="hold"/>
                                        <p:tgtEl>
                                          <p:spTgt spid="16387">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16387">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16387">
                                            <p:txEl>
                                              <p:pRg st="4" end="4"/>
                                            </p:txEl>
                                          </p:spTgt>
                                        </p:tgtEl>
                                        <p:attrNameLst>
                                          <p:attrName>style.visibility</p:attrName>
                                        </p:attrNameLst>
                                      </p:cBhvr>
                                      <p:to>
                                        <p:strVal val="visible"/>
                                      </p:to>
                                    </p:set>
                                    <p:anim calcmode="lin" valueType="num">
                                      <p:cBhvr additive="base">
                                        <p:cTn id="25" dur="500" fill="hold"/>
                                        <p:tgtEl>
                                          <p:spTgt spid="16387">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16387">
                                            <p:txEl>
                                              <p:pRg st="5" end="5"/>
                                            </p:txEl>
                                          </p:spTgt>
                                        </p:tgtEl>
                                        <p:attrNameLst>
                                          <p:attrName>style.visibility</p:attrName>
                                        </p:attrNameLst>
                                      </p:cBhvr>
                                      <p:to>
                                        <p:strVal val="visible"/>
                                      </p:to>
                                    </p:set>
                                    <p:anim calcmode="lin" valueType="num">
                                      <p:cBhvr additive="base">
                                        <p:cTn id="31" dur="500" fill="hold"/>
                                        <p:tgtEl>
                                          <p:spTgt spid="1638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387">
                                            <p:txEl>
                                              <p:pRg st="5" end="5"/>
                                            </p:txEl>
                                          </p:spTgt>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6387">
                                            <p:txEl>
                                              <p:pRg st="6" end="6"/>
                                            </p:txEl>
                                          </p:spTgt>
                                        </p:tgtEl>
                                        <p:attrNameLst>
                                          <p:attrName>style.visibility</p:attrName>
                                        </p:attrNameLst>
                                      </p:cBhvr>
                                      <p:to>
                                        <p:strVal val="visible"/>
                                      </p:to>
                                    </p:set>
                                    <p:anim calcmode="lin" valueType="num">
                                      <p:cBhvr additive="base">
                                        <p:cTn id="35" dur="500" fill="hold"/>
                                        <p:tgtEl>
                                          <p:spTgt spid="16387">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6387">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nodeType="clickEffect">
                                  <p:stCondLst>
                                    <p:cond delay="0"/>
                                  </p:stCondLst>
                                  <p:childTnLst>
                                    <p:set>
                                      <p:cBhvr>
                                        <p:cTn id="40" dur="1" fill="hold">
                                          <p:stCondLst>
                                            <p:cond delay="0"/>
                                          </p:stCondLst>
                                        </p:cTn>
                                        <p:tgtEl>
                                          <p:spTgt spid="16387">
                                            <p:txEl>
                                              <p:pRg st="7" end="7"/>
                                            </p:txEl>
                                          </p:spTgt>
                                        </p:tgtEl>
                                        <p:attrNameLst>
                                          <p:attrName>style.visibility</p:attrName>
                                        </p:attrNameLst>
                                      </p:cBhvr>
                                      <p:to>
                                        <p:strVal val="visible"/>
                                      </p:to>
                                    </p:set>
                                    <p:anim calcmode="lin" valueType="num">
                                      <p:cBhvr additive="base">
                                        <p:cTn id="41" dur="500" fill="hold"/>
                                        <p:tgtEl>
                                          <p:spTgt spid="16387">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16387">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4"/>
          <p:cNvSpPr>
            <a:spLocks noGrp="1"/>
          </p:cNvSpPr>
          <p:nvPr>
            <p:ph type="title"/>
          </p:nvPr>
        </p:nvSpPr>
        <p:spPr>
          <a:xfrm>
            <a:off x="0" y="142875"/>
            <a:ext cx="9144000" cy="857250"/>
          </a:xfrm>
        </p:spPr>
        <p:txBody>
          <a:bodyPr/>
          <a:lstStyle/>
          <a:p>
            <a:pPr eaLnBrk="1" hangingPunct="1"/>
            <a:r>
              <a:rPr lang="en-US" b="1" smtClean="0"/>
              <a:t/>
            </a:r>
            <a:br>
              <a:rPr lang="en-US" b="1" smtClean="0"/>
            </a:br>
            <a:r>
              <a:rPr lang="en-US" sz="4800" smtClean="0">
                <a:solidFill>
                  <a:srgbClr val="FF0000"/>
                </a:solidFill>
              </a:rPr>
              <a:t>Neutropenia</a:t>
            </a:r>
            <a:r>
              <a:rPr lang="en-US" sz="2800" smtClean="0"/>
              <a:t/>
            </a:r>
            <a:br>
              <a:rPr lang="en-US" sz="2800" smtClean="0"/>
            </a:br>
            <a:r>
              <a:rPr lang="en-US" sz="3200" smtClean="0">
                <a:solidFill>
                  <a:srgbClr val="00B050"/>
                </a:solidFill>
              </a:rPr>
              <a:t>Causes</a:t>
            </a:r>
            <a:r>
              <a:rPr lang="en-US" b="1" smtClean="0"/>
              <a:t/>
            </a:r>
            <a:br>
              <a:rPr lang="en-US" b="1" smtClean="0"/>
            </a:br>
            <a:endParaRPr lang="en-US" smtClean="0"/>
          </a:p>
        </p:txBody>
      </p:sp>
      <p:sp>
        <p:nvSpPr>
          <p:cNvPr id="17411" name="Rectangle 2"/>
          <p:cNvSpPr>
            <a:spLocks noGrp="1" noChangeArrowheads="1"/>
          </p:cNvSpPr>
          <p:nvPr>
            <p:ph idx="1"/>
          </p:nvPr>
        </p:nvSpPr>
        <p:spPr>
          <a:xfrm>
            <a:off x="142875" y="1071563"/>
            <a:ext cx="8858250" cy="5786437"/>
          </a:xfrm>
        </p:spPr>
        <p:txBody>
          <a:bodyPr/>
          <a:lstStyle/>
          <a:p>
            <a:pPr eaLnBrk="1" hangingPunct="1">
              <a:buFontTx/>
              <a:buNone/>
            </a:pPr>
            <a:endParaRPr lang="en-US" sz="1100" b="1" smtClean="0">
              <a:solidFill>
                <a:srgbClr val="00FF00"/>
              </a:solidFill>
            </a:endParaRPr>
          </a:p>
          <a:p>
            <a:pPr eaLnBrk="1" hangingPunct="1"/>
            <a:r>
              <a:rPr lang="en-US" sz="2400" b="1" smtClean="0">
                <a:solidFill>
                  <a:srgbClr val="FF0000"/>
                </a:solidFill>
              </a:rPr>
              <a:t>Drugs</a:t>
            </a:r>
            <a:r>
              <a:rPr lang="en-US" sz="2000" b="1" smtClean="0">
                <a:solidFill>
                  <a:srgbClr val="FF0000"/>
                </a:solidFill>
              </a:rPr>
              <a:t>:</a:t>
            </a:r>
          </a:p>
          <a:p>
            <a:pPr eaLnBrk="1" hangingPunct="1">
              <a:buFontTx/>
              <a:buNone/>
            </a:pPr>
            <a:r>
              <a:rPr lang="en-US" sz="2000" b="1" smtClean="0"/>
              <a:t>	       </a:t>
            </a:r>
            <a:r>
              <a:rPr lang="en-US" sz="2000" b="1" smtClean="0">
                <a:solidFill>
                  <a:srgbClr val="00B050"/>
                </a:solidFill>
              </a:rPr>
              <a:t>Selective neutropenia</a:t>
            </a:r>
          </a:p>
          <a:p>
            <a:pPr eaLnBrk="1" hangingPunct="1">
              <a:buFontTx/>
              <a:buNone/>
            </a:pPr>
            <a:r>
              <a:rPr lang="en-US" sz="2000" b="1" smtClean="0">
                <a:solidFill>
                  <a:srgbClr val="00B050"/>
                </a:solidFill>
              </a:rPr>
              <a:t>	       Agranulocytosis (Aplastic anaemia)</a:t>
            </a:r>
          </a:p>
          <a:p>
            <a:pPr eaLnBrk="1" hangingPunct="1"/>
            <a:r>
              <a:rPr lang="en-US" sz="2400" b="1" smtClean="0">
                <a:solidFill>
                  <a:srgbClr val="0070C0"/>
                </a:solidFill>
              </a:rPr>
              <a:t>Infections:</a:t>
            </a:r>
            <a:endParaRPr lang="en-US" sz="2000" b="1" smtClean="0">
              <a:solidFill>
                <a:srgbClr val="0070C0"/>
              </a:solidFill>
            </a:endParaRPr>
          </a:p>
          <a:p>
            <a:pPr eaLnBrk="1" hangingPunct="1">
              <a:buFontTx/>
              <a:buNone/>
            </a:pPr>
            <a:r>
              <a:rPr lang="en-US" sz="2000" b="1" smtClean="0"/>
              <a:t> 	       </a:t>
            </a:r>
            <a:r>
              <a:rPr lang="en-US" sz="2000" b="1" smtClean="0">
                <a:solidFill>
                  <a:srgbClr val="9900CC"/>
                </a:solidFill>
              </a:rPr>
              <a:t>Viral – including hepatitis, influenza, rubella</a:t>
            </a:r>
          </a:p>
          <a:p>
            <a:pPr eaLnBrk="1" hangingPunct="1">
              <a:buFontTx/>
              <a:buNone/>
            </a:pPr>
            <a:r>
              <a:rPr lang="en-US" sz="2000" b="1" smtClean="0">
                <a:solidFill>
                  <a:srgbClr val="9900CC"/>
                </a:solidFill>
              </a:rPr>
              <a:t>	       Bacterial – typhoid fever, brucellosis, miliary tuberculosis</a:t>
            </a:r>
          </a:p>
          <a:p>
            <a:pPr eaLnBrk="1" hangingPunct="1">
              <a:buFontTx/>
              <a:buNone/>
            </a:pPr>
            <a:r>
              <a:rPr lang="en-US" sz="2000" b="1" smtClean="0">
                <a:solidFill>
                  <a:srgbClr val="9900CC"/>
                </a:solidFill>
              </a:rPr>
              <a:t>	       Rickettsial and protozoal infections (Sometimes)</a:t>
            </a:r>
          </a:p>
          <a:p>
            <a:pPr eaLnBrk="1" hangingPunct="1"/>
            <a:r>
              <a:rPr lang="en-US" sz="2400" b="1" smtClean="0">
                <a:solidFill>
                  <a:srgbClr val="C00000"/>
                </a:solidFill>
              </a:rPr>
              <a:t>Megaloblastic anaemia</a:t>
            </a:r>
            <a:r>
              <a:rPr lang="en-US" sz="2000" b="1" smtClean="0">
                <a:solidFill>
                  <a:srgbClr val="C00000"/>
                </a:solidFill>
              </a:rPr>
              <a:t>:</a:t>
            </a:r>
          </a:p>
          <a:p>
            <a:pPr eaLnBrk="1" hangingPunct="1">
              <a:buFontTx/>
              <a:buNone/>
            </a:pPr>
            <a:r>
              <a:rPr lang="en-US" sz="2000" b="1" smtClean="0"/>
              <a:t> 	      </a:t>
            </a:r>
            <a:r>
              <a:rPr lang="en-US" sz="2000" b="1" smtClean="0">
                <a:solidFill>
                  <a:srgbClr val="0070C0"/>
                </a:solidFill>
              </a:rPr>
              <a:t>Vitamin B</a:t>
            </a:r>
            <a:r>
              <a:rPr lang="en-US" sz="2000" b="1" baseline="30000" smtClean="0">
                <a:solidFill>
                  <a:srgbClr val="0070C0"/>
                </a:solidFill>
              </a:rPr>
              <a:t>12</a:t>
            </a:r>
            <a:r>
              <a:rPr lang="en-US" sz="2000" b="1" smtClean="0">
                <a:solidFill>
                  <a:srgbClr val="0070C0"/>
                </a:solidFill>
              </a:rPr>
              <a:t> or folate deficiency</a:t>
            </a:r>
          </a:p>
          <a:p>
            <a:pPr eaLnBrk="1" hangingPunct="1"/>
            <a:r>
              <a:rPr lang="en-US" sz="2400" b="1" smtClean="0">
                <a:solidFill>
                  <a:srgbClr val="FF2B2B"/>
                </a:solidFill>
              </a:rPr>
              <a:t>Chronic neutropenia</a:t>
            </a:r>
            <a:r>
              <a:rPr lang="en-US" sz="2000" b="1" smtClean="0">
                <a:solidFill>
                  <a:srgbClr val="FF2B2B"/>
                </a:solidFill>
              </a:rPr>
              <a:t>:</a:t>
            </a:r>
          </a:p>
          <a:p>
            <a:pPr eaLnBrk="1" hangingPunct="1">
              <a:buFontTx/>
              <a:buNone/>
            </a:pPr>
            <a:r>
              <a:rPr lang="en-US" sz="2000" b="1" smtClean="0"/>
              <a:t> 	</a:t>
            </a:r>
            <a:r>
              <a:rPr lang="en-US" sz="2000" b="1" smtClean="0">
                <a:solidFill>
                  <a:srgbClr val="0000FF"/>
                </a:solidFill>
              </a:rPr>
              <a:t>      Chronic idiopathic neutropenia</a:t>
            </a:r>
          </a:p>
          <a:p>
            <a:pPr eaLnBrk="1" hangingPunct="1">
              <a:buFontTx/>
              <a:buNone/>
            </a:pPr>
            <a:r>
              <a:rPr lang="en-US" sz="2000" b="1" smtClean="0">
                <a:solidFill>
                  <a:srgbClr val="0000FF"/>
                </a:solidFill>
              </a:rPr>
              <a:t>	       Immune neutropenia</a:t>
            </a:r>
          </a:p>
          <a:p>
            <a:pPr eaLnBrk="1" hangingPunct="1">
              <a:buFontTx/>
              <a:buNone/>
            </a:pPr>
            <a:r>
              <a:rPr lang="en-US" sz="2000" b="1" smtClean="0">
                <a:solidFill>
                  <a:srgbClr val="0000FF"/>
                </a:solidFill>
              </a:rPr>
              <a:t>	       Congenital neutropenias</a:t>
            </a:r>
          </a:p>
          <a:p>
            <a:pPr eaLnBrk="1" hangingPunct="1">
              <a:buFontTx/>
              <a:buNone/>
            </a:pPr>
            <a:r>
              <a:rPr lang="en-US" sz="2000" b="1" smtClean="0">
                <a:solidFill>
                  <a:srgbClr val="0000FF"/>
                </a:solidFill>
              </a:rPr>
              <a:t>	       Cyclical neutropenia</a:t>
            </a:r>
          </a:p>
          <a:p>
            <a:pPr eaLnBrk="1" hangingPunct="1">
              <a:buFontTx/>
              <a:buNone/>
            </a:pPr>
            <a:endParaRPr lang="en-US" sz="2000" b="1" smtClean="0"/>
          </a:p>
          <a:p>
            <a:pPr algn="ctr" eaLnBrk="1" hangingPunct="1">
              <a:buFontTx/>
              <a:buNone/>
            </a:pPr>
            <a:endParaRPr lang="en-US" sz="1200" b="1" smtClean="0"/>
          </a:p>
          <a:p>
            <a:pPr algn="ctr" eaLnBrk="1" hangingPunct="1">
              <a:buFontTx/>
              <a:buNone/>
            </a:pPr>
            <a:r>
              <a:rPr lang="en-US" sz="1200" b="1" smtClean="0"/>
              <a:t>-------------------------------------------------------------------------------------------------------------------------------------------------------------- </a:t>
            </a:r>
          </a:p>
          <a:p>
            <a:pPr eaLnBrk="1" hangingPunct="1">
              <a:buFontTx/>
              <a:buNone/>
            </a:pPr>
            <a:endParaRPr lang="en-US" sz="2000" b="1" smtClean="0"/>
          </a:p>
          <a:p>
            <a:pPr algn="just" eaLnBrk="1" hangingPunct="1">
              <a:buFontTx/>
              <a:buNone/>
            </a:pPr>
            <a:r>
              <a:rPr lang="en-US" sz="2000" b="1" smtClean="0"/>
              <a:t> </a:t>
            </a:r>
          </a:p>
        </p:txBody>
      </p:sp>
      <p:cxnSp>
        <p:nvCxnSpPr>
          <p:cNvPr id="7" name="Straight Connector 6"/>
          <p:cNvCxnSpPr/>
          <p:nvPr/>
        </p:nvCxnSpPr>
        <p:spPr>
          <a:xfrm>
            <a:off x="0" y="1214438"/>
            <a:ext cx="9144000" cy="15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 calcmode="lin" valueType="num">
                                      <p:cBhvr additive="base">
                                        <p:cTn id="7" dur="500" fill="hold"/>
                                        <p:tgtEl>
                                          <p:spTgt spid="17411">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7411">
                                            <p:txEl>
                                              <p:pRg st="1" end="1"/>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anim calcmode="lin" valueType="num">
                                      <p:cBhvr additive="base">
                                        <p:cTn id="11" dur="500" fill="hold"/>
                                        <p:tgtEl>
                                          <p:spTgt spid="17411">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7411">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7411">
                                            <p:txEl>
                                              <p:pRg st="3" end="3"/>
                                            </p:txEl>
                                          </p:spTgt>
                                        </p:tgtEl>
                                        <p:attrNameLst>
                                          <p:attrName>style.visibility</p:attrName>
                                        </p:attrNameLst>
                                      </p:cBhvr>
                                      <p:to>
                                        <p:strVal val="visible"/>
                                      </p:to>
                                    </p:set>
                                    <p:anim calcmode="lin" valueType="num">
                                      <p:cBhvr additive="base">
                                        <p:cTn id="15" dur="500" fill="hold"/>
                                        <p:tgtEl>
                                          <p:spTgt spid="17411">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7411">
                                            <p:txEl>
                                              <p:pRg st="3" end="3"/>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7411">
                                            <p:txEl>
                                              <p:pRg st="4" end="4"/>
                                            </p:txEl>
                                          </p:spTgt>
                                        </p:tgtEl>
                                        <p:attrNameLst>
                                          <p:attrName>style.visibility</p:attrName>
                                        </p:attrNameLst>
                                      </p:cBhvr>
                                      <p:to>
                                        <p:strVal val="visible"/>
                                      </p:to>
                                    </p:set>
                                    <p:anim calcmode="lin" valueType="num">
                                      <p:cBhvr additive="base">
                                        <p:cTn id="19" dur="500" fill="hold"/>
                                        <p:tgtEl>
                                          <p:spTgt spid="17411">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7411">
                                            <p:txEl>
                                              <p:pRg st="4" end="4"/>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17411">
                                            <p:txEl>
                                              <p:pRg st="5" end="5"/>
                                            </p:txEl>
                                          </p:spTgt>
                                        </p:tgtEl>
                                        <p:attrNameLst>
                                          <p:attrName>style.visibility</p:attrName>
                                        </p:attrNameLst>
                                      </p:cBhvr>
                                      <p:to>
                                        <p:strVal val="visible"/>
                                      </p:to>
                                    </p:set>
                                    <p:anim calcmode="lin" valueType="num">
                                      <p:cBhvr additive="base">
                                        <p:cTn id="23" dur="500" fill="hold"/>
                                        <p:tgtEl>
                                          <p:spTgt spid="17411">
                                            <p:txEl>
                                              <p:pRg st="5" end="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7411">
                                            <p:txEl>
                                              <p:pRg st="5" end="5"/>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7411">
                                            <p:txEl>
                                              <p:pRg st="6" end="6"/>
                                            </p:txEl>
                                          </p:spTgt>
                                        </p:tgtEl>
                                        <p:attrNameLst>
                                          <p:attrName>style.visibility</p:attrName>
                                        </p:attrNameLst>
                                      </p:cBhvr>
                                      <p:to>
                                        <p:strVal val="visible"/>
                                      </p:to>
                                    </p:set>
                                    <p:anim calcmode="lin" valueType="num">
                                      <p:cBhvr additive="base">
                                        <p:cTn id="27" dur="500" fill="hold"/>
                                        <p:tgtEl>
                                          <p:spTgt spid="17411">
                                            <p:txEl>
                                              <p:pRg st="6" end="6"/>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7411">
                                            <p:txEl>
                                              <p:pRg st="6" end="6"/>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17411">
                                            <p:txEl>
                                              <p:pRg st="7" end="7"/>
                                            </p:txEl>
                                          </p:spTgt>
                                        </p:tgtEl>
                                        <p:attrNameLst>
                                          <p:attrName>style.visibility</p:attrName>
                                        </p:attrNameLst>
                                      </p:cBhvr>
                                      <p:to>
                                        <p:strVal val="visible"/>
                                      </p:to>
                                    </p:set>
                                    <p:anim calcmode="lin" valueType="num">
                                      <p:cBhvr additive="base">
                                        <p:cTn id="31" dur="500" fill="hold"/>
                                        <p:tgtEl>
                                          <p:spTgt spid="17411">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7411">
                                            <p:txEl>
                                              <p:pRg st="7" end="7"/>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17411">
                                            <p:txEl>
                                              <p:pRg st="8" end="8"/>
                                            </p:txEl>
                                          </p:spTgt>
                                        </p:tgtEl>
                                        <p:attrNameLst>
                                          <p:attrName>style.visibility</p:attrName>
                                        </p:attrNameLst>
                                      </p:cBhvr>
                                      <p:to>
                                        <p:strVal val="visible"/>
                                      </p:to>
                                    </p:set>
                                    <p:anim calcmode="lin" valueType="num">
                                      <p:cBhvr additive="base">
                                        <p:cTn id="35" dur="500" fill="hold"/>
                                        <p:tgtEl>
                                          <p:spTgt spid="17411">
                                            <p:txEl>
                                              <p:pRg st="8" end="8"/>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17411">
                                            <p:txEl>
                                              <p:pRg st="8" end="8"/>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17411">
                                            <p:txEl>
                                              <p:pRg st="9" end="9"/>
                                            </p:txEl>
                                          </p:spTgt>
                                        </p:tgtEl>
                                        <p:attrNameLst>
                                          <p:attrName>style.visibility</p:attrName>
                                        </p:attrNameLst>
                                      </p:cBhvr>
                                      <p:to>
                                        <p:strVal val="visible"/>
                                      </p:to>
                                    </p:set>
                                    <p:anim calcmode="lin" valueType="num">
                                      <p:cBhvr additive="base">
                                        <p:cTn id="39" dur="500" fill="hold"/>
                                        <p:tgtEl>
                                          <p:spTgt spid="17411">
                                            <p:txEl>
                                              <p:pRg st="9" end="9"/>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7411">
                                            <p:txEl>
                                              <p:pRg st="9" end="9"/>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7411">
                                            <p:txEl>
                                              <p:pRg st="10" end="10"/>
                                            </p:txEl>
                                          </p:spTgt>
                                        </p:tgtEl>
                                        <p:attrNameLst>
                                          <p:attrName>style.visibility</p:attrName>
                                        </p:attrNameLst>
                                      </p:cBhvr>
                                      <p:to>
                                        <p:strVal val="visible"/>
                                      </p:to>
                                    </p:set>
                                    <p:anim calcmode="lin" valueType="num">
                                      <p:cBhvr additive="base">
                                        <p:cTn id="43" dur="500" fill="hold"/>
                                        <p:tgtEl>
                                          <p:spTgt spid="17411">
                                            <p:txEl>
                                              <p:pRg st="10" end="1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7411">
                                            <p:txEl>
                                              <p:pRg st="10" end="10"/>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17411">
                                            <p:txEl>
                                              <p:pRg st="11" end="11"/>
                                            </p:txEl>
                                          </p:spTgt>
                                        </p:tgtEl>
                                        <p:attrNameLst>
                                          <p:attrName>style.visibility</p:attrName>
                                        </p:attrNameLst>
                                      </p:cBhvr>
                                      <p:to>
                                        <p:strVal val="visible"/>
                                      </p:to>
                                    </p:set>
                                    <p:anim calcmode="lin" valueType="num">
                                      <p:cBhvr additive="base">
                                        <p:cTn id="47" dur="500" fill="hold"/>
                                        <p:tgtEl>
                                          <p:spTgt spid="17411">
                                            <p:txEl>
                                              <p:pRg st="11" end="11"/>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7411">
                                            <p:txEl>
                                              <p:pRg st="11" end="11"/>
                                            </p:txEl>
                                          </p:spTgt>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17411">
                                            <p:txEl>
                                              <p:pRg st="12" end="12"/>
                                            </p:txEl>
                                          </p:spTgt>
                                        </p:tgtEl>
                                        <p:attrNameLst>
                                          <p:attrName>style.visibility</p:attrName>
                                        </p:attrNameLst>
                                      </p:cBhvr>
                                      <p:to>
                                        <p:strVal val="visible"/>
                                      </p:to>
                                    </p:set>
                                    <p:anim calcmode="lin" valueType="num">
                                      <p:cBhvr additive="base">
                                        <p:cTn id="51" dur="500" fill="hold"/>
                                        <p:tgtEl>
                                          <p:spTgt spid="17411">
                                            <p:txEl>
                                              <p:pRg st="12" end="12"/>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17411">
                                            <p:txEl>
                                              <p:pRg st="12" end="12"/>
                                            </p:txEl>
                                          </p:spTgt>
                                        </p:tgtEl>
                                        <p:attrNameLst>
                                          <p:attrName>ppt_y</p:attrName>
                                        </p:attrNameLst>
                                      </p:cBhvr>
                                      <p:tavLst>
                                        <p:tav tm="0">
                                          <p:val>
                                            <p:strVal val="0-#ppt_h/2"/>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17411">
                                            <p:txEl>
                                              <p:pRg st="13" end="13"/>
                                            </p:txEl>
                                          </p:spTgt>
                                        </p:tgtEl>
                                        <p:attrNameLst>
                                          <p:attrName>style.visibility</p:attrName>
                                        </p:attrNameLst>
                                      </p:cBhvr>
                                      <p:to>
                                        <p:strVal val="visible"/>
                                      </p:to>
                                    </p:set>
                                    <p:anim calcmode="lin" valueType="num">
                                      <p:cBhvr additive="base">
                                        <p:cTn id="55" dur="500" fill="hold"/>
                                        <p:tgtEl>
                                          <p:spTgt spid="17411">
                                            <p:txEl>
                                              <p:pRg st="13" end="13"/>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7411">
                                            <p:txEl>
                                              <p:pRg st="13" end="13"/>
                                            </p:txEl>
                                          </p:spTgt>
                                        </p:tgtEl>
                                        <p:attrNameLst>
                                          <p:attrName>ppt_y</p:attrName>
                                        </p:attrNameLst>
                                      </p:cBhvr>
                                      <p:tavLst>
                                        <p:tav tm="0">
                                          <p:val>
                                            <p:strVal val="0-#ppt_h/2"/>
                                          </p:val>
                                        </p:tav>
                                        <p:tav tm="100000">
                                          <p:val>
                                            <p:strVal val="#ppt_y"/>
                                          </p:val>
                                        </p:tav>
                                      </p:tavLst>
                                    </p:anim>
                                  </p:childTnLst>
                                </p:cTn>
                              </p:par>
                              <p:par>
                                <p:cTn id="57" presetID="2" presetClass="entr" presetSubtype="3" fill="hold" nodeType="withEffect">
                                  <p:stCondLst>
                                    <p:cond delay="0"/>
                                  </p:stCondLst>
                                  <p:childTnLst>
                                    <p:set>
                                      <p:cBhvr>
                                        <p:cTn id="58" dur="1" fill="hold">
                                          <p:stCondLst>
                                            <p:cond delay="0"/>
                                          </p:stCondLst>
                                        </p:cTn>
                                        <p:tgtEl>
                                          <p:spTgt spid="17411">
                                            <p:txEl>
                                              <p:pRg st="14" end="14"/>
                                            </p:txEl>
                                          </p:spTgt>
                                        </p:tgtEl>
                                        <p:attrNameLst>
                                          <p:attrName>style.visibility</p:attrName>
                                        </p:attrNameLst>
                                      </p:cBhvr>
                                      <p:to>
                                        <p:strVal val="visible"/>
                                      </p:to>
                                    </p:set>
                                    <p:anim calcmode="lin" valueType="num">
                                      <p:cBhvr additive="base">
                                        <p:cTn id="59" dur="500" fill="hold"/>
                                        <p:tgtEl>
                                          <p:spTgt spid="17411">
                                            <p:txEl>
                                              <p:pRg st="14" end="14"/>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17411">
                                            <p:txEl>
                                              <p:pRg st="14" end="1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title"/>
          </p:nvPr>
        </p:nvSpPr>
        <p:spPr>
          <a:xfrm>
            <a:off x="0" y="214313"/>
            <a:ext cx="9144000" cy="714375"/>
          </a:xfrm>
        </p:spPr>
        <p:txBody>
          <a:bodyPr/>
          <a:lstStyle/>
          <a:p>
            <a:pPr eaLnBrk="1" hangingPunct="1"/>
            <a:r>
              <a:rPr lang="en-US" b="1" smtClean="0"/>
              <a:t/>
            </a:r>
            <a:br>
              <a:rPr lang="en-US" b="1" smtClean="0"/>
            </a:br>
            <a:r>
              <a:rPr lang="en-US" sz="4800" smtClean="0">
                <a:solidFill>
                  <a:srgbClr val="FF0000"/>
                </a:solidFill>
              </a:rPr>
              <a:t>Neutropenia</a:t>
            </a:r>
            <a:r>
              <a:rPr lang="en-US" sz="2800" smtClean="0"/>
              <a:t/>
            </a:r>
            <a:br>
              <a:rPr lang="en-US" sz="2800" smtClean="0"/>
            </a:br>
            <a:r>
              <a:rPr lang="en-US" sz="3200" smtClean="0">
                <a:solidFill>
                  <a:srgbClr val="00B050"/>
                </a:solidFill>
              </a:rPr>
              <a:t>Causes </a:t>
            </a:r>
            <a:r>
              <a:rPr lang="en-US" sz="2400" smtClean="0">
                <a:solidFill>
                  <a:srgbClr val="00B050"/>
                </a:solidFill>
              </a:rPr>
              <a:t>(cont…)</a:t>
            </a:r>
            <a:r>
              <a:rPr lang="en-US" b="1" smtClean="0"/>
              <a:t/>
            </a:r>
            <a:br>
              <a:rPr lang="en-US" b="1" smtClean="0"/>
            </a:br>
            <a:endParaRPr lang="en-US" smtClean="0"/>
          </a:p>
        </p:txBody>
      </p:sp>
      <p:sp>
        <p:nvSpPr>
          <p:cNvPr id="18435" name="Rectangle 2"/>
          <p:cNvSpPr>
            <a:spLocks noGrp="1" noChangeArrowheads="1"/>
          </p:cNvSpPr>
          <p:nvPr>
            <p:ph idx="1"/>
          </p:nvPr>
        </p:nvSpPr>
        <p:spPr>
          <a:xfrm>
            <a:off x="142875" y="1071563"/>
            <a:ext cx="8858250" cy="5786437"/>
          </a:xfrm>
        </p:spPr>
        <p:txBody>
          <a:bodyPr/>
          <a:lstStyle/>
          <a:p>
            <a:pPr eaLnBrk="1" hangingPunct="1">
              <a:buFontTx/>
              <a:buNone/>
            </a:pPr>
            <a:endParaRPr lang="en-US" sz="2400" b="1" smtClean="0"/>
          </a:p>
          <a:p>
            <a:pPr eaLnBrk="1" hangingPunct="1"/>
            <a:r>
              <a:rPr lang="en-US" sz="2400" b="1" smtClean="0">
                <a:solidFill>
                  <a:srgbClr val="0000FF"/>
                </a:solidFill>
              </a:rPr>
              <a:t>Hypersplenism:</a:t>
            </a:r>
          </a:p>
          <a:p>
            <a:pPr eaLnBrk="1" hangingPunct="1">
              <a:buFontTx/>
              <a:buNone/>
            </a:pPr>
            <a:r>
              <a:rPr lang="en-US" sz="2000" b="1" smtClean="0"/>
              <a:t> 	         </a:t>
            </a:r>
            <a:r>
              <a:rPr lang="en-US" sz="2000" b="1" smtClean="0">
                <a:solidFill>
                  <a:srgbClr val="C00000"/>
                </a:solidFill>
              </a:rPr>
              <a:t>Primary</a:t>
            </a:r>
          </a:p>
          <a:p>
            <a:pPr eaLnBrk="1" hangingPunct="1">
              <a:buFontTx/>
              <a:buNone/>
            </a:pPr>
            <a:r>
              <a:rPr lang="en-US" sz="2000" b="1" smtClean="0">
                <a:solidFill>
                  <a:srgbClr val="C00000"/>
                </a:solidFill>
              </a:rPr>
              <a:t>	         In association with cirrhosis, Felty’s syndrome, etc…</a:t>
            </a:r>
          </a:p>
          <a:p>
            <a:pPr eaLnBrk="1" hangingPunct="1"/>
            <a:r>
              <a:rPr lang="en-US" sz="2400" b="1" smtClean="0">
                <a:solidFill>
                  <a:srgbClr val="9900CC"/>
                </a:solidFill>
              </a:rPr>
              <a:t>Ionizing radiation and cytotoxic drugs:</a:t>
            </a:r>
          </a:p>
          <a:p>
            <a:pPr eaLnBrk="1" hangingPunct="1">
              <a:buFontTx/>
              <a:buNone/>
            </a:pPr>
            <a:r>
              <a:rPr lang="en-US" sz="2000" b="1" smtClean="0"/>
              <a:t> 	         </a:t>
            </a:r>
            <a:r>
              <a:rPr lang="en-US" sz="2000" b="1" smtClean="0">
                <a:solidFill>
                  <a:srgbClr val="0070C0"/>
                </a:solidFill>
              </a:rPr>
              <a:t>Radiotherapy</a:t>
            </a:r>
          </a:p>
          <a:p>
            <a:pPr eaLnBrk="1" hangingPunct="1">
              <a:buFontTx/>
              <a:buNone/>
            </a:pPr>
            <a:r>
              <a:rPr lang="en-US" sz="2000" b="1" smtClean="0">
                <a:solidFill>
                  <a:srgbClr val="0070C0"/>
                </a:solidFill>
              </a:rPr>
              <a:t>	         Alkylating agents, antimetabolites, others</a:t>
            </a:r>
          </a:p>
          <a:p>
            <a:pPr eaLnBrk="1" hangingPunct="1"/>
            <a:r>
              <a:rPr lang="en-US" sz="2400" b="1" smtClean="0">
                <a:solidFill>
                  <a:srgbClr val="002060"/>
                </a:solidFill>
              </a:rPr>
              <a:t>Malignant disease:</a:t>
            </a:r>
          </a:p>
          <a:p>
            <a:pPr eaLnBrk="1" hangingPunct="1">
              <a:buFontTx/>
              <a:buNone/>
            </a:pPr>
            <a:r>
              <a:rPr lang="en-US" sz="2000" b="1" smtClean="0"/>
              <a:t> 	         </a:t>
            </a:r>
            <a:r>
              <a:rPr lang="en-US" sz="2000" b="1" smtClean="0">
                <a:solidFill>
                  <a:srgbClr val="00B050"/>
                </a:solidFill>
              </a:rPr>
              <a:t>Acute leukaemia</a:t>
            </a:r>
          </a:p>
          <a:p>
            <a:pPr eaLnBrk="1" hangingPunct="1">
              <a:buFontTx/>
              <a:buNone/>
            </a:pPr>
            <a:r>
              <a:rPr lang="en-US" sz="2000" b="1" smtClean="0">
                <a:solidFill>
                  <a:srgbClr val="00B050"/>
                </a:solidFill>
              </a:rPr>
              <a:t>	         Leuco-erythroblastic anaemia due to metastatic carcinoma,  	multiple myeloma or lymphoma</a:t>
            </a:r>
          </a:p>
          <a:p>
            <a:pPr eaLnBrk="1" hangingPunct="1"/>
            <a:r>
              <a:rPr lang="en-US" sz="2400" b="1" smtClean="0">
                <a:solidFill>
                  <a:srgbClr val="FF0000"/>
                </a:solidFill>
              </a:rPr>
              <a:t>Micscellaneous conditions:</a:t>
            </a:r>
          </a:p>
          <a:p>
            <a:pPr eaLnBrk="1" hangingPunct="1">
              <a:buFontTx/>
              <a:buNone/>
            </a:pPr>
            <a:r>
              <a:rPr lang="en-US" sz="2000" b="1" smtClean="0"/>
              <a:t>		</a:t>
            </a:r>
            <a:r>
              <a:rPr lang="en-US" sz="2000" b="1" smtClean="0">
                <a:solidFill>
                  <a:srgbClr val="9900CC"/>
                </a:solidFill>
              </a:rPr>
              <a:t>Systemic lupus erythematosus, myxoedema, hypopituitrism, 	iron deficiency, anaphylactic shock</a:t>
            </a:r>
          </a:p>
        </p:txBody>
      </p:sp>
      <p:cxnSp>
        <p:nvCxnSpPr>
          <p:cNvPr id="7" name="Straight Connector 6"/>
          <p:cNvCxnSpPr/>
          <p:nvPr/>
        </p:nvCxnSpPr>
        <p:spPr>
          <a:xfrm>
            <a:off x="0" y="1285875"/>
            <a:ext cx="9144000" cy="1588"/>
          </a:xfrm>
          <a:prstGeom prst="line">
            <a:avLst/>
          </a:prstGeom>
          <a:ln>
            <a:solidFill>
              <a:srgbClr val="FF2B2B"/>
            </a:solidFill>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anim calcmode="lin" valueType="num">
                                      <p:cBhvr additive="base">
                                        <p:cTn id="11" dur="500" fill="hold"/>
                                        <p:tgtEl>
                                          <p:spTgt spid="18435">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8435">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 calcmode="lin" valueType="num">
                                      <p:cBhvr additive="base">
                                        <p:cTn id="15" dur="500" fill="hold"/>
                                        <p:tgtEl>
                                          <p:spTgt spid="18435">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8435">
                                            <p:txEl>
                                              <p:pRg st="3" end="3"/>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 calcmode="lin" valueType="num">
                                      <p:cBhvr additive="base">
                                        <p:cTn id="19" dur="500" fill="hold"/>
                                        <p:tgtEl>
                                          <p:spTgt spid="18435">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8435">
                                            <p:txEl>
                                              <p:pRg st="4" end="4"/>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anim calcmode="lin" valueType="num">
                                      <p:cBhvr additive="base">
                                        <p:cTn id="23" dur="500" fill="hold"/>
                                        <p:tgtEl>
                                          <p:spTgt spid="18435">
                                            <p:txEl>
                                              <p:pRg st="5" end="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8435">
                                            <p:txEl>
                                              <p:pRg st="5" end="5"/>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8435">
                                            <p:txEl>
                                              <p:pRg st="6" end="6"/>
                                            </p:txEl>
                                          </p:spTgt>
                                        </p:tgtEl>
                                        <p:attrNameLst>
                                          <p:attrName>style.visibility</p:attrName>
                                        </p:attrNameLst>
                                      </p:cBhvr>
                                      <p:to>
                                        <p:strVal val="visible"/>
                                      </p:to>
                                    </p:set>
                                    <p:anim calcmode="lin" valueType="num">
                                      <p:cBhvr additive="base">
                                        <p:cTn id="27" dur="500" fill="hold"/>
                                        <p:tgtEl>
                                          <p:spTgt spid="18435">
                                            <p:txEl>
                                              <p:pRg st="6" end="6"/>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8435">
                                            <p:txEl>
                                              <p:pRg st="6" end="6"/>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18435">
                                            <p:txEl>
                                              <p:pRg st="7" end="7"/>
                                            </p:txEl>
                                          </p:spTgt>
                                        </p:tgtEl>
                                        <p:attrNameLst>
                                          <p:attrName>style.visibility</p:attrName>
                                        </p:attrNameLst>
                                      </p:cBhvr>
                                      <p:to>
                                        <p:strVal val="visible"/>
                                      </p:to>
                                    </p:set>
                                    <p:anim calcmode="lin" valueType="num">
                                      <p:cBhvr additive="base">
                                        <p:cTn id="31" dur="500" fill="hold"/>
                                        <p:tgtEl>
                                          <p:spTgt spid="18435">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8435">
                                            <p:txEl>
                                              <p:pRg st="7" end="7"/>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18435">
                                            <p:txEl>
                                              <p:pRg st="8" end="8"/>
                                            </p:txEl>
                                          </p:spTgt>
                                        </p:tgtEl>
                                        <p:attrNameLst>
                                          <p:attrName>style.visibility</p:attrName>
                                        </p:attrNameLst>
                                      </p:cBhvr>
                                      <p:to>
                                        <p:strVal val="visible"/>
                                      </p:to>
                                    </p:set>
                                    <p:anim calcmode="lin" valueType="num">
                                      <p:cBhvr additive="base">
                                        <p:cTn id="35" dur="500" fill="hold"/>
                                        <p:tgtEl>
                                          <p:spTgt spid="18435">
                                            <p:txEl>
                                              <p:pRg st="8" end="8"/>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18435">
                                            <p:txEl>
                                              <p:pRg st="8" end="8"/>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18435">
                                            <p:txEl>
                                              <p:pRg st="9" end="9"/>
                                            </p:txEl>
                                          </p:spTgt>
                                        </p:tgtEl>
                                        <p:attrNameLst>
                                          <p:attrName>style.visibility</p:attrName>
                                        </p:attrNameLst>
                                      </p:cBhvr>
                                      <p:to>
                                        <p:strVal val="visible"/>
                                      </p:to>
                                    </p:set>
                                    <p:anim calcmode="lin" valueType="num">
                                      <p:cBhvr additive="base">
                                        <p:cTn id="39" dur="500" fill="hold"/>
                                        <p:tgtEl>
                                          <p:spTgt spid="18435">
                                            <p:txEl>
                                              <p:pRg st="9" end="9"/>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8435">
                                            <p:txEl>
                                              <p:pRg st="9" end="9"/>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8435">
                                            <p:txEl>
                                              <p:pRg st="10" end="10"/>
                                            </p:txEl>
                                          </p:spTgt>
                                        </p:tgtEl>
                                        <p:attrNameLst>
                                          <p:attrName>style.visibility</p:attrName>
                                        </p:attrNameLst>
                                      </p:cBhvr>
                                      <p:to>
                                        <p:strVal val="visible"/>
                                      </p:to>
                                    </p:set>
                                    <p:anim calcmode="lin" valueType="num">
                                      <p:cBhvr additive="base">
                                        <p:cTn id="43" dur="500" fill="hold"/>
                                        <p:tgtEl>
                                          <p:spTgt spid="18435">
                                            <p:txEl>
                                              <p:pRg st="10" end="1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8435">
                                            <p:txEl>
                                              <p:pRg st="10" end="10"/>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18435">
                                            <p:txEl>
                                              <p:pRg st="11" end="11"/>
                                            </p:txEl>
                                          </p:spTgt>
                                        </p:tgtEl>
                                        <p:attrNameLst>
                                          <p:attrName>style.visibility</p:attrName>
                                        </p:attrNameLst>
                                      </p:cBhvr>
                                      <p:to>
                                        <p:strVal val="visible"/>
                                      </p:to>
                                    </p:set>
                                    <p:anim calcmode="lin" valueType="num">
                                      <p:cBhvr additive="base">
                                        <p:cTn id="47" dur="500" fill="hold"/>
                                        <p:tgtEl>
                                          <p:spTgt spid="18435">
                                            <p:txEl>
                                              <p:pRg st="11" end="11"/>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8435">
                                            <p:txEl>
                                              <p:pRg st="11" end="1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0" y="142875"/>
            <a:ext cx="9144000" cy="785813"/>
          </a:xfrm>
        </p:spPr>
        <p:txBody>
          <a:bodyPr/>
          <a:lstStyle/>
          <a:p>
            <a:pPr eaLnBrk="1" hangingPunct="1"/>
            <a:r>
              <a:rPr lang="en-US" b="1" smtClean="0"/>
              <a:t/>
            </a:r>
            <a:br>
              <a:rPr lang="en-US" b="1" smtClean="0"/>
            </a:br>
            <a:r>
              <a:rPr lang="en-US" sz="4800" smtClean="0">
                <a:solidFill>
                  <a:srgbClr val="FF0000"/>
                </a:solidFill>
              </a:rPr>
              <a:t>Lymphopenia</a:t>
            </a:r>
            <a:r>
              <a:rPr lang="en-US" sz="4800" smtClean="0"/>
              <a:t/>
            </a:r>
            <a:br>
              <a:rPr lang="en-US" sz="4800" smtClean="0"/>
            </a:br>
            <a:r>
              <a:rPr lang="en-US" sz="3200" smtClean="0">
                <a:solidFill>
                  <a:srgbClr val="00B050"/>
                </a:solidFill>
              </a:rPr>
              <a:t>Causes</a:t>
            </a:r>
            <a:r>
              <a:rPr lang="en-US" b="1" smtClean="0"/>
              <a:t/>
            </a:r>
            <a:br>
              <a:rPr lang="en-US" b="1" smtClean="0"/>
            </a:br>
            <a:endParaRPr lang="en-US" smtClean="0"/>
          </a:p>
        </p:txBody>
      </p:sp>
      <p:sp>
        <p:nvSpPr>
          <p:cNvPr id="19459" name="Rectangle 2"/>
          <p:cNvSpPr>
            <a:spLocks noGrp="1" noChangeArrowheads="1"/>
          </p:cNvSpPr>
          <p:nvPr>
            <p:ph idx="1"/>
          </p:nvPr>
        </p:nvSpPr>
        <p:spPr>
          <a:xfrm>
            <a:off x="142875" y="1214438"/>
            <a:ext cx="8858250" cy="5643562"/>
          </a:xfrm>
        </p:spPr>
        <p:txBody>
          <a:bodyPr/>
          <a:lstStyle/>
          <a:p>
            <a:pPr eaLnBrk="1" hangingPunct="1"/>
            <a:r>
              <a:rPr lang="en-US" sz="2800" b="1" smtClean="0">
                <a:solidFill>
                  <a:srgbClr val="FF0000"/>
                </a:solidFill>
              </a:rPr>
              <a:t>Loss:</a:t>
            </a:r>
          </a:p>
          <a:p>
            <a:pPr eaLnBrk="1" hangingPunct="1">
              <a:buFontTx/>
              <a:buNone/>
            </a:pPr>
            <a:r>
              <a:rPr lang="en-US" sz="2400" b="1" smtClean="0"/>
              <a:t>	       </a:t>
            </a:r>
            <a:r>
              <a:rPr lang="en-US" sz="2400" b="1" smtClean="0">
                <a:solidFill>
                  <a:srgbClr val="0000FF"/>
                </a:solidFill>
              </a:rPr>
              <a:t>Mostly from gut as in intestinal lymphangiectasia,   	Whipple’s disease and rarely Crohn’s disease</a:t>
            </a:r>
          </a:p>
          <a:p>
            <a:pPr eaLnBrk="1" hangingPunct="1">
              <a:buFontTx/>
              <a:buNone/>
            </a:pPr>
            <a:r>
              <a:rPr lang="en-US" sz="2400" b="1" smtClean="0">
                <a:solidFill>
                  <a:srgbClr val="0000FF"/>
                </a:solidFill>
              </a:rPr>
              <a:t>		Thoracic-duct fistula</a:t>
            </a:r>
          </a:p>
          <a:p>
            <a:pPr eaLnBrk="1" hangingPunct="1"/>
            <a:r>
              <a:rPr lang="en-US" sz="2800" b="1" smtClean="0">
                <a:solidFill>
                  <a:srgbClr val="9900CC"/>
                </a:solidFill>
              </a:rPr>
              <a:t>Maturation:</a:t>
            </a:r>
          </a:p>
          <a:p>
            <a:pPr eaLnBrk="1" hangingPunct="1">
              <a:buFontTx/>
              <a:buNone/>
            </a:pPr>
            <a:r>
              <a:rPr lang="en-US" sz="2400" b="1" smtClean="0"/>
              <a:t> 		</a:t>
            </a:r>
            <a:r>
              <a:rPr lang="en-US" sz="2400" b="1" smtClean="0">
                <a:solidFill>
                  <a:srgbClr val="00B0F0"/>
                </a:solidFill>
              </a:rPr>
              <a:t>Primary, or secondary to gut disease</a:t>
            </a:r>
          </a:p>
          <a:p>
            <a:pPr eaLnBrk="1" hangingPunct="1">
              <a:buFontTx/>
              <a:buNone/>
            </a:pPr>
            <a:r>
              <a:rPr lang="en-US" sz="2400" b="1" smtClean="0">
                <a:solidFill>
                  <a:srgbClr val="00B0F0"/>
                </a:solidFill>
              </a:rPr>
              <a:t>		Vit B12 or folate deficiency</a:t>
            </a:r>
          </a:p>
          <a:p>
            <a:pPr eaLnBrk="1" hangingPunct="1">
              <a:buFontTx/>
              <a:buNone/>
            </a:pPr>
            <a:r>
              <a:rPr lang="en-US" sz="2400" b="1" smtClean="0">
                <a:solidFill>
                  <a:srgbClr val="00B0F0"/>
                </a:solidFill>
              </a:rPr>
              <a:t>		Zinc deficiency</a:t>
            </a:r>
          </a:p>
          <a:p>
            <a:pPr eaLnBrk="1" hangingPunct="1"/>
            <a:r>
              <a:rPr lang="en-US" sz="2800" b="1" smtClean="0">
                <a:solidFill>
                  <a:srgbClr val="7030A0"/>
                </a:solidFill>
              </a:rPr>
              <a:t>Pharmacological agents:</a:t>
            </a:r>
          </a:p>
          <a:p>
            <a:pPr eaLnBrk="1" hangingPunct="1">
              <a:buFontTx/>
              <a:buNone/>
            </a:pPr>
            <a:r>
              <a:rPr lang="en-US" sz="2400" b="1" smtClean="0"/>
              <a:t>		</a:t>
            </a:r>
            <a:r>
              <a:rPr lang="en-US" sz="2400" b="1" smtClean="0">
                <a:solidFill>
                  <a:srgbClr val="C00000"/>
                </a:solidFill>
              </a:rPr>
              <a:t>Antilymphocyte globulin</a:t>
            </a:r>
          </a:p>
          <a:p>
            <a:pPr eaLnBrk="1" hangingPunct="1">
              <a:buFontTx/>
              <a:buNone/>
            </a:pPr>
            <a:r>
              <a:rPr lang="en-US" sz="2400" b="1" smtClean="0">
                <a:solidFill>
                  <a:srgbClr val="C00000"/>
                </a:solidFill>
              </a:rPr>
              <a:t>		Corticosteroids</a:t>
            </a:r>
          </a:p>
          <a:p>
            <a:pPr eaLnBrk="1" hangingPunct="1">
              <a:buFontTx/>
              <a:buNone/>
            </a:pPr>
            <a:r>
              <a:rPr lang="en-US" sz="2400" b="1" smtClean="0">
                <a:solidFill>
                  <a:srgbClr val="C00000"/>
                </a:solidFill>
              </a:rPr>
              <a:t>		Cytotoxic drugs</a:t>
            </a:r>
          </a:p>
          <a:p>
            <a:pPr eaLnBrk="1" hangingPunct="1">
              <a:buFontTx/>
              <a:buNone/>
            </a:pPr>
            <a:endParaRPr lang="en-US" sz="2400" b="1" smtClean="0"/>
          </a:p>
        </p:txBody>
      </p:sp>
      <p:cxnSp>
        <p:nvCxnSpPr>
          <p:cNvPr id="7" name="Straight Connector 6"/>
          <p:cNvCxnSpPr/>
          <p:nvPr/>
        </p:nvCxnSpPr>
        <p:spPr>
          <a:xfrm>
            <a:off x="0" y="1214438"/>
            <a:ext cx="9144000" cy="1587"/>
          </a:xfrm>
          <a:prstGeom prst="line">
            <a:avLst/>
          </a:prstGeom>
          <a:ln>
            <a:solidFill>
              <a:srgbClr val="FF2B2B"/>
            </a:solidFill>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anim calcmode="lin" valueType="num">
                                      <p:cBhvr additive="base">
                                        <p:cTn id="11" dur="500" fill="hold"/>
                                        <p:tgtEl>
                                          <p:spTgt spid="19459">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9459">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anim calcmode="lin" valueType="num">
                                      <p:cBhvr additive="base">
                                        <p:cTn id="15" dur="500" fill="hold"/>
                                        <p:tgtEl>
                                          <p:spTgt spid="19459">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9459">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anim calcmode="lin" valueType="num">
                                      <p:cBhvr additive="base">
                                        <p:cTn id="19" dur="500" fill="hold"/>
                                        <p:tgtEl>
                                          <p:spTgt spid="19459">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9459">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anim calcmode="lin" valueType="num">
                                      <p:cBhvr additive="base">
                                        <p:cTn id="23" dur="500" fill="hold"/>
                                        <p:tgtEl>
                                          <p:spTgt spid="19459">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9459">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anim calcmode="lin" valueType="num">
                                      <p:cBhvr additive="base">
                                        <p:cTn id="27" dur="500" fill="hold"/>
                                        <p:tgtEl>
                                          <p:spTgt spid="19459">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9459">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anim calcmode="lin" valueType="num">
                                      <p:cBhvr additive="base">
                                        <p:cTn id="31" dur="500" fill="hold"/>
                                        <p:tgtEl>
                                          <p:spTgt spid="19459">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9459">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19459">
                                            <p:txEl>
                                              <p:pRg st="7" end="7"/>
                                            </p:txEl>
                                          </p:spTgt>
                                        </p:tgtEl>
                                        <p:attrNameLst>
                                          <p:attrName>style.visibility</p:attrName>
                                        </p:attrNameLst>
                                      </p:cBhvr>
                                      <p:to>
                                        <p:strVal val="visible"/>
                                      </p:to>
                                    </p:set>
                                    <p:anim calcmode="lin" valueType="num">
                                      <p:cBhvr additive="base">
                                        <p:cTn id="35" dur="500" fill="hold"/>
                                        <p:tgtEl>
                                          <p:spTgt spid="19459">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19459">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19459">
                                            <p:txEl>
                                              <p:pRg st="8" end="8"/>
                                            </p:txEl>
                                          </p:spTgt>
                                        </p:tgtEl>
                                        <p:attrNameLst>
                                          <p:attrName>style.visibility</p:attrName>
                                        </p:attrNameLst>
                                      </p:cBhvr>
                                      <p:to>
                                        <p:strVal val="visible"/>
                                      </p:to>
                                    </p:set>
                                    <p:anim calcmode="lin" valueType="num">
                                      <p:cBhvr additive="base">
                                        <p:cTn id="39" dur="500" fill="hold"/>
                                        <p:tgtEl>
                                          <p:spTgt spid="19459">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9459">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0"/>
                                  </p:stCondLst>
                                  <p:childTnLst>
                                    <p:set>
                                      <p:cBhvr>
                                        <p:cTn id="42" dur="1" fill="hold">
                                          <p:stCondLst>
                                            <p:cond delay="0"/>
                                          </p:stCondLst>
                                        </p:cTn>
                                        <p:tgtEl>
                                          <p:spTgt spid="19459">
                                            <p:txEl>
                                              <p:pRg st="9" end="9"/>
                                            </p:txEl>
                                          </p:spTgt>
                                        </p:tgtEl>
                                        <p:attrNameLst>
                                          <p:attrName>style.visibility</p:attrName>
                                        </p:attrNameLst>
                                      </p:cBhvr>
                                      <p:to>
                                        <p:strVal val="visible"/>
                                      </p:to>
                                    </p:set>
                                    <p:anim calcmode="lin" valueType="num">
                                      <p:cBhvr additive="base">
                                        <p:cTn id="43" dur="500" fill="hold"/>
                                        <p:tgtEl>
                                          <p:spTgt spid="19459">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9459">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0"/>
                                  </p:stCondLst>
                                  <p:childTnLst>
                                    <p:set>
                                      <p:cBhvr>
                                        <p:cTn id="46" dur="1" fill="hold">
                                          <p:stCondLst>
                                            <p:cond delay="0"/>
                                          </p:stCondLst>
                                        </p:cTn>
                                        <p:tgtEl>
                                          <p:spTgt spid="19459">
                                            <p:txEl>
                                              <p:pRg st="10" end="10"/>
                                            </p:txEl>
                                          </p:spTgt>
                                        </p:tgtEl>
                                        <p:attrNameLst>
                                          <p:attrName>style.visibility</p:attrName>
                                        </p:attrNameLst>
                                      </p:cBhvr>
                                      <p:to>
                                        <p:strVal val="visible"/>
                                      </p:to>
                                    </p:set>
                                    <p:anim calcmode="lin" valueType="num">
                                      <p:cBhvr additive="base">
                                        <p:cTn id="47" dur="500" fill="hold"/>
                                        <p:tgtEl>
                                          <p:spTgt spid="19459">
                                            <p:txEl>
                                              <p:pRg st="10" end="1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9459">
                                            <p:txEl>
                                              <p:pRg st="10" end="1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p:cNvSpPr>
            <a:spLocks noGrp="1"/>
          </p:cNvSpPr>
          <p:nvPr>
            <p:ph type="title"/>
          </p:nvPr>
        </p:nvSpPr>
        <p:spPr>
          <a:xfrm>
            <a:off x="0" y="142875"/>
            <a:ext cx="9144000" cy="785813"/>
          </a:xfrm>
        </p:spPr>
        <p:txBody>
          <a:bodyPr/>
          <a:lstStyle/>
          <a:p>
            <a:pPr eaLnBrk="1" hangingPunct="1"/>
            <a:r>
              <a:rPr lang="en-US" b="1" smtClean="0"/>
              <a:t/>
            </a:r>
            <a:br>
              <a:rPr lang="en-US" b="1" smtClean="0"/>
            </a:br>
            <a:r>
              <a:rPr lang="en-US" sz="4800" smtClean="0">
                <a:solidFill>
                  <a:srgbClr val="FF0000"/>
                </a:solidFill>
              </a:rPr>
              <a:t>Lymphopenia</a:t>
            </a:r>
            <a:r>
              <a:rPr lang="en-US" sz="4800" smtClean="0"/>
              <a:t/>
            </a:r>
            <a:br>
              <a:rPr lang="en-US" sz="4800" smtClean="0"/>
            </a:br>
            <a:r>
              <a:rPr lang="en-US" sz="3200" smtClean="0">
                <a:solidFill>
                  <a:srgbClr val="00B050"/>
                </a:solidFill>
              </a:rPr>
              <a:t>Causes </a:t>
            </a:r>
            <a:r>
              <a:rPr lang="en-US" sz="2400" smtClean="0">
                <a:solidFill>
                  <a:srgbClr val="00B050"/>
                </a:solidFill>
              </a:rPr>
              <a:t>(Cont…)</a:t>
            </a:r>
            <a:r>
              <a:rPr lang="en-US" b="1" smtClean="0"/>
              <a:t/>
            </a:r>
            <a:br>
              <a:rPr lang="en-US" b="1" smtClean="0"/>
            </a:br>
            <a:endParaRPr lang="en-US" smtClean="0"/>
          </a:p>
        </p:txBody>
      </p:sp>
      <p:sp>
        <p:nvSpPr>
          <p:cNvPr id="288770" name="Rectangle 2"/>
          <p:cNvSpPr>
            <a:spLocks noGrp="1" noChangeArrowheads="1"/>
          </p:cNvSpPr>
          <p:nvPr>
            <p:ph idx="1"/>
          </p:nvPr>
        </p:nvSpPr>
        <p:spPr>
          <a:xfrm>
            <a:off x="142875" y="1143000"/>
            <a:ext cx="8858250" cy="5715000"/>
          </a:xfrm>
        </p:spPr>
        <p:txBody>
          <a:bodyPr/>
          <a:lstStyle/>
          <a:p>
            <a:pPr eaLnBrk="1" hangingPunct="1">
              <a:buFontTx/>
              <a:buNone/>
            </a:pPr>
            <a:endParaRPr lang="en-US" sz="1200" b="1" smtClean="0"/>
          </a:p>
          <a:p>
            <a:pPr eaLnBrk="1" hangingPunct="1"/>
            <a:r>
              <a:rPr lang="en-US" sz="2800" b="1" smtClean="0">
                <a:solidFill>
                  <a:srgbClr val="F80000"/>
                </a:solidFill>
              </a:rPr>
              <a:t>Infections</a:t>
            </a:r>
            <a:r>
              <a:rPr lang="en-US" sz="2400" b="1" smtClean="0">
                <a:solidFill>
                  <a:srgbClr val="F80000"/>
                </a:solidFill>
              </a:rPr>
              <a:t>:</a:t>
            </a:r>
          </a:p>
          <a:p>
            <a:pPr eaLnBrk="1" hangingPunct="1">
              <a:buFontTx/>
              <a:buNone/>
            </a:pPr>
            <a:r>
              <a:rPr lang="en-US" sz="2400" b="1" smtClean="0"/>
              <a:t>	 	</a:t>
            </a:r>
            <a:r>
              <a:rPr lang="en-US" sz="2400" b="1" smtClean="0">
                <a:solidFill>
                  <a:srgbClr val="0000FF"/>
                </a:solidFill>
              </a:rPr>
              <a:t>Severe septicaemias</a:t>
            </a:r>
          </a:p>
          <a:p>
            <a:pPr eaLnBrk="1" hangingPunct="1">
              <a:buFontTx/>
              <a:buNone/>
            </a:pPr>
            <a:r>
              <a:rPr lang="en-US" sz="2400" b="1" smtClean="0">
                <a:solidFill>
                  <a:srgbClr val="0000FF"/>
                </a:solidFill>
              </a:rPr>
              <a:t>		Influenza, occasionally other virus infections</a:t>
            </a:r>
          </a:p>
          <a:p>
            <a:pPr eaLnBrk="1" hangingPunct="1">
              <a:buFontTx/>
              <a:buNone/>
            </a:pPr>
            <a:r>
              <a:rPr lang="en-US" sz="2400" b="1" smtClean="0">
                <a:solidFill>
                  <a:srgbClr val="0000FF"/>
                </a:solidFill>
              </a:rPr>
              <a:t>		Colorado tick fever</a:t>
            </a:r>
          </a:p>
          <a:p>
            <a:pPr eaLnBrk="1" hangingPunct="1">
              <a:buFontTx/>
              <a:buNone/>
            </a:pPr>
            <a:r>
              <a:rPr lang="en-US" sz="2400" b="1" smtClean="0">
                <a:solidFill>
                  <a:srgbClr val="0000FF"/>
                </a:solidFill>
              </a:rPr>
              <a:t>		Miliary tuberculosis</a:t>
            </a:r>
          </a:p>
          <a:p>
            <a:pPr eaLnBrk="1" hangingPunct="1"/>
            <a:r>
              <a:rPr lang="en-US" sz="2800" b="1" smtClean="0">
                <a:solidFill>
                  <a:srgbClr val="00B050"/>
                </a:solidFill>
              </a:rPr>
              <a:t>Other miscellaneous conditions:</a:t>
            </a:r>
            <a:endParaRPr lang="en-US" sz="2400" b="1" smtClean="0">
              <a:solidFill>
                <a:srgbClr val="00B050"/>
              </a:solidFill>
            </a:endParaRPr>
          </a:p>
          <a:p>
            <a:pPr eaLnBrk="1" hangingPunct="1">
              <a:buFontTx/>
              <a:buNone/>
            </a:pPr>
            <a:r>
              <a:rPr lang="en-US" sz="2400" b="1" smtClean="0"/>
              <a:t> 		</a:t>
            </a:r>
            <a:r>
              <a:rPr lang="en-US" sz="2400" b="1" smtClean="0">
                <a:solidFill>
                  <a:srgbClr val="9900CC"/>
                </a:solidFill>
              </a:rPr>
              <a:t>Collagen vascular diseases, especially SLE</a:t>
            </a:r>
          </a:p>
          <a:p>
            <a:pPr eaLnBrk="1" hangingPunct="1">
              <a:buFontTx/>
              <a:buNone/>
            </a:pPr>
            <a:r>
              <a:rPr lang="en-US" sz="2400" b="1" smtClean="0">
                <a:solidFill>
                  <a:srgbClr val="9900CC"/>
                </a:solidFill>
              </a:rPr>
              <a:t>		Malignant disease</a:t>
            </a:r>
          </a:p>
          <a:p>
            <a:pPr eaLnBrk="1" hangingPunct="1">
              <a:buFontTx/>
              <a:buNone/>
            </a:pPr>
            <a:r>
              <a:rPr lang="en-US" sz="2400" b="1" smtClean="0">
                <a:solidFill>
                  <a:srgbClr val="9900CC"/>
                </a:solidFill>
              </a:rPr>
              <a:t>		Other conditions with lymhocytotoxins</a:t>
            </a:r>
          </a:p>
          <a:p>
            <a:pPr eaLnBrk="1" hangingPunct="1">
              <a:buFontTx/>
              <a:buNone/>
            </a:pPr>
            <a:r>
              <a:rPr lang="en-US" sz="2400" b="1" smtClean="0"/>
              <a:t>		</a:t>
            </a:r>
            <a:r>
              <a:rPr lang="en-US" sz="2400" b="1" smtClean="0">
                <a:solidFill>
                  <a:srgbClr val="9900CC"/>
                </a:solidFill>
              </a:rPr>
              <a:t>Radiotherapy</a:t>
            </a:r>
          </a:p>
          <a:p>
            <a:pPr eaLnBrk="1" hangingPunct="1">
              <a:buFontTx/>
              <a:buNone/>
            </a:pPr>
            <a:r>
              <a:rPr lang="en-US" sz="2400" b="1" smtClean="0">
                <a:solidFill>
                  <a:srgbClr val="9900CC"/>
                </a:solidFill>
              </a:rPr>
              <a:t>		Graft-versus-host disease</a:t>
            </a:r>
          </a:p>
        </p:txBody>
      </p:sp>
      <p:cxnSp>
        <p:nvCxnSpPr>
          <p:cNvPr id="7" name="Straight Connector 6"/>
          <p:cNvCxnSpPr/>
          <p:nvPr/>
        </p:nvCxnSpPr>
        <p:spPr>
          <a:xfrm>
            <a:off x="0" y="1214438"/>
            <a:ext cx="9144000" cy="1587"/>
          </a:xfrm>
          <a:prstGeom prst="line">
            <a:avLst/>
          </a:prstGeom>
          <a:ln>
            <a:solidFill>
              <a:srgbClr val="FF2B2B"/>
            </a:solidFill>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288770">
                                            <p:txEl>
                                              <p:pRg st="1" end="1"/>
                                            </p:txEl>
                                          </p:spTgt>
                                        </p:tgtEl>
                                        <p:attrNameLst>
                                          <p:attrName>style.visibility</p:attrName>
                                        </p:attrNameLst>
                                      </p:cBhvr>
                                      <p:to>
                                        <p:strVal val="visible"/>
                                      </p:to>
                                    </p:set>
                                    <p:anim calcmode="lin" valueType="num">
                                      <p:cBhvr additive="base">
                                        <p:cTn id="7" dur="500" fill="hold"/>
                                        <p:tgtEl>
                                          <p:spTgt spid="288770">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8877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88770">
                                            <p:txEl>
                                              <p:pRg st="2" end="2"/>
                                            </p:txEl>
                                          </p:spTgt>
                                        </p:tgtEl>
                                        <p:attrNameLst>
                                          <p:attrName>style.visibility</p:attrName>
                                        </p:attrNameLst>
                                      </p:cBhvr>
                                      <p:to>
                                        <p:strVal val="visible"/>
                                      </p:to>
                                    </p:set>
                                    <p:anim calcmode="lin" valueType="num">
                                      <p:cBhvr additive="base">
                                        <p:cTn id="11" dur="500" fill="hold"/>
                                        <p:tgtEl>
                                          <p:spTgt spid="288770">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88770">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288770">
                                            <p:txEl>
                                              <p:pRg st="3" end="3"/>
                                            </p:txEl>
                                          </p:spTgt>
                                        </p:tgtEl>
                                        <p:attrNameLst>
                                          <p:attrName>style.visibility</p:attrName>
                                        </p:attrNameLst>
                                      </p:cBhvr>
                                      <p:to>
                                        <p:strVal val="visible"/>
                                      </p:to>
                                    </p:set>
                                    <p:anim calcmode="lin" valueType="num">
                                      <p:cBhvr additive="base">
                                        <p:cTn id="15" dur="500" fill="hold"/>
                                        <p:tgtEl>
                                          <p:spTgt spid="288770">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88770">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8770">
                                            <p:txEl>
                                              <p:pRg st="4" end="4"/>
                                            </p:txEl>
                                          </p:spTgt>
                                        </p:tgtEl>
                                        <p:attrNameLst>
                                          <p:attrName>style.visibility</p:attrName>
                                        </p:attrNameLst>
                                      </p:cBhvr>
                                      <p:to>
                                        <p:strVal val="visible"/>
                                      </p:to>
                                    </p:set>
                                    <p:anim calcmode="lin" valueType="num">
                                      <p:cBhvr additive="base">
                                        <p:cTn id="19" dur="500" fill="hold"/>
                                        <p:tgtEl>
                                          <p:spTgt spid="288770">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88770">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288770">
                                            <p:txEl>
                                              <p:pRg st="5" end="5"/>
                                            </p:txEl>
                                          </p:spTgt>
                                        </p:tgtEl>
                                        <p:attrNameLst>
                                          <p:attrName>style.visibility</p:attrName>
                                        </p:attrNameLst>
                                      </p:cBhvr>
                                      <p:to>
                                        <p:strVal val="visible"/>
                                      </p:to>
                                    </p:set>
                                    <p:anim calcmode="lin" valueType="num">
                                      <p:cBhvr additive="base">
                                        <p:cTn id="23" dur="500" fill="hold"/>
                                        <p:tgtEl>
                                          <p:spTgt spid="288770">
                                            <p:txEl>
                                              <p:pRg st="5" end="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88770">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288770">
                                            <p:txEl>
                                              <p:pRg st="6" end="6"/>
                                            </p:txEl>
                                          </p:spTgt>
                                        </p:tgtEl>
                                        <p:attrNameLst>
                                          <p:attrName>style.visibility</p:attrName>
                                        </p:attrNameLst>
                                      </p:cBhvr>
                                      <p:to>
                                        <p:strVal val="visible"/>
                                      </p:to>
                                    </p:set>
                                    <p:anim calcmode="lin" valueType="num">
                                      <p:cBhvr additive="base">
                                        <p:cTn id="27" dur="500" fill="hold"/>
                                        <p:tgtEl>
                                          <p:spTgt spid="288770">
                                            <p:txEl>
                                              <p:pRg st="6" end="6"/>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288770">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288770">
                                            <p:txEl>
                                              <p:pRg st="7" end="7"/>
                                            </p:txEl>
                                          </p:spTgt>
                                        </p:tgtEl>
                                        <p:attrNameLst>
                                          <p:attrName>style.visibility</p:attrName>
                                        </p:attrNameLst>
                                      </p:cBhvr>
                                      <p:to>
                                        <p:strVal val="visible"/>
                                      </p:to>
                                    </p:set>
                                    <p:anim calcmode="lin" valueType="num">
                                      <p:cBhvr additive="base">
                                        <p:cTn id="31" dur="500" fill="hold"/>
                                        <p:tgtEl>
                                          <p:spTgt spid="288770">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88770">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288770">
                                            <p:txEl>
                                              <p:pRg st="8" end="8"/>
                                            </p:txEl>
                                          </p:spTgt>
                                        </p:tgtEl>
                                        <p:attrNameLst>
                                          <p:attrName>style.visibility</p:attrName>
                                        </p:attrNameLst>
                                      </p:cBhvr>
                                      <p:to>
                                        <p:strVal val="visible"/>
                                      </p:to>
                                    </p:set>
                                    <p:anim calcmode="lin" valueType="num">
                                      <p:cBhvr additive="base">
                                        <p:cTn id="35" dur="500" fill="hold"/>
                                        <p:tgtEl>
                                          <p:spTgt spid="288770">
                                            <p:txEl>
                                              <p:pRg st="8" end="8"/>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88770">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288770">
                                            <p:txEl>
                                              <p:pRg st="9" end="9"/>
                                            </p:txEl>
                                          </p:spTgt>
                                        </p:tgtEl>
                                        <p:attrNameLst>
                                          <p:attrName>style.visibility</p:attrName>
                                        </p:attrNameLst>
                                      </p:cBhvr>
                                      <p:to>
                                        <p:strVal val="visible"/>
                                      </p:to>
                                    </p:set>
                                    <p:anim calcmode="lin" valueType="num">
                                      <p:cBhvr additive="base">
                                        <p:cTn id="39" dur="500" fill="hold"/>
                                        <p:tgtEl>
                                          <p:spTgt spid="288770">
                                            <p:txEl>
                                              <p:pRg st="9" end="9"/>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288770">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288770">
                                            <p:txEl>
                                              <p:pRg st="10" end="10"/>
                                            </p:txEl>
                                          </p:spTgt>
                                        </p:tgtEl>
                                        <p:attrNameLst>
                                          <p:attrName>style.visibility</p:attrName>
                                        </p:attrNameLst>
                                      </p:cBhvr>
                                      <p:to>
                                        <p:strVal val="visible"/>
                                      </p:to>
                                    </p:set>
                                    <p:anim calcmode="lin" valueType="num">
                                      <p:cBhvr additive="base">
                                        <p:cTn id="43" dur="500" fill="hold"/>
                                        <p:tgtEl>
                                          <p:spTgt spid="288770">
                                            <p:txEl>
                                              <p:pRg st="10" end="10"/>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88770">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0"/>
                                  </p:stCondLst>
                                  <p:childTnLst>
                                    <p:set>
                                      <p:cBhvr>
                                        <p:cTn id="46" dur="1" fill="hold">
                                          <p:stCondLst>
                                            <p:cond delay="0"/>
                                          </p:stCondLst>
                                        </p:cTn>
                                        <p:tgtEl>
                                          <p:spTgt spid="288770">
                                            <p:txEl>
                                              <p:pRg st="11" end="11"/>
                                            </p:txEl>
                                          </p:spTgt>
                                        </p:tgtEl>
                                        <p:attrNameLst>
                                          <p:attrName>style.visibility</p:attrName>
                                        </p:attrNameLst>
                                      </p:cBhvr>
                                      <p:to>
                                        <p:strVal val="visible"/>
                                      </p:to>
                                    </p:set>
                                    <p:anim calcmode="lin" valueType="num">
                                      <p:cBhvr additive="base">
                                        <p:cTn id="47" dur="500" fill="hold"/>
                                        <p:tgtEl>
                                          <p:spTgt spid="288770">
                                            <p:txEl>
                                              <p:pRg st="11" end="11"/>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88770">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p:txBody>
          <a:bodyPr/>
          <a:lstStyle/>
          <a:p>
            <a:r>
              <a:rPr lang="en-US" smtClean="0">
                <a:solidFill>
                  <a:srgbClr val="FF0000"/>
                </a:solidFill>
              </a:rPr>
              <a:t>Leukocyte </a:t>
            </a:r>
            <a:br>
              <a:rPr lang="en-US" smtClean="0">
                <a:solidFill>
                  <a:srgbClr val="FF0000"/>
                </a:solidFill>
              </a:rPr>
            </a:br>
            <a:r>
              <a:rPr lang="en-US" smtClean="0">
                <a:solidFill>
                  <a:srgbClr val="FF0000"/>
                </a:solidFill>
              </a:rPr>
              <a:t>Morphological Abnormalities</a:t>
            </a:r>
            <a:br>
              <a:rPr lang="en-US" smtClean="0">
                <a:solidFill>
                  <a:srgbClr val="FF0000"/>
                </a:solidFill>
              </a:rPr>
            </a:br>
            <a:r>
              <a:rPr lang="en-US" smtClean="0">
                <a:solidFill>
                  <a:srgbClr val="FF0000"/>
                </a:solidFill>
              </a:rPr>
              <a:t/>
            </a:r>
            <a:br>
              <a:rPr lang="en-US" smtClean="0">
                <a:solidFill>
                  <a:srgbClr val="FF0000"/>
                </a:solidFill>
              </a:rPr>
            </a:br>
            <a:r>
              <a:rPr lang="en-US" smtClean="0">
                <a:solidFill>
                  <a:srgbClr val="0000FF"/>
                </a:solidFill>
              </a:rPr>
              <a:t>Congenital and Aquired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52400" y="274638"/>
            <a:ext cx="8839200" cy="1143000"/>
          </a:xfrm>
        </p:spPr>
        <p:txBody>
          <a:bodyPr/>
          <a:lstStyle/>
          <a:p>
            <a:r>
              <a:rPr lang="en-US" sz="3600" smtClean="0">
                <a:solidFill>
                  <a:srgbClr val="FF0000"/>
                </a:solidFill>
              </a:rPr>
              <a:t>Leucocytes Congenital Abnormalities</a:t>
            </a:r>
          </a:p>
        </p:txBody>
      </p:sp>
      <p:pic>
        <p:nvPicPr>
          <p:cNvPr id="27651" name="Picture 3" descr="C:\Documents and Settings\DrHiggy\Desktop\mayhegglin an.jpg"/>
          <p:cNvPicPr>
            <a:picLocks noChangeAspect="1" noChangeArrowheads="1"/>
          </p:cNvPicPr>
          <p:nvPr/>
        </p:nvPicPr>
        <p:blipFill>
          <a:blip r:embed="rId2"/>
          <a:srcRect/>
          <a:stretch>
            <a:fillRect/>
          </a:stretch>
        </p:blipFill>
        <p:spPr bwMode="auto">
          <a:xfrm>
            <a:off x="152400" y="1600200"/>
            <a:ext cx="2819400" cy="2209800"/>
          </a:xfrm>
          <a:prstGeom prst="rect">
            <a:avLst/>
          </a:prstGeom>
          <a:noFill/>
          <a:ln w="9525">
            <a:noFill/>
            <a:miter lim="800000"/>
            <a:headEnd/>
            <a:tailEnd/>
          </a:ln>
        </p:spPr>
      </p:pic>
      <p:pic>
        <p:nvPicPr>
          <p:cNvPr id="27652" name="Picture 5" descr="C:\Documents and Settings\DrHiggy\Desktop\chediakhigashi1.jpg"/>
          <p:cNvPicPr>
            <a:picLocks noChangeAspect="1" noChangeArrowheads="1"/>
          </p:cNvPicPr>
          <p:nvPr/>
        </p:nvPicPr>
        <p:blipFill>
          <a:blip r:embed="rId3"/>
          <a:srcRect/>
          <a:stretch>
            <a:fillRect/>
          </a:stretch>
        </p:blipFill>
        <p:spPr bwMode="auto">
          <a:xfrm>
            <a:off x="152400" y="4648200"/>
            <a:ext cx="1828800" cy="1752600"/>
          </a:xfrm>
          <a:prstGeom prst="rect">
            <a:avLst/>
          </a:prstGeom>
          <a:noFill/>
          <a:ln w="9525">
            <a:noFill/>
            <a:miter lim="800000"/>
            <a:headEnd/>
            <a:tailEnd/>
          </a:ln>
        </p:spPr>
      </p:pic>
      <p:pic>
        <p:nvPicPr>
          <p:cNvPr id="27653" name="Picture 6" descr="C:\Documents and Settings\DrHiggy\Desktop\chediakhigashi2.jpg"/>
          <p:cNvPicPr>
            <a:picLocks noChangeAspect="1" noChangeArrowheads="1"/>
          </p:cNvPicPr>
          <p:nvPr/>
        </p:nvPicPr>
        <p:blipFill>
          <a:blip r:embed="rId4"/>
          <a:srcRect/>
          <a:stretch>
            <a:fillRect/>
          </a:stretch>
        </p:blipFill>
        <p:spPr bwMode="auto">
          <a:xfrm>
            <a:off x="2057400" y="4648200"/>
            <a:ext cx="1676400" cy="1752600"/>
          </a:xfrm>
          <a:prstGeom prst="rect">
            <a:avLst/>
          </a:prstGeom>
          <a:noFill/>
          <a:ln w="9525">
            <a:noFill/>
            <a:miter lim="800000"/>
            <a:headEnd/>
            <a:tailEnd/>
          </a:ln>
        </p:spPr>
      </p:pic>
      <p:pic>
        <p:nvPicPr>
          <p:cNvPr id="27654" name="Picture 7" descr="C:\Documents and Settings\DrHiggy\Desktop\chediakhigashi3.jpg"/>
          <p:cNvPicPr>
            <a:picLocks noChangeAspect="1" noChangeArrowheads="1"/>
          </p:cNvPicPr>
          <p:nvPr/>
        </p:nvPicPr>
        <p:blipFill>
          <a:blip r:embed="rId5"/>
          <a:srcRect/>
          <a:stretch>
            <a:fillRect/>
          </a:stretch>
        </p:blipFill>
        <p:spPr bwMode="auto">
          <a:xfrm>
            <a:off x="3810000" y="4648200"/>
            <a:ext cx="1676400" cy="1752600"/>
          </a:xfrm>
          <a:prstGeom prst="rect">
            <a:avLst/>
          </a:prstGeom>
          <a:noFill/>
          <a:ln w="9525">
            <a:noFill/>
            <a:miter lim="800000"/>
            <a:headEnd/>
            <a:tailEnd/>
          </a:ln>
        </p:spPr>
      </p:pic>
      <p:pic>
        <p:nvPicPr>
          <p:cNvPr id="27655" name="Picture 8" descr="C:\Documents and Settings\DrHiggy\Desktop\alder reily1.jpg"/>
          <p:cNvPicPr>
            <a:picLocks noChangeAspect="1" noChangeArrowheads="1"/>
          </p:cNvPicPr>
          <p:nvPr/>
        </p:nvPicPr>
        <p:blipFill>
          <a:blip r:embed="rId6"/>
          <a:srcRect/>
          <a:stretch>
            <a:fillRect/>
          </a:stretch>
        </p:blipFill>
        <p:spPr bwMode="auto">
          <a:xfrm>
            <a:off x="3352800" y="1600200"/>
            <a:ext cx="3124200" cy="2209800"/>
          </a:xfrm>
          <a:prstGeom prst="rect">
            <a:avLst/>
          </a:prstGeom>
          <a:noFill/>
          <a:ln w="9525">
            <a:noFill/>
            <a:miter lim="800000"/>
            <a:headEnd/>
            <a:tailEnd/>
          </a:ln>
        </p:spPr>
      </p:pic>
      <p:pic>
        <p:nvPicPr>
          <p:cNvPr id="27656" name="Picture 9" descr="C:\Documents and Settings\DrHiggy\Desktop\alder reily2.jpg"/>
          <p:cNvPicPr>
            <a:picLocks noChangeAspect="1" noChangeArrowheads="1"/>
          </p:cNvPicPr>
          <p:nvPr/>
        </p:nvPicPr>
        <p:blipFill>
          <a:blip r:embed="rId7"/>
          <a:srcRect/>
          <a:stretch>
            <a:fillRect/>
          </a:stretch>
        </p:blipFill>
        <p:spPr bwMode="auto">
          <a:xfrm>
            <a:off x="6553200" y="1600200"/>
            <a:ext cx="2438400" cy="2209800"/>
          </a:xfrm>
          <a:prstGeom prst="rect">
            <a:avLst/>
          </a:prstGeom>
          <a:noFill/>
          <a:ln w="9525">
            <a:noFill/>
            <a:miter lim="800000"/>
            <a:headEnd/>
            <a:tailEnd/>
          </a:ln>
        </p:spPr>
      </p:pic>
      <p:sp>
        <p:nvSpPr>
          <p:cNvPr id="27657" name="TextBox 11"/>
          <p:cNvSpPr txBox="1">
            <a:spLocks noChangeArrowheads="1"/>
          </p:cNvSpPr>
          <p:nvPr/>
        </p:nvSpPr>
        <p:spPr bwMode="auto">
          <a:xfrm>
            <a:off x="609600" y="3124200"/>
            <a:ext cx="2428875" cy="369888"/>
          </a:xfrm>
          <a:prstGeom prst="rect">
            <a:avLst/>
          </a:prstGeom>
          <a:noFill/>
          <a:ln w="9525">
            <a:noFill/>
            <a:miter lim="800000"/>
            <a:headEnd/>
            <a:tailEnd/>
          </a:ln>
        </p:spPr>
        <p:txBody>
          <a:bodyPr wrap="none">
            <a:spAutoFit/>
          </a:bodyPr>
          <a:lstStyle/>
          <a:p>
            <a:r>
              <a:rPr lang="en-US">
                <a:solidFill>
                  <a:srgbClr val="C00000"/>
                </a:solidFill>
              </a:rPr>
              <a:t>May-Hegglin Anomaly</a:t>
            </a:r>
          </a:p>
        </p:txBody>
      </p:sp>
      <p:sp>
        <p:nvSpPr>
          <p:cNvPr id="27658" name="TextBox 13"/>
          <p:cNvSpPr txBox="1">
            <a:spLocks noChangeArrowheads="1"/>
          </p:cNvSpPr>
          <p:nvPr/>
        </p:nvSpPr>
        <p:spPr bwMode="auto">
          <a:xfrm>
            <a:off x="3733800" y="3352800"/>
            <a:ext cx="2249488" cy="369888"/>
          </a:xfrm>
          <a:prstGeom prst="rect">
            <a:avLst/>
          </a:prstGeom>
          <a:noFill/>
          <a:ln w="9525">
            <a:noFill/>
            <a:miter lim="800000"/>
            <a:headEnd/>
            <a:tailEnd/>
          </a:ln>
        </p:spPr>
        <p:txBody>
          <a:bodyPr wrap="none">
            <a:spAutoFit/>
          </a:bodyPr>
          <a:lstStyle/>
          <a:p>
            <a:r>
              <a:rPr lang="en-US">
                <a:solidFill>
                  <a:srgbClr val="0000FF"/>
                </a:solidFill>
              </a:rPr>
              <a:t>Alder Reily Anomaly</a:t>
            </a:r>
          </a:p>
        </p:txBody>
      </p:sp>
      <p:sp>
        <p:nvSpPr>
          <p:cNvPr id="27659" name="Rectangle 14"/>
          <p:cNvSpPr>
            <a:spLocks noChangeArrowheads="1"/>
          </p:cNvSpPr>
          <p:nvPr/>
        </p:nvSpPr>
        <p:spPr bwMode="auto">
          <a:xfrm>
            <a:off x="6629400" y="1752600"/>
            <a:ext cx="2249488" cy="369888"/>
          </a:xfrm>
          <a:prstGeom prst="rect">
            <a:avLst/>
          </a:prstGeom>
          <a:noFill/>
          <a:ln w="9525">
            <a:noFill/>
            <a:miter lim="800000"/>
            <a:headEnd/>
            <a:tailEnd/>
          </a:ln>
        </p:spPr>
        <p:txBody>
          <a:bodyPr wrap="none">
            <a:spAutoFit/>
          </a:bodyPr>
          <a:lstStyle/>
          <a:p>
            <a:r>
              <a:rPr lang="en-US">
                <a:solidFill>
                  <a:srgbClr val="0000FF"/>
                </a:solidFill>
              </a:rPr>
              <a:t>Alder Reily Anomaly</a:t>
            </a:r>
          </a:p>
        </p:txBody>
      </p:sp>
      <p:sp>
        <p:nvSpPr>
          <p:cNvPr id="27660" name="TextBox 15"/>
          <p:cNvSpPr txBox="1">
            <a:spLocks noChangeArrowheads="1"/>
          </p:cNvSpPr>
          <p:nvPr/>
        </p:nvSpPr>
        <p:spPr bwMode="auto">
          <a:xfrm>
            <a:off x="1600200" y="6324600"/>
            <a:ext cx="2819400" cy="369888"/>
          </a:xfrm>
          <a:prstGeom prst="rect">
            <a:avLst/>
          </a:prstGeom>
          <a:noFill/>
          <a:ln w="9525">
            <a:noFill/>
            <a:miter lim="800000"/>
            <a:headEnd/>
            <a:tailEnd/>
          </a:ln>
        </p:spPr>
        <p:txBody>
          <a:bodyPr>
            <a:spAutoFit/>
          </a:bodyPr>
          <a:lstStyle/>
          <a:p>
            <a:r>
              <a:rPr lang="en-US">
                <a:solidFill>
                  <a:srgbClr val="FF0000"/>
                </a:solidFill>
              </a:rPr>
              <a:t>Chediac Higashi Anomaly</a:t>
            </a:r>
          </a:p>
        </p:txBody>
      </p:sp>
      <p:pic>
        <p:nvPicPr>
          <p:cNvPr id="27661" name="Picture 9" descr="C:\Documents and Settings\DrHiggy\Desktop\pelgerhuet.jpg"/>
          <p:cNvPicPr>
            <a:picLocks noChangeAspect="1" noChangeArrowheads="1"/>
          </p:cNvPicPr>
          <p:nvPr/>
        </p:nvPicPr>
        <p:blipFill>
          <a:blip r:embed="rId8"/>
          <a:srcRect/>
          <a:stretch>
            <a:fillRect/>
          </a:stretch>
        </p:blipFill>
        <p:spPr bwMode="auto">
          <a:xfrm>
            <a:off x="5715000" y="4267200"/>
            <a:ext cx="3200400" cy="2133600"/>
          </a:xfrm>
          <a:prstGeom prst="rect">
            <a:avLst/>
          </a:prstGeom>
          <a:noFill/>
          <a:ln w="9525">
            <a:noFill/>
            <a:miter lim="800000"/>
            <a:headEnd/>
            <a:tailEnd/>
          </a:ln>
        </p:spPr>
      </p:pic>
      <p:sp>
        <p:nvSpPr>
          <p:cNvPr id="27662" name="Rectangle 17"/>
          <p:cNvSpPr>
            <a:spLocks noChangeArrowheads="1"/>
          </p:cNvSpPr>
          <p:nvPr/>
        </p:nvSpPr>
        <p:spPr bwMode="auto">
          <a:xfrm>
            <a:off x="5943600" y="4419600"/>
            <a:ext cx="2352675" cy="369888"/>
          </a:xfrm>
          <a:prstGeom prst="rect">
            <a:avLst/>
          </a:prstGeom>
          <a:noFill/>
          <a:ln w="19050">
            <a:solidFill>
              <a:srgbClr val="FF0000"/>
            </a:solidFill>
            <a:miter lim="800000"/>
            <a:headEnd/>
            <a:tailEnd/>
          </a:ln>
        </p:spPr>
        <p:txBody>
          <a:bodyPr wrap="none">
            <a:spAutoFit/>
          </a:bodyPr>
          <a:lstStyle/>
          <a:p>
            <a:r>
              <a:rPr lang="en-US">
                <a:solidFill>
                  <a:srgbClr val="0000FF"/>
                </a:solidFill>
              </a:rPr>
              <a:t>Pelger Huet Anomaly</a:t>
            </a:r>
          </a:p>
        </p:txBody>
      </p:sp>
      <p:cxnSp>
        <p:nvCxnSpPr>
          <p:cNvPr id="19" name="Straight Arrow Connector 18"/>
          <p:cNvCxnSpPr/>
          <p:nvPr/>
        </p:nvCxnSpPr>
        <p:spPr>
          <a:xfrm rot="16200000" flipH="1">
            <a:off x="8267700" y="4838700"/>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6591300" y="5143500"/>
            <a:ext cx="8382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16200000" flipH="1">
            <a:off x="5638800" y="5105400"/>
            <a:ext cx="6858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z="3600" smtClean="0">
                <a:solidFill>
                  <a:srgbClr val="FF0000"/>
                </a:solidFill>
              </a:rPr>
              <a:t>Leucocytes Congenital Abnormalities</a:t>
            </a:r>
            <a:endParaRPr lang="en-US" sz="3600" smtClean="0"/>
          </a:p>
        </p:txBody>
      </p:sp>
      <p:pic>
        <p:nvPicPr>
          <p:cNvPr id="28675" name="Picture 6" descr="C:\Documents and Settings\DrHiggy\Desktop\MPO aeficeincy1.jpg"/>
          <p:cNvPicPr>
            <a:picLocks noChangeAspect="1" noChangeArrowheads="1"/>
          </p:cNvPicPr>
          <p:nvPr/>
        </p:nvPicPr>
        <p:blipFill>
          <a:blip r:embed="rId2"/>
          <a:srcRect/>
          <a:stretch>
            <a:fillRect/>
          </a:stretch>
        </p:blipFill>
        <p:spPr bwMode="auto">
          <a:xfrm>
            <a:off x="4114800" y="4267200"/>
            <a:ext cx="1765300" cy="1524000"/>
          </a:xfrm>
          <a:prstGeom prst="rect">
            <a:avLst/>
          </a:prstGeom>
          <a:noFill/>
          <a:ln w="9525">
            <a:noFill/>
            <a:miter lim="800000"/>
            <a:headEnd/>
            <a:tailEnd/>
          </a:ln>
        </p:spPr>
      </p:pic>
      <p:pic>
        <p:nvPicPr>
          <p:cNvPr id="28676" name="Picture 7" descr="C:\Documents and Settings\DrHiggy\Desktop\MPO deficeincy2.jpg"/>
          <p:cNvPicPr>
            <a:picLocks noChangeAspect="1" noChangeArrowheads="1"/>
          </p:cNvPicPr>
          <p:nvPr/>
        </p:nvPicPr>
        <p:blipFill>
          <a:blip r:embed="rId3"/>
          <a:srcRect/>
          <a:stretch>
            <a:fillRect/>
          </a:stretch>
        </p:blipFill>
        <p:spPr bwMode="auto">
          <a:xfrm>
            <a:off x="5943600" y="4267200"/>
            <a:ext cx="1524000" cy="1524000"/>
          </a:xfrm>
          <a:prstGeom prst="rect">
            <a:avLst/>
          </a:prstGeom>
          <a:noFill/>
          <a:ln w="9525">
            <a:noFill/>
            <a:miter lim="800000"/>
            <a:headEnd/>
            <a:tailEnd/>
          </a:ln>
        </p:spPr>
      </p:pic>
      <p:pic>
        <p:nvPicPr>
          <p:cNvPr id="28677" name="Picture 8" descr="C:\Documents and Settings\DrHiggy\Desktop\MPO deficeincy3.jpg"/>
          <p:cNvPicPr>
            <a:picLocks noChangeAspect="1" noChangeArrowheads="1"/>
          </p:cNvPicPr>
          <p:nvPr/>
        </p:nvPicPr>
        <p:blipFill>
          <a:blip r:embed="rId4"/>
          <a:srcRect/>
          <a:stretch>
            <a:fillRect/>
          </a:stretch>
        </p:blipFill>
        <p:spPr bwMode="auto">
          <a:xfrm>
            <a:off x="7543800" y="4267200"/>
            <a:ext cx="1447800" cy="1524000"/>
          </a:xfrm>
          <a:prstGeom prst="rect">
            <a:avLst/>
          </a:prstGeom>
          <a:noFill/>
          <a:ln w="9525">
            <a:noFill/>
            <a:miter lim="800000"/>
            <a:headEnd/>
            <a:tailEnd/>
          </a:ln>
        </p:spPr>
      </p:pic>
      <p:pic>
        <p:nvPicPr>
          <p:cNvPr id="28678" name="Picture 9" descr="C:\Documents and Settings\DrHiggy\Desktop\pelgerhuet.jpg"/>
          <p:cNvPicPr>
            <a:picLocks noChangeAspect="1" noChangeArrowheads="1"/>
          </p:cNvPicPr>
          <p:nvPr/>
        </p:nvPicPr>
        <p:blipFill>
          <a:blip r:embed="rId5"/>
          <a:srcRect/>
          <a:stretch>
            <a:fillRect/>
          </a:stretch>
        </p:blipFill>
        <p:spPr bwMode="auto">
          <a:xfrm>
            <a:off x="228600" y="1981200"/>
            <a:ext cx="3810000" cy="2184400"/>
          </a:xfrm>
          <a:prstGeom prst="rect">
            <a:avLst/>
          </a:prstGeom>
          <a:noFill/>
          <a:ln w="9525">
            <a:noFill/>
            <a:miter lim="800000"/>
            <a:headEnd/>
            <a:tailEnd/>
          </a:ln>
        </p:spPr>
      </p:pic>
      <p:sp>
        <p:nvSpPr>
          <p:cNvPr id="28679" name="TextBox 14"/>
          <p:cNvSpPr txBox="1">
            <a:spLocks noChangeArrowheads="1"/>
          </p:cNvSpPr>
          <p:nvPr/>
        </p:nvSpPr>
        <p:spPr bwMode="auto">
          <a:xfrm>
            <a:off x="838200" y="2057400"/>
            <a:ext cx="2352675" cy="369888"/>
          </a:xfrm>
          <a:prstGeom prst="rect">
            <a:avLst/>
          </a:prstGeom>
          <a:noFill/>
          <a:ln w="28575">
            <a:solidFill>
              <a:srgbClr val="FF0000"/>
            </a:solidFill>
            <a:miter lim="800000"/>
            <a:headEnd/>
            <a:tailEnd/>
          </a:ln>
        </p:spPr>
        <p:txBody>
          <a:bodyPr wrap="none">
            <a:spAutoFit/>
          </a:bodyPr>
          <a:lstStyle/>
          <a:p>
            <a:r>
              <a:rPr lang="en-US">
                <a:solidFill>
                  <a:srgbClr val="0000FF"/>
                </a:solidFill>
              </a:rPr>
              <a:t>Pelger Huet Anomaly</a:t>
            </a:r>
          </a:p>
        </p:txBody>
      </p:sp>
      <p:cxnSp>
        <p:nvCxnSpPr>
          <p:cNvPr id="8" name="Straight Arrow Connector 7"/>
          <p:cNvCxnSpPr/>
          <p:nvPr/>
        </p:nvCxnSpPr>
        <p:spPr>
          <a:xfrm>
            <a:off x="3124200" y="2438400"/>
            <a:ext cx="381000" cy="228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1219201" y="2895600"/>
            <a:ext cx="9144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571500" y="2705100"/>
            <a:ext cx="685800" cy="304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683" name="Rectangle 29"/>
          <p:cNvSpPr>
            <a:spLocks noChangeArrowheads="1"/>
          </p:cNvSpPr>
          <p:nvPr/>
        </p:nvSpPr>
        <p:spPr bwMode="auto">
          <a:xfrm>
            <a:off x="4495800" y="5334000"/>
            <a:ext cx="863600" cy="369888"/>
          </a:xfrm>
          <a:prstGeom prst="rect">
            <a:avLst/>
          </a:prstGeom>
          <a:noFill/>
          <a:ln w="9525">
            <a:noFill/>
            <a:miter lim="800000"/>
            <a:headEnd/>
            <a:tailEnd/>
          </a:ln>
        </p:spPr>
        <p:txBody>
          <a:bodyPr wrap="none">
            <a:spAutoFit/>
          </a:bodyPr>
          <a:lstStyle/>
          <a:p>
            <a:r>
              <a:rPr lang="en-US">
                <a:solidFill>
                  <a:srgbClr val="0000FF"/>
                </a:solidFill>
              </a:rPr>
              <a:t>(MPO)</a:t>
            </a:r>
          </a:p>
        </p:txBody>
      </p:sp>
      <p:sp>
        <p:nvSpPr>
          <p:cNvPr id="28684" name="Rectangle 28"/>
          <p:cNvSpPr>
            <a:spLocks noChangeArrowheads="1"/>
          </p:cNvSpPr>
          <p:nvPr/>
        </p:nvSpPr>
        <p:spPr bwMode="auto">
          <a:xfrm>
            <a:off x="6248400" y="4343400"/>
            <a:ext cx="863600" cy="369888"/>
          </a:xfrm>
          <a:prstGeom prst="rect">
            <a:avLst/>
          </a:prstGeom>
          <a:noFill/>
          <a:ln w="9525">
            <a:noFill/>
            <a:miter lim="800000"/>
            <a:headEnd/>
            <a:tailEnd/>
          </a:ln>
        </p:spPr>
        <p:txBody>
          <a:bodyPr wrap="none">
            <a:spAutoFit/>
          </a:bodyPr>
          <a:lstStyle/>
          <a:p>
            <a:r>
              <a:rPr lang="en-US">
                <a:solidFill>
                  <a:srgbClr val="0000FF"/>
                </a:solidFill>
              </a:rPr>
              <a:t>(MPO)</a:t>
            </a:r>
          </a:p>
        </p:txBody>
      </p:sp>
      <p:sp>
        <p:nvSpPr>
          <p:cNvPr id="28685" name="Rectangle 30"/>
          <p:cNvSpPr>
            <a:spLocks noChangeArrowheads="1"/>
          </p:cNvSpPr>
          <p:nvPr/>
        </p:nvSpPr>
        <p:spPr bwMode="auto">
          <a:xfrm>
            <a:off x="7848600" y="5410200"/>
            <a:ext cx="863600" cy="369888"/>
          </a:xfrm>
          <a:prstGeom prst="rect">
            <a:avLst/>
          </a:prstGeom>
          <a:noFill/>
          <a:ln w="9525">
            <a:noFill/>
            <a:miter lim="800000"/>
            <a:headEnd/>
            <a:tailEnd/>
          </a:ln>
        </p:spPr>
        <p:txBody>
          <a:bodyPr wrap="none">
            <a:spAutoFit/>
          </a:bodyPr>
          <a:lstStyle/>
          <a:p>
            <a:r>
              <a:rPr lang="en-US">
                <a:solidFill>
                  <a:srgbClr val="0000FF"/>
                </a:solidFill>
              </a:rPr>
              <a:t>(MPO)</a:t>
            </a:r>
          </a:p>
        </p:txBody>
      </p:sp>
      <p:sp>
        <p:nvSpPr>
          <p:cNvPr id="28686" name="TextBox 12"/>
          <p:cNvSpPr txBox="1">
            <a:spLocks noChangeArrowheads="1"/>
          </p:cNvSpPr>
          <p:nvPr/>
        </p:nvSpPr>
        <p:spPr bwMode="auto">
          <a:xfrm>
            <a:off x="4572000" y="5943600"/>
            <a:ext cx="3800475" cy="369888"/>
          </a:xfrm>
          <a:prstGeom prst="rect">
            <a:avLst/>
          </a:prstGeom>
          <a:noFill/>
          <a:ln w="9525">
            <a:noFill/>
            <a:miter lim="800000"/>
            <a:headEnd/>
            <a:tailEnd/>
          </a:ln>
        </p:spPr>
        <p:txBody>
          <a:bodyPr wrap="none">
            <a:spAutoFit/>
          </a:bodyPr>
          <a:lstStyle/>
          <a:p>
            <a:r>
              <a:rPr lang="en-US">
                <a:solidFill>
                  <a:srgbClr val="FF0000"/>
                </a:solidFill>
              </a:rPr>
              <a:t>Myeloperoxidase (MPO) Deficeincy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z="3600" smtClean="0">
                <a:solidFill>
                  <a:srgbClr val="FF0000"/>
                </a:solidFill>
              </a:rPr>
              <a:t>Leukocyte Abnormalities</a:t>
            </a:r>
            <a:br>
              <a:rPr lang="en-US" sz="3600" smtClean="0">
                <a:solidFill>
                  <a:srgbClr val="FF0000"/>
                </a:solidFill>
              </a:rPr>
            </a:br>
            <a:endParaRPr lang="en-US" sz="3600" smtClean="0">
              <a:solidFill>
                <a:srgbClr val="0000FF"/>
              </a:solidFill>
            </a:endParaRPr>
          </a:p>
        </p:txBody>
      </p:sp>
      <p:pic>
        <p:nvPicPr>
          <p:cNvPr id="29699" name="Picture 2" descr="C:\Documents and Settings\DrHiggy\Desktop\hyperseg.jpg"/>
          <p:cNvPicPr>
            <a:picLocks noChangeAspect="1" noChangeArrowheads="1"/>
          </p:cNvPicPr>
          <p:nvPr/>
        </p:nvPicPr>
        <p:blipFill>
          <a:blip r:embed="rId2"/>
          <a:srcRect/>
          <a:stretch>
            <a:fillRect/>
          </a:stretch>
        </p:blipFill>
        <p:spPr bwMode="auto">
          <a:xfrm>
            <a:off x="381000" y="1828800"/>
            <a:ext cx="1828800" cy="1600200"/>
          </a:xfrm>
          <a:prstGeom prst="rect">
            <a:avLst/>
          </a:prstGeom>
          <a:noFill/>
          <a:ln w="9525">
            <a:noFill/>
            <a:miter lim="800000"/>
            <a:headEnd/>
            <a:tailEnd/>
          </a:ln>
        </p:spPr>
      </p:pic>
      <p:pic>
        <p:nvPicPr>
          <p:cNvPr id="29700" name="Picture 2" descr="C:\Documents and Settings\DrHiggy\Desktop\dohle body.jpg"/>
          <p:cNvPicPr>
            <a:picLocks noChangeAspect="1" noChangeArrowheads="1"/>
          </p:cNvPicPr>
          <p:nvPr/>
        </p:nvPicPr>
        <p:blipFill>
          <a:blip r:embed="rId3"/>
          <a:srcRect/>
          <a:stretch>
            <a:fillRect/>
          </a:stretch>
        </p:blipFill>
        <p:spPr bwMode="auto">
          <a:xfrm>
            <a:off x="152400" y="1676400"/>
            <a:ext cx="2743200" cy="2235200"/>
          </a:xfrm>
          <a:prstGeom prst="rect">
            <a:avLst/>
          </a:prstGeom>
          <a:noFill/>
          <a:ln w="9525">
            <a:noFill/>
            <a:miter lim="800000"/>
            <a:headEnd/>
            <a:tailEnd/>
          </a:ln>
        </p:spPr>
      </p:pic>
      <p:sp>
        <p:nvSpPr>
          <p:cNvPr id="29701" name="TextBox 13"/>
          <p:cNvSpPr txBox="1">
            <a:spLocks noChangeArrowheads="1"/>
          </p:cNvSpPr>
          <p:nvPr/>
        </p:nvSpPr>
        <p:spPr bwMode="auto">
          <a:xfrm>
            <a:off x="1676400" y="1828800"/>
            <a:ext cx="1243013" cy="338138"/>
          </a:xfrm>
          <a:prstGeom prst="rect">
            <a:avLst/>
          </a:prstGeom>
          <a:noFill/>
          <a:ln w="28575">
            <a:solidFill>
              <a:srgbClr val="0000FF"/>
            </a:solidFill>
            <a:miter lim="800000"/>
            <a:headEnd/>
            <a:tailEnd/>
          </a:ln>
        </p:spPr>
        <p:txBody>
          <a:bodyPr wrap="none">
            <a:spAutoFit/>
          </a:bodyPr>
          <a:lstStyle/>
          <a:p>
            <a:r>
              <a:rPr lang="en-US" sz="1600">
                <a:solidFill>
                  <a:srgbClr val="0000FF"/>
                </a:solidFill>
              </a:rPr>
              <a:t>Dohle Body</a:t>
            </a:r>
          </a:p>
        </p:txBody>
      </p:sp>
      <p:cxnSp>
        <p:nvCxnSpPr>
          <p:cNvPr id="33" name="Straight Arrow Connector 32"/>
          <p:cNvCxnSpPr>
            <a:stCxn id="29701" idx="2"/>
          </p:cNvCxnSpPr>
          <p:nvPr/>
        </p:nvCxnSpPr>
        <p:spPr>
          <a:xfrm rot="5400000">
            <a:off x="1812926" y="2563812"/>
            <a:ext cx="881062" cy="87313"/>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29703" name="Picture 11" descr="C:\Documents and Settings\DrHiggy\Desktop\Vaculated n-1.jpg"/>
          <p:cNvPicPr>
            <a:picLocks noChangeAspect="1" noChangeArrowheads="1"/>
          </p:cNvPicPr>
          <p:nvPr/>
        </p:nvPicPr>
        <p:blipFill>
          <a:blip r:embed="rId4"/>
          <a:srcRect/>
          <a:stretch>
            <a:fillRect/>
          </a:stretch>
        </p:blipFill>
        <p:spPr bwMode="auto">
          <a:xfrm>
            <a:off x="6096000" y="1828800"/>
            <a:ext cx="2438400" cy="1828800"/>
          </a:xfrm>
          <a:prstGeom prst="rect">
            <a:avLst/>
          </a:prstGeom>
          <a:noFill/>
          <a:ln w="9525">
            <a:noFill/>
            <a:miter lim="800000"/>
            <a:headEnd/>
            <a:tailEnd/>
          </a:ln>
        </p:spPr>
      </p:pic>
      <p:sp>
        <p:nvSpPr>
          <p:cNvPr id="29704" name="TextBox 41"/>
          <p:cNvSpPr txBox="1">
            <a:spLocks noChangeArrowheads="1"/>
          </p:cNvSpPr>
          <p:nvPr/>
        </p:nvSpPr>
        <p:spPr bwMode="auto">
          <a:xfrm>
            <a:off x="6172200" y="1905000"/>
            <a:ext cx="2565400" cy="369888"/>
          </a:xfrm>
          <a:prstGeom prst="rect">
            <a:avLst/>
          </a:prstGeom>
          <a:noFill/>
          <a:ln w="9525">
            <a:noFill/>
            <a:miter lim="800000"/>
            <a:headEnd/>
            <a:tailEnd/>
          </a:ln>
        </p:spPr>
        <p:txBody>
          <a:bodyPr wrap="none">
            <a:spAutoFit/>
          </a:bodyPr>
          <a:lstStyle/>
          <a:p>
            <a:r>
              <a:rPr lang="en-US">
                <a:solidFill>
                  <a:srgbClr val="0000FF"/>
                </a:solidFill>
              </a:rPr>
              <a:t>Cytoplasmic Vaculation</a:t>
            </a:r>
          </a:p>
        </p:txBody>
      </p:sp>
      <p:pic>
        <p:nvPicPr>
          <p:cNvPr id="29705" name="Picture 42" descr="C:\Documents and Settings\DrHiggy\Desktop\toxic gran.jpg"/>
          <p:cNvPicPr>
            <a:picLocks noChangeAspect="1" noChangeArrowheads="1"/>
          </p:cNvPicPr>
          <p:nvPr/>
        </p:nvPicPr>
        <p:blipFill>
          <a:blip r:embed="rId5"/>
          <a:srcRect/>
          <a:stretch>
            <a:fillRect/>
          </a:stretch>
        </p:blipFill>
        <p:spPr bwMode="auto">
          <a:xfrm>
            <a:off x="2971800" y="1752600"/>
            <a:ext cx="2971800" cy="2133600"/>
          </a:xfrm>
          <a:prstGeom prst="rect">
            <a:avLst/>
          </a:prstGeom>
          <a:noFill/>
          <a:ln w="9525">
            <a:noFill/>
            <a:miter lim="800000"/>
            <a:headEnd/>
            <a:tailEnd/>
          </a:ln>
        </p:spPr>
      </p:pic>
      <p:sp>
        <p:nvSpPr>
          <p:cNvPr id="29706" name="Rectangle 43"/>
          <p:cNvSpPr>
            <a:spLocks noChangeArrowheads="1"/>
          </p:cNvSpPr>
          <p:nvPr/>
        </p:nvSpPr>
        <p:spPr bwMode="auto">
          <a:xfrm>
            <a:off x="3587750" y="3244850"/>
            <a:ext cx="1968500" cy="368300"/>
          </a:xfrm>
          <a:prstGeom prst="rect">
            <a:avLst/>
          </a:prstGeom>
          <a:noFill/>
          <a:ln w="9525">
            <a:noFill/>
            <a:miter lim="800000"/>
            <a:headEnd/>
            <a:tailEnd/>
          </a:ln>
        </p:spPr>
        <p:txBody>
          <a:bodyPr wrap="none">
            <a:spAutoFit/>
          </a:bodyPr>
          <a:lstStyle/>
          <a:p>
            <a:r>
              <a:rPr lang="en-US">
                <a:solidFill>
                  <a:srgbClr val="0000FF"/>
                </a:solidFill>
              </a:rPr>
              <a:t>Toxic Granulation</a:t>
            </a:r>
          </a:p>
        </p:txBody>
      </p:sp>
      <p:pic>
        <p:nvPicPr>
          <p:cNvPr id="29707" name="Picture 23" descr="C:\Documents and Settings\DrHiggy\Desktop\hyperseg.jpg"/>
          <p:cNvPicPr>
            <a:picLocks noChangeAspect="1" noChangeArrowheads="1"/>
          </p:cNvPicPr>
          <p:nvPr/>
        </p:nvPicPr>
        <p:blipFill>
          <a:blip r:embed="rId2"/>
          <a:srcRect/>
          <a:stretch>
            <a:fillRect/>
          </a:stretch>
        </p:blipFill>
        <p:spPr bwMode="auto">
          <a:xfrm>
            <a:off x="228600" y="4098925"/>
            <a:ext cx="2667000" cy="2133600"/>
          </a:xfrm>
          <a:prstGeom prst="rect">
            <a:avLst/>
          </a:prstGeom>
          <a:noFill/>
          <a:ln w="9525">
            <a:noFill/>
            <a:miter lim="800000"/>
            <a:headEnd/>
            <a:tailEnd/>
          </a:ln>
        </p:spPr>
      </p:pic>
      <p:sp>
        <p:nvSpPr>
          <p:cNvPr id="29708" name="TextBox 23"/>
          <p:cNvSpPr txBox="1">
            <a:spLocks noChangeArrowheads="1"/>
          </p:cNvSpPr>
          <p:nvPr/>
        </p:nvSpPr>
        <p:spPr bwMode="auto">
          <a:xfrm>
            <a:off x="381000" y="5867400"/>
            <a:ext cx="2293938" cy="338138"/>
          </a:xfrm>
          <a:prstGeom prst="rect">
            <a:avLst/>
          </a:prstGeom>
          <a:noFill/>
          <a:ln w="9525">
            <a:noFill/>
            <a:miter lim="800000"/>
            <a:headEnd/>
            <a:tailEnd/>
          </a:ln>
        </p:spPr>
        <p:txBody>
          <a:bodyPr wrap="none">
            <a:spAutoFit/>
          </a:bodyPr>
          <a:lstStyle/>
          <a:p>
            <a:r>
              <a:rPr lang="en-US" sz="1600">
                <a:solidFill>
                  <a:srgbClr val="0000FF"/>
                </a:solidFill>
              </a:rPr>
              <a:t>Hypersegmented Neut.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ctrTitle"/>
          </p:nvPr>
        </p:nvSpPr>
        <p:spPr>
          <a:xfrm>
            <a:off x="685800" y="2362200"/>
            <a:ext cx="7772400" cy="1470025"/>
          </a:xfrm>
        </p:spPr>
        <p:txBody>
          <a:bodyPr/>
          <a:lstStyle/>
          <a:p>
            <a:r>
              <a:rPr lang="en-US" sz="6600" smtClean="0">
                <a:solidFill>
                  <a:srgbClr val="FF0000"/>
                </a:solidFill>
              </a:rPr>
              <a:t>Case Studies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nemia4"/>
          <p:cNvPicPr>
            <a:picLocks noChangeAspect="1" noChangeArrowheads="1"/>
          </p:cNvPicPr>
          <p:nvPr/>
        </p:nvPicPr>
        <p:blipFill>
          <a:blip r:embed="rId3">
            <a:lum bright="-18000" contrast="30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z="3600" smtClean="0">
                <a:solidFill>
                  <a:srgbClr val="FF0000"/>
                </a:solidFill>
              </a:rPr>
              <a:t>CASE 1 </a:t>
            </a:r>
          </a:p>
        </p:txBody>
      </p:sp>
      <p:sp>
        <p:nvSpPr>
          <p:cNvPr id="31747" name="Rectangle 3"/>
          <p:cNvSpPr>
            <a:spLocks noGrp="1" noChangeArrowheads="1"/>
          </p:cNvSpPr>
          <p:nvPr>
            <p:ph type="body" idx="1"/>
          </p:nvPr>
        </p:nvSpPr>
        <p:spPr>
          <a:xfrm>
            <a:off x="228600" y="1600200"/>
            <a:ext cx="8686800" cy="4525963"/>
          </a:xfrm>
        </p:spPr>
        <p:txBody>
          <a:bodyPr/>
          <a:lstStyle/>
          <a:p>
            <a:pPr eaLnBrk="1" hangingPunct="1"/>
            <a:r>
              <a:rPr lang="en-US" b="1" smtClean="0">
                <a:solidFill>
                  <a:srgbClr val="FF0000"/>
                </a:solidFill>
              </a:rPr>
              <a:t>History:</a:t>
            </a:r>
          </a:p>
          <a:p>
            <a:pPr lvl="1" eaLnBrk="1" hangingPunct="1">
              <a:buFontTx/>
              <a:buNone/>
            </a:pPr>
            <a:r>
              <a:rPr lang="en-US" smtClean="0">
                <a:solidFill>
                  <a:srgbClr val="0000FF"/>
                </a:solidFill>
              </a:rPr>
              <a:t>  This 20 year old male came to the emergency room with severe abdominal pain in the right lower quadrant. He had a fever of 39 </a:t>
            </a:r>
            <a:r>
              <a:rPr lang="en-US" baseline="30000" smtClean="0">
                <a:solidFill>
                  <a:srgbClr val="0000FF"/>
                </a:solidFill>
              </a:rPr>
              <a:t>0</a:t>
            </a:r>
            <a:r>
              <a:rPr lang="en-US" smtClean="0">
                <a:solidFill>
                  <a:srgbClr val="0000FF"/>
                </a:solidFill>
              </a:rPr>
              <a:t>C. On examination, he had a rigid abdomen &amp; rebound tenderness in the right lower quadrant. There were no other abnormalities. </a:t>
            </a:r>
          </a:p>
          <a:p>
            <a:pPr eaLnBrk="1" hangingPunct="1"/>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heme006"/>
          <p:cNvPicPr>
            <a:picLocks noChangeAspect="1" noChangeArrowheads="1"/>
          </p:cNvPicPr>
          <p:nvPr/>
        </p:nvPicPr>
        <p:blipFill>
          <a:blip r:embed="rId2"/>
          <a:srcRect/>
          <a:stretch>
            <a:fillRect/>
          </a:stretch>
        </p:blipFill>
        <p:spPr bwMode="auto">
          <a:xfrm>
            <a:off x="990600" y="762000"/>
            <a:ext cx="6972300" cy="4578350"/>
          </a:xfrm>
          <a:prstGeom prst="rect">
            <a:avLst/>
          </a:prstGeom>
          <a:noFill/>
          <a:ln w="9525">
            <a:noFill/>
            <a:miter lim="800000"/>
            <a:headEnd/>
            <a:tailEnd/>
          </a:ln>
        </p:spPr>
      </p:pic>
      <p:sp>
        <p:nvSpPr>
          <p:cNvPr id="32771" name="Text Box 6"/>
          <p:cNvSpPr txBox="1">
            <a:spLocks noChangeArrowheads="1"/>
          </p:cNvSpPr>
          <p:nvPr/>
        </p:nvSpPr>
        <p:spPr bwMode="auto">
          <a:xfrm>
            <a:off x="1752600" y="5486400"/>
            <a:ext cx="5181600" cy="369888"/>
          </a:xfrm>
          <a:prstGeom prst="rect">
            <a:avLst/>
          </a:prstGeom>
          <a:noFill/>
          <a:ln w="9525">
            <a:noFill/>
            <a:miter lim="800000"/>
            <a:headEnd/>
            <a:tailEnd/>
          </a:ln>
        </p:spPr>
        <p:txBody>
          <a:bodyPr>
            <a:spAutoFit/>
          </a:bodyPr>
          <a:lstStyle/>
          <a:p>
            <a:pPr>
              <a:spcBef>
                <a:spcPct val="50000"/>
              </a:spcBef>
            </a:pPr>
            <a:endParaRPr lang="en-US">
              <a:solidFill>
                <a:srgbClr val="0000FF"/>
              </a:solidFill>
            </a:endParaRPr>
          </a:p>
        </p:txBody>
      </p:sp>
      <p:sp>
        <p:nvSpPr>
          <p:cNvPr id="32772" name="Rectangle 3"/>
          <p:cNvSpPr>
            <a:spLocks noChangeArrowheads="1"/>
          </p:cNvSpPr>
          <p:nvPr/>
        </p:nvSpPr>
        <p:spPr bwMode="auto">
          <a:xfrm>
            <a:off x="3810000" y="152400"/>
            <a:ext cx="1524000" cy="523875"/>
          </a:xfrm>
          <a:prstGeom prst="rect">
            <a:avLst/>
          </a:prstGeom>
          <a:noFill/>
          <a:ln w="9525">
            <a:noFill/>
            <a:miter lim="800000"/>
            <a:headEnd/>
            <a:tailEnd/>
          </a:ln>
        </p:spPr>
        <p:txBody>
          <a:bodyPr wrap="none">
            <a:spAutoFit/>
          </a:bodyPr>
          <a:lstStyle/>
          <a:p>
            <a:r>
              <a:rPr lang="en-US" sz="2800">
                <a:solidFill>
                  <a:srgbClr val="FF0000"/>
                </a:solidFill>
              </a:rPr>
              <a:t>CASE 1</a:t>
            </a:r>
            <a:r>
              <a:rPr lang="en-US">
                <a:solidFill>
                  <a:srgbClr val="FF0000"/>
                </a:solidFill>
              </a:rPr>
              <a:t> </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p:txBody>
          <a:bodyPr/>
          <a:lstStyle/>
          <a:p>
            <a:pPr lvl="1" eaLnBrk="1" hangingPunct="1">
              <a:buFontTx/>
              <a:buNone/>
            </a:pPr>
            <a:r>
              <a:rPr lang="en-US" smtClean="0">
                <a:solidFill>
                  <a:srgbClr val="0000FF"/>
                </a:solidFill>
              </a:rPr>
              <a:t>   Urinalysis was within normal limits. A CBC showed Hgb 140 g/l, WBC 25 X 10</a:t>
            </a:r>
            <a:r>
              <a:rPr lang="en-US" baseline="30000" smtClean="0">
                <a:solidFill>
                  <a:srgbClr val="0000FF"/>
                </a:solidFill>
              </a:rPr>
              <a:t>9</a:t>
            </a:r>
            <a:r>
              <a:rPr lang="en-US" smtClean="0">
                <a:solidFill>
                  <a:srgbClr val="0000FF"/>
                </a:solidFill>
              </a:rPr>
              <a:t>/L, and platelet count 350 X 10</a:t>
            </a:r>
            <a:r>
              <a:rPr lang="en-US" baseline="30000" smtClean="0">
                <a:solidFill>
                  <a:srgbClr val="0000FF"/>
                </a:solidFill>
              </a:rPr>
              <a:t>9</a:t>
            </a:r>
            <a:r>
              <a:rPr lang="en-US" smtClean="0">
                <a:solidFill>
                  <a:srgbClr val="0000FF"/>
                </a:solidFill>
              </a:rPr>
              <a:t>/L.</a:t>
            </a:r>
          </a:p>
          <a:p>
            <a:pPr eaLnBrk="1" hangingPunct="1">
              <a:buFontTx/>
              <a:buNone/>
            </a:pPr>
            <a:endParaRPr lang="en-US" smtClean="0"/>
          </a:p>
        </p:txBody>
      </p:sp>
      <p:sp>
        <p:nvSpPr>
          <p:cNvPr id="33795" name="Rectangle 4"/>
          <p:cNvSpPr>
            <a:spLocks noChangeArrowheads="1"/>
          </p:cNvSpPr>
          <p:nvPr/>
        </p:nvSpPr>
        <p:spPr bwMode="auto">
          <a:xfrm>
            <a:off x="4038600" y="609600"/>
            <a:ext cx="1560513" cy="523875"/>
          </a:xfrm>
          <a:prstGeom prst="rect">
            <a:avLst/>
          </a:prstGeom>
          <a:noFill/>
          <a:ln w="9525">
            <a:noFill/>
            <a:miter lim="800000"/>
            <a:headEnd/>
            <a:tailEnd/>
          </a:ln>
        </p:spPr>
        <p:txBody>
          <a:bodyPr wrap="none">
            <a:spAutoFit/>
          </a:bodyPr>
          <a:lstStyle/>
          <a:p>
            <a:pPr algn="ctr"/>
            <a:r>
              <a:rPr lang="en-US" sz="2800">
                <a:solidFill>
                  <a:srgbClr val="FF0000"/>
                </a:solidFill>
              </a:rPr>
              <a:t>CASE 1 </a:t>
            </a:r>
            <a:endParaRPr lang="en-US" sz="28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229600" cy="715962"/>
          </a:xfrm>
        </p:spPr>
        <p:txBody>
          <a:bodyPr/>
          <a:lstStyle/>
          <a:p>
            <a:pPr eaLnBrk="1" hangingPunct="1"/>
            <a:r>
              <a:rPr lang="en-US" sz="3600" smtClean="0">
                <a:solidFill>
                  <a:srgbClr val="FF0000"/>
                </a:solidFill>
              </a:rPr>
              <a:t/>
            </a:r>
            <a:br>
              <a:rPr lang="en-US" sz="3600" smtClean="0">
                <a:solidFill>
                  <a:srgbClr val="FF0000"/>
                </a:solidFill>
              </a:rPr>
            </a:br>
            <a:r>
              <a:rPr lang="en-US" sz="3600" smtClean="0">
                <a:solidFill>
                  <a:srgbClr val="FF0000"/>
                </a:solidFill>
              </a:rPr>
              <a:t>CASE 1 </a:t>
            </a:r>
            <a:br>
              <a:rPr lang="en-US" sz="3600" smtClean="0">
                <a:solidFill>
                  <a:srgbClr val="FF0000"/>
                </a:solidFill>
              </a:rPr>
            </a:br>
            <a:endParaRPr lang="en-US" sz="3600" smtClean="0">
              <a:solidFill>
                <a:srgbClr val="FF0000"/>
              </a:solidFill>
            </a:endParaRPr>
          </a:p>
        </p:txBody>
      </p:sp>
      <p:sp>
        <p:nvSpPr>
          <p:cNvPr id="30723" name="Rectangle 3"/>
          <p:cNvSpPr>
            <a:spLocks noGrp="1" noChangeArrowheads="1"/>
          </p:cNvSpPr>
          <p:nvPr>
            <p:ph type="body" idx="1"/>
          </p:nvPr>
        </p:nvSpPr>
        <p:spPr>
          <a:xfrm>
            <a:off x="457200" y="1295400"/>
            <a:ext cx="8229600" cy="4953000"/>
          </a:xfrm>
        </p:spPr>
        <p:txBody>
          <a:bodyPr/>
          <a:lstStyle/>
          <a:p>
            <a:pPr marL="457200" indent="-457200" algn="ctr" eaLnBrk="1" hangingPunct="1">
              <a:lnSpc>
                <a:spcPct val="80000"/>
              </a:lnSpc>
              <a:buFontTx/>
              <a:buNone/>
            </a:pPr>
            <a:endParaRPr lang="en-US" sz="2400" smtClean="0">
              <a:solidFill>
                <a:srgbClr val="FF0000"/>
              </a:solidFill>
            </a:endParaRPr>
          </a:p>
          <a:p>
            <a:pPr marL="457200" indent="-457200" algn="ctr" eaLnBrk="1" hangingPunct="1">
              <a:lnSpc>
                <a:spcPct val="80000"/>
              </a:lnSpc>
              <a:buFontTx/>
              <a:buNone/>
            </a:pPr>
            <a:r>
              <a:rPr lang="en-US" sz="2400" smtClean="0">
                <a:solidFill>
                  <a:srgbClr val="FF0000"/>
                </a:solidFill>
              </a:rPr>
              <a:t>What are the WBCs predominantly seen? </a:t>
            </a:r>
          </a:p>
          <a:p>
            <a:pPr marL="457200" indent="-457200" eaLnBrk="1" hangingPunct="1">
              <a:lnSpc>
                <a:spcPct val="80000"/>
              </a:lnSpc>
              <a:buFontTx/>
              <a:buNone/>
            </a:pPr>
            <a:r>
              <a:rPr lang="en-US" sz="2400" b="1" smtClean="0"/>
              <a:t>	</a:t>
            </a:r>
            <a:endParaRPr lang="en-US" sz="2400" b="1" smtClean="0">
              <a:solidFill>
                <a:srgbClr val="0000FF"/>
              </a:solidFill>
            </a:endParaRPr>
          </a:p>
          <a:p>
            <a:pPr marL="457200" indent="-457200" eaLnBrk="1" hangingPunct="1">
              <a:lnSpc>
                <a:spcPct val="80000"/>
              </a:lnSpc>
              <a:buFontTx/>
              <a:buNone/>
            </a:pPr>
            <a:r>
              <a:rPr lang="en-US" sz="2400" b="1" smtClean="0">
                <a:solidFill>
                  <a:srgbClr val="0000FF"/>
                </a:solidFill>
              </a:rPr>
              <a:t>	</a:t>
            </a:r>
            <a:r>
              <a:rPr lang="en-US" sz="2400" smtClean="0">
                <a:solidFill>
                  <a:srgbClr val="0000FF"/>
                </a:solidFill>
              </a:rPr>
              <a:t>Mainly neutrophils  </a:t>
            </a:r>
          </a:p>
          <a:p>
            <a:pPr marL="457200" indent="-457200" eaLnBrk="1" hangingPunct="1">
              <a:lnSpc>
                <a:spcPct val="80000"/>
              </a:lnSpc>
              <a:buFontTx/>
              <a:buNone/>
            </a:pPr>
            <a:r>
              <a:rPr lang="en-US" sz="2400" smtClean="0">
                <a:solidFill>
                  <a:srgbClr val="0000FF"/>
                </a:solidFill>
              </a:rPr>
              <a:t>	</a:t>
            </a:r>
          </a:p>
          <a:p>
            <a:pPr marL="457200" indent="-457200" eaLnBrk="1" hangingPunct="1">
              <a:lnSpc>
                <a:spcPct val="80000"/>
              </a:lnSpc>
              <a:buFontTx/>
              <a:buNone/>
            </a:pPr>
            <a:r>
              <a:rPr lang="en-US" sz="2400" smtClean="0">
                <a:solidFill>
                  <a:srgbClr val="0000FF"/>
                </a:solidFill>
              </a:rPr>
              <a:t>	Notice that the WBC  count is higher than in a normal smear. </a:t>
            </a:r>
          </a:p>
          <a:p>
            <a:pPr marL="457200" indent="-457200" eaLnBrk="1" hangingPunct="1">
              <a:lnSpc>
                <a:spcPct val="80000"/>
              </a:lnSpc>
              <a:buFontTx/>
              <a:buNone/>
            </a:pPr>
            <a:r>
              <a:rPr lang="en-US" sz="2400" smtClean="0">
                <a:solidFill>
                  <a:srgbClr val="0000FF"/>
                </a:solidFill>
              </a:rPr>
              <a:t>	</a:t>
            </a:r>
          </a:p>
          <a:p>
            <a:pPr marL="457200" indent="-457200" eaLnBrk="1" hangingPunct="1">
              <a:lnSpc>
                <a:spcPct val="80000"/>
              </a:lnSpc>
              <a:buFontTx/>
              <a:buNone/>
            </a:pPr>
            <a:r>
              <a:rPr lang="en-US" sz="2400" smtClean="0">
                <a:solidFill>
                  <a:srgbClr val="0000FF"/>
                </a:solidFill>
              </a:rPr>
              <a:t>	In addition a small but increased number of band forms are seen. </a:t>
            </a:r>
          </a:p>
          <a:p>
            <a:pPr marL="457200" indent="-457200" eaLnBrk="1" hangingPunct="1">
              <a:lnSpc>
                <a:spcPct val="80000"/>
              </a:lnSpc>
              <a:buFontTx/>
              <a:buNone/>
            </a:pPr>
            <a:r>
              <a:rPr lang="en-US" sz="2400" smtClean="0">
                <a:solidFill>
                  <a:srgbClr val="0000FF"/>
                </a:solidFill>
              </a:rPr>
              <a:t>	</a:t>
            </a:r>
          </a:p>
          <a:p>
            <a:pPr marL="457200" indent="-457200" eaLnBrk="1" hangingPunct="1">
              <a:lnSpc>
                <a:spcPct val="80000"/>
              </a:lnSpc>
              <a:buFontTx/>
              <a:buNone/>
            </a:pPr>
            <a:r>
              <a:rPr lang="en-US" sz="2400" smtClean="0">
                <a:solidFill>
                  <a:srgbClr val="0000FF"/>
                </a:solidFill>
              </a:rPr>
              <a:t>	The platelets are moderately increased in number. </a:t>
            </a:r>
          </a:p>
          <a:p>
            <a:pPr marL="457200" indent="-457200" eaLnBrk="1" hangingPunct="1">
              <a:lnSpc>
                <a:spcPct val="80000"/>
              </a:lnSpc>
              <a:buFontTx/>
              <a:buNone/>
            </a:pPr>
            <a:r>
              <a:rPr lang="en-US" sz="2400" smtClean="0">
                <a:solidFill>
                  <a:srgbClr val="0000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3" end="3"/>
                                            </p:txEl>
                                          </p:spTgt>
                                        </p:tgtEl>
                                        <p:attrNameLst>
                                          <p:attrName>style.visibility</p:attrName>
                                        </p:attrNameLst>
                                      </p:cBhvr>
                                      <p:to>
                                        <p:strVal val="visible"/>
                                      </p:to>
                                    </p:set>
                                    <p:anim calcmode="lin" valueType="num">
                                      <p:cBhvr additive="base">
                                        <p:cTn id="7" dur="500" fill="hold"/>
                                        <p:tgtEl>
                                          <p:spTgt spid="3072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3">
                                            <p:txEl>
                                              <p:pRg st="4" end="4"/>
                                            </p:txEl>
                                          </p:spTgt>
                                        </p:tgtEl>
                                        <p:attrNameLst>
                                          <p:attrName>style.visibility</p:attrName>
                                        </p:attrNameLst>
                                      </p:cBhvr>
                                      <p:to>
                                        <p:strVal val="visible"/>
                                      </p:to>
                                    </p:set>
                                    <p:anim calcmode="lin" valueType="num">
                                      <p:cBhvr additive="base">
                                        <p:cTn id="13" dur="500" fill="hold"/>
                                        <p:tgtEl>
                                          <p:spTgt spid="3072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5" end="5"/>
                                            </p:txEl>
                                          </p:spTgt>
                                        </p:tgtEl>
                                        <p:attrNameLst>
                                          <p:attrName>style.visibility</p:attrName>
                                        </p:attrNameLst>
                                      </p:cBhvr>
                                      <p:to>
                                        <p:strVal val="visible"/>
                                      </p:to>
                                    </p:set>
                                    <p:anim calcmode="lin" valueType="num">
                                      <p:cBhvr additive="base">
                                        <p:cTn id="19" dur="500" fill="hold"/>
                                        <p:tgtEl>
                                          <p:spTgt spid="3072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3">
                                            <p:txEl>
                                              <p:pRg st="6" end="6"/>
                                            </p:txEl>
                                          </p:spTgt>
                                        </p:tgtEl>
                                        <p:attrNameLst>
                                          <p:attrName>style.visibility</p:attrName>
                                        </p:attrNameLst>
                                      </p:cBhvr>
                                      <p:to>
                                        <p:strVal val="visible"/>
                                      </p:to>
                                    </p:set>
                                    <p:anim calcmode="lin" valueType="num">
                                      <p:cBhvr additive="base">
                                        <p:cTn id="25" dur="500" fill="hold"/>
                                        <p:tgtEl>
                                          <p:spTgt spid="3072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3">
                                            <p:txEl>
                                              <p:pRg st="7" end="7"/>
                                            </p:txEl>
                                          </p:spTgt>
                                        </p:tgtEl>
                                        <p:attrNameLst>
                                          <p:attrName>style.visibility</p:attrName>
                                        </p:attrNameLst>
                                      </p:cBhvr>
                                      <p:to>
                                        <p:strVal val="visible"/>
                                      </p:to>
                                    </p:set>
                                    <p:anim calcmode="lin" valueType="num">
                                      <p:cBhvr additive="base">
                                        <p:cTn id="31" dur="500" fill="hold"/>
                                        <p:tgtEl>
                                          <p:spTgt spid="3072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23">
                                            <p:txEl>
                                              <p:pRg st="8" end="8"/>
                                            </p:txEl>
                                          </p:spTgt>
                                        </p:tgtEl>
                                        <p:attrNameLst>
                                          <p:attrName>style.visibility</p:attrName>
                                        </p:attrNameLst>
                                      </p:cBhvr>
                                      <p:to>
                                        <p:strVal val="visible"/>
                                      </p:to>
                                    </p:set>
                                    <p:anim calcmode="lin" valueType="num">
                                      <p:cBhvr additive="base">
                                        <p:cTn id="37" dur="500" fill="hold"/>
                                        <p:tgtEl>
                                          <p:spTgt spid="3072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2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23">
                                            <p:txEl>
                                              <p:pRg st="9" end="9"/>
                                            </p:txEl>
                                          </p:spTgt>
                                        </p:tgtEl>
                                        <p:attrNameLst>
                                          <p:attrName>style.visibility</p:attrName>
                                        </p:attrNameLst>
                                      </p:cBhvr>
                                      <p:to>
                                        <p:strVal val="visible"/>
                                      </p:to>
                                    </p:set>
                                    <p:anim calcmode="lin" valueType="num">
                                      <p:cBhvr additive="base">
                                        <p:cTn id="43" dur="500" fill="hold"/>
                                        <p:tgtEl>
                                          <p:spTgt spid="3072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072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638"/>
            <a:ext cx="8229600" cy="715962"/>
          </a:xfrm>
        </p:spPr>
        <p:txBody>
          <a:bodyPr/>
          <a:lstStyle/>
          <a:p>
            <a:pPr eaLnBrk="1" hangingPunct="1"/>
            <a:r>
              <a:rPr lang="en-US" sz="3600" smtClean="0">
                <a:solidFill>
                  <a:srgbClr val="FF0000"/>
                </a:solidFill>
              </a:rPr>
              <a:t/>
            </a:r>
            <a:br>
              <a:rPr lang="en-US" sz="3600" smtClean="0">
                <a:solidFill>
                  <a:srgbClr val="FF0000"/>
                </a:solidFill>
              </a:rPr>
            </a:br>
            <a:r>
              <a:rPr lang="en-US" sz="3600" smtClean="0">
                <a:solidFill>
                  <a:srgbClr val="FF0000"/>
                </a:solidFill>
              </a:rPr>
              <a:t>CASE 1 </a:t>
            </a:r>
            <a:br>
              <a:rPr lang="en-US" sz="3600" smtClean="0">
                <a:solidFill>
                  <a:srgbClr val="FF0000"/>
                </a:solidFill>
              </a:rPr>
            </a:br>
            <a:endParaRPr lang="en-US" sz="3600" smtClean="0">
              <a:solidFill>
                <a:srgbClr val="FF0000"/>
              </a:solidFill>
            </a:endParaRPr>
          </a:p>
        </p:txBody>
      </p:sp>
      <p:sp>
        <p:nvSpPr>
          <p:cNvPr id="31747" name="Rectangle 3"/>
          <p:cNvSpPr>
            <a:spLocks noGrp="1" noChangeArrowheads="1"/>
          </p:cNvSpPr>
          <p:nvPr>
            <p:ph type="body" idx="1"/>
          </p:nvPr>
        </p:nvSpPr>
        <p:spPr>
          <a:xfrm>
            <a:off x="457200" y="1600200"/>
            <a:ext cx="8229600" cy="5257800"/>
          </a:xfrm>
        </p:spPr>
        <p:txBody>
          <a:bodyPr/>
          <a:lstStyle/>
          <a:p>
            <a:pPr marL="457200" indent="-457200" eaLnBrk="1" hangingPunct="1">
              <a:lnSpc>
                <a:spcPct val="80000"/>
              </a:lnSpc>
              <a:buFontTx/>
              <a:buNone/>
            </a:pPr>
            <a:endParaRPr lang="en-US" sz="800" smtClean="0"/>
          </a:p>
          <a:p>
            <a:pPr marL="457200" indent="-457200" algn="ctr" eaLnBrk="1" hangingPunct="1">
              <a:lnSpc>
                <a:spcPct val="80000"/>
              </a:lnSpc>
              <a:buFontTx/>
              <a:buNone/>
            </a:pPr>
            <a:r>
              <a:rPr lang="en-US" sz="2400" smtClean="0">
                <a:solidFill>
                  <a:srgbClr val="FF0000"/>
                </a:solidFill>
              </a:rPr>
              <a:t>What is the name for this type of leukocyte reaction? </a:t>
            </a:r>
          </a:p>
          <a:p>
            <a:pPr marL="457200" indent="-457200" eaLnBrk="1" hangingPunct="1">
              <a:lnSpc>
                <a:spcPct val="80000"/>
              </a:lnSpc>
              <a:buFontTx/>
              <a:buNone/>
            </a:pPr>
            <a:r>
              <a:rPr lang="en-US" sz="2400" smtClean="0"/>
              <a:t>	</a:t>
            </a:r>
          </a:p>
          <a:p>
            <a:pPr marL="457200" indent="-457200" eaLnBrk="1" hangingPunct="1">
              <a:lnSpc>
                <a:spcPct val="80000"/>
              </a:lnSpc>
              <a:buFontTx/>
              <a:buNone/>
            </a:pPr>
            <a:endParaRPr lang="en-US" sz="2400" b="1" smtClean="0">
              <a:solidFill>
                <a:srgbClr val="0000FF"/>
              </a:solidFill>
            </a:endParaRPr>
          </a:p>
          <a:p>
            <a:pPr marL="457200" indent="-457200" eaLnBrk="1" hangingPunct="1">
              <a:lnSpc>
                <a:spcPct val="80000"/>
              </a:lnSpc>
              <a:buFontTx/>
              <a:buNone/>
            </a:pPr>
            <a:r>
              <a:rPr lang="en-US" sz="2400" b="1" smtClean="0">
                <a:solidFill>
                  <a:srgbClr val="0000FF"/>
                </a:solidFill>
              </a:rPr>
              <a:t>	</a:t>
            </a:r>
            <a:r>
              <a:rPr lang="en-US" sz="2800" smtClean="0">
                <a:solidFill>
                  <a:srgbClr val="0000FF"/>
                </a:solidFill>
              </a:rPr>
              <a:t>This reaction is known as </a:t>
            </a:r>
            <a:r>
              <a:rPr lang="en-US" sz="3600" smtClean="0">
                <a:solidFill>
                  <a:srgbClr val="C00000"/>
                </a:solidFill>
              </a:rPr>
              <a:t>neutrophilia</a:t>
            </a:r>
            <a:r>
              <a:rPr lang="en-US" sz="2800" smtClean="0">
                <a:solidFill>
                  <a:srgbClr val="0000FF"/>
                </a:solidFill>
              </a:rPr>
              <a:t>. </a:t>
            </a:r>
          </a:p>
          <a:p>
            <a:pPr marL="457200" indent="-457200" eaLnBrk="1" hangingPunct="1">
              <a:lnSpc>
                <a:spcPct val="80000"/>
              </a:lnSpc>
              <a:buFontTx/>
              <a:buNone/>
            </a:pPr>
            <a:endParaRPr lang="en-US" sz="90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4" end="4"/>
                                            </p:txEl>
                                          </p:spTgt>
                                        </p:tgtEl>
                                        <p:attrNameLst>
                                          <p:attrName>style.visibility</p:attrName>
                                        </p:attrNameLst>
                                      </p:cBhvr>
                                      <p:to>
                                        <p:strVal val="visible"/>
                                      </p:to>
                                    </p:set>
                                    <p:anim calcmode="lin" valueType="num">
                                      <p:cBhvr additive="base">
                                        <p:cTn id="7" dur="500" fill="hold"/>
                                        <p:tgtEl>
                                          <p:spTgt spid="3174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638"/>
            <a:ext cx="8229600" cy="715962"/>
          </a:xfrm>
        </p:spPr>
        <p:txBody>
          <a:bodyPr/>
          <a:lstStyle/>
          <a:p>
            <a:pPr eaLnBrk="1" hangingPunct="1"/>
            <a:r>
              <a:rPr lang="en-US" sz="3600" smtClean="0">
                <a:solidFill>
                  <a:srgbClr val="FF0000"/>
                </a:solidFill>
              </a:rPr>
              <a:t/>
            </a:r>
            <a:br>
              <a:rPr lang="en-US" sz="3600" smtClean="0">
                <a:solidFill>
                  <a:srgbClr val="FF0000"/>
                </a:solidFill>
              </a:rPr>
            </a:br>
            <a:r>
              <a:rPr lang="en-US" sz="3600" smtClean="0">
                <a:solidFill>
                  <a:srgbClr val="FF0000"/>
                </a:solidFill>
              </a:rPr>
              <a:t>CASE 1 </a:t>
            </a:r>
            <a:br>
              <a:rPr lang="en-US" sz="3600" smtClean="0">
                <a:solidFill>
                  <a:srgbClr val="FF0000"/>
                </a:solidFill>
              </a:rPr>
            </a:br>
            <a:endParaRPr lang="en-US" sz="3600" smtClean="0">
              <a:solidFill>
                <a:srgbClr val="FF0000"/>
              </a:solidFill>
            </a:endParaRPr>
          </a:p>
        </p:txBody>
      </p:sp>
      <p:sp>
        <p:nvSpPr>
          <p:cNvPr id="32771" name="Rectangle 3"/>
          <p:cNvSpPr>
            <a:spLocks noGrp="1" noChangeArrowheads="1"/>
          </p:cNvSpPr>
          <p:nvPr>
            <p:ph type="body" idx="1"/>
          </p:nvPr>
        </p:nvSpPr>
        <p:spPr>
          <a:xfrm>
            <a:off x="457200" y="1600200"/>
            <a:ext cx="8229600" cy="5257800"/>
          </a:xfrm>
        </p:spPr>
        <p:txBody>
          <a:bodyPr/>
          <a:lstStyle/>
          <a:p>
            <a:pPr marL="457200" indent="-457200" eaLnBrk="1" hangingPunct="1">
              <a:lnSpc>
                <a:spcPct val="80000"/>
              </a:lnSpc>
              <a:buFontTx/>
              <a:buNone/>
            </a:pPr>
            <a:endParaRPr lang="en-US" sz="800" smtClean="0">
              <a:solidFill>
                <a:srgbClr val="FF0000"/>
              </a:solidFill>
            </a:endParaRPr>
          </a:p>
          <a:p>
            <a:pPr marL="457200" indent="-457200" algn="ctr" eaLnBrk="1" hangingPunct="1">
              <a:lnSpc>
                <a:spcPct val="80000"/>
              </a:lnSpc>
              <a:buFontTx/>
              <a:buNone/>
            </a:pPr>
            <a:r>
              <a:rPr lang="en-US" sz="2400" smtClean="0">
                <a:solidFill>
                  <a:srgbClr val="FF0000"/>
                </a:solidFill>
              </a:rPr>
              <a:t>What do you think the diagnosis is? </a:t>
            </a:r>
          </a:p>
          <a:p>
            <a:pPr marL="457200" indent="-457200" eaLnBrk="1" hangingPunct="1">
              <a:lnSpc>
                <a:spcPct val="80000"/>
              </a:lnSpc>
              <a:buFontTx/>
              <a:buNone/>
            </a:pPr>
            <a:r>
              <a:rPr lang="en-US" sz="2400" b="1" smtClean="0"/>
              <a:t>	</a:t>
            </a:r>
          </a:p>
          <a:p>
            <a:pPr marL="457200" indent="-457200" eaLnBrk="1" hangingPunct="1">
              <a:lnSpc>
                <a:spcPct val="80000"/>
              </a:lnSpc>
              <a:buFontTx/>
              <a:buNone/>
            </a:pPr>
            <a:r>
              <a:rPr lang="en-US" sz="2400" b="1" smtClean="0">
                <a:solidFill>
                  <a:srgbClr val="0000FF"/>
                </a:solidFill>
              </a:rPr>
              <a:t>	</a:t>
            </a:r>
            <a:r>
              <a:rPr lang="en-US" sz="2400" smtClean="0">
                <a:solidFill>
                  <a:srgbClr val="0000FF"/>
                </a:solidFill>
              </a:rPr>
              <a:t>The diagnosis is acute appendicitis </a:t>
            </a:r>
          </a:p>
          <a:p>
            <a:pPr marL="457200" indent="-457200" eaLnBrk="1" hangingPunct="1">
              <a:lnSpc>
                <a:spcPct val="80000"/>
              </a:lnSpc>
              <a:buFontTx/>
              <a:buNone/>
            </a:pPr>
            <a:r>
              <a:rPr lang="en-US" sz="2400" smtClean="0">
                <a:solidFill>
                  <a:srgbClr val="0000FF"/>
                </a:solidFill>
              </a:rPr>
              <a:t>	</a:t>
            </a:r>
          </a:p>
          <a:p>
            <a:pPr marL="457200" indent="-457200" eaLnBrk="1" hangingPunct="1">
              <a:lnSpc>
                <a:spcPct val="80000"/>
              </a:lnSpc>
              <a:buFontTx/>
              <a:buNone/>
            </a:pPr>
            <a:r>
              <a:rPr lang="en-US" sz="2400" smtClean="0">
                <a:solidFill>
                  <a:srgbClr val="0000FF"/>
                </a:solidFill>
              </a:rPr>
              <a:t>	(most, but not all, cases of acute appendicitis are associated with neutrophilia).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pRg st="3" end="3"/>
                                            </p:txEl>
                                          </p:spTgt>
                                        </p:tgtEl>
                                        <p:attrNameLst>
                                          <p:attrName>style.visibility</p:attrName>
                                        </p:attrNameLst>
                                      </p:cBhvr>
                                      <p:to>
                                        <p:strVal val="visible"/>
                                      </p:to>
                                    </p:set>
                                    <p:anim calcmode="lin" valueType="num">
                                      <p:cBhvr additive="base">
                                        <p:cTn id="7" dur="5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pRg st="4" end="4"/>
                                            </p:txEl>
                                          </p:spTgt>
                                        </p:tgtEl>
                                        <p:attrNameLst>
                                          <p:attrName>style.visibility</p:attrName>
                                        </p:attrNameLst>
                                      </p:cBhvr>
                                      <p:to>
                                        <p:strVal val="visible"/>
                                      </p:to>
                                    </p:set>
                                    <p:anim calcmode="lin" valueType="num">
                                      <p:cBhvr additive="base">
                                        <p:cTn id="13" dur="5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pRg st="5" end="5"/>
                                            </p:txEl>
                                          </p:spTgt>
                                        </p:tgtEl>
                                        <p:attrNameLst>
                                          <p:attrName>style.visibility</p:attrName>
                                        </p:attrNameLst>
                                      </p:cBhvr>
                                      <p:to>
                                        <p:strVal val="visible"/>
                                      </p:to>
                                    </p:set>
                                    <p:anim calcmode="lin" valueType="num">
                                      <p:cBhvr additive="base">
                                        <p:cTn id="19" dur="5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solidFill>
                  <a:srgbClr val="FF0000"/>
                </a:solidFill>
              </a:rPr>
              <a:t>CASE 2 </a:t>
            </a:r>
          </a:p>
        </p:txBody>
      </p:sp>
      <p:sp>
        <p:nvSpPr>
          <p:cNvPr id="37891" name="Rectangle 3"/>
          <p:cNvSpPr>
            <a:spLocks noGrp="1" noChangeArrowheads="1"/>
          </p:cNvSpPr>
          <p:nvPr>
            <p:ph type="body" idx="1"/>
          </p:nvPr>
        </p:nvSpPr>
        <p:spPr/>
        <p:txBody>
          <a:bodyPr/>
          <a:lstStyle/>
          <a:p>
            <a:pPr eaLnBrk="1" hangingPunct="1"/>
            <a:r>
              <a:rPr lang="en-US" b="1" smtClean="0">
                <a:solidFill>
                  <a:srgbClr val="FF0000"/>
                </a:solidFill>
              </a:rPr>
              <a:t>History:</a:t>
            </a:r>
          </a:p>
          <a:p>
            <a:pPr lvl="1" eaLnBrk="1" hangingPunct="1">
              <a:buFontTx/>
              <a:buNone/>
            </a:pPr>
            <a:r>
              <a:rPr lang="en-US" smtClean="0">
                <a:solidFill>
                  <a:srgbClr val="0000FF"/>
                </a:solidFill>
              </a:rPr>
              <a:t>  This 17 year old female was sent home from summer camp because of weakness, lassitude, and sore throat. On examination she was found to have an inflamed pharynx, enlarged tonsils, several enlarged and slightly tender lymph nodes in the neck, a palpable spleen, and a tender palpable liver edge.</a:t>
            </a:r>
            <a:r>
              <a:rPr lang="en-US" sz="3200" smtClean="0">
                <a:solidFill>
                  <a:srgbClr val="0000FF"/>
                </a:solidFill>
              </a:rPr>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heme013"/>
          <p:cNvPicPr>
            <a:picLocks noChangeAspect="1" noChangeArrowheads="1"/>
          </p:cNvPicPr>
          <p:nvPr/>
        </p:nvPicPr>
        <p:blipFill>
          <a:blip r:embed="rId2"/>
          <a:srcRect/>
          <a:stretch>
            <a:fillRect/>
          </a:stretch>
        </p:blipFill>
        <p:spPr bwMode="auto">
          <a:xfrm>
            <a:off x="1143000" y="609600"/>
            <a:ext cx="7200900" cy="4729163"/>
          </a:xfrm>
          <a:prstGeom prst="rect">
            <a:avLst/>
          </a:prstGeom>
          <a:noFill/>
          <a:ln w="9525">
            <a:noFill/>
            <a:miter lim="800000"/>
            <a:headEnd/>
            <a:tailEnd/>
          </a:ln>
        </p:spPr>
      </p:pic>
      <p:sp>
        <p:nvSpPr>
          <p:cNvPr id="38915" name="Text Box 6"/>
          <p:cNvSpPr txBox="1">
            <a:spLocks noChangeArrowheads="1"/>
          </p:cNvSpPr>
          <p:nvPr/>
        </p:nvSpPr>
        <p:spPr bwMode="auto">
          <a:xfrm>
            <a:off x="1676400" y="5715000"/>
            <a:ext cx="6096000" cy="369888"/>
          </a:xfrm>
          <a:prstGeom prst="rect">
            <a:avLst/>
          </a:prstGeom>
          <a:noFill/>
          <a:ln w="9525">
            <a:noFill/>
            <a:miter lim="800000"/>
            <a:headEnd/>
            <a:tailEnd/>
          </a:ln>
        </p:spPr>
        <p:txBody>
          <a:bodyPr>
            <a:spAutoFit/>
          </a:bodyPr>
          <a:lstStyle/>
          <a:p>
            <a:pPr>
              <a:spcBef>
                <a:spcPct val="50000"/>
              </a:spcBef>
            </a:pPr>
            <a:endParaRPr lang="en-US">
              <a:solidFill>
                <a:srgbClr val="0000FF"/>
              </a:solidFill>
            </a:endParaRPr>
          </a:p>
        </p:txBody>
      </p:sp>
      <p:sp>
        <p:nvSpPr>
          <p:cNvPr id="38916" name="Rectangle 3"/>
          <p:cNvSpPr>
            <a:spLocks noChangeArrowheads="1"/>
          </p:cNvSpPr>
          <p:nvPr/>
        </p:nvSpPr>
        <p:spPr bwMode="auto">
          <a:xfrm>
            <a:off x="3810000" y="0"/>
            <a:ext cx="2057400" cy="584200"/>
          </a:xfrm>
          <a:prstGeom prst="rect">
            <a:avLst/>
          </a:prstGeom>
          <a:noFill/>
          <a:ln w="9525">
            <a:noFill/>
            <a:miter lim="800000"/>
            <a:headEnd/>
            <a:tailEnd/>
          </a:ln>
        </p:spPr>
        <p:txBody>
          <a:bodyPr>
            <a:spAutoFit/>
          </a:bodyPr>
          <a:lstStyle/>
          <a:p>
            <a:pPr algn="ctr"/>
            <a:r>
              <a:rPr lang="en-US" sz="3200">
                <a:solidFill>
                  <a:srgbClr val="FF0000"/>
                </a:solidFill>
              </a:rPr>
              <a:t>CASE 2</a:t>
            </a:r>
            <a:r>
              <a:rPr lang="en-US" sz="2800">
                <a:solidFill>
                  <a:srgbClr val="FF0000"/>
                </a:solidFill>
              </a:rPr>
              <a:t> </a:t>
            </a:r>
            <a:endParaRPr lang="en-US" sz="280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body" idx="1"/>
          </p:nvPr>
        </p:nvSpPr>
        <p:spPr/>
        <p:txBody>
          <a:bodyPr/>
          <a:lstStyle/>
          <a:p>
            <a:pPr lvl="1" eaLnBrk="1" hangingPunct="1">
              <a:buFontTx/>
              <a:buNone/>
            </a:pPr>
            <a:r>
              <a:rPr lang="en-US" smtClean="0"/>
              <a:t>   </a:t>
            </a:r>
            <a:r>
              <a:rPr lang="en-US" smtClean="0">
                <a:solidFill>
                  <a:srgbClr val="0000FF"/>
                </a:solidFill>
              </a:rPr>
              <a:t>CBC showed Hgb 149 g/l, WBC 12.5 X 10</a:t>
            </a:r>
            <a:r>
              <a:rPr lang="en-US" baseline="30000" smtClean="0">
                <a:solidFill>
                  <a:srgbClr val="0000FF"/>
                </a:solidFill>
              </a:rPr>
              <a:t>9</a:t>
            </a:r>
            <a:r>
              <a:rPr lang="en-US" smtClean="0">
                <a:solidFill>
                  <a:srgbClr val="0000FF"/>
                </a:solidFill>
              </a:rPr>
              <a:t>/L, and platelet count 282 X 10</a:t>
            </a:r>
            <a:r>
              <a:rPr lang="en-US" baseline="30000" smtClean="0">
                <a:solidFill>
                  <a:srgbClr val="0000FF"/>
                </a:solidFill>
              </a:rPr>
              <a:t>9</a:t>
            </a:r>
            <a:r>
              <a:rPr lang="en-US" smtClean="0">
                <a:solidFill>
                  <a:srgbClr val="0000FF"/>
                </a:solidFill>
              </a:rPr>
              <a:t>/L </a:t>
            </a:r>
          </a:p>
          <a:p>
            <a:pPr eaLnBrk="1" hangingPunct="1"/>
            <a:endParaRPr lang="en-US" smtClean="0"/>
          </a:p>
        </p:txBody>
      </p:sp>
      <p:sp>
        <p:nvSpPr>
          <p:cNvPr id="39939" name="Rectangle 3"/>
          <p:cNvSpPr>
            <a:spLocks noChangeArrowheads="1"/>
          </p:cNvSpPr>
          <p:nvPr/>
        </p:nvSpPr>
        <p:spPr bwMode="auto">
          <a:xfrm>
            <a:off x="4038600" y="685800"/>
            <a:ext cx="1730375" cy="584200"/>
          </a:xfrm>
          <a:prstGeom prst="rect">
            <a:avLst/>
          </a:prstGeom>
          <a:noFill/>
          <a:ln w="9525">
            <a:noFill/>
            <a:miter lim="800000"/>
            <a:headEnd/>
            <a:tailEnd/>
          </a:ln>
        </p:spPr>
        <p:txBody>
          <a:bodyPr wrap="none">
            <a:spAutoFit/>
          </a:bodyPr>
          <a:lstStyle/>
          <a:p>
            <a:r>
              <a:rPr lang="en-US" sz="3200">
                <a:solidFill>
                  <a:srgbClr val="FF0000"/>
                </a:solidFill>
              </a:rPr>
              <a:t>CASE 2</a:t>
            </a:r>
            <a:r>
              <a:rPr lang="en-US" sz="2800">
                <a:solidFill>
                  <a:srgbClr val="FF0000"/>
                </a:solidFill>
              </a:rPr>
              <a:t> </a:t>
            </a:r>
            <a:endParaRPr lang="en-US" sz="28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52400" y="274638"/>
            <a:ext cx="8763000" cy="792162"/>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2 </a:t>
            </a:r>
            <a:r>
              <a:rPr lang="en-US" sz="2800" smtClean="0">
                <a:solidFill>
                  <a:srgbClr val="FF0000"/>
                </a:solidFill>
              </a:rPr>
              <a:t/>
            </a:r>
            <a:br>
              <a:rPr lang="en-US" sz="2800" smtClean="0">
                <a:solidFill>
                  <a:srgbClr val="FF0000"/>
                </a:solidFill>
              </a:rPr>
            </a:br>
            <a:endParaRPr lang="en-US" sz="2800" smtClean="0">
              <a:solidFill>
                <a:srgbClr val="FF0000"/>
              </a:solidFill>
            </a:endParaRPr>
          </a:p>
        </p:txBody>
      </p:sp>
      <p:sp>
        <p:nvSpPr>
          <p:cNvPr id="36867" name="Rectangle 3"/>
          <p:cNvSpPr>
            <a:spLocks noGrp="1" noChangeArrowheads="1"/>
          </p:cNvSpPr>
          <p:nvPr>
            <p:ph type="body" idx="1"/>
          </p:nvPr>
        </p:nvSpPr>
        <p:spPr>
          <a:xfrm>
            <a:off x="228600" y="1600200"/>
            <a:ext cx="8458200" cy="5257800"/>
          </a:xfrm>
        </p:spPr>
        <p:txBody>
          <a:bodyPr/>
          <a:lstStyle/>
          <a:p>
            <a:pPr marL="381000" indent="-381000" algn="ctr" eaLnBrk="1" hangingPunct="1">
              <a:lnSpc>
                <a:spcPct val="80000"/>
              </a:lnSpc>
              <a:buFontTx/>
              <a:buNone/>
            </a:pPr>
            <a:endParaRPr lang="en-US" sz="2800" smtClean="0">
              <a:solidFill>
                <a:srgbClr val="FF0000"/>
              </a:solidFill>
            </a:endParaRPr>
          </a:p>
          <a:p>
            <a:pPr marL="381000" indent="-381000" algn="ctr" eaLnBrk="1" hangingPunct="1">
              <a:lnSpc>
                <a:spcPct val="80000"/>
              </a:lnSpc>
              <a:buFontTx/>
              <a:buNone/>
            </a:pPr>
            <a:r>
              <a:rPr lang="en-US" sz="2800" smtClean="0">
                <a:solidFill>
                  <a:srgbClr val="FF0000"/>
                </a:solidFill>
              </a:rPr>
              <a:t>What are the WBCs predominantly seen? </a:t>
            </a:r>
          </a:p>
          <a:p>
            <a:pPr marL="381000" indent="-381000" eaLnBrk="1" hangingPunct="1">
              <a:lnSpc>
                <a:spcPct val="80000"/>
              </a:lnSpc>
              <a:buFontTx/>
              <a:buNone/>
            </a:pPr>
            <a:r>
              <a:rPr lang="en-US" sz="2400" b="1" smtClean="0"/>
              <a:t>	</a:t>
            </a:r>
          </a:p>
          <a:p>
            <a:pPr marL="381000" indent="-381000" eaLnBrk="1" hangingPunct="1">
              <a:lnSpc>
                <a:spcPct val="80000"/>
              </a:lnSpc>
              <a:buFontTx/>
              <a:buNone/>
            </a:pPr>
            <a:endParaRPr lang="en-US" sz="2400" b="1" smtClean="0">
              <a:solidFill>
                <a:srgbClr val="0000FF"/>
              </a:solidFill>
            </a:endParaRPr>
          </a:p>
          <a:p>
            <a:pPr marL="381000" indent="-381000" eaLnBrk="1" hangingPunct="1">
              <a:lnSpc>
                <a:spcPct val="80000"/>
              </a:lnSpc>
              <a:buFontTx/>
              <a:buNone/>
            </a:pPr>
            <a:r>
              <a:rPr lang="en-US" sz="2400" b="1" smtClean="0">
                <a:solidFill>
                  <a:srgbClr val="0000FF"/>
                </a:solidFill>
              </a:rPr>
              <a:t>	</a:t>
            </a:r>
            <a:r>
              <a:rPr lang="en-US" sz="2800" smtClean="0">
                <a:solidFill>
                  <a:srgbClr val="0000FF"/>
                </a:solidFill>
              </a:rPr>
              <a:t>The predominant cells are lymphocytes with many  atypical lymphocytes.</a:t>
            </a:r>
            <a:endParaRPr lang="en-US" sz="2400" smtClean="0">
              <a:solidFill>
                <a:srgbClr val="0000FF"/>
              </a:solidFill>
            </a:endParaRPr>
          </a:p>
          <a:p>
            <a:pPr marL="381000" indent="-381000" eaLnBrk="1" hangingPunct="1">
              <a:lnSpc>
                <a:spcPct val="80000"/>
              </a:lnSpc>
              <a:buFontTx/>
              <a:buNone/>
            </a:pPr>
            <a:endParaRPr lang="en-US" sz="24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4" end="4"/>
                                            </p:txEl>
                                          </p:spTgt>
                                        </p:tgtEl>
                                        <p:attrNameLst>
                                          <p:attrName>style.visibility</p:attrName>
                                        </p:attrNameLst>
                                      </p:cBhvr>
                                      <p:to>
                                        <p:strVal val="visible"/>
                                      </p:to>
                                    </p:set>
                                    <p:anim calcmode="lin" valueType="num">
                                      <p:cBhvr additive="base">
                                        <p:cTn id="7"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3"/>
          <p:cNvPicPr>
            <a:picLocks noChangeAspect="1" noChangeArrowheads="1"/>
          </p:cNvPicPr>
          <p:nvPr/>
        </p:nvPicPr>
        <p:blipFill>
          <a:blip r:embed="rId3">
            <a:lum bright="-6000" contrast="36000"/>
          </a:blip>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52400" y="274638"/>
            <a:ext cx="8763000" cy="792162"/>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2 </a:t>
            </a:r>
            <a:r>
              <a:rPr lang="en-US" sz="2800" smtClean="0">
                <a:solidFill>
                  <a:srgbClr val="FF0000"/>
                </a:solidFill>
              </a:rPr>
              <a:t/>
            </a:r>
            <a:br>
              <a:rPr lang="en-US" sz="2800" smtClean="0">
                <a:solidFill>
                  <a:srgbClr val="FF0000"/>
                </a:solidFill>
              </a:rPr>
            </a:br>
            <a:endParaRPr lang="en-US" sz="2800" smtClean="0">
              <a:solidFill>
                <a:srgbClr val="FF0000"/>
              </a:solidFill>
            </a:endParaRPr>
          </a:p>
        </p:txBody>
      </p:sp>
      <p:sp>
        <p:nvSpPr>
          <p:cNvPr id="22531" name="Rectangle 3"/>
          <p:cNvSpPr>
            <a:spLocks noGrp="1" noChangeArrowheads="1"/>
          </p:cNvSpPr>
          <p:nvPr>
            <p:ph type="body" idx="1"/>
          </p:nvPr>
        </p:nvSpPr>
        <p:spPr>
          <a:xfrm>
            <a:off x="228600" y="1600200"/>
            <a:ext cx="8458200" cy="5257800"/>
          </a:xfrm>
        </p:spPr>
        <p:txBody>
          <a:bodyPr/>
          <a:lstStyle/>
          <a:p>
            <a:pPr marL="457200" indent="-457200" algn="ctr" eaLnBrk="1" hangingPunct="1">
              <a:lnSpc>
                <a:spcPct val="80000"/>
              </a:lnSpc>
              <a:buFontTx/>
              <a:buNone/>
              <a:defRPr/>
            </a:pPr>
            <a:endParaRPr lang="en-US" sz="2400" dirty="0" smtClean="0">
              <a:solidFill>
                <a:srgbClr val="FF0000"/>
              </a:solidFill>
            </a:endParaRPr>
          </a:p>
          <a:p>
            <a:pPr marL="457200" indent="-457200" algn="ctr" eaLnBrk="1" hangingPunct="1">
              <a:lnSpc>
                <a:spcPct val="80000"/>
              </a:lnSpc>
              <a:buFontTx/>
              <a:buNone/>
              <a:defRPr/>
            </a:pPr>
            <a:endParaRPr lang="en-US" sz="2400" dirty="0" smtClean="0">
              <a:solidFill>
                <a:srgbClr val="FF0000"/>
              </a:solidFill>
            </a:endParaRPr>
          </a:p>
          <a:p>
            <a:pPr marL="457200" indent="-457200" algn="ctr" eaLnBrk="1" hangingPunct="1">
              <a:lnSpc>
                <a:spcPct val="80000"/>
              </a:lnSpc>
              <a:buFontTx/>
              <a:buNone/>
              <a:defRPr/>
            </a:pPr>
            <a:r>
              <a:rPr lang="en-US" sz="2400" dirty="0" smtClean="0">
                <a:solidFill>
                  <a:srgbClr val="FF0000"/>
                </a:solidFill>
              </a:rPr>
              <a:t>What is your diagnosis in this case? </a:t>
            </a:r>
          </a:p>
          <a:p>
            <a:pPr marL="457200" indent="-457200" eaLnBrk="1" hangingPunct="1">
              <a:lnSpc>
                <a:spcPct val="80000"/>
              </a:lnSpc>
              <a:buFontTx/>
              <a:buNone/>
              <a:defRPr/>
            </a:pPr>
            <a:r>
              <a:rPr lang="en-US" sz="2400" b="1" dirty="0" smtClean="0"/>
              <a:t>	</a:t>
            </a:r>
          </a:p>
          <a:p>
            <a:pPr marL="457200" indent="-457200" eaLnBrk="1" hangingPunct="1">
              <a:lnSpc>
                <a:spcPct val="80000"/>
              </a:lnSpc>
              <a:buFontTx/>
              <a:buNone/>
              <a:defRPr/>
            </a:pPr>
            <a:endParaRPr lang="en-US" sz="2400" b="1" dirty="0" smtClean="0"/>
          </a:p>
          <a:p>
            <a:pPr marL="457200" indent="-457200" algn="ctr" eaLnBrk="1" hangingPunct="1">
              <a:lnSpc>
                <a:spcPct val="80000"/>
              </a:lnSpc>
              <a:buFontTx/>
              <a:buNone/>
              <a:defRPr/>
            </a:pPr>
            <a:r>
              <a:rPr lang="en-US" sz="2400" b="1" dirty="0" smtClean="0"/>
              <a:t> </a:t>
            </a:r>
            <a:r>
              <a:rPr lang="en-US" sz="2400" b="1" dirty="0" smtClean="0">
                <a:solidFill>
                  <a:srgbClr val="0000FF"/>
                </a:solidFill>
              </a:rPr>
              <a:t>infectious mononucleosis.</a:t>
            </a:r>
            <a:r>
              <a:rPr lang="en-US" sz="2400" dirty="0" smtClean="0">
                <a:solidFill>
                  <a:srgbClr val="0000FF"/>
                </a:solidFill>
              </a:rPr>
              <a:t> </a:t>
            </a:r>
          </a:p>
          <a:p>
            <a:pPr marL="381000" indent="-381000" eaLnBrk="1" hangingPunct="1">
              <a:lnSpc>
                <a:spcPct val="80000"/>
              </a:lnSpc>
              <a:buFontTx/>
              <a:buNone/>
              <a:defRPr/>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5" end="5"/>
                                            </p:txEl>
                                          </p:spTgt>
                                        </p:tgtEl>
                                        <p:attrNameLst>
                                          <p:attrName>style.visibility</p:attrName>
                                        </p:attrNameLst>
                                      </p:cBhvr>
                                      <p:to>
                                        <p:strVal val="visible"/>
                                      </p:to>
                                    </p:set>
                                    <p:anim calcmode="lin" valueType="num">
                                      <p:cBhvr additive="base">
                                        <p:cTn id="7"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52400" y="274638"/>
            <a:ext cx="8763000" cy="792162"/>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2 </a:t>
            </a:r>
            <a:r>
              <a:rPr lang="en-US" sz="2800" smtClean="0">
                <a:solidFill>
                  <a:srgbClr val="FF0000"/>
                </a:solidFill>
              </a:rPr>
              <a:t/>
            </a:r>
            <a:br>
              <a:rPr lang="en-US" sz="2800" smtClean="0">
                <a:solidFill>
                  <a:srgbClr val="FF0000"/>
                </a:solidFill>
              </a:rPr>
            </a:br>
            <a:endParaRPr lang="en-US" sz="2800" smtClean="0">
              <a:solidFill>
                <a:srgbClr val="FF0000"/>
              </a:solidFill>
            </a:endParaRPr>
          </a:p>
        </p:txBody>
      </p:sp>
      <p:sp>
        <p:nvSpPr>
          <p:cNvPr id="22531" name="Rectangle 3"/>
          <p:cNvSpPr>
            <a:spLocks noGrp="1" noChangeArrowheads="1"/>
          </p:cNvSpPr>
          <p:nvPr>
            <p:ph type="body" idx="1"/>
          </p:nvPr>
        </p:nvSpPr>
        <p:spPr>
          <a:xfrm>
            <a:off x="228600" y="1600200"/>
            <a:ext cx="8458200" cy="5257800"/>
          </a:xfrm>
        </p:spPr>
        <p:txBody>
          <a:bodyPr/>
          <a:lstStyle/>
          <a:p>
            <a:pPr marL="457200" indent="-457200" algn="ctr" eaLnBrk="1" hangingPunct="1">
              <a:lnSpc>
                <a:spcPct val="80000"/>
              </a:lnSpc>
              <a:buFontTx/>
              <a:buNone/>
              <a:defRPr/>
            </a:pPr>
            <a:endParaRPr lang="en-US" sz="2400" dirty="0" smtClean="0">
              <a:solidFill>
                <a:srgbClr val="FF0000"/>
              </a:solidFill>
            </a:endParaRPr>
          </a:p>
          <a:p>
            <a:pPr marL="457200" indent="-457200" algn="ctr" eaLnBrk="1" hangingPunct="1">
              <a:lnSpc>
                <a:spcPct val="80000"/>
              </a:lnSpc>
              <a:buFontTx/>
              <a:buNone/>
              <a:defRPr/>
            </a:pPr>
            <a:r>
              <a:rPr lang="en-US" sz="2800" dirty="0" smtClean="0">
                <a:solidFill>
                  <a:srgbClr val="FF0000"/>
                </a:solidFill>
              </a:rPr>
              <a:t>What is the differential diagnosis? </a:t>
            </a:r>
            <a:endParaRPr lang="en-US" sz="2800" b="1" dirty="0" smtClean="0"/>
          </a:p>
          <a:p>
            <a:pPr marL="457200" indent="-457200" eaLnBrk="1" hangingPunct="1">
              <a:lnSpc>
                <a:spcPct val="80000"/>
              </a:lnSpc>
              <a:buFontTx/>
              <a:buNone/>
              <a:defRPr/>
            </a:pPr>
            <a:r>
              <a:rPr lang="en-US" sz="2400" b="1" dirty="0" smtClean="0"/>
              <a:t>	</a:t>
            </a:r>
          </a:p>
          <a:p>
            <a:pPr marL="457200" indent="-457200" eaLnBrk="1" hangingPunct="1">
              <a:lnSpc>
                <a:spcPct val="80000"/>
              </a:lnSpc>
              <a:buFontTx/>
              <a:buNone/>
              <a:defRPr/>
            </a:pPr>
            <a:endParaRPr lang="en-US" sz="2400" b="1" dirty="0" smtClean="0">
              <a:solidFill>
                <a:srgbClr val="0000FF"/>
              </a:solidFill>
            </a:endParaRPr>
          </a:p>
          <a:p>
            <a:pPr marL="457200" indent="-457200" eaLnBrk="1" hangingPunct="1">
              <a:lnSpc>
                <a:spcPct val="80000"/>
              </a:lnSpc>
              <a:buFontTx/>
              <a:buNone/>
              <a:defRPr/>
            </a:pPr>
            <a:r>
              <a:rPr lang="en-US" sz="2400" b="1" dirty="0" smtClean="0">
                <a:solidFill>
                  <a:srgbClr val="0000FF"/>
                </a:solidFill>
              </a:rPr>
              <a:t>	- 	Other viral infections including hepatitis and      	cytomegalovirus. </a:t>
            </a:r>
          </a:p>
          <a:p>
            <a:pPr marL="457200" indent="-457200" eaLnBrk="1" hangingPunct="1">
              <a:lnSpc>
                <a:spcPct val="80000"/>
              </a:lnSpc>
              <a:buFontTx/>
              <a:buNone/>
              <a:defRPr/>
            </a:pPr>
            <a:r>
              <a:rPr lang="en-US" sz="2400" b="1" dirty="0" smtClean="0">
                <a:solidFill>
                  <a:srgbClr val="0000FF"/>
                </a:solidFill>
              </a:rPr>
              <a:t>	</a:t>
            </a:r>
          </a:p>
          <a:p>
            <a:pPr marL="457200" indent="-457200" eaLnBrk="1" hangingPunct="1">
              <a:lnSpc>
                <a:spcPct val="80000"/>
              </a:lnSpc>
              <a:buFontTx/>
              <a:buNone/>
              <a:defRPr/>
            </a:pPr>
            <a:r>
              <a:rPr lang="en-US" sz="2400" b="1" dirty="0" smtClean="0">
                <a:solidFill>
                  <a:srgbClr val="0000FF"/>
                </a:solidFill>
              </a:rPr>
              <a:t>	-	It should not be confused with leukemia.</a:t>
            </a:r>
            <a:r>
              <a:rPr lang="en-US" sz="2400" dirty="0" smtClean="0">
                <a:solidFill>
                  <a:srgbClr val="0000FF"/>
                </a:solidFill>
              </a:rPr>
              <a:t> </a:t>
            </a:r>
          </a:p>
          <a:p>
            <a:pPr marL="381000" indent="-381000" eaLnBrk="1" hangingPunct="1">
              <a:lnSpc>
                <a:spcPct val="80000"/>
              </a:lnSpc>
              <a:buFontTx/>
              <a:buNone/>
              <a:defRPr/>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4" end="4"/>
                                            </p:txEl>
                                          </p:spTgt>
                                        </p:tgtEl>
                                        <p:attrNameLst>
                                          <p:attrName>style.visibility</p:attrName>
                                        </p:attrNameLst>
                                      </p:cBhvr>
                                      <p:to>
                                        <p:strVal val="visible"/>
                                      </p:to>
                                    </p:set>
                                    <p:anim calcmode="lin" valueType="num">
                                      <p:cBhvr additive="base">
                                        <p:cTn id="7" dur="5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1">
                                            <p:txEl>
                                              <p:pRg st="5" end="5"/>
                                            </p:txEl>
                                          </p:spTgt>
                                        </p:tgtEl>
                                        <p:attrNameLst>
                                          <p:attrName>style.visibility</p:attrName>
                                        </p:attrNameLst>
                                      </p:cBhvr>
                                      <p:to>
                                        <p:strVal val="visible"/>
                                      </p:to>
                                    </p:set>
                                    <p:anim calcmode="lin" valueType="num">
                                      <p:cBhvr additive="base">
                                        <p:cTn id="11"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31">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531">
                                            <p:txEl>
                                              <p:pRg st="6" end="6"/>
                                            </p:txEl>
                                          </p:spTgt>
                                        </p:tgtEl>
                                        <p:attrNameLst>
                                          <p:attrName>style.visibility</p:attrName>
                                        </p:attrNameLst>
                                      </p:cBhvr>
                                      <p:to>
                                        <p:strVal val="visible"/>
                                      </p:to>
                                    </p:set>
                                    <p:anim calcmode="lin" valueType="num">
                                      <p:cBhvr additive="base">
                                        <p:cTn id="15" dur="500" fill="hold"/>
                                        <p:tgtEl>
                                          <p:spTgt spid="22531">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53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274638"/>
            <a:ext cx="8763000" cy="792162"/>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2 </a:t>
            </a:r>
            <a:r>
              <a:rPr lang="en-US" sz="2800" smtClean="0">
                <a:solidFill>
                  <a:srgbClr val="FF0000"/>
                </a:solidFill>
              </a:rPr>
              <a:t/>
            </a:r>
            <a:br>
              <a:rPr lang="en-US" sz="2800" smtClean="0">
                <a:solidFill>
                  <a:srgbClr val="FF0000"/>
                </a:solidFill>
              </a:rPr>
            </a:br>
            <a:endParaRPr lang="en-US" sz="2800" smtClean="0">
              <a:solidFill>
                <a:srgbClr val="FF0000"/>
              </a:solidFill>
            </a:endParaRPr>
          </a:p>
        </p:txBody>
      </p:sp>
      <p:sp>
        <p:nvSpPr>
          <p:cNvPr id="22531" name="Rectangle 3"/>
          <p:cNvSpPr>
            <a:spLocks noGrp="1" noChangeArrowheads="1"/>
          </p:cNvSpPr>
          <p:nvPr>
            <p:ph type="body" idx="1"/>
          </p:nvPr>
        </p:nvSpPr>
        <p:spPr>
          <a:xfrm>
            <a:off x="228600" y="1600200"/>
            <a:ext cx="8458200" cy="5257800"/>
          </a:xfrm>
        </p:spPr>
        <p:txBody>
          <a:bodyPr/>
          <a:lstStyle/>
          <a:p>
            <a:pPr marL="457200" indent="-457200" eaLnBrk="1" hangingPunct="1">
              <a:lnSpc>
                <a:spcPct val="80000"/>
              </a:lnSpc>
              <a:buFontTx/>
              <a:buNone/>
              <a:defRPr/>
            </a:pPr>
            <a:endParaRPr lang="en-US" sz="2400" dirty="0" smtClean="0">
              <a:solidFill>
                <a:srgbClr val="FF0000"/>
              </a:solidFill>
            </a:endParaRPr>
          </a:p>
          <a:p>
            <a:pPr marL="457200" indent="-457200" eaLnBrk="1" hangingPunct="1">
              <a:lnSpc>
                <a:spcPct val="80000"/>
              </a:lnSpc>
              <a:buFontTx/>
              <a:buNone/>
              <a:defRPr/>
            </a:pPr>
            <a:endParaRPr lang="en-US" sz="2400" dirty="0" smtClean="0">
              <a:solidFill>
                <a:srgbClr val="FF0000"/>
              </a:solidFill>
            </a:endParaRPr>
          </a:p>
          <a:p>
            <a:pPr marL="457200" indent="-457200" eaLnBrk="1" hangingPunct="1">
              <a:lnSpc>
                <a:spcPct val="80000"/>
              </a:lnSpc>
              <a:buFontTx/>
              <a:buNone/>
              <a:defRPr/>
            </a:pPr>
            <a:r>
              <a:rPr lang="en-US" sz="2400" dirty="0" smtClean="0">
                <a:solidFill>
                  <a:srgbClr val="FF0000"/>
                </a:solidFill>
              </a:rPr>
              <a:t>	What other laboratory test that may be helpful in arriving at a specific diagnosis? </a:t>
            </a:r>
          </a:p>
          <a:p>
            <a:pPr marL="457200" indent="-457200" eaLnBrk="1" hangingPunct="1">
              <a:lnSpc>
                <a:spcPct val="80000"/>
              </a:lnSpc>
              <a:buFontTx/>
              <a:buNone/>
              <a:defRPr/>
            </a:pPr>
            <a:r>
              <a:rPr lang="en-US" sz="2400" b="1" dirty="0" smtClean="0"/>
              <a:t>	</a:t>
            </a:r>
          </a:p>
          <a:p>
            <a:pPr marL="457200" indent="-457200" eaLnBrk="1" hangingPunct="1">
              <a:lnSpc>
                <a:spcPct val="80000"/>
              </a:lnSpc>
              <a:buFontTx/>
              <a:buNone/>
              <a:defRPr/>
            </a:pPr>
            <a:r>
              <a:rPr lang="en-US" sz="2400" dirty="0" smtClean="0">
                <a:solidFill>
                  <a:srgbClr val="0000FF"/>
                </a:solidFill>
              </a:rPr>
              <a:t>	</a:t>
            </a:r>
          </a:p>
          <a:p>
            <a:pPr marL="457200" indent="-457200" eaLnBrk="1" hangingPunct="1">
              <a:lnSpc>
                <a:spcPct val="80000"/>
              </a:lnSpc>
              <a:buFontTx/>
              <a:buNone/>
              <a:defRPr/>
            </a:pPr>
            <a:r>
              <a:rPr lang="en-US" sz="2400" dirty="0" smtClean="0">
                <a:solidFill>
                  <a:srgbClr val="0000FF"/>
                </a:solidFill>
              </a:rPr>
              <a:t>	serologic test for infectious mononucleosis like </a:t>
            </a:r>
          </a:p>
          <a:p>
            <a:pPr marL="457200" indent="-457200" eaLnBrk="1" hangingPunct="1">
              <a:lnSpc>
                <a:spcPct val="80000"/>
              </a:lnSpc>
              <a:buFontTx/>
              <a:buNone/>
              <a:defRPr/>
            </a:pPr>
            <a:r>
              <a:rPr lang="en-US" sz="2400" dirty="0" smtClean="0">
                <a:solidFill>
                  <a:srgbClr val="0000FF"/>
                </a:solidFill>
              </a:rPr>
              <a:t>	Paul-</a:t>
            </a:r>
            <a:r>
              <a:rPr lang="en-US" sz="2400" dirty="0" err="1" smtClean="0">
                <a:solidFill>
                  <a:srgbClr val="0000FF"/>
                </a:solidFill>
              </a:rPr>
              <a:t>Bunnell</a:t>
            </a:r>
            <a:r>
              <a:rPr lang="en-US" sz="2400" dirty="0" smtClean="0">
                <a:solidFill>
                  <a:srgbClr val="0000FF"/>
                </a:solidFill>
              </a:rPr>
              <a:t> test would confirm the diagnosis in most cases. </a:t>
            </a:r>
          </a:p>
          <a:p>
            <a:pPr marL="381000" indent="-381000" eaLnBrk="1" hangingPunct="1">
              <a:lnSpc>
                <a:spcPct val="80000"/>
              </a:lnSpc>
              <a:buFontTx/>
              <a:buAutoNum type="arabicPeriod"/>
              <a:defRPr/>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5" end="5"/>
                                            </p:txEl>
                                          </p:spTgt>
                                        </p:tgtEl>
                                        <p:attrNameLst>
                                          <p:attrName>style.visibility</p:attrName>
                                        </p:attrNameLst>
                                      </p:cBhvr>
                                      <p:to>
                                        <p:strVal val="visible"/>
                                      </p:to>
                                    </p:set>
                                    <p:anim calcmode="lin" valueType="num">
                                      <p:cBhvr additive="base">
                                        <p:cTn id="7"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1">
                                            <p:txEl>
                                              <p:pRg st="6" end="6"/>
                                            </p:txEl>
                                          </p:spTgt>
                                        </p:tgtEl>
                                        <p:attrNameLst>
                                          <p:attrName>style.visibility</p:attrName>
                                        </p:attrNameLst>
                                      </p:cBhvr>
                                      <p:to>
                                        <p:strVal val="visible"/>
                                      </p:to>
                                    </p:set>
                                    <p:anim calcmode="lin" valueType="num">
                                      <p:cBhvr additive="base">
                                        <p:cTn id="11" dur="500" fill="hold"/>
                                        <p:tgtEl>
                                          <p:spTgt spid="22531">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3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solidFill>
                  <a:srgbClr val="FF0000"/>
                </a:solidFill>
              </a:rPr>
              <a:t>CASE 3 </a:t>
            </a:r>
          </a:p>
        </p:txBody>
      </p:sp>
      <p:sp>
        <p:nvSpPr>
          <p:cNvPr id="45059" name="Rectangle 3"/>
          <p:cNvSpPr>
            <a:spLocks noGrp="1" noChangeArrowheads="1"/>
          </p:cNvSpPr>
          <p:nvPr>
            <p:ph type="body" idx="1"/>
          </p:nvPr>
        </p:nvSpPr>
        <p:spPr/>
        <p:txBody>
          <a:bodyPr/>
          <a:lstStyle/>
          <a:p>
            <a:pPr eaLnBrk="1" hangingPunct="1"/>
            <a:r>
              <a:rPr lang="en-US" b="1" smtClean="0">
                <a:solidFill>
                  <a:srgbClr val="FF0000"/>
                </a:solidFill>
              </a:rPr>
              <a:t>History:</a:t>
            </a:r>
          </a:p>
          <a:p>
            <a:pPr lvl="1" eaLnBrk="1" hangingPunct="1">
              <a:buFontTx/>
              <a:buNone/>
            </a:pPr>
            <a:r>
              <a:rPr lang="en-US" smtClean="0"/>
              <a:t>  </a:t>
            </a:r>
            <a:r>
              <a:rPr lang="en-US" smtClean="0">
                <a:solidFill>
                  <a:srgbClr val="0000FF"/>
                </a:solidFill>
              </a:rPr>
              <a:t>This 40 year old male complains of progressive weakness for a month. On examination, few small lymph nodes were palpable in both axillae with tip spleen and sternal tenderness detected. </a:t>
            </a:r>
          </a:p>
          <a:p>
            <a:pPr eaLnBrk="1" hangingPunct="1">
              <a:buFontTx/>
              <a:buNone/>
            </a:pPr>
            <a:endParaRPr lang="en-US"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5" descr="heme020"/>
          <p:cNvPicPr>
            <a:picLocks noChangeAspect="1" noChangeArrowheads="1"/>
          </p:cNvPicPr>
          <p:nvPr/>
        </p:nvPicPr>
        <p:blipFill>
          <a:blip r:embed="rId2"/>
          <a:srcRect/>
          <a:stretch>
            <a:fillRect/>
          </a:stretch>
        </p:blipFill>
        <p:spPr bwMode="auto">
          <a:xfrm>
            <a:off x="914400" y="685800"/>
            <a:ext cx="7429500" cy="4879975"/>
          </a:xfrm>
          <a:prstGeom prst="rect">
            <a:avLst/>
          </a:prstGeom>
          <a:noFill/>
          <a:ln w="9525">
            <a:noFill/>
            <a:miter lim="800000"/>
            <a:headEnd/>
            <a:tailEnd/>
          </a:ln>
        </p:spPr>
      </p:pic>
      <p:sp>
        <p:nvSpPr>
          <p:cNvPr id="46083" name="Text Box 8"/>
          <p:cNvSpPr txBox="1">
            <a:spLocks noChangeArrowheads="1"/>
          </p:cNvSpPr>
          <p:nvPr/>
        </p:nvSpPr>
        <p:spPr bwMode="auto">
          <a:xfrm>
            <a:off x="990600" y="5867400"/>
            <a:ext cx="6934200" cy="369888"/>
          </a:xfrm>
          <a:prstGeom prst="rect">
            <a:avLst/>
          </a:prstGeom>
          <a:noFill/>
          <a:ln w="9525">
            <a:noFill/>
            <a:miter lim="800000"/>
            <a:headEnd/>
            <a:tailEnd/>
          </a:ln>
        </p:spPr>
        <p:txBody>
          <a:bodyPr>
            <a:spAutoFit/>
          </a:bodyPr>
          <a:lstStyle/>
          <a:p>
            <a:pPr>
              <a:spcBef>
                <a:spcPct val="50000"/>
              </a:spcBef>
            </a:pPr>
            <a:endParaRPr lang="en-US"/>
          </a:p>
        </p:txBody>
      </p:sp>
      <p:sp>
        <p:nvSpPr>
          <p:cNvPr id="46084" name="Rectangle 5"/>
          <p:cNvSpPr>
            <a:spLocks noChangeArrowheads="1"/>
          </p:cNvSpPr>
          <p:nvPr/>
        </p:nvSpPr>
        <p:spPr bwMode="auto">
          <a:xfrm>
            <a:off x="3962400" y="152400"/>
            <a:ext cx="1730375" cy="584200"/>
          </a:xfrm>
          <a:prstGeom prst="rect">
            <a:avLst/>
          </a:prstGeom>
          <a:noFill/>
          <a:ln w="9525">
            <a:noFill/>
            <a:miter lim="800000"/>
            <a:headEnd/>
            <a:tailEnd/>
          </a:ln>
        </p:spPr>
        <p:txBody>
          <a:bodyPr wrap="none">
            <a:spAutoFit/>
          </a:bodyPr>
          <a:lstStyle/>
          <a:p>
            <a:r>
              <a:rPr lang="en-US" sz="3200">
                <a:solidFill>
                  <a:srgbClr val="FF0000"/>
                </a:solidFill>
              </a:rPr>
              <a:t>CASE 3</a:t>
            </a:r>
            <a:r>
              <a:rPr lang="en-US" sz="2800">
                <a:solidFill>
                  <a:srgbClr val="FF0000"/>
                </a:solidFill>
              </a:rPr>
              <a:t> </a:t>
            </a:r>
            <a:endParaRPr lang="en-US" sz="280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solidFill>
                  <a:srgbClr val="FF0000"/>
                </a:solidFill>
              </a:rPr>
              <a:t>CASE 3 </a:t>
            </a:r>
            <a:endParaRPr lang="en-US" b="1" smtClean="0"/>
          </a:p>
        </p:txBody>
      </p:sp>
      <p:sp>
        <p:nvSpPr>
          <p:cNvPr id="47107" name="Rectangle 3"/>
          <p:cNvSpPr>
            <a:spLocks noGrp="1" noChangeArrowheads="1"/>
          </p:cNvSpPr>
          <p:nvPr>
            <p:ph type="body" idx="1"/>
          </p:nvPr>
        </p:nvSpPr>
        <p:spPr/>
        <p:txBody>
          <a:bodyPr/>
          <a:lstStyle/>
          <a:p>
            <a:pPr eaLnBrk="1" hangingPunct="1"/>
            <a:endParaRPr lang="en-US" sz="2800" smtClean="0">
              <a:solidFill>
                <a:srgbClr val="0000FF"/>
              </a:solidFill>
            </a:endParaRPr>
          </a:p>
          <a:p>
            <a:pPr eaLnBrk="1" hangingPunct="1"/>
            <a:r>
              <a:rPr lang="en-US" sz="2800" smtClean="0">
                <a:solidFill>
                  <a:srgbClr val="0000FF"/>
                </a:solidFill>
              </a:rPr>
              <a:t>CBC showed Hgb 102 g/l, WBC 67 X 10</a:t>
            </a:r>
            <a:r>
              <a:rPr lang="en-US" sz="2800" baseline="30000" smtClean="0">
                <a:solidFill>
                  <a:srgbClr val="0000FF"/>
                </a:solidFill>
              </a:rPr>
              <a:t>9</a:t>
            </a:r>
            <a:r>
              <a:rPr lang="en-US" sz="2800" smtClean="0">
                <a:solidFill>
                  <a:srgbClr val="0000FF"/>
                </a:solidFill>
              </a:rPr>
              <a:t>/L, and platelet count 36 X 10</a:t>
            </a:r>
            <a:r>
              <a:rPr lang="en-US" sz="2800" baseline="30000" smtClean="0">
                <a:solidFill>
                  <a:srgbClr val="0000FF"/>
                </a:solidFill>
              </a:rPr>
              <a:t>9</a:t>
            </a:r>
            <a:r>
              <a:rPr lang="en-US" sz="2800" smtClean="0">
                <a:solidFill>
                  <a:srgbClr val="0000FF"/>
                </a:solidFill>
              </a:rPr>
              <a:t>/L </a:t>
            </a:r>
          </a:p>
          <a:p>
            <a:pPr eaLnBrk="1" hangingPunct="1">
              <a:buFontTx/>
              <a:buNone/>
            </a:pPr>
            <a:endParaRPr 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33400" y="152400"/>
            <a:ext cx="8229600" cy="838200"/>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3</a:t>
            </a:r>
            <a:r>
              <a:rPr lang="en-US" sz="3600" smtClean="0">
                <a:solidFill>
                  <a:srgbClr val="FF0000"/>
                </a:solidFill>
              </a:rPr>
              <a:t> </a:t>
            </a:r>
            <a:br>
              <a:rPr lang="en-US" sz="3600" smtClean="0">
                <a:solidFill>
                  <a:srgbClr val="FF0000"/>
                </a:solidFill>
              </a:rPr>
            </a:br>
            <a:endParaRPr lang="en-US" sz="3600" smtClean="0">
              <a:solidFill>
                <a:srgbClr val="FF0000"/>
              </a:solidFill>
            </a:endParaRPr>
          </a:p>
        </p:txBody>
      </p:sp>
      <p:sp>
        <p:nvSpPr>
          <p:cNvPr id="44035" name="Rectangle 3"/>
          <p:cNvSpPr>
            <a:spLocks noGrp="1" noChangeArrowheads="1"/>
          </p:cNvSpPr>
          <p:nvPr>
            <p:ph type="body" idx="1"/>
          </p:nvPr>
        </p:nvSpPr>
        <p:spPr>
          <a:xfrm>
            <a:off x="457200" y="1600200"/>
            <a:ext cx="8229600" cy="4572000"/>
          </a:xfrm>
        </p:spPr>
        <p:txBody>
          <a:bodyPr/>
          <a:lstStyle/>
          <a:p>
            <a:pPr marL="381000" indent="-381000" algn="ctr" eaLnBrk="1" hangingPunct="1">
              <a:lnSpc>
                <a:spcPct val="80000"/>
              </a:lnSpc>
              <a:buFontTx/>
              <a:buNone/>
            </a:pPr>
            <a:endParaRPr lang="en-US" sz="2800" smtClean="0">
              <a:solidFill>
                <a:srgbClr val="FF0000"/>
              </a:solidFill>
            </a:endParaRPr>
          </a:p>
          <a:p>
            <a:pPr marL="381000" indent="-381000" algn="ctr" eaLnBrk="1" hangingPunct="1">
              <a:lnSpc>
                <a:spcPct val="80000"/>
              </a:lnSpc>
              <a:buFontTx/>
              <a:buNone/>
            </a:pPr>
            <a:r>
              <a:rPr lang="en-US" sz="2800" smtClean="0">
                <a:solidFill>
                  <a:srgbClr val="FF0000"/>
                </a:solidFill>
              </a:rPr>
              <a:t>What are the WBCs predominantly seen?</a:t>
            </a:r>
            <a:r>
              <a:rPr lang="en-US" sz="2800" smtClean="0"/>
              <a:t> </a:t>
            </a:r>
          </a:p>
          <a:p>
            <a:pPr marL="381000" indent="-381000" eaLnBrk="1" hangingPunct="1">
              <a:lnSpc>
                <a:spcPct val="80000"/>
              </a:lnSpc>
              <a:buFontTx/>
              <a:buNone/>
            </a:pPr>
            <a:r>
              <a:rPr lang="en-US" sz="2400" b="1" smtClean="0"/>
              <a:t>	</a:t>
            </a:r>
          </a:p>
          <a:p>
            <a:pPr marL="381000" indent="-381000" eaLnBrk="1" hangingPunct="1">
              <a:lnSpc>
                <a:spcPct val="80000"/>
              </a:lnSpc>
              <a:buFontTx/>
              <a:buNone/>
            </a:pPr>
            <a:r>
              <a:rPr lang="en-US" sz="2400" b="1" smtClean="0">
                <a:solidFill>
                  <a:srgbClr val="0000FF"/>
                </a:solidFill>
              </a:rPr>
              <a:t>	</a:t>
            </a:r>
            <a:r>
              <a:rPr lang="en-US" sz="2400" smtClean="0">
                <a:solidFill>
                  <a:srgbClr val="0000FF"/>
                </a:solidFill>
              </a:rPr>
              <a:t>The WBC's in this smear are myeloblasts. Platelets are reduced in number with some large forms are seen. </a:t>
            </a:r>
          </a:p>
          <a:p>
            <a:pPr marL="381000" indent="-381000" eaLnBrk="1" hangingPunct="1">
              <a:lnSpc>
                <a:spcPct val="80000"/>
              </a:lnSpc>
              <a:buFontTx/>
              <a:buNone/>
            </a:pPr>
            <a:endParaRPr lang="en-US" sz="2400" smtClean="0">
              <a:solidFill>
                <a:srgbClr val="FF0000"/>
              </a:solidFill>
            </a:endParaRPr>
          </a:p>
        </p:txBody>
      </p:sp>
      <p:cxnSp>
        <p:nvCxnSpPr>
          <p:cNvPr id="5" name="Straight Connector 4"/>
          <p:cNvCxnSpPr/>
          <p:nvPr/>
        </p:nvCxnSpPr>
        <p:spPr>
          <a:xfrm>
            <a:off x="0" y="12954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pRg st="3" end="3"/>
                                            </p:txEl>
                                          </p:spTgt>
                                        </p:tgtEl>
                                        <p:attrNameLst>
                                          <p:attrName>style.visibility</p:attrName>
                                        </p:attrNameLst>
                                      </p:cBhvr>
                                      <p:to>
                                        <p:strVal val="visible"/>
                                      </p:to>
                                    </p:set>
                                    <p:anim calcmode="lin" valueType="num">
                                      <p:cBhvr additive="base">
                                        <p:cTn id="7" dur="500" fill="hold"/>
                                        <p:tgtEl>
                                          <p:spTgt spid="4403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035">
                                            <p:txEl>
                                              <p:pRg st="3" end="3"/>
                                            </p:txEl>
                                          </p:spTgt>
                                        </p:tgtEl>
                                        <p:attrNameLst>
                                          <p:attrName>style.visibility</p:attrName>
                                        </p:attrNameLst>
                                      </p:cBhvr>
                                      <p:to>
                                        <p:strVal val="visible"/>
                                      </p:to>
                                    </p:set>
                                    <p:anim calcmode="lin" valueType="num">
                                      <p:cBhvr additive="base">
                                        <p:cTn id="13" dur="500" fill="hold"/>
                                        <p:tgtEl>
                                          <p:spTgt spid="4403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33400" y="152400"/>
            <a:ext cx="8229600" cy="838200"/>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3</a:t>
            </a:r>
            <a:r>
              <a:rPr lang="en-US" sz="3600" smtClean="0">
                <a:solidFill>
                  <a:srgbClr val="FF0000"/>
                </a:solidFill>
              </a:rPr>
              <a:t> </a:t>
            </a:r>
            <a:br>
              <a:rPr lang="en-US" sz="3600" smtClean="0">
                <a:solidFill>
                  <a:srgbClr val="FF0000"/>
                </a:solidFill>
              </a:rPr>
            </a:br>
            <a:endParaRPr lang="en-US" sz="3600" smtClean="0">
              <a:solidFill>
                <a:srgbClr val="FF0000"/>
              </a:solidFill>
            </a:endParaRPr>
          </a:p>
        </p:txBody>
      </p:sp>
      <p:sp>
        <p:nvSpPr>
          <p:cNvPr id="45059" name="Rectangle 3"/>
          <p:cNvSpPr>
            <a:spLocks noGrp="1" noChangeArrowheads="1"/>
          </p:cNvSpPr>
          <p:nvPr>
            <p:ph type="body" idx="1"/>
          </p:nvPr>
        </p:nvSpPr>
        <p:spPr>
          <a:xfrm>
            <a:off x="457200" y="1600200"/>
            <a:ext cx="8229600" cy="5257800"/>
          </a:xfrm>
        </p:spPr>
        <p:txBody>
          <a:bodyPr/>
          <a:lstStyle/>
          <a:p>
            <a:pPr marL="381000" indent="-381000" eaLnBrk="1" hangingPunct="1">
              <a:lnSpc>
                <a:spcPct val="80000"/>
              </a:lnSpc>
              <a:buFontTx/>
              <a:buNone/>
            </a:pPr>
            <a:endParaRPr lang="en-US" sz="2400" smtClean="0">
              <a:solidFill>
                <a:srgbClr val="FF0000"/>
              </a:solidFill>
            </a:endParaRPr>
          </a:p>
          <a:p>
            <a:pPr marL="381000" indent="-381000" algn="ctr" eaLnBrk="1" hangingPunct="1">
              <a:lnSpc>
                <a:spcPct val="80000"/>
              </a:lnSpc>
              <a:buFontTx/>
              <a:buNone/>
            </a:pPr>
            <a:r>
              <a:rPr lang="en-US" sz="2400" smtClean="0">
                <a:solidFill>
                  <a:srgbClr val="FF0000"/>
                </a:solidFill>
              </a:rPr>
              <a:t>	What do you think the name of the intracytoplasmic marker which is seen and diagnostic in this case? </a:t>
            </a:r>
          </a:p>
          <a:p>
            <a:pPr marL="381000" indent="-381000" eaLnBrk="1" hangingPunct="1">
              <a:lnSpc>
                <a:spcPct val="80000"/>
              </a:lnSpc>
              <a:buFontTx/>
              <a:buNone/>
            </a:pPr>
            <a:r>
              <a:rPr lang="en-US" sz="2400" smtClean="0"/>
              <a:t>	</a:t>
            </a:r>
            <a:r>
              <a:rPr lang="en-US" sz="2400" smtClean="0">
                <a:solidFill>
                  <a:srgbClr val="0000FF"/>
                </a:solidFill>
              </a:rPr>
              <a:t> </a:t>
            </a:r>
          </a:p>
          <a:p>
            <a:pPr marL="381000" indent="-381000" eaLnBrk="1" hangingPunct="1">
              <a:lnSpc>
                <a:spcPct val="80000"/>
              </a:lnSpc>
              <a:buFontTx/>
              <a:buNone/>
            </a:pPr>
            <a:endParaRPr lang="en-US" sz="2400" b="1" smtClean="0">
              <a:solidFill>
                <a:srgbClr val="0000FF"/>
              </a:solidFill>
            </a:endParaRPr>
          </a:p>
          <a:p>
            <a:pPr marL="381000" indent="-381000" algn="ctr" eaLnBrk="1" hangingPunct="1">
              <a:lnSpc>
                <a:spcPct val="80000"/>
              </a:lnSpc>
              <a:buFontTx/>
              <a:buNone/>
            </a:pPr>
            <a:r>
              <a:rPr lang="en-US" sz="2800" smtClean="0">
                <a:solidFill>
                  <a:srgbClr val="0000FF"/>
                </a:solidFill>
              </a:rPr>
              <a:t>	The diagnostic marker </a:t>
            </a:r>
          </a:p>
          <a:p>
            <a:pPr marL="381000" indent="-381000" algn="ctr" eaLnBrk="1" hangingPunct="1">
              <a:lnSpc>
                <a:spcPct val="80000"/>
              </a:lnSpc>
              <a:buFontTx/>
              <a:buNone/>
            </a:pPr>
            <a:r>
              <a:rPr lang="en-US" sz="2800" smtClean="0">
                <a:solidFill>
                  <a:srgbClr val="0000FF"/>
                </a:solidFill>
              </a:rPr>
              <a:t>is </a:t>
            </a:r>
          </a:p>
          <a:p>
            <a:pPr marL="381000" indent="-381000" algn="ctr" eaLnBrk="1" hangingPunct="1">
              <a:lnSpc>
                <a:spcPct val="80000"/>
              </a:lnSpc>
              <a:buFontTx/>
              <a:buNone/>
            </a:pPr>
            <a:r>
              <a:rPr lang="en-US" sz="3600" smtClean="0">
                <a:solidFill>
                  <a:srgbClr val="0000FF"/>
                </a:solidFill>
              </a:rPr>
              <a:t>Auer rod</a:t>
            </a:r>
            <a:r>
              <a:rPr lang="en-US" sz="2400" smtClean="0">
                <a:solidFill>
                  <a:srgbClr val="0000FF"/>
                </a:solidFill>
              </a:rPr>
              <a:t> </a:t>
            </a:r>
          </a:p>
          <a:p>
            <a:pPr marL="381000" indent="-381000" eaLnBrk="1" hangingPunct="1">
              <a:lnSpc>
                <a:spcPct val="80000"/>
              </a:lnSpc>
              <a:buFontTx/>
              <a:buNone/>
            </a:pPr>
            <a:endParaRPr lang="en-US" sz="2400" smtClean="0">
              <a:solidFill>
                <a:srgbClr val="FF0000"/>
              </a:solidFill>
            </a:endParaRPr>
          </a:p>
        </p:txBody>
      </p:sp>
      <p:cxnSp>
        <p:nvCxnSpPr>
          <p:cNvPr id="5" name="Straight Connector 4"/>
          <p:cNvCxnSpPr/>
          <p:nvPr/>
        </p:nvCxnSpPr>
        <p:spPr>
          <a:xfrm>
            <a:off x="0" y="12954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59">
                                            <p:txEl>
                                              <p:pRg st="4" end="4"/>
                                            </p:txEl>
                                          </p:spTgt>
                                        </p:tgtEl>
                                        <p:attrNameLst>
                                          <p:attrName>style.visibility</p:attrName>
                                        </p:attrNameLst>
                                      </p:cBhvr>
                                      <p:to>
                                        <p:strVal val="visible"/>
                                      </p:to>
                                    </p:set>
                                    <p:anim calcmode="lin" valueType="num">
                                      <p:cBhvr additive="base">
                                        <p:cTn id="7" dur="500" fill="hold"/>
                                        <p:tgtEl>
                                          <p:spTgt spid="4505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5059">
                                            <p:txEl>
                                              <p:pRg st="5" end="5"/>
                                            </p:txEl>
                                          </p:spTgt>
                                        </p:tgtEl>
                                        <p:attrNameLst>
                                          <p:attrName>style.visibility</p:attrName>
                                        </p:attrNameLst>
                                      </p:cBhvr>
                                      <p:to>
                                        <p:strVal val="visible"/>
                                      </p:to>
                                    </p:set>
                                    <p:anim calcmode="lin" valueType="num">
                                      <p:cBhvr additive="base">
                                        <p:cTn id="11" dur="500" fill="hold"/>
                                        <p:tgtEl>
                                          <p:spTgt spid="45059">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5059">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059">
                                            <p:txEl>
                                              <p:pRg st="6" end="6"/>
                                            </p:txEl>
                                          </p:spTgt>
                                        </p:tgtEl>
                                        <p:attrNameLst>
                                          <p:attrName>style.visibility</p:attrName>
                                        </p:attrNameLst>
                                      </p:cBhvr>
                                      <p:to>
                                        <p:strVal val="visible"/>
                                      </p:to>
                                    </p:set>
                                    <p:anim calcmode="lin" valueType="num">
                                      <p:cBhvr additive="base">
                                        <p:cTn id="15" dur="500" fill="hold"/>
                                        <p:tgtEl>
                                          <p:spTgt spid="45059">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50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533400" y="152400"/>
            <a:ext cx="8229600" cy="838200"/>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3</a:t>
            </a:r>
            <a:r>
              <a:rPr lang="en-US" sz="3600" smtClean="0">
                <a:solidFill>
                  <a:srgbClr val="FF0000"/>
                </a:solidFill>
              </a:rPr>
              <a:t> </a:t>
            </a:r>
            <a:br>
              <a:rPr lang="en-US" sz="3600" smtClean="0">
                <a:solidFill>
                  <a:srgbClr val="FF0000"/>
                </a:solidFill>
              </a:rPr>
            </a:br>
            <a:endParaRPr lang="en-US" sz="3600" smtClean="0">
              <a:solidFill>
                <a:srgbClr val="FF0000"/>
              </a:solidFill>
            </a:endParaRPr>
          </a:p>
        </p:txBody>
      </p:sp>
      <p:sp>
        <p:nvSpPr>
          <p:cNvPr id="46083" name="Rectangle 3"/>
          <p:cNvSpPr>
            <a:spLocks noGrp="1" noChangeArrowheads="1"/>
          </p:cNvSpPr>
          <p:nvPr>
            <p:ph type="body" idx="1"/>
          </p:nvPr>
        </p:nvSpPr>
        <p:spPr>
          <a:xfrm>
            <a:off x="457200" y="1600200"/>
            <a:ext cx="8229600" cy="5257800"/>
          </a:xfrm>
        </p:spPr>
        <p:txBody>
          <a:bodyPr/>
          <a:lstStyle/>
          <a:p>
            <a:pPr marL="381000" indent="-381000" eaLnBrk="1" hangingPunct="1">
              <a:lnSpc>
                <a:spcPct val="80000"/>
              </a:lnSpc>
              <a:buFontTx/>
              <a:buNone/>
            </a:pPr>
            <a:endParaRPr lang="en-US" sz="2400" smtClean="0">
              <a:solidFill>
                <a:srgbClr val="FF0000"/>
              </a:solidFill>
            </a:endParaRPr>
          </a:p>
          <a:p>
            <a:pPr marL="381000" indent="-381000" algn="ctr" eaLnBrk="1" hangingPunct="1">
              <a:lnSpc>
                <a:spcPct val="80000"/>
              </a:lnSpc>
              <a:buFontTx/>
              <a:buNone/>
            </a:pPr>
            <a:r>
              <a:rPr lang="en-US" sz="2400" smtClean="0">
                <a:solidFill>
                  <a:srgbClr val="FF0000"/>
                </a:solidFill>
              </a:rPr>
              <a:t>What is your diagnosis? </a:t>
            </a:r>
          </a:p>
          <a:p>
            <a:pPr marL="381000" indent="-381000" eaLnBrk="1" hangingPunct="1">
              <a:lnSpc>
                <a:spcPct val="80000"/>
              </a:lnSpc>
              <a:buFontTx/>
              <a:buNone/>
            </a:pPr>
            <a:r>
              <a:rPr lang="en-US" sz="2400" b="1" smtClean="0">
                <a:solidFill>
                  <a:srgbClr val="FF0000"/>
                </a:solidFill>
              </a:rPr>
              <a:t>	</a:t>
            </a:r>
          </a:p>
          <a:p>
            <a:pPr marL="381000" indent="-381000" algn="ctr" eaLnBrk="1" hangingPunct="1">
              <a:lnSpc>
                <a:spcPct val="80000"/>
              </a:lnSpc>
              <a:buFontTx/>
              <a:buNone/>
            </a:pPr>
            <a:r>
              <a:rPr lang="en-US" sz="2400" b="1" smtClean="0">
                <a:solidFill>
                  <a:srgbClr val="FF0000"/>
                </a:solidFill>
              </a:rPr>
              <a:t>	</a:t>
            </a:r>
            <a:r>
              <a:rPr lang="en-US" sz="2400" smtClean="0">
                <a:solidFill>
                  <a:srgbClr val="0000FF"/>
                </a:solidFill>
              </a:rPr>
              <a:t>Acute myeloblastic leukemia (AML). </a:t>
            </a:r>
          </a:p>
          <a:p>
            <a:pPr marL="381000" indent="-381000" eaLnBrk="1" hangingPunct="1">
              <a:lnSpc>
                <a:spcPct val="80000"/>
              </a:lnSpc>
              <a:buFontTx/>
              <a:buNone/>
            </a:pPr>
            <a:r>
              <a:rPr lang="en-US" sz="2400" smtClean="0">
                <a:solidFill>
                  <a:srgbClr val="0000FF"/>
                </a:solidFill>
              </a:rPr>
              <a:t>	</a:t>
            </a:r>
          </a:p>
          <a:p>
            <a:pPr marL="381000" indent="-381000" eaLnBrk="1" hangingPunct="1">
              <a:lnSpc>
                <a:spcPct val="80000"/>
              </a:lnSpc>
              <a:buFontTx/>
              <a:buNone/>
            </a:pPr>
            <a:r>
              <a:rPr lang="en-US" sz="2400" smtClean="0">
                <a:solidFill>
                  <a:srgbClr val="0000FF"/>
                </a:solidFill>
              </a:rPr>
              <a:t>	Most patients with acute leukemia have a markedly decreased platelet count.</a:t>
            </a:r>
          </a:p>
          <a:p>
            <a:pPr marL="381000" indent="-381000" eaLnBrk="1" hangingPunct="1">
              <a:lnSpc>
                <a:spcPct val="80000"/>
              </a:lnSpc>
              <a:buFontTx/>
              <a:buNone/>
            </a:pPr>
            <a:r>
              <a:rPr lang="en-US" sz="2400" smtClean="0">
                <a:solidFill>
                  <a:srgbClr val="0000FF"/>
                </a:solidFill>
              </a:rPr>
              <a:t>	 </a:t>
            </a:r>
          </a:p>
          <a:p>
            <a:pPr marL="381000" indent="-381000" eaLnBrk="1" hangingPunct="1">
              <a:lnSpc>
                <a:spcPct val="80000"/>
              </a:lnSpc>
              <a:buFontTx/>
              <a:buNone/>
            </a:pPr>
            <a:r>
              <a:rPr lang="en-US" sz="2400" smtClean="0">
                <a:solidFill>
                  <a:srgbClr val="0000FF"/>
                </a:solidFill>
              </a:rPr>
              <a:t>	Myeloblasts will be positive for peroxidase or Sudan black stain which is characteristic of granulocytic series.</a:t>
            </a:r>
          </a:p>
        </p:txBody>
      </p:sp>
      <p:cxnSp>
        <p:nvCxnSpPr>
          <p:cNvPr id="5" name="Straight Connector 4"/>
          <p:cNvCxnSpPr/>
          <p:nvPr/>
        </p:nvCxnSpPr>
        <p:spPr>
          <a:xfrm>
            <a:off x="0" y="12954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3">
                                            <p:txEl>
                                              <p:pRg st="3" end="3"/>
                                            </p:txEl>
                                          </p:spTgt>
                                        </p:tgtEl>
                                        <p:attrNameLst>
                                          <p:attrName>style.visibility</p:attrName>
                                        </p:attrNameLst>
                                      </p:cBhvr>
                                      <p:to>
                                        <p:strVal val="visible"/>
                                      </p:to>
                                    </p:set>
                                    <p:anim calcmode="lin" valueType="num">
                                      <p:cBhvr additive="base">
                                        <p:cTn id="7" dur="500" fill="hold"/>
                                        <p:tgtEl>
                                          <p:spTgt spid="4608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3">
                                            <p:txEl>
                                              <p:pRg st="5" end="5"/>
                                            </p:txEl>
                                          </p:spTgt>
                                        </p:tgtEl>
                                        <p:attrNameLst>
                                          <p:attrName>style.visibility</p:attrName>
                                        </p:attrNameLst>
                                      </p:cBhvr>
                                      <p:to>
                                        <p:strVal val="visible"/>
                                      </p:to>
                                    </p:set>
                                    <p:anim calcmode="lin" valueType="num">
                                      <p:cBhvr additive="base">
                                        <p:cTn id="13" dur="500" fill="hold"/>
                                        <p:tgtEl>
                                          <p:spTgt spid="4608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5" end="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6083">
                                            <p:txEl>
                                              <p:pRg st="6" end="6"/>
                                            </p:txEl>
                                          </p:spTgt>
                                        </p:tgtEl>
                                        <p:attrNameLst>
                                          <p:attrName>style.visibility</p:attrName>
                                        </p:attrNameLst>
                                      </p:cBhvr>
                                      <p:to>
                                        <p:strVal val="visible"/>
                                      </p:to>
                                    </p:set>
                                    <p:anim calcmode="lin" valueType="num">
                                      <p:cBhvr additive="base">
                                        <p:cTn id="17" dur="500" fill="hold"/>
                                        <p:tgtEl>
                                          <p:spTgt spid="4608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6083">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6083">
                                            <p:txEl>
                                              <p:pRg st="7" end="7"/>
                                            </p:txEl>
                                          </p:spTgt>
                                        </p:tgtEl>
                                        <p:attrNameLst>
                                          <p:attrName>style.visibility</p:attrName>
                                        </p:attrNameLst>
                                      </p:cBhvr>
                                      <p:to>
                                        <p:strVal val="visible"/>
                                      </p:to>
                                    </p:set>
                                    <p:anim calcmode="lin" valueType="num">
                                      <p:cBhvr additive="base">
                                        <p:cTn id="21" dur="500" fill="hold"/>
                                        <p:tgtEl>
                                          <p:spTgt spid="46083">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608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descr="AML-M0-31 (2)-oky"/>
          <p:cNvPicPr>
            <a:picLocks noChangeAspect="1" noChangeArrowheads="1"/>
          </p:cNvPicPr>
          <p:nvPr>
            <p:ph type="body" idx="1"/>
          </p:nvPr>
        </p:nvPicPr>
        <p:blipFill>
          <a:blip r:embed="rId2"/>
          <a:srcRect/>
          <a:stretch>
            <a:fillRect/>
          </a:stretch>
        </p:blipFill>
        <p:spPr>
          <a:xfrm>
            <a:off x="179388" y="188913"/>
            <a:ext cx="2952750" cy="2160587"/>
          </a:xfrm>
          <a:noFill/>
        </p:spPr>
      </p:pic>
      <p:pic>
        <p:nvPicPr>
          <p:cNvPr id="68614" name="Picture 6" descr="M1"/>
          <p:cNvPicPr>
            <a:picLocks noChangeAspect="1" noChangeArrowheads="1"/>
          </p:cNvPicPr>
          <p:nvPr/>
        </p:nvPicPr>
        <p:blipFill>
          <a:blip r:embed="rId3"/>
          <a:srcRect/>
          <a:stretch>
            <a:fillRect/>
          </a:stretch>
        </p:blipFill>
        <p:spPr bwMode="auto">
          <a:xfrm>
            <a:off x="3203575" y="188913"/>
            <a:ext cx="2879725" cy="2160587"/>
          </a:xfrm>
          <a:prstGeom prst="rect">
            <a:avLst/>
          </a:prstGeom>
          <a:noFill/>
          <a:ln w="9525">
            <a:noFill/>
            <a:miter lim="800000"/>
            <a:headEnd/>
            <a:tailEnd/>
          </a:ln>
        </p:spPr>
      </p:pic>
      <p:pic>
        <p:nvPicPr>
          <p:cNvPr id="68615" name="Picture 7" descr="M2"/>
          <p:cNvPicPr>
            <a:picLocks noChangeAspect="1" noChangeArrowheads="1"/>
          </p:cNvPicPr>
          <p:nvPr/>
        </p:nvPicPr>
        <p:blipFill>
          <a:blip r:embed="rId4"/>
          <a:srcRect/>
          <a:stretch>
            <a:fillRect/>
          </a:stretch>
        </p:blipFill>
        <p:spPr bwMode="auto">
          <a:xfrm>
            <a:off x="6156325" y="188913"/>
            <a:ext cx="2808288" cy="2160587"/>
          </a:xfrm>
          <a:prstGeom prst="rect">
            <a:avLst/>
          </a:prstGeom>
          <a:noFill/>
          <a:ln w="9525">
            <a:noFill/>
            <a:miter lim="800000"/>
            <a:headEnd/>
            <a:tailEnd/>
          </a:ln>
        </p:spPr>
      </p:pic>
      <p:pic>
        <p:nvPicPr>
          <p:cNvPr id="68616" name="Picture 8" descr="M3- Faggott cells"/>
          <p:cNvPicPr>
            <a:picLocks noChangeAspect="1" noChangeArrowheads="1"/>
          </p:cNvPicPr>
          <p:nvPr/>
        </p:nvPicPr>
        <p:blipFill>
          <a:blip r:embed="rId5"/>
          <a:srcRect/>
          <a:stretch>
            <a:fillRect/>
          </a:stretch>
        </p:blipFill>
        <p:spPr bwMode="auto">
          <a:xfrm>
            <a:off x="179388" y="2420938"/>
            <a:ext cx="2952750" cy="1944687"/>
          </a:xfrm>
          <a:prstGeom prst="rect">
            <a:avLst/>
          </a:prstGeom>
          <a:noFill/>
          <a:ln w="9525">
            <a:noFill/>
            <a:miter lim="800000"/>
            <a:headEnd/>
            <a:tailEnd/>
          </a:ln>
        </p:spPr>
      </p:pic>
      <p:pic>
        <p:nvPicPr>
          <p:cNvPr id="68617" name="Picture 9" descr="M4"/>
          <p:cNvPicPr>
            <a:picLocks noChangeAspect="1" noChangeArrowheads="1"/>
          </p:cNvPicPr>
          <p:nvPr/>
        </p:nvPicPr>
        <p:blipFill>
          <a:blip r:embed="rId6"/>
          <a:srcRect/>
          <a:stretch>
            <a:fillRect/>
          </a:stretch>
        </p:blipFill>
        <p:spPr bwMode="auto">
          <a:xfrm>
            <a:off x="3203575" y="2420938"/>
            <a:ext cx="2868613" cy="1944687"/>
          </a:xfrm>
          <a:prstGeom prst="rect">
            <a:avLst/>
          </a:prstGeom>
          <a:noFill/>
          <a:ln w="9525">
            <a:noFill/>
            <a:miter lim="800000"/>
            <a:headEnd/>
            <a:tailEnd/>
          </a:ln>
        </p:spPr>
      </p:pic>
      <p:sp>
        <p:nvSpPr>
          <p:cNvPr id="51207" name="Text Box 10"/>
          <p:cNvSpPr txBox="1">
            <a:spLocks noChangeArrowheads="1"/>
          </p:cNvSpPr>
          <p:nvPr/>
        </p:nvSpPr>
        <p:spPr bwMode="auto">
          <a:xfrm>
            <a:off x="179388" y="1989138"/>
            <a:ext cx="501650" cy="366712"/>
          </a:xfrm>
          <a:prstGeom prst="rect">
            <a:avLst/>
          </a:prstGeom>
          <a:noFill/>
          <a:ln w="9525">
            <a:noFill/>
            <a:miter lim="800000"/>
            <a:headEnd/>
            <a:tailEnd/>
          </a:ln>
        </p:spPr>
        <p:txBody>
          <a:bodyPr wrap="none">
            <a:spAutoFit/>
          </a:bodyPr>
          <a:lstStyle/>
          <a:p>
            <a:r>
              <a:rPr lang="en-US">
                <a:solidFill>
                  <a:srgbClr val="0000FF"/>
                </a:solidFill>
              </a:rPr>
              <a:t>M0</a:t>
            </a:r>
          </a:p>
        </p:txBody>
      </p:sp>
      <p:sp>
        <p:nvSpPr>
          <p:cNvPr id="51208" name="Text Box 12"/>
          <p:cNvSpPr txBox="1">
            <a:spLocks noChangeArrowheads="1"/>
          </p:cNvSpPr>
          <p:nvPr/>
        </p:nvSpPr>
        <p:spPr bwMode="auto">
          <a:xfrm>
            <a:off x="3132138" y="1989138"/>
            <a:ext cx="501650" cy="366712"/>
          </a:xfrm>
          <a:prstGeom prst="rect">
            <a:avLst/>
          </a:prstGeom>
          <a:noFill/>
          <a:ln w="9525">
            <a:noFill/>
            <a:miter lim="800000"/>
            <a:headEnd/>
            <a:tailEnd/>
          </a:ln>
        </p:spPr>
        <p:txBody>
          <a:bodyPr wrap="none">
            <a:spAutoFit/>
          </a:bodyPr>
          <a:lstStyle/>
          <a:p>
            <a:r>
              <a:rPr lang="en-US">
                <a:solidFill>
                  <a:srgbClr val="0000FF"/>
                </a:solidFill>
              </a:rPr>
              <a:t>M1</a:t>
            </a:r>
          </a:p>
        </p:txBody>
      </p:sp>
      <p:sp>
        <p:nvSpPr>
          <p:cNvPr id="51209" name="Text Box 13"/>
          <p:cNvSpPr txBox="1">
            <a:spLocks noChangeArrowheads="1"/>
          </p:cNvSpPr>
          <p:nvPr/>
        </p:nvSpPr>
        <p:spPr bwMode="auto">
          <a:xfrm>
            <a:off x="6084888" y="1989138"/>
            <a:ext cx="501650" cy="366712"/>
          </a:xfrm>
          <a:prstGeom prst="rect">
            <a:avLst/>
          </a:prstGeom>
          <a:noFill/>
          <a:ln w="9525">
            <a:noFill/>
            <a:miter lim="800000"/>
            <a:headEnd/>
            <a:tailEnd/>
          </a:ln>
        </p:spPr>
        <p:txBody>
          <a:bodyPr wrap="none">
            <a:spAutoFit/>
          </a:bodyPr>
          <a:lstStyle/>
          <a:p>
            <a:r>
              <a:rPr lang="en-US">
                <a:solidFill>
                  <a:srgbClr val="0000FF"/>
                </a:solidFill>
              </a:rPr>
              <a:t>M2</a:t>
            </a:r>
          </a:p>
        </p:txBody>
      </p:sp>
      <p:sp>
        <p:nvSpPr>
          <p:cNvPr id="51210" name="Text Box 14"/>
          <p:cNvSpPr txBox="1">
            <a:spLocks noChangeArrowheads="1"/>
          </p:cNvSpPr>
          <p:nvPr/>
        </p:nvSpPr>
        <p:spPr bwMode="auto">
          <a:xfrm>
            <a:off x="179388" y="4005263"/>
            <a:ext cx="501650" cy="366712"/>
          </a:xfrm>
          <a:prstGeom prst="rect">
            <a:avLst/>
          </a:prstGeom>
          <a:noFill/>
          <a:ln w="9525">
            <a:noFill/>
            <a:miter lim="800000"/>
            <a:headEnd/>
            <a:tailEnd/>
          </a:ln>
        </p:spPr>
        <p:txBody>
          <a:bodyPr wrap="none">
            <a:spAutoFit/>
          </a:bodyPr>
          <a:lstStyle/>
          <a:p>
            <a:r>
              <a:rPr lang="en-US">
                <a:solidFill>
                  <a:srgbClr val="0000FF"/>
                </a:solidFill>
              </a:rPr>
              <a:t>M3</a:t>
            </a:r>
          </a:p>
        </p:txBody>
      </p:sp>
      <p:sp>
        <p:nvSpPr>
          <p:cNvPr id="51211" name="Text Box 15"/>
          <p:cNvSpPr txBox="1">
            <a:spLocks noChangeArrowheads="1"/>
          </p:cNvSpPr>
          <p:nvPr/>
        </p:nvSpPr>
        <p:spPr bwMode="auto">
          <a:xfrm>
            <a:off x="3132138" y="4005263"/>
            <a:ext cx="501650" cy="366712"/>
          </a:xfrm>
          <a:prstGeom prst="rect">
            <a:avLst/>
          </a:prstGeom>
          <a:noFill/>
          <a:ln w="9525">
            <a:noFill/>
            <a:miter lim="800000"/>
            <a:headEnd/>
            <a:tailEnd/>
          </a:ln>
        </p:spPr>
        <p:txBody>
          <a:bodyPr wrap="none">
            <a:spAutoFit/>
          </a:bodyPr>
          <a:lstStyle/>
          <a:p>
            <a:r>
              <a:rPr lang="en-US">
                <a:solidFill>
                  <a:srgbClr val="0000FF"/>
                </a:solidFill>
              </a:rPr>
              <a:t>M4</a:t>
            </a:r>
          </a:p>
        </p:txBody>
      </p:sp>
      <p:pic>
        <p:nvPicPr>
          <p:cNvPr id="68624" name="Picture 16" descr="AML- M5b-proM"/>
          <p:cNvPicPr>
            <a:picLocks noChangeAspect="1" noChangeArrowheads="1"/>
          </p:cNvPicPr>
          <p:nvPr/>
        </p:nvPicPr>
        <p:blipFill>
          <a:blip r:embed="rId7"/>
          <a:srcRect/>
          <a:stretch>
            <a:fillRect/>
          </a:stretch>
        </p:blipFill>
        <p:spPr bwMode="auto">
          <a:xfrm>
            <a:off x="179388" y="4437063"/>
            <a:ext cx="2952750" cy="2160587"/>
          </a:xfrm>
          <a:prstGeom prst="rect">
            <a:avLst/>
          </a:prstGeom>
          <a:noFill/>
          <a:ln w="9525">
            <a:noFill/>
            <a:miter lim="800000"/>
            <a:headEnd/>
            <a:tailEnd/>
          </a:ln>
        </p:spPr>
      </p:pic>
      <p:sp>
        <p:nvSpPr>
          <p:cNvPr id="51213" name="Text Box 17"/>
          <p:cNvSpPr txBox="1">
            <a:spLocks noChangeArrowheads="1"/>
          </p:cNvSpPr>
          <p:nvPr/>
        </p:nvSpPr>
        <p:spPr bwMode="auto">
          <a:xfrm>
            <a:off x="179388" y="6237288"/>
            <a:ext cx="615950" cy="366712"/>
          </a:xfrm>
          <a:prstGeom prst="rect">
            <a:avLst/>
          </a:prstGeom>
          <a:noFill/>
          <a:ln w="9525">
            <a:noFill/>
            <a:miter lim="800000"/>
            <a:headEnd/>
            <a:tailEnd/>
          </a:ln>
        </p:spPr>
        <p:txBody>
          <a:bodyPr wrap="none">
            <a:spAutoFit/>
          </a:bodyPr>
          <a:lstStyle/>
          <a:p>
            <a:r>
              <a:rPr lang="en-US">
                <a:solidFill>
                  <a:srgbClr val="0000FF"/>
                </a:solidFill>
              </a:rPr>
              <a:t>M5b</a:t>
            </a:r>
          </a:p>
        </p:txBody>
      </p:sp>
      <p:pic>
        <p:nvPicPr>
          <p:cNvPr id="68626" name="Picture 18" descr="M5"/>
          <p:cNvPicPr>
            <a:picLocks noChangeAspect="1" noChangeArrowheads="1"/>
          </p:cNvPicPr>
          <p:nvPr/>
        </p:nvPicPr>
        <p:blipFill>
          <a:blip r:embed="rId8"/>
          <a:srcRect/>
          <a:stretch>
            <a:fillRect/>
          </a:stretch>
        </p:blipFill>
        <p:spPr bwMode="auto">
          <a:xfrm>
            <a:off x="6156325" y="2420938"/>
            <a:ext cx="2808288" cy="1944687"/>
          </a:xfrm>
          <a:prstGeom prst="rect">
            <a:avLst/>
          </a:prstGeom>
          <a:noFill/>
          <a:ln w="9525">
            <a:noFill/>
            <a:miter lim="800000"/>
            <a:headEnd/>
            <a:tailEnd/>
          </a:ln>
        </p:spPr>
      </p:pic>
      <p:sp>
        <p:nvSpPr>
          <p:cNvPr id="51215" name="Text Box 19"/>
          <p:cNvSpPr txBox="1">
            <a:spLocks noChangeArrowheads="1"/>
          </p:cNvSpPr>
          <p:nvPr/>
        </p:nvSpPr>
        <p:spPr bwMode="auto">
          <a:xfrm>
            <a:off x="6084888" y="4076700"/>
            <a:ext cx="603250" cy="366713"/>
          </a:xfrm>
          <a:prstGeom prst="rect">
            <a:avLst/>
          </a:prstGeom>
          <a:noFill/>
          <a:ln w="9525">
            <a:noFill/>
            <a:miter lim="800000"/>
            <a:headEnd/>
            <a:tailEnd/>
          </a:ln>
        </p:spPr>
        <p:txBody>
          <a:bodyPr wrap="none">
            <a:spAutoFit/>
          </a:bodyPr>
          <a:lstStyle/>
          <a:p>
            <a:r>
              <a:rPr lang="en-US">
                <a:solidFill>
                  <a:srgbClr val="0000FF"/>
                </a:solidFill>
              </a:rPr>
              <a:t>M5a</a:t>
            </a:r>
          </a:p>
        </p:txBody>
      </p:sp>
      <p:pic>
        <p:nvPicPr>
          <p:cNvPr id="68628" name="Picture 20" descr="AML_ M6-_ Erthroblastic Leuckaemia"/>
          <p:cNvPicPr>
            <a:picLocks noChangeAspect="1" noChangeArrowheads="1"/>
          </p:cNvPicPr>
          <p:nvPr/>
        </p:nvPicPr>
        <p:blipFill>
          <a:blip r:embed="rId9"/>
          <a:srcRect/>
          <a:stretch>
            <a:fillRect/>
          </a:stretch>
        </p:blipFill>
        <p:spPr bwMode="auto">
          <a:xfrm>
            <a:off x="3203575" y="4437063"/>
            <a:ext cx="2881313" cy="2160587"/>
          </a:xfrm>
          <a:prstGeom prst="rect">
            <a:avLst/>
          </a:prstGeom>
          <a:noFill/>
          <a:ln w="9525">
            <a:noFill/>
            <a:miter lim="800000"/>
            <a:headEnd/>
            <a:tailEnd/>
          </a:ln>
        </p:spPr>
      </p:pic>
      <p:sp>
        <p:nvSpPr>
          <p:cNvPr id="51217" name="Text Box 21"/>
          <p:cNvSpPr txBox="1">
            <a:spLocks noChangeArrowheads="1"/>
          </p:cNvSpPr>
          <p:nvPr/>
        </p:nvSpPr>
        <p:spPr bwMode="auto">
          <a:xfrm>
            <a:off x="3203575" y="6237288"/>
            <a:ext cx="501650" cy="366712"/>
          </a:xfrm>
          <a:prstGeom prst="rect">
            <a:avLst/>
          </a:prstGeom>
          <a:noFill/>
          <a:ln w="9525">
            <a:noFill/>
            <a:miter lim="800000"/>
            <a:headEnd/>
            <a:tailEnd/>
          </a:ln>
        </p:spPr>
        <p:txBody>
          <a:bodyPr wrap="none">
            <a:spAutoFit/>
          </a:bodyPr>
          <a:lstStyle/>
          <a:p>
            <a:r>
              <a:rPr lang="en-US">
                <a:solidFill>
                  <a:srgbClr val="0000FF"/>
                </a:solidFill>
              </a:rPr>
              <a:t>M6</a:t>
            </a:r>
          </a:p>
        </p:txBody>
      </p:sp>
      <p:pic>
        <p:nvPicPr>
          <p:cNvPr id="68630" name="Picture 22" descr="M7"/>
          <p:cNvPicPr>
            <a:picLocks noChangeAspect="1" noChangeArrowheads="1"/>
          </p:cNvPicPr>
          <p:nvPr/>
        </p:nvPicPr>
        <p:blipFill>
          <a:blip r:embed="rId10"/>
          <a:srcRect/>
          <a:stretch>
            <a:fillRect/>
          </a:stretch>
        </p:blipFill>
        <p:spPr bwMode="auto">
          <a:xfrm>
            <a:off x="6156325" y="4437063"/>
            <a:ext cx="2808288" cy="2160587"/>
          </a:xfrm>
          <a:prstGeom prst="rect">
            <a:avLst/>
          </a:prstGeom>
          <a:noFill/>
          <a:ln w="9525">
            <a:noFill/>
            <a:miter lim="800000"/>
            <a:headEnd/>
            <a:tailEnd/>
          </a:ln>
        </p:spPr>
      </p:pic>
      <p:sp>
        <p:nvSpPr>
          <p:cNvPr id="51219" name="Text Box 23"/>
          <p:cNvSpPr txBox="1">
            <a:spLocks noChangeArrowheads="1"/>
          </p:cNvSpPr>
          <p:nvPr/>
        </p:nvSpPr>
        <p:spPr bwMode="auto">
          <a:xfrm>
            <a:off x="6084888" y="6237288"/>
            <a:ext cx="501650" cy="366712"/>
          </a:xfrm>
          <a:prstGeom prst="rect">
            <a:avLst/>
          </a:prstGeom>
          <a:noFill/>
          <a:ln w="9525">
            <a:noFill/>
            <a:miter lim="800000"/>
            <a:headEnd/>
            <a:tailEnd/>
          </a:ln>
        </p:spPr>
        <p:txBody>
          <a:bodyPr wrap="none">
            <a:spAutoFit/>
          </a:bodyPr>
          <a:lstStyle/>
          <a:p>
            <a:r>
              <a:rPr lang="en-US">
                <a:solidFill>
                  <a:srgbClr val="0000FF"/>
                </a:solidFill>
              </a:rPr>
              <a:t>M7</a:t>
            </a:r>
          </a:p>
        </p:txBody>
      </p:sp>
      <p:pic>
        <p:nvPicPr>
          <p:cNvPr id="68632" name="Picture 24" descr="AML- M2"/>
          <p:cNvPicPr>
            <a:picLocks noChangeAspect="1" noChangeArrowheads="1"/>
          </p:cNvPicPr>
          <p:nvPr/>
        </p:nvPicPr>
        <p:blipFill>
          <a:blip r:embed="rId11"/>
          <a:srcRect/>
          <a:stretch>
            <a:fillRect/>
          </a:stretch>
        </p:blipFill>
        <p:spPr bwMode="auto">
          <a:xfrm>
            <a:off x="7667625" y="404813"/>
            <a:ext cx="1296988" cy="1152525"/>
          </a:xfrm>
          <a:prstGeom prst="rect">
            <a:avLst/>
          </a:prstGeom>
          <a:noFill/>
          <a:ln w="9525">
            <a:noFill/>
            <a:miter lim="800000"/>
            <a:headEnd/>
            <a:tailEnd/>
          </a:ln>
        </p:spPr>
      </p:pic>
      <p:sp>
        <p:nvSpPr>
          <p:cNvPr id="51221" name="Rectangle 20"/>
          <p:cNvSpPr>
            <a:spLocks noChangeArrowheads="1"/>
          </p:cNvSpPr>
          <p:nvPr/>
        </p:nvSpPr>
        <p:spPr bwMode="auto">
          <a:xfrm>
            <a:off x="2971800" y="6519863"/>
            <a:ext cx="3124200" cy="338137"/>
          </a:xfrm>
          <a:prstGeom prst="rect">
            <a:avLst/>
          </a:prstGeom>
          <a:noFill/>
          <a:ln w="9525">
            <a:noFill/>
            <a:miter lim="800000"/>
            <a:headEnd/>
            <a:tailEnd/>
          </a:ln>
        </p:spPr>
        <p:txBody>
          <a:bodyPr wrap="none">
            <a:spAutoFit/>
          </a:bodyPr>
          <a:lstStyle/>
          <a:p>
            <a:r>
              <a:rPr lang="en-US" sz="1600" b="1">
                <a:solidFill>
                  <a:srgbClr val="FF0000"/>
                </a:solidFill>
              </a:rPr>
              <a:t>Acute Myelogenous Leukemia</a:t>
            </a:r>
            <a:endParaRPr 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p:cTn id="7" dur="1000" fill="hold"/>
                                        <p:tgtEl>
                                          <p:spTgt spid="68612"/>
                                        </p:tgtEl>
                                        <p:attrNameLst>
                                          <p:attrName>ppt_w</p:attrName>
                                        </p:attrNameLst>
                                      </p:cBhvr>
                                      <p:tavLst>
                                        <p:tav tm="0">
                                          <p:val>
                                            <p:fltVal val="0"/>
                                          </p:val>
                                        </p:tav>
                                        <p:tav tm="100000">
                                          <p:val>
                                            <p:strVal val="#ppt_w"/>
                                          </p:val>
                                        </p:tav>
                                      </p:tavLst>
                                    </p:anim>
                                    <p:anim calcmode="lin" valueType="num">
                                      <p:cBhvr>
                                        <p:cTn id="8" dur="1000" fill="hold"/>
                                        <p:tgtEl>
                                          <p:spTgt spid="68612"/>
                                        </p:tgtEl>
                                        <p:attrNameLst>
                                          <p:attrName>ppt_h</p:attrName>
                                        </p:attrNameLst>
                                      </p:cBhvr>
                                      <p:tavLst>
                                        <p:tav tm="0">
                                          <p:val>
                                            <p:fltVal val="0"/>
                                          </p:val>
                                        </p:tav>
                                        <p:tav tm="100000">
                                          <p:val>
                                            <p:strVal val="#ppt_h"/>
                                          </p:val>
                                        </p:tav>
                                      </p:tavLst>
                                    </p:anim>
                                    <p:animEffect transition="in" filter="fade">
                                      <p:cBhvr>
                                        <p:cTn id="9" dur="1000"/>
                                        <p:tgtEl>
                                          <p:spTgt spid="686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8614"/>
                                        </p:tgtEl>
                                        <p:attrNameLst>
                                          <p:attrName>style.visibility</p:attrName>
                                        </p:attrNameLst>
                                      </p:cBhvr>
                                      <p:to>
                                        <p:strVal val="visible"/>
                                      </p:to>
                                    </p:set>
                                    <p:anim calcmode="lin" valueType="num">
                                      <p:cBhvr>
                                        <p:cTn id="14" dur="1000" fill="hold"/>
                                        <p:tgtEl>
                                          <p:spTgt spid="68614"/>
                                        </p:tgtEl>
                                        <p:attrNameLst>
                                          <p:attrName>ppt_w</p:attrName>
                                        </p:attrNameLst>
                                      </p:cBhvr>
                                      <p:tavLst>
                                        <p:tav tm="0">
                                          <p:val>
                                            <p:fltVal val="0"/>
                                          </p:val>
                                        </p:tav>
                                        <p:tav tm="100000">
                                          <p:val>
                                            <p:strVal val="#ppt_w"/>
                                          </p:val>
                                        </p:tav>
                                      </p:tavLst>
                                    </p:anim>
                                    <p:anim calcmode="lin" valueType="num">
                                      <p:cBhvr>
                                        <p:cTn id="15" dur="1000" fill="hold"/>
                                        <p:tgtEl>
                                          <p:spTgt spid="68614"/>
                                        </p:tgtEl>
                                        <p:attrNameLst>
                                          <p:attrName>ppt_h</p:attrName>
                                        </p:attrNameLst>
                                      </p:cBhvr>
                                      <p:tavLst>
                                        <p:tav tm="0">
                                          <p:val>
                                            <p:fltVal val="0"/>
                                          </p:val>
                                        </p:tav>
                                        <p:tav tm="100000">
                                          <p:val>
                                            <p:strVal val="#ppt_h"/>
                                          </p:val>
                                        </p:tav>
                                      </p:tavLst>
                                    </p:anim>
                                    <p:animEffect transition="in" filter="fade">
                                      <p:cBhvr>
                                        <p:cTn id="16" dur="1000"/>
                                        <p:tgtEl>
                                          <p:spTgt spid="686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8615"/>
                                        </p:tgtEl>
                                        <p:attrNameLst>
                                          <p:attrName>style.visibility</p:attrName>
                                        </p:attrNameLst>
                                      </p:cBhvr>
                                      <p:to>
                                        <p:strVal val="visible"/>
                                      </p:to>
                                    </p:set>
                                    <p:anim calcmode="lin" valueType="num">
                                      <p:cBhvr>
                                        <p:cTn id="21" dur="1000" fill="hold"/>
                                        <p:tgtEl>
                                          <p:spTgt spid="68615"/>
                                        </p:tgtEl>
                                        <p:attrNameLst>
                                          <p:attrName>ppt_w</p:attrName>
                                        </p:attrNameLst>
                                      </p:cBhvr>
                                      <p:tavLst>
                                        <p:tav tm="0">
                                          <p:val>
                                            <p:fltVal val="0"/>
                                          </p:val>
                                        </p:tav>
                                        <p:tav tm="100000">
                                          <p:val>
                                            <p:strVal val="#ppt_w"/>
                                          </p:val>
                                        </p:tav>
                                      </p:tavLst>
                                    </p:anim>
                                    <p:anim calcmode="lin" valueType="num">
                                      <p:cBhvr>
                                        <p:cTn id="22" dur="1000" fill="hold"/>
                                        <p:tgtEl>
                                          <p:spTgt spid="68615"/>
                                        </p:tgtEl>
                                        <p:attrNameLst>
                                          <p:attrName>ppt_h</p:attrName>
                                        </p:attrNameLst>
                                      </p:cBhvr>
                                      <p:tavLst>
                                        <p:tav tm="0">
                                          <p:val>
                                            <p:fltVal val="0"/>
                                          </p:val>
                                        </p:tav>
                                        <p:tav tm="100000">
                                          <p:val>
                                            <p:strVal val="#ppt_h"/>
                                          </p:val>
                                        </p:tav>
                                      </p:tavLst>
                                    </p:anim>
                                    <p:animEffect transition="in" filter="fade">
                                      <p:cBhvr>
                                        <p:cTn id="23" dur="1000"/>
                                        <p:tgtEl>
                                          <p:spTgt spid="686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68632"/>
                                        </p:tgtEl>
                                        <p:attrNameLst>
                                          <p:attrName>style.visibility</p:attrName>
                                        </p:attrNameLst>
                                      </p:cBhvr>
                                      <p:to>
                                        <p:strVal val="visible"/>
                                      </p:to>
                                    </p:set>
                                    <p:anim calcmode="lin" valueType="num">
                                      <p:cBhvr additive="base">
                                        <p:cTn id="28" dur="500" fill="hold"/>
                                        <p:tgtEl>
                                          <p:spTgt spid="68632"/>
                                        </p:tgtEl>
                                        <p:attrNameLst>
                                          <p:attrName>ppt_x</p:attrName>
                                        </p:attrNameLst>
                                      </p:cBhvr>
                                      <p:tavLst>
                                        <p:tav tm="0">
                                          <p:val>
                                            <p:strVal val="0-#ppt_w/2"/>
                                          </p:val>
                                        </p:tav>
                                        <p:tav tm="100000">
                                          <p:val>
                                            <p:strVal val="#ppt_x"/>
                                          </p:val>
                                        </p:tav>
                                      </p:tavLst>
                                    </p:anim>
                                    <p:anim calcmode="lin" valueType="num">
                                      <p:cBhvr additive="base">
                                        <p:cTn id="29" dur="500" fill="hold"/>
                                        <p:tgtEl>
                                          <p:spTgt spid="6863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0" fill="hold" nodeType="clickEffect">
                                  <p:stCondLst>
                                    <p:cond delay="0"/>
                                  </p:stCondLst>
                                  <p:childTnLst>
                                    <p:set>
                                      <p:cBhvr>
                                        <p:cTn id="33" dur="1" fill="hold">
                                          <p:stCondLst>
                                            <p:cond delay="0"/>
                                          </p:stCondLst>
                                        </p:cTn>
                                        <p:tgtEl>
                                          <p:spTgt spid="68616"/>
                                        </p:tgtEl>
                                        <p:attrNameLst>
                                          <p:attrName>style.visibility</p:attrName>
                                        </p:attrNameLst>
                                      </p:cBhvr>
                                      <p:to>
                                        <p:strVal val="visible"/>
                                      </p:to>
                                    </p:set>
                                    <p:anim calcmode="lin" valueType="num">
                                      <p:cBhvr>
                                        <p:cTn id="34" dur="1000" fill="hold"/>
                                        <p:tgtEl>
                                          <p:spTgt spid="68616"/>
                                        </p:tgtEl>
                                        <p:attrNameLst>
                                          <p:attrName>ppt_w</p:attrName>
                                        </p:attrNameLst>
                                      </p:cBhvr>
                                      <p:tavLst>
                                        <p:tav tm="0">
                                          <p:val>
                                            <p:fltVal val="0"/>
                                          </p:val>
                                        </p:tav>
                                        <p:tav tm="100000">
                                          <p:val>
                                            <p:strVal val="#ppt_w"/>
                                          </p:val>
                                        </p:tav>
                                      </p:tavLst>
                                    </p:anim>
                                    <p:anim calcmode="lin" valueType="num">
                                      <p:cBhvr>
                                        <p:cTn id="35" dur="1000" fill="hold"/>
                                        <p:tgtEl>
                                          <p:spTgt spid="68616"/>
                                        </p:tgtEl>
                                        <p:attrNameLst>
                                          <p:attrName>ppt_h</p:attrName>
                                        </p:attrNameLst>
                                      </p:cBhvr>
                                      <p:tavLst>
                                        <p:tav tm="0">
                                          <p:val>
                                            <p:fltVal val="0"/>
                                          </p:val>
                                        </p:tav>
                                        <p:tav tm="100000">
                                          <p:val>
                                            <p:strVal val="#ppt_h"/>
                                          </p:val>
                                        </p:tav>
                                      </p:tavLst>
                                    </p:anim>
                                    <p:animEffect transition="in" filter="fade">
                                      <p:cBhvr>
                                        <p:cTn id="36" dur="1000"/>
                                        <p:tgtEl>
                                          <p:spTgt spid="686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68617"/>
                                        </p:tgtEl>
                                        <p:attrNameLst>
                                          <p:attrName>style.visibility</p:attrName>
                                        </p:attrNameLst>
                                      </p:cBhvr>
                                      <p:to>
                                        <p:strVal val="visible"/>
                                      </p:to>
                                    </p:set>
                                    <p:anim calcmode="lin" valueType="num">
                                      <p:cBhvr>
                                        <p:cTn id="41" dur="1000" fill="hold"/>
                                        <p:tgtEl>
                                          <p:spTgt spid="68617"/>
                                        </p:tgtEl>
                                        <p:attrNameLst>
                                          <p:attrName>ppt_w</p:attrName>
                                        </p:attrNameLst>
                                      </p:cBhvr>
                                      <p:tavLst>
                                        <p:tav tm="0">
                                          <p:val>
                                            <p:fltVal val="0"/>
                                          </p:val>
                                        </p:tav>
                                        <p:tav tm="100000">
                                          <p:val>
                                            <p:strVal val="#ppt_w"/>
                                          </p:val>
                                        </p:tav>
                                      </p:tavLst>
                                    </p:anim>
                                    <p:anim calcmode="lin" valueType="num">
                                      <p:cBhvr>
                                        <p:cTn id="42" dur="1000" fill="hold"/>
                                        <p:tgtEl>
                                          <p:spTgt spid="68617"/>
                                        </p:tgtEl>
                                        <p:attrNameLst>
                                          <p:attrName>ppt_h</p:attrName>
                                        </p:attrNameLst>
                                      </p:cBhvr>
                                      <p:tavLst>
                                        <p:tav tm="0">
                                          <p:val>
                                            <p:fltVal val="0"/>
                                          </p:val>
                                        </p:tav>
                                        <p:tav tm="100000">
                                          <p:val>
                                            <p:strVal val="#ppt_h"/>
                                          </p:val>
                                        </p:tav>
                                      </p:tavLst>
                                    </p:anim>
                                    <p:animEffect transition="in" filter="fade">
                                      <p:cBhvr>
                                        <p:cTn id="43" dur="1000"/>
                                        <p:tgtEl>
                                          <p:spTgt spid="686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0" fill="hold" nodeType="clickEffect">
                                  <p:stCondLst>
                                    <p:cond delay="0"/>
                                  </p:stCondLst>
                                  <p:childTnLst>
                                    <p:set>
                                      <p:cBhvr>
                                        <p:cTn id="47" dur="1" fill="hold">
                                          <p:stCondLst>
                                            <p:cond delay="0"/>
                                          </p:stCondLst>
                                        </p:cTn>
                                        <p:tgtEl>
                                          <p:spTgt spid="68626"/>
                                        </p:tgtEl>
                                        <p:attrNameLst>
                                          <p:attrName>style.visibility</p:attrName>
                                        </p:attrNameLst>
                                      </p:cBhvr>
                                      <p:to>
                                        <p:strVal val="visible"/>
                                      </p:to>
                                    </p:set>
                                    <p:anim calcmode="lin" valueType="num">
                                      <p:cBhvr>
                                        <p:cTn id="48" dur="1000" fill="hold"/>
                                        <p:tgtEl>
                                          <p:spTgt spid="68626"/>
                                        </p:tgtEl>
                                        <p:attrNameLst>
                                          <p:attrName>ppt_w</p:attrName>
                                        </p:attrNameLst>
                                      </p:cBhvr>
                                      <p:tavLst>
                                        <p:tav tm="0">
                                          <p:val>
                                            <p:fltVal val="0"/>
                                          </p:val>
                                        </p:tav>
                                        <p:tav tm="100000">
                                          <p:val>
                                            <p:strVal val="#ppt_w"/>
                                          </p:val>
                                        </p:tav>
                                      </p:tavLst>
                                    </p:anim>
                                    <p:anim calcmode="lin" valueType="num">
                                      <p:cBhvr>
                                        <p:cTn id="49" dur="1000" fill="hold"/>
                                        <p:tgtEl>
                                          <p:spTgt spid="68626"/>
                                        </p:tgtEl>
                                        <p:attrNameLst>
                                          <p:attrName>ppt_h</p:attrName>
                                        </p:attrNameLst>
                                      </p:cBhvr>
                                      <p:tavLst>
                                        <p:tav tm="0">
                                          <p:val>
                                            <p:fltVal val="0"/>
                                          </p:val>
                                        </p:tav>
                                        <p:tav tm="100000">
                                          <p:val>
                                            <p:strVal val="#ppt_h"/>
                                          </p:val>
                                        </p:tav>
                                      </p:tavLst>
                                    </p:anim>
                                    <p:animEffect transition="in" filter="fade">
                                      <p:cBhvr>
                                        <p:cTn id="50" dur="1000"/>
                                        <p:tgtEl>
                                          <p:spTgt spid="6862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nodeType="clickEffect">
                                  <p:stCondLst>
                                    <p:cond delay="0"/>
                                  </p:stCondLst>
                                  <p:childTnLst>
                                    <p:set>
                                      <p:cBhvr>
                                        <p:cTn id="54" dur="1" fill="hold">
                                          <p:stCondLst>
                                            <p:cond delay="0"/>
                                          </p:stCondLst>
                                        </p:cTn>
                                        <p:tgtEl>
                                          <p:spTgt spid="68624"/>
                                        </p:tgtEl>
                                        <p:attrNameLst>
                                          <p:attrName>style.visibility</p:attrName>
                                        </p:attrNameLst>
                                      </p:cBhvr>
                                      <p:to>
                                        <p:strVal val="visible"/>
                                      </p:to>
                                    </p:set>
                                    <p:anim calcmode="lin" valueType="num">
                                      <p:cBhvr>
                                        <p:cTn id="55" dur="1000" fill="hold"/>
                                        <p:tgtEl>
                                          <p:spTgt spid="68624"/>
                                        </p:tgtEl>
                                        <p:attrNameLst>
                                          <p:attrName>ppt_w</p:attrName>
                                        </p:attrNameLst>
                                      </p:cBhvr>
                                      <p:tavLst>
                                        <p:tav tm="0">
                                          <p:val>
                                            <p:fltVal val="0"/>
                                          </p:val>
                                        </p:tav>
                                        <p:tav tm="100000">
                                          <p:val>
                                            <p:strVal val="#ppt_w"/>
                                          </p:val>
                                        </p:tav>
                                      </p:tavLst>
                                    </p:anim>
                                    <p:anim calcmode="lin" valueType="num">
                                      <p:cBhvr>
                                        <p:cTn id="56" dur="1000" fill="hold"/>
                                        <p:tgtEl>
                                          <p:spTgt spid="68624"/>
                                        </p:tgtEl>
                                        <p:attrNameLst>
                                          <p:attrName>ppt_h</p:attrName>
                                        </p:attrNameLst>
                                      </p:cBhvr>
                                      <p:tavLst>
                                        <p:tav tm="0">
                                          <p:val>
                                            <p:fltVal val="0"/>
                                          </p:val>
                                        </p:tav>
                                        <p:tav tm="100000">
                                          <p:val>
                                            <p:strVal val="#ppt_h"/>
                                          </p:val>
                                        </p:tav>
                                      </p:tavLst>
                                    </p:anim>
                                    <p:animEffect transition="in" filter="fade">
                                      <p:cBhvr>
                                        <p:cTn id="57" dur="1000"/>
                                        <p:tgtEl>
                                          <p:spTgt spid="68624"/>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0" fill="hold" nodeType="clickEffect">
                                  <p:stCondLst>
                                    <p:cond delay="0"/>
                                  </p:stCondLst>
                                  <p:childTnLst>
                                    <p:set>
                                      <p:cBhvr>
                                        <p:cTn id="61" dur="1" fill="hold">
                                          <p:stCondLst>
                                            <p:cond delay="0"/>
                                          </p:stCondLst>
                                        </p:cTn>
                                        <p:tgtEl>
                                          <p:spTgt spid="68628"/>
                                        </p:tgtEl>
                                        <p:attrNameLst>
                                          <p:attrName>style.visibility</p:attrName>
                                        </p:attrNameLst>
                                      </p:cBhvr>
                                      <p:to>
                                        <p:strVal val="visible"/>
                                      </p:to>
                                    </p:set>
                                    <p:anim calcmode="lin" valueType="num">
                                      <p:cBhvr>
                                        <p:cTn id="62" dur="1000" fill="hold"/>
                                        <p:tgtEl>
                                          <p:spTgt spid="68628"/>
                                        </p:tgtEl>
                                        <p:attrNameLst>
                                          <p:attrName>ppt_w</p:attrName>
                                        </p:attrNameLst>
                                      </p:cBhvr>
                                      <p:tavLst>
                                        <p:tav tm="0">
                                          <p:val>
                                            <p:fltVal val="0"/>
                                          </p:val>
                                        </p:tav>
                                        <p:tav tm="100000">
                                          <p:val>
                                            <p:strVal val="#ppt_w"/>
                                          </p:val>
                                        </p:tav>
                                      </p:tavLst>
                                    </p:anim>
                                    <p:anim calcmode="lin" valueType="num">
                                      <p:cBhvr>
                                        <p:cTn id="63" dur="1000" fill="hold"/>
                                        <p:tgtEl>
                                          <p:spTgt spid="68628"/>
                                        </p:tgtEl>
                                        <p:attrNameLst>
                                          <p:attrName>ppt_h</p:attrName>
                                        </p:attrNameLst>
                                      </p:cBhvr>
                                      <p:tavLst>
                                        <p:tav tm="0">
                                          <p:val>
                                            <p:fltVal val="0"/>
                                          </p:val>
                                        </p:tav>
                                        <p:tav tm="100000">
                                          <p:val>
                                            <p:strVal val="#ppt_h"/>
                                          </p:val>
                                        </p:tav>
                                      </p:tavLst>
                                    </p:anim>
                                    <p:animEffect transition="in" filter="fade">
                                      <p:cBhvr>
                                        <p:cTn id="64" dur="1000"/>
                                        <p:tgtEl>
                                          <p:spTgt spid="686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nodeType="clickEffect">
                                  <p:stCondLst>
                                    <p:cond delay="0"/>
                                  </p:stCondLst>
                                  <p:childTnLst>
                                    <p:set>
                                      <p:cBhvr>
                                        <p:cTn id="68" dur="1" fill="hold">
                                          <p:stCondLst>
                                            <p:cond delay="0"/>
                                          </p:stCondLst>
                                        </p:cTn>
                                        <p:tgtEl>
                                          <p:spTgt spid="68630"/>
                                        </p:tgtEl>
                                        <p:attrNameLst>
                                          <p:attrName>style.visibility</p:attrName>
                                        </p:attrNameLst>
                                      </p:cBhvr>
                                      <p:to>
                                        <p:strVal val="visible"/>
                                      </p:to>
                                    </p:set>
                                    <p:anim calcmode="lin" valueType="num">
                                      <p:cBhvr>
                                        <p:cTn id="69" dur="1000" fill="hold"/>
                                        <p:tgtEl>
                                          <p:spTgt spid="68630"/>
                                        </p:tgtEl>
                                        <p:attrNameLst>
                                          <p:attrName>ppt_w</p:attrName>
                                        </p:attrNameLst>
                                      </p:cBhvr>
                                      <p:tavLst>
                                        <p:tav tm="0">
                                          <p:val>
                                            <p:fltVal val="0"/>
                                          </p:val>
                                        </p:tav>
                                        <p:tav tm="100000">
                                          <p:val>
                                            <p:strVal val="#ppt_w"/>
                                          </p:val>
                                        </p:tav>
                                      </p:tavLst>
                                    </p:anim>
                                    <p:anim calcmode="lin" valueType="num">
                                      <p:cBhvr>
                                        <p:cTn id="70" dur="1000" fill="hold"/>
                                        <p:tgtEl>
                                          <p:spTgt spid="68630"/>
                                        </p:tgtEl>
                                        <p:attrNameLst>
                                          <p:attrName>ppt_h</p:attrName>
                                        </p:attrNameLst>
                                      </p:cBhvr>
                                      <p:tavLst>
                                        <p:tav tm="0">
                                          <p:val>
                                            <p:fltVal val="0"/>
                                          </p:val>
                                        </p:tav>
                                        <p:tav tm="100000">
                                          <p:val>
                                            <p:strVal val="#ppt_h"/>
                                          </p:val>
                                        </p:tav>
                                      </p:tavLst>
                                    </p:anim>
                                    <p:animEffect transition="in" filter="fade">
                                      <p:cBhvr>
                                        <p:cTn id="71" dur="1000"/>
                                        <p:tgtEl>
                                          <p:spTgt spid="68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heme001"/>
          <p:cNvPicPr>
            <a:picLocks noChangeAspect="1" noChangeArrowheads="1"/>
          </p:cNvPicPr>
          <p:nvPr/>
        </p:nvPicPr>
        <p:blipFill>
          <a:blip r:embed="rId2"/>
          <a:srcRect/>
          <a:stretch>
            <a:fillRect/>
          </a:stretch>
        </p:blipFill>
        <p:spPr bwMode="auto">
          <a:xfrm>
            <a:off x="1143000" y="838200"/>
            <a:ext cx="6553200" cy="4303713"/>
          </a:xfrm>
          <a:prstGeom prst="rect">
            <a:avLst/>
          </a:prstGeom>
          <a:noFill/>
          <a:ln w="9525">
            <a:noFill/>
            <a:miter lim="800000"/>
            <a:headEnd/>
            <a:tailEnd/>
          </a:ln>
        </p:spPr>
      </p:pic>
      <p:sp>
        <p:nvSpPr>
          <p:cNvPr id="6147" name="Text Box 6"/>
          <p:cNvSpPr txBox="1">
            <a:spLocks noChangeArrowheads="1"/>
          </p:cNvSpPr>
          <p:nvPr/>
        </p:nvSpPr>
        <p:spPr bwMode="auto">
          <a:xfrm>
            <a:off x="990600" y="5410200"/>
            <a:ext cx="6705600" cy="646113"/>
          </a:xfrm>
          <a:prstGeom prst="rect">
            <a:avLst/>
          </a:prstGeom>
          <a:noFill/>
          <a:ln w="9525">
            <a:noFill/>
            <a:miter lim="800000"/>
            <a:headEnd/>
            <a:tailEnd/>
          </a:ln>
        </p:spPr>
        <p:txBody>
          <a:bodyPr>
            <a:spAutoFit/>
          </a:bodyPr>
          <a:lstStyle/>
          <a:p>
            <a:pPr>
              <a:spcBef>
                <a:spcPct val="50000"/>
              </a:spcBef>
            </a:pPr>
            <a:r>
              <a:rPr lang="en-US">
                <a:solidFill>
                  <a:srgbClr val="0000FF"/>
                </a:solidFill>
              </a:rPr>
              <a:t>This normal peripheral smear demonstrates a segmented neutrophil and a band neutrophil.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solidFill>
                  <a:srgbClr val="FF0000"/>
                </a:solidFill>
              </a:rPr>
              <a:t>CASE 4 </a:t>
            </a:r>
          </a:p>
        </p:txBody>
      </p:sp>
      <p:sp>
        <p:nvSpPr>
          <p:cNvPr id="52227" name="Rectangle 3"/>
          <p:cNvSpPr>
            <a:spLocks noGrp="1" noChangeArrowheads="1"/>
          </p:cNvSpPr>
          <p:nvPr>
            <p:ph type="body" idx="1"/>
          </p:nvPr>
        </p:nvSpPr>
        <p:spPr/>
        <p:txBody>
          <a:bodyPr/>
          <a:lstStyle/>
          <a:p>
            <a:pPr eaLnBrk="1" hangingPunct="1"/>
            <a:r>
              <a:rPr lang="en-US" b="1" smtClean="0">
                <a:solidFill>
                  <a:srgbClr val="FF0000"/>
                </a:solidFill>
              </a:rPr>
              <a:t>History:</a:t>
            </a:r>
          </a:p>
          <a:p>
            <a:pPr lvl="1" eaLnBrk="1" hangingPunct="1">
              <a:buFontTx/>
              <a:buNone/>
            </a:pPr>
            <a:r>
              <a:rPr lang="en-US" smtClean="0"/>
              <a:t>	</a:t>
            </a:r>
            <a:r>
              <a:rPr lang="en-US" smtClean="0">
                <a:solidFill>
                  <a:srgbClr val="0000FF"/>
                </a:solidFill>
              </a:rPr>
              <a:t>This 70 year old male was in good health except for mild hypertension., A CBC showed at his last check-up a very high WBC count and his examination revealed several slightly enlarged lymph nodes in the neck and the axillae with a palpable spleen. </a:t>
            </a:r>
          </a:p>
          <a:p>
            <a:pPr eaLnBrk="1" hangingPunct="1"/>
            <a:endParaRPr 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descr="heme019"/>
          <p:cNvPicPr>
            <a:picLocks noChangeAspect="1" noChangeArrowheads="1"/>
          </p:cNvPicPr>
          <p:nvPr/>
        </p:nvPicPr>
        <p:blipFill>
          <a:blip r:embed="rId2"/>
          <a:srcRect/>
          <a:stretch>
            <a:fillRect/>
          </a:stretch>
        </p:blipFill>
        <p:spPr bwMode="auto">
          <a:xfrm>
            <a:off x="914400" y="990600"/>
            <a:ext cx="6972300" cy="4578350"/>
          </a:xfrm>
          <a:prstGeom prst="rect">
            <a:avLst/>
          </a:prstGeom>
          <a:noFill/>
          <a:ln w="9525">
            <a:noFill/>
            <a:miter lim="800000"/>
            <a:headEnd/>
            <a:tailEnd/>
          </a:ln>
        </p:spPr>
      </p:pic>
      <p:sp>
        <p:nvSpPr>
          <p:cNvPr id="53251" name="Text Box 6"/>
          <p:cNvSpPr txBox="1">
            <a:spLocks noChangeArrowheads="1"/>
          </p:cNvSpPr>
          <p:nvPr/>
        </p:nvSpPr>
        <p:spPr bwMode="auto">
          <a:xfrm>
            <a:off x="1295400" y="5715000"/>
            <a:ext cx="6324600" cy="369888"/>
          </a:xfrm>
          <a:prstGeom prst="rect">
            <a:avLst/>
          </a:prstGeom>
          <a:noFill/>
          <a:ln w="9525">
            <a:noFill/>
            <a:miter lim="800000"/>
            <a:headEnd/>
            <a:tailEnd/>
          </a:ln>
        </p:spPr>
        <p:txBody>
          <a:bodyPr>
            <a:spAutoFit/>
          </a:bodyPr>
          <a:lstStyle/>
          <a:p>
            <a:pPr>
              <a:spcBef>
                <a:spcPct val="50000"/>
              </a:spcBef>
            </a:pPr>
            <a:endParaRPr lang="en-US">
              <a:solidFill>
                <a:srgbClr val="0000FF"/>
              </a:solidFill>
            </a:endParaRPr>
          </a:p>
        </p:txBody>
      </p:sp>
      <p:sp>
        <p:nvSpPr>
          <p:cNvPr id="53252" name="Rectangle 3"/>
          <p:cNvSpPr>
            <a:spLocks noChangeArrowheads="1"/>
          </p:cNvSpPr>
          <p:nvPr/>
        </p:nvSpPr>
        <p:spPr bwMode="auto">
          <a:xfrm>
            <a:off x="3657600" y="304800"/>
            <a:ext cx="1524000" cy="523875"/>
          </a:xfrm>
          <a:prstGeom prst="rect">
            <a:avLst/>
          </a:prstGeom>
          <a:noFill/>
          <a:ln w="9525">
            <a:noFill/>
            <a:miter lim="800000"/>
            <a:headEnd/>
            <a:tailEnd/>
          </a:ln>
        </p:spPr>
        <p:txBody>
          <a:bodyPr wrap="none">
            <a:spAutoFit/>
          </a:bodyPr>
          <a:lstStyle/>
          <a:p>
            <a:r>
              <a:rPr lang="en-US" sz="2800">
                <a:solidFill>
                  <a:srgbClr val="FF0000"/>
                </a:solidFill>
              </a:rPr>
              <a:t>CASE 4</a:t>
            </a:r>
            <a:r>
              <a:rPr lang="en-US">
                <a:solidFill>
                  <a:srgbClr val="FF0000"/>
                </a:solidFill>
              </a:rPr>
              <a:t> </a:t>
            </a: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z="3600" smtClean="0">
                <a:solidFill>
                  <a:srgbClr val="FF0000"/>
                </a:solidFill>
              </a:rPr>
              <a:t>CASE 4 </a:t>
            </a:r>
            <a:endParaRPr lang="en-US" sz="3600" b="1" smtClean="0"/>
          </a:p>
        </p:txBody>
      </p:sp>
      <p:sp>
        <p:nvSpPr>
          <p:cNvPr id="54275" name="Rectangle 3"/>
          <p:cNvSpPr>
            <a:spLocks noGrp="1" noChangeArrowheads="1"/>
          </p:cNvSpPr>
          <p:nvPr>
            <p:ph type="body" idx="1"/>
          </p:nvPr>
        </p:nvSpPr>
        <p:spPr/>
        <p:txBody>
          <a:bodyPr/>
          <a:lstStyle/>
          <a:p>
            <a:pPr eaLnBrk="1" hangingPunct="1"/>
            <a:endParaRPr lang="en-US" b="1" smtClean="0"/>
          </a:p>
          <a:p>
            <a:pPr lvl="1" eaLnBrk="1" hangingPunct="1">
              <a:buFontTx/>
              <a:buNone/>
            </a:pPr>
            <a:r>
              <a:rPr lang="en-US" smtClean="0"/>
              <a:t>	</a:t>
            </a:r>
            <a:r>
              <a:rPr lang="en-US" smtClean="0">
                <a:solidFill>
                  <a:srgbClr val="0000FF"/>
                </a:solidFill>
              </a:rPr>
              <a:t>CBC showed Hgb 128 g/dl, WBC 130 X 10</a:t>
            </a:r>
            <a:r>
              <a:rPr lang="en-US" baseline="30000" smtClean="0">
                <a:solidFill>
                  <a:srgbClr val="0000FF"/>
                </a:solidFill>
              </a:rPr>
              <a:t>9</a:t>
            </a:r>
            <a:r>
              <a:rPr lang="en-US" smtClean="0">
                <a:solidFill>
                  <a:srgbClr val="0000FF"/>
                </a:solidFill>
              </a:rPr>
              <a:t>/L, and platelet count 330 X 10</a:t>
            </a:r>
            <a:r>
              <a:rPr lang="en-US" baseline="30000" smtClean="0">
                <a:solidFill>
                  <a:srgbClr val="0000FF"/>
                </a:solidFill>
              </a:rPr>
              <a:t>9</a:t>
            </a:r>
            <a:r>
              <a:rPr lang="en-US" smtClean="0">
                <a:solidFill>
                  <a:srgbClr val="0000FF"/>
                </a:solidFill>
              </a:rPr>
              <a:t>/L</a:t>
            </a:r>
          </a:p>
          <a:p>
            <a:pPr eaLnBrk="1" hangingPunct="1">
              <a:buFontTx/>
              <a:buNone/>
            </a:pPr>
            <a:endParaRPr lang="en-US"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143000"/>
          </a:xfrm>
        </p:spPr>
        <p:txBody>
          <a:bodyPr/>
          <a:lstStyle/>
          <a:p>
            <a:pPr eaLnBrk="1" hangingPunct="1"/>
            <a:r>
              <a:rPr lang="en-US" sz="3200" smtClean="0">
                <a:solidFill>
                  <a:srgbClr val="FF0000"/>
                </a:solidFill>
              </a:rPr>
              <a:t/>
            </a:r>
            <a:br>
              <a:rPr lang="en-US" sz="3200" smtClean="0">
                <a:solidFill>
                  <a:srgbClr val="FF0000"/>
                </a:solidFill>
              </a:rPr>
            </a:br>
            <a:r>
              <a:rPr lang="en-US" sz="3200" smtClean="0">
                <a:solidFill>
                  <a:srgbClr val="FF0000"/>
                </a:solidFill>
              </a:rPr>
              <a:t>CASE 4 </a:t>
            </a:r>
            <a:br>
              <a:rPr lang="en-US" sz="3200" smtClean="0">
                <a:solidFill>
                  <a:srgbClr val="FF0000"/>
                </a:solidFill>
              </a:rPr>
            </a:br>
            <a:endParaRPr lang="en-US" sz="3200" smtClean="0">
              <a:solidFill>
                <a:srgbClr val="FF0000"/>
              </a:solidFill>
            </a:endParaRPr>
          </a:p>
        </p:txBody>
      </p:sp>
      <p:sp>
        <p:nvSpPr>
          <p:cNvPr id="51203" name="Rectangle 3"/>
          <p:cNvSpPr>
            <a:spLocks noGrp="1" noChangeArrowheads="1"/>
          </p:cNvSpPr>
          <p:nvPr>
            <p:ph type="body" idx="1"/>
          </p:nvPr>
        </p:nvSpPr>
        <p:spPr>
          <a:xfrm>
            <a:off x="304800" y="1600200"/>
            <a:ext cx="8382000" cy="4525963"/>
          </a:xfrm>
        </p:spPr>
        <p:txBody>
          <a:bodyPr/>
          <a:lstStyle/>
          <a:p>
            <a:pPr marL="533400" indent="-533400" eaLnBrk="1" hangingPunct="1">
              <a:lnSpc>
                <a:spcPct val="90000"/>
              </a:lnSpc>
              <a:buFontTx/>
              <a:buAutoNum type="arabicPeriod"/>
            </a:pPr>
            <a:r>
              <a:rPr lang="en-US" sz="2800" smtClean="0">
                <a:solidFill>
                  <a:srgbClr val="FF0000"/>
                </a:solidFill>
              </a:rPr>
              <a:t>What are the WBCs predominantly seen? </a:t>
            </a:r>
          </a:p>
          <a:p>
            <a:pPr marL="533400" indent="-533400" eaLnBrk="1" hangingPunct="1">
              <a:lnSpc>
                <a:spcPct val="90000"/>
              </a:lnSpc>
              <a:buFontTx/>
              <a:buNone/>
            </a:pPr>
            <a:r>
              <a:rPr lang="en-US" sz="2800" b="1" smtClean="0"/>
              <a:t>	</a:t>
            </a:r>
            <a:r>
              <a:rPr lang="en-US" sz="2400" smtClean="0">
                <a:solidFill>
                  <a:srgbClr val="0000FF"/>
                </a:solidFill>
              </a:rPr>
              <a:t>Those are small to medium-sized lymphocytes with smudged lymphocytes. In addition, fewer number of prolymphocytes is seen. </a:t>
            </a:r>
            <a:endParaRPr lang="en-US" sz="2800" smtClean="0">
              <a:solidFill>
                <a:srgbClr val="0000FF"/>
              </a:solidFill>
            </a:endParaRPr>
          </a:p>
          <a:p>
            <a:pPr marL="533400" indent="-533400" eaLnBrk="1" hangingPunct="1">
              <a:lnSpc>
                <a:spcPct val="90000"/>
              </a:lnSpc>
              <a:buFontTx/>
              <a:buAutoNum type="arabicPeriod" startAt="2"/>
            </a:pPr>
            <a:endParaRPr lang="en-US" sz="2800" smtClean="0">
              <a:solidFill>
                <a:srgbClr val="FF0000"/>
              </a:solidFill>
            </a:endParaRPr>
          </a:p>
          <a:p>
            <a:pPr marL="533400" indent="-533400" eaLnBrk="1" hangingPunct="1">
              <a:lnSpc>
                <a:spcPct val="90000"/>
              </a:lnSpc>
              <a:buFontTx/>
              <a:buAutoNum type="arabicPeriod" startAt="2"/>
            </a:pPr>
            <a:r>
              <a:rPr lang="en-US" sz="2800" smtClean="0">
                <a:solidFill>
                  <a:srgbClr val="FF0000"/>
                </a:solidFill>
              </a:rPr>
              <a:t>What is the differential diagnosis? </a:t>
            </a:r>
          </a:p>
          <a:p>
            <a:pPr marL="533400" indent="-533400" eaLnBrk="1" hangingPunct="1">
              <a:lnSpc>
                <a:spcPct val="90000"/>
              </a:lnSpc>
              <a:buFontTx/>
              <a:buNone/>
            </a:pPr>
            <a:r>
              <a:rPr lang="en-US" sz="2800" b="1" smtClean="0">
                <a:solidFill>
                  <a:srgbClr val="FF0000"/>
                </a:solidFill>
              </a:rPr>
              <a:t>	</a:t>
            </a:r>
            <a:r>
              <a:rPr lang="en-US" sz="2400" smtClean="0">
                <a:solidFill>
                  <a:srgbClr val="0000FF"/>
                </a:solidFill>
              </a:rPr>
              <a:t>The only real diagnostic consideration in this case is chronic lymphocytic leukemia (CLL). </a:t>
            </a:r>
            <a:endParaRPr lang="en-US" sz="2800" smtClean="0">
              <a:solidFill>
                <a:srgbClr val="0000FF"/>
              </a:solidFill>
            </a:endParaRPr>
          </a:p>
          <a:p>
            <a:pPr marL="533400" indent="-533400" eaLnBrk="1" hangingPunct="1">
              <a:lnSpc>
                <a:spcPct val="90000"/>
              </a:lnSpc>
              <a:buFontTx/>
              <a:buAutoNum type="arabicPeriod"/>
            </a:pPr>
            <a:endParaRPr lang="en-US" sz="2800" smtClean="0"/>
          </a:p>
        </p:txBody>
      </p:sp>
      <p:cxnSp>
        <p:nvCxnSpPr>
          <p:cNvPr id="5" name="Straight Connector 4"/>
          <p:cNvCxnSpPr/>
          <p:nvPr/>
        </p:nvCxnSpPr>
        <p:spPr>
          <a:xfrm>
            <a:off x="0" y="12954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 calcmode="lin" valueType="num">
                                      <p:cBhvr additive="base">
                                        <p:cTn id="7"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3">
                                            <p:txEl>
                                              <p:pRg st="3" end="3"/>
                                            </p:txEl>
                                          </p:spTgt>
                                        </p:tgtEl>
                                        <p:attrNameLst>
                                          <p:attrName>style.visibility</p:attrName>
                                        </p:attrNameLst>
                                      </p:cBhvr>
                                      <p:to>
                                        <p:strVal val="visible"/>
                                      </p:to>
                                    </p:set>
                                    <p:anim calcmode="lin" valueType="num">
                                      <p:cBhvr additive="base">
                                        <p:cTn id="13"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03">
                                            <p:txEl>
                                              <p:pRg st="4" end="4"/>
                                            </p:txEl>
                                          </p:spTgt>
                                        </p:tgtEl>
                                        <p:attrNameLst>
                                          <p:attrName>style.visibility</p:attrName>
                                        </p:attrNameLst>
                                      </p:cBhvr>
                                      <p:to>
                                        <p:strVal val="visible"/>
                                      </p:to>
                                    </p:set>
                                    <p:anim calcmode="lin" valueType="num">
                                      <p:cBhvr additive="base">
                                        <p:cTn id="19"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z="4000" smtClean="0">
                <a:solidFill>
                  <a:srgbClr val="FF0000"/>
                </a:solidFill>
              </a:rPr>
              <a:t>CASE 5 </a:t>
            </a:r>
          </a:p>
        </p:txBody>
      </p:sp>
      <p:sp>
        <p:nvSpPr>
          <p:cNvPr id="56323" name="Rectangle 3"/>
          <p:cNvSpPr>
            <a:spLocks noGrp="1" noChangeArrowheads="1"/>
          </p:cNvSpPr>
          <p:nvPr>
            <p:ph type="body" idx="1"/>
          </p:nvPr>
        </p:nvSpPr>
        <p:spPr/>
        <p:txBody>
          <a:bodyPr/>
          <a:lstStyle/>
          <a:p>
            <a:pPr eaLnBrk="1" hangingPunct="1"/>
            <a:r>
              <a:rPr lang="en-US" b="1" smtClean="0">
                <a:solidFill>
                  <a:srgbClr val="FF0000"/>
                </a:solidFill>
              </a:rPr>
              <a:t>History:</a:t>
            </a:r>
          </a:p>
          <a:p>
            <a:pPr lvl="1" eaLnBrk="1" hangingPunct="1">
              <a:buFontTx/>
              <a:buNone/>
            </a:pPr>
            <a:r>
              <a:rPr lang="en-US" smtClean="0">
                <a:solidFill>
                  <a:srgbClr val="0000FF"/>
                </a:solidFill>
              </a:rPr>
              <a:t>	This 46 year old male presented with increasing fatigue and discomfort in the left upper quadrant. His examination revealed a moderately enlarged spleen, liver edge and few slightly enlarged cervical lymph nodes.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 descr="heme021"/>
          <p:cNvPicPr>
            <a:picLocks noChangeAspect="1" noChangeArrowheads="1"/>
          </p:cNvPicPr>
          <p:nvPr/>
        </p:nvPicPr>
        <p:blipFill>
          <a:blip r:embed="rId2"/>
          <a:srcRect/>
          <a:stretch>
            <a:fillRect/>
          </a:stretch>
        </p:blipFill>
        <p:spPr bwMode="auto">
          <a:xfrm>
            <a:off x="685800" y="762000"/>
            <a:ext cx="7277100" cy="4779963"/>
          </a:xfrm>
          <a:prstGeom prst="rect">
            <a:avLst/>
          </a:prstGeom>
          <a:noFill/>
          <a:ln w="9525">
            <a:noFill/>
            <a:miter lim="800000"/>
            <a:headEnd/>
            <a:tailEnd/>
          </a:ln>
        </p:spPr>
      </p:pic>
      <p:sp>
        <p:nvSpPr>
          <p:cNvPr id="57347" name="Text Box 6"/>
          <p:cNvSpPr txBox="1">
            <a:spLocks noChangeArrowheads="1"/>
          </p:cNvSpPr>
          <p:nvPr/>
        </p:nvSpPr>
        <p:spPr bwMode="auto">
          <a:xfrm>
            <a:off x="838200" y="5791200"/>
            <a:ext cx="7086600" cy="369888"/>
          </a:xfrm>
          <a:prstGeom prst="rect">
            <a:avLst/>
          </a:prstGeom>
          <a:noFill/>
          <a:ln w="9525">
            <a:noFill/>
            <a:miter lim="800000"/>
            <a:headEnd/>
            <a:tailEnd/>
          </a:ln>
        </p:spPr>
        <p:txBody>
          <a:bodyPr>
            <a:spAutoFit/>
          </a:bodyPr>
          <a:lstStyle/>
          <a:p>
            <a:pPr>
              <a:spcBef>
                <a:spcPct val="50000"/>
              </a:spcBef>
            </a:pPr>
            <a:endParaRPr lang="en-US">
              <a:solidFill>
                <a:srgbClr val="0000FF"/>
              </a:solidFill>
            </a:endParaRPr>
          </a:p>
        </p:txBody>
      </p:sp>
      <p:sp>
        <p:nvSpPr>
          <p:cNvPr id="57348" name="Rectangle 3"/>
          <p:cNvSpPr>
            <a:spLocks noChangeArrowheads="1"/>
          </p:cNvSpPr>
          <p:nvPr/>
        </p:nvSpPr>
        <p:spPr bwMode="auto">
          <a:xfrm>
            <a:off x="3733800" y="228600"/>
            <a:ext cx="1560513" cy="523875"/>
          </a:xfrm>
          <a:prstGeom prst="rect">
            <a:avLst/>
          </a:prstGeom>
          <a:noFill/>
          <a:ln w="9525">
            <a:noFill/>
            <a:miter lim="800000"/>
            <a:headEnd/>
            <a:tailEnd/>
          </a:ln>
        </p:spPr>
        <p:txBody>
          <a:bodyPr wrap="none">
            <a:spAutoFit/>
          </a:bodyPr>
          <a:lstStyle/>
          <a:p>
            <a:r>
              <a:rPr lang="en-US" sz="2800">
                <a:solidFill>
                  <a:srgbClr val="FF0000"/>
                </a:solidFill>
              </a:rPr>
              <a:t>CASE 5 </a:t>
            </a:r>
            <a:endParaRPr lang="en-US" sz="280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5" descr="heme022"/>
          <p:cNvPicPr>
            <a:picLocks noChangeAspect="1" noChangeArrowheads="1"/>
          </p:cNvPicPr>
          <p:nvPr/>
        </p:nvPicPr>
        <p:blipFill>
          <a:blip r:embed="rId2"/>
          <a:srcRect/>
          <a:stretch>
            <a:fillRect/>
          </a:stretch>
        </p:blipFill>
        <p:spPr bwMode="auto">
          <a:xfrm>
            <a:off x="990600" y="990600"/>
            <a:ext cx="6972300" cy="4578350"/>
          </a:xfrm>
          <a:prstGeom prst="rect">
            <a:avLst/>
          </a:prstGeom>
          <a:noFill/>
          <a:ln w="9525">
            <a:noFill/>
            <a:miter lim="800000"/>
            <a:headEnd/>
            <a:tailEnd/>
          </a:ln>
        </p:spPr>
      </p:pic>
      <p:sp>
        <p:nvSpPr>
          <p:cNvPr id="58371" name="Text Box 6"/>
          <p:cNvSpPr txBox="1">
            <a:spLocks noChangeArrowheads="1"/>
          </p:cNvSpPr>
          <p:nvPr/>
        </p:nvSpPr>
        <p:spPr bwMode="auto">
          <a:xfrm>
            <a:off x="1143000" y="5791200"/>
            <a:ext cx="6705600" cy="369888"/>
          </a:xfrm>
          <a:prstGeom prst="rect">
            <a:avLst/>
          </a:prstGeom>
          <a:noFill/>
          <a:ln w="9525">
            <a:noFill/>
            <a:miter lim="800000"/>
            <a:headEnd/>
            <a:tailEnd/>
          </a:ln>
        </p:spPr>
        <p:txBody>
          <a:bodyPr>
            <a:spAutoFit/>
          </a:bodyPr>
          <a:lstStyle/>
          <a:p>
            <a:pPr>
              <a:spcBef>
                <a:spcPct val="50000"/>
              </a:spcBef>
            </a:pPr>
            <a:endParaRPr lang="en-US">
              <a:solidFill>
                <a:srgbClr val="0000FF"/>
              </a:solidFill>
            </a:endParaRPr>
          </a:p>
        </p:txBody>
      </p:sp>
      <p:sp>
        <p:nvSpPr>
          <p:cNvPr id="58372" name="Rectangle 3"/>
          <p:cNvSpPr>
            <a:spLocks noChangeArrowheads="1"/>
          </p:cNvSpPr>
          <p:nvPr/>
        </p:nvSpPr>
        <p:spPr bwMode="auto">
          <a:xfrm>
            <a:off x="3886200" y="304800"/>
            <a:ext cx="1560513" cy="523875"/>
          </a:xfrm>
          <a:prstGeom prst="rect">
            <a:avLst/>
          </a:prstGeom>
          <a:noFill/>
          <a:ln w="9525">
            <a:noFill/>
            <a:miter lim="800000"/>
            <a:headEnd/>
            <a:tailEnd/>
          </a:ln>
        </p:spPr>
        <p:txBody>
          <a:bodyPr wrap="none">
            <a:spAutoFit/>
          </a:bodyPr>
          <a:lstStyle/>
          <a:p>
            <a:r>
              <a:rPr lang="en-US" sz="2800">
                <a:solidFill>
                  <a:srgbClr val="FF0000"/>
                </a:solidFill>
              </a:rPr>
              <a:t>CASE 5 </a:t>
            </a:r>
            <a:endParaRPr lang="en-US" sz="28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z="3600" smtClean="0">
                <a:solidFill>
                  <a:srgbClr val="FF0000"/>
                </a:solidFill>
              </a:rPr>
              <a:t>CASE 5 </a:t>
            </a:r>
            <a:endParaRPr lang="en-US" sz="3600" b="1" smtClean="0"/>
          </a:p>
        </p:txBody>
      </p:sp>
      <p:sp>
        <p:nvSpPr>
          <p:cNvPr id="59395" name="Rectangle 3"/>
          <p:cNvSpPr>
            <a:spLocks noGrp="1" noChangeArrowheads="1"/>
          </p:cNvSpPr>
          <p:nvPr>
            <p:ph type="body" idx="1"/>
          </p:nvPr>
        </p:nvSpPr>
        <p:spPr/>
        <p:txBody>
          <a:bodyPr/>
          <a:lstStyle/>
          <a:p>
            <a:pPr eaLnBrk="1" hangingPunct="1"/>
            <a:endParaRPr lang="en-US" b="1" smtClean="0"/>
          </a:p>
          <a:p>
            <a:pPr lvl="1" eaLnBrk="1" hangingPunct="1">
              <a:buFontTx/>
              <a:buNone/>
            </a:pPr>
            <a:r>
              <a:rPr lang="en-US" smtClean="0"/>
              <a:t>	</a:t>
            </a:r>
            <a:r>
              <a:rPr lang="en-US" smtClean="0">
                <a:solidFill>
                  <a:srgbClr val="0000FF"/>
                </a:solidFill>
              </a:rPr>
              <a:t>CBC shows Hgb 132 g/l, WBC 56 X 10</a:t>
            </a:r>
            <a:r>
              <a:rPr lang="en-US" baseline="30000" smtClean="0">
                <a:solidFill>
                  <a:srgbClr val="0000FF"/>
                </a:solidFill>
              </a:rPr>
              <a:t>9</a:t>
            </a:r>
            <a:r>
              <a:rPr lang="en-US" smtClean="0">
                <a:solidFill>
                  <a:srgbClr val="0000FF"/>
                </a:solidFill>
              </a:rPr>
              <a:t>/L, and platelet count 754X 10</a:t>
            </a:r>
            <a:r>
              <a:rPr lang="en-US" baseline="30000" smtClean="0">
                <a:solidFill>
                  <a:srgbClr val="0000FF"/>
                </a:solidFill>
              </a:rPr>
              <a:t>9</a:t>
            </a:r>
            <a:r>
              <a:rPr lang="en-US" smtClean="0">
                <a:solidFill>
                  <a:srgbClr val="0000FF"/>
                </a:solidFill>
              </a:rPr>
              <a:t>/L </a:t>
            </a:r>
          </a:p>
          <a:p>
            <a:pPr eaLnBrk="1" hangingPunct="1">
              <a:buFontTx/>
              <a:buNone/>
            </a:pPr>
            <a:endParaRPr 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z="4000" smtClean="0">
                <a:solidFill>
                  <a:srgbClr val="FF0000"/>
                </a:solidFill>
              </a:rPr>
              <a:t/>
            </a:r>
            <a:br>
              <a:rPr lang="en-US" sz="4000" smtClean="0">
                <a:solidFill>
                  <a:srgbClr val="FF0000"/>
                </a:solidFill>
              </a:rPr>
            </a:br>
            <a:r>
              <a:rPr lang="en-US" sz="4000" smtClean="0">
                <a:solidFill>
                  <a:srgbClr val="FF0000"/>
                </a:solidFill>
              </a:rPr>
              <a:t>CASE 5 </a:t>
            </a:r>
            <a:br>
              <a:rPr lang="en-US" sz="4000" smtClean="0">
                <a:solidFill>
                  <a:srgbClr val="FF0000"/>
                </a:solidFill>
              </a:rPr>
            </a:br>
            <a:endParaRPr lang="en-US" sz="4000" smtClean="0">
              <a:solidFill>
                <a:srgbClr val="FF0000"/>
              </a:solidFill>
            </a:endParaRPr>
          </a:p>
        </p:txBody>
      </p:sp>
      <p:sp>
        <p:nvSpPr>
          <p:cNvPr id="56323" name="Rectangle 3"/>
          <p:cNvSpPr>
            <a:spLocks noGrp="1" noChangeArrowheads="1"/>
          </p:cNvSpPr>
          <p:nvPr>
            <p:ph type="body" idx="1"/>
          </p:nvPr>
        </p:nvSpPr>
        <p:spPr>
          <a:xfrm>
            <a:off x="228600" y="1600200"/>
            <a:ext cx="8763000" cy="5257800"/>
          </a:xfrm>
        </p:spPr>
        <p:txBody>
          <a:bodyPr/>
          <a:lstStyle/>
          <a:p>
            <a:pPr eaLnBrk="1" hangingPunct="1">
              <a:lnSpc>
                <a:spcPct val="80000"/>
              </a:lnSpc>
              <a:buFontTx/>
              <a:buAutoNum type="arabicPeriod"/>
            </a:pPr>
            <a:endParaRPr lang="en-US" sz="2800" smtClean="0">
              <a:solidFill>
                <a:srgbClr val="FF0000"/>
              </a:solidFill>
            </a:endParaRPr>
          </a:p>
          <a:p>
            <a:pPr eaLnBrk="1" hangingPunct="1">
              <a:lnSpc>
                <a:spcPct val="80000"/>
              </a:lnSpc>
              <a:buFontTx/>
              <a:buNone/>
            </a:pPr>
            <a:r>
              <a:rPr lang="en-US" sz="2800" smtClean="0">
                <a:solidFill>
                  <a:srgbClr val="FF0000"/>
                </a:solidFill>
              </a:rPr>
              <a:t>What are the types of white blood cells seen? </a:t>
            </a:r>
          </a:p>
          <a:p>
            <a:pPr eaLnBrk="1" hangingPunct="1">
              <a:lnSpc>
                <a:spcPct val="80000"/>
              </a:lnSpc>
              <a:buFontTx/>
              <a:buNone/>
            </a:pPr>
            <a:r>
              <a:rPr lang="en-US" sz="2000" b="1" smtClean="0"/>
              <a:t>	</a:t>
            </a:r>
          </a:p>
          <a:p>
            <a:pPr eaLnBrk="1" hangingPunct="1">
              <a:lnSpc>
                <a:spcPct val="80000"/>
              </a:lnSpc>
              <a:buFontTx/>
              <a:buNone/>
            </a:pPr>
            <a:endParaRPr lang="en-US" sz="2000" b="1" smtClean="0">
              <a:solidFill>
                <a:srgbClr val="0000FF"/>
              </a:solidFill>
            </a:endParaRPr>
          </a:p>
          <a:p>
            <a:pPr eaLnBrk="1" hangingPunct="1">
              <a:lnSpc>
                <a:spcPct val="80000"/>
              </a:lnSpc>
              <a:buFontTx/>
              <a:buNone/>
            </a:pPr>
            <a:r>
              <a:rPr lang="en-US" sz="2000" b="1" smtClean="0">
                <a:solidFill>
                  <a:srgbClr val="0000FF"/>
                </a:solidFill>
              </a:rPr>
              <a:t>	</a:t>
            </a:r>
            <a:r>
              <a:rPr lang="en-US" sz="2400" smtClean="0">
                <a:solidFill>
                  <a:srgbClr val="0000FF"/>
                </a:solidFill>
              </a:rPr>
              <a:t>The WBCs show a wide range of granulocytes at various stages of maturation (rare blasts and promyelocytes, myelocytes, metamyelocytes, bands and neutrophils). </a:t>
            </a:r>
          </a:p>
          <a:p>
            <a:pPr eaLnBrk="1" hangingPunct="1">
              <a:lnSpc>
                <a:spcPct val="80000"/>
              </a:lnSpc>
              <a:buFontTx/>
              <a:buNone/>
            </a:pPr>
            <a:r>
              <a:rPr lang="en-US" sz="2400" smtClean="0">
                <a:solidFill>
                  <a:srgbClr val="0000FF"/>
                </a:solidFill>
              </a:rPr>
              <a:t>	</a:t>
            </a:r>
          </a:p>
          <a:p>
            <a:pPr eaLnBrk="1" hangingPunct="1">
              <a:lnSpc>
                <a:spcPct val="80000"/>
              </a:lnSpc>
              <a:buFontTx/>
              <a:buNone/>
            </a:pPr>
            <a:r>
              <a:rPr lang="en-US" sz="2400" smtClean="0">
                <a:solidFill>
                  <a:srgbClr val="0000FF"/>
                </a:solidFill>
              </a:rPr>
              <a:t>	There is an increase in eosinophils and basophils. </a:t>
            </a:r>
          </a:p>
          <a:p>
            <a:pPr eaLnBrk="1" hangingPunct="1">
              <a:lnSpc>
                <a:spcPct val="80000"/>
              </a:lnSpc>
              <a:buFontTx/>
              <a:buNone/>
            </a:pPr>
            <a:r>
              <a:rPr lang="en-US" sz="2400" smtClean="0">
                <a:solidFill>
                  <a:srgbClr val="0000FF"/>
                </a:solidFill>
              </a:rPr>
              <a:t>	</a:t>
            </a:r>
          </a:p>
          <a:p>
            <a:pPr eaLnBrk="1" hangingPunct="1">
              <a:lnSpc>
                <a:spcPct val="80000"/>
              </a:lnSpc>
              <a:buFontTx/>
              <a:buNone/>
            </a:pPr>
            <a:r>
              <a:rPr lang="en-US" sz="2400" smtClean="0">
                <a:solidFill>
                  <a:srgbClr val="0000FF"/>
                </a:solidFill>
              </a:rPr>
              <a:t>	Platelets are moderately increased in number with some large forms  seen</a:t>
            </a:r>
            <a:r>
              <a:rPr lang="en-US" sz="2800" smtClean="0"/>
              <a:t>. </a:t>
            </a:r>
            <a:endParaRPr lang="en-US" sz="2000" smtClean="0"/>
          </a:p>
          <a:p>
            <a:pPr eaLnBrk="1" hangingPunct="1">
              <a:lnSpc>
                <a:spcPct val="80000"/>
              </a:lnSpc>
              <a:buFontTx/>
              <a:buNone/>
            </a:pPr>
            <a:endParaRPr lang="en-US" sz="2000" smtClean="0">
              <a:solidFill>
                <a:srgbClr val="FF0000"/>
              </a:solidFill>
            </a:endParaRPr>
          </a:p>
          <a:p>
            <a:pPr eaLnBrk="1" hangingPunct="1">
              <a:lnSpc>
                <a:spcPct val="80000"/>
              </a:lnSpc>
              <a:buFontTx/>
              <a:buNone/>
            </a:pPr>
            <a:endParaRPr lang="en-US"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4" end="4"/>
                                            </p:txEl>
                                          </p:spTgt>
                                        </p:tgtEl>
                                        <p:attrNameLst>
                                          <p:attrName>style.visibility</p:attrName>
                                        </p:attrNameLst>
                                      </p:cBhvr>
                                      <p:to>
                                        <p:strVal val="visible"/>
                                      </p:to>
                                    </p:set>
                                    <p:anim calcmode="lin" valueType="num">
                                      <p:cBhvr additive="base">
                                        <p:cTn id="7"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xEl>
                                              <p:pRg st="6" end="6"/>
                                            </p:txEl>
                                          </p:spTgt>
                                        </p:tgtEl>
                                        <p:attrNameLst>
                                          <p:attrName>style.visibility</p:attrName>
                                        </p:attrNameLst>
                                      </p:cBhvr>
                                      <p:to>
                                        <p:strVal val="visible"/>
                                      </p:to>
                                    </p:set>
                                    <p:anim calcmode="lin" valueType="num">
                                      <p:cBhvr additive="base">
                                        <p:cTn id="13" dur="500" fill="hold"/>
                                        <p:tgtEl>
                                          <p:spTgt spid="5632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6323">
                                            <p:txEl>
                                              <p:pRg st="7" end="7"/>
                                            </p:txEl>
                                          </p:spTgt>
                                        </p:tgtEl>
                                        <p:attrNameLst>
                                          <p:attrName>style.visibility</p:attrName>
                                        </p:attrNameLst>
                                      </p:cBhvr>
                                      <p:to>
                                        <p:strVal val="visible"/>
                                      </p:to>
                                    </p:set>
                                    <p:anim calcmode="lin" valueType="num">
                                      <p:cBhvr additive="base">
                                        <p:cTn id="17" dur="500" fill="hold"/>
                                        <p:tgtEl>
                                          <p:spTgt spid="56323">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6323">
                                            <p:txEl>
                                              <p:pRg st="7" end="7"/>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6323">
                                            <p:txEl>
                                              <p:pRg st="8" end="8"/>
                                            </p:txEl>
                                          </p:spTgt>
                                        </p:tgtEl>
                                        <p:attrNameLst>
                                          <p:attrName>style.visibility</p:attrName>
                                        </p:attrNameLst>
                                      </p:cBhvr>
                                      <p:to>
                                        <p:strVal val="visible"/>
                                      </p:to>
                                    </p:set>
                                    <p:anim calcmode="lin" valueType="num">
                                      <p:cBhvr additive="base">
                                        <p:cTn id="21" dur="500" fill="hold"/>
                                        <p:tgtEl>
                                          <p:spTgt spid="56323">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632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sz="4000" smtClean="0">
                <a:solidFill>
                  <a:srgbClr val="FF0000"/>
                </a:solidFill>
              </a:rPr>
              <a:t/>
            </a:r>
            <a:br>
              <a:rPr lang="en-US" sz="4000" smtClean="0">
                <a:solidFill>
                  <a:srgbClr val="FF0000"/>
                </a:solidFill>
              </a:rPr>
            </a:br>
            <a:r>
              <a:rPr lang="en-US" sz="4000" smtClean="0">
                <a:solidFill>
                  <a:srgbClr val="FF0000"/>
                </a:solidFill>
              </a:rPr>
              <a:t>CASE 5 </a:t>
            </a:r>
            <a:br>
              <a:rPr lang="en-US" sz="4000" smtClean="0">
                <a:solidFill>
                  <a:srgbClr val="FF0000"/>
                </a:solidFill>
              </a:rPr>
            </a:br>
            <a:endParaRPr lang="en-US" sz="4000" smtClean="0">
              <a:solidFill>
                <a:srgbClr val="FF0000"/>
              </a:solidFill>
            </a:endParaRPr>
          </a:p>
        </p:txBody>
      </p:sp>
      <p:sp>
        <p:nvSpPr>
          <p:cNvPr id="57347" name="Rectangle 3"/>
          <p:cNvSpPr>
            <a:spLocks noGrp="1" noChangeArrowheads="1"/>
          </p:cNvSpPr>
          <p:nvPr>
            <p:ph type="body" idx="1"/>
          </p:nvPr>
        </p:nvSpPr>
        <p:spPr>
          <a:xfrm>
            <a:off x="0" y="1600200"/>
            <a:ext cx="9144000" cy="5257800"/>
          </a:xfrm>
        </p:spPr>
        <p:txBody>
          <a:bodyPr/>
          <a:lstStyle/>
          <a:p>
            <a:pPr eaLnBrk="1" hangingPunct="1">
              <a:lnSpc>
                <a:spcPct val="80000"/>
              </a:lnSpc>
              <a:buFontTx/>
              <a:buNone/>
            </a:pPr>
            <a:endParaRPr lang="en-US" sz="2000" smtClean="0">
              <a:solidFill>
                <a:srgbClr val="FF0000"/>
              </a:solidFill>
            </a:endParaRPr>
          </a:p>
          <a:p>
            <a:pPr eaLnBrk="1" hangingPunct="1">
              <a:lnSpc>
                <a:spcPct val="80000"/>
              </a:lnSpc>
              <a:buFontTx/>
              <a:buNone/>
            </a:pPr>
            <a:endParaRPr lang="en-US" sz="2000" smtClean="0">
              <a:solidFill>
                <a:srgbClr val="FF0000"/>
              </a:solidFill>
            </a:endParaRPr>
          </a:p>
          <a:p>
            <a:pPr algn="ctr" eaLnBrk="1" hangingPunct="1">
              <a:lnSpc>
                <a:spcPct val="80000"/>
              </a:lnSpc>
              <a:buFontTx/>
              <a:buNone/>
            </a:pPr>
            <a:r>
              <a:rPr lang="en-US" sz="2400" smtClean="0">
                <a:solidFill>
                  <a:srgbClr val="FF0000"/>
                </a:solidFill>
              </a:rPr>
              <a:t>What is the differential diagnosis and how could it be resolved? </a:t>
            </a:r>
          </a:p>
          <a:p>
            <a:pPr eaLnBrk="1" hangingPunct="1">
              <a:lnSpc>
                <a:spcPct val="80000"/>
              </a:lnSpc>
              <a:buFontTx/>
              <a:buNone/>
            </a:pPr>
            <a:r>
              <a:rPr lang="en-US" sz="2000" b="1" smtClean="0"/>
              <a:t>	</a:t>
            </a:r>
            <a:r>
              <a:rPr lang="en-US" sz="2400" b="1" smtClean="0"/>
              <a:t>     </a:t>
            </a:r>
          </a:p>
          <a:p>
            <a:pPr eaLnBrk="1" hangingPunct="1">
              <a:lnSpc>
                <a:spcPct val="80000"/>
              </a:lnSpc>
              <a:buFontTx/>
              <a:buNone/>
            </a:pPr>
            <a:r>
              <a:rPr lang="en-US" sz="2400" smtClean="0">
                <a:solidFill>
                  <a:srgbClr val="0000FF"/>
                </a:solidFill>
              </a:rPr>
              <a:t>	- </a:t>
            </a:r>
            <a:r>
              <a:rPr lang="en-US" sz="2400" smtClean="0"/>
              <a:t> </a:t>
            </a:r>
            <a:r>
              <a:rPr lang="en-US" sz="2000" smtClean="0">
                <a:solidFill>
                  <a:srgbClr val="0000FF"/>
                </a:solidFill>
              </a:rPr>
              <a:t>The differential diagnosis is leukaemoid reaction versus chronic    	granulocytic leukemia. </a:t>
            </a:r>
          </a:p>
          <a:p>
            <a:pPr eaLnBrk="1" hangingPunct="1">
              <a:lnSpc>
                <a:spcPct val="80000"/>
              </a:lnSpc>
              <a:buFontTx/>
              <a:buNone/>
            </a:pPr>
            <a:r>
              <a:rPr lang="en-US" sz="2000" smtClean="0">
                <a:solidFill>
                  <a:srgbClr val="0000FF"/>
                </a:solidFill>
              </a:rPr>
              <a:t>	</a:t>
            </a:r>
          </a:p>
          <a:p>
            <a:pPr eaLnBrk="1" hangingPunct="1">
              <a:lnSpc>
                <a:spcPct val="80000"/>
              </a:lnSpc>
              <a:buFontTx/>
              <a:buNone/>
            </a:pPr>
            <a:r>
              <a:rPr lang="en-US" sz="2000" smtClean="0">
                <a:solidFill>
                  <a:srgbClr val="0000FF"/>
                </a:solidFill>
              </a:rPr>
              <a:t>	-   The increase in eosinophils and basophils suggests leukemia. </a:t>
            </a:r>
          </a:p>
          <a:p>
            <a:pPr eaLnBrk="1" hangingPunct="1">
              <a:lnSpc>
                <a:spcPct val="80000"/>
              </a:lnSpc>
              <a:buFontTx/>
              <a:buNone/>
            </a:pPr>
            <a:r>
              <a:rPr lang="en-US" sz="2000" smtClean="0">
                <a:solidFill>
                  <a:srgbClr val="0000FF"/>
                </a:solidFill>
              </a:rPr>
              <a:t>	</a:t>
            </a:r>
          </a:p>
          <a:p>
            <a:pPr eaLnBrk="1" hangingPunct="1">
              <a:lnSpc>
                <a:spcPct val="80000"/>
              </a:lnSpc>
              <a:buFontTx/>
              <a:buNone/>
            </a:pPr>
            <a:r>
              <a:rPr lang="en-US" sz="2000" smtClean="0">
                <a:solidFill>
                  <a:srgbClr val="0000FF"/>
                </a:solidFill>
              </a:rPr>
              <a:t>	-   A neutrophil alkaline phosphatase (NAP) score would also be of help   	(high with leukaemoid reaction, low with chronic myelogenous 	leukaemia). </a:t>
            </a:r>
          </a:p>
          <a:p>
            <a:pPr eaLnBrk="1" hangingPunct="1">
              <a:lnSpc>
                <a:spcPct val="80000"/>
              </a:lnSpc>
              <a:buFontTx/>
              <a:buNone/>
            </a:pPr>
            <a:r>
              <a:rPr lang="en-US" sz="2000" smtClean="0">
                <a:solidFill>
                  <a:srgbClr val="0000FF"/>
                </a:solidFill>
              </a:rPr>
              <a:t>	</a:t>
            </a:r>
          </a:p>
          <a:p>
            <a:pPr eaLnBrk="1" hangingPunct="1">
              <a:lnSpc>
                <a:spcPct val="80000"/>
              </a:lnSpc>
              <a:buFontTx/>
              <a:buNone/>
            </a:pPr>
            <a:r>
              <a:rPr lang="en-US" sz="2000" smtClean="0">
                <a:solidFill>
                  <a:srgbClr val="0000FF"/>
                </a:solidFill>
              </a:rPr>
              <a:t>	-   A positive Philadelphia chromosome and BCR-ABLE gene mutaton 	would confirm the diagnosis of CML. </a:t>
            </a:r>
            <a:endParaRPr lang="en-US" sz="2400" smtClean="0">
              <a:solidFill>
                <a:srgbClr val="0000FF"/>
              </a:solidFill>
            </a:endParaRPr>
          </a:p>
          <a:p>
            <a:pPr eaLnBrk="1" hangingPunct="1">
              <a:lnSpc>
                <a:spcPct val="80000"/>
              </a:lnSpc>
              <a:buFontTx/>
              <a:buNone/>
            </a:pPr>
            <a:endParaRPr lang="en-US" sz="2000" smtClean="0">
              <a:solidFill>
                <a:srgbClr val="FF0000"/>
              </a:solidFill>
            </a:endParaRPr>
          </a:p>
          <a:p>
            <a:pPr eaLnBrk="1" hangingPunct="1">
              <a:lnSpc>
                <a:spcPct val="80000"/>
              </a:lnSpc>
              <a:buFontTx/>
              <a:buNone/>
            </a:pPr>
            <a:r>
              <a:rPr lang="en-US" sz="1800" smtClean="0">
                <a:solidFill>
                  <a:srgbClr val="0000FF"/>
                </a:solidFill>
              </a:rPr>
              <a:t> </a:t>
            </a:r>
            <a:endParaRPr lang="en-US" sz="2000" smtClean="0">
              <a:solidFill>
                <a:srgbClr val="0000FF"/>
              </a:solidFill>
            </a:endParaRPr>
          </a:p>
          <a:p>
            <a:pPr eaLnBrk="1" hangingPunct="1">
              <a:lnSpc>
                <a:spcPct val="80000"/>
              </a:lnSpc>
              <a:buFontTx/>
              <a:buAutoNum type="arabicPeriod"/>
            </a:pPr>
            <a:endParaRPr lang="en-US"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7347">
                                            <p:txEl>
                                              <p:pRg st="4" end="4"/>
                                            </p:txEl>
                                          </p:spTgt>
                                        </p:tgtEl>
                                        <p:attrNameLst>
                                          <p:attrName>style.visibility</p:attrName>
                                        </p:attrNameLst>
                                      </p:cBhvr>
                                      <p:to>
                                        <p:strVal val="visible"/>
                                      </p:to>
                                    </p:set>
                                    <p:anim calcmode="lin" valueType="num">
                                      <p:cBhvr additive="base">
                                        <p:cTn id="7" dur="500" fill="hold"/>
                                        <p:tgtEl>
                                          <p:spTgt spid="5734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7">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7">
                                            <p:txEl>
                                              <p:pRg st="6" end="6"/>
                                            </p:txEl>
                                          </p:spTgt>
                                        </p:tgtEl>
                                        <p:attrNameLst>
                                          <p:attrName>style.visibility</p:attrName>
                                        </p:attrNameLst>
                                      </p:cBhvr>
                                      <p:to>
                                        <p:strVal val="visible"/>
                                      </p:to>
                                    </p:set>
                                    <p:anim calcmode="lin" valueType="num">
                                      <p:cBhvr additive="base">
                                        <p:cTn id="13" dur="500" fill="hold"/>
                                        <p:tgtEl>
                                          <p:spTgt spid="57347">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734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7347">
                                            <p:txEl>
                                              <p:pRg st="8" end="8"/>
                                            </p:txEl>
                                          </p:spTgt>
                                        </p:tgtEl>
                                        <p:attrNameLst>
                                          <p:attrName>style.visibility</p:attrName>
                                        </p:attrNameLst>
                                      </p:cBhvr>
                                      <p:to>
                                        <p:strVal val="visible"/>
                                      </p:to>
                                    </p:set>
                                    <p:anim calcmode="lin" valueType="num">
                                      <p:cBhvr additive="base">
                                        <p:cTn id="19" dur="500" fill="hold"/>
                                        <p:tgtEl>
                                          <p:spTgt spid="57347">
                                            <p:txEl>
                                              <p:pRg st="8" end="8"/>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734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7347">
                                            <p:txEl>
                                              <p:pRg st="10" end="10"/>
                                            </p:txEl>
                                          </p:spTgt>
                                        </p:tgtEl>
                                        <p:attrNameLst>
                                          <p:attrName>style.visibility</p:attrName>
                                        </p:attrNameLst>
                                      </p:cBhvr>
                                      <p:to>
                                        <p:strVal val="visible"/>
                                      </p:to>
                                    </p:set>
                                    <p:anim calcmode="lin" valueType="num">
                                      <p:cBhvr additive="base">
                                        <p:cTn id="25" dur="500" fill="hold"/>
                                        <p:tgtEl>
                                          <p:spTgt spid="57347">
                                            <p:txEl>
                                              <p:pRg st="10" end="1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7347">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heme002"/>
          <p:cNvPicPr>
            <a:picLocks noChangeAspect="1" noChangeArrowheads="1"/>
          </p:cNvPicPr>
          <p:nvPr/>
        </p:nvPicPr>
        <p:blipFill>
          <a:blip r:embed="rId2"/>
          <a:srcRect/>
          <a:stretch>
            <a:fillRect/>
          </a:stretch>
        </p:blipFill>
        <p:spPr bwMode="auto">
          <a:xfrm>
            <a:off x="1066800" y="685800"/>
            <a:ext cx="6667500" cy="4378325"/>
          </a:xfrm>
          <a:prstGeom prst="rect">
            <a:avLst/>
          </a:prstGeom>
          <a:noFill/>
          <a:ln w="9525">
            <a:noFill/>
            <a:miter lim="800000"/>
            <a:headEnd/>
            <a:tailEnd/>
          </a:ln>
        </p:spPr>
      </p:pic>
      <p:sp>
        <p:nvSpPr>
          <p:cNvPr id="7171" name="Text Box 6"/>
          <p:cNvSpPr txBox="1">
            <a:spLocks noChangeArrowheads="1"/>
          </p:cNvSpPr>
          <p:nvPr/>
        </p:nvSpPr>
        <p:spPr bwMode="auto">
          <a:xfrm>
            <a:off x="1371600" y="5562600"/>
            <a:ext cx="6172200" cy="646113"/>
          </a:xfrm>
          <a:prstGeom prst="rect">
            <a:avLst/>
          </a:prstGeom>
          <a:noFill/>
          <a:ln w="9525">
            <a:noFill/>
            <a:miter lim="800000"/>
            <a:headEnd/>
            <a:tailEnd/>
          </a:ln>
        </p:spPr>
        <p:txBody>
          <a:bodyPr>
            <a:spAutoFit/>
          </a:bodyPr>
          <a:lstStyle/>
          <a:p>
            <a:pPr>
              <a:spcBef>
                <a:spcPct val="50000"/>
              </a:spcBef>
            </a:pPr>
            <a:r>
              <a:rPr lang="en-US">
                <a:solidFill>
                  <a:srgbClr val="0000FF"/>
                </a:solidFill>
              </a:rPr>
              <a:t>This normal peripheral smear demonstrates a segmented neutrophil and a lymphocyte.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z="4000" smtClean="0">
                <a:solidFill>
                  <a:srgbClr val="FF0000"/>
                </a:solidFill>
              </a:rPr>
              <a:t/>
            </a:r>
            <a:br>
              <a:rPr lang="en-US" sz="4000" smtClean="0">
                <a:solidFill>
                  <a:srgbClr val="FF0000"/>
                </a:solidFill>
              </a:rPr>
            </a:br>
            <a:r>
              <a:rPr lang="en-US" sz="4000" smtClean="0">
                <a:solidFill>
                  <a:srgbClr val="FF0000"/>
                </a:solidFill>
              </a:rPr>
              <a:t>CASE 5 </a:t>
            </a:r>
            <a:br>
              <a:rPr lang="en-US" sz="4000" smtClean="0">
                <a:solidFill>
                  <a:srgbClr val="FF0000"/>
                </a:solidFill>
              </a:rPr>
            </a:br>
            <a:endParaRPr lang="en-US" sz="4000" smtClean="0">
              <a:solidFill>
                <a:srgbClr val="FF0000"/>
              </a:solidFill>
            </a:endParaRPr>
          </a:p>
        </p:txBody>
      </p:sp>
      <p:sp>
        <p:nvSpPr>
          <p:cNvPr id="58371" name="Rectangle 3"/>
          <p:cNvSpPr>
            <a:spLocks noGrp="1" noChangeArrowheads="1"/>
          </p:cNvSpPr>
          <p:nvPr>
            <p:ph type="body" idx="1"/>
          </p:nvPr>
        </p:nvSpPr>
        <p:spPr>
          <a:xfrm>
            <a:off x="152400" y="1600200"/>
            <a:ext cx="8839200" cy="5257800"/>
          </a:xfrm>
        </p:spPr>
        <p:txBody>
          <a:bodyPr/>
          <a:lstStyle/>
          <a:p>
            <a:pPr eaLnBrk="1" hangingPunct="1">
              <a:lnSpc>
                <a:spcPct val="80000"/>
              </a:lnSpc>
              <a:buFontTx/>
              <a:buNone/>
            </a:pPr>
            <a:endParaRPr lang="en-US" sz="2000" smtClean="0">
              <a:solidFill>
                <a:srgbClr val="FF0000"/>
              </a:solidFill>
            </a:endParaRPr>
          </a:p>
          <a:p>
            <a:pPr algn="ctr" eaLnBrk="1" hangingPunct="1">
              <a:lnSpc>
                <a:spcPct val="80000"/>
              </a:lnSpc>
              <a:buFontTx/>
              <a:buNone/>
            </a:pPr>
            <a:endParaRPr lang="en-US" sz="2800" smtClean="0">
              <a:solidFill>
                <a:srgbClr val="FF0000"/>
              </a:solidFill>
            </a:endParaRPr>
          </a:p>
          <a:p>
            <a:pPr algn="ctr" eaLnBrk="1" hangingPunct="1">
              <a:lnSpc>
                <a:spcPct val="80000"/>
              </a:lnSpc>
              <a:buFontTx/>
              <a:buNone/>
            </a:pPr>
            <a:r>
              <a:rPr lang="en-US" sz="2800" smtClean="0">
                <a:solidFill>
                  <a:srgbClr val="FF0000"/>
                </a:solidFill>
              </a:rPr>
              <a:t>What is your diagnosis in this case? </a:t>
            </a:r>
          </a:p>
          <a:p>
            <a:pPr eaLnBrk="1" hangingPunct="1">
              <a:lnSpc>
                <a:spcPct val="80000"/>
              </a:lnSpc>
              <a:buFontTx/>
              <a:buNone/>
            </a:pPr>
            <a:r>
              <a:rPr lang="en-US" sz="2000" b="1" smtClean="0">
                <a:solidFill>
                  <a:srgbClr val="FF0000"/>
                </a:solidFill>
              </a:rPr>
              <a:t>	</a:t>
            </a:r>
          </a:p>
          <a:p>
            <a:pPr eaLnBrk="1" hangingPunct="1">
              <a:lnSpc>
                <a:spcPct val="80000"/>
              </a:lnSpc>
              <a:buFontTx/>
              <a:buNone/>
            </a:pPr>
            <a:endParaRPr lang="en-US" sz="2000" b="1" smtClean="0">
              <a:solidFill>
                <a:srgbClr val="FF0000"/>
              </a:solidFill>
            </a:endParaRPr>
          </a:p>
          <a:p>
            <a:pPr algn="ctr" eaLnBrk="1" hangingPunct="1">
              <a:lnSpc>
                <a:spcPct val="80000"/>
              </a:lnSpc>
              <a:buFontTx/>
              <a:buNone/>
            </a:pPr>
            <a:r>
              <a:rPr lang="en-US" sz="2000" b="1" smtClean="0">
                <a:solidFill>
                  <a:srgbClr val="FF0000"/>
                </a:solidFill>
              </a:rPr>
              <a:t>	</a:t>
            </a:r>
            <a:r>
              <a:rPr lang="en-US" sz="2000" smtClean="0">
                <a:solidFill>
                  <a:srgbClr val="0000FF"/>
                </a:solidFill>
              </a:rPr>
              <a:t>The diagnosis is chronic granulocytic (myelogenous) leukaemia (CML). </a:t>
            </a:r>
          </a:p>
          <a:p>
            <a:pPr eaLnBrk="1" hangingPunct="1">
              <a:lnSpc>
                <a:spcPct val="80000"/>
              </a:lnSpc>
              <a:buFontTx/>
              <a:buAutoNum type="arabicPeriod"/>
            </a:pPr>
            <a:endParaRPr lang="en-US" sz="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8371">
                                            <p:txEl>
                                              <p:pRg st="5" end="5"/>
                                            </p:txEl>
                                          </p:spTgt>
                                        </p:tgtEl>
                                        <p:attrNameLst>
                                          <p:attrName>style.visibility</p:attrName>
                                        </p:attrNameLst>
                                      </p:cBhvr>
                                      <p:to>
                                        <p:strVal val="visible"/>
                                      </p:to>
                                    </p:set>
                                    <p:anim calcmode="lin" valueType="num">
                                      <p:cBhvr additive="base">
                                        <p:cTn id="7" dur="500" fill="hold"/>
                                        <p:tgtEl>
                                          <p:spTgt spid="5837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z="3600" smtClean="0">
                <a:solidFill>
                  <a:srgbClr val="FF0000"/>
                </a:solidFill>
              </a:rPr>
              <a:t>CASE 6 </a:t>
            </a:r>
          </a:p>
        </p:txBody>
      </p:sp>
      <p:sp>
        <p:nvSpPr>
          <p:cNvPr id="63491" name="Rectangle 3"/>
          <p:cNvSpPr>
            <a:spLocks noGrp="1" noChangeArrowheads="1"/>
          </p:cNvSpPr>
          <p:nvPr>
            <p:ph type="body" idx="1"/>
          </p:nvPr>
        </p:nvSpPr>
        <p:spPr/>
        <p:txBody>
          <a:bodyPr/>
          <a:lstStyle/>
          <a:p>
            <a:pPr eaLnBrk="1" hangingPunct="1"/>
            <a:r>
              <a:rPr lang="en-US" b="1" smtClean="0">
                <a:solidFill>
                  <a:srgbClr val="FF0000"/>
                </a:solidFill>
              </a:rPr>
              <a:t>History:</a:t>
            </a:r>
          </a:p>
          <a:p>
            <a:pPr lvl="1" eaLnBrk="1" hangingPunct="1">
              <a:buFontTx/>
              <a:buNone/>
            </a:pPr>
            <a:r>
              <a:rPr lang="en-US" smtClean="0">
                <a:solidFill>
                  <a:srgbClr val="0000FF"/>
                </a:solidFill>
              </a:rPr>
              <a:t>	A 5 year old boy presented with high fever for the last few days and easy fatigability for four weeks. His mother complained that he gets big bruises after any minor hits.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heme018"/>
          <p:cNvPicPr>
            <a:picLocks noChangeAspect="1" noChangeArrowheads="1"/>
          </p:cNvPicPr>
          <p:nvPr/>
        </p:nvPicPr>
        <p:blipFill>
          <a:blip r:embed="rId2"/>
          <a:srcRect/>
          <a:stretch>
            <a:fillRect/>
          </a:stretch>
        </p:blipFill>
        <p:spPr bwMode="auto">
          <a:xfrm>
            <a:off x="838200" y="838200"/>
            <a:ext cx="7620000" cy="5003800"/>
          </a:xfrm>
          <a:prstGeom prst="rect">
            <a:avLst/>
          </a:prstGeom>
          <a:noFill/>
          <a:ln w="9525">
            <a:noFill/>
            <a:miter lim="800000"/>
            <a:headEnd/>
            <a:tailEnd/>
          </a:ln>
        </p:spPr>
      </p:pic>
      <p:sp>
        <p:nvSpPr>
          <p:cNvPr id="64515" name="Text Box 6"/>
          <p:cNvSpPr txBox="1">
            <a:spLocks noChangeArrowheads="1"/>
          </p:cNvSpPr>
          <p:nvPr/>
        </p:nvSpPr>
        <p:spPr bwMode="auto">
          <a:xfrm>
            <a:off x="1981200" y="5105400"/>
            <a:ext cx="5257800" cy="369888"/>
          </a:xfrm>
          <a:prstGeom prst="rect">
            <a:avLst/>
          </a:prstGeom>
          <a:noFill/>
          <a:ln w="9525">
            <a:noFill/>
            <a:miter lim="800000"/>
            <a:headEnd/>
            <a:tailEnd/>
          </a:ln>
        </p:spPr>
        <p:txBody>
          <a:bodyPr>
            <a:spAutoFit/>
          </a:bodyPr>
          <a:lstStyle/>
          <a:p>
            <a:pPr>
              <a:spcBef>
                <a:spcPct val="50000"/>
              </a:spcBef>
            </a:pPr>
            <a:r>
              <a:rPr lang="en-US"/>
              <a:t>.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z="3600" smtClean="0">
                <a:solidFill>
                  <a:srgbClr val="FF0000"/>
                </a:solidFill>
              </a:rPr>
              <a:t>CASE 6 </a:t>
            </a:r>
            <a:endParaRPr lang="en-US" sz="3600" b="1" smtClean="0"/>
          </a:p>
        </p:txBody>
      </p:sp>
      <p:sp>
        <p:nvSpPr>
          <p:cNvPr id="65539" name="Rectangle 3"/>
          <p:cNvSpPr>
            <a:spLocks noGrp="1" noChangeArrowheads="1"/>
          </p:cNvSpPr>
          <p:nvPr>
            <p:ph type="body" idx="1"/>
          </p:nvPr>
        </p:nvSpPr>
        <p:spPr/>
        <p:txBody>
          <a:bodyPr/>
          <a:lstStyle/>
          <a:p>
            <a:pPr eaLnBrk="1" hangingPunct="1"/>
            <a:r>
              <a:rPr lang="en-US" sz="2400" smtClean="0">
                <a:solidFill>
                  <a:srgbClr val="FF0000"/>
                </a:solidFill>
              </a:rPr>
              <a:t>CBC</a:t>
            </a:r>
            <a:r>
              <a:rPr lang="en-US" sz="2400" smtClean="0">
                <a:solidFill>
                  <a:srgbClr val="0000FF"/>
                </a:solidFill>
              </a:rPr>
              <a:t> shows Hgb 98 g/l, Hct 28.2, MCV 95, platelet count 64x10</a:t>
            </a:r>
            <a:r>
              <a:rPr lang="en-US" sz="2400" baseline="30000" smtClean="0">
                <a:solidFill>
                  <a:srgbClr val="0000FF"/>
                </a:solidFill>
              </a:rPr>
              <a:t>9</a:t>
            </a:r>
            <a:r>
              <a:rPr lang="en-US" sz="2400" smtClean="0">
                <a:solidFill>
                  <a:srgbClr val="0000FF"/>
                </a:solidFill>
              </a:rPr>
              <a:t>/l and WBC count 2.1x10</a:t>
            </a:r>
            <a:r>
              <a:rPr lang="en-US" sz="2400" baseline="30000" smtClean="0">
                <a:solidFill>
                  <a:srgbClr val="0000FF"/>
                </a:solidFill>
              </a:rPr>
              <a:t>9</a:t>
            </a:r>
            <a:r>
              <a:rPr lang="en-US" sz="2400" smtClean="0">
                <a:solidFill>
                  <a:srgbClr val="0000FF"/>
                </a:solidFill>
              </a:rPr>
              <a:t>/l. </a:t>
            </a:r>
          </a:p>
          <a:p>
            <a:pPr eaLnBrk="1" hangingPunct="1"/>
            <a:r>
              <a:rPr lang="en-US" sz="2400" smtClean="0">
                <a:solidFill>
                  <a:srgbClr val="FF0000"/>
                </a:solidFill>
              </a:rPr>
              <a:t>Differential WBC count: </a:t>
            </a:r>
            <a:r>
              <a:rPr lang="en-US" sz="2400" smtClean="0">
                <a:solidFill>
                  <a:srgbClr val="0000FF"/>
                </a:solidFill>
              </a:rPr>
              <a:t>25% segs, 13% bands, 11% monos, 46% lymphs, 4% eos, and 1% baso. </a:t>
            </a:r>
          </a:p>
          <a:p>
            <a:pPr eaLnBrk="1" hangingPunct="1"/>
            <a:r>
              <a:rPr lang="en-US" sz="2400" smtClean="0">
                <a:solidFill>
                  <a:srgbClr val="FF0000"/>
                </a:solidFill>
              </a:rPr>
              <a:t>Bone marrow </a:t>
            </a:r>
            <a:r>
              <a:rPr lang="en-US" sz="2400" smtClean="0">
                <a:solidFill>
                  <a:srgbClr val="0000FF"/>
                </a:solidFill>
              </a:rPr>
              <a:t>examination showed replacement by blast cells which have high nuclear / cytoplasmic ratio with fine chromatin and indistinct nucleoli. </a:t>
            </a:r>
          </a:p>
          <a:p>
            <a:pPr eaLnBrk="1" hangingPunct="1"/>
            <a:r>
              <a:rPr lang="en-US" sz="2400" smtClean="0">
                <a:solidFill>
                  <a:srgbClr val="0000FF"/>
                </a:solidFill>
              </a:rPr>
              <a:t>Those blasts showed </a:t>
            </a:r>
            <a:r>
              <a:rPr lang="en-US" sz="2400" smtClean="0">
                <a:solidFill>
                  <a:srgbClr val="FF0000"/>
                </a:solidFill>
              </a:rPr>
              <a:t>no Auer rods </a:t>
            </a:r>
            <a:r>
              <a:rPr lang="en-US" sz="2400" smtClean="0">
                <a:solidFill>
                  <a:srgbClr val="0000FF"/>
                </a:solidFill>
              </a:rPr>
              <a:t>and were </a:t>
            </a:r>
            <a:r>
              <a:rPr lang="en-US" sz="2400" smtClean="0">
                <a:solidFill>
                  <a:srgbClr val="FF0000"/>
                </a:solidFill>
              </a:rPr>
              <a:t>positive for CD10 (CALLA) antigen.</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z="4000" smtClean="0">
                <a:solidFill>
                  <a:srgbClr val="FF0000"/>
                </a:solidFill>
              </a:rPr>
              <a:t>CASE 6 </a:t>
            </a:r>
            <a:br>
              <a:rPr lang="en-US" sz="4000" smtClean="0">
                <a:solidFill>
                  <a:srgbClr val="FF0000"/>
                </a:solidFill>
              </a:rPr>
            </a:br>
            <a:r>
              <a:rPr lang="en-US" sz="3600" smtClean="0">
                <a:solidFill>
                  <a:srgbClr val="FF0000"/>
                </a:solidFill>
              </a:rPr>
              <a:t>Acute Lymphocytic Leukemia</a:t>
            </a:r>
            <a:endParaRPr lang="en-US" sz="4000" smtClean="0">
              <a:solidFill>
                <a:srgbClr val="FF0000"/>
              </a:solidFill>
            </a:endParaRPr>
          </a:p>
        </p:txBody>
      </p:sp>
      <p:sp>
        <p:nvSpPr>
          <p:cNvPr id="63491" name="Rectangle 3"/>
          <p:cNvSpPr>
            <a:spLocks noGrp="1" noChangeArrowheads="1"/>
          </p:cNvSpPr>
          <p:nvPr>
            <p:ph type="body" idx="1"/>
          </p:nvPr>
        </p:nvSpPr>
        <p:spPr>
          <a:xfrm>
            <a:off x="457200" y="1600200"/>
            <a:ext cx="8229600" cy="4724400"/>
          </a:xfrm>
        </p:spPr>
        <p:txBody>
          <a:bodyPr/>
          <a:lstStyle/>
          <a:p>
            <a:pPr marL="457200" indent="-457200" eaLnBrk="1" hangingPunct="1">
              <a:lnSpc>
                <a:spcPct val="90000"/>
              </a:lnSpc>
              <a:buFontTx/>
              <a:buAutoNum type="arabicPeriod"/>
            </a:pPr>
            <a:endParaRPr lang="en-US" sz="2400" smtClean="0">
              <a:solidFill>
                <a:srgbClr val="FF0000"/>
              </a:solidFill>
            </a:endParaRPr>
          </a:p>
          <a:p>
            <a:pPr marL="457200" indent="-457200" eaLnBrk="1" hangingPunct="1">
              <a:lnSpc>
                <a:spcPct val="90000"/>
              </a:lnSpc>
              <a:buFontTx/>
              <a:buAutoNum type="arabicPeriod"/>
            </a:pPr>
            <a:r>
              <a:rPr lang="en-US" sz="2400" smtClean="0">
                <a:solidFill>
                  <a:srgbClr val="FF0000"/>
                </a:solidFill>
              </a:rPr>
              <a:t>What are the WBCs predominantly seen? </a:t>
            </a:r>
          </a:p>
          <a:p>
            <a:pPr marL="457200" indent="-457200" eaLnBrk="1" hangingPunct="1">
              <a:lnSpc>
                <a:spcPct val="90000"/>
              </a:lnSpc>
              <a:buFontTx/>
              <a:buNone/>
            </a:pPr>
            <a:r>
              <a:rPr lang="en-US" sz="2400" b="1" smtClean="0"/>
              <a:t>	</a:t>
            </a:r>
            <a:r>
              <a:rPr lang="en-US" sz="2400" b="1" smtClean="0">
                <a:solidFill>
                  <a:srgbClr val="0000FF"/>
                </a:solidFill>
              </a:rPr>
              <a:t>They are predominantly lymphoblasts.</a:t>
            </a:r>
            <a:r>
              <a:rPr lang="en-US" sz="2400" smtClean="0">
                <a:solidFill>
                  <a:srgbClr val="0000FF"/>
                </a:solidFill>
              </a:rPr>
              <a:t> </a:t>
            </a:r>
          </a:p>
          <a:p>
            <a:pPr marL="457200" indent="-457200" eaLnBrk="1" hangingPunct="1">
              <a:lnSpc>
                <a:spcPct val="90000"/>
              </a:lnSpc>
              <a:buFontTx/>
              <a:buNone/>
            </a:pPr>
            <a:endParaRPr lang="en-US" sz="2400" smtClean="0">
              <a:solidFill>
                <a:srgbClr val="FF0000"/>
              </a:solidFill>
            </a:endParaRPr>
          </a:p>
          <a:p>
            <a:pPr marL="457200" indent="-457200" eaLnBrk="1" hangingPunct="1">
              <a:lnSpc>
                <a:spcPct val="90000"/>
              </a:lnSpc>
              <a:buFontTx/>
              <a:buNone/>
            </a:pPr>
            <a:endParaRPr lang="en-US" sz="2400" smtClean="0">
              <a:solidFill>
                <a:srgbClr val="FF0000"/>
              </a:solidFill>
            </a:endParaRPr>
          </a:p>
          <a:p>
            <a:pPr marL="457200" indent="-457200" eaLnBrk="1" hangingPunct="1">
              <a:lnSpc>
                <a:spcPct val="90000"/>
              </a:lnSpc>
              <a:buFontTx/>
              <a:buNone/>
            </a:pPr>
            <a:r>
              <a:rPr lang="en-US" sz="2400" smtClean="0">
                <a:solidFill>
                  <a:srgbClr val="FF0000"/>
                </a:solidFill>
              </a:rPr>
              <a:t>2.	What is the most likely diagnosis? </a:t>
            </a:r>
          </a:p>
          <a:p>
            <a:pPr marL="457200" indent="-457200" eaLnBrk="1" hangingPunct="1">
              <a:lnSpc>
                <a:spcPct val="90000"/>
              </a:lnSpc>
              <a:buFontTx/>
              <a:buNone/>
            </a:pPr>
            <a:r>
              <a:rPr lang="en-US" sz="2400" b="1" smtClean="0">
                <a:solidFill>
                  <a:srgbClr val="FF0000"/>
                </a:solidFill>
              </a:rPr>
              <a:t>	</a:t>
            </a:r>
            <a:r>
              <a:rPr lang="en-US" sz="2400" b="1" smtClean="0">
                <a:solidFill>
                  <a:srgbClr val="0000FF"/>
                </a:solidFill>
              </a:rPr>
              <a:t>The most likely diagnosis is acute lymphocytic leukemia (ALL).</a:t>
            </a:r>
            <a:r>
              <a:rPr lang="en-US" sz="2400" smtClean="0">
                <a:solidFill>
                  <a:srgbClr val="0000FF"/>
                </a:solidFill>
              </a:rPr>
              <a:t> </a:t>
            </a:r>
          </a:p>
        </p:txBody>
      </p:sp>
      <p:cxnSp>
        <p:nvCxnSpPr>
          <p:cNvPr id="5" name="Straight Connector 4"/>
          <p:cNvCxnSpPr/>
          <p:nvPr/>
        </p:nvCxnSpPr>
        <p:spPr>
          <a:xfrm flipV="1">
            <a:off x="0" y="1524000"/>
            <a:ext cx="9144000" cy="76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3491">
                                            <p:txEl>
                                              <p:pRg st="2" end="2"/>
                                            </p:txEl>
                                          </p:spTgt>
                                        </p:tgtEl>
                                        <p:attrNameLst>
                                          <p:attrName>style.visibility</p:attrName>
                                        </p:attrNameLst>
                                      </p:cBhvr>
                                      <p:to>
                                        <p:strVal val="visible"/>
                                      </p:to>
                                    </p:set>
                                    <p:anim calcmode="lin" valueType="num">
                                      <p:cBhvr additive="base">
                                        <p:cTn id="7" dur="500" fill="hold"/>
                                        <p:tgtEl>
                                          <p:spTgt spid="63491">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34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3491">
                                            <p:txEl>
                                              <p:pRg st="5" end="5"/>
                                            </p:txEl>
                                          </p:spTgt>
                                        </p:tgtEl>
                                        <p:attrNameLst>
                                          <p:attrName>style.visibility</p:attrName>
                                        </p:attrNameLst>
                                      </p:cBhvr>
                                      <p:to>
                                        <p:strVal val="visible"/>
                                      </p:to>
                                    </p:set>
                                    <p:anim calcmode="lin" valueType="num">
                                      <p:cBhvr additive="base">
                                        <p:cTn id="13" dur="500" fill="hold"/>
                                        <p:tgtEl>
                                          <p:spTgt spid="63491">
                                            <p:txEl>
                                              <p:p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349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3491">
                                            <p:txEl>
                                              <p:pRg st="6" end="6"/>
                                            </p:txEl>
                                          </p:spTgt>
                                        </p:tgtEl>
                                        <p:attrNameLst>
                                          <p:attrName>style.visibility</p:attrName>
                                        </p:attrNameLst>
                                      </p:cBhvr>
                                      <p:to>
                                        <p:strVal val="visible"/>
                                      </p:to>
                                    </p:set>
                                    <p:anim calcmode="lin" valueType="num">
                                      <p:cBhvr additive="base">
                                        <p:cTn id="19" dur="500" fill="hold"/>
                                        <p:tgtEl>
                                          <p:spTgt spid="6349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descr="AML-M0-31 (2)-oky"/>
          <p:cNvPicPr>
            <a:picLocks noChangeAspect="1" noChangeArrowheads="1"/>
          </p:cNvPicPr>
          <p:nvPr>
            <p:ph type="body" idx="1"/>
          </p:nvPr>
        </p:nvPicPr>
        <p:blipFill>
          <a:blip r:embed="rId2"/>
          <a:srcRect/>
          <a:stretch>
            <a:fillRect/>
          </a:stretch>
        </p:blipFill>
        <p:spPr>
          <a:xfrm>
            <a:off x="179388" y="188913"/>
            <a:ext cx="2952750" cy="2160587"/>
          </a:xfrm>
          <a:noFill/>
        </p:spPr>
      </p:pic>
      <p:pic>
        <p:nvPicPr>
          <p:cNvPr id="68614" name="Picture 6" descr="M1"/>
          <p:cNvPicPr>
            <a:picLocks noChangeAspect="1" noChangeArrowheads="1"/>
          </p:cNvPicPr>
          <p:nvPr/>
        </p:nvPicPr>
        <p:blipFill>
          <a:blip r:embed="rId3"/>
          <a:srcRect/>
          <a:stretch>
            <a:fillRect/>
          </a:stretch>
        </p:blipFill>
        <p:spPr bwMode="auto">
          <a:xfrm>
            <a:off x="3203575" y="188913"/>
            <a:ext cx="2879725" cy="2160587"/>
          </a:xfrm>
          <a:prstGeom prst="rect">
            <a:avLst/>
          </a:prstGeom>
          <a:noFill/>
          <a:ln w="9525">
            <a:noFill/>
            <a:miter lim="800000"/>
            <a:headEnd/>
            <a:tailEnd/>
          </a:ln>
        </p:spPr>
      </p:pic>
      <p:pic>
        <p:nvPicPr>
          <p:cNvPr id="68615" name="Picture 7" descr="M2"/>
          <p:cNvPicPr>
            <a:picLocks noChangeAspect="1" noChangeArrowheads="1"/>
          </p:cNvPicPr>
          <p:nvPr/>
        </p:nvPicPr>
        <p:blipFill>
          <a:blip r:embed="rId4"/>
          <a:srcRect/>
          <a:stretch>
            <a:fillRect/>
          </a:stretch>
        </p:blipFill>
        <p:spPr bwMode="auto">
          <a:xfrm>
            <a:off x="6156325" y="188913"/>
            <a:ext cx="2808288" cy="2160587"/>
          </a:xfrm>
          <a:prstGeom prst="rect">
            <a:avLst/>
          </a:prstGeom>
          <a:noFill/>
          <a:ln w="9525">
            <a:noFill/>
            <a:miter lim="800000"/>
            <a:headEnd/>
            <a:tailEnd/>
          </a:ln>
        </p:spPr>
      </p:pic>
      <p:pic>
        <p:nvPicPr>
          <p:cNvPr id="68616" name="Picture 8" descr="M3- Faggott cells"/>
          <p:cNvPicPr>
            <a:picLocks noChangeAspect="1" noChangeArrowheads="1"/>
          </p:cNvPicPr>
          <p:nvPr/>
        </p:nvPicPr>
        <p:blipFill>
          <a:blip r:embed="rId5"/>
          <a:srcRect/>
          <a:stretch>
            <a:fillRect/>
          </a:stretch>
        </p:blipFill>
        <p:spPr bwMode="auto">
          <a:xfrm>
            <a:off x="179388" y="2420938"/>
            <a:ext cx="2952750" cy="1944687"/>
          </a:xfrm>
          <a:prstGeom prst="rect">
            <a:avLst/>
          </a:prstGeom>
          <a:noFill/>
          <a:ln w="9525">
            <a:noFill/>
            <a:miter lim="800000"/>
            <a:headEnd/>
            <a:tailEnd/>
          </a:ln>
        </p:spPr>
      </p:pic>
      <p:pic>
        <p:nvPicPr>
          <p:cNvPr id="68617" name="Picture 9" descr="M4"/>
          <p:cNvPicPr>
            <a:picLocks noChangeAspect="1" noChangeArrowheads="1"/>
          </p:cNvPicPr>
          <p:nvPr/>
        </p:nvPicPr>
        <p:blipFill>
          <a:blip r:embed="rId6"/>
          <a:srcRect/>
          <a:stretch>
            <a:fillRect/>
          </a:stretch>
        </p:blipFill>
        <p:spPr bwMode="auto">
          <a:xfrm>
            <a:off x="3203575" y="2420938"/>
            <a:ext cx="2868613" cy="1944687"/>
          </a:xfrm>
          <a:prstGeom prst="rect">
            <a:avLst/>
          </a:prstGeom>
          <a:noFill/>
          <a:ln w="9525">
            <a:noFill/>
            <a:miter lim="800000"/>
            <a:headEnd/>
            <a:tailEnd/>
          </a:ln>
        </p:spPr>
      </p:pic>
      <p:sp>
        <p:nvSpPr>
          <p:cNvPr id="67591" name="Text Box 10"/>
          <p:cNvSpPr txBox="1">
            <a:spLocks noChangeArrowheads="1"/>
          </p:cNvSpPr>
          <p:nvPr/>
        </p:nvSpPr>
        <p:spPr bwMode="auto">
          <a:xfrm>
            <a:off x="179388" y="1989138"/>
            <a:ext cx="501650" cy="366712"/>
          </a:xfrm>
          <a:prstGeom prst="rect">
            <a:avLst/>
          </a:prstGeom>
          <a:noFill/>
          <a:ln w="9525">
            <a:noFill/>
            <a:miter lim="800000"/>
            <a:headEnd/>
            <a:tailEnd/>
          </a:ln>
        </p:spPr>
        <p:txBody>
          <a:bodyPr wrap="none">
            <a:spAutoFit/>
          </a:bodyPr>
          <a:lstStyle/>
          <a:p>
            <a:r>
              <a:rPr lang="en-US">
                <a:solidFill>
                  <a:srgbClr val="0000FF"/>
                </a:solidFill>
              </a:rPr>
              <a:t>M0</a:t>
            </a:r>
          </a:p>
        </p:txBody>
      </p:sp>
      <p:sp>
        <p:nvSpPr>
          <p:cNvPr id="67592" name="Text Box 12"/>
          <p:cNvSpPr txBox="1">
            <a:spLocks noChangeArrowheads="1"/>
          </p:cNvSpPr>
          <p:nvPr/>
        </p:nvSpPr>
        <p:spPr bwMode="auto">
          <a:xfrm>
            <a:off x="3132138" y="1989138"/>
            <a:ext cx="501650" cy="366712"/>
          </a:xfrm>
          <a:prstGeom prst="rect">
            <a:avLst/>
          </a:prstGeom>
          <a:noFill/>
          <a:ln w="9525">
            <a:noFill/>
            <a:miter lim="800000"/>
            <a:headEnd/>
            <a:tailEnd/>
          </a:ln>
        </p:spPr>
        <p:txBody>
          <a:bodyPr wrap="none">
            <a:spAutoFit/>
          </a:bodyPr>
          <a:lstStyle/>
          <a:p>
            <a:r>
              <a:rPr lang="en-US">
                <a:solidFill>
                  <a:srgbClr val="0000FF"/>
                </a:solidFill>
              </a:rPr>
              <a:t>M1</a:t>
            </a:r>
          </a:p>
        </p:txBody>
      </p:sp>
      <p:sp>
        <p:nvSpPr>
          <p:cNvPr id="67593" name="Text Box 13"/>
          <p:cNvSpPr txBox="1">
            <a:spLocks noChangeArrowheads="1"/>
          </p:cNvSpPr>
          <p:nvPr/>
        </p:nvSpPr>
        <p:spPr bwMode="auto">
          <a:xfrm>
            <a:off x="6084888" y="1989138"/>
            <a:ext cx="501650" cy="366712"/>
          </a:xfrm>
          <a:prstGeom prst="rect">
            <a:avLst/>
          </a:prstGeom>
          <a:noFill/>
          <a:ln w="9525">
            <a:noFill/>
            <a:miter lim="800000"/>
            <a:headEnd/>
            <a:tailEnd/>
          </a:ln>
        </p:spPr>
        <p:txBody>
          <a:bodyPr wrap="none">
            <a:spAutoFit/>
          </a:bodyPr>
          <a:lstStyle/>
          <a:p>
            <a:r>
              <a:rPr lang="en-US">
                <a:solidFill>
                  <a:srgbClr val="0000FF"/>
                </a:solidFill>
              </a:rPr>
              <a:t>M2</a:t>
            </a:r>
          </a:p>
        </p:txBody>
      </p:sp>
      <p:sp>
        <p:nvSpPr>
          <p:cNvPr id="67594" name="Text Box 14"/>
          <p:cNvSpPr txBox="1">
            <a:spLocks noChangeArrowheads="1"/>
          </p:cNvSpPr>
          <p:nvPr/>
        </p:nvSpPr>
        <p:spPr bwMode="auto">
          <a:xfrm>
            <a:off x="179388" y="4005263"/>
            <a:ext cx="501650" cy="366712"/>
          </a:xfrm>
          <a:prstGeom prst="rect">
            <a:avLst/>
          </a:prstGeom>
          <a:noFill/>
          <a:ln w="9525">
            <a:noFill/>
            <a:miter lim="800000"/>
            <a:headEnd/>
            <a:tailEnd/>
          </a:ln>
        </p:spPr>
        <p:txBody>
          <a:bodyPr wrap="none">
            <a:spAutoFit/>
          </a:bodyPr>
          <a:lstStyle/>
          <a:p>
            <a:r>
              <a:rPr lang="en-US">
                <a:solidFill>
                  <a:srgbClr val="0000FF"/>
                </a:solidFill>
              </a:rPr>
              <a:t>M3</a:t>
            </a:r>
          </a:p>
        </p:txBody>
      </p:sp>
      <p:sp>
        <p:nvSpPr>
          <p:cNvPr id="67595" name="Text Box 15"/>
          <p:cNvSpPr txBox="1">
            <a:spLocks noChangeArrowheads="1"/>
          </p:cNvSpPr>
          <p:nvPr/>
        </p:nvSpPr>
        <p:spPr bwMode="auto">
          <a:xfrm>
            <a:off x="3132138" y="4005263"/>
            <a:ext cx="501650" cy="366712"/>
          </a:xfrm>
          <a:prstGeom prst="rect">
            <a:avLst/>
          </a:prstGeom>
          <a:noFill/>
          <a:ln w="9525">
            <a:noFill/>
            <a:miter lim="800000"/>
            <a:headEnd/>
            <a:tailEnd/>
          </a:ln>
        </p:spPr>
        <p:txBody>
          <a:bodyPr wrap="none">
            <a:spAutoFit/>
          </a:bodyPr>
          <a:lstStyle/>
          <a:p>
            <a:r>
              <a:rPr lang="en-US">
                <a:solidFill>
                  <a:srgbClr val="0000FF"/>
                </a:solidFill>
              </a:rPr>
              <a:t>M4</a:t>
            </a:r>
          </a:p>
        </p:txBody>
      </p:sp>
      <p:pic>
        <p:nvPicPr>
          <p:cNvPr id="68624" name="Picture 16" descr="AML- M5b-proM"/>
          <p:cNvPicPr>
            <a:picLocks noChangeAspect="1" noChangeArrowheads="1"/>
          </p:cNvPicPr>
          <p:nvPr/>
        </p:nvPicPr>
        <p:blipFill>
          <a:blip r:embed="rId7"/>
          <a:srcRect/>
          <a:stretch>
            <a:fillRect/>
          </a:stretch>
        </p:blipFill>
        <p:spPr bwMode="auto">
          <a:xfrm>
            <a:off x="179388" y="4437063"/>
            <a:ext cx="2952750" cy="2160587"/>
          </a:xfrm>
          <a:prstGeom prst="rect">
            <a:avLst/>
          </a:prstGeom>
          <a:noFill/>
          <a:ln w="9525">
            <a:noFill/>
            <a:miter lim="800000"/>
            <a:headEnd/>
            <a:tailEnd/>
          </a:ln>
        </p:spPr>
      </p:pic>
      <p:sp>
        <p:nvSpPr>
          <p:cNvPr id="67597" name="Text Box 17"/>
          <p:cNvSpPr txBox="1">
            <a:spLocks noChangeArrowheads="1"/>
          </p:cNvSpPr>
          <p:nvPr/>
        </p:nvSpPr>
        <p:spPr bwMode="auto">
          <a:xfrm>
            <a:off x="179388" y="6237288"/>
            <a:ext cx="615950" cy="366712"/>
          </a:xfrm>
          <a:prstGeom prst="rect">
            <a:avLst/>
          </a:prstGeom>
          <a:noFill/>
          <a:ln w="9525">
            <a:noFill/>
            <a:miter lim="800000"/>
            <a:headEnd/>
            <a:tailEnd/>
          </a:ln>
        </p:spPr>
        <p:txBody>
          <a:bodyPr wrap="none">
            <a:spAutoFit/>
          </a:bodyPr>
          <a:lstStyle/>
          <a:p>
            <a:r>
              <a:rPr lang="en-US">
                <a:solidFill>
                  <a:srgbClr val="0000FF"/>
                </a:solidFill>
              </a:rPr>
              <a:t>M5b</a:t>
            </a:r>
          </a:p>
        </p:txBody>
      </p:sp>
      <p:pic>
        <p:nvPicPr>
          <p:cNvPr id="68626" name="Picture 18" descr="M5"/>
          <p:cNvPicPr>
            <a:picLocks noChangeAspect="1" noChangeArrowheads="1"/>
          </p:cNvPicPr>
          <p:nvPr/>
        </p:nvPicPr>
        <p:blipFill>
          <a:blip r:embed="rId8"/>
          <a:srcRect/>
          <a:stretch>
            <a:fillRect/>
          </a:stretch>
        </p:blipFill>
        <p:spPr bwMode="auto">
          <a:xfrm>
            <a:off x="6156325" y="2420938"/>
            <a:ext cx="2808288" cy="1944687"/>
          </a:xfrm>
          <a:prstGeom prst="rect">
            <a:avLst/>
          </a:prstGeom>
          <a:noFill/>
          <a:ln w="9525">
            <a:noFill/>
            <a:miter lim="800000"/>
            <a:headEnd/>
            <a:tailEnd/>
          </a:ln>
        </p:spPr>
      </p:pic>
      <p:sp>
        <p:nvSpPr>
          <p:cNvPr id="67599" name="Text Box 19"/>
          <p:cNvSpPr txBox="1">
            <a:spLocks noChangeArrowheads="1"/>
          </p:cNvSpPr>
          <p:nvPr/>
        </p:nvSpPr>
        <p:spPr bwMode="auto">
          <a:xfrm>
            <a:off x="6084888" y="4076700"/>
            <a:ext cx="603250" cy="366713"/>
          </a:xfrm>
          <a:prstGeom prst="rect">
            <a:avLst/>
          </a:prstGeom>
          <a:noFill/>
          <a:ln w="9525">
            <a:noFill/>
            <a:miter lim="800000"/>
            <a:headEnd/>
            <a:tailEnd/>
          </a:ln>
        </p:spPr>
        <p:txBody>
          <a:bodyPr wrap="none">
            <a:spAutoFit/>
          </a:bodyPr>
          <a:lstStyle/>
          <a:p>
            <a:r>
              <a:rPr lang="en-US">
                <a:solidFill>
                  <a:srgbClr val="0000FF"/>
                </a:solidFill>
              </a:rPr>
              <a:t>M5a</a:t>
            </a:r>
          </a:p>
        </p:txBody>
      </p:sp>
      <p:pic>
        <p:nvPicPr>
          <p:cNvPr id="68628" name="Picture 20" descr="AML_ M6-_ Erthroblastic Leuckaemia"/>
          <p:cNvPicPr>
            <a:picLocks noChangeAspect="1" noChangeArrowheads="1"/>
          </p:cNvPicPr>
          <p:nvPr/>
        </p:nvPicPr>
        <p:blipFill>
          <a:blip r:embed="rId9"/>
          <a:srcRect/>
          <a:stretch>
            <a:fillRect/>
          </a:stretch>
        </p:blipFill>
        <p:spPr bwMode="auto">
          <a:xfrm>
            <a:off x="3203575" y="4437063"/>
            <a:ext cx="2881313" cy="2160587"/>
          </a:xfrm>
          <a:prstGeom prst="rect">
            <a:avLst/>
          </a:prstGeom>
          <a:noFill/>
          <a:ln w="9525">
            <a:noFill/>
            <a:miter lim="800000"/>
            <a:headEnd/>
            <a:tailEnd/>
          </a:ln>
        </p:spPr>
      </p:pic>
      <p:sp>
        <p:nvSpPr>
          <p:cNvPr id="67601" name="Text Box 21"/>
          <p:cNvSpPr txBox="1">
            <a:spLocks noChangeArrowheads="1"/>
          </p:cNvSpPr>
          <p:nvPr/>
        </p:nvSpPr>
        <p:spPr bwMode="auto">
          <a:xfrm>
            <a:off x="3203575" y="6237288"/>
            <a:ext cx="501650" cy="366712"/>
          </a:xfrm>
          <a:prstGeom prst="rect">
            <a:avLst/>
          </a:prstGeom>
          <a:noFill/>
          <a:ln w="9525">
            <a:noFill/>
            <a:miter lim="800000"/>
            <a:headEnd/>
            <a:tailEnd/>
          </a:ln>
        </p:spPr>
        <p:txBody>
          <a:bodyPr wrap="none">
            <a:spAutoFit/>
          </a:bodyPr>
          <a:lstStyle/>
          <a:p>
            <a:r>
              <a:rPr lang="en-US">
                <a:solidFill>
                  <a:srgbClr val="0000FF"/>
                </a:solidFill>
              </a:rPr>
              <a:t>M6</a:t>
            </a:r>
          </a:p>
        </p:txBody>
      </p:sp>
      <p:pic>
        <p:nvPicPr>
          <p:cNvPr id="68630" name="Picture 22" descr="M7"/>
          <p:cNvPicPr>
            <a:picLocks noChangeAspect="1" noChangeArrowheads="1"/>
          </p:cNvPicPr>
          <p:nvPr/>
        </p:nvPicPr>
        <p:blipFill>
          <a:blip r:embed="rId10"/>
          <a:srcRect/>
          <a:stretch>
            <a:fillRect/>
          </a:stretch>
        </p:blipFill>
        <p:spPr bwMode="auto">
          <a:xfrm>
            <a:off x="6156325" y="4437063"/>
            <a:ext cx="2808288" cy="2160587"/>
          </a:xfrm>
          <a:prstGeom prst="rect">
            <a:avLst/>
          </a:prstGeom>
          <a:noFill/>
          <a:ln w="9525">
            <a:noFill/>
            <a:miter lim="800000"/>
            <a:headEnd/>
            <a:tailEnd/>
          </a:ln>
        </p:spPr>
      </p:pic>
      <p:sp>
        <p:nvSpPr>
          <p:cNvPr id="67603" name="Text Box 23"/>
          <p:cNvSpPr txBox="1">
            <a:spLocks noChangeArrowheads="1"/>
          </p:cNvSpPr>
          <p:nvPr/>
        </p:nvSpPr>
        <p:spPr bwMode="auto">
          <a:xfrm>
            <a:off x="6084888" y="6237288"/>
            <a:ext cx="501650" cy="366712"/>
          </a:xfrm>
          <a:prstGeom prst="rect">
            <a:avLst/>
          </a:prstGeom>
          <a:noFill/>
          <a:ln w="9525">
            <a:noFill/>
            <a:miter lim="800000"/>
            <a:headEnd/>
            <a:tailEnd/>
          </a:ln>
        </p:spPr>
        <p:txBody>
          <a:bodyPr wrap="none">
            <a:spAutoFit/>
          </a:bodyPr>
          <a:lstStyle/>
          <a:p>
            <a:r>
              <a:rPr lang="en-US">
                <a:solidFill>
                  <a:srgbClr val="0000FF"/>
                </a:solidFill>
              </a:rPr>
              <a:t>M7</a:t>
            </a:r>
          </a:p>
        </p:txBody>
      </p:sp>
      <p:pic>
        <p:nvPicPr>
          <p:cNvPr id="68632" name="Picture 24" descr="AML- M2"/>
          <p:cNvPicPr>
            <a:picLocks noChangeAspect="1" noChangeArrowheads="1"/>
          </p:cNvPicPr>
          <p:nvPr/>
        </p:nvPicPr>
        <p:blipFill>
          <a:blip r:embed="rId11"/>
          <a:srcRect/>
          <a:stretch>
            <a:fillRect/>
          </a:stretch>
        </p:blipFill>
        <p:spPr bwMode="auto">
          <a:xfrm>
            <a:off x="7667625" y="404813"/>
            <a:ext cx="1296988" cy="1152525"/>
          </a:xfrm>
          <a:prstGeom prst="rect">
            <a:avLst/>
          </a:prstGeom>
          <a:noFill/>
          <a:ln w="9525">
            <a:noFill/>
            <a:miter lim="800000"/>
            <a:headEnd/>
            <a:tailEnd/>
          </a:ln>
        </p:spPr>
      </p:pic>
      <p:sp>
        <p:nvSpPr>
          <p:cNvPr id="67605" name="Rectangle 20"/>
          <p:cNvSpPr>
            <a:spLocks noChangeArrowheads="1"/>
          </p:cNvSpPr>
          <p:nvPr/>
        </p:nvSpPr>
        <p:spPr bwMode="auto">
          <a:xfrm>
            <a:off x="2971800" y="6519863"/>
            <a:ext cx="3124200" cy="338137"/>
          </a:xfrm>
          <a:prstGeom prst="rect">
            <a:avLst/>
          </a:prstGeom>
          <a:noFill/>
          <a:ln w="9525">
            <a:noFill/>
            <a:miter lim="800000"/>
            <a:headEnd/>
            <a:tailEnd/>
          </a:ln>
        </p:spPr>
        <p:txBody>
          <a:bodyPr wrap="none">
            <a:spAutoFit/>
          </a:bodyPr>
          <a:lstStyle/>
          <a:p>
            <a:r>
              <a:rPr lang="en-US" sz="1600" b="1">
                <a:solidFill>
                  <a:srgbClr val="FF0000"/>
                </a:solidFill>
              </a:rPr>
              <a:t>Acute Myelogenous Leukemia</a:t>
            </a:r>
            <a:endParaRPr 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p:cTn id="7" dur="1000" fill="hold"/>
                                        <p:tgtEl>
                                          <p:spTgt spid="68612"/>
                                        </p:tgtEl>
                                        <p:attrNameLst>
                                          <p:attrName>ppt_w</p:attrName>
                                        </p:attrNameLst>
                                      </p:cBhvr>
                                      <p:tavLst>
                                        <p:tav tm="0">
                                          <p:val>
                                            <p:fltVal val="0"/>
                                          </p:val>
                                        </p:tav>
                                        <p:tav tm="100000">
                                          <p:val>
                                            <p:strVal val="#ppt_w"/>
                                          </p:val>
                                        </p:tav>
                                      </p:tavLst>
                                    </p:anim>
                                    <p:anim calcmode="lin" valueType="num">
                                      <p:cBhvr>
                                        <p:cTn id="8" dur="1000" fill="hold"/>
                                        <p:tgtEl>
                                          <p:spTgt spid="68612"/>
                                        </p:tgtEl>
                                        <p:attrNameLst>
                                          <p:attrName>ppt_h</p:attrName>
                                        </p:attrNameLst>
                                      </p:cBhvr>
                                      <p:tavLst>
                                        <p:tav tm="0">
                                          <p:val>
                                            <p:fltVal val="0"/>
                                          </p:val>
                                        </p:tav>
                                        <p:tav tm="100000">
                                          <p:val>
                                            <p:strVal val="#ppt_h"/>
                                          </p:val>
                                        </p:tav>
                                      </p:tavLst>
                                    </p:anim>
                                    <p:animEffect transition="in" filter="fade">
                                      <p:cBhvr>
                                        <p:cTn id="9" dur="1000"/>
                                        <p:tgtEl>
                                          <p:spTgt spid="686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8614"/>
                                        </p:tgtEl>
                                        <p:attrNameLst>
                                          <p:attrName>style.visibility</p:attrName>
                                        </p:attrNameLst>
                                      </p:cBhvr>
                                      <p:to>
                                        <p:strVal val="visible"/>
                                      </p:to>
                                    </p:set>
                                    <p:anim calcmode="lin" valueType="num">
                                      <p:cBhvr>
                                        <p:cTn id="14" dur="1000" fill="hold"/>
                                        <p:tgtEl>
                                          <p:spTgt spid="68614"/>
                                        </p:tgtEl>
                                        <p:attrNameLst>
                                          <p:attrName>ppt_w</p:attrName>
                                        </p:attrNameLst>
                                      </p:cBhvr>
                                      <p:tavLst>
                                        <p:tav tm="0">
                                          <p:val>
                                            <p:fltVal val="0"/>
                                          </p:val>
                                        </p:tav>
                                        <p:tav tm="100000">
                                          <p:val>
                                            <p:strVal val="#ppt_w"/>
                                          </p:val>
                                        </p:tav>
                                      </p:tavLst>
                                    </p:anim>
                                    <p:anim calcmode="lin" valueType="num">
                                      <p:cBhvr>
                                        <p:cTn id="15" dur="1000" fill="hold"/>
                                        <p:tgtEl>
                                          <p:spTgt spid="68614"/>
                                        </p:tgtEl>
                                        <p:attrNameLst>
                                          <p:attrName>ppt_h</p:attrName>
                                        </p:attrNameLst>
                                      </p:cBhvr>
                                      <p:tavLst>
                                        <p:tav tm="0">
                                          <p:val>
                                            <p:fltVal val="0"/>
                                          </p:val>
                                        </p:tav>
                                        <p:tav tm="100000">
                                          <p:val>
                                            <p:strVal val="#ppt_h"/>
                                          </p:val>
                                        </p:tav>
                                      </p:tavLst>
                                    </p:anim>
                                    <p:animEffect transition="in" filter="fade">
                                      <p:cBhvr>
                                        <p:cTn id="16" dur="1000"/>
                                        <p:tgtEl>
                                          <p:spTgt spid="686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8615"/>
                                        </p:tgtEl>
                                        <p:attrNameLst>
                                          <p:attrName>style.visibility</p:attrName>
                                        </p:attrNameLst>
                                      </p:cBhvr>
                                      <p:to>
                                        <p:strVal val="visible"/>
                                      </p:to>
                                    </p:set>
                                    <p:anim calcmode="lin" valueType="num">
                                      <p:cBhvr>
                                        <p:cTn id="21" dur="1000" fill="hold"/>
                                        <p:tgtEl>
                                          <p:spTgt spid="68615"/>
                                        </p:tgtEl>
                                        <p:attrNameLst>
                                          <p:attrName>ppt_w</p:attrName>
                                        </p:attrNameLst>
                                      </p:cBhvr>
                                      <p:tavLst>
                                        <p:tav tm="0">
                                          <p:val>
                                            <p:fltVal val="0"/>
                                          </p:val>
                                        </p:tav>
                                        <p:tav tm="100000">
                                          <p:val>
                                            <p:strVal val="#ppt_w"/>
                                          </p:val>
                                        </p:tav>
                                      </p:tavLst>
                                    </p:anim>
                                    <p:anim calcmode="lin" valueType="num">
                                      <p:cBhvr>
                                        <p:cTn id="22" dur="1000" fill="hold"/>
                                        <p:tgtEl>
                                          <p:spTgt spid="68615"/>
                                        </p:tgtEl>
                                        <p:attrNameLst>
                                          <p:attrName>ppt_h</p:attrName>
                                        </p:attrNameLst>
                                      </p:cBhvr>
                                      <p:tavLst>
                                        <p:tav tm="0">
                                          <p:val>
                                            <p:fltVal val="0"/>
                                          </p:val>
                                        </p:tav>
                                        <p:tav tm="100000">
                                          <p:val>
                                            <p:strVal val="#ppt_h"/>
                                          </p:val>
                                        </p:tav>
                                      </p:tavLst>
                                    </p:anim>
                                    <p:animEffect transition="in" filter="fade">
                                      <p:cBhvr>
                                        <p:cTn id="23" dur="1000"/>
                                        <p:tgtEl>
                                          <p:spTgt spid="686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68632"/>
                                        </p:tgtEl>
                                        <p:attrNameLst>
                                          <p:attrName>style.visibility</p:attrName>
                                        </p:attrNameLst>
                                      </p:cBhvr>
                                      <p:to>
                                        <p:strVal val="visible"/>
                                      </p:to>
                                    </p:set>
                                    <p:anim calcmode="lin" valueType="num">
                                      <p:cBhvr additive="base">
                                        <p:cTn id="28" dur="500" fill="hold"/>
                                        <p:tgtEl>
                                          <p:spTgt spid="68632"/>
                                        </p:tgtEl>
                                        <p:attrNameLst>
                                          <p:attrName>ppt_x</p:attrName>
                                        </p:attrNameLst>
                                      </p:cBhvr>
                                      <p:tavLst>
                                        <p:tav tm="0">
                                          <p:val>
                                            <p:strVal val="0-#ppt_w/2"/>
                                          </p:val>
                                        </p:tav>
                                        <p:tav tm="100000">
                                          <p:val>
                                            <p:strVal val="#ppt_x"/>
                                          </p:val>
                                        </p:tav>
                                      </p:tavLst>
                                    </p:anim>
                                    <p:anim calcmode="lin" valueType="num">
                                      <p:cBhvr additive="base">
                                        <p:cTn id="29" dur="500" fill="hold"/>
                                        <p:tgtEl>
                                          <p:spTgt spid="6863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0" fill="hold" nodeType="clickEffect">
                                  <p:stCondLst>
                                    <p:cond delay="0"/>
                                  </p:stCondLst>
                                  <p:childTnLst>
                                    <p:set>
                                      <p:cBhvr>
                                        <p:cTn id="33" dur="1" fill="hold">
                                          <p:stCondLst>
                                            <p:cond delay="0"/>
                                          </p:stCondLst>
                                        </p:cTn>
                                        <p:tgtEl>
                                          <p:spTgt spid="68616"/>
                                        </p:tgtEl>
                                        <p:attrNameLst>
                                          <p:attrName>style.visibility</p:attrName>
                                        </p:attrNameLst>
                                      </p:cBhvr>
                                      <p:to>
                                        <p:strVal val="visible"/>
                                      </p:to>
                                    </p:set>
                                    <p:anim calcmode="lin" valueType="num">
                                      <p:cBhvr>
                                        <p:cTn id="34" dur="1000" fill="hold"/>
                                        <p:tgtEl>
                                          <p:spTgt spid="68616"/>
                                        </p:tgtEl>
                                        <p:attrNameLst>
                                          <p:attrName>ppt_w</p:attrName>
                                        </p:attrNameLst>
                                      </p:cBhvr>
                                      <p:tavLst>
                                        <p:tav tm="0">
                                          <p:val>
                                            <p:fltVal val="0"/>
                                          </p:val>
                                        </p:tav>
                                        <p:tav tm="100000">
                                          <p:val>
                                            <p:strVal val="#ppt_w"/>
                                          </p:val>
                                        </p:tav>
                                      </p:tavLst>
                                    </p:anim>
                                    <p:anim calcmode="lin" valueType="num">
                                      <p:cBhvr>
                                        <p:cTn id="35" dur="1000" fill="hold"/>
                                        <p:tgtEl>
                                          <p:spTgt spid="68616"/>
                                        </p:tgtEl>
                                        <p:attrNameLst>
                                          <p:attrName>ppt_h</p:attrName>
                                        </p:attrNameLst>
                                      </p:cBhvr>
                                      <p:tavLst>
                                        <p:tav tm="0">
                                          <p:val>
                                            <p:fltVal val="0"/>
                                          </p:val>
                                        </p:tav>
                                        <p:tav tm="100000">
                                          <p:val>
                                            <p:strVal val="#ppt_h"/>
                                          </p:val>
                                        </p:tav>
                                      </p:tavLst>
                                    </p:anim>
                                    <p:animEffect transition="in" filter="fade">
                                      <p:cBhvr>
                                        <p:cTn id="36" dur="1000"/>
                                        <p:tgtEl>
                                          <p:spTgt spid="686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68617"/>
                                        </p:tgtEl>
                                        <p:attrNameLst>
                                          <p:attrName>style.visibility</p:attrName>
                                        </p:attrNameLst>
                                      </p:cBhvr>
                                      <p:to>
                                        <p:strVal val="visible"/>
                                      </p:to>
                                    </p:set>
                                    <p:anim calcmode="lin" valueType="num">
                                      <p:cBhvr>
                                        <p:cTn id="41" dur="1000" fill="hold"/>
                                        <p:tgtEl>
                                          <p:spTgt spid="68617"/>
                                        </p:tgtEl>
                                        <p:attrNameLst>
                                          <p:attrName>ppt_w</p:attrName>
                                        </p:attrNameLst>
                                      </p:cBhvr>
                                      <p:tavLst>
                                        <p:tav tm="0">
                                          <p:val>
                                            <p:fltVal val="0"/>
                                          </p:val>
                                        </p:tav>
                                        <p:tav tm="100000">
                                          <p:val>
                                            <p:strVal val="#ppt_w"/>
                                          </p:val>
                                        </p:tav>
                                      </p:tavLst>
                                    </p:anim>
                                    <p:anim calcmode="lin" valueType="num">
                                      <p:cBhvr>
                                        <p:cTn id="42" dur="1000" fill="hold"/>
                                        <p:tgtEl>
                                          <p:spTgt spid="68617"/>
                                        </p:tgtEl>
                                        <p:attrNameLst>
                                          <p:attrName>ppt_h</p:attrName>
                                        </p:attrNameLst>
                                      </p:cBhvr>
                                      <p:tavLst>
                                        <p:tav tm="0">
                                          <p:val>
                                            <p:fltVal val="0"/>
                                          </p:val>
                                        </p:tav>
                                        <p:tav tm="100000">
                                          <p:val>
                                            <p:strVal val="#ppt_h"/>
                                          </p:val>
                                        </p:tav>
                                      </p:tavLst>
                                    </p:anim>
                                    <p:animEffect transition="in" filter="fade">
                                      <p:cBhvr>
                                        <p:cTn id="43" dur="1000"/>
                                        <p:tgtEl>
                                          <p:spTgt spid="686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0" fill="hold" nodeType="clickEffect">
                                  <p:stCondLst>
                                    <p:cond delay="0"/>
                                  </p:stCondLst>
                                  <p:childTnLst>
                                    <p:set>
                                      <p:cBhvr>
                                        <p:cTn id="47" dur="1" fill="hold">
                                          <p:stCondLst>
                                            <p:cond delay="0"/>
                                          </p:stCondLst>
                                        </p:cTn>
                                        <p:tgtEl>
                                          <p:spTgt spid="68626"/>
                                        </p:tgtEl>
                                        <p:attrNameLst>
                                          <p:attrName>style.visibility</p:attrName>
                                        </p:attrNameLst>
                                      </p:cBhvr>
                                      <p:to>
                                        <p:strVal val="visible"/>
                                      </p:to>
                                    </p:set>
                                    <p:anim calcmode="lin" valueType="num">
                                      <p:cBhvr>
                                        <p:cTn id="48" dur="1000" fill="hold"/>
                                        <p:tgtEl>
                                          <p:spTgt spid="68626"/>
                                        </p:tgtEl>
                                        <p:attrNameLst>
                                          <p:attrName>ppt_w</p:attrName>
                                        </p:attrNameLst>
                                      </p:cBhvr>
                                      <p:tavLst>
                                        <p:tav tm="0">
                                          <p:val>
                                            <p:fltVal val="0"/>
                                          </p:val>
                                        </p:tav>
                                        <p:tav tm="100000">
                                          <p:val>
                                            <p:strVal val="#ppt_w"/>
                                          </p:val>
                                        </p:tav>
                                      </p:tavLst>
                                    </p:anim>
                                    <p:anim calcmode="lin" valueType="num">
                                      <p:cBhvr>
                                        <p:cTn id="49" dur="1000" fill="hold"/>
                                        <p:tgtEl>
                                          <p:spTgt spid="68626"/>
                                        </p:tgtEl>
                                        <p:attrNameLst>
                                          <p:attrName>ppt_h</p:attrName>
                                        </p:attrNameLst>
                                      </p:cBhvr>
                                      <p:tavLst>
                                        <p:tav tm="0">
                                          <p:val>
                                            <p:fltVal val="0"/>
                                          </p:val>
                                        </p:tav>
                                        <p:tav tm="100000">
                                          <p:val>
                                            <p:strVal val="#ppt_h"/>
                                          </p:val>
                                        </p:tav>
                                      </p:tavLst>
                                    </p:anim>
                                    <p:animEffect transition="in" filter="fade">
                                      <p:cBhvr>
                                        <p:cTn id="50" dur="1000"/>
                                        <p:tgtEl>
                                          <p:spTgt spid="6862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nodeType="clickEffect">
                                  <p:stCondLst>
                                    <p:cond delay="0"/>
                                  </p:stCondLst>
                                  <p:childTnLst>
                                    <p:set>
                                      <p:cBhvr>
                                        <p:cTn id="54" dur="1" fill="hold">
                                          <p:stCondLst>
                                            <p:cond delay="0"/>
                                          </p:stCondLst>
                                        </p:cTn>
                                        <p:tgtEl>
                                          <p:spTgt spid="68624"/>
                                        </p:tgtEl>
                                        <p:attrNameLst>
                                          <p:attrName>style.visibility</p:attrName>
                                        </p:attrNameLst>
                                      </p:cBhvr>
                                      <p:to>
                                        <p:strVal val="visible"/>
                                      </p:to>
                                    </p:set>
                                    <p:anim calcmode="lin" valueType="num">
                                      <p:cBhvr>
                                        <p:cTn id="55" dur="1000" fill="hold"/>
                                        <p:tgtEl>
                                          <p:spTgt spid="68624"/>
                                        </p:tgtEl>
                                        <p:attrNameLst>
                                          <p:attrName>ppt_w</p:attrName>
                                        </p:attrNameLst>
                                      </p:cBhvr>
                                      <p:tavLst>
                                        <p:tav tm="0">
                                          <p:val>
                                            <p:fltVal val="0"/>
                                          </p:val>
                                        </p:tav>
                                        <p:tav tm="100000">
                                          <p:val>
                                            <p:strVal val="#ppt_w"/>
                                          </p:val>
                                        </p:tav>
                                      </p:tavLst>
                                    </p:anim>
                                    <p:anim calcmode="lin" valueType="num">
                                      <p:cBhvr>
                                        <p:cTn id="56" dur="1000" fill="hold"/>
                                        <p:tgtEl>
                                          <p:spTgt spid="68624"/>
                                        </p:tgtEl>
                                        <p:attrNameLst>
                                          <p:attrName>ppt_h</p:attrName>
                                        </p:attrNameLst>
                                      </p:cBhvr>
                                      <p:tavLst>
                                        <p:tav tm="0">
                                          <p:val>
                                            <p:fltVal val="0"/>
                                          </p:val>
                                        </p:tav>
                                        <p:tav tm="100000">
                                          <p:val>
                                            <p:strVal val="#ppt_h"/>
                                          </p:val>
                                        </p:tav>
                                      </p:tavLst>
                                    </p:anim>
                                    <p:animEffect transition="in" filter="fade">
                                      <p:cBhvr>
                                        <p:cTn id="57" dur="1000"/>
                                        <p:tgtEl>
                                          <p:spTgt spid="68624"/>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0" fill="hold" nodeType="clickEffect">
                                  <p:stCondLst>
                                    <p:cond delay="0"/>
                                  </p:stCondLst>
                                  <p:childTnLst>
                                    <p:set>
                                      <p:cBhvr>
                                        <p:cTn id="61" dur="1" fill="hold">
                                          <p:stCondLst>
                                            <p:cond delay="0"/>
                                          </p:stCondLst>
                                        </p:cTn>
                                        <p:tgtEl>
                                          <p:spTgt spid="68628"/>
                                        </p:tgtEl>
                                        <p:attrNameLst>
                                          <p:attrName>style.visibility</p:attrName>
                                        </p:attrNameLst>
                                      </p:cBhvr>
                                      <p:to>
                                        <p:strVal val="visible"/>
                                      </p:to>
                                    </p:set>
                                    <p:anim calcmode="lin" valueType="num">
                                      <p:cBhvr>
                                        <p:cTn id="62" dur="1000" fill="hold"/>
                                        <p:tgtEl>
                                          <p:spTgt spid="68628"/>
                                        </p:tgtEl>
                                        <p:attrNameLst>
                                          <p:attrName>ppt_w</p:attrName>
                                        </p:attrNameLst>
                                      </p:cBhvr>
                                      <p:tavLst>
                                        <p:tav tm="0">
                                          <p:val>
                                            <p:fltVal val="0"/>
                                          </p:val>
                                        </p:tav>
                                        <p:tav tm="100000">
                                          <p:val>
                                            <p:strVal val="#ppt_w"/>
                                          </p:val>
                                        </p:tav>
                                      </p:tavLst>
                                    </p:anim>
                                    <p:anim calcmode="lin" valueType="num">
                                      <p:cBhvr>
                                        <p:cTn id="63" dur="1000" fill="hold"/>
                                        <p:tgtEl>
                                          <p:spTgt spid="68628"/>
                                        </p:tgtEl>
                                        <p:attrNameLst>
                                          <p:attrName>ppt_h</p:attrName>
                                        </p:attrNameLst>
                                      </p:cBhvr>
                                      <p:tavLst>
                                        <p:tav tm="0">
                                          <p:val>
                                            <p:fltVal val="0"/>
                                          </p:val>
                                        </p:tav>
                                        <p:tav tm="100000">
                                          <p:val>
                                            <p:strVal val="#ppt_h"/>
                                          </p:val>
                                        </p:tav>
                                      </p:tavLst>
                                    </p:anim>
                                    <p:animEffect transition="in" filter="fade">
                                      <p:cBhvr>
                                        <p:cTn id="64" dur="1000"/>
                                        <p:tgtEl>
                                          <p:spTgt spid="686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nodeType="clickEffect">
                                  <p:stCondLst>
                                    <p:cond delay="0"/>
                                  </p:stCondLst>
                                  <p:childTnLst>
                                    <p:set>
                                      <p:cBhvr>
                                        <p:cTn id="68" dur="1" fill="hold">
                                          <p:stCondLst>
                                            <p:cond delay="0"/>
                                          </p:stCondLst>
                                        </p:cTn>
                                        <p:tgtEl>
                                          <p:spTgt spid="68630"/>
                                        </p:tgtEl>
                                        <p:attrNameLst>
                                          <p:attrName>style.visibility</p:attrName>
                                        </p:attrNameLst>
                                      </p:cBhvr>
                                      <p:to>
                                        <p:strVal val="visible"/>
                                      </p:to>
                                    </p:set>
                                    <p:anim calcmode="lin" valueType="num">
                                      <p:cBhvr>
                                        <p:cTn id="69" dur="1000" fill="hold"/>
                                        <p:tgtEl>
                                          <p:spTgt spid="68630"/>
                                        </p:tgtEl>
                                        <p:attrNameLst>
                                          <p:attrName>ppt_w</p:attrName>
                                        </p:attrNameLst>
                                      </p:cBhvr>
                                      <p:tavLst>
                                        <p:tav tm="0">
                                          <p:val>
                                            <p:fltVal val="0"/>
                                          </p:val>
                                        </p:tav>
                                        <p:tav tm="100000">
                                          <p:val>
                                            <p:strVal val="#ppt_w"/>
                                          </p:val>
                                        </p:tav>
                                      </p:tavLst>
                                    </p:anim>
                                    <p:anim calcmode="lin" valueType="num">
                                      <p:cBhvr>
                                        <p:cTn id="70" dur="1000" fill="hold"/>
                                        <p:tgtEl>
                                          <p:spTgt spid="68630"/>
                                        </p:tgtEl>
                                        <p:attrNameLst>
                                          <p:attrName>ppt_h</p:attrName>
                                        </p:attrNameLst>
                                      </p:cBhvr>
                                      <p:tavLst>
                                        <p:tav tm="0">
                                          <p:val>
                                            <p:fltVal val="0"/>
                                          </p:val>
                                        </p:tav>
                                        <p:tav tm="100000">
                                          <p:val>
                                            <p:strVal val="#ppt_h"/>
                                          </p:val>
                                        </p:tav>
                                      </p:tavLst>
                                    </p:anim>
                                    <p:animEffect transition="in" filter="fade">
                                      <p:cBhvr>
                                        <p:cTn id="71" dur="1000"/>
                                        <p:tgtEl>
                                          <p:spTgt spid="68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1" name="Picture 5" descr="L2"/>
          <p:cNvPicPr>
            <a:picLocks noChangeAspect="1" noChangeArrowheads="1"/>
          </p:cNvPicPr>
          <p:nvPr/>
        </p:nvPicPr>
        <p:blipFill>
          <a:blip r:embed="rId2"/>
          <a:srcRect/>
          <a:stretch>
            <a:fillRect/>
          </a:stretch>
        </p:blipFill>
        <p:spPr bwMode="auto">
          <a:xfrm>
            <a:off x="4572000" y="981075"/>
            <a:ext cx="4381500" cy="2924175"/>
          </a:xfrm>
          <a:prstGeom prst="rect">
            <a:avLst/>
          </a:prstGeom>
          <a:noFill/>
          <a:ln w="9525">
            <a:noFill/>
            <a:miter lim="800000"/>
            <a:headEnd/>
            <a:tailEnd/>
          </a:ln>
        </p:spPr>
      </p:pic>
      <p:pic>
        <p:nvPicPr>
          <p:cNvPr id="70662" name="Picture 6" descr="L3"/>
          <p:cNvPicPr>
            <a:picLocks noChangeAspect="1" noChangeArrowheads="1"/>
          </p:cNvPicPr>
          <p:nvPr/>
        </p:nvPicPr>
        <p:blipFill>
          <a:blip r:embed="rId3"/>
          <a:srcRect/>
          <a:stretch>
            <a:fillRect/>
          </a:stretch>
        </p:blipFill>
        <p:spPr bwMode="auto">
          <a:xfrm>
            <a:off x="2051050" y="3933825"/>
            <a:ext cx="4381500" cy="2924175"/>
          </a:xfrm>
          <a:prstGeom prst="rect">
            <a:avLst/>
          </a:prstGeom>
          <a:noFill/>
          <a:ln w="9525">
            <a:noFill/>
            <a:miter lim="800000"/>
            <a:headEnd/>
            <a:tailEnd/>
          </a:ln>
        </p:spPr>
      </p:pic>
      <p:sp>
        <p:nvSpPr>
          <p:cNvPr id="70664" name="Text Box 8"/>
          <p:cNvSpPr txBox="1">
            <a:spLocks noChangeArrowheads="1"/>
          </p:cNvSpPr>
          <p:nvPr/>
        </p:nvSpPr>
        <p:spPr bwMode="auto">
          <a:xfrm>
            <a:off x="4643438" y="3500438"/>
            <a:ext cx="1187450" cy="366712"/>
          </a:xfrm>
          <a:prstGeom prst="rect">
            <a:avLst/>
          </a:prstGeom>
          <a:noFill/>
          <a:ln w="9525">
            <a:noFill/>
            <a:miter lim="800000"/>
            <a:headEnd/>
            <a:tailEnd/>
          </a:ln>
        </p:spPr>
        <p:txBody>
          <a:bodyPr wrap="none">
            <a:spAutoFit/>
          </a:bodyPr>
          <a:lstStyle/>
          <a:p>
            <a:r>
              <a:rPr lang="en-US">
                <a:solidFill>
                  <a:srgbClr val="0000FF"/>
                </a:solidFill>
              </a:rPr>
              <a:t> </a:t>
            </a:r>
            <a:r>
              <a:rPr lang="en-US" b="1">
                <a:solidFill>
                  <a:srgbClr val="000099"/>
                </a:solidFill>
              </a:rPr>
              <a:t>ALL (L2)</a:t>
            </a:r>
          </a:p>
        </p:txBody>
      </p:sp>
      <p:sp>
        <p:nvSpPr>
          <p:cNvPr id="68613" name="Text Box 9"/>
          <p:cNvSpPr txBox="1">
            <a:spLocks noChangeArrowheads="1"/>
          </p:cNvSpPr>
          <p:nvPr/>
        </p:nvSpPr>
        <p:spPr bwMode="auto">
          <a:xfrm>
            <a:off x="2355850" y="6299200"/>
            <a:ext cx="184150" cy="366713"/>
          </a:xfrm>
          <a:prstGeom prst="rect">
            <a:avLst/>
          </a:prstGeom>
          <a:noFill/>
          <a:ln w="9525">
            <a:noFill/>
            <a:miter lim="800000"/>
            <a:headEnd/>
            <a:tailEnd/>
          </a:ln>
        </p:spPr>
        <p:txBody>
          <a:bodyPr>
            <a:spAutoFit/>
          </a:bodyPr>
          <a:lstStyle/>
          <a:p>
            <a:pPr>
              <a:spcBef>
                <a:spcPct val="50000"/>
              </a:spcBef>
            </a:pPr>
            <a:endParaRPr lang="en-US"/>
          </a:p>
        </p:txBody>
      </p:sp>
      <p:sp>
        <p:nvSpPr>
          <p:cNvPr id="70666" name="Text Box 10"/>
          <p:cNvSpPr txBox="1">
            <a:spLocks noChangeArrowheads="1"/>
          </p:cNvSpPr>
          <p:nvPr/>
        </p:nvSpPr>
        <p:spPr bwMode="auto">
          <a:xfrm>
            <a:off x="2339975" y="6491288"/>
            <a:ext cx="1439863" cy="366712"/>
          </a:xfrm>
          <a:prstGeom prst="rect">
            <a:avLst/>
          </a:prstGeom>
          <a:noFill/>
          <a:ln w="9525">
            <a:noFill/>
            <a:miter lim="800000"/>
            <a:headEnd/>
            <a:tailEnd/>
          </a:ln>
        </p:spPr>
        <p:txBody>
          <a:bodyPr>
            <a:spAutoFit/>
          </a:bodyPr>
          <a:lstStyle/>
          <a:p>
            <a:r>
              <a:rPr lang="en-US" b="1">
                <a:solidFill>
                  <a:srgbClr val="000099"/>
                </a:solidFill>
              </a:rPr>
              <a:t>ALL (L3)</a:t>
            </a:r>
          </a:p>
        </p:txBody>
      </p:sp>
      <p:pic>
        <p:nvPicPr>
          <p:cNvPr id="70660" name="Picture 4" descr="L!"/>
          <p:cNvPicPr>
            <a:picLocks noChangeAspect="1" noChangeArrowheads="1"/>
          </p:cNvPicPr>
          <p:nvPr/>
        </p:nvPicPr>
        <p:blipFill>
          <a:blip r:embed="rId4"/>
          <a:srcRect/>
          <a:stretch>
            <a:fillRect/>
          </a:stretch>
        </p:blipFill>
        <p:spPr bwMode="auto">
          <a:xfrm>
            <a:off x="179388" y="981075"/>
            <a:ext cx="4176712" cy="2924175"/>
          </a:xfrm>
          <a:prstGeom prst="rect">
            <a:avLst/>
          </a:prstGeom>
          <a:noFill/>
          <a:ln w="9525">
            <a:noFill/>
            <a:miter lim="800000"/>
            <a:headEnd/>
            <a:tailEnd/>
          </a:ln>
        </p:spPr>
      </p:pic>
      <p:sp>
        <p:nvSpPr>
          <p:cNvPr id="70667" name="Rectangle 11"/>
          <p:cNvSpPr>
            <a:spLocks noChangeArrowheads="1"/>
          </p:cNvSpPr>
          <p:nvPr/>
        </p:nvSpPr>
        <p:spPr bwMode="auto">
          <a:xfrm>
            <a:off x="0" y="-171450"/>
            <a:ext cx="9144000" cy="1128713"/>
          </a:xfrm>
          <a:prstGeom prst="rect">
            <a:avLst/>
          </a:prstGeom>
          <a:noFill/>
          <a:ln w="9525">
            <a:noFill/>
            <a:miter lim="800000"/>
            <a:headEnd/>
            <a:tailEnd/>
          </a:ln>
          <a:effectLst/>
        </p:spPr>
        <p:txBody>
          <a:bodyPr>
            <a:spAutoFit/>
          </a:bodyPr>
          <a:lstStyle/>
          <a:p>
            <a:pPr algn="ctr">
              <a:defRPr/>
            </a:pPr>
            <a:r>
              <a:rPr lang="en-US" sz="4000" b="1" i="1" dirty="0">
                <a:solidFill>
                  <a:schemeClr val="tx2"/>
                </a:solidFill>
                <a:effectLst>
                  <a:outerShdw blurRad="38100" dist="38100" dir="2700000" algn="tl">
                    <a:srgbClr val="000000"/>
                  </a:outerShdw>
                </a:effectLst>
              </a:rPr>
              <a:t>Acute Lymphoblastic </a:t>
            </a:r>
            <a:r>
              <a:rPr lang="en-US" sz="4000" b="1" i="1" dirty="0" err="1">
                <a:solidFill>
                  <a:schemeClr val="tx2"/>
                </a:solidFill>
                <a:effectLst>
                  <a:outerShdw blurRad="38100" dist="38100" dir="2700000" algn="tl">
                    <a:srgbClr val="000000"/>
                  </a:outerShdw>
                </a:effectLst>
              </a:rPr>
              <a:t>Leukaemia</a:t>
            </a:r>
            <a:r>
              <a:rPr lang="en-US" b="1" dirty="0">
                <a:solidFill>
                  <a:schemeClr val="tx2"/>
                </a:solidFill>
                <a:effectLst>
                  <a:outerShdw blurRad="38100" dist="38100" dir="2700000" algn="tl">
                    <a:srgbClr val="000000"/>
                  </a:outerShdw>
                </a:effectLst>
              </a:rPr>
              <a:t/>
            </a:r>
            <a:br>
              <a:rPr lang="en-US" b="1" dirty="0">
                <a:solidFill>
                  <a:schemeClr val="tx2"/>
                </a:solidFill>
                <a:effectLst>
                  <a:outerShdw blurRad="38100" dist="38100" dir="2700000" algn="tl">
                    <a:srgbClr val="000000"/>
                  </a:outerShdw>
                </a:effectLst>
              </a:rPr>
            </a:br>
            <a:r>
              <a:rPr lang="en-US" sz="2800" dirty="0">
                <a:solidFill>
                  <a:schemeClr val="tx2"/>
                </a:solidFill>
                <a:effectLst>
                  <a:outerShdw blurRad="38100" dist="38100" dir="2700000" algn="tl">
                    <a:srgbClr val="000000"/>
                  </a:outerShdw>
                </a:effectLst>
              </a:rPr>
              <a:t>Laboratory Diagnosis - FAB Classification</a:t>
            </a:r>
          </a:p>
        </p:txBody>
      </p:sp>
      <p:sp>
        <p:nvSpPr>
          <p:cNvPr id="70668" name="Text Box 12"/>
          <p:cNvSpPr txBox="1">
            <a:spLocks noChangeArrowheads="1"/>
          </p:cNvSpPr>
          <p:nvPr/>
        </p:nvSpPr>
        <p:spPr bwMode="auto">
          <a:xfrm>
            <a:off x="179388" y="3500438"/>
            <a:ext cx="1403350" cy="366712"/>
          </a:xfrm>
          <a:prstGeom prst="rect">
            <a:avLst/>
          </a:prstGeom>
          <a:noFill/>
          <a:ln w="9525">
            <a:noFill/>
            <a:miter lim="800000"/>
            <a:headEnd/>
            <a:tailEnd/>
          </a:ln>
        </p:spPr>
        <p:txBody>
          <a:bodyPr>
            <a:spAutoFit/>
          </a:bodyPr>
          <a:lstStyle/>
          <a:p>
            <a:r>
              <a:rPr lang="en-US">
                <a:solidFill>
                  <a:srgbClr val="0000FF"/>
                </a:solidFill>
              </a:rPr>
              <a:t>  </a:t>
            </a:r>
            <a:r>
              <a:rPr lang="en-US" b="1">
                <a:solidFill>
                  <a:srgbClr val="000099"/>
                </a:solidFill>
              </a:rPr>
              <a:t>ALL (L1)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667">
                                            <p:txEl>
                                              <p:pRg st="0" end="0"/>
                                            </p:txEl>
                                          </p:spTgt>
                                        </p:tgtEl>
                                        <p:attrNameLst>
                                          <p:attrName>style.visibility</p:attrName>
                                        </p:attrNameLst>
                                      </p:cBhvr>
                                      <p:to>
                                        <p:strVal val="visible"/>
                                      </p:to>
                                    </p:set>
                                    <p:anim calcmode="lin" valueType="num">
                                      <p:cBhvr additive="base">
                                        <p:cTn id="7" dur="500" fill="hold"/>
                                        <p:tgtEl>
                                          <p:spTgt spid="706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06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70660"/>
                                        </p:tgtEl>
                                        <p:attrNameLst>
                                          <p:attrName>style.visibility</p:attrName>
                                        </p:attrNameLst>
                                      </p:cBhvr>
                                      <p:to>
                                        <p:strVal val="visible"/>
                                      </p:to>
                                    </p:set>
                                    <p:anim calcmode="lin" valueType="num">
                                      <p:cBhvr>
                                        <p:cTn id="13" dur="1000" fill="hold"/>
                                        <p:tgtEl>
                                          <p:spTgt spid="70660"/>
                                        </p:tgtEl>
                                        <p:attrNameLst>
                                          <p:attrName>ppt_w</p:attrName>
                                        </p:attrNameLst>
                                      </p:cBhvr>
                                      <p:tavLst>
                                        <p:tav tm="0">
                                          <p:val>
                                            <p:fltVal val="0"/>
                                          </p:val>
                                        </p:tav>
                                        <p:tav tm="100000">
                                          <p:val>
                                            <p:strVal val="#ppt_w"/>
                                          </p:val>
                                        </p:tav>
                                      </p:tavLst>
                                    </p:anim>
                                    <p:anim calcmode="lin" valueType="num">
                                      <p:cBhvr>
                                        <p:cTn id="14" dur="1000" fill="hold"/>
                                        <p:tgtEl>
                                          <p:spTgt spid="70660"/>
                                        </p:tgtEl>
                                        <p:attrNameLst>
                                          <p:attrName>ppt_h</p:attrName>
                                        </p:attrNameLst>
                                      </p:cBhvr>
                                      <p:tavLst>
                                        <p:tav tm="0">
                                          <p:val>
                                            <p:fltVal val="0"/>
                                          </p:val>
                                        </p:tav>
                                        <p:tav tm="100000">
                                          <p:val>
                                            <p:strVal val="#ppt_h"/>
                                          </p:val>
                                        </p:tav>
                                      </p:tavLst>
                                    </p:anim>
                                    <p:animEffect transition="in" filter="fade">
                                      <p:cBhvr>
                                        <p:cTn id="15" dur="1000"/>
                                        <p:tgtEl>
                                          <p:spTgt spid="70660"/>
                                        </p:tgtEl>
                                      </p:cBhvr>
                                    </p:animEffect>
                                  </p:childTnLst>
                                </p:cTn>
                              </p:par>
                              <p:par>
                                <p:cTn id="16" presetID="53" presetClass="entr" presetSubtype="0" fill="hold" nodeType="withEffect">
                                  <p:stCondLst>
                                    <p:cond delay="0"/>
                                  </p:stCondLst>
                                  <p:childTnLst>
                                    <p:set>
                                      <p:cBhvr>
                                        <p:cTn id="17" dur="1" fill="hold">
                                          <p:stCondLst>
                                            <p:cond delay="0"/>
                                          </p:stCondLst>
                                        </p:cTn>
                                        <p:tgtEl>
                                          <p:spTgt spid="70668">
                                            <p:txEl>
                                              <p:pRg st="0" end="0"/>
                                            </p:txEl>
                                          </p:spTgt>
                                        </p:tgtEl>
                                        <p:attrNameLst>
                                          <p:attrName>style.visibility</p:attrName>
                                        </p:attrNameLst>
                                      </p:cBhvr>
                                      <p:to>
                                        <p:strVal val="visible"/>
                                      </p:to>
                                    </p:set>
                                    <p:anim calcmode="lin" valueType="num">
                                      <p:cBhvr>
                                        <p:cTn id="18" dur="1000" fill="hold"/>
                                        <p:tgtEl>
                                          <p:spTgt spid="70668">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70668">
                                            <p:txEl>
                                              <p:pRg st="0" end="0"/>
                                            </p:txEl>
                                          </p:spTgt>
                                        </p:tgtEl>
                                        <p:attrNameLst>
                                          <p:attrName>ppt_h</p:attrName>
                                        </p:attrNameLst>
                                      </p:cBhvr>
                                      <p:tavLst>
                                        <p:tav tm="0">
                                          <p:val>
                                            <p:fltVal val="0"/>
                                          </p:val>
                                        </p:tav>
                                        <p:tav tm="100000">
                                          <p:val>
                                            <p:strVal val="#ppt_h"/>
                                          </p:val>
                                        </p:tav>
                                      </p:tavLst>
                                    </p:anim>
                                    <p:animEffect transition="in" filter="fade">
                                      <p:cBhvr>
                                        <p:cTn id="20" dur="1000"/>
                                        <p:tgtEl>
                                          <p:spTgt spid="7066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70661"/>
                                        </p:tgtEl>
                                        <p:attrNameLst>
                                          <p:attrName>style.visibility</p:attrName>
                                        </p:attrNameLst>
                                      </p:cBhvr>
                                      <p:to>
                                        <p:strVal val="visible"/>
                                      </p:to>
                                    </p:set>
                                    <p:anim calcmode="lin" valueType="num">
                                      <p:cBhvr>
                                        <p:cTn id="25" dur="1000" fill="hold"/>
                                        <p:tgtEl>
                                          <p:spTgt spid="70661"/>
                                        </p:tgtEl>
                                        <p:attrNameLst>
                                          <p:attrName>ppt_w</p:attrName>
                                        </p:attrNameLst>
                                      </p:cBhvr>
                                      <p:tavLst>
                                        <p:tav tm="0">
                                          <p:val>
                                            <p:fltVal val="0"/>
                                          </p:val>
                                        </p:tav>
                                        <p:tav tm="100000">
                                          <p:val>
                                            <p:strVal val="#ppt_w"/>
                                          </p:val>
                                        </p:tav>
                                      </p:tavLst>
                                    </p:anim>
                                    <p:anim calcmode="lin" valueType="num">
                                      <p:cBhvr>
                                        <p:cTn id="26" dur="1000" fill="hold"/>
                                        <p:tgtEl>
                                          <p:spTgt spid="70661"/>
                                        </p:tgtEl>
                                        <p:attrNameLst>
                                          <p:attrName>ppt_h</p:attrName>
                                        </p:attrNameLst>
                                      </p:cBhvr>
                                      <p:tavLst>
                                        <p:tav tm="0">
                                          <p:val>
                                            <p:fltVal val="0"/>
                                          </p:val>
                                        </p:tav>
                                        <p:tav tm="100000">
                                          <p:val>
                                            <p:strVal val="#ppt_h"/>
                                          </p:val>
                                        </p:tav>
                                      </p:tavLst>
                                    </p:anim>
                                    <p:animEffect transition="in" filter="fade">
                                      <p:cBhvr>
                                        <p:cTn id="27" dur="1000"/>
                                        <p:tgtEl>
                                          <p:spTgt spid="70661"/>
                                        </p:tgtEl>
                                      </p:cBhvr>
                                    </p:animEffect>
                                  </p:childTnLst>
                                </p:cTn>
                              </p:par>
                              <p:par>
                                <p:cTn id="28" presetID="53" presetClass="entr" presetSubtype="0" fill="hold" nodeType="withEffect">
                                  <p:stCondLst>
                                    <p:cond delay="0"/>
                                  </p:stCondLst>
                                  <p:childTnLst>
                                    <p:set>
                                      <p:cBhvr>
                                        <p:cTn id="29" dur="1" fill="hold">
                                          <p:stCondLst>
                                            <p:cond delay="0"/>
                                          </p:stCondLst>
                                        </p:cTn>
                                        <p:tgtEl>
                                          <p:spTgt spid="70664">
                                            <p:txEl>
                                              <p:pRg st="0" end="0"/>
                                            </p:txEl>
                                          </p:spTgt>
                                        </p:tgtEl>
                                        <p:attrNameLst>
                                          <p:attrName>style.visibility</p:attrName>
                                        </p:attrNameLst>
                                      </p:cBhvr>
                                      <p:to>
                                        <p:strVal val="visible"/>
                                      </p:to>
                                    </p:set>
                                    <p:anim calcmode="lin" valueType="num">
                                      <p:cBhvr>
                                        <p:cTn id="30" dur="1000" fill="hold"/>
                                        <p:tgtEl>
                                          <p:spTgt spid="70664">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70664">
                                            <p:txEl>
                                              <p:pRg st="0" end="0"/>
                                            </p:txEl>
                                          </p:spTgt>
                                        </p:tgtEl>
                                        <p:attrNameLst>
                                          <p:attrName>ppt_h</p:attrName>
                                        </p:attrNameLst>
                                      </p:cBhvr>
                                      <p:tavLst>
                                        <p:tav tm="0">
                                          <p:val>
                                            <p:fltVal val="0"/>
                                          </p:val>
                                        </p:tav>
                                        <p:tav tm="100000">
                                          <p:val>
                                            <p:strVal val="#ppt_h"/>
                                          </p:val>
                                        </p:tav>
                                      </p:tavLst>
                                    </p:anim>
                                    <p:animEffect transition="in" filter="fade">
                                      <p:cBhvr>
                                        <p:cTn id="32" dur="1000"/>
                                        <p:tgtEl>
                                          <p:spTgt spid="7066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70662"/>
                                        </p:tgtEl>
                                        <p:attrNameLst>
                                          <p:attrName>style.visibility</p:attrName>
                                        </p:attrNameLst>
                                      </p:cBhvr>
                                      <p:to>
                                        <p:strVal val="visible"/>
                                      </p:to>
                                    </p:set>
                                    <p:anim calcmode="lin" valueType="num">
                                      <p:cBhvr>
                                        <p:cTn id="37" dur="1000" fill="hold"/>
                                        <p:tgtEl>
                                          <p:spTgt spid="70662"/>
                                        </p:tgtEl>
                                        <p:attrNameLst>
                                          <p:attrName>ppt_w</p:attrName>
                                        </p:attrNameLst>
                                      </p:cBhvr>
                                      <p:tavLst>
                                        <p:tav tm="0">
                                          <p:val>
                                            <p:fltVal val="0"/>
                                          </p:val>
                                        </p:tav>
                                        <p:tav tm="100000">
                                          <p:val>
                                            <p:strVal val="#ppt_w"/>
                                          </p:val>
                                        </p:tav>
                                      </p:tavLst>
                                    </p:anim>
                                    <p:anim calcmode="lin" valueType="num">
                                      <p:cBhvr>
                                        <p:cTn id="38" dur="1000" fill="hold"/>
                                        <p:tgtEl>
                                          <p:spTgt spid="70662"/>
                                        </p:tgtEl>
                                        <p:attrNameLst>
                                          <p:attrName>ppt_h</p:attrName>
                                        </p:attrNameLst>
                                      </p:cBhvr>
                                      <p:tavLst>
                                        <p:tav tm="0">
                                          <p:val>
                                            <p:fltVal val="0"/>
                                          </p:val>
                                        </p:tav>
                                        <p:tav tm="100000">
                                          <p:val>
                                            <p:strVal val="#ppt_h"/>
                                          </p:val>
                                        </p:tav>
                                      </p:tavLst>
                                    </p:anim>
                                    <p:animEffect transition="in" filter="fade">
                                      <p:cBhvr>
                                        <p:cTn id="39" dur="1000"/>
                                        <p:tgtEl>
                                          <p:spTgt spid="70662"/>
                                        </p:tgtEl>
                                      </p:cBhvr>
                                    </p:animEffect>
                                  </p:childTnLst>
                                </p:cTn>
                              </p:par>
                              <p:par>
                                <p:cTn id="40" presetID="53" presetClass="entr" presetSubtype="0" fill="hold" nodeType="withEffect">
                                  <p:stCondLst>
                                    <p:cond delay="0"/>
                                  </p:stCondLst>
                                  <p:childTnLst>
                                    <p:set>
                                      <p:cBhvr>
                                        <p:cTn id="41" dur="1" fill="hold">
                                          <p:stCondLst>
                                            <p:cond delay="0"/>
                                          </p:stCondLst>
                                        </p:cTn>
                                        <p:tgtEl>
                                          <p:spTgt spid="70666">
                                            <p:txEl>
                                              <p:pRg st="0" end="0"/>
                                            </p:txEl>
                                          </p:spTgt>
                                        </p:tgtEl>
                                        <p:attrNameLst>
                                          <p:attrName>style.visibility</p:attrName>
                                        </p:attrNameLst>
                                      </p:cBhvr>
                                      <p:to>
                                        <p:strVal val="visible"/>
                                      </p:to>
                                    </p:set>
                                    <p:anim calcmode="lin" valueType="num">
                                      <p:cBhvr>
                                        <p:cTn id="42" dur="1000" fill="hold"/>
                                        <p:tgtEl>
                                          <p:spTgt spid="70666">
                                            <p:txEl>
                                              <p:pRg st="0" end="0"/>
                                            </p:txEl>
                                          </p:spTgt>
                                        </p:tgtEl>
                                        <p:attrNameLst>
                                          <p:attrName>ppt_w</p:attrName>
                                        </p:attrNameLst>
                                      </p:cBhvr>
                                      <p:tavLst>
                                        <p:tav tm="0">
                                          <p:val>
                                            <p:fltVal val="0"/>
                                          </p:val>
                                        </p:tav>
                                        <p:tav tm="100000">
                                          <p:val>
                                            <p:strVal val="#ppt_w"/>
                                          </p:val>
                                        </p:tav>
                                      </p:tavLst>
                                    </p:anim>
                                    <p:anim calcmode="lin" valueType="num">
                                      <p:cBhvr>
                                        <p:cTn id="43" dur="1000" fill="hold"/>
                                        <p:tgtEl>
                                          <p:spTgt spid="70666">
                                            <p:txEl>
                                              <p:pRg st="0" end="0"/>
                                            </p:txEl>
                                          </p:spTgt>
                                        </p:tgtEl>
                                        <p:attrNameLst>
                                          <p:attrName>ppt_h</p:attrName>
                                        </p:attrNameLst>
                                      </p:cBhvr>
                                      <p:tavLst>
                                        <p:tav tm="0">
                                          <p:val>
                                            <p:fltVal val="0"/>
                                          </p:val>
                                        </p:tav>
                                        <p:tav tm="100000">
                                          <p:val>
                                            <p:strVal val="#ppt_h"/>
                                          </p:val>
                                        </p:tav>
                                      </p:tavLst>
                                    </p:anim>
                                    <p:animEffect transition="in" filter="fade">
                                      <p:cBhvr>
                                        <p:cTn id="44" dur="1000"/>
                                        <p:tgtEl>
                                          <p:spTgt spid="706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z="4000" smtClean="0">
                <a:solidFill>
                  <a:srgbClr val="FF0000"/>
                </a:solidFill>
              </a:rPr>
              <a:t>MULTIPLE MYELOMA</a:t>
            </a:r>
          </a:p>
        </p:txBody>
      </p:sp>
      <p:pic>
        <p:nvPicPr>
          <p:cNvPr id="69635" name="Picture 4" descr="C:\Documents and Settings\DrHiggy\Desktop\myeloma.jpg"/>
          <p:cNvPicPr>
            <a:picLocks noChangeAspect="1" noChangeArrowheads="1"/>
          </p:cNvPicPr>
          <p:nvPr/>
        </p:nvPicPr>
        <p:blipFill>
          <a:blip r:embed="rId2"/>
          <a:srcRect/>
          <a:stretch>
            <a:fillRect/>
          </a:stretch>
        </p:blipFill>
        <p:spPr bwMode="auto">
          <a:xfrm>
            <a:off x="228600" y="1676400"/>
            <a:ext cx="4572000" cy="3276600"/>
          </a:xfrm>
          <a:prstGeom prst="rect">
            <a:avLst/>
          </a:prstGeom>
          <a:noFill/>
          <a:ln w="9525">
            <a:noFill/>
            <a:miter lim="800000"/>
            <a:headEnd/>
            <a:tailEnd/>
          </a:ln>
        </p:spPr>
      </p:pic>
      <p:pic>
        <p:nvPicPr>
          <p:cNvPr id="69636" name="Picture 5" descr="C:\Documents and Settings\DrHiggy\Desktop\Mott cell.jpg"/>
          <p:cNvPicPr>
            <a:picLocks noChangeAspect="1" noChangeArrowheads="1"/>
          </p:cNvPicPr>
          <p:nvPr/>
        </p:nvPicPr>
        <p:blipFill>
          <a:blip r:embed="rId3"/>
          <a:srcRect/>
          <a:stretch>
            <a:fillRect/>
          </a:stretch>
        </p:blipFill>
        <p:spPr bwMode="auto">
          <a:xfrm>
            <a:off x="5181600" y="1752600"/>
            <a:ext cx="3162300" cy="2438400"/>
          </a:xfrm>
          <a:prstGeom prst="rect">
            <a:avLst/>
          </a:prstGeom>
          <a:noFill/>
          <a:ln w="9525">
            <a:noFill/>
            <a:miter lim="800000"/>
            <a:headEnd/>
            <a:tailEnd/>
          </a:ln>
        </p:spPr>
      </p:pic>
      <p:sp>
        <p:nvSpPr>
          <p:cNvPr id="69637" name="TextBox 6"/>
          <p:cNvSpPr txBox="1">
            <a:spLocks noChangeArrowheads="1"/>
          </p:cNvSpPr>
          <p:nvPr/>
        </p:nvSpPr>
        <p:spPr bwMode="auto">
          <a:xfrm>
            <a:off x="7162800" y="3657600"/>
            <a:ext cx="1095375" cy="369888"/>
          </a:xfrm>
          <a:prstGeom prst="rect">
            <a:avLst/>
          </a:prstGeom>
          <a:solidFill>
            <a:schemeClr val="bg1"/>
          </a:solidFill>
          <a:ln w="28575">
            <a:solidFill>
              <a:srgbClr val="FF0000"/>
            </a:solidFill>
            <a:miter lim="800000"/>
            <a:headEnd/>
            <a:tailEnd/>
          </a:ln>
        </p:spPr>
        <p:txBody>
          <a:bodyPr wrap="none">
            <a:spAutoFit/>
          </a:bodyPr>
          <a:lstStyle/>
          <a:p>
            <a:r>
              <a:rPr lang="en-US"/>
              <a:t>Mott Cell</a:t>
            </a:r>
          </a:p>
        </p:txBody>
      </p:sp>
      <p:cxnSp>
        <p:nvCxnSpPr>
          <p:cNvPr id="9" name="Straight Arrow Connector 8"/>
          <p:cNvCxnSpPr/>
          <p:nvPr/>
        </p:nvCxnSpPr>
        <p:spPr>
          <a:xfrm rot="10800000">
            <a:off x="7162800" y="3352800"/>
            <a:ext cx="4572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heme003"/>
          <p:cNvPicPr>
            <a:picLocks noChangeAspect="1" noChangeArrowheads="1"/>
          </p:cNvPicPr>
          <p:nvPr/>
        </p:nvPicPr>
        <p:blipFill>
          <a:blip r:embed="rId2"/>
          <a:srcRect/>
          <a:stretch>
            <a:fillRect/>
          </a:stretch>
        </p:blipFill>
        <p:spPr bwMode="auto">
          <a:xfrm>
            <a:off x="1295400" y="914400"/>
            <a:ext cx="6743700" cy="4429125"/>
          </a:xfrm>
          <a:prstGeom prst="rect">
            <a:avLst/>
          </a:prstGeom>
          <a:noFill/>
          <a:ln w="9525">
            <a:noFill/>
            <a:miter lim="800000"/>
            <a:headEnd/>
            <a:tailEnd/>
          </a:ln>
        </p:spPr>
      </p:pic>
      <p:sp>
        <p:nvSpPr>
          <p:cNvPr id="8195" name="Text Box 6"/>
          <p:cNvSpPr txBox="1">
            <a:spLocks noChangeArrowheads="1"/>
          </p:cNvSpPr>
          <p:nvPr/>
        </p:nvSpPr>
        <p:spPr bwMode="auto">
          <a:xfrm>
            <a:off x="1371600" y="5638800"/>
            <a:ext cx="6477000" cy="369888"/>
          </a:xfrm>
          <a:prstGeom prst="rect">
            <a:avLst/>
          </a:prstGeom>
          <a:noFill/>
          <a:ln w="9525">
            <a:noFill/>
            <a:miter lim="800000"/>
            <a:headEnd/>
            <a:tailEnd/>
          </a:ln>
        </p:spPr>
        <p:txBody>
          <a:bodyPr>
            <a:spAutoFit/>
          </a:bodyPr>
          <a:lstStyle/>
          <a:p>
            <a:pPr>
              <a:spcBef>
                <a:spcPct val="50000"/>
              </a:spcBef>
            </a:pPr>
            <a:r>
              <a:rPr lang="en-US">
                <a:solidFill>
                  <a:srgbClr val="0000FF"/>
                </a:solidFill>
              </a:rPr>
              <a:t>This normal peripheral smear demonstrates a monocyte.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heme004"/>
          <p:cNvPicPr>
            <a:picLocks noChangeAspect="1" noChangeArrowheads="1"/>
          </p:cNvPicPr>
          <p:nvPr/>
        </p:nvPicPr>
        <p:blipFill>
          <a:blip r:embed="rId2"/>
          <a:srcRect/>
          <a:stretch>
            <a:fillRect/>
          </a:stretch>
        </p:blipFill>
        <p:spPr bwMode="auto">
          <a:xfrm>
            <a:off x="990600" y="685800"/>
            <a:ext cx="6972300" cy="4578350"/>
          </a:xfrm>
          <a:prstGeom prst="rect">
            <a:avLst/>
          </a:prstGeom>
          <a:noFill/>
          <a:ln w="9525">
            <a:noFill/>
            <a:miter lim="800000"/>
            <a:headEnd/>
            <a:tailEnd/>
          </a:ln>
        </p:spPr>
      </p:pic>
      <p:sp>
        <p:nvSpPr>
          <p:cNvPr id="9219" name="Text Box 6"/>
          <p:cNvSpPr txBox="1">
            <a:spLocks noChangeArrowheads="1"/>
          </p:cNvSpPr>
          <p:nvPr/>
        </p:nvSpPr>
        <p:spPr bwMode="auto">
          <a:xfrm>
            <a:off x="1295400" y="5638800"/>
            <a:ext cx="6400800" cy="646113"/>
          </a:xfrm>
          <a:prstGeom prst="rect">
            <a:avLst/>
          </a:prstGeom>
          <a:noFill/>
          <a:ln w="9525">
            <a:noFill/>
            <a:miter lim="800000"/>
            <a:headEnd/>
            <a:tailEnd/>
          </a:ln>
        </p:spPr>
        <p:txBody>
          <a:bodyPr>
            <a:spAutoFit/>
          </a:bodyPr>
          <a:lstStyle/>
          <a:p>
            <a:pPr>
              <a:spcBef>
                <a:spcPct val="50000"/>
              </a:spcBef>
            </a:pPr>
            <a:r>
              <a:rPr lang="en-US">
                <a:solidFill>
                  <a:srgbClr val="0000FF"/>
                </a:solidFill>
              </a:rPr>
              <a:t>This normal peripheral smear demonstrates an eosinophil and a lymphocyte.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0"/>
            <a:ext cx="8229600" cy="1143000"/>
          </a:xfrm>
        </p:spPr>
        <p:txBody>
          <a:bodyPr/>
          <a:lstStyle/>
          <a:p>
            <a:pPr eaLnBrk="1" hangingPunct="1"/>
            <a:r>
              <a:rPr lang="en-US" smtClean="0">
                <a:solidFill>
                  <a:srgbClr val="FF0000"/>
                </a:solidFill>
              </a:rPr>
              <a:t>Normal WBCs</a:t>
            </a:r>
          </a:p>
        </p:txBody>
      </p:sp>
      <p:pic>
        <p:nvPicPr>
          <p:cNvPr id="10243" name="Picture 2" descr="C:\Documents and Settings\DrHiggy\Desktop\hemewbcs100.jpg"/>
          <p:cNvPicPr>
            <a:picLocks noChangeAspect="1" noChangeArrowheads="1"/>
          </p:cNvPicPr>
          <p:nvPr/>
        </p:nvPicPr>
        <p:blipFill>
          <a:blip r:embed="rId2"/>
          <a:srcRect/>
          <a:stretch>
            <a:fillRect/>
          </a:stretch>
        </p:blipFill>
        <p:spPr bwMode="auto">
          <a:xfrm>
            <a:off x="304800" y="1066800"/>
            <a:ext cx="85344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1226</TotalTime>
  <Words>695</Words>
  <Application>Microsoft Office PowerPoint</Application>
  <PresentationFormat>On-screen Show (4:3)</PresentationFormat>
  <Paragraphs>439</Paragraphs>
  <Slides>67</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67</vt:i4>
      </vt:variant>
    </vt:vector>
  </HeadingPairs>
  <TitlesOfParts>
    <vt:vector size="70" baseType="lpstr">
      <vt:lpstr>Arial</vt:lpstr>
      <vt:lpstr>Calibri</vt:lpstr>
      <vt:lpstr>Default Design</vt:lpstr>
      <vt:lpstr>White Blood Cells (WBC)  Normal and Abnormal </vt:lpstr>
      <vt:lpstr>Slide 2</vt:lpstr>
      <vt:lpstr>Slide 3</vt:lpstr>
      <vt:lpstr>Slide 4</vt:lpstr>
      <vt:lpstr>Slide 5</vt:lpstr>
      <vt:lpstr>Slide 6</vt:lpstr>
      <vt:lpstr>Slide 7</vt:lpstr>
      <vt:lpstr>Slide 8</vt:lpstr>
      <vt:lpstr>Normal WBCs</vt:lpstr>
      <vt:lpstr>Functions of White Blood Cells</vt:lpstr>
      <vt:lpstr>Functions of White Blood Cells</vt:lpstr>
      <vt:lpstr>Functions of White Blood Cells</vt:lpstr>
      <vt:lpstr>Slide 13</vt:lpstr>
      <vt:lpstr>Slide 14</vt:lpstr>
      <vt:lpstr>Neutrophilia  Causes  </vt:lpstr>
      <vt:lpstr>      Lymphocytosis  Non-Malignant causes     </vt:lpstr>
      <vt:lpstr>Monocytosis  Causes </vt:lpstr>
      <vt:lpstr>Eosinophilia  Causes</vt:lpstr>
      <vt:lpstr>Eosinophilia  Causes (Cont…)</vt:lpstr>
      <vt:lpstr>Leukaemoid Reaction or Leucoerythroblastic Anaemia Causes</vt:lpstr>
      <vt:lpstr> Neutropenia Causes </vt:lpstr>
      <vt:lpstr> Neutropenia Causes (cont…) </vt:lpstr>
      <vt:lpstr> Lymphopenia Causes </vt:lpstr>
      <vt:lpstr> Lymphopenia Causes (Cont…) </vt:lpstr>
      <vt:lpstr>Leukocyte  Morphological Abnormalities  Congenital and Aquired</vt:lpstr>
      <vt:lpstr>Leucocytes Congenital Abnormalities</vt:lpstr>
      <vt:lpstr>Leucocytes Congenital Abnormalities</vt:lpstr>
      <vt:lpstr>Leukocyte Abnormalities </vt:lpstr>
      <vt:lpstr>Case Studies</vt:lpstr>
      <vt:lpstr>CASE 1 </vt:lpstr>
      <vt:lpstr>Slide 31</vt:lpstr>
      <vt:lpstr>Slide 32</vt:lpstr>
      <vt:lpstr> CASE 1  </vt:lpstr>
      <vt:lpstr> CASE 1  </vt:lpstr>
      <vt:lpstr> CASE 1  </vt:lpstr>
      <vt:lpstr>CASE 2 </vt:lpstr>
      <vt:lpstr>Slide 37</vt:lpstr>
      <vt:lpstr>Slide 38</vt:lpstr>
      <vt:lpstr> CASE 2  </vt:lpstr>
      <vt:lpstr> CASE 2  </vt:lpstr>
      <vt:lpstr> CASE 2  </vt:lpstr>
      <vt:lpstr> CASE 2  </vt:lpstr>
      <vt:lpstr>CASE 3 </vt:lpstr>
      <vt:lpstr>Slide 44</vt:lpstr>
      <vt:lpstr>CASE 3 </vt:lpstr>
      <vt:lpstr> CASE 3  </vt:lpstr>
      <vt:lpstr> CASE 3  </vt:lpstr>
      <vt:lpstr> CASE 3  </vt:lpstr>
      <vt:lpstr>Slide 49</vt:lpstr>
      <vt:lpstr>CASE 4 </vt:lpstr>
      <vt:lpstr>Slide 51</vt:lpstr>
      <vt:lpstr>CASE 4 </vt:lpstr>
      <vt:lpstr> CASE 4  </vt:lpstr>
      <vt:lpstr>CASE 5 </vt:lpstr>
      <vt:lpstr>Slide 55</vt:lpstr>
      <vt:lpstr>Slide 56</vt:lpstr>
      <vt:lpstr>CASE 5 </vt:lpstr>
      <vt:lpstr> CASE 5  </vt:lpstr>
      <vt:lpstr> CASE 5  </vt:lpstr>
      <vt:lpstr> CASE 5  </vt:lpstr>
      <vt:lpstr>CASE 6 </vt:lpstr>
      <vt:lpstr>Slide 62</vt:lpstr>
      <vt:lpstr>CASE 6 </vt:lpstr>
      <vt:lpstr>CASE 6  Acute Lymphocytic Leukemia</vt:lpstr>
      <vt:lpstr>Slide 65</vt:lpstr>
      <vt:lpstr>Slide 66</vt:lpstr>
      <vt:lpstr>MULTIPLE MYELOMA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WBC Morphology and Cases</dc:title>
  <dc:creator>Colin Christensen</dc:creator>
  <cp:lastModifiedBy>user</cp:lastModifiedBy>
  <cp:revision>122</cp:revision>
  <dcterms:created xsi:type="dcterms:W3CDTF">2004-08-20T18:11:56Z</dcterms:created>
  <dcterms:modified xsi:type="dcterms:W3CDTF">2012-12-25T05:55:30Z</dcterms:modified>
</cp:coreProperties>
</file>