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7" r:id="rId8"/>
    <p:sldId id="260" r:id="rId9"/>
    <p:sldId id="276" r:id="rId10"/>
    <p:sldId id="262" r:id="rId11"/>
    <p:sldId id="271" r:id="rId12"/>
    <p:sldId id="272" r:id="rId13"/>
    <p:sldId id="264" r:id="rId14"/>
    <p:sldId id="273" r:id="rId15"/>
    <p:sldId id="265" r:id="rId16"/>
    <p:sldId id="278" r:id="rId17"/>
    <p:sldId id="266" r:id="rId18"/>
    <p:sldId id="267" r:id="rId19"/>
    <p:sldId id="279" r:id="rId20"/>
    <p:sldId id="268" r:id="rId21"/>
    <p:sldId id="269" r:id="rId22"/>
    <p:sldId id="270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D5403F-340C-4F84-A010-85C48EB07E6C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Prof. </a:t>
            </a:r>
            <a:r>
              <a:rPr lang="en-US" sz="2400" b="1" dirty="0" err="1" smtClean="0"/>
              <a:t>Ashry</a:t>
            </a:r>
            <a:r>
              <a:rPr lang="en-US" sz="2400" b="1" dirty="0" smtClean="0"/>
              <a:t> Gad Mohamed</a:t>
            </a:r>
          </a:p>
          <a:p>
            <a:r>
              <a:rPr lang="en-US" sz="2400" b="1" dirty="0" smtClean="0"/>
              <a:t>Prof. of Epidemiology</a:t>
            </a:r>
          </a:p>
          <a:p>
            <a:r>
              <a:rPr lang="en-US" sz="2400" b="1" dirty="0" smtClean="0"/>
              <a:t>College of Medicine, KSU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Nutrition Education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Factors affected on human's food consumptions: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1-The healthy body and disease 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2-Psychological  factors: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3-Food habits: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4-Economic levels: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5-Education level: 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6-Religious beliefs: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7-Political conditions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8-Social conditions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9-Form and offering way of food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10-Media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11-Travel &amp; Tourism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12-Labor Migration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13-Geographical characteristics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15-Religious occasions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Nutrition Education strategy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Encouraging the targeted categories to consume Balanced diets according to the: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available sources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Renew the dishes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Local food and eating habits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The presenting ways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The best preparing Methods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Suitable food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To Meet the needs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scription: F:\Mona\pictcers\Food-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Changing the eating habits through nutrition education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Food habits affect food consumption pattern.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Requirements:</a:t>
            </a: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Diffusion Of Innovations </a:t>
            </a:r>
            <a:r>
              <a:rPr lang="en-US" sz="2800" b="1" dirty="0" smtClean="0">
                <a:solidFill>
                  <a:schemeClr val="bg1"/>
                </a:solidFill>
              </a:rPr>
              <a:t>:  S</a:t>
            </a:r>
            <a:r>
              <a:rPr lang="en-US" sz="2800" dirty="0" smtClean="0">
                <a:solidFill>
                  <a:schemeClr val="bg1"/>
                </a:solidFill>
              </a:rPr>
              <a:t>pread of innovations / (new ideas). </a:t>
            </a:r>
          </a:p>
          <a:p>
            <a:pPr lvl="0"/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Communication process</a:t>
            </a:r>
            <a:r>
              <a:rPr lang="en-US" sz="2800" b="1" dirty="0" smtClean="0">
                <a:solidFill>
                  <a:schemeClr val="bg1"/>
                </a:solidFill>
              </a:rPr>
              <a:t>:  M</a:t>
            </a:r>
            <a:r>
              <a:rPr lang="en-US" sz="2800" dirty="0" smtClean="0">
                <a:solidFill>
                  <a:schemeClr val="bg1"/>
                </a:solidFill>
              </a:rPr>
              <a:t>ethods of conveying thought and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feeling, it describes interactions between individuals and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groups as well on between various media and people.</a:t>
            </a:r>
          </a:p>
          <a:p>
            <a:pPr lv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Source</a:t>
            </a:r>
            <a:r>
              <a:rPr lang="en-US" sz="2800" b="1" dirty="0" smtClean="0">
                <a:solidFill>
                  <a:schemeClr val="bg1"/>
                </a:solidFill>
              </a:rPr>
              <a:t>     : nutrition educator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Channel</a:t>
            </a:r>
            <a:r>
              <a:rPr lang="en-US" sz="3200" b="1" dirty="0" smtClean="0">
                <a:solidFill>
                  <a:schemeClr val="bg1"/>
                </a:solidFill>
              </a:rPr>
              <a:t>: presentations, lectures………….media</a:t>
            </a:r>
          </a:p>
          <a:p>
            <a:pPr lv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Message</a:t>
            </a:r>
            <a:r>
              <a:rPr lang="en-US" sz="3200" b="1" dirty="0" smtClean="0">
                <a:solidFill>
                  <a:schemeClr val="bg1"/>
                </a:solidFill>
              </a:rPr>
              <a:t>:  simple (eat more vegetables and fruits) 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                 complex (how to get your child to eat healthful)</a:t>
            </a:r>
          </a:p>
          <a:p>
            <a:pPr lv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Audience</a:t>
            </a:r>
            <a:r>
              <a:rPr lang="en-US" sz="3200" b="1" dirty="0" smtClean="0">
                <a:solidFill>
                  <a:schemeClr val="bg1"/>
                </a:solidFill>
              </a:rPr>
              <a:t> : individual, group or public.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Steps of social change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sz="3600" b="1" i="1" dirty="0" smtClean="0">
                <a:solidFill>
                  <a:srgbClr val="FFFF00"/>
                </a:solidFill>
              </a:rPr>
              <a:t>Innovation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: </a:t>
            </a:r>
            <a:r>
              <a:rPr lang="en-US" sz="3600" dirty="0" smtClean="0">
                <a:solidFill>
                  <a:schemeClr val="bg1"/>
                </a:solidFill>
              </a:rPr>
              <a:t>Create or develop a new idea</a:t>
            </a: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b="1" i="1" dirty="0" smtClean="0">
                <a:solidFill>
                  <a:srgbClr val="FFFF00"/>
                </a:solidFill>
              </a:rPr>
              <a:t>Diffusion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Delivery of new ideas through certain channels to members of the social system Contribute a better translation.</a:t>
            </a: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3600" b="1" i="1" dirty="0" smtClean="0">
                <a:solidFill>
                  <a:srgbClr val="FFFF00"/>
                </a:solidFill>
              </a:rPr>
              <a:t>Results</a:t>
            </a:r>
            <a:r>
              <a:rPr lang="en-US" sz="3600" dirty="0" smtClean="0">
                <a:solidFill>
                  <a:schemeClr val="bg1"/>
                </a:solidFill>
              </a:rPr>
              <a:t> : Are those changes that occur within the social system due to the spread of these new ideas between its parts, and thus change has become a monument to connect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Adoption of Idea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Steps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Awareness. 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Recognizing   innovative for the first time</a:t>
            </a:r>
          </a:p>
          <a:p>
            <a:pPr marL="514350" indent="-51435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Interest.</a:t>
            </a:r>
            <a:r>
              <a:rPr lang="en-US" sz="3200" dirty="0" smtClean="0"/>
              <a:t>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Collection of information available about the idea as much as possible, and more knowledge about  characteristic , as a result of generating  motivation  to learn more about this new idea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Decision &amp; evaluation.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The adopter  take decision   continuing  to collect more information about the idea or  to quit , as well as begin to assess the information which  obtained according to the present situation  and future prospects for decision to adopt it , or leave it.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Trial.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In this stage the individual try to apply the new ideas in small area , to esteem the benefits of this new ideas. 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Adoption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After recognizing and after convicting the benefits of the new ideas , the person will adopt these  new ideas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At the end of the lecture you should gain  the ability to: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Define nutrition education.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Recognize  the importance of nutrition education.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Understand methods used in nutrition education.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Classes of adopters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Innovators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Early adopters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Early majority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late majority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laggards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/>
          </p:cNvGraphicFramePr>
          <p:nvPr/>
        </p:nvGraphicFramePr>
        <p:xfrm>
          <a:off x="304800" y="228600"/>
          <a:ext cx="8686800" cy="6324600"/>
        </p:xfrm>
        <a:graphic>
          <a:graphicData uri="http://schemas.openxmlformats.org/presentationml/2006/ole">
            <p:oleObj spid="_x0000_s2049" name="Chart" r:id="rId3" imgW="5486284" imgH="332419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Criteria which affect on diffusion of innovation: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Relative advantage of the new idea.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Complexity (easy in understanding and applying) 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Compatibility (suitability) 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Results observe-ability  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Societies  characteristic  , and thinking pattern 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Coast of the new ideas.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Education levels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Socio-economic levels.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Civilizing (modernizing ) and cultural  practices   of the societies.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Customs and traditions prevailing in the community.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    1.Newspapers and publications.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2. The radio.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3. Television.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4. Space stations.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5. Telephone and fax.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6. Internet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583" y="213291"/>
            <a:ext cx="887489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Choosing the channels of nutrition education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ways that the educator will delivering the massages to the reserve (target groups)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1.lecture    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2. seminars.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 3. symposium .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4. role play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5. Discussion groups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References: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El-</a:t>
            </a:r>
            <a:r>
              <a:rPr lang="en-US" sz="3200" dirty="0" err="1" smtClean="0">
                <a:solidFill>
                  <a:schemeClr val="bg1"/>
                </a:solidFill>
              </a:rPr>
              <a:t>Shafi</a:t>
            </a:r>
            <a:r>
              <a:rPr lang="en-US" sz="3200" dirty="0" smtClean="0">
                <a:solidFill>
                  <a:schemeClr val="bg1"/>
                </a:solidFill>
              </a:rPr>
              <a:t> M.  Nutrition education. Educational course. CHS456. KSU.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Park K. Nutrition and health. In: Preventive and social Medicine. Editor. 21th edition. 2011 pages 561-617.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229600" cy="1470025"/>
          </a:xfrm>
        </p:spPr>
        <p:txBody>
          <a:bodyPr>
            <a:normAutofit/>
          </a:bodyPr>
          <a:lstStyle/>
          <a:p>
            <a:r>
              <a:rPr sz="6000" smtClean="0">
                <a:latin typeface="Berlin Sans FB Demi" pitchFamily="34" charset="0"/>
              </a:rPr>
              <a:t>Thank You</a:t>
            </a:r>
            <a:endParaRPr lang="en-US" sz="6000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Definition of nutrition education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is the science of teaching the individual how </a:t>
            </a:r>
            <a:r>
              <a:rPr lang="en-US" sz="2800" b="1" dirty="0" smtClean="0">
                <a:solidFill>
                  <a:srgbClr val="FFFF00"/>
                </a:solidFill>
              </a:rPr>
              <a:t>to practice  proper and correct nutrition</a:t>
            </a:r>
            <a:r>
              <a:rPr lang="en-US" sz="2800" dirty="0" smtClean="0">
                <a:solidFill>
                  <a:schemeClr val="bg1"/>
                </a:solidFill>
              </a:rPr>
              <a:t> in terms of: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1-Knowing the proper nutrition rules.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2-Knowing benefit of each nutrient.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3-More attention to quality and quantity of foods.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Nutrition:</a:t>
            </a:r>
            <a:r>
              <a:rPr lang="en-US" sz="2800" dirty="0" smtClean="0">
                <a:solidFill>
                  <a:schemeClr val="bg1"/>
                </a:solidFill>
              </a:rPr>
              <a:t> The process by which the human intakes food for growth, energy, and replacement of tissues; its successive stages include digestion, absorption, metabolism, and excretion.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Food</a:t>
            </a:r>
            <a:r>
              <a:rPr lang="en-US" sz="3200" dirty="0" smtClean="0">
                <a:solidFill>
                  <a:schemeClr val="bg1"/>
                </a:solidFill>
              </a:rPr>
              <a:t>: Any substance taken into the body that will help to meet the body needs for energy, maintenance and growth.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Nutrition requirements:  </a:t>
            </a:r>
            <a:r>
              <a:rPr lang="en-US" sz="3200" dirty="0" smtClean="0">
                <a:solidFill>
                  <a:schemeClr val="bg1"/>
                </a:solidFill>
              </a:rPr>
              <a:t>The quantities of each nutrient which met the human body needs to prevent  nutrients deficiency diseases.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Contribution differs between countries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1981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Ignorance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971800" y="990600"/>
            <a:ext cx="2286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Diseases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990600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Poverty</a:t>
            </a:r>
          </a:p>
        </p:txBody>
      </p:sp>
      <p:sp>
        <p:nvSpPr>
          <p:cNvPr id="9" name="Oval 8"/>
          <p:cNvSpPr/>
          <p:nvPr/>
        </p:nvSpPr>
        <p:spPr>
          <a:xfrm>
            <a:off x="2286000" y="3657600"/>
            <a:ext cx="3657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Malnutrition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91000" y="3124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>
            <a:off x="6019800" y="3048000"/>
            <a:ext cx="1143000" cy="190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1600200" y="3810000"/>
            <a:ext cx="6096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91000" y="31242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Importance of nutrition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 doesn’t have instinct nor inherit knowledge that leads him to know the effect of different foods on health.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there is consensus that people’s food choices, dietary practices, and physical activities behaviors influence health.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increased risk of chronic diseases.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nutrition education can increase the motivation, skills, and opportunities for people to engage in health promoting actions.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Aims of nutrition education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To increase people’s ability to know the following facts:</a:t>
            </a:r>
          </a:p>
          <a:p>
            <a:pPr>
              <a:buNone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The relationship between the body growth, qualities of and appearance, and the types of food they eat.</a:t>
            </a:r>
          </a:p>
          <a:p>
            <a:pPr marL="514350" indent="-514350">
              <a:buNone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 Increased diversification in the food they eat, and enjoy its taste. 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 Planning and preparing of meals rich in nutrients.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The natural resources of food. 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Assessment of their nutritional behaviors and beliefs.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Appreciating the importance of the standard of living    improving programs.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535</TotalTime>
  <Words>870</Words>
  <Application>Microsoft Office PowerPoint</Application>
  <PresentationFormat>On-screen Show (4:3)</PresentationFormat>
  <Paragraphs>139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Equity</vt:lpstr>
      <vt:lpstr>Chart</vt:lpstr>
      <vt:lpstr>Nutrition Education</vt:lpstr>
      <vt:lpstr>Objectives</vt:lpstr>
      <vt:lpstr>Definition of nutrition education </vt:lpstr>
      <vt:lpstr>Slide 4</vt:lpstr>
      <vt:lpstr>Slide 5</vt:lpstr>
      <vt:lpstr>Slide 6</vt:lpstr>
      <vt:lpstr>Importance of nutrition education</vt:lpstr>
      <vt:lpstr>Aims of nutrition education</vt:lpstr>
      <vt:lpstr>Slide 9</vt:lpstr>
      <vt:lpstr>Slide 10</vt:lpstr>
      <vt:lpstr>Factors affected on human's food consumptions: </vt:lpstr>
      <vt:lpstr>Slide 12</vt:lpstr>
      <vt:lpstr>Nutrition Education strategy</vt:lpstr>
      <vt:lpstr>Slide 14</vt:lpstr>
      <vt:lpstr>Changing the eating habits through nutrition education</vt:lpstr>
      <vt:lpstr>Slide 16</vt:lpstr>
      <vt:lpstr>Steps of social change</vt:lpstr>
      <vt:lpstr>Adoption of Idea</vt:lpstr>
      <vt:lpstr>Slide 19</vt:lpstr>
      <vt:lpstr>Classes of adopters  </vt:lpstr>
      <vt:lpstr>Slide 21</vt:lpstr>
      <vt:lpstr>Criteria which affect on diffusion of innovation: </vt:lpstr>
      <vt:lpstr>         </vt:lpstr>
      <vt:lpstr>Techniques</vt:lpstr>
      <vt:lpstr>References:</vt:lpstr>
      <vt:lpstr>Thank You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Education</dc:title>
  <dc:creator>Ashry</dc:creator>
  <cp:lastModifiedBy>Ashry</cp:lastModifiedBy>
  <cp:revision>47</cp:revision>
  <dcterms:created xsi:type="dcterms:W3CDTF">2010-12-24T11:37:06Z</dcterms:created>
  <dcterms:modified xsi:type="dcterms:W3CDTF">2012-12-30T17:32:39Z</dcterms:modified>
</cp:coreProperties>
</file>