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7" r:id="rId3"/>
    <p:sldId id="276" r:id="rId4"/>
    <p:sldId id="325" r:id="rId5"/>
    <p:sldId id="326" r:id="rId6"/>
    <p:sldId id="330" r:id="rId7"/>
    <p:sldId id="331" r:id="rId8"/>
    <p:sldId id="327" r:id="rId9"/>
    <p:sldId id="328" r:id="rId10"/>
    <p:sldId id="329" r:id="rId11"/>
    <p:sldId id="332" r:id="rId12"/>
    <p:sldId id="333" r:id="rId13"/>
    <p:sldId id="335" r:id="rId14"/>
    <p:sldId id="336" r:id="rId15"/>
    <p:sldId id="337" r:id="rId16"/>
    <p:sldId id="323" r:id="rId17"/>
    <p:sldId id="338" r:id="rId18"/>
    <p:sldId id="324" r:id="rId19"/>
    <p:sldId id="321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CCFF33"/>
    <a:srgbClr val="D00000"/>
    <a:srgbClr val="0000F6"/>
    <a:srgbClr val="000000"/>
    <a:srgbClr val="66FFFF"/>
    <a:srgbClr val="FFFFFF"/>
    <a:srgbClr val="0000FF"/>
    <a:srgbClr val="680000"/>
    <a:srgbClr val="D599B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67" autoAdjust="0"/>
  </p:normalViewPr>
  <p:slideViewPr>
    <p:cSldViewPr>
      <p:cViewPr varScale="1">
        <p:scale>
          <a:sx n="73" d="100"/>
          <a:sy n="73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D8310F-1FD2-44EA-927F-D4AF02A66FE3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17C7D-91D9-4EC7-8E48-D7CD84F031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11D43-0155-47F3-BF38-1713F3C19B9F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5C0C7-E105-4A94-83D7-624F391BF86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25C0C7-E105-4A94-83D7-624F391BF868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blinds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000">
              <a:srgbClr val="DE002A">
                <a:alpha val="53000"/>
              </a:srgbClr>
            </a:gs>
            <a:gs pos="0">
              <a:srgbClr val="DE002A">
                <a:alpha val="52000"/>
              </a:srgbClr>
            </a:gs>
            <a:gs pos="15000">
              <a:srgbClr val="E5FFFF">
                <a:alpha val="99000"/>
              </a:srgbClr>
            </a:gs>
            <a:gs pos="58000">
              <a:schemeClr val="bg1">
                <a:alpha val="82000"/>
              </a:schemeClr>
            </a:gs>
            <a:gs pos="72000">
              <a:srgbClr val="E5FFFF"/>
            </a:gs>
            <a:gs pos="88000">
              <a:srgbClr val="D4FF7D">
                <a:alpha val="81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139B8-C0B5-4255-A337-EF7FD4FDDF37}" type="datetimeFigureOut">
              <a:rPr lang="en-US" smtClean="0"/>
              <a:pPr/>
              <a:t>1/8/2012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63877-2432-44A1-B5C2-C33BB3C6378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blinds dir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6/66/Cinchona.pubescens01.jpg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upload.wikimedia.org/wikipedia/commons/a/ae/Anopheles_albimanus_mosquito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rs.usda.gov/is/graphics/photos/apr98/k8027-2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gif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3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48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81000" y="1295400"/>
            <a:ext cx="7924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 Narrow" pitchFamily="34" charset="0"/>
              </a:rPr>
              <a:t>Resistance against the drug develops as a result of enhanced efflux of parasite vesicle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</a:t>
            </a:r>
            <a:r>
              <a:rPr lang="en-US" sz="2400" b="1" dirty="0" smtClean="0">
                <a:latin typeface="Arial Narrow" pitchFamily="34" charset="0"/>
              </a:rPr>
              <a:t>expression of the human multi drug resistance transporter P-glycoprotein</a:t>
            </a:r>
            <a:endParaRPr lang="en-US" sz="2400" b="1" dirty="0">
              <a:latin typeface="Arial Narrow" pitchFamily="34" charset="0"/>
            </a:endParaRPr>
          </a:p>
        </p:txBody>
      </p:sp>
      <p:grpSp>
        <p:nvGrpSpPr>
          <p:cNvPr id="4" name="Group 13"/>
          <p:cNvGrpSpPr/>
          <p:nvPr/>
        </p:nvGrpSpPr>
        <p:grpSpPr>
          <a:xfrm>
            <a:off x="152400" y="2438400"/>
            <a:ext cx="3505200" cy="2368332"/>
            <a:chOff x="5638800" y="1295400"/>
            <a:chExt cx="3886200" cy="2755729"/>
          </a:xfrm>
        </p:grpSpPr>
        <p:pic>
          <p:nvPicPr>
            <p:cNvPr id="15" name="Picture 2" descr="http://www.nature.com/nrc/journal/v2/n6/images/nrc823-f3.gif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6000" r="16000" b="22788"/>
            <a:stretch>
              <a:fillRect/>
            </a:stretch>
          </p:blipFill>
          <p:spPr bwMode="auto">
            <a:xfrm>
              <a:off x="5638800" y="1295400"/>
              <a:ext cx="3886200" cy="2743200"/>
            </a:xfrm>
            <a:prstGeom prst="rect">
              <a:avLst/>
            </a:prstGeom>
            <a:noFill/>
          </p:spPr>
        </p:pic>
        <p:sp>
          <p:nvSpPr>
            <p:cNvPr id="16" name="TextBox 15"/>
            <p:cNvSpPr txBox="1"/>
            <p:nvPr/>
          </p:nvSpPr>
          <p:spPr>
            <a:xfrm>
              <a:off x="7924800" y="3582140"/>
              <a:ext cx="1515718" cy="468989"/>
            </a:xfrm>
            <a:prstGeom prst="rect">
              <a:avLst/>
            </a:prstGeom>
            <a:solidFill>
              <a:srgbClr val="F3C1FF"/>
            </a:solidFill>
          </p:spPr>
          <p:txBody>
            <a:bodyPr wrap="square" rtlCol="0">
              <a:spAutoFit/>
            </a:bodyPr>
            <a:lstStyle/>
            <a:p>
              <a:pPr>
                <a:lnSpc>
                  <a:spcPts val="2700"/>
                </a:lnSpc>
              </a:pPr>
              <a:r>
                <a:rPr lang="en-US" b="1" dirty="0" err="1" smtClean="0">
                  <a:latin typeface="Arial Narrow" pitchFamily="34" charset="0"/>
                </a:rPr>
                <a:t>Chloroquine</a:t>
              </a:r>
              <a:endParaRPr lang="en-US" sz="700" b="1" dirty="0">
                <a:latin typeface="Arial Narrow" pitchFamily="34" charset="0"/>
              </a:endParaRP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3657600" y="2667000"/>
            <a:ext cx="5181600" cy="2133600"/>
            <a:chOff x="762000" y="1752600"/>
            <a:chExt cx="5181600" cy="2133600"/>
          </a:xfrm>
        </p:grpSpPr>
        <p:pic>
          <p:nvPicPr>
            <p:cNvPr id="18" name="Picture 2" descr="http://www.nature.com/scibx/journal/v2/n19/images/scibx.2009.773-F1.jpg"/>
            <p:cNvPicPr>
              <a:picLocks noChangeAspect="1" noChangeArrowheads="1"/>
            </p:cNvPicPr>
            <p:nvPr/>
          </p:nvPicPr>
          <p:blipFill>
            <a:blip r:embed="rId3" cstate="print"/>
            <a:srcRect l="3692" r="12615" b="60354"/>
            <a:stretch>
              <a:fillRect/>
            </a:stretch>
          </p:blipFill>
          <p:spPr bwMode="auto">
            <a:xfrm>
              <a:off x="762000" y="1752600"/>
              <a:ext cx="5181600" cy="2133600"/>
            </a:xfrm>
            <a:prstGeom prst="rect">
              <a:avLst/>
            </a:prstGeom>
            <a:noFill/>
          </p:spPr>
        </p:pic>
        <p:sp>
          <p:nvSpPr>
            <p:cNvPr id="19" name="TextBox 18"/>
            <p:cNvSpPr txBox="1"/>
            <p:nvPr/>
          </p:nvSpPr>
          <p:spPr>
            <a:xfrm>
              <a:off x="762000" y="1800496"/>
              <a:ext cx="1295400" cy="584775"/>
            </a:xfrm>
            <a:prstGeom prst="rect">
              <a:avLst/>
            </a:prstGeom>
            <a:solidFill>
              <a:srgbClr val="D599B0"/>
            </a:solidFill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Chloroquine</a:t>
              </a:r>
              <a:endParaRPr lang="en-US" sz="1600" b="1" dirty="0" smtClean="0">
                <a:solidFill>
                  <a:schemeClr val="bg1"/>
                </a:solidFill>
              </a:endParaRPr>
            </a:p>
            <a:p>
              <a:pPr algn="ctr"/>
              <a:r>
                <a:rPr lang="en-US" sz="1600" b="1" dirty="0" err="1" smtClean="0">
                  <a:solidFill>
                    <a:schemeClr val="bg1"/>
                  </a:solidFill>
                </a:rPr>
                <a:t>entery</a:t>
              </a:r>
              <a:endParaRPr lang="en-US" sz="16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679474" y="2767148"/>
            <a:ext cx="2178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chemeClr val="bg1"/>
                </a:solidFill>
              </a:rPr>
              <a:t>Effluxed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r>
              <a:rPr lang="en-US" b="1" dirty="0" err="1" smtClean="0">
                <a:solidFill>
                  <a:schemeClr val="bg1"/>
                </a:solidFill>
              </a:rPr>
              <a:t>Chloroquine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" y="5105400"/>
            <a:ext cx="83820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Therapeutic Use:- </a:t>
            </a:r>
          </a:p>
          <a:p>
            <a:r>
              <a:rPr lang="en-US" sz="2400" b="1" dirty="0" smtClean="0">
                <a:latin typeface="Arial Narrow" pitchFamily="34" charset="0"/>
              </a:rPr>
              <a:t>Used to eradicate blood </a:t>
            </a:r>
            <a:r>
              <a:rPr lang="en-US" sz="2400" b="1" dirty="0" err="1" smtClean="0">
                <a:latin typeface="Arial Narrow" pitchFamily="34" charset="0"/>
              </a:rPr>
              <a:t>schizonts</a:t>
            </a:r>
            <a:r>
              <a:rPr lang="en-US" sz="2400" b="1" dirty="0" smtClean="0">
                <a:latin typeface="Arial Narrow" pitchFamily="34" charset="0"/>
              </a:rPr>
              <a:t>  of</a:t>
            </a:r>
            <a:r>
              <a:rPr lang="en-US" sz="2400" b="1" i="1" dirty="0" smtClean="0">
                <a:latin typeface="Arial Narrow" pitchFamily="34" charset="0"/>
              </a:rPr>
              <a:t> Plasmodium </a:t>
            </a:r>
            <a:r>
              <a:rPr lang="en-US" sz="2400" b="1" i="1" dirty="0" err="1" smtClean="0">
                <a:latin typeface="Arial Narrow" pitchFamily="34" charset="0"/>
              </a:rPr>
              <a:t>vivax</a:t>
            </a:r>
            <a:endParaRPr lang="en-US" sz="2400" b="1" i="1" dirty="0" smtClean="0">
              <a:latin typeface="Arial Narrow" pitchFamily="34" charset="0"/>
            </a:endParaRPr>
          </a:p>
          <a:p>
            <a:r>
              <a:rPr lang="en-US" sz="2000" b="1" i="1" dirty="0" smtClean="0">
                <a:latin typeface="Arial Narrow" pitchFamily="34" charset="0"/>
              </a:rPr>
              <a:t>Plasmodium </a:t>
            </a:r>
            <a:r>
              <a:rPr lang="en-US" sz="2000" b="1" i="1" dirty="0" err="1" smtClean="0">
                <a:latin typeface="Arial Narrow" pitchFamily="34" charset="0"/>
              </a:rPr>
              <a:t>vivax</a:t>
            </a:r>
            <a:r>
              <a:rPr lang="en-US" sz="2000" b="1" i="1" dirty="0" smtClean="0">
                <a:latin typeface="Arial Narrow" pitchFamily="34" charset="0"/>
              </a:rPr>
              <a:t>  resistance evolved in Indonesia, Peru and Oceania</a:t>
            </a:r>
            <a:endParaRPr lang="en-US" sz="1600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4726" y="1138535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04800" y="1902509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</a:rPr>
              <a:t>P</a:t>
            </a:r>
            <a:r>
              <a:rPr lang="en-US" sz="2200" b="1" dirty="0" smtClean="0">
                <a:latin typeface="Arial Narrow" pitchFamily="34" charset="0"/>
              </a:rPr>
              <a:t>otent blood </a:t>
            </a:r>
            <a:r>
              <a:rPr lang="en-US" sz="2200" b="1" dirty="0" err="1">
                <a:latin typeface="Arial Narrow" pitchFamily="34" charset="0"/>
              </a:rPr>
              <a:t>S</a:t>
            </a:r>
            <a:r>
              <a:rPr lang="en-US" sz="2200" b="1" dirty="0" err="1" smtClean="0">
                <a:latin typeface="Arial Narrow" pitchFamily="34" charset="0"/>
              </a:rPr>
              <a:t>chizontocide</a:t>
            </a:r>
            <a:r>
              <a:rPr lang="en-US" sz="2200" b="1" dirty="0" smtClean="0">
                <a:latin typeface="Arial Narrow" pitchFamily="34" charset="0"/>
              </a:rPr>
              <a:t> &amp; weak </a:t>
            </a:r>
            <a:r>
              <a:rPr lang="en-US" sz="2200" b="1" dirty="0" err="1" smtClean="0">
                <a:latin typeface="Arial Narrow" pitchFamily="34" charset="0"/>
              </a:rPr>
              <a:t>Gametoside</a:t>
            </a:r>
            <a:endParaRPr lang="en-US" sz="2200" b="1" dirty="0" smtClean="0">
              <a:latin typeface="Arial Narrow" pitchFamily="34" charset="0"/>
            </a:endParaRP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639493" y="188016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657600" y="959822"/>
            <a:ext cx="5486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Quinoline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>
                <a:latin typeface="Arial Narrow" pitchFamily="34" charset="0"/>
              </a:rPr>
              <a:t>quinine, </a:t>
            </a:r>
            <a:r>
              <a:rPr lang="en-US" sz="2000" b="1" dirty="0" err="1" smtClean="0">
                <a:latin typeface="Arial Narrow" pitchFamily="34" charset="0"/>
              </a:rPr>
              <a:t>quinidine</a:t>
            </a:r>
            <a:r>
              <a:rPr lang="en-US" sz="2000" b="1" dirty="0" smtClean="0">
                <a:latin typeface="Arial Narrow" pitchFamily="34" charset="0"/>
              </a:rPr>
              <a:t> &amp; </a:t>
            </a:r>
            <a:r>
              <a:rPr lang="en-US" sz="2000" b="1" dirty="0" err="1" smtClean="0">
                <a:latin typeface="Arial Narrow" pitchFamily="34" charset="0"/>
              </a:rPr>
              <a:t>mefloquine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9004" y="1276290"/>
            <a:ext cx="385233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latin typeface="Arial Narrow" pitchFamily="34" charset="0"/>
              </a:rPr>
              <a:t>Phenanthrene</a:t>
            </a:r>
            <a:r>
              <a:rPr lang="en-US" sz="2000" dirty="0" smtClean="0">
                <a:latin typeface="Arial Narrow" pitchFamily="34" charset="0"/>
              </a:rPr>
              <a:t> </a:t>
            </a:r>
            <a:r>
              <a:rPr lang="en-US" sz="2000" dirty="0" err="1" smtClean="0">
                <a:latin typeface="Arial Narrow" pitchFamily="34" charset="0"/>
              </a:rPr>
              <a:t>methanols</a:t>
            </a:r>
            <a:r>
              <a:rPr lang="en-US" sz="2000" dirty="0" smtClean="0">
                <a:latin typeface="Arial Narrow" pitchFamily="34" charset="0"/>
              </a:rPr>
              <a:t>; </a:t>
            </a:r>
            <a:r>
              <a:rPr lang="en-US" sz="2000" b="1" dirty="0" err="1">
                <a:latin typeface="Arial Narrow" pitchFamily="34" charset="0"/>
              </a:rPr>
              <a:t>halofantrine</a:t>
            </a:r>
            <a:endParaRPr lang="en-US" sz="2000" dirty="0">
              <a:latin typeface="Arial Narrow" pitchFamily="34" charset="0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304800" y="2637455"/>
            <a:ext cx="7086600" cy="1676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Peaks after 1-3 hrs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5% excreted in the urine unchanged</a:t>
            </a:r>
          </a:p>
          <a:p>
            <a:pPr marL="0" lvl="1" indent="-285750">
              <a:lnSpc>
                <a:spcPts val="24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200" b="1" dirty="0" smtClean="0">
                <a:latin typeface="Arial Narrow" pitchFamily="34" charset="0"/>
              </a:rPr>
              <a:t> = 10 hrs but longer in sever </a:t>
            </a:r>
            <a:r>
              <a:rPr lang="en-US" sz="2200" b="1" dirty="0" err="1" smtClean="0">
                <a:latin typeface="Arial Narrow" pitchFamily="34" charset="0"/>
              </a:rPr>
              <a:t>falciparum</a:t>
            </a:r>
            <a:r>
              <a:rPr lang="en-US" sz="2200" b="1" dirty="0" smtClean="0">
                <a:latin typeface="Arial Narrow" pitchFamily="34" charset="0"/>
              </a:rPr>
              <a:t> infection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3359" y="2209800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85800" y="4191000"/>
            <a:ext cx="7086600" cy="23622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18" name="Rectangle 3"/>
          <p:cNvSpPr txBox="1">
            <a:spLocks noChangeArrowheads="1"/>
          </p:cNvSpPr>
          <p:nvPr/>
        </p:nvSpPr>
        <p:spPr>
          <a:xfrm>
            <a:off x="304800" y="4191000"/>
            <a:ext cx="8915400" cy="9144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400"/>
              </a:lnSpc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N.B.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Narrow" pitchFamily="34" charset="0"/>
              </a:rPr>
              <a:t> Administered: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orally in a 7 day course </a:t>
            </a:r>
          </a:p>
          <a:p>
            <a:pPr marL="0" lvl="1" indent="-285750">
              <a:lnSpc>
                <a:spcPts val="2400"/>
              </a:lnSpc>
            </a:pPr>
            <a:r>
              <a:rPr lang="en-US" sz="20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      		     or by slow IV for severe </a:t>
            </a:r>
            <a:r>
              <a:rPr lang="en-US" sz="2000" b="1" i="1" dirty="0" smtClean="0">
                <a:latin typeface="Arial Narrow" pitchFamily="34" charset="0"/>
                <a:sym typeface="Symbol" pitchFamily="18" charset="2"/>
              </a:rPr>
              <a:t>P. </a:t>
            </a:r>
            <a:r>
              <a:rPr lang="en-US" sz="2000" b="1" i="1" dirty="0" err="1" smtClean="0">
                <a:latin typeface="Arial Narrow" pitchFamily="34" charset="0"/>
                <a:sym typeface="Symbol" pitchFamily="18" charset="2"/>
              </a:rPr>
              <a:t>falciparum</a:t>
            </a:r>
            <a:r>
              <a:rPr lang="en-US" sz="2000" b="1" dirty="0" smtClean="0">
                <a:latin typeface="Arial Narrow" pitchFamily="34" charset="0"/>
                <a:sym typeface="Symbol" pitchFamily="18" charset="2"/>
              </a:rPr>
              <a:t> infection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pic>
        <p:nvPicPr>
          <p:cNvPr id="19" name="Picture 4" descr="Image:Cinchona.pubescens01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1752600"/>
            <a:ext cx="219659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304800" y="1562876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Is a the main alkaloid in cinchona bark</a:t>
            </a:r>
          </a:p>
          <a:p>
            <a:pPr marL="0" lvl="1" indent="-285750">
              <a:buBlip>
                <a:blip r:embed="rId2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674025" y="609600"/>
            <a:ext cx="33175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ARYLAMINOALCCOHOLS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206188" y="48006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>
          <a:xfrm>
            <a:off x="1676400" y="4867469"/>
            <a:ext cx="6553200" cy="381000"/>
          </a:xfrm>
          <a:prstGeom prst="rect">
            <a:avLst/>
          </a:prstGeom>
        </p:spPr>
        <p:txBody>
          <a:bodyPr/>
          <a:lstStyle/>
          <a:p>
            <a:pPr marL="0" lvl="1" indent="-285750">
              <a:spcBef>
                <a:spcPts val="600"/>
              </a:spcBef>
            </a:pPr>
            <a:r>
              <a:rPr lang="en-US" sz="2200" b="1" dirty="0" smtClean="0">
                <a:solidFill>
                  <a:srgbClr val="D00000"/>
                </a:solidFill>
                <a:latin typeface="Arial Narrow" pitchFamily="34" charset="0"/>
                <a:sym typeface="Wingdings 3"/>
              </a:rPr>
              <a:t> As ANTIMALARIAL  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Same as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D00000"/>
                </a:solidFill>
                <a:effectLst/>
                <a:uLnTx/>
                <a:uFillTx/>
                <a:latin typeface="Arial Narrow" pitchFamily="34" charset="0"/>
              </a:rPr>
              <a:t>chloroquine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rgbClr val="D00000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905000" y="5334000"/>
            <a:ext cx="5791200" cy="12721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Quinidine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– like action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Mild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oxytoxic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effect on pregnant uterus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Slight neuromuscular blocking action </a:t>
            </a: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Weak antipyretic action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52400" y="5181600"/>
            <a:ext cx="1766446" cy="4308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Other Actions </a:t>
            </a:r>
            <a:endParaRPr lang="en-US" sz="22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8" grpId="0"/>
      <p:bldP spid="21" grpId="0"/>
      <p:bldP spid="23" grpId="0"/>
      <p:bldP spid="24" grpId="0"/>
      <p:bldP spid="2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639493" y="202474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717636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28600" y="685800"/>
            <a:ext cx="7239000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Resistence</a:t>
            </a:r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like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by efflux through p-glycoprotein MDR transporter 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4800" y="6198513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06188" y="1519535"/>
            <a:ext cx="87395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4800" y="1912059"/>
            <a:ext cx="8534400" cy="42601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With therapeutic dose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poor compliance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 bitter taste.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Higher doses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C</a:t>
            </a:r>
            <a:r>
              <a:rPr lang="en-US" sz="2200" b="1" dirty="0" err="1" smtClean="0">
                <a:latin typeface="Arial Narrow" pitchFamily="34" charset="0"/>
              </a:rPr>
              <a:t>inchonism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i="1" dirty="0" smtClean="0">
                <a:latin typeface="Arial Narrow" pitchFamily="34" charset="0"/>
              </a:rPr>
              <a:t>(tinnitus</a:t>
            </a:r>
            <a:r>
              <a:rPr lang="en-US" sz="2200" b="1" i="1" dirty="0">
                <a:latin typeface="Arial Narrow" pitchFamily="34" charset="0"/>
              </a:rPr>
              <a:t>, deafness, headaches, nausea </a:t>
            </a:r>
            <a:r>
              <a:rPr lang="en-US" sz="2200" b="1" i="1" dirty="0" smtClean="0">
                <a:latin typeface="Arial Narrow" pitchFamily="34" charset="0"/>
              </a:rPr>
              <a:t>&amp; visual </a:t>
            </a:r>
            <a:br>
              <a:rPr lang="en-US" sz="2200" b="1" i="1" dirty="0" smtClean="0">
                <a:latin typeface="Arial Narrow" pitchFamily="34" charset="0"/>
              </a:rPr>
            </a:br>
            <a:r>
              <a:rPr lang="en-US" sz="2200" b="1" i="1" dirty="0" smtClean="0">
                <a:latin typeface="Arial Narrow" pitchFamily="34" charset="0"/>
              </a:rPr>
              <a:t>    disturbances)</a:t>
            </a:r>
            <a:endParaRPr lang="en-US" sz="2200" b="1" i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Abdominal pain &amp; diarrhea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Rashes, fever, hypersensitivity reactions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Hypotension &amp; arrhythmias</a:t>
            </a: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 Blood  </a:t>
            </a:r>
            <a:r>
              <a:rPr lang="en-US" sz="2200" b="1" dirty="0" err="1" smtClean="0">
                <a:latin typeface="Arial Narrow" pitchFamily="34" charset="0"/>
              </a:rPr>
              <a:t>dyscarasis</a:t>
            </a:r>
            <a:r>
              <a:rPr lang="en-US" sz="2200" b="1" dirty="0" smtClean="0">
                <a:latin typeface="Arial Narrow" pitchFamily="34" charset="0"/>
              </a:rPr>
              <a:t>; </a:t>
            </a:r>
            <a:r>
              <a:rPr lang="en-US" sz="2200" b="1" dirty="0" err="1" smtClean="0">
                <a:latin typeface="Arial Narrow" pitchFamily="34" charset="0"/>
              </a:rPr>
              <a:t>anaemia</a:t>
            </a:r>
            <a:r>
              <a:rPr lang="en-US" sz="2200" b="1" dirty="0">
                <a:latin typeface="Arial Narrow" pitchFamily="34" charset="0"/>
              </a:rPr>
              <a:t>, thrombocytopenic </a:t>
            </a:r>
            <a:r>
              <a:rPr lang="en-US" sz="2200" b="1" dirty="0" err="1">
                <a:latin typeface="Arial Narrow" pitchFamily="34" charset="0"/>
              </a:rPr>
              <a:t>purpura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&amp;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hypoprothrombinaemia</a:t>
            </a:r>
            <a:endParaRPr lang="en-US" sz="2200" b="1" dirty="0">
              <a:latin typeface="Arial Narrow" pitchFamily="34" charset="0"/>
            </a:endParaRPr>
          </a:p>
          <a:p>
            <a:pPr lvl="1">
              <a:lnSpc>
                <a:spcPts val="25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Blackwater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fever, a fatal condition in which acute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haemolytic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</a:t>
            </a:r>
            <a:br>
              <a:rPr lang="en-US" sz="2200" b="1" dirty="0" smtClean="0">
                <a:latin typeface="Arial Narrow" pitchFamily="34" charset="0"/>
                <a:sym typeface="Symbol" pitchFamily="18" charset="2"/>
              </a:rPr>
            </a:b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   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anaemia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is associated with renal failure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IV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neurotoxicity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tremor </a:t>
            </a:r>
            <a:r>
              <a:rPr lang="en-US" sz="2200" b="1" dirty="0">
                <a:latin typeface="Arial Narrow" pitchFamily="34" charset="0"/>
              </a:rPr>
              <a:t>of the lips and limbs, delirium, </a:t>
            </a:r>
            <a:r>
              <a:rPr lang="en-US" sz="2200" b="1" dirty="0" smtClean="0">
                <a:latin typeface="Arial Narrow" pitchFamily="34" charset="0"/>
              </a:rPr>
              <a:t>fits, stimulation followed by depression of respiration &amp; coma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800600" y="189411"/>
            <a:ext cx="4310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AMINOQUINOLINES DERIVATIVE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4800" y="685800"/>
            <a:ext cx="1314784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QUININE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65611" y="3957935"/>
            <a:ext cx="161614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Interactions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65611" y="1219200"/>
            <a:ext cx="2331087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Contraindications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1676400"/>
            <a:ext cx="64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Prolonged QT Interval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Glucose-6-Phosphate </a:t>
            </a:r>
            <a:r>
              <a:rPr lang="en-US" sz="2400" b="1" dirty="0" err="1" smtClean="0">
                <a:latin typeface="Arial Narrow" pitchFamily="34" charset="0"/>
              </a:rPr>
              <a:t>Dehydrogenase</a:t>
            </a:r>
            <a:r>
              <a:rPr lang="en-US" sz="2400" b="1" dirty="0" smtClean="0">
                <a:latin typeface="Arial Narrow" pitchFamily="34" charset="0"/>
              </a:rPr>
              <a:t> Deficiency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Myasthenia Gravis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Hypersensitivity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Optic Neuritis, auditory problems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Dose should be reduced in renal insufficiency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3400" y="4419600"/>
            <a:ext cx="807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Antacids: Antacids containing aluminum &amp;/or magnesium may </a:t>
            </a:r>
            <a:br>
              <a:rPr lang="en-US" sz="2400" b="1" dirty="0" smtClean="0">
                <a:latin typeface="Arial Narrow" pitchFamily="34" charset="0"/>
              </a:rPr>
            </a:br>
            <a:r>
              <a:rPr lang="en-US" sz="2400" b="1" dirty="0" smtClean="0">
                <a:latin typeface="Arial Narrow" pitchFamily="34" charset="0"/>
              </a:rPr>
              <a:t>    delay or decrease absorption of quinine.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Erythromycin (CYP3A4 inhibitor):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Cimetidine</a:t>
            </a:r>
            <a:endParaRPr lang="en-US" sz="2400" b="1" dirty="0" smtClean="0">
              <a:latin typeface="Arial Narrow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 err="1" smtClean="0">
                <a:latin typeface="Arial Narrow" pitchFamily="34" charset="0"/>
              </a:rPr>
              <a:t>Mefloquine</a:t>
            </a:r>
            <a:r>
              <a:rPr lang="en-US" sz="2400" b="1" dirty="0" smtClean="0">
                <a:latin typeface="Arial Narrow" pitchFamily="34" charset="0"/>
              </a:rPr>
              <a:t>.</a:t>
            </a:r>
          </a:p>
          <a:p>
            <a:pPr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 Quinine can raise plasma levels of </a:t>
            </a:r>
            <a:r>
              <a:rPr lang="en-US" sz="2400" b="1" dirty="0" err="1" smtClean="0">
                <a:latin typeface="Arial Narrow" pitchFamily="34" charset="0"/>
              </a:rPr>
              <a:t>warfarin</a:t>
            </a:r>
            <a:r>
              <a:rPr lang="en-US" sz="2400" b="1" dirty="0" smtClean="0">
                <a:latin typeface="Arial Narrow" pitchFamily="34" charset="0"/>
              </a:rPr>
              <a:t> and </a:t>
            </a:r>
            <a:r>
              <a:rPr lang="en-US" sz="2400" b="1" dirty="0" err="1" smtClean="0">
                <a:latin typeface="Arial Narrow" pitchFamily="34" charset="0"/>
              </a:rPr>
              <a:t>digoxin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10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228600" y="914400"/>
            <a:ext cx="85344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200" b="1" dirty="0" err="1" smtClean="0">
                <a:latin typeface="Arial Narrow" pitchFamily="34" charset="0"/>
              </a:rPr>
              <a:t>Hypnozoitocides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against  liver </a:t>
            </a:r>
            <a:r>
              <a:rPr lang="en-US" sz="2200" b="1" dirty="0" err="1" smtClean="0">
                <a:latin typeface="Arial Narrow" pitchFamily="34" charset="0"/>
              </a:rPr>
              <a:t>hypnozoites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>
                <a:solidFill>
                  <a:srgbClr val="680000"/>
                </a:solidFill>
                <a:latin typeface="Arial Narrow" pitchFamily="34" charset="0"/>
              </a:rPr>
              <a:t>g</a:t>
            </a:r>
            <a:r>
              <a:rPr lang="en-US" sz="2200" b="1" dirty="0" err="1" smtClean="0">
                <a:solidFill>
                  <a:srgbClr val="680000"/>
                </a:solidFill>
                <a:latin typeface="Arial Narrow" pitchFamily="34" charset="0"/>
              </a:rPr>
              <a:t>ametocytocides</a:t>
            </a:r>
            <a:endParaRPr lang="en-US" sz="2200" b="1" dirty="0" smtClean="0">
              <a:solidFill>
                <a:srgbClr val="680000"/>
              </a:solidFill>
              <a:latin typeface="Arial Narrow" pitchFamily="34" charset="0"/>
            </a:endParaRPr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345756" y="1393370"/>
            <a:ext cx="35978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Radical cure of P. </a:t>
            </a:r>
            <a:r>
              <a:rPr lang="en-US" sz="2000" i="1" dirty="0" err="1" smtClean="0"/>
              <a:t>ovale</a:t>
            </a:r>
            <a:r>
              <a:rPr lang="en-US" sz="2000" i="1" dirty="0" smtClean="0"/>
              <a:t> &amp; P. </a:t>
            </a:r>
            <a:r>
              <a:rPr lang="en-US" sz="2000" i="1" dirty="0" err="1" smtClean="0"/>
              <a:t>vivax</a:t>
            </a:r>
            <a:endParaRPr lang="en-US" sz="2000" i="1" dirty="0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4685506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6973094" y="1408906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6066426" y="1401595"/>
            <a:ext cx="307757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/>
              <a:t>Prevent spread of all forms</a:t>
            </a:r>
            <a:endParaRPr lang="en-US" sz="2000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304800" y="3858161"/>
            <a:ext cx="8915400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</a:pPr>
            <a:r>
              <a:rPr lang="en-US" sz="2200" b="1" dirty="0" smtClean="0">
                <a:latin typeface="Arial Narrow" pitchFamily="34" charset="0"/>
              </a:rPr>
              <a:t>Not well understood. It may be acting by;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Generating ROS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can </a:t>
            </a:r>
            <a:r>
              <a:rPr lang="en-US" sz="2200" b="1" dirty="0">
                <a:latin typeface="Arial Narrow" pitchFamily="34" charset="0"/>
              </a:rPr>
              <a:t>damage </a:t>
            </a:r>
            <a:r>
              <a:rPr lang="en-US" sz="2200" b="1" dirty="0" smtClean="0">
                <a:latin typeface="Arial Narrow" pitchFamily="34" charset="0"/>
              </a:rPr>
              <a:t>lipids</a:t>
            </a:r>
            <a:r>
              <a:rPr lang="en-US" sz="2200" b="1" dirty="0">
                <a:latin typeface="Arial Narrow" pitchFamily="34" charset="0"/>
              </a:rPr>
              <a:t>, </a:t>
            </a:r>
            <a:r>
              <a:rPr lang="en-US" sz="2200" b="1" dirty="0" smtClean="0">
                <a:latin typeface="Arial Narrow" pitchFamily="34" charset="0"/>
              </a:rPr>
              <a:t>proteins &amp; </a:t>
            </a:r>
            <a:r>
              <a:rPr lang="en-US" sz="2200" b="1" dirty="0">
                <a:latin typeface="Arial Narrow" pitchFamily="34" charset="0"/>
              </a:rPr>
              <a:t>nucleic </a:t>
            </a:r>
            <a:r>
              <a:rPr lang="en-US" sz="2200" b="1" dirty="0" smtClean="0">
                <a:latin typeface="Arial Narrow" pitchFamily="34" charset="0"/>
              </a:rPr>
              <a:t>acids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Interfering with the electron transport in the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04800" y="2259449"/>
            <a:ext cx="8610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Well absorbed orally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Rapidly metabolized to </a:t>
            </a:r>
            <a:r>
              <a:rPr lang="en-US" sz="2200" b="1" dirty="0" err="1" smtClean="0">
                <a:latin typeface="Arial Narrow" pitchFamily="34" charset="0"/>
              </a:rPr>
              <a:t>etaquine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tafenoquine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more active </a:t>
            </a:r>
          </a:p>
          <a:p>
            <a:pPr>
              <a:lnSpc>
                <a:spcPts val="2400"/>
              </a:lnSpc>
              <a:spcBef>
                <a:spcPts val="600"/>
              </a:spcBef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3-6h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52400" y="3466276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39337" y="1813134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28600" y="5791200"/>
            <a:ext cx="833192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Resistance;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 when </a:t>
            </a:r>
            <a:r>
              <a:rPr lang="en-US" sz="2200" b="1" dirty="0" err="1" smtClean="0">
                <a:latin typeface="Arial Narrow" pitchFamily="34" charset="0"/>
              </a:rPr>
              <a:t>primaquine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chloroquine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combine</a:t>
            </a:r>
            <a:endParaRPr lang="en-US" sz="2200" b="1" dirty="0" smtClean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1" grpId="0"/>
      <p:bldP spid="23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8748" y="4572000"/>
            <a:ext cx="84342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larger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Epigastric</a:t>
            </a:r>
            <a:r>
              <a:rPr lang="en-US" sz="2200" b="1" dirty="0" smtClean="0">
                <a:latin typeface="Arial Narrow" pitchFamily="34" charset="0"/>
              </a:rPr>
              <a:t> distress  &amp; abdominal cramps.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Mild anemia, cyanosis  &amp;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Severe </a:t>
            </a:r>
            <a:r>
              <a:rPr lang="en-US" sz="2200" b="1" dirty="0" err="1" smtClean="0">
                <a:latin typeface="Arial Narrow" pitchFamily="34" charset="0"/>
              </a:rPr>
              <a:t>methemoglobinemia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rarely in patients with deficiency of NADH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</a:t>
            </a:r>
            <a:r>
              <a:rPr lang="en-US" sz="2200" b="1" dirty="0" err="1" smtClean="0">
                <a:latin typeface="Arial Narrow" pitchFamily="34" charset="0"/>
              </a:rPr>
              <a:t>methemoglobin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reductase</a:t>
            </a:r>
            <a:r>
              <a:rPr lang="en-US" sz="2200" b="1" dirty="0" smtClean="0">
                <a:latin typeface="Arial Narrow" pitchFamily="34" charset="0"/>
              </a:rPr>
              <a:t>. </a:t>
            </a:r>
          </a:p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Granulocytopenia</a:t>
            </a:r>
            <a:r>
              <a:rPr lang="en-US" sz="2200" b="1" dirty="0" smtClean="0">
                <a:latin typeface="Arial Narrow" pitchFamily="34" charset="0"/>
              </a:rPr>
              <a:t> &amp; </a:t>
            </a:r>
            <a:r>
              <a:rPr lang="en-US" sz="2200" b="1" dirty="0" err="1" smtClean="0">
                <a:latin typeface="Arial Narrow" pitchFamily="34" charset="0"/>
              </a:rPr>
              <a:t>agranulocytosis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rare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685800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4244" y="1114696"/>
            <a:ext cx="86149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At regular doses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patients with G-6-PD deficiency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r>
              <a:rPr lang="en-US" sz="2200" b="1" dirty="0" smtClean="0">
                <a:latin typeface="Arial Narrow" pitchFamily="34" charset="0"/>
              </a:rPr>
              <a:t> hemolytic anemia. </a:t>
            </a:r>
            <a:endParaRPr lang="en-US" sz="2200" dirty="0">
              <a:latin typeface="Arial Narrow" pitchFamily="34" charset="0"/>
            </a:endParaRPr>
          </a:p>
        </p:txBody>
      </p:sp>
      <p:pic>
        <p:nvPicPr>
          <p:cNvPr id="65537" name="Picture 1" descr="C:\Users\Administrator\Pictures\ggg.pn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209800"/>
            <a:ext cx="7689339" cy="1871662"/>
          </a:xfrm>
          <a:prstGeom prst="rect">
            <a:avLst/>
          </a:prstGeom>
          <a:noFill/>
        </p:spPr>
      </p:pic>
      <p:sp>
        <p:nvSpPr>
          <p:cNvPr id="15" name="TextBox 14"/>
          <p:cNvSpPr txBox="1"/>
          <p:nvPr/>
        </p:nvSpPr>
        <p:spPr>
          <a:xfrm>
            <a:off x="990600" y="1600200"/>
            <a:ext cx="8153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b="1" dirty="0" smtClean="0"/>
              <a:t>In G-6-PD deficiency </a:t>
            </a:r>
            <a:r>
              <a:rPr lang="en-US" b="1" dirty="0" smtClean="0">
                <a:sym typeface="Wingdings 3"/>
              </a:rPr>
              <a:t> NADPH, GSH synthesis. </a:t>
            </a:r>
          </a:p>
          <a:p>
            <a:pPr algn="l"/>
            <a:r>
              <a:rPr lang="en-US" b="1" dirty="0" smtClean="0">
                <a:sym typeface="Wingdings 3"/>
              </a:rPr>
              <a:t>	  	So RBCs become sensitive to  oxidative agents  HEMOLYSIS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914400" y="3633652"/>
            <a:ext cx="6705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>
                <a:sym typeface="Wingdings 3"/>
              </a:rPr>
              <a:t>                                        </a:t>
            </a:r>
            <a:r>
              <a:rPr lang="en-US" sz="2000" dirty="0" err="1" smtClean="0">
                <a:solidFill>
                  <a:srgbClr val="D00000"/>
                </a:solidFill>
                <a:latin typeface="Bernard MT Condensed" pitchFamily="18" charset="0"/>
                <a:sym typeface="Wingdings 3"/>
              </a:rPr>
              <a:t>Primaquine</a:t>
            </a:r>
            <a:endParaRPr lang="en-US" dirty="0" smtClean="0">
              <a:solidFill>
                <a:srgbClr val="D00000"/>
              </a:solidFill>
              <a:latin typeface="Bernard MT Condensed" pitchFamily="18" charset="0"/>
              <a:sym typeface="Wingdings 3"/>
            </a:endParaRPr>
          </a:p>
          <a:p>
            <a:pPr algn="r"/>
            <a:r>
              <a:rPr lang="en-US" b="1" dirty="0" smtClean="0">
                <a:sym typeface="Wingdings 3"/>
              </a:rPr>
              <a:t> </a:t>
            </a:r>
          </a:p>
          <a:p>
            <a:pPr algn="r"/>
            <a:r>
              <a:rPr lang="en-US" b="1" dirty="0" smtClean="0">
                <a:sym typeface="Wingdings 3"/>
              </a:rPr>
              <a:t>Oxidizes GSH to GSSG   GSH   detoxification of toxic products </a:t>
            </a:r>
            <a:endParaRPr lang="en-US" b="1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33600" y="1981200"/>
            <a:ext cx="1676400" cy="6096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0800000" flipV="1">
            <a:off x="4495800" y="3810000"/>
            <a:ext cx="1828800" cy="304800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Arc 20"/>
          <p:cNvSpPr/>
          <p:nvPr/>
        </p:nvSpPr>
        <p:spPr>
          <a:xfrm flipV="1">
            <a:off x="3694611" y="3786052"/>
            <a:ext cx="762000" cy="431074"/>
          </a:xfrm>
          <a:prstGeom prst="arc">
            <a:avLst>
              <a:gd name="adj1" fmla="val 10538935"/>
              <a:gd name="adj2" fmla="val 0"/>
            </a:avLst>
          </a:prstGeom>
          <a:ln w="38100">
            <a:solidFill>
              <a:schemeClr val="tx1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PREVENT RELAPSES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172200" y="152400"/>
            <a:ext cx="29161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8-AMINOQUINOLINES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086600" y="496389"/>
            <a:ext cx="1900457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PRIMAQUINE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5" grpId="0"/>
      <p:bldP spid="16" grpId="0"/>
      <p:bldP spid="2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325014"/>
            <a:ext cx="9144000" cy="461665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400" b="1" dirty="0" smtClean="0">
                <a:solidFill>
                  <a:srgbClr val="B40022"/>
                </a:solidFill>
                <a:latin typeface="Broadway" pitchFamily="82" charset="0"/>
              </a:rPr>
              <a:t>			DRUGS USED IN COMBINATIONS</a:t>
            </a:r>
            <a:endParaRPr lang="en-US" sz="24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" y="1"/>
            <a:ext cx="1295400" cy="1023638"/>
          </a:xfrm>
          <a:prstGeom prst="rect">
            <a:avLst/>
          </a:prstGeom>
          <a:noFill/>
        </p:spPr>
      </p:pic>
      <p:graphicFrame>
        <p:nvGraphicFramePr>
          <p:cNvPr id="34" name="Content Placeholder 3"/>
          <p:cNvGraphicFramePr>
            <a:graphicFrameLocks/>
          </p:cNvGraphicFramePr>
          <p:nvPr/>
        </p:nvGraphicFramePr>
        <p:xfrm>
          <a:off x="152400" y="999931"/>
          <a:ext cx="8610599" cy="572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2971800"/>
                <a:gridCol w="3733799"/>
              </a:tblGrid>
              <a:tr h="50292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DRUG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MECHANISM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ts val="2400"/>
                        </a:lnSpc>
                      </a:pPr>
                      <a:r>
                        <a:rPr lang="en-US" sz="2200" b="0" kern="1200" dirty="0" smtClean="0">
                          <a:solidFill>
                            <a:schemeClr val="bg1"/>
                          </a:solidFill>
                          <a:latin typeface="Bernard MT Condensed" pitchFamily="18" charset="0"/>
                          <a:ea typeface="+mn-ea"/>
                          <a:cs typeface="+mn-cs"/>
                        </a:rPr>
                        <a:t>ADRs</a:t>
                      </a:r>
                      <a:endParaRPr lang="en-US" sz="2200" b="0" kern="1200" dirty="0">
                        <a:solidFill>
                          <a:schemeClr val="bg1"/>
                        </a:solidFill>
                        <a:latin typeface="Bernard MT Condensed" pitchFamily="18" charset="0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594596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Lumefantrine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Palpitation,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dizziness,allergic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reaction,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hepatotoxicity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622251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Amodiaquine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Nausea, vomiting, itching, stomach upset &amp; headache.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580768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Mefloquine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</a:t>
                      </a:r>
                      <a:r>
                        <a:rPr kumimoji="0" lang="en-US" sz="2000" b="1" i="0" u="none" strike="noStrike" kern="1200" cap="none" spc="0" normalizeH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heme</a:t>
                      </a: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polymerase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  <a:sym typeface="Wingdings 3"/>
                        </a:rPr>
                        <a:t>    [ like </a:t>
                      </a:r>
                      <a:r>
                        <a:rPr lang="en-US" sz="2000" b="1" dirty="0" err="1" smtClean="0">
                          <a:latin typeface="Arial Narrow" pitchFamily="34" charset="0"/>
                          <a:sym typeface="Wingdings 3"/>
                        </a:rPr>
                        <a:t>chloroquine</a:t>
                      </a:r>
                      <a:r>
                        <a:rPr lang="en-US" sz="2000" b="1" baseline="0" dirty="0" smtClean="0">
                          <a:latin typeface="Arial Narrow" pitchFamily="34" charset="0"/>
                          <a:sym typeface="Wingdings 3"/>
                        </a:rPr>
                        <a:t> ]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neuropsychiatric disorders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Sulfadoxine-pyrimethamine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Sequential block of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dihydropteroate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synthase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 &amp;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dihydrofolate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reductase</a:t>
                      </a:r>
                      <a:endParaRPr lang="en-US" sz="2000" b="1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kumimoji="0" lang="en-US" sz="2000" b="1" i="0" u="none" strike="noStrike" kern="1200" cap="none" spc="0" normalizeH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 Narrow" pitchFamily="34" charset="0"/>
                          <a:sym typeface="Wingdings 3"/>
                        </a:rPr>
                        <a:t> DNA synthesis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Allergic skin reactions,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Agranulocytosis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; </a:t>
                      </a:r>
                      <a:r>
                        <a:rPr lang="en-US" sz="2000" b="1" dirty="0" err="1" smtClean="0">
                          <a:latin typeface="Arial Narrow" pitchFamily="34" charset="0"/>
                        </a:rPr>
                        <a:t>aplastic</a:t>
                      </a:r>
                      <a:r>
                        <a:rPr lang="en-US" sz="2000" b="1" dirty="0" smtClean="0">
                          <a:latin typeface="Arial Narrow" pitchFamily="34" charset="0"/>
                        </a:rPr>
                        <a:t> anemia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Clindamycin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inhibits parasite </a:t>
                      </a:r>
                      <a:r>
                        <a:rPr lang="en-US" sz="2000" b="1" kern="1200" dirty="0" err="1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apicoplast</a:t>
                      </a:r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 Narrow" pitchFamily="34" charset="0"/>
                          <a:ea typeface="+mn-ea"/>
                          <a:cs typeface="+mn-cs"/>
                          <a:sym typeface="Wingdings 3"/>
                        </a:rPr>
                        <a:t> (needed for survival &amp; successful host invasion)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 Narrow" pitchFamily="34" charset="0"/>
                        <a:ea typeface="+mn-ea"/>
                        <a:cs typeface="+mn-cs"/>
                        <a:sym typeface="Wingdings 3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endParaRPr lang="en-US" sz="2000" b="1" baseline="0" dirty="0" smtClean="0">
                        <a:latin typeface="Arial Narrow" pitchFamily="34" charset="0"/>
                      </a:endParaRP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Skin rash </a:t>
                      </a:r>
                    </a:p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Pseudo-membranous</a:t>
                      </a:r>
                      <a:r>
                        <a:rPr lang="en-US" sz="2000" b="1" baseline="0" dirty="0" smtClean="0">
                          <a:latin typeface="Arial Narrow" pitchFamily="34" charset="0"/>
                        </a:rPr>
                        <a:t> colitis,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FFFFCC"/>
                    </a:solidFill>
                  </a:tcPr>
                </a:tc>
              </a:tr>
              <a:tr h="868679">
                <a:tc>
                  <a:txBody>
                    <a:bodyPr/>
                    <a:lstStyle/>
                    <a:p>
                      <a:pPr>
                        <a:lnSpc>
                          <a:spcPts val="2400"/>
                        </a:lnSpc>
                      </a:pPr>
                      <a:r>
                        <a:rPr lang="en-US" sz="2200" b="0" dirty="0" err="1" smtClean="0">
                          <a:solidFill>
                            <a:srgbClr val="C00000"/>
                          </a:solidFill>
                          <a:latin typeface="Bernard MT Condensed" pitchFamily="18" charset="0"/>
                        </a:rPr>
                        <a:t>Doxycycline</a:t>
                      </a:r>
                      <a:endParaRPr lang="en-US" sz="2200" b="0" dirty="0">
                        <a:solidFill>
                          <a:srgbClr val="C00000"/>
                        </a:solidFill>
                        <a:latin typeface="Bernard MT Condensed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/>
                        <a:t>Inhibit protein synthesis by binding to 30S subunit of ribosome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300"/>
                        </a:lnSpc>
                      </a:pPr>
                      <a:r>
                        <a:rPr lang="en-US" sz="2000" b="1" dirty="0" smtClean="0">
                          <a:latin typeface="Arial Narrow" pitchFamily="34" charset="0"/>
                        </a:rPr>
                        <a:t>Yellowish discoloration of teeth, dental carries,  bone deformity, vertigo, hypersensitivity </a:t>
                      </a:r>
                      <a:endParaRPr lang="en-US" sz="2000" b="1" dirty="0">
                        <a:latin typeface="Arial Narrow" pitchFamily="34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5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6934025" y="4195265"/>
            <a:ext cx="1861820" cy="1244638"/>
          </a:xfrm>
          <a:prstGeom prst="ellipse">
            <a:avLst/>
          </a:prstGeom>
          <a:noFill/>
        </p:spPr>
      </p:pic>
      <p:cxnSp>
        <p:nvCxnSpPr>
          <p:cNvPr id="36" name="Straight Arrow Connector 35"/>
          <p:cNvCxnSpPr/>
          <p:nvPr/>
        </p:nvCxnSpPr>
        <p:spPr>
          <a:xfrm flipV="1">
            <a:off x="4876800" y="4832791"/>
            <a:ext cx="2438400" cy="152400"/>
          </a:xfrm>
          <a:prstGeom prst="straightConnector1">
            <a:avLst/>
          </a:prstGeom>
          <a:ln w="381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13716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VIVAX </a:t>
            </a:r>
            <a:endParaRPr lang="en-US" sz="2400" dirty="0" smtClean="0">
              <a:solidFill>
                <a:srgbClr val="FFFFCC"/>
              </a:solidFill>
              <a:latin typeface="Bernard MT Condensed" pitchFamily="18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57175" y="1681658"/>
            <a:ext cx="4648200" cy="1604576"/>
            <a:chOff x="257175" y="1681658"/>
            <a:chExt cx="4648200" cy="1604576"/>
          </a:xfrm>
        </p:grpSpPr>
        <p:sp>
          <p:nvSpPr>
            <p:cNvPr id="7" name="Rectangle 6"/>
            <p:cNvSpPr/>
            <p:nvPr/>
          </p:nvSpPr>
          <p:spPr>
            <a:xfrm>
              <a:off x="428625" y="2057400"/>
              <a:ext cx="1295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Sensitive 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257175" y="2552700"/>
              <a:ext cx="4648200" cy="73353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</a:t>
              </a:r>
              <a:r>
                <a:rPr lang="en-US" sz="2400" b="1" spc="-40" dirty="0" err="1" smtClean="0">
                  <a:latin typeface="Arial Narrow" pitchFamily="34" charset="0"/>
                </a:rPr>
                <a:t>Chloroquine</a:t>
              </a:r>
              <a:r>
                <a:rPr lang="en-US" sz="2400" b="1" spc="-40" dirty="0" smtClean="0">
                  <a:latin typeface="Arial Narrow" pitchFamily="34" charset="0"/>
                </a:rPr>
                <a:t> for 3 days </a:t>
              </a:r>
            </a:p>
            <a:p>
              <a:pPr>
                <a:lnSpc>
                  <a:spcPts val="2500"/>
                </a:lnSpc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followed by </a:t>
              </a:r>
              <a:r>
                <a:rPr lang="en-US" sz="2400" b="1" spc="-40" dirty="0" err="1" smtClean="0">
                  <a:latin typeface="Arial Narrow" pitchFamily="34" charset="0"/>
                </a:rPr>
                <a:t>Primaquine</a:t>
              </a:r>
              <a:r>
                <a:rPr lang="en-US" sz="2400" b="1" spc="-40" dirty="0" smtClean="0">
                  <a:latin typeface="Arial Narrow" pitchFamily="34" charset="0"/>
                </a:rPr>
                <a:t> for 14 days</a:t>
              </a:r>
              <a:endParaRPr lang="en-US" sz="2400" b="1" spc="-40" dirty="0">
                <a:latin typeface="Arial Narrow" pitchFamily="34" charset="0"/>
              </a:endParaRPr>
            </a:p>
          </p:txBody>
        </p:sp>
        <p:cxnSp>
          <p:nvCxnSpPr>
            <p:cNvPr id="17" name="Straight Arrow Connector 16"/>
            <p:cNvCxnSpPr>
              <a:stCxn id="5" idx="2"/>
            </p:cNvCxnSpPr>
            <p:nvPr/>
          </p:nvCxnSpPr>
          <p:spPr>
            <a:xfrm rot="5400000">
              <a:off x="878532" y="1869133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1752600" y="1085850"/>
            <a:ext cx="7391400" cy="733534"/>
            <a:chOff x="1752600" y="1085850"/>
            <a:chExt cx="7391400" cy="733534"/>
          </a:xfrm>
        </p:grpSpPr>
        <p:sp>
          <p:nvSpPr>
            <p:cNvPr id="8" name="Rectangle 7"/>
            <p:cNvSpPr/>
            <p:nvPr/>
          </p:nvSpPr>
          <p:spPr>
            <a:xfrm>
              <a:off x="2286000" y="1219200"/>
              <a:ext cx="15240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Resistance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971925" y="1085850"/>
              <a:ext cx="5172075" cy="733534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square">
              <a:spAutoFit/>
            </a:bodyPr>
            <a:lstStyle/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ACT (full course)</a:t>
              </a:r>
            </a:p>
            <a:p>
              <a:pPr indent="-457200">
                <a:lnSpc>
                  <a:spcPts val="2500"/>
                </a:lnSpc>
                <a:buSzPct val="80000"/>
                <a:defRPr/>
              </a:pPr>
              <a:r>
                <a:rPr lang="en-US" sz="2400" b="1" dirty="0" smtClean="0">
                  <a:latin typeface="Arial Narrow" pitchFamily="34" charset="0"/>
                </a:rPr>
                <a:t>  followed by </a:t>
              </a:r>
              <a:r>
                <a:rPr lang="en-US" sz="2400" b="1" dirty="0" err="1" smtClean="0">
                  <a:latin typeface="Arial Narrow" pitchFamily="34" charset="0"/>
                </a:rPr>
                <a:t>Primaquine</a:t>
              </a:r>
              <a:r>
                <a:rPr lang="en-US" sz="2400" b="1" dirty="0" smtClean="0">
                  <a:latin typeface="Arial Narrow" pitchFamily="34" charset="0"/>
                </a:rPr>
                <a:t> for 14 days</a:t>
              </a:r>
              <a:endParaRPr lang="en-US" sz="2400" b="1" dirty="0">
                <a:latin typeface="Arial Narrow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>
              <a:off x="1752600" y="1447800"/>
              <a:ext cx="528935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>
              <a:off x="3810000" y="14478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228600" y="3657600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209800" y="3657600"/>
            <a:ext cx="3048000" cy="461665"/>
            <a:chOff x="2209800" y="3657600"/>
            <a:chExt cx="3048000" cy="461665"/>
          </a:xfrm>
        </p:grpSpPr>
        <p:sp>
          <p:nvSpPr>
            <p:cNvPr id="23" name="Rectangle 22"/>
            <p:cNvSpPr/>
            <p:nvPr/>
          </p:nvSpPr>
          <p:spPr>
            <a:xfrm>
              <a:off x="2514600" y="36576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solidFill>
                    <a:srgbClr val="D00000"/>
                  </a:solidFill>
                  <a:latin typeface="Arial Narrow" pitchFamily="34" charset="0"/>
                </a:rPr>
                <a:t>All show Resistance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2209800" y="38862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533400" y="4114800"/>
            <a:ext cx="3048000" cy="708927"/>
            <a:chOff x="533400" y="4114800"/>
            <a:chExt cx="3048000" cy="708927"/>
          </a:xfrm>
        </p:grpSpPr>
        <p:sp>
          <p:nvSpPr>
            <p:cNvPr id="24" name="Rectangle 23"/>
            <p:cNvSpPr/>
            <p:nvPr/>
          </p:nvSpPr>
          <p:spPr>
            <a:xfrm>
              <a:off x="533400" y="4362062"/>
              <a:ext cx="20574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Uncomplicated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743200" y="4362062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ACT 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2590800" y="4590662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/>
            <p:nvPr/>
          </p:nvCxnSpPr>
          <p:spPr>
            <a:xfrm rot="5400000">
              <a:off x="345925" y="4302275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228600" y="4114801"/>
            <a:ext cx="8839200" cy="2590799"/>
            <a:chOff x="228600" y="4114801"/>
            <a:chExt cx="8839200" cy="2590799"/>
          </a:xfrm>
        </p:grpSpPr>
        <p:sp>
          <p:nvSpPr>
            <p:cNvPr id="25" name="Rectangle 24"/>
            <p:cNvSpPr/>
            <p:nvPr/>
          </p:nvSpPr>
          <p:spPr>
            <a:xfrm>
              <a:off x="228600" y="5105400"/>
              <a:ext cx="17526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Complicated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209800" y="5135940"/>
              <a:ext cx="6858000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IV </a:t>
              </a:r>
              <a:r>
                <a:rPr lang="en-US" sz="2400" b="1" spc="-40" dirty="0" err="1" smtClean="0">
                  <a:latin typeface="Arial Narrow" pitchFamily="34" charset="0"/>
                </a:rPr>
                <a:t>Artisunate</a:t>
              </a:r>
              <a:r>
                <a:rPr lang="en-US" sz="2400" b="1" spc="-40" dirty="0" smtClean="0">
                  <a:latin typeface="Arial Narrow" pitchFamily="34" charset="0"/>
                </a:rPr>
                <a:t> for 24 hrs 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 Followed by; 	ACT</a:t>
              </a:r>
            </a:p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	         Or </a:t>
              </a:r>
              <a:r>
                <a:rPr lang="en-US" sz="2400" b="1" dirty="0" err="1" smtClean="0">
                  <a:latin typeface="Arial Narrow" pitchFamily="34" charset="0"/>
                </a:rPr>
                <a:t>Artemether</a:t>
              </a:r>
              <a:r>
                <a:rPr lang="en-US" sz="2400" b="1" dirty="0" smtClean="0">
                  <a:latin typeface="Arial Narrow" pitchFamily="34" charset="0"/>
                </a:rPr>
                <a:t>  </a:t>
              </a:r>
              <a:r>
                <a:rPr lang="en-US" sz="2400" b="1" spc="-40" dirty="0" smtClean="0">
                  <a:latin typeface="Arial Narrow" pitchFamily="34" charset="0"/>
                </a:rPr>
                <a:t>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 	         Or Quinine         +  [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/ </a:t>
              </a:r>
              <a:r>
                <a:rPr lang="en-US" sz="2400" b="1" spc="-40" dirty="0" err="1" smtClean="0">
                  <a:latin typeface="Arial Narrow" pitchFamily="34" charset="0"/>
                </a:rPr>
                <a:t>doxycyline</a:t>
              </a:r>
              <a:r>
                <a:rPr lang="en-US" sz="2400" b="1" spc="-40" dirty="0" smtClean="0">
                  <a:latin typeface="Arial Narrow" pitchFamily="34" charset="0"/>
                </a:rPr>
                <a:t>]</a:t>
              </a:r>
            </a:p>
          </p:txBody>
        </p:sp>
        <p:cxnSp>
          <p:nvCxnSpPr>
            <p:cNvPr id="30" name="Straight Arrow Connector 29"/>
            <p:cNvCxnSpPr/>
            <p:nvPr/>
          </p:nvCxnSpPr>
          <p:spPr>
            <a:xfrm>
              <a:off x="1981200" y="5334000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>
              <a:off x="-261241" y="4604642"/>
              <a:ext cx="990602" cy="10919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"/>
            <a:ext cx="1542881" cy="1219200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609600" y="228600"/>
            <a:ext cx="85344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dirty="0" smtClean="0">
                <a:ln w="18000">
                  <a:solidFill>
                    <a:srgbClr val="C00000"/>
                  </a:solidFill>
                  <a:prstDash val="solid"/>
                  <a:miter lim="800000"/>
                </a:ln>
                <a:gradFill>
                  <a:gsLst>
                    <a:gs pos="0">
                      <a:srgbClr val="FFFFCC"/>
                    </a:gs>
                    <a:gs pos="50000">
                      <a:srgbClr val="FFC000"/>
                    </a:gs>
                    <a:gs pos="100000">
                      <a:srgbClr val="CCFF33"/>
                    </a:gs>
                  </a:gsLst>
                  <a:lin ang="5400000" scaled="0"/>
                </a:gra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ritannic Bold" pitchFamily="34" charset="0"/>
              </a:rPr>
              <a:t>WHO TREATMENT GUIDELINES</a:t>
            </a:r>
            <a:endParaRPr lang="en-US" sz="3600" b="1" dirty="0">
              <a:ln w="18000">
                <a:solidFill>
                  <a:srgbClr val="C00000"/>
                </a:solidFill>
                <a:prstDash val="solid"/>
                <a:miter lim="800000"/>
              </a:ln>
              <a:gradFill>
                <a:gsLst>
                  <a:gs pos="0">
                    <a:srgbClr val="FFFFCC"/>
                  </a:gs>
                  <a:gs pos="50000">
                    <a:srgbClr val="FFC000"/>
                  </a:gs>
                  <a:gs pos="100000">
                    <a:srgbClr val="CCFF33"/>
                  </a:gs>
                </a:gsLst>
                <a:lin ang="5400000" scaled="0"/>
              </a:gra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ritannic Bold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04800" y="1519535"/>
            <a:ext cx="1981200" cy="461665"/>
          </a:xfrm>
          <a:prstGeom prst="rect">
            <a:avLst/>
          </a:prstGeom>
          <a:solidFill>
            <a:srgbClr val="C00000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i="1" dirty="0" smtClean="0">
                <a:solidFill>
                  <a:srgbClr val="FFFFCC"/>
                </a:solidFill>
                <a:latin typeface="Bernard MT Condensed" pitchFamily="18" charset="0"/>
              </a:rPr>
              <a:t>IN FALCIPARUM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629676" y="1524000"/>
            <a:ext cx="2743200" cy="461665"/>
          </a:xfrm>
          <a:prstGeom prst="rect">
            <a:avLst/>
          </a:prstGeom>
          <a:solidFill>
            <a:srgbClr val="FFFFCC"/>
          </a:solidFill>
          <a:ln w="28575"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indent="-457200"/>
            <a:r>
              <a:rPr lang="en-US" sz="2400" b="1" dirty="0" smtClean="0">
                <a:solidFill>
                  <a:srgbClr val="D00000"/>
                </a:solidFill>
                <a:latin typeface="Arial Narrow" pitchFamily="34" charset="0"/>
              </a:rPr>
              <a:t>All show Resistance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324876" y="1752600"/>
            <a:ext cx="304800" cy="1588"/>
          </a:xfrm>
          <a:prstGeom prst="straightConnector1">
            <a:avLst/>
          </a:prstGeom>
          <a:ln w="38100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7"/>
          <p:cNvGrpSpPr/>
          <p:nvPr/>
        </p:nvGrpSpPr>
        <p:grpSpPr>
          <a:xfrm>
            <a:off x="295469" y="1981199"/>
            <a:ext cx="2743200" cy="766466"/>
            <a:chOff x="295469" y="1981199"/>
            <a:chExt cx="2743200" cy="766466"/>
          </a:xfrm>
        </p:grpSpPr>
        <p:sp>
          <p:nvSpPr>
            <p:cNvPr id="10" name="Rectangle 9"/>
            <p:cNvSpPr/>
            <p:nvPr/>
          </p:nvSpPr>
          <p:spPr>
            <a:xfrm>
              <a:off x="295469" y="2286000"/>
              <a:ext cx="2743200" cy="461665"/>
            </a:xfrm>
            <a:prstGeom prst="rect">
              <a:avLst/>
            </a:prstGeom>
            <a:solidFill>
              <a:srgbClr val="FFFFCC"/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 wrap="square">
              <a:spAutoFit/>
            </a:bodyPr>
            <a:lstStyle/>
            <a:p>
              <a:pPr indent="-457200"/>
              <a:r>
                <a:rPr lang="en-US" sz="2400" b="1" dirty="0" smtClean="0">
                  <a:latin typeface="Arial Narrow" pitchFamily="34" charset="0"/>
                </a:rPr>
                <a:t>Special Risk Groups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 rot="5400000">
              <a:off x="117325" y="2168674"/>
              <a:ext cx="376537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304800" y="3810000"/>
            <a:ext cx="388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Pregnancy; 2</a:t>
            </a:r>
            <a:r>
              <a:rPr lang="en-US" sz="2400" b="1" spc="-40" baseline="30000" dirty="0" smtClean="0">
                <a:latin typeface="Arial Narrow" pitchFamily="34" charset="0"/>
              </a:rPr>
              <a:t>nd</a:t>
            </a:r>
            <a:r>
              <a:rPr lang="en-US" sz="2400" b="1" spc="-40" dirty="0" smtClean="0">
                <a:latin typeface="Arial Narrow" pitchFamily="34" charset="0"/>
              </a:rPr>
              <a:t> &amp; 3</a:t>
            </a:r>
            <a:r>
              <a:rPr lang="en-US" sz="2400" b="1" spc="-40" baseline="30000" dirty="0" smtClean="0">
                <a:latin typeface="Arial Narrow" pitchFamily="34" charset="0"/>
              </a:rPr>
              <a:t>rd</a:t>
            </a:r>
            <a:r>
              <a:rPr lang="en-US" sz="2400" b="1" spc="-40" dirty="0" smtClean="0">
                <a:latin typeface="Arial Narrow" pitchFamily="34" charset="0"/>
              </a:rPr>
              <a:t> trimester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Lactating women</a:t>
            </a:r>
          </a:p>
          <a:p>
            <a:pPr>
              <a:buSzPct val="80000"/>
              <a:defRPr/>
            </a:pPr>
            <a:r>
              <a:rPr lang="en-US" sz="2400" b="1" spc="-40" dirty="0" smtClean="0">
                <a:latin typeface="Arial Narrow" pitchFamily="34" charset="0"/>
              </a:rPr>
              <a:t>Infants &amp; young children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886200" y="3962400"/>
            <a:ext cx="1371600" cy="990600"/>
            <a:chOff x="3886200" y="3962400"/>
            <a:chExt cx="1371600" cy="990600"/>
          </a:xfrm>
        </p:grpSpPr>
        <p:sp>
          <p:nvSpPr>
            <p:cNvPr id="16" name="Rectangle 15"/>
            <p:cNvSpPr/>
            <p:nvPr/>
          </p:nvSpPr>
          <p:spPr>
            <a:xfrm>
              <a:off x="4419600" y="4216080"/>
              <a:ext cx="838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 ACT</a:t>
              </a:r>
            </a:p>
          </p:txBody>
        </p:sp>
        <p:sp>
          <p:nvSpPr>
            <p:cNvPr id="17" name="Right Brace 16"/>
            <p:cNvSpPr/>
            <p:nvPr/>
          </p:nvSpPr>
          <p:spPr>
            <a:xfrm>
              <a:off x="3886200" y="3962400"/>
              <a:ext cx="381000" cy="990600"/>
            </a:xfrm>
            <a:prstGeom prst="rightBrace">
              <a:avLst/>
            </a:prstGeom>
            <a:ln w="38100">
              <a:solidFill>
                <a:schemeClr val="accent3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4114800" y="4458476"/>
              <a:ext cx="304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04800" y="2895600"/>
            <a:ext cx="8305800" cy="461665"/>
            <a:chOff x="304800" y="2895600"/>
            <a:chExt cx="8305800" cy="461665"/>
          </a:xfrm>
        </p:grpSpPr>
        <p:sp>
          <p:nvSpPr>
            <p:cNvPr id="15" name="Rectangle 14"/>
            <p:cNvSpPr/>
            <p:nvPr/>
          </p:nvSpPr>
          <p:spPr>
            <a:xfrm>
              <a:off x="304800" y="2895600"/>
              <a:ext cx="38862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Pregnancy; 1</a:t>
              </a:r>
              <a:r>
                <a:rPr lang="en-US" sz="2400" b="1" spc="-40" baseline="30000" dirty="0" smtClean="0">
                  <a:latin typeface="Arial Narrow" pitchFamily="34" charset="0"/>
                </a:rPr>
                <a:t>st</a:t>
              </a:r>
              <a:r>
                <a:rPr lang="en-US" sz="2400" b="1" spc="-40" dirty="0" smtClean="0">
                  <a:latin typeface="Arial Narrow" pitchFamily="34" charset="0"/>
                </a:rPr>
                <a:t> trimester 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419600" y="2895600"/>
              <a:ext cx="41910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SzPct val="80000"/>
                <a:defRPr/>
              </a:pPr>
              <a:r>
                <a:rPr lang="en-US" sz="2400" b="1" spc="-40" dirty="0" smtClean="0">
                  <a:latin typeface="Arial Narrow" pitchFamily="34" charset="0"/>
                </a:rPr>
                <a:t>Quinine + </a:t>
              </a:r>
              <a:r>
                <a:rPr lang="en-US" sz="2400" b="1" spc="-40" dirty="0" err="1" smtClean="0">
                  <a:latin typeface="Arial Narrow" pitchFamily="34" charset="0"/>
                </a:rPr>
                <a:t>Clindamycin</a:t>
              </a:r>
              <a:r>
                <a:rPr lang="en-US" sz="2400" b="1" spc="-40" dirty="0" smtClean="0">
                  <a:latin typeface="Arial Narrow" pitchFamily="34" charset="0"/>
                </a:rPr>
                <a:t> (7 days)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>
              <a:off x="3352800" y="3125788"/>
              <a:ext cx="1066800" cy="1588"/>
            </a:xfrm>
            <a:prstGeom prst="straightConnector1">
              <a:avLst/>
            </a:prstGeom>
            <a:ln w="38100">
              <a:solidFill>
                <a:schemeClr val="accent3">
                  <a:lumMod val="7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95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2500"/>
                            </p:stCondLst>
                            <p:childTnLst>
                              <p:par>
                                <p:cTn id="25" presetID="16" presetClass="entr" presetSubtype="26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5105400" y="4038600"/>
            <a:ext cx="3810000" cy="2514601"/>
          </a:xfrm>
          <a:prstGeom prst="rect">
            <a:avLst/>
          </a:prstGeom>
          <a:noFill/>
        </p:spPr>
      </p:pic>
      <p:pic>
        <p:nvPicPr>
          <p:cNvPr id="3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685800" y="1905000"/>
            <a:ext cx="762420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60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60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WordArt 3"/>
          <p:cNvSpPr>
            <a:spLocks noChangeArrowheads="1" noChangeShapeType="1" noTextEdit="1"/>
          </p:cNvSpPr>
          <p:nvPr/>
        </p:nvSpPr>
        <p:spPr bwMode="auto">
          <a:xfrm>
            <a:off x="2209800" y="32844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6" name="WordArt 4"/>
          <p:cNvSpPr>
            <a:spLocks noChangeArrowheads="1" noChangeShapeType="1" noTextEdit="1"/>
          </p:cNvSpPr>
          <p:nvPr/>
        </p:nvSpPr>
        <p:spPr bwMode="auto">
          <a:xfrm>
            <a:off x="1447800" y="2217615"/>
            <a:ext cx="8128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G</a:t>
            </a: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3200400" y="5341815"/>
            <a:ext cx="609600" cy="906585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D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8" name="WordArt 6"/>
          <p:cNvSpPr>
            <a:spLocks noChangeArrowheads="1" noChangeShapeType="1" noTextEdit="1"/>
          </p:cNvSpPr>
          <p:nvPr/>
        </p:nvSpPr>
        <p:spPr bwMode="auto">
          <a:xfrm>
            <a:off x="3276600" y="2514600"/>
            <a:ext cx="584200" cy="762000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 smtClean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U</a:t>
            </a:r>
            <a:endParaRPr lang="en-US" sz="3600" b="1" kern="10" dirty="0">
              <a:ln w="9525">
                <a:solidFill>
                  <a:schemeClr val="tx2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bg1"/>
                  </a:gs>
                  <a:gs pos="100000">
                    <a:schemeClr val="accent6">
                      <a:lumMod val="75000"/>
                    </a:schemeClr>
                  </a:gs>
                </a:gsLst>
                <a:lin ang="5400000" scaled="1"/>
              </a:gradFill>
              <a:effectLst>
                <a:outerShdw dist="107763" dir="2700000" algn="ctr" rotWithShape="0">
                  <a:srgbClr val="92D050">
                    <a:alpha val="5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9" name="WordArt 7"/>
          <p:cNvSpPr>
            <a:spLocks noChangeArrowheads="1" noChangeShapeType="1" noTextEdit="1"/>
          </p:cNvSpPr>
          <p:nvPr/>
        </p:nvSpPr>
        <p:spPr bwMode="auto">
          <a:xfrm>
            <a:off x="2514600" y="4275015"/>
            <a:ext cx="609600" cy="991577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O</a:t>
            </a:r>
          </a:p>
        </p:txBody>
      </p:sp>
      <p:sp>
        <p:nvSpPr>
          <p:cNvPr id="10" name="WordArt 8"/>
          <p:cNvSpPr>
            <a:spLocks noChangeArrowheads="1" noChangeShapeType="1" noTextEdit="1"/>
          </p:cNvSpPr>
          <p:nvPr/>
        </p:nvSpPr>
        <p:spPr bwMode="auto">
          <a:xfrm>
            <a:off x="3810000" y="3429000"/>
            <a:ext cx="711200" cy="878254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C</a:t>
            </a:r>
          </a:p>
        </p:txBody>
      </p:sp>
      <p:sp>
        <p:nvSpPr>
          <p:cNvPr id="11" name="WordArt 9"/>
          <p:cNvSpPr>
            <a:spLocks noChangeArrowheads="1" noChangeShapeType="1" noTextEdit="1"/>
          </p:cNvSpPr>
          <p:nvPr/>
        </p:nvSpPr>
        <p:spPr bwMode="auto">
          <a:xfrm>
            <a:off x="4572000" y="4343400"/>
            <a:ext cx="660400" cy="963246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K</a:t>
            </a:r>
          </a:p>
        </p:txBody>
      </p:sp>
      <p:sp>
        <p:nvSpPr>
          <p:cNvPr id="12" name="WordArt 10"/>
          <p:cNvSpPr>
            <a:spLocks noChangeArrowheads="1" noChangeShapeType="1" noTextEdit="1"/>
          </p:cNvSpPr>
          <p:nvPr/>
        </p:nvSpPr>
        <p:spPr bwMode="auto">
          <a:xfrm>
            <a:off x="2717800" y="1676400"/>
            <a:ext cx="609600" cy="950259"/>
          </a:xfrm>
          <a:prstGeom prst="rect">
            <a:avLst/>
          </a:prstGeom>
        </p:spPr>
        <p:txBody>
          <a:bodyPr wrap="none" fromWordArt="1">
            <a:prstTxWarp prst="textWave4">
              <a:avLst>
                <a:gd name="adj1" fmla="val 10319"/>
                <a:gd name="adj2" fmla="val 0"/>
              </a:avLst>
            </a:prstTxWarp>
          </a:bodyPr>
          <a:lstStyle/>
          <a:p>
            <a:pPr algn="ctr" rtl="0"/>
            <a:r>
              <a:rPr lang="en-US" sz="3600" b="1" kern="10" dirty="0">
                <a:ln w="9525">
                  <a:solidFill>
                    <a:schemeClr val="tx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bg1"/>
                    </a:gs>
                    <a:gs pos="100000">
                      <a:schemeClr val="accent6">
                        <a:lumMod val="75000"/>
                      </a:schemeClr>
                    </a:gs>
                  </a:gsLst>
                  <a:lin ang="5400000" scaled="1"/>
                </a:gradFill>
                <a:effectLst>
                  <a:outerShdw dist="107763" dir="2700000" algn="ctr" rotWithShape="0">
                    <a:srgbClr val="92D050">
                      <a:alpha val="50000"/>
                    </a:srgbClr>
                  </a:outerShdw>
                </a:effectLst>
                <a:latin typeface="Arial Black"/>
              </a:rPr>
              <a:t>L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5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47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47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7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2" presetID="47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3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5" grpId="2"/>
      <p:bldP spid="6" grpId="0"/>
      <p:bldP spid="6" grpId="1"/>
      <p:bldP spid="6" grpId="2"/>
      <p:bldP spid="6" grpId="3"/>
      <p:bldP spid="7" grpId="0"/>
      <p:bldP spid="7" grpId="1"/>
      <p:bldP spid="7" grpId="2"/>
      <p:bldP spid="8" grpId="0"/>
      <p:bldP spid="8" grpId="1"/>
      <p:bldP spid="8" grpId="2"/>
      <p:bldP spid="9" grpId="0"/>
      <p:bldP spid="9" grpId="1"/>
      <p:bldP spid="9" grpId="2"/>
      <p:bldP spid="10" grpId="0"/>
      <p:bldP spid="10" grpId="1"/>
      <p:bldP spid="10" grpId="2"/>
      <p:bldP spid="11" grpId="0"/>
      <p:bldP spid="11" grpId="1"/>
      <p:bldP spid="11" grpId="2"/>
      <p:bldP spid="12" grpId="0"/>
      <p:bldP spid="12" grpId="1"/>
      <p:bldP spid="12" grpId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File:Anopheles albimanus mosquito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lum bright="20000"/>
          </a:blip>
          <a:srcRect/>
          <a:stretch>
            <a:fillRect/>
          </a:stretch>
        </p:blipFill>
        <p:spPr bwMode="auto">
          <a:xfrm>
            <a:off x="6375398" y="4876800"/>
            <a:ext cx="2540001" cy="1676401"/>
          </a:xfrm>
          <a:prstGeom prst="rect">
            <a:avLst/>
          </a:prstGeom>
          <a:noFill/>
        </p:spPr>
      </p:pic>
      <p:pic>
        <p:nvPicPr>
          <p:cNvPr id="19468" name="Picture 12" descr="http://www.travel-mosquito-net.com/sm_uploaded_files/Mosquito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2438399" cy="1926847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1828800" y="228600"/>
            <a:ext cx="61318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800" b="1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  <a:reflection blurRad="6350" stA="55000" endA="50" endPos="85000" dist="60007" dir="5400000" sy="-100000" algn="bl" rotWithShape="0"/>
                </a:effectLst>
                <a:latin typeface="Britannic Bold" pitchFamily="34" charset="0"/>
              </a:rPr>
              <a:t>ANTIMALARIAL DRUGS</a:t>
            </a:r>
            <a:endParaRPr lang="en-US" sz="4800" b="1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  <a:reflection blurRad="6350" stA="55000" endA="50" endPos="85000" dist="60007" dir="5400000" sy="-100000" algn="bl" rotWithShape="0"/>
              </a:effectLst>
              <a:latin typeface="Britannic Bold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04800" y="2632264"/>
            <a:ext cx="8686800" cy="2785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-274320">
              <a:lnSpc>
                <a:spcPts val="3000"/>
              </a:lnSpc>
            </a:pPr>
            <a:r>
              <a:rPr lang="en-US" sz="2400" u="heavy" dirty="0" smtClean="0">
                <a:uFill>
                  <a:solidFill>
                    <a:srgbClr val="C00000"/>
                  </a:solidFill>
                </a:uFill>
                <a:latin typeface="Bernard MT Condensed" pitchFamily="18" charset="0"/>
              </a:rPr>
              <a:t>By the end of this lecture you will be able to:</a:t>
            </a:r>
            <a:endParaRPr lang="en-US" sz="2400" u="heavy" dirty="0">
              <a:uFill>
                <a:solidFill>
                  <a:srgbClr val="C00000"/>
                </a:solidFill>
              </a:uFill>
              <a:latin typeface="Bernard MT Condensed" pitchFamily="18" charset="0"/>
            </a:endParaRP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Classify the main </a:t>
            </a:r>
            <a:r>
              <a:rPr lang="en-US" sz="2300" b="1" dirty="0" err="1" smtClean="0">
                <a:latin typeface="Arial Narrow" pitchFamily="34" charset="0"/>
              </a:rPr>
              <a:t>antimalarial</a:t>
            </a:r>
            <a:r>
              <a:rPr lang="en-US" sz="2300" b="1" dirty="0" smtClean="0">
                <a:latin typeface="Arial Narrow" pitchFamily="34" charset="0"/>
              </a:rPr>
              <a:t> drugs depending on their target of action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Detail the pharmacokinetics &amp; dynamics of main drugs used to treat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attack or prevent relapses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Compare the mechanism and major ADRs of adjunctive drugs used in </a:t>
            </a:r>
            <a:br>
              <a:rPr lang="en-US" sz="2300" b="1" dirty="0" smtClean="0">
                <a:latin typeface="Arial Narrow" pitchFamily="34" charset="0"/>
              </a:rPr>
            </a:br>
            <a:r>
              <a:rPr lang="en-US" sz="2300" b="1" dirty="0" smtClean="0">
                <a:latin typeface="Arial Narrow" pitchFamily="34" charset="0"/>
              </a:rPr>
              <a:t>    combinations </a:t>
            </a:r>
          </a:p>
          <a:p>
            <a:pPr indent="-274320">
              <a:lnSpc>
                <a:spcPts val="3000"/>
              </a:lnSpc>
              <a:buBlip>
                <a:blip r:embed="rId5"/>
              </a:buBlip>
            </a:pPr>
            <a:r>
              <a:rPr lang="en-US" sz="2300" b="1" dirty="0" smtClean="0">
                <a:latin typeface="Arial Narrow" pitchFamily="34" charset="0"/>
              </a:rPr>
              <a:t>State the WHO therapeutic strategy for treatment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2400" y="1959114"/>
            <a:ext cx="990977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threePt" dir="t"/>
            </a:scene3d>
            <a:sp3d extrusionH="57150">
              <a:bevelT w="50800" h="38100" prst="riblet"/>
            </a:sp3d>
          </a:bodyPr>
          <a:lstStyle/>
          <a:p>
            <a:pPr algn="ctr"/>
            <a:r>
              <a:rPr lang="en-US" sz="4000" cap="none" spc="0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rgbClr val="D4FF7D"/>
                </a:solidFill>
                <a:effectLst>
                  <a:outerShdw blurRad="88900" dist="38100" dir="2700000" algn="tl" rotWithShape="0">
                    <a:srgbClr val="C00000">
                      <a:alpha val="98000"/>
                    </a:srgbClr>
                  </a:outerShdw>
                </a:effectLst>
                <a:latin typeface="Bernard MT Condensed" pitchFamily="18" charset="0"/>
              </a:rPr>
              <a:t>ILOs</a:t>
            </a:r>
            <a:endParaRPr lang="en-US" sz="4000" cap="none" spc="0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rgbClr val="D4FF7D"/>
              </a:solidFill>
              <a:effectLst>
                <a:outerShdw blurRad="88900" dist="38100" dir="2700000" algn="tl" rotWithShape="0">
                  <a:srgbClr val="C00000">
                    <a:alpha val="98000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85800" y="1229140"/>
          <a:ext cx="8153400" cy="2895600"/>
        </p:xfrm>
        <a:graphic>
          <a:graphicData uri="http://schemas.openxmlformats.org/drawingml/2006/table">
            <a:tbl>
              <a:tblPr/>
              <a:tblGrid>
                <a:gridCol w="2424057"/>
                <a:gridCol w="2528943"/>
                <a:gridCol w="3200400"/>
              </a:tblGrid>
              <a:tr h="533400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baseline="0" dirty="0" smtClean="0">
                          <a:latin typeface="Bernard MT Condensed" pitchFamily="18" charset="0"/>
                        </a:rPr>
                        <a:t>Target of Therapy</a:t>
                      </a:r>
                      <a:r>
                        <a:rPr lang="en-US" sz="2200" b="0" dirty="0" smtClean="0">
                          <a:latin typeface="Bernard MT Condensed" pitchFamily="18" charset="0"/>
                        </a:rPr>
                        <a:t>                                             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Therapeutic Class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r>
                        <a:rPr lang="en-US" sz="2200" b="0" dirty="0" smtClean="0">
                          <a:latin typeface="Bernard MT Condensed" pitchFamily="18" charset="0"/>
                        </a:rPr>
                        <a:t>Drug Examples</a:t>
                      </a:r>
                      <a:endParaRPr lang="en-US" sz="22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To alleviate symptoms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Blood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Artemisinin</a:t>
                      </a:r>
                      <a:endParaRPr lang="en-US" sz="2200" b="1" spc="-40" dirty="0" smtClean="0">
                        <a:latin typeface="Arial Narrow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Chloroquine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(in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vivax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only)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80000"/>
                        <a:buFontTx/>
                        <a:buBlip>
                          <a:blip r:embed="rId2"/>
                        </a:buBlip>
                        <a:tabLst/>
                        <a:defRPr/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Quinine</a:t>
                      </a:r>
                      <a:r>
                        <a:rPr lang="en-US" sz="2200" b="1" spc="-40" baseline="0" dirty="0" smtClean="0">
                          <a:latin typeface="Arial Narrow" pitchFamily="34" charset="0"/>
                        </a:rPr>
                        <a:t> (in pregnancy)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7162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relapses 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>
                          <a:latin typeface="Arial Narrow" pitchFamily="34" charset="0"/>
                        </a:rPr>
                        <a:t>Tissue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hypnotocidal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(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schizontocidal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) drugs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latin typeface="Bernard MT Condensed" pitchFamily="18" charset="0"/>
                        </a:rPr>
                        <a:t>To prevent </a:t>
                      </a:r>
                      <a:endParaRPr lang="en-US" sz="2000" b="0" dirty="0" smtClean="0">
                        <a:latin typeface="Bernard MT Condensed" pitchFamily="18" charset="0"/>
                      </a:endParaRPr>
                    </a:p>
                    <a:p>
                      <a:pPr algn="ctr"/>
                      <a:r>
                        <a:rPr lang="en-US" sz="2000" b="0" dirty="0" smtClean="0">
                          <a:latin typeface="Bernard MT Condensed" pitchFamily="18" charset="0"/>
                        </a:rPr>
                        <a:t>spread</a:t>
                      </a:r>
                      <a:endParaRPr lang="en-US" sz="2000" b="0" dirty="0">
                        <a:latin typeface="Bernard MT Condensed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Gametocidal</a:t>
                      </a: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>
                          <a:latin typeface="Arial Narrow" pitchFamily="34" charset="0"/>
                        </a:rPr>
                        <a:t>drugs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l">
                        <a:buSzPct val="80000"/>
                        <a:buFontTx/>
                        <a:buBlip>
                          <a:blip r:embed="rId2"/>
                        </a:buBlip>
                      </a:pPr>
                      <a:r>
                        <a:rPr lang="en-US" sz="2200" b="1" spc="-40" dirty="0" smtClean="0">
                          <a:latin typeface="Arial Narrow" pitchFamily="34" charset="0"/>
                        </a:rPr>
                        <a:t> </a:t>
                      </a:r>
                      <a:r>
                        <a:rPr lang="en-US" sz="2200" b="1" spc="-40" dirty="0" err="1" smtClean="0">
                          <a:latin typeface="Arial Narrow" pitchFamily="34" charset="0"/>
                        </a:rPr>
                        <a:t>Primaquine</a:t>
                      </a:r>
                      <a:endParaRPr lang="en-US" sz="2200" b="1" i="1" spc="-40" dirty="0">
                        <a:latin typeface="Arial Narrow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34000">
                          <a:srgbClr val="66FFFF">
                            <a:alpha val="50000"/>
                          </a:srgbClr>
                        </a:gs>
                        <a:gs pos="64000">
                          <a:srgbClr val="CCFF33">
                            <a:alpha val="75000"/>
                          </a:srgbClr>
                        </a:gs>
                        <a:gs pos="89000">
                          <a:srgbClr val="C00000">
                            <a:alpha val="29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152400"/>
            <a:ext cx="7162801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Comic Sans MS" pitchFamily="66" charset="0"/>
              </a:rPr>
              <a:t>What are the Target of Treating an infected patient? </a:t>
            </a:r>
            <a:endParaRPr lang="en-US" sz="2000" b="1" dirty="0">
              <a:solidFill>
                <a:srgbClr val="B40022"/>
              </a:solidFill>
              <a:latin typeface="Comic Sans MS" pitchFamily="66" charset="0"/>
            </a:endParaRPr>
          </a:p>
        </p:txBody>
      </p:sp>
      <p:sp>
        <p:nvSpPr>
          <p:cNvPr id="8" name="Freeform 303"/>
          <p:cNvSpPr>
            <a:spLocks/>
          </p:cNvSpPr>
          <p:nvPr/>
        </p:nvSpPr>
        <p:spPr bwMode="auto">
          <a:xfrm flipH="1">
            <a:off x="79191" y="1600200"/>
            <a:ext cx="1368609" cy="3429000"/>
          </a:xfrm>
          <a:custGeom>
            <a:avLst/>
            <a:gdLst/>
            <a:ahLst/>
            <a:cxnLst>
              <a:cxn ang="0">
                <a:pos x="347" y="442"/>
              </a:cxn>
              <a:cxn ang="0">
                <a:pos x="341" y="354"/>
              </a:cxn>
              <a:cxn ang="0">
                <a:pos x="315" y="277"/>
              </a:cxn>
              <a:cxn ang="0">
                <a:pos x="308" y="314"/>
              </a:cxn>
              <a:cxn ang="0">
                <a:pos x="314" y="388"/>
              </a:cxn>
              <a:cxn ang="0">
                <a:pos x="327" y="456"/>
              </a:cxn>
              <a:cxn ang="0">
                <a:pos x="329" y="536"/>
              </a:cxn>
              <a:cxn ang="0">
                <a:pos x="310" y="634"/>
              </a:cxn>
              <a:cxn ang="0">
                <a:pos x="308" y="661"/>
              </a:cxn>
              <a:cxn ang="0">
                <a:pos x="302" y="688"/>
              </a:cxn>
              <a:cxn ang="0">
                <a:pos x="285" y="792"/>
              </a:cxn>
              <a:cxn ang="0">
                <a:pos x="282" y="824"/>
              </a:cxn>
              <a:cxn ang="0">
                <a:pos x="333" y="858"/>
              </a:cxn>
              <a:cxn ang="0">
                <a:pos x="261" y="856"/>
              </a:cxn>
              <a:cxn ang="0">
                <a:pos x="246" y="830"/>
              </a:cxn>
              <a:cxn ang="0">
                <a:pos x="249" y="805"/>
              </a:cxn>
              <a:cxn ang="0">
                <a:pos x="248" y="702"/>
              </a:cxn>
              <a:cxn ang="0">
                <a:pos x="252" y="634"/>
              </a:cxn>
              <a:cxn ang="0">
                <a:pos x="245" y="579"/>
              </a:cxn>
              <a:cxn ang="0">
                <a:pos x="241" y="499"/>
              </a:cxn>
              <a:cxn ang="0">
                <a:pos x="238" y="557"/>
              </a:cxn>
              <a:cxn ang="0">
                <a:pos x="230" y="624"/>
              </a:cxn>
              <a:cxn ang="0">
                <a:pos x="230" y="684"/>
              </a:cxn>
              <a:cxn ang="0">
                <a:pos x="222" y="789"/>
              </a:cxn>
              <a:cxn ang="0">
                <a:pos x="223" y="823"/>
              </a:cxn>
              <a:cxn ang="0">
                <a:pos x="225" y="854"/>
              </a:cxn>
              <a:cxn ang="0">
                <a:pos x="139" y="867"/>
              </a:cxn>
              <a:cxn ang="0">
                <a:pos x="178" y="832"/>
              </a:cxn>
              <a:cxn ang="0">
                <a:pos x="190" y="809"/>
              </a:cxn>
              <a:cxn ang="0">
                <a:pos x="178" y="705"/>
              </a:cxn>
              <a:cxn ang="0">
                <a:pos x="175" y="671"/>
              </a:cxn>
              <a:cxn ang="0">
                <a:pos x="177" y="644"/>
              </a:cxn>
              <a:cxn ang="0">
                <a:pos x="157" y="567"/>
              </a:cxn>
              <a:cxn ang="0">
                <a:pos x="155" y="470"/>
              </a:cxn>
              <a:cxn ang="0">
                <a:pos x="167" y="407"/>
              </a:cxn>
              <a:cxn ang="0">
                <a:pos x="175" y="333"/>
              </a:cxn>
              <a:cxn ang="0">
                <a:pos x="166" y="282"/>
              </a:cxn>
              <a:cxn ang="0">
                <a:pos x="140" y="358"/>
              </a:cxn>
              <a:cxn ang="0">
                <a:pos x="77" y="437"/>
              </a:cxn>
              <a:cxn ang="0">
                <a:pos x="4" y="478"/>
              </a:cxn>
              <a:cxn ang="0">
                <a:pos x="24" y="442"/>
              </a:cxn>
              <a:cxn ang="0">
                <a:pos x="36" y="428"/>
              </a:cxn>
              <a:cxn ang="0">
                <a:pos x="96" y="351"/>
              </a:cxn>
              <a:cxn ang="0">
                <a:pos x="117" y="247"/>
              </a:cxn>
              <a:cxn ang="0">
                <a:pos x="128" y="171"/>
              </a:cxn>
              <a:cxn ang="0">
                <a:pos x="165" y="152"/>
              </a:cxn>
              <a:cxn ang="0">
                <a:pos x="203" y="128"/>
              </a:cxn>
              <a:cxn ang="0">
                <a:pos x="203" y="96"/>
              </a:cxn>
              <a:cxn ang="0">
                <a:pos x="191" y="73"/>
              </a:cxn>
              <a:cxn ang="0">
                <a:pos x="198" y="24"/>
              </a:cxn>
              <a:cxn ang="0">
                <a:pos x="253" y="5"/>
              </a:cxn>
              <a:cxn ang="0">
                <a:pos x="279" y="45"/>
              </a:cxn>
              <a:cxn ang="0">
                <a:pos x="279" y="78"/>
              </a:cxn>
              <a:cxn ang="0">
                <a:pos x="269" y="103"/>
              </a:cxn>
              <a:cxn ang="0">
                <a:pos x="282" y="136"/>
              </a:cxn>
              <a:cxn ang="0">
                <a:pos x="327" y="154"/>
              </a:cxn>
              <a:cxn ang="0">
                <a:pos x="361" y="187"/>
              </a:cxn>
              <a:cxn ang="0">
                <a:pos x="369" y="283"/>
              </a:cxn>
              <a:cxn ang="0">
                <a:pos x="382" y="372"/>
              </a:cxn>
              <a:cxn ang="0">
                <a:pos x="384" y="466"/>
              </a:cxn>
              <a:cxn ang="0">
                <a:pos x="357" y="503"/>
              </a:cxn>
            </a:cxnLst>
            <a:rect l="0" t="0" r="r" b="b"/>
            <a:pathLst>
              <a:path w="385" h="872">
                <a:moveTo>
                  <a:pt x="349" y="469"/>
                </a:moveTo>
                <a:lnTo>
                  <a:pt x="343" y="475"/>
                </a:lnTo>
                <a:lnTo>
                  <a:pt x="340" y="475"/>
                </a:lnTo>
                <a:lnTo>
                  <a:pt x="338" y="471"/>
                </a:lnTo>
                <a:lnTo>
                  <a:pt x="339" y="467"/>
                </a:lnTo>
                <a:lnTo>
                  <a:pt x="341" y="459"/>
                </a:lnTo>
                <a:lnTo>
                  <a:pt x="344" y="451"/>
                </a:lnTo>
                <a:lnTo>
                  <a:pt x="347" y="442"/>
                </a:lnTo>
                <a:lnTo>
                  <a:pt x="351" y="435"/>
                </a:lnTo>
                <a:lnTo>
                  <a:pt x="353" y="427"/>
                </a:lnTo>
                <a:lnTo>
                  <a:pt x="353" y="418"/>
                </a:lnTo>
                <a:lnTo>
                  <a:pt x="351" y="407"/>
                </a:lnTo>
                <a:lnTo>
                  <a:pt x="348" y="393"/>
                </a:lnTo>
                <a:lnTo>
                  <a:pt x="345" y="381"/>
                </a:lnTo>
                <a:lnTo>
                  <a:pt x="342" y="367"/>
                </a:lnTo>
                <a:lnTo>
                  <a:pt x="341" y="354"/>
                </a:lnTo>
                <a:lnTo>
                  <a:pt x="342" y="342"/>
                </a:lnTo>
                <a:lnTo>
                  <a:pt x="337" y="333"/>
                </a:lnTo>
                <a:lnTo>
                  <a:pt x="333" y="323"/>
                </a:lnTo>
                <a:lnTo>
                  <a:pt x="329" y="312"/>
                </a:lnTo>
                <a:lnTo>
                  <a:pt x="325" y="301"/>
                </a:lnTo>
                <a:lnTo>
                  <a:pt x="321" y="291"/>
                </a:lnTo>
                <a:lnTo>
                  <a:pt x="318" y="283"/>
                </a:lnTo>
                <a:lnTo>
                  <a:pt x="315" y="277"/>
                </a:lnTo>
                <a:lnTo>
                  <a:pt x="315" y="275"/>
                </a:lnTo>
                <a:lnTo>
                  <a:pt x="315" y="282"/>
                </a:lnTo>
                <a:lnTo>
                  <a:pt x="314" y="289"/>
                </a:lnTo>
                <a:lnTo>
                  <a:pt x="312" y="294"/>
                </a:lnTo>
                <a:lnTo>
                  <a:pt x="311" y="301"/>
                </a:lnTo>
                <a:lnTo>
                  <a:pt x="310" y="305"/>
                </a:lnTo>
                <a:lnTo>
                  <a:pt x="308" y="310"/>
                </a:lnTo>
                <a:lnTo>
                  <a:pt x="308" y="314"/>
                </a:lnTo>
                <a:lnTo>
                  <a:pt x="308" y="319"/>
                </a:lnTo>
                <a:lnTo>
                  <a:pt x="308" y="329"/>
                </a:lnTo>
                <a:lnTo>
                  <a:pt x="308" y="338"/>
                </a:lnTo>
                <a:lnTo>
                  <a:pt x="308" y="347"/>
                </a:lnTo>
                <a:lnTo>
                  <a:pt x="309" y="358"/>
                </a:lnTo>
                <a:lnTo>
                  <a:pt x="311" y="368"/>
                </a:lnTo>
                <a:lnTo>
                  <a:pt x="312" y="378"/>
                </a:lnTo>
                <a:lnTo>
                  <a:pt x="314" y="388"/>
                </a:lnTo>
                <a:lnTo>
                  <a:pt x="316" y="397"/>
                </a:lnTo>
                <a:lnTo>
                  <a:pt x="318" y="407"/>
                </a:lnTo>
                <a:lnTo>
                  <a:pt x="319" y="416"/>
                </a:lnTo>
                <a:lnTo>
                  <a:pt x="321" y="425"/>
                </a:lnTo>
                <a:lnTo>
                  <a:pt x="323" y="433"/>
                </a:lnTo>
                <a:lnTo>
                  <a:pt x="325" y="441"/>
                </a:lnTo>
                <a:lnTo>
                  <a:pt x="326" y="449"/>
                </a:lnTo>
                <a:lnTo>
                  <a:pt x="327" y="456"/>
                </a:lnTo>
                <a:lnTo>
                  <a:pt x="328" y="463"/>
                </a:lnTo>
                <a:lnTo>
                  <a:pt x="329" y="469"/>
                </a:lnTo>
                <a:lnTo>
                  <a:pt x="329" y="478"/>
                </a:lnTo>
                <a:lnTo>
                  <a:pt x="329" y="488"/>
                </a:lnTo>
                <a:lnTo>
                  <a:pt x="329" y="499"/>
                </a:lnTo>
                <a:lnTo>
                  <a:pt x="329" y="510"/>
                </a:lnTo>
                <a:lnTo>
                  <a:pt x="329" y="523"/>
                </a:lnTo>
                <a:lnTo>
                  <a:pt x="329" y="536"/>
                </a:lnTo>
                <a:lnTo>
                  <a:pt x="328" y="549"/>
                </a:lnTo>
                <a:lnTo>
                  <a:pt x="326" y="564"/>
                </a:lnTo>
                <a:lnTo>
                  <a:pt x="325" y="577"/>
                </a:lnTo>
                <a:lnTo>
                  <a:pt x="323" y="590"/>
                </a:lnTo>
                <a:lnTo>
                  <a:pt x="321" y="602"/>
                </a:lnTo>
                <a:lnTo>
                  <a:pt x="318" y="614"/>
                </a:lnTo>
                <a:lnTo>
                  <a:pt x="315" y="624"/>
                </a:lnTo>
                <a:lnTo>
                  <a:pt x="310" y="634"/>
                </a:lnTo>
                <a:lnTo>
                  <a:pt x="306" y="640"/>
                </a:lnTo>
                <a:lnTo>
                  <a:pt x="305" y="642"/>
                </a:lnTo>
                <a:lnTo>
                  <a:pt x="305" y="644"/>
                </a:lnTo>
                <a:lnTo>
                  <a:pt x="305" y="647"/>
                </a:lnTo>
                <a:lnTo>
                  <a:pt x="306" y="650"/>
                </a:lnTo>
                <a:lnTo>
                  <a:pt x="306" y="654"/>
                </a:lnTo>
                <a:lnTo>
                  <a:pt x="307" y="657"/>
                </a:lnTo>
                <a:lnTo>
                  <a:pt x="308" y="661"/>
                </a:lnTo>
                <a:lnTo>
                  <a:pt x="308" y="664"/>
                </a:lnTo>
                <a:lnTo>
                  <a:pt x="307" y="668"/>
                </a:lnTo>
                <a:lnTo>
                  <a:pt x="306" y="672"/>
                </a:lnTo>
                <a:lnTo>
                  <a:pt x="305" y="676"/>
                </a:lnTo>
                <a:lnTo>
                  <a:pt x="303" y="679"/>
                </a:lnTo>
                <a:lnTo>
                  <a:pt x="303" y="683"/>
                </a:lnTo>
                <a:lnTo>
                  <a:pt x="302" y="686"/>
                </a:lnTo>
                <a:lnTo>
                  <a:pt x="302" y="688"/>
                </a:lnTo>
                <a:lnTo>
                  <a:pt x="303" y="691"/>
                </a:lnTo>
                <a:lnTo>
                  <a:pt x="303" y="702"/>
                </a:lnTo>
                <a:lnTo>
                  <a:pt x="301" y="716"/>
                </a:lnTo>
                <a:lnTo>
                  <a:pt x="298" y="732"/>
                </a:lnTo>
                <a:lnTo>
                  <a:pt x="295" y="748"/>
                </a:lnTo>
                <a:lnTo>
                  <a:pt x="291" y="765"/>
                </a:lnTo>
                <a:lnTo>
                  <a:pt x="288" y="780"/>
                </a:lnTo>
                <a:lnTo>
                  <a:pt x="285" y="792"/>
                </a:lnTo>
                <a:lnTo>
                  <a:pt x="282" y="802"/>
                </a:lnTo>
                <a:lnTo>
                  <a:pt x="281" y="809"/>
                </a:lnTo>
                <a:lnTo>
                  <a:pt x="281" y="813"/>
                </a:lnTo>
                <a:lnTo>
                  <a:pt x="281" y="817"/>
                </a:lnTo>
                <a:lnTo>
                  <a:pt x="281" y="820"/>
                </a:lnTo>
                <a:lnTo>
                  <a:pt x="281" y="821"/>
                </a:lnTo>
                <a:lnTo>
                  <a:pt x="281" y="822"/>
                </a:lnTo>
                <a:lnTo>
                  <a:pt x="282" y="824"/>
                </a:lnTo>
                <a:lnTo>
                  <a:pt x="282" y="825"/>
                </a:lnTo>
                <a:lnTo>
                  <a:pt x="288" y="830"/>
                </a:lnTo>
                <a:lnTo>
                  <a:pt x="295" y="835"/>
                </a:lnTo>
                <a:lnTo>
                  <a:pt x="304" y="840"/>
                </a:lnTo>
                <a:lnTo>
                  <a:pt x="314" y="845"/>
                </a:lnTo>
                <a:lnTo>
                  <a:pt x="323" y="849"/>
                </a:lnTo>
                <a:lnTo>
                  <a:pt x="329" y="854"/>
                </a:lnTo>
                <a:lnTo>
                  <a:pt x="333" y="858"/>
                </a:lnTo>
                <a:lnTo>
                  <a:pt x="333" y="862"/>
                </a:lnTo>
                <a:lnTo>
                  <a:pt x="326" y="869"/>
                </a:lnTo>
                <a:lnTo>
                  <a:pt x="316" y="871"/>
                </a:lnTo>
                <a:lnTo>
                  <a:pt x="306" y="870"/>
                </a:lnTo>
                <a:lnTo>
                  <a:pt x="295" y="868"/>
                </a:lnTo>
                <a:lnTo>
                  <a:pt x="283" y="863"/>
                </a:lnTo>
                <a:lnTo>
                  <a:pt x="271" y="859"/>
                </a:lnTo>
                <a:lnTo>
                  <a:pt x="261" y="856"/>
                </a:lnTo>
                <a:lnTo>
                  <a:pt x="253" y="854"/>
                </a:lnTo>
                <a:lnTo>
                  <a:pt x="249" y="852"/>
                </a:lnTo>
                <a:lnTo>
                  <a:pt x="247" y="850"/>
                </a:lnTo>
                <a:lnTo>
                  <a:pt x="245" y="847"/>
                </a:lnTo>
                <a:lnTo>
                  <a:pt x="245" y="843"/>
                </a:lnTo>
                <a:lnTo>
                  <a:pt x="244" y="840"/>
                </a:lnTo>
                <a:lnTo>
                  <a:pt x="245" y="835"/>
                </a:lnTo>
                <a:lnTo>
                  <a:pt x="246" y="830"/>
                </a:lnTo>
                <a:lnTo>
                  <a:pt x="248" y="825"/>
                </a:lnTo>
                <a:lnTo>
                  <a:pt x="248" y="822"/>
                </a:lnTo>
                <a:lnTo>
                  <a:pt x="249" y="820"/>
                </a:lnTo>
                <a:lnTo>
                  <a:pt x="249" y="817"/>
                </a:lnTo>
                <a:lnTo>
                  <a:pt x="249" y="814"/>
                </a:lnTo>
                <a:lnTo>
                  <a:pt x="249" y="811"/>
                </a:lnTo>
                <a:lnTo>
                  <a:pt x="249" y="809"/>
                </a:lnTo>
                <a:lnTo>
                  <a:pt x="249" y="805"/>
                </a:lnTo>
                <a:lnTo>
                  <a:pt x="249" y="800"/>
                </a:lnTo>
                <a:lnTo>
                  <a:pt x="248" y="790"/>
                </a:lnTo>
                <a:lnTo>
                  <a:pt x="248" y="777"/>
                </a:lnTo>
                <a:lnTo>
                  <a:pt x="246" y="763"/>
                </a:lnTo>
                <a:lnTo>
                  <a:pt x="245" y="749"/>
                </a:lnTo>
                <a:lnTo>
                  <a:pt x="245" y="733"/>
                </a:lnTo>
                <a:lnTo>
                  <a:pt x="246" y="717"/>
                </a:lnTo>
                <a:lnTo>
                  <a:pt x="248" y="702"/>
                </a:lnTo>
                <a:lnTo>
                  <a:pt x="251" y="687"/>
                </a:lnTo>
                <a:lnTo>
                  <a:pt x="252" y="679"/>
                </a:lnTo>
                <a:lnTo>
                  <a:pt x="253" y="671"/>
                </a:lnTo>
                <a:lnTo>
                  <a:pt x="253" y="662"/>
                </a:lnTo>
                <a:lnTo>
                  <a:pt x="253" y="654"/>
                </a:lnTo>
                <a:lnTo>
                  <a:pt x="253" y="647"/>
                </a:lnTo>
                <a:lnTo>
                  <a:pt x="253" y="641"/>
                </a:lnTo>
                <a:lnTo>
                  <a:pt x="252" y="634"/>
                </a:lnTo>
                <a:lnTo>
                  <a:pt x="251" y="628"/>
                </a:lnTo>
                <a:lnTo>
                  <a:pt x="249" y="624"/>
                </a:lnTo>
                <a:lnTo>
                  <a:pt x="249" y="619"/>
                </a:lnTo>
                <a:lnTo>
                  <a:pt x="248" y="613"/>
                </a:lnTo>
                <a:lnTo>
                  <a:pt x="248" y="606"/>
                </a:lnTo>
                <a:lnTo>
                  <a:pt x="247" y="597"/>
                </a:lnTo>
                <a:lnTo>
                  <a:pt x="246" y="589"/>
                </a:lnTo>
                <a:lnTo>
                  <a:pt x="245" y="579"/>
                </a:lnTo>
                <a:lnTo>
                  <a:pt x="245" y="569"/>
                </a:lnTo>
                <a:lnTo>
                  <a:pt x="244" y="559"/>
                </a:lnTo>
                <a:lnTo>
                  <a:pt x="243" y="548"/>
                </a:lnTo>
                <a:lnTo>
                  <a:pt x="242" y="537"/>
                </a:lnTo>
                <a:lnTo>
                  <a:pt x="241" y="527"/>
                </a:lnTo>
                <a:lnTo>
                  <a:pt x="241" y="517"/>
                </a:lnTo>
                <a:lnTo>
                  <a:pt x="241" y="507"/>
                </a:lnTo>
                <a:lnTo>
                  <a:pt x="241" y="499"/>
                </a:lnTo>
                <a:lnTo>
                  <a:pt x="241" y="489"/>
                </a:lnTo>
                <a:lnTo>
                  <a:pt x="241" y="499"/>
                </a:lnTo>
                <a:lnTo>
                  <a:pt x="241" y="507"/>
                </a:lnTo>
                <a:lnTo>
                  <a:pt x="240" y="517"/>
                </a:lnTo>
                <a:lnTo>
                  <a:pt x="240" y="527"/>
                </a:lnTo>
                <a:lnTo>
                  <a:pt x="240" y="537"/>
                </a:lnTo>
                <a:lnTo>
                  <a:pt x="238" y="547"/>
                </a:lnTo>
                <a:lnTo>
                  <a:pt x="238" y="557"/>
                </a:lnTo>
                <a:lnTo>
                  <a:pt x="237" y="567"/>
                </a:lnTo>
                <a:lnTo>
                  <a:pt x="236" y="577"/>
                </a:lnTo>
                <a:lnTo>
                  <a:pt x="234" y="586"/>
                </a:lnTo>
                <a:lnTo>
                  <a:pt x="233" y="596"/>
                </a:lnTo>
                <a:lnTo>
                  <a:pt x="233" y="604"/>
                </a:lnTo>
                <a:lnTo>
                  <a:pt x="232" y="611"/>
                </a:lnTo>
                <a:lnTo>
                  <a:pt x="231" y="618"/>
                </a:lnTo>
                <a:lnTo>
                  <a:pt x="230" y="624"/>
                </a:lnTo>
                <a:lnTo>
                  <a:pt x="230" y="628"/>
                </a:lnTo>
                <a:lnTo>
                  <a:pt x="229" y="636"/>
                </a:lnTo>
                <a:lnTo>
                  <a:pt x="228" y="645"/>
                </a:lnTo>
                <a:lnTo>
                  <a:pt x="228" y="653"/>
                </a:lnTo>
                <a:lnTo>
                  <a:pt x="228" y="662"/>
                </a:lnTo>
                <a:lnTo>
                  <a:pt x="229" y="671"/>
                </a:lnTo>
                <a:lnTo>
                  <a:pt x="230" y="679"/>
                </a:lnTo>
                <a:lnTo>
                  <a:pt x="230" y="684"/>
                </a:lnTo>
                <a:lnTo>
                  <a:pt x="231" y="690"/>
                </a:lnTo>
                <a:lnTo>
                  <a:pt x="233" y="703"/>
                </a:lnTo>
                <a:lnTo>
                  <a:pt x="233" y="717"/>
                </a:lnTo>
                <a:lnTo>
                  <a:pt x="232" y="732"/>
                </a:lnTo>
                <a:lnTo>
                  <a:pt x="230" y="747"/>
                </a:lnTo>
                <a:lnTo>
                  <a:pt x="228" y="762"/>
                </a:lnTo>
                <a:lnTo>
                  <a:pt x="225" y="776"/>
                </a:lnTo>
                <a:lnTo>
                  <a:pt x="222" y="789"/>
                </a:lnTo>
                <a:lnTo>
                  <a:pt x="221" y="800"/>
                </a:lnTo>
                <a:lnTo>
                  <a:pt x="219" y="806"/>
                </a:lnTo>
                <a:lnTo>
                  <a:pt x="219" y="810"/>
                </a:lnTo>
                <a:lnTo>
                  <a:pt x="219" y="814"/>
                </a:lnTo>
                <a:lnTo>
                  <a:pt x="219" y="817"/>
                </a:lnTo>
                <a:lnTo>
                  <a:pt x="220" y="818"/>
                </a:lnTo>
                <a:lnTo>
                  <a:pt x="221" y="821"/>
                </a:lnTo>
                <a:lnTo>
                  <a:pt x="223" y="823"/>
                </a:lnTo>
                <a:lnTo>
                  <a:pt x="225" y="825"/>
                </a:lnTo>
                <a:lnTo>
                  <a:pt x="226" y="830"/>
                </a:lnTo>
                <a:lnTo>
                  <a:pt x="228" y="835"/>
                </a:lnTo>
                <a:lnTo>
                  <a:pt x="228" y="839"/>
                </a:lnTo>
                <a:lnTo>
                  <a:pt x="228" y="843"/>
                </a:lnTo>
                <a:lnTo>
                  <a:pt x="228" y="848"/>
                </a:lnTo>
                <a:lnTo>
                  <a:pt x="227" y="851"/>
                </a:lnTo>
                <a:lnTo>
                  <a:pt x="225" y="854"/>
                </a:lnTo>
                <a:lnTo>
                  <a:pt x="221" y="855"/>
                </a:lnTo>
                <a:lnTo>
                  <a:pt x="213" y="858"/>
                </a:lnTo>
                <a:lnTo>
                  <a:pt x="203" y="861"/>
                </a:lnTo>
                <a:lnTo>
                  <a:pt x="189" y="865"/>
                </a:lnTo>
                <a:lnTo>
                  <a:pt x="176" y="869"/>
                </a:lnTo>
                <a:lnTo>
                  <a:pt x="162" y="871"/>
                </a:lnTo>
                <a:lnTo>
                  <a:pt x="149" y="871"/>
                </a:lnTo>
                <a:lnTo>
                  <a:pt x="139" y="867"/>
                </a:lnTo>
                <a:lnTo>
                  <a:pt x="133" y="861"/>
                </a:lnTo>
                <a:lnTo>
                  <a:pt x="132" y="856"/>
                </a:lnTo>
                <a:lnTo>
                  <a:pt x="136" y="851"/>
                </a:lnTo>
                <a:lnTo>
                  <a:pt x="142" y="848"/>
                </a:lnTo>
                <a:lnTo>
                  <a:pt x="151" y="844"/>
                </a:lnTo>
                <a:lnTo>
                  <a:pt x="160" y="840"/>
                </a:lnTo>
                <a:lnTo>
                  <a:pt x="170" y="836"/>
                </a:lnTo>
                <a:lnTo>
                  <a:pt x="178" y="832"/>
                </a:lnTo>
                <a:lnTo>
                  <a:pt x="185" y="828"/>
                </a:lnTo>
                <a:lnTo>
                  <a:pt x="187" y="827"/>
                </a:lnTo>
                <a:lnTo>
                  <a:pt x="188" y="826"/>
                </a:lnTo>
                <a:lnTo>
                  <a:pt x="189" y="825"/>
                </a:lnTo>
                <a:lnTo>
                  <a:pt x="190" y="821"/>
                </a:lnTo>
                <a:lnTo>
                  <a:pt x="190" y="818"/>
                </a:lnTo>
                <a:lnTo>
                  <a:pt x="190" y="815"/>
                </a:lnTo>
                <a:lnTo>
                  <a:pt x="190" y="809"/>
                </a:lnTo>
                <a:lnTo>
                  <a:pt x="189" y="802"/>
                </a:lnTo>
                <a:lnTo>
                  <a:pt x="187" y="790"/>
                </a:lnTo>
                <a:lnTo>
                  <a:pt x="184" y="775"/>
                </a:lnTo>
                <a:lnTo>
                  <a:pt x="181" y="761"/>
                </a:lnTo>
                <a:lnTo>
                  <a:pt x="180" y="747"/>
                </a:lnTo>
                <a:lnTo>
                  <a:pt x="179" y="733"/>
                </a:lnTo>
                <a:lnTo>
                  <a:pt x="178" y="719"/>
                </a:lnTo>
                <a:lnTo>
                  <a:pt x="178" y="705"/>
                </a:lnTo>
                <a:lnTo>
                  <a:pt x="180" y="693"/>
                </a:lnTo>
                <a:lnTo>
                  <a:pt x="180" y="690"/>
                </a:lnTo>
                <a:lnTo>
                  <a:pt x="179" y="687"/>
                </a:lnTo>
                <a:lnTo>
                  <a:pt x="178" y="684"/>
                </a:lnTo>
                <a:lnTo>
                  <a:pt x="177" y="681"/>
                </a:lnTo>
                <a:lnTo>
                  <a:pt x="177" y="677"/>
                </a:lnTo>
                <a:lnTo>
                  <a:pt x="176" y="674"/>
                </a:lnTo>
                <a:lnTo>
                  <a:pt x="175" y="671"/>
                </a:lnTo>
                <a:lnTo>
                  <a:pt x="174" y="666"/>
                </a:lnTo>
                <a:lnTo>
                  <a:pt x="174" y="664"/>
                </a:lnTo>
                <a:lnTo>
                  <a:pt x="175" y="661"/>
                </a:lnTo>
                <a:lnTo>
                  <a:pt x="176" y="657"/>
                </a:lnTo>
                <a:lnTo>
                  <a:pt x="177" y="654"/>
                </a:lnTo>
                <a:lnTo>
                  <a:pt x="177" y="651"/>
                </a:lnTo>
                <a:lnTo>
                  <a:pt x="177" y="647"/>
                </a:lnTo>
                <a:lnTo>
                  <a:pt x="177" y="644"/>
                </a:lnTo>
                <a:lnTo>
                  <a:pt x="176" y="642"/>
                </a:lnTo>
                <a:lnTo>
                  <a:pt x="172" y="635"/>
                </a:lnTo>
                <a:lnTo>
                  <a:pt x="169" y="627"/>
                </a:lnTo>
                <a:lnTo>
                  <a:pt x="165" y="617"/>
                </a:lnTo>
                <a:lnTo>
                  <a:pt x="162" y="607"/>
                </a:lnTo>
                <a:lnTo>
                  <a:pt x="160" y="594"/>
                </a:lnTo>
                <a:lnTo>
                  <a:pt x="159" y="581"/>
                </a:lnTo>
                <a:lnTo>
                  <a:pt x="157" y="567"/>
                </a:lnTo>
                <a:lnTo>
                  <a:pt x="155" y="555"/>
                </a:lnTo>
                <a:lnTo>
                  <a:pt x="155" y="540"/>
                </a:lnTo>
                <a:lnTo>
                  <a:pt x="154" y="526"/>
                </a:lnTo>
                <a:lnTo>
                  <a:pt x="154" y="513"/>
                </a:lnTo>
                <a:lnTo>
                  <a:pt x="154" y="501"/>
                </a:lnTo>
                <a:lnTo>
                  <a:pt x="154" y="489"/>
                </a:lnTo>
                <a:lnTo>
                  <a:pt x="154" y="479"/>
                </a:lnTo>
                <a:lnTo>
                  <a:pt x="155" y="470"/>
                </a:lnTo>
                <a:lnTo>
                  <a:pt x="155" y="463"/>
                </a:lnTo>
                <a:lnTo>
                  <a:pt x="157" y="455"/>
                </a:lnTo>
                <a:lnTo>
                  <a:pt x="158" y="448"/>
                </a:lnTo>
                <a:lnTo>
                  <a:pt x="160" y="440"/>
                </a:lnTo>
                <a:lnTo>
                  <a:pt x="162" y="432"/>
                </a:lnTo>
                <a:lnTo>
                  <a:pt x="163" y="423"/>
                </a:lnTo>
                <a:lnTo>
                  <a:pt x="165" y="415"/>
                </a:lnTo>
                <a:lnTo>
                  <a:pt x="167" y="407"/>
                </a:lnTo>
                <a:lnTo>
                  <a:pt x="169" y="399"/>
                </a:lnTo>
                <a:lnTo>
                  <a:pt x="170" y="389"/>
                </a:lnTo>
                <a:lnTo>
                  <a:pt x="172" y="380"/>
                </a:lnTo>
                <a:lnTo>
                  <a:pt x="173" y="370"/>
                </a:lnTo>
                <a:lnTo>
                  <a:pt x="174" y="362"/>
                </a:lnTo>
                <a:lnTo>
                  <a:pt x="175" y="352"/>
                </a:lnTo>
                <a:lnTo>
                  <a:pt x="175" y="343"/>
                </a:lnTo>
                <a:lnTo>
                  <a:pt x="175" y="333"/>
                </a:lnTo>
                <a:lnTo>
                  <a:pt x="174" y="324"/>
                </a:lnTo>
                <a:lnTo>
                  <a:pt x="172" y="314"/>
                </a:lnTo>
                <a:lnTo>
                  <a:pt x="170" y="307"/>
                </a:lnTo>
                <a:lnTo>
                  <a:pt x="169" y="301"/>
                </a:lnTo>
                <a:lnTo>
                  <a:pt x="167" y="295"/>
                </a:lnTo>
                <a:lnTo>
                  <a:pt x="167" y="291"/>
                </a:lnTo>
                <a:lnTo>
                  <a:pt x="166" y="287"/>
                </a:lnTo>
                <a:lnTo>
                  <a:pt x="166" y="282"/>
                </a:lnTo>
                <a:lnTo>
                  <a:pt x="166" y="278"/>
                </a:lnTo>
                <a:lnTo>
                  <a:pt x="165" y="284"/>
                </a:lnTo>
                <a:lnTo>
                  <a:pt x="162" y="295"/>
                </a:lnTo>
                <a:lnTo>
                  <a:pt x="159" y="307"/>
                </a:lnTo>
                <a:lnTo>
                  <a:pt x="155" y="320"/>
                </a:lnTo>
                <a:lnTo>
                  <a:pt x="150" y="333"/>
                </a:lnTo>
                <a:lnTo>
                  <a:pt x="144" y="347"/>
                </a:lnTo>
                <a:lnTo>
                  <a:pt x="140" y="358"/>
                </a:lnTo>
                <a:lnTo>
                  <a:pt x="136" y="367"/>
                </a:lnTo>
                <a:lnTo>
                  <a:pt x="126" y="379"/>
                </a:lnTo>
                <a:lnTo>
                  <a:pt x="117" y="390"/>
                </a:lnTo>
                <a:lnTo>
                  <a:pt x="107" y="400"/>
                </a:lnTo>
                <a:lnTo>
                  <a:pt x="97" y="411"/>
                </a:lnTo>
                <a:lnTo>
                  <a:pt x="89" y="421"/>
                </a:lnTo>
                <a:lnTo>
                  <a:pt x="82" y="429"/>
                </a:lnTo>
                <a:lnTo>
                  <a:pt x="77" y="437"/>
                </a:lnTo>
                <a:lnTo>
                  <a:pt x="74" y="441"/>
                </a:lnTo>
                <a:lnTo>
                  <a:pt x="66" y="455"/>
                </a:lnTo>
                <a:lnTo>
                  <a:pt x="57" y="464"/>
                </a:lnTo>
                <a:lnTo>
                  <a:pt x="44" y="471"/>
                </a:lnTo>
                <a:lnTo>
                  <a:pt x="33" y="477"/>
                </a:lnTo>
                <a:lnTo>
                  <a:pt x="21" y="480"/>
                </a:lnTo>
                <a:lnTo>
                  <a:pt x="11" y="480"/>
                </a:lnTo>
                <a:lnTo>
                  <a:pt x="4" y="478"/>
                </a:lnTo>
                <a:lnTo>
                  <a:pt x="0" y="475"/>
                </a:lnTo>
                <a:lnTo>
                  <a:pt x="0" y="469"/>
                </a:lnTo>
                <a:lnTo>
                  <a:pt x="3" y="462"/>
                </a:lnTo>
                <a:lnTo>
                  <a:pt x="7" y="457"/>
                </a:lnTo>
                <a:lnTo>
                  <a:pt x="13" y="451"/>
                </a:lnTo>
                <a:lnTo>
                  <a:pt x="18" y="448"/>
                </a:lnTo>
                <a:lnTo>
                  <a:pt x="23" y="445"/>
                </a:lnTo>
                <a:lnTo>
                  <a:pt x="24" y="442"/>
                </a:lnTo>
                <a:lnTo>
                  <a:pt x="23" y="441"/>
                </a:lnTo>
                <a:lnTo>
                  <a:pt x="14" y="441"/>
                </a:lnTo>
                <a:lnTo>
                  <a:pt x="11" y="440"/>
                </a:lnTo>
                <a:lnTo>
                  <a:pt x="10" y="438"/>
                </a:lnTo>
                <a:lnTo>
                  <a:pt x="13" y="435"/>
                </a:lnTo>
                <a:lnTo>
                  <a:pt x="18" y="433"/>
                </a:lnTo>
                <a:lnTo>
                  <a:pt x="26" y="430"/>
                </a:lnTo>
                <a:lnTo>
                  <a:pt x="36" y="428"/>
                </a:lnTo>
                <a:lnTo>
                  <a:pt x="50" y="427"/>
                </a:lnTo>
                <a:lnTo>
                  <a:pt x="61" y="412"/>
                </a:lnTo>
                <a:lnTo>
                  <a:pt x="69" y="400"/>
                </a:lnTo>
                <a:lnTo>
                  <a:pt x="76" y="388"/>
                </a:lnTo>
                <a:lnTo>
                  <a:pt x="81" y="377"/>
                </a:lnTo>
                <a:lnTo>
                  <a:pt x="86" y="367"/>
                </a:lnTo>
                <a:lnTo>
                  <a:pt x="91" y="359"/>
                </a:lnTo>
                <a:lnTo>
                  <a:pt x="96" y="351"/>
                </a:lnTo>
                <a:lnTo>
                  <a:pt x="103" y="345"/>
                </a:lnTo>
                <a:lnTo>
                  <a:pt x="103" y="336"/>
                </a:lnTo>
                <a:lnTo>
                  <a:pt x="105" y="324"/>
                </a:lnTo>
                <a:lnTo>
                  <a:pt x="107" y="310"/>
                </a:lnTo>
                <a:lnTo>
                  <a:pt x="109" y="294"/>
                </a:lnTo>
                <a:lnTo>
                  <a:pt x="111" y="278"/>
                </a:lnTo>
                <a:lnTo>
                  <a:pt x="113" y="262"/>
                </a:lnTo>
                <a:lnTo>
                  <a:pt x="117" y="247"/>
                </a:lnTo>
                <a:lnTo>
                  <a:pt x="121" y="234"/>
                </a:lnTo>
                <a:lnTo>
                  <a:pt x="117" y="224"/>
                </a:lnTo>
                <a:lnTo>
                  <a:pt x="116" y="214"/>
                </a:lnTo>
                <a:lnTo>
                  <a:pt x="115" y="205"/>
                </a:lnTo>
                <a:lnTo>
                  <a:pt x="117" y="196"/>
                </a:lnTo>
                <a:lnTo>
                  <a:pt x="119" y="187"/>
                </a:lnTo>
                <a:lnTo>
                  <a:pt x="122" y="179"/>
                </a:lnTo>
                <a:lnTo>
                  <a:pt x="128" y="171"/>
                </a:lnTo>
                <a:lnTo>
                  <a:pt x="133" y="165"/>
                </a:lnTo>
                <a:lnTo>
                  <a:pt x="137" y="163"/>
                </a:lnTo>
                <a:lnTo>
                  <a:pt x="142" y="161"/>
                </a:lnTo>
                <a:lnTo>
                  <a:pt x="147" y="160"/>
                </a:lnTo>
                <a:lnTo>
                  <a:pt x="152" y="157"/>
                </a:lnTo>
                <a:lnTo>
                  <a:pt x="156" y="156"/>
                </a:lnTo>
                <a:lnTo>
                  <a:pt x="162" y="155"/>
                </a:lnTo>
                <a:lnTo>
                  <a:pt x="165" y="152"/>
                </a:lnTo>
                <a:lnTo>
                  <a:pt x="169" y="149"/>
                </a:lnTo>
                <a:lnTo>
                  <a:pt x="172" y="146"/>
                </a:lnTo>
                <a:lnTo>
                  <a:pt x="177" y="145"/>
                </a:lnTo>
                <a:lnTo>
                  <a:pt x="181" y="141"/>
                </a:lnTo>
                <a:lnTo>
                  <a:pt x="187" y="139"/>
                </a:lnTo>
                <a:lnTo>
                  <a:pt x="193" y="135"/>
                </a:lnTo>
                <a:lnTo>
                  <a:pt x="199" y="131"/>
                </a:lnTo>
                <a:lnTo>
                  <a:pt x="203" y="128"/>
                </a:lnTo>
                <a:lnTo>
                  <a:pt x="207" y="123"/>
                </a:lnTo>
                <a:lnTo>
                  <a:pt x="209" y="118"/>
                </a:lnTo>
                <a:lnTo>
                  <a:pt x="209" y="113"/>
                </a:lnTo>
                <a:lnTo>
                  <a:pt x="208" y="109"/>
                </a:lnTo>
                <a:lnTo>
                  <a:pt x="207" y="107"/>
                </a:lnTo>
                <a:lnTo>
                  <a:pt x="205" y="103"/>
                </a:lnTo>
                <a:lnTo>
                  <a:pt x="203" y="99"/>
                </a:lnTo>
                <a:lnTo>
                  <a:pt x="203" y="96"/>
                </a:lnTo>
                <a:lnTo>
                  <a:pt x="202" y="92"/>
                </a:lnTo>
                <a:lnTo>
                  <a:pt x="200" y="89"/>
                </a:lnTo>
                <a:lnTo>
                  <a:pt x="200" y="86"/>
                </a:lnTo>
                <a:lnTo>
                  <a:pt x="199" y="83"/>
                </a:lnTo>
                <a:lnTo>
                  <a:pt x="199" y="80"/>
                </a:lnTo>
                <a:lnTo>
                  <a:pt x="195" y="79"/>
                </a:lnTo>
                <a:lnTo>
                  <a:pt x="193" y="77"/>
                </a:lnTo>
                <a:lnTo>
                  <a:pt x="191" y="73"/>
                </a:lnTo>
                <a:lnTo>
                  <a:pt x="191" y="68"/>
                </a:lnTo>
                <a:lnTo>
                  <a:pt x="191" y="63"/>
                </a:lnTo>
                <a:lnTo>
                  <a:pt x="192" y="59"/>
                </a:lnTo>
                <a:lnTo>
                  <a:pt x="195" y="55"/>
                </a:lnTo>
                <a:lnTo>
                  <a:pt x="197" y="53"/>
                </a:lnTo>
                <a:lnTo>
                  <a:pt x="195" y="43"/>
                </a:lnTo>
                <a:lnTo>
                  <a:pt x="195" y="33"/>
                </a:lnTo>
                <a:lnTo>
                  <a:pt x="198" y="24"/>
                </a:lnTo>
                <a:lnTo>
                  <a:pt x="201" y="15"/>
                </a:lnTo>
                <a:lnTo>
                  <a:pt x="207" y="9"/>
                </a:lnTo>
                <a:lnTo>
                  <a:pt x="214" y="5"/>
                </a:lnTo>
                <a:lnTo>
                  <a:pt x="224" y="1"/>
                </a:lnTo>
                <a:lnTo>
                  <a:pt x="237" y="0"/>
                </a:lnTo>
                <a:lnTo>
                  <a:pt x="243" y="1"/>
                </a:lnTo>
                <a:lnTo>
                  <a:pt x="248" y="3"/>
                </a:lnTo>
                <a:lnTo>
                  <a:pt x="253" y="5"/>
                </a:lnTo>
                <a:lnTo>
                  <a:pt x="256" y="9"/>
                </a:lnTo>
                <a:lnTo>
                  <a:pt x="263" y="10"/>
                </a:lnTo>
                <a:lnTo>
                  <a:pt x="268" y="11"/>
                </a:lnTo>
                <a:lnTo>
                  <a:pt x="273" y="17"/>
                </a:lnTo>
                <a:lnTo>
                  <a:pt x="277" y="21"/>
                </a:lnTo>
                <a:lnTo>
                  <a:pt x="278" y="29"/>
                </a:lnTo>
                <a:lnTo>
                  <a:pt x="279" y="37"/>
                </a:lnTo>
                <a:lnTo>
                  <a:pt x="279" y="45"/>
                </a:lnTo>
                <a:lnTo>
                  <a:pt x="278" y="53"/>
                </a:lnTo>
                <a:lnTo>
                  <a:pt x="281" y="55"/>
                </a:lnTo>
                <a:lnTo>
                  <a:pt x="282" y="58"/>
                </a:lnTo>
                <a:lnTo>
                  <a:pt x="283" y="63"/>
                </a:lnTo>
                <a:lnTo>
                  <a:pt x="282" y="67"/>
                </a:lnTo>
                <a:lnTo>
                  <a:pt x="281" y="71"/>
                </a:lnTo>
                <a:lnTo>
                  <a:pt x="281" y="75"/>
                </a:lnTo>
                <a:lnTo>
                  <a:pt x="279" y="78"/>
                </a:lnTo>
                <a:lnTo>
                  <a:pt x="277" y="80"/>
                </a:lnTo>
                <a:lnTo>
                  <a:pt x="277" y="82"/>
                </a:lnTo>
                <a:lnTo>
                  <a:pt x="275" y="85"/>
                </a:lnTo>
                <a:lnTo>
                  <a:pt x="275" y="89"/>
                </a:lnTo>
                <a:lnTo>
                  <a:pt x="275" y="93"/>
                </a:lnTo>
                <a:lnTo>
                  <a:pt x="274" y="97"/>
                </a:lnTo>
                <a:lnTo>
                  <a:pt x="271" y="100"/>
                </a:lnTo>
                <a:lnTo>
                  <a:pt x="269" y="103"/>
                </a:lnTo>
                <a:lnTo>
                  <a:pt x="268" y="105"/>
                </a:lnTo>
                <a:lnTo>
                  <a:pt x="266" y="108"/>
                </a:lnTo>
                <a:lnTo>
                  <a:pt x="265" y="113"/>
                </a:lnTo>
                <a:lnTo>
                  <a:pt x="265" y="117"/>
                </a:lnTo>
                <a:lnTo>
                  <a:pt x="267" y="123"/>
                </a:lnTo>
                <a:lnTo>
                  <a:pt x="269" y="128"/>
                </a:lnTo>
                <a:lnTo>
                  <a:pt x="275" y="132"/>
                </a:lnTo>
                <a:lnTo>
                  <a:pt x="282" y="136"/>
                </a:lnTo>
                <a:lnTo>
                  <a:pt x="290" y="139"/>
                </a:lnTo>
                <a:lnTo>
                  <a:pt x="297" y="142"/>
                </a:lnTo>
                <a:lnTo>
                  <a:pt x="305" y="145"/>
                </a:lnTo>
                <a:lnTo>
                  <a:pt x="311" y="146"/>
                </a:lnTo>
                <a:lnTo>
                  <a:pt x="315" y="148"/>
                </a:lnTo>
                <a:lnTo>
                  <a:pt x="318" y="150"/>
                </a:lnTo>
                <a:lnTo>
                  <a:pt x="323" y="153"/>
                </a:lnTo>
                <a:lnTo>
                  <a:pt x="327" y="154"/>
                </a:lnTo>
                <a:lnTo>
                  <a:pt x="332" y="156"/>
                </a:lnTo>
                <a:lnTo>
                  <a:pt x="337" y="157"/>
                </a:lnTo>
                <a:lnTo>
                  <a:pt x="341" y="160"/>
                </a:lnTo>
                <a:lnTo>
                  <a:pt x="345" y="162"/>
                </a:lnTo>
                <a:lnTo>
                  <a:pt x="349" y="165"/>
                </a:lnTo>
                <a:lnTo>
                  <a:pt x="355" y="172"/>
                </a:lnTo>
                <a:lnTo>
                  <a:pt x="358" y="179"/>
                </a:lnTo>
                <a:lnTo>
                  <a:pt x="361" y="187"/>
                </a:lnTo>
                <a:lnTo>
                  <a:pt x="363" y="197"/>
                </a:lnTo>
                <a:lnTo>
                  <a:pt x="363" y="206"/>
                </a:lnTo>
                <a:lnTo>
                  <a:pt x="362" y="216"/>
                </a:lnTo>
                <a:lnTo>
                  <a:pt x="359" y="225"/>
                </a:lnTo>
                <a:lnTo>
                  <a:pt x="356" y="234"/>
                </a:lnTo>
                <a:lnTo>
                  <a:pt x="362" y="251"/>
                </a:lnTo>
                <a:lnTo>
                  <a:pt x="366" y="267"/>
                </a:lnTo>
                <a:lnTo>
                  <a:pt x="369" y="283"/>
                </a:lnTo>
                <a:lnTo>
                  <a:pt x="370" y="297"/>
                </a:lnTo>
                <a:lnTo>
                  <a:pt x="371" y="310"/>
                </a:lnTo>
                <a:lnTo>
                  <a:pt x="373" y="321"/>
                </a:lnTo>
                <a:lnTo>
                  <a:pt x="374" y="331"/>
                </a:lnTo>
                <a:lnTo>
                  <a:pt x="375" y="340"/>
                </a:lnTo>
                <a:lnTo>
                  <a:pt x="379" y="352"/>
                </a:lnTo>
                <a:lnTo>
                  <a:pt x="381" y="362"/>
                </a:lnTo>
                <a:lnTo>
                  <a:pt x="382" y="372"/>
                </a:lnTo>
                <a:lnTo>
                  <a:pt x="382" y="381"/>
                </a:lnTo>
                <a:lnTo>
                  <a:pt x="381" y="392"/>
                </a:lnTo>
                <a:lnTo>
                  <a:pt x="380" y="403"/>
                </a:lnTo>
                <a:lnTo>
                  <a:pt x="378" y="417"/>
                </a:lnTo>
                <a:lnTo>
                  <a:pt x="377" y="433"/>
                </a:lnTo>
                <a:lnTo>
                  <a:pt x="381" y="441"/>
                </a:lnTo>
                <a:lnTo>
                  <a:pt x="383" y="453"/>
                </a:lnTo>
                <a:lnTo>
                  <a:pt x="384" y="466"/>
                </a:lnTo>
                <a:lnTo>
                  <a:pt x="384" y="478"/>
                </a:lnTo>
                <a:lnTo>
                  <a:pt x="382" y="491"/>
                </a:lnTo>
                <a:lnTo>
                  <a:pt x="379" y="503"/>
                </a:lnTo>
                <a:lnTo>
                  <a:pt x="374" y="511"/>
                </a:lnTo>
                <a:lnTo>
                  <a:pt x="369" y="518"/>
                </a:lnTo>
                <a:lnTo>
                  <a:pt x="362" y="519"/>
                </a:lnTo>
                <a:lnTo>
                  <a:pt x="358" y="514"/>
                </a:lnTo>
                <a:lnTo>
                  <a:pt x="357" y="503"/>
                </a:lnTo>
                <a:lnTo>
                  <a:pt x="358" y="491"/>
                </a:lnTo>
                <a:lnTo>
                  <a:pt x="359" y="479"/>
                </a:lnTo>
                <a:lnTo>
                  <a:pt x="358" y="469"/>
                </a:lnTo>
                <a:lnTo>
                  <a:pt x="355" y="466"/>
                </a:lnTo>
                <a:lnTo>
                  <a:pt x="349" y="469"/>
                </a:lnTo>
                <a:lnTo>
                  <a:pt x="349" y="469"/>
                </a:lnTo>
              </a:path>
            </a:pathLst>
          </a:custGeom>
          <a:gradFill flip="none" rotWithShape="1">
            <a:gsLst>
              <a:gs pos="6000">
                <a:schemeClr val="tx1"/>
              </a:gs>
              <a:gs pos="0">
                <a:schemeClr val="tx1"/>
              </a:gs>
              <a:gs pos="15000">
                <a:schemeClr val="tx1">
                  <a:lumMod val="65000"/>
                  <a:lumOff val="35000"/>
                </a:schemeClr>
              </a:gs>
              <a:gs pos="58000">
                <a:srgbClr val="DE002A"/>
              </a:gs>
              <a:gs pos="72000">
                <a:srgbClr val="B40022"/>
              </a:gs>
              <a:gs pos="88000">
                <a:schemeClr val="tx1"/>
              </a:gs>
            </a:gsLst>
            <a:lin ang="5400000" scaled="1"/>
            <a:tileRect/>
          </a:gradFill>
          <a:ln w="9525">
            <a:noFill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28600" y="5174159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>
                <a:latin typeface="Arial Narrow" pitchFamily="34" charset="0"/>
              </a:rPr>
              <a:t>N.B.</a:t>
            </a:r>
            <a:r>
              <a:rPr lang="en-US" sz="2000" b="1" i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If patient has got infested by </a:t>
            </a:r>
            <a:r>
              <a:rPr lang="en-US" sz="2200" b="1" dirty="0" err="1" smtClean="0">
                <a:latin typeface="Arial Narrow" pitchFamily="34" charset="0"/>
              </a:rPr>
              <a:t>sporozoites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 we want to protect against progression to Tissue </a:t>
            </a:r>
            <a:r>
              <a:rPr lang="en-US" sz="2200" b="1" dirty="0" err="1" smtClean="0">
                <a:latin typeface="Arial Narrow" pitchFamily="34" charset="0"/>
                <a:sym typeface="Wingdings 3"/>
              </a:rPr>
              <a:t>Shizontocides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  </a:t>
            </a:r>
            <a:r>
              <a:rPr lang="en-US" sz="2200" b="1" spc="-40" dirty="0" err="1" smtClean="0">
                <a:latin typeface="Arial Narrow" pitchFamily="34" charset="0"/>
              </a:rPr>
              <a:t>Primaquine</a:t>
            </a:r>
            <a:endParaRPr lang="en-US" sz="2200" b="1" dirty="0">
              <a:solidFill>
                <a:srgbClr val="C00000"/>
              </a:solidFill>
              <a:latin typeface="Arial Narrow" pitchFamily="34" charset="0"/>
            </a:endParaRPr>
          </a:p>
        </p:txBody>
      </p:sp>
      <p:pic>
        <p:nvPicPr>
          <p:cNvPr id="9" name="Picture 2" descr="http://www.mosquito-man.co.uk/images/mosquito_graphic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22" y="525988"/>
            <a:ext cx="1194516" cy="149314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  								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27" name="Picture 10" descr="Annual wormwood for antimalarial drug.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95156" y="1371600"/>
            <a:ext cx="2520244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6738260" y="3947159"/>
            <a:ext cx="2438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0">
              <a:lnSpc>
                <a:spcPct val="90000"/>
              </a:lnSpc>
              <a:spcBef>
                <a:spcPct val="20000"/>
              </a:spcBef>
            </a:pPr>
            <a:r>
              <a:rPr lang="en-US" sz="2000" b="1" i="1" dirty="0" err="1"/>
              <a:t>Artemesia</a:t>
            </a:r>
            <a:r>
              <a:rPr lang="en-US" sz="2000" b="1" i="1" dirty="0"/>
              <a:t> </a:t>
            </a:r>
            <a:r>
              <a:rPr lang="en-US" sz="2000" b="1" i="1" dirty="0" err="1"/>
              <a:t>annua</a:t>
            </a:r>
            <a:endParaRPr lang="en-US" sz="2000" b="1" i="1" dirty="0"/>
          </a:p>
        </p:txBody>
      </p:sp>
      <p:sp>
        <p:nvSpPr>
          <p:cNvPr id="29" name="Rectangle 28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600" y="1676400"/>
            <a:ext cx="6172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Affect all forms including multi-drug resistant </a:t>
            </a:r>
            <a:r>
              <a:rPr lang="en-US" i="1" dirty="0" smtClean="0"/>
              <a:t>P. </a:t>
            </a:r>
            <a:r>
              <a:rPr lang="en-US" i="1" dirty="0" err="1" smtClean="0"/>
              <a:t>falciparum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32" name="Rectangle 3"/>
          <p:cNvSpPr txBox="1">
            <a:spLocks noChangeArrowheads="1"/>
          </p:cNvSpPr>
          <p:nvPr/>
        </p:nvSpPr>
        <p:spPr>
          <a:xfrm>
            <a:off x="152400" y="1166948"/>
            <a:ext cx="4419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5"/>
              </a:buBlip>
            </a:pPr>
            <a:r>
              <a:rPr lang="en-US" sz="2400" dirty="0" smtClean="0"/>
              <a:t>Fast acting blood </a:t>
            </a:r>
            <a:r>
              <a:rPr lang="en-US" sz="2400" dirty="0" err="1" smtClean="0"/>
              <a:t>Schizontocide</a:t>
            </a:r>
            <a:endParaRPr lang="en-US" sz="2400" dirty="0" smtClean="0"/>
          </a:p>
          <a:p>
            <a:pPr marL="0" lvl="1" indent="-285750">
              <a:buBlip>
                <a:blip r:embed="rId5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286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04800" y="2326719"/>
            <a:ext cx="609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Derivatives are rapidly absorbed orally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Rapidly </a:t>
            </a:r>
            <a:r>
              <a:rPr lang="en-US" sz="2200" b="1" dirty="0" err="1" smtClean="0">
                <a:latin typeface="Arial Narrow" pitchFamily="34" charset="0"/>
              </a:rPr>
              <a:t>biotransform</a:t>
            </a:r>
            <a:r>
              <a:rPr lang="en-US" sz="2200" b="1" dirty="0" smtClean="0">
                <a:latin typeface="Arial Narrow" pitchFamily="34" charset="0"/>
              </a:rPr>
              <a:t> in liver into </a:t>
            </a:r>
            <a:r>
              <a:rPr lang="en-US" sz="2200" b="1" dirty="0" err="1" smtClean="0">
                <a:latin typeface="Arial Narrow" pitchFamily="34" charset="0"/>
              </a:rPr>
              <a:t>artenimol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active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metabolite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Widely distributed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t½ </a:t>
            </a:r>
            <a:r>
              <a:rPr lang="en-US" sz="2200" b="1" dirty="0" err="1" smtClean="0">
                <a:latin typeface="Arial Narrow" pitchFamily="34" charset="0"/>
              </a:rPr>
              <a:t>artemisinin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4hrs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/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 </a:t>
            </a:r>
            <a:r>
              <a:rPr lang="en-US" sz="2200" b="1" dirty="0" smtClean="0">
                <a:latin typeface="Arial Narrow" pitchFamily="34" charset="0"/>
              </a:rPr>
              <a:t>45min /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</a:t>
            </a: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4-11hrs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9337" y="1957252"/>
            <a:ext cx="234872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Pharmacokinetics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730929" y="85997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Poor solubility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7162800" y="862148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Soluble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152400" y="4697371"/>
            <a:ext cx="89154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They have </a:t>
            </a:r>
            <a:r>
              <a:rPr lang="en-US" sz="2200" b="1" dirty="0" err="1" smtClean="0">
                <a:latin typeface="Arial Narrow" pitchFamily="34" charset="0"/>
              </a:rPr>
              <a:t>endoperoxidase</a:t>
            </a:r>
            <a:r>
              <a:rPr lang="en-US" sz="2200" b="1" dirty="0" smtClean="0">
                <a:latin typeface="Arial Narrow" pitchFamily="34" charset="0"/>
              </a:rPr>
              <a:t> bridges that are cleaved by </a:t>
            </a:r>
            <a:r>
              <a:rPr lang="en-US" sz="2200" b="1" dirty="0" err="1" smtClean="0">
                <a:latin typeface="Arial Narrow" pitchFamily="34" charset="0"/>
              </a:rPr>
              <a:t>haem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iorn</a:t>
            </a:r>
            <a:r>
              <a:rPr lang="en-US" sz="2200" b="1" dirty="0" smtClean="0">
                <a:latin typeface="Arial Narrow" pitchFamily="34" charset="0"/>
              </a:rPr>
              <a:t> to </a:t>
            </a:r>
            <a:r>
              <a:rPr lang="en-US" sz="2200" b="1" dirty="0" err="1" smtClean="0">
                <a:latin typeface="Arial Narrow" pitchFamily="34" charset="0"/>
              </a:rPr>
              <a:t>yeild</a:t>
            </a:r>
            <a:r>
              <a:rPr lang="en-US" sz="2200" b="1" dirty="0" smtClean="0">
                <a:latin typeface="Arial Narrow" pitchFamily="34" charset="0"/>
              </a:rPr>
              <a:t>  </a:t>
            </a:r>
          </a:p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carbon-</a:t>
            </a:r>
            <a:r>
              <a:rPr lang="en-US" sz="2200" b="1" dirty="0" err="1" smtClean="0">
                <a:latin typeface="Arial Narrow" pitchFamily="34" charset="0"/>
              </a:rPr>
              <a:t>centred</a:t>
            </a:r>
            <a:r>
              <a:rPr lang="en-US" sz="2200" b="1" dirty="0" smtClean="0">
                <a:latin typeface="Arial Narrow" pitchFamily="34" charset="0"/>
              </a:rPr>
              <a:t> free radicals, that will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lkylate</a:t>
            </a:r>
            <a:r>
              <a:rPr lang="en-US" sz="2200" b="1" dirty="0" smtClean="0">
                <a:latin typeface="Arial Narrow" pitchFamily="34" charset="0"/>
              </a:rPr>
              <a:t> membranes of parasite’s food vacuole and mitochondria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no energy</a:t>
            </a:r>
            <a:endParaRPr lang="en-US" sz="2200" b="1" dirty="0" smtClean="0">
              <a:latin typeface="Arial Narrow" pitchFamily="34" charset="0"/>
            </a:endParaRP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Irreversibly bind &amp; inhibit </a:t>
            </a:r>
            <a:r>
              <a:rPr lang="en-US" sz="2200" b="1" dirty="0" err="1" smtClean="0">
                <a:latin typeface="Arial Narrow" pitchFamily="34" charset="0"/>
              </a:rPr>
              <a:t>sarco</a:t>
            </a:r>
            <a:r>
              <a:rPr lang="en-US" sz="2200" b="1" dirty="0" smtClean="0">
                <a:latin typeface="Arial Narrow" pitchFamily="34" charset="0"/>
              </a:rPr>
              <a:t>-endoplasmic reticulum Ca</a:t>
            </a:r>
            <a:r>
              <a:rPr lang="en-US" sz="2200" b="1" baseline="30000" dirty="0" smtClean="0">
                <a:latin typeface="Arial Narrow" pitchFamily="34" charset="0"/>
              </a:rPr>
              <a:t>2+</a:t>
            </a:r>
            <a:r>
              <a:rPr lang="en-US" sz="2200" b="1" dirty="0" smtClean="0">
                <a:latin typeface="Arial Narrow" pitchFamily="34" charset="0"/>
              </a:rPr>
              <a:t>-</a:t>
            </a:r>
            <a:r>
              <a:rPr lang="en-US" sz="2200" b="1" dirty="0" err="1" smtClean="0">
                <a:latin typeface="Arial Narrow" pitchFamily="34" charset="0"/>
              </a:rPr>
              <a:t>ATPase</a:t>
            </a:r>
            <a:r>
              <a:rPr lang="en-US" sz="2200" b="1" dirty="0" smtClean="0">
                <a:latin typeface="Arial Narrow" pitchFamily="34" charset="0"/>
              </a:rPr>
              <a:t> of the </a:t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 parasite, thereby inhibiting its growth </a:t>
            </a:r>
          </a:p>
          <a:p>
            <a:pPr>
              <a:lnSpc>
                <a:spcPts val="2500"/>
              </a:lnSpc>
              <a:buBlip>
                <a:blip r:embed="rId5"/>
              </a:buBlip>
            </a:pPr>
            <a:r>
              <a:rPr lang="en-US" sz="2200" b="1" dirty="0" smtClean="0">
                <a:latin typeface="Arial Narrow" pitchFamily="34" charset="0"/>
              </a:rPr>
              <a:t> Inhibiting formation of transport vesicles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no food vacuoles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52400" y="4267200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1000"/>
                                        <p:tgtEl>
                                          <p:spTgt spid="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0" dur="1000"/>
                                        <p:tgtEl>
                                          <p:spTgt spid="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5" dur="1000"/>
                                        <p:tgtEl>
                                          <p:spTgt spid="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0" dur="1000"/>
                                        <p:tgtEl>
                                          <p:spTgt spid="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44" grpId="0" build="p"/>
      <p:bldP spid="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pic>
        <p:nvPicPr>
          <p:cNvPr id="59394" name="Picture 2" descr="Unfortunately we are unable to provide accessible alternative text for this. If you require assistance to access this image, or to obtain a text description, please contact npg@nature.com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06754" y="937169"/>
            <a:ext cx="6061045" cy="4930231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152400" y="1232823"/>
            <a:ext cx="873957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2400" y="1618288"/>
            <a:ext cx="29718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>
                <a:latin typeface="Arial Narrow" pitchFamily="34" charset="0"/>
              </a:rPr>
              <a:t>T</a:t>
            </a:r>
            <a:r>
              <a:rPr lang="en-US" sz="2200" b="1" dirty="0" smtClean="0">
                <a:latin typeface="Arial Narrow" pitchFamily="34" charset="0"/>
              </a:rPr>
              <a:t>ransient heart block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</a:t>
            </a:r>
            <a:r>
              <a:rPr lang="en-US" sz="2200" b="1" dirty="0" err="1" smtClean="0">
                <a:latin typeface="Arial Narrow" pitchFamily="34" charset="0"/>
                <a:sym typeface="Symbol" pitchFamily="18" charset="2"/>
              </a:rPr>
              <a:t>neutrophil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count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 Brief episodes of fever</a:t>
            </a:r>
          </a:p>
          <a:p>
            <a:pPr>
              <a:buBlip>
                <a:blip r:embed="rId4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Neuro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hepato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and </a:t>
            </a:r>
            <a:r>
              <a:rPr lang="en-US" sz="2200" b="1" dirty="0" smtClean="0">
                <a:latin typeface="Arial Narrow" pitchFamily="34" charset="0"/>
              </a:rPr>
              <a:t/>
            </a:r>
            <a:br>
              <a:rPr lang="en-US" sz="2200" b="1" dirty="0" smtClean="0">
                <a:latin typeface="Arial Narrow" pitchFamily="34" charset="0"/>
              </a:rPr>
            </a:br>
            <a:r>
              <a:rPr lang="en-US" sz="2200" b="1" dirty="0" smtClean="0">
                <a:latin typeface="Arial Narrow" pitchFamily="34" charset="0"/>
              </a:rPr>
              <a:t>   bone marrow toxicity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5334000"/>
            <a:ext cx="6629400" cy="830997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squar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Resistance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 </a:t>
            </a:r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</a:p>
          <a:p>
            <a:r>
              <a:rPr lang="en-US" sz="24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was reported recently in Cambodia-Thailand border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2400" y="1143000"/>
            <a:ext cx="1728358" cy="461665"/>
          </a:xfrm>
          <a:prstGeom prst="rect">
            <a:avLst/>
          </a:prstGeom>
          <a:solidFill>
            <a:srgbClr val="FFFFFF">
              <a:alpha val="56078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Preparations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2400" y="685800"/>
            <a:ext cx="1908086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ARTEMISININ</a:t>
            </a:r>
            <a:endParaRPr lang="en-US" sz="2400" b="1" dirty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334000" y="228600"/>
            <a:ext cx="3683316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pPr lvl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LACTONE ENDOPEROXIDES</a:t>
            </a:r>
            <a:endParaRPr lang="en-US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latin typeface="Arial Black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74318" y="6096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ARTEMISININ 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222118" y="609600"/>
            <a:ext cx="143436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ARTENUSATE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574121" y="609600"/>
            <a:ext cx="1493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/>
              <a:t>ARTEMETHER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8600" y="1524000"/>
            <a:ext cx="876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Artesunate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IV or IM  preparations for severe complicated cases as cerebral </a:t>
            </a:r>
            <a:b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</a:b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   malaria (24h) followed by complete course of ACT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2286000"/>
            <a:ext cx="8382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 err="1" smtClean="0">
                <a:latin typeface="Arial Narrow" pitchFamily="34" charset="0"/>
              </a:rPr>
              <a:t>Artemisin</a:t>
            </a:r>
            <a:r>
              <a:rPr lang="en-US" sz="2200" b="1" dirty="0" smtClean="0">
                <a:latin typeface="Arial Narrow" pitchFamily="34" charset="0"/>
              </a:rPr>
              <a:t>-based combination therapies (ACTs):</a:t>
            </a: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lumefantrine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amodiaquine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mefloquine</a:t>
            </a:r>
            <a:endParaRPr lang="en-US" sz="2200" b="1" dirty="0" smtClean="0">
              <a:latin typeface="Arial Narrow" pitchFamily="34" charset="0"/>
            </a:endParaRPr>
          </a:p>
          <a:p>
            <a:pPr lvl="1">
              <a:spcBef>
                <a:spcPts val="600"/>
              </a:spcBef>
              <a:buFont typeface="Wingdings" pitchFamily="2" charset="2"/>
              <a:buChar char="Ø"/>
            </a:pPr>
            <a:r>
              <a:rPr lang="en-US" sz="2200" b="1" dirty="0" err="1" smtClean="0">
                <a:latin typeface="Arial Narrow" pitchFamily="34" charset="0"/>
              </a:rPr>
              <a:t>Artemether</a:t>
            </a:r>
            <a:r>
              <a:rPr lang="en-US" sz="2200" b="1" dirty="0" smtClean="0">
                <a:latin typeface="Arial Narrow" pitchFamily="34" charset="0"/>
              </a:rPr>
              <a:t> + </a:t>
            </a:r>
            <a:r>
              <a:rPr lang="en-US" sz="2200" b="1" dirty="0" err="1" smtClean="0">
                <a:latin typeface="Arial Narrow" pitchFamily="34" charset="0"/>
              </a:rPr>
              <a:t>sulfadoxine-pyrimethamine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81000" y="5181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Arial Narrow" pitchFamily="34" charset="0"/>
              </a:rPr>
              <a:t>Artemisinin</a:t>
            </a:r>
            <a:r>
              <a:rPr lang="en-US" sz="2400" b="1" dirty="0" smtClean="0">
                <a:latin typeface="Arial Narrow" pitchFamily="34" charset="0"/>
              </a:rPr>
              <a:t> and its derivatives should not be used as </a:t>
            </a:r>
            <a:r>
              <a:rPr lang="en-US" sz="2400" b="1" dirty="0" err="1" smtClean="0">
                <a:latin typeface="Arial Narrow" pitchFamily="34" charset="0"/>
              </a:rPr>
              <a:t>monotherapy</a:t>
            </a:r>
            <a:r>
              <a:rPr lang="en-US" sz="2400" b="1" dirty="0" smtClean="0">
                <a:latin typeface="Arial Narrow" pitchFamily="34" charset="0"/>
              </a:rPr>
              <a:t>.</a:t>
            </a:r>
            <a:endParaRPr lang="en-US" sz="24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5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1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6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1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9" grpId="0"/>
      <p:bldP spid="13" grpId="0" build="p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96829" y="685800"/>
            <a:ext cx="3085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Chloroquine</a:t>
            </a:r>
            <a:r>
              <a:rPr lang="en-US" dirty="0" smtClean="0"/>
              <a:t>  and </a:t>
            </a:r>
            <a:r>
              <a:rPr lang="en-US" dirty="0" err="1"/>
              <a:t>A</a:t>
            </a:r>
            <a:r>
              <a:rPr lang="en-US" dirty="0" err="1" smtClean="0"/>
              <a:t>modiaquine</a:t>
            </a:r>
            <a:endParaRPr lang="en-US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43000" y="1166948"/>
            <a:ext cx="7086600" cy="457200"/>
          </a:xfrm>
          <a:prstGeom prst="rect">
            <a:avLst/>
          </a:prstGeom>
        </p:spPr>
        <p:txBody>
          <a:bodyPr/>
          <a:lstStyle/>
          <a:p>
            <a:pPr marL="0" lvl="1" indent="-285750">
              <a:buBlip>
                <a:blip r:embed="rId3"/>
              </a:buBlip>
            </a:pPr>
            <a:r>
              <a:rPr lang="en-US" sz="2400" dirty="0"/>
              <a:t>P</a:t>
            </a:r>
            <a:r>
              <a:rPr lang="en-US" sz="2400" dirty="0" smtClean="0"/>
              <a:t>otent blood </a:t>
            </a:r>
            <a:r>
              <a:rPr lang="en-US" sz="2400" dirty="0" err="1"/>
              <a:t>S</a:t>
            </a:r>
            <a:r>
              <a:rPr lang="en-US" sz="2400" dirty="0" err="1" smtClean="0"/>
              <a:t>chizontocide</a:t>
            </a:r>
            <a:r>
              <a:rPr lang="en-US" sz="2400" dirty="0" smtClean="0"/>
              <a:t> &amp; a </a:t>
            </a:r>
            <a:r>
              <a:rPr lang="en-US" sz="2400" dirty="0" err="1" smtClean="0"/>
              <a:t>Gametoside</a:t>
            </a:r>
            <a:endParaRPr lang="en-US" sz="2400" dirty="0" smtClean="0"/>
          </a:p>
          <a:p>
            <a:pPr marL="0" lvl="1" indent="-285750">
              <a:buBlip>
                <a:blip r:embed="rId3"/>
              </a:buBlip>
            </a:pP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228600" y="1647484"/>
            <a:ext cx="51054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Arial Narrow" pitchFamily="34" charset="0"/>
              </a:rPr>
              <a:t>Can be active against all forms of the </a:t>
            </a:r>
            <a:r>
              <a:rPr lang="en-US" sz="2200" dirty="0" err="1" smtClean="0">
                <a:latin typeface="Arial Narrow" pitchFamily="34" charset="0"/>
              </a:rPr>
              <a:t>schizonts</a:t>
            </a:r>
            <a:r>
              <a:rPr lang="en-US" sz="2200" dirty="0" smtClean="0">
                <a:latin typeface="Arial Narrow" pitchFamily="34" charset="0"/>
              </a:rPr>
              <a:t> </a:t>
            </a:r>
          </a:p>
          <a:p>
            <a:r>
              <a:rPr lang="en-US" sz="2000" dirty="0" smtClean="0">
                <a:solidFill>
                  <a:srgbClr val="0000F6"/>
                </a:solidFill>
                <a:latin typeface="Arial Narrow" pitchFamily="34" charset="0"/>
              </a:rPr>
              <a:t>(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exception is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chloroquine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-resistant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P.f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 &amp; </a:t>
            </a:r>
            <a:r>
              <a:rPr lang="en-US" sz="2000" b="1" i="1" dirty="0" err="1" smtClean="0">
                <a:solidFill>
                  <a:srgbClr val="0000F6"/>
                </a:solidFill>
                <a:latin typeface="Arial Narrow" pitchFamily="34" charset="0"/>
              </a:rPr>
              <a:t>P.v</a:t>
            </a:r>
            <a:r>
              <a:rPr lang="en-US" sz="2000" b="1" i="1" dirty="0" smtClean="0">
                <a:solidFill>
                  <a:srgbClr val="0000F6"/>
                </a:solidFill>
                <a:latin typeface="Arial Narrow" pitchFamily="34" charset="0"/>
              </a:rPr>
              <a:t>.)</a:t>
            </a:r>
            <a:endParaRPr lang="en-US" sz="2000" b="1" i="1" dirty="0">
              <a:solidFill>
                <a:srgbClr val="0000F6"/>
              </a:solidFill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33400" y="2667000"/>
            <a:ext cx="7086600" cy="2667000"/>
          </a:xfrm>
          <a:prstGeom prst="rect">
            <a:avLst/>
          </a:prstGeom>
        </p:spPr>
        <p:txBody>
          <a:bodyPr/>
          <a:lstStyle/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Rapidly &amp; completely absorbed from the GIT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Has high volume of distribution(100-1000l/kg)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Concentrated into parasitized RBCs.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Released slowly from tissues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Metabolized in the liver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Excreted in the urine 70% unchanged</a:t>
            </a:r>
          </a:p>
          <a:p>
            <a:pPr marL="0" lvl="1" indent="-285750">
              <a:lnSpc>
                <a:spcPts val="2600"/>
              </a:lnSpc>
              <a:buBlip>
                <a:blip r:embed="rId3"/>
              </a:buBlip>
            </a:pPr>
            <a:r>
              <a:rPr lang="en-US" sz="2400" b="1" dirty="0" smtClean="0">
                <a:latin typeface="Arial Narrow" pitchFamily="34" charset="0"/>
              </a:rPr>
              <a:t>Initial t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 =2-3days &amp; terminal t </a:t>
            </a:r>
            <a:r>
              <a:rPr lang="en-US" sz="2400" b="1" dirty="0" smtClean="0">
                <a:latin typeface="Arial Narrow" pitchFamily="34" charset="0"/>
                <a:sym typeface="Symbol" pitchFamily="18" charset="2"/>
              </a:rPr>
              <a:t>½</a:t>
            </a:r>
            <a:r>
              <a:rPr lang="en-US" sz="2400" b="1" dirty="0" smtClean="0">
                <a:latin typeface="Arial Narrow" pitchFamily="34" charset="0"/>
              </a:rPr>
              <a:t>=1-2months</a:t>
            </a:r>
            <a:endParaRPr kumimoji="0" lang="en-US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 Narrow" pitchFamily="34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78674" y="2357844"/>
            <a:ext cx="245830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Pharmacokinetics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791200" y="1700348"/>
            <a:ext cx="2514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i="1" dirty="0" smtClean="0">
                <a:latin typeface="Arial Narrow" pitchFamily="34" charset="0"/>
              </a:rPr>
              <a:t>Against </a:t>
            </a:r>
            <a:r>
              <a:rPr lang="en-US" sz="2000" i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000" i="1" dirty="0" err="1" smtClean="0">
                <a:latin typeface="Arial Narrow" pitchFamily="34" charset="0"/>
              </a:rPr>
              <a:t>P.v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P.o</a:t>
            </a:r>
            <a:r>
              <a:rPr lang="en-US" sz="2000" i="1" dirty="0" smtClean="0">
                <a:latin typeface="Arial Narrow" pitchFamily="34" charset="0"/>
              </a:rPr>
              <a:t>., </a:t>
            </a:r>
            <a:r>
              <a:rPr lang="en-US" sz="2000" i="1" dirty="0" err="1" smtClean="0">
                <a:latin typeface="Arial Narrow" pitchFamily="34" charset="0"/>
              </a:rPr>
              <a:t>P.f</a:t>
            </a:r>
            <a:r>
              <a:rPr lang="en-US" sz="2000" i="1" dirty="0" smtClean="0">
                <a:latin typeface="Arial Narrow" pitchFamily="34" charset="0"/>
              </a:rPr>
              <a:t>.</a:t>
            </a:r>
            <a:endParaRPr lang="en-US" sz="2000" b="1" i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>
            <a:off x="3009900" y="1662248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rot="5400000">
            <a:off x="5980906" y="1661454"/>
            <a:ext cx="228600" cy="1588"/>
          </a:xfrm>
          <a:prstGeom prst="straightConnector1">
            <a:avLst/>
          </a:prstGeom>
          <a:ln w="38100">
            <a:solidFill>
              <a:srgbClr val="D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304800" y="5181600"/>
            <a:ext cx="8839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heavy" dirty="0" err="1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Chloroquine</a:t>
            </a:r>
            <a:r>
              <a:rPr lang="en-US" sz="2200" b="1" u="heavy" dirty="0" smtClean="0">
                <a:uFill>
                  <a:solidFill>
                    <a:srgbClr val="D00000"/>
                  </a:solidFill>
                </a:uFill>
                <a:latin typeface="Arial Narrow" pitchFamily="34" charset="0"/>
              </a:rPr>
              <a:t> concentrates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smtClean="0">
                <a:latin typeface="Arial Narrow" pitchFamily="34" charset="0"/>
              </a:rPr>
              <a:t>1000-fold in food vacuole of parasite. Why  ??? 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</a:t>
            </a:r>
            <a:r>
              <a:rPr lang="en-US" sz="2200" b="1" dirty="0" err="1" smtClean="0">
                <a:latin typeface="Arial Narrow" pitchFamily="34" charset="0"/>
              </a:rPr>
              <a:t>protonation</a:t>
            </a:r>
            <a:r>
              <a:rPr lang="en-US" sz="2200" b="1" dirty="0" smtClean="0">
                <a:latin typeface="Arial Narrow" pitchFamily="34" charset="0"/>
              </a:rPr>
              <a:t> &amp; ion trapping due to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 </a:t>
            </a:r>
            <a:r>
              <a:rPr lang="en-US" sz="2200" b="1" dirty="0" smtClean="0">
                <a:latin typeface="Arial Narrow" pitchFamily="34" charset="0"/>
              </a:rPr>
              <a:t>pH of vacuole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active uptake by a parasite transporter(s)</a:t>
            </a:r>
          </a:p>
          <a:p>
            <a:pPr lvl="1">
              <a:buBlip>
                <a:blip r:embed="rId3"/>
              </a:buBlip>
            </a:pPr>
            <a:r>
              <a:rPr lang="en-US" sz="2200" b="1" dirty="0" smtClean="0">
                <a:latin typeface="Arial Narrow" pitchFamily="34" charset="0"/>
              </a:rPr>
              <a:t>Its binding to a specific receptor in the food vacuole. </a:t>
            </a:r>
            <a:endParaRPr lang="en-US" sz="2200" b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41" grpId="0"/>
      <p:bldP spid="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0"/>
          <p:cNvGrpSpPr/>
          <p:nvPr/>
        </p:nvGrpSpPr>
        <p:grpSpPr>
          <a:xfrm>
            <a:off x="40341" y="3859887"/>
            <a:ext cx="4198611" cy="1371600"/>
            <a:chOff x="40341" y="3859887"/>
            <a:chExt cx="4198611" cy="1371600"/>
          </a:xfrm>
        </p:grpSpPr>
        <p:sp>
          <p:nvSpPr>
            <p:cNvPr id="21" name="Rectangle 20"/>
            <p:cNvSpPr/>
            <p:nvPr/>
          </p:nvSpPr>
          <p:spPr>
            <a:xfrm>
              <a:off x="1030941" y="4150060"/>
              <a:ext cx="153118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spc="-150" dirty="0" err="1" smtClean="0">
                  <a:solidFill>
                    <a:srgbClr val="FF0000"/>
                  </a:solidFill>
                  <a:latin typeface="Arial Narrow" pitchFamily="34" charset="0"/>
                </a:rPr>
                <a:t>Heme</a:t>
              </a:r>
              <a:r>
                <a:rPr lang="en-US" b="1" spc="-150" dirty="0" smtClean="0">
                  <a:solidFill>
                    <a:srgbClr val="FF0000"/>
                  </a:solidFill>
                  <a:latin typeface="Arial Narrow" pitchFamily="34" charset="0"/>
                </a:rPr>
                <a:t> Polymerase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81400" y="3916977"/>
              <a:ext cx="657552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Hb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401899" y="3897867"/>
              <a:ext cx="95090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Heme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0341" y="3916977"/>
              <a:ext cx="1244251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(</a:t>
              </a:r>
              <a:r>
                <a:rPr lang="en-US" sz="2000" dirty="0" err="1" smtClean="0">
                  <a:latin typeface="Bernard MT Condensed" pitchFamily="18" charset="0"/>
                </a:rPr>
                <a:t>Hemozin</a:t>
              </a:r>
              <a:r>
                <a:rPr lang="en-US" sz="2000" dirty="0" smtClean="0">
                  <a:latin typeface="Bernard MT Condensed" pitchFamily="18" charset="0"/>
                </a:rPr>
                <a:t>) </a:t>
              </a:r>
              <a:endParaRPr lang="en-US" sz="2000" dirty="0">
                <a:latin typeface="Bernard MT Condensed" pitchFamily="18" charset="0"/>
              </a:endParaRPr>
            </a:p>
          </p:txBody>
        </p:sp>
        <p:cxnSp>
          <p:nvCxnSpPr>
            <p:cNvPr id="26" name="Straight Arrow Connector 25"/>
            <p:cNvCxnSpPr/>
            <p:nvPr/>
          </p:nvCxnSpPr>
          <p:spPr>
            <a:xfrm rot="10800000">
              <a:off x="3200401" y="4123166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Arrow Connector 26"/>
            <p:cNvCxnSpPr/>
            <p:nvPr/>
          </p:nvCxnSpPr>
          <p:spPr>
            <a:xfrm rot="5400000">
              <a:off x="3656805" y="4507854"/>
              <a:ext cx="457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rot="10800000">
              <a:off x="1221378" y="4117033"/>
              <a:ext cx="1041750" cy="3239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Rectangle 29"/>
            <p:cNvSpPr/>
            <p:nvPr/>
          </p:nvSpPr>
          <p:spPr>
            <a:xfrm>
              <a:off x="3200400" y="4831377"/>
              <a:ext cx="1026243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latin typeface="Bernard MT Condensed" pitchFamily="18" charset="0"/>
                </a:rPr>
                <a:t>Peptides</a:t>
              </a:r>
              <a:endParaRPr lang="en-US" sz="2000" dirty="0">
                <a:latin typeface="Bernard MT Condensed" pitchFamily="18" charset="0"/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2362200" y="3859887"/>
              <a:ext cx="914400" cy="533400"/>
            </a:xfrm>
            <a:prstGeom prst="ellipse">
              <a:avLst/>
            </a:prstGeom>
            <a:noFill/>
            <a:ln w="38100">
              <a:solidFill>
                <a:srgbClr val="0000FF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51" name="Straight Arrow Connector 50"/>
          <p:cNvCxnSpPr/>
          <p:nvPr/>
        </p:nvCxnSpPr>
        <p:spPr>
          <a:xfrm>
            <a:off x="2438400" y="5029200"/>
            <a:ext cx="838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722811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6188" y="1193074"/>
            <a:ext cx="156164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Mechanism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343400" y="1752600"/>
            <a:ext cx="4572000" cy="4800600"/>
          </a:xfrm>
          <a:prstGeom prst="ellipse">
            <a:avLst/>
          </a:prstGeom>
          <a:gradFill flip="none" rotWithShape="1">
            <a:gsLst>
              <a:gs pos="0">
                <a:srgbClr val="C00000"/>
              </a:gs>
              <a:gs pos="50000">
                <a:srgbClr val="C00000">
                  <a:tint val="44500"/>
                  <a:satMod val="160000"/>
                </a:srgbClr>
              </a:gs>
              <a:gs pos="100000">
                <a:srgbClr val="FAEAEA"/>
              </a:gs>
              <a:gs pos="94000">
                <a:srgbClr val="D00000"/>
              </a:gs>
            </a:gsLst>
            <a:lin ang="13500000" scaled="1"/>
            <a:tileRect/>
          </a:gradFill>
          <a:ln>
            <a:noFill/>
          </a:ln>
          <a:effectLst>
            <a:softEdge rad="1270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2" descr="http://www.jci.org/articles/view/33996/files/JCI0833996.f2/medium"/>
          <p:cNvPicPr>
            <a:picLocks noChangeAspect="1" noChangeArrowheads="1"/>
          </p:cNvPicPr>
          <p:nvPr/>
        </p:nvPicPr>
        <p:blipFill>
          <a:blip r:embed="rId3" cstate="print"/>
          <a:srcRect l="24243" t="14706" r="15168" b="7353"/>
          <a:stretch>
            <a:fillRect/>
          </a:stretch>
        </p:blipFill>
        <p:spPr bwMode="auto">
          <a:xfrm rot="20455972">
            <a:off x="4814307" y="2618275"/>
            <a:ext cx="2963623" cy="1981200"/>
          </a:xfrm>
          <a:prstGeom prst="ellipse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7162800" y="2362200"/>
            <a:ext cx="1828800" cy="400110"/>
          </a:xfrm>
          <a:prstGeom prst="rect">
            <a:avLst/>
          </a:prstGeom>
          <a:solidFill>
            <a:srgbClr val="FFB7FF"/>
          </a:solidFill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Malaria Parasite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477000" y="1776548"/>
            <a:ext cx="76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Bernard MT Condensed" pitchFamily="18" charset="0"/>
              </a:rPr>
              <a:t>RBC</a:t>
            </a:r>
            <a:endParaRPr lang="en-US" sz="24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20148" y="2819400"/>
            <a:ext cx="65755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Hb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rot="10800000" flipV="1">
            <a:off x="7391400" y="3045580"/>
            <a:ext cx="381000" cy="104745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5209232" y="2176888"/>
            <a:ext cx="15824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pc="-150" dirty="0" smtClean="0">
                <a:solidFill>
                  <a:schemeClr val="bg1"/>
                </a:solidFill>
                <a:latin typeface="Arial Narrow" pitchFamily="34" charset="0"/>
              </a:rPr>
              <a:t>Food vacuole</a:t>
            </a:r>
            <a:endParaRPr lang="en-US" sz="2400" b="1" spc="-15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4860908" y="2667000"/>
            <a:ext cx="625492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(Hz)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92043" y="1676400"/>
            <a:ext cx="445615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u="sng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Malaria Parasite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digest  host cell’s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Hb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to obtain </a:t>
            </a:r>
            <a:r>
              <a:rPr lang="en-US" sz="2200" b="1" dirty="0" err="1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a.a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.  </a:t>
            </a:r>
          </a:p>
          <a:p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Heme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 is released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spc="-150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Toxic</a:t>
            </a:r>
          </a:p>
          <a:p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So parasite detoxifies it by </a:t>
            </a:r>
            <a:r>
              <a:rPr lang="en-US" sz="2200" b="1" i="1" dirty="0" err="1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heme</a:t>
            </a:r>
            <a:r>
              <a:rPr lang="en-US" sz="2200" b="1" i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polymerase</a:t>
            </a:r>
            <a:r>
              <a:rPr lang="en-US" sz="2200" b="1" dirty="0" smtClean="0">
                <a:solidFill>
                  <a:srgbClr val="FF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 </a:t>
            </a:r>
            <a:r>
              <a:rPr lang="en-US" sz="2200" b="1" dirty="0" err="1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Hemozin</a:t>
            </a:r>
            <a:r>
              <a:rPr lang="en-US" sz="2200" b="1" dirty="0" smtClean="0">
                <a:solidFill>
                  <a:srgbClr val="C00000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(</a:t>
            </a:r>
            <a:r>
              <a:rPr lang="en-US" sz="2200" b="1" dirty="0" err="1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NonToxic</a:t>
            </a:r>
            <a:r>
              <a:rPr lang="en-US" sz="2200" b="1" dirty="0" smtClean="0">
                <a:solidFill>
                  <a:srgbClr val="0000FF"/>
                </a:solidFill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)    </a:t>
            </a:r>
            <a:r>
              <a:rPr lang="en-US" sz="2200" b="1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  <a:sym typeface="Wingdings 3"/>
              </a:rPr>
              <a:t>&amp; traps it in food vacuole</a:t>
            </a:r>
            <a:endParaRPr lang="en-US" sz="2200" b="1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066800" y="4907577"/>
            <a:ext cx="1503938" cy="400110"/>
          </a:xfrm>
          <a:prstGeom prst="rect">
            <a:avLst/>
          </a:prstGeom>
          <a:solidFill>
            <a:srgbClr val="D00000"/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CHLOROQUINE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5150224"/>
            <a:ext cx="2286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>
                <a:latin typeface="Arial Narrow" pitchFamily="34" charset="0"/>
              </a:rPr>
              <a:t>concentrate inside  acidic food vacuole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42" name="Freeform 41"/>
          <p:cNvSpPr/>
          <p:nvPr/>
        </p:nvSpPr>
        <p:spPr>
          <a:xfrm>
            <a:off x="5486400" y="3034553"/>
            <a:ext cx="1927412" cy="165847"/>
          </a:xfrm>
          <a:custGeom>
            <a:avLst/>
            <a:gdLst>
              <a:gd name="connsiteX0" fmla="*/ 2043953 w 2043953"/>
              <a:gd name="connsiteY0" fmla="*/ 107576 h 170330"/>
              <a:gd name="connsiteX1" fmla="*/ 1559859 w 2043953"/>
              <a:gd name="connsiteY1" fmla="*/ 161365 h 170330"/>
              <a:gd name="connsiteX2" fmla="*/ 860612 w 2043953"/>
              <a:gd name="connsiteY2" fmla="*/ 161365 h 170330"/>
              <a:gd name="connsiteX3" fmla="*/ 295835 w 2043953"/>
              <a:gd name="connsiteY3" fmla="*/ 121023 h 170330"/>
              <a:gd name="connsiteX4" fmla="*/ 0 w 2043953"/>
              <a:gd name="connsiteY4" fmla="*/ 0 h 170330"/>
              <a:gd name="connsiteX5" fmla="*/ 0 w 2043953"/>
              <a:gd name="connsiteY5" fmla="*/ 0 h 170330"/>
              <a:gd name="connsiteX6" fmla="*/ 0 w 2043953"/>
              <a:gd name="connsiteY6" fmla="*/ 0 h 170330"/>
              <a:gd name="connsiteX7" fmla="*/ 13447 w 2043953"/>
              <a:gd name="connsiteY7" fmla="*/ 0 h 170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43953" h="170330">
                <a:moveTo>
                  <a:pt x="2043953" y="107576"/>
                </a:moveTo>
                <a:cubicBezTo>
                  <a:pt x="1900517" y="129988"/>
                  <a:pt x="1757082" y="152400"/>
                  <a:pt x="1559859" y="161365"/>
                </a:cubicBezTo>
                <a:cubicBezTo>
                  <a:pt x="1362636" y="170330"/>
                  <a:pt x="1071283" y="168089"/>
                  <a:pt x="860612" y="161365"/>
                </a:cubicBezTo>
                <a:cubicBezTo>
                  <a:pt x="649941" y="154641"/>
                  <a:pt x="439270" y="147917"/>
                  <a:pt x="295835" y="121023"/>
                </a:cubicBezTo>
                <a:cubicBezTo>
                  <a:pt x="152400" y="94129"/>
                  <a:pt x="0" y="0"/>
                  <a:pt x="0" y="0"/>
                </a:cubicBezTo>
                <a:lnTo>
                  <a:pt x="0" y="0"/>
                </a:lnTo>
                <a:lnTo>
                  <a:pt x="0" y="0"/>
                </a:lnTo>
                <a:lnTo>
                  <a:pt x="13447" y="0"/>
                </a:lnTo>
              </a:path>
            </a:pathLst>
          </a:custGeom>
          <a:ln w="38100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 rot="20650818">
            <a:off x="6248400" y="3339192"/>
            <a:ext cx="533400" cy="457200"/>
          </a:xfrm>
          <a:prstGeom prst="arc">
            <a:avLst>
              <a:gd name="adj1" fmla="val 9333343"/>
              <a:gd name="adj2" fmla="val 0"/>
            </a:avLst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" name="Group 39"/>
          <p:cNvGrpSpPr/>
          <p:nvPr/>
        </p:nvGrpSpPr>
        <p:grpSpPr>
          <a:xfrm>
            <a:off x="4973062" y="3429000"/>
            <a:ext cx="1503938" cy="1771710"/>
            <a:chOff x="4973062" y="3429000"/>
            <a:chExt cx="1503938" cy="1771710"/>
          </a:xfrm>
        </p:grpSpPr>
        <p:sp>
          <p:nvSpPr>
            <p:cNvPr id="33" name="Rectangle 32"/>
            <p:cNvSpPr/>
            <p:nvPr/>
          </p:nvSpPr>
          <p:spPr>
            <a:xfrm>
              <a:off x="4973062" y="4800600"/>
              <a:ext cx="1503938" cy="400110"/>
            </a:xfrm>
            <a:prstGeom prst="rect">
              <a:avLst/>
            </a:prstGeom>
            <a:solidFill>
              <a:srgbClr val="D00000"/>
            </a:solidFill>
            <a:ln w="19050">
              <a:solidFill>
                <a:schemeClr val="tx1"/>
              </a:solidFill>
            </a:ln>
          </p:spPr>
          <p:txBody>
            <a:bodyPr wrap="none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Bernard MT Condensed" pitchFamily="18" charset="0"/>
                </a:rPr>
                <a:t>CHLOROQUINE</a:t>
              </a:r>
              <a:endParaRPr lang="en-US" sz="2000" dirty="0">
                <a:solidFill>
                  <a:schemeClr val="bg1"/>
                </a:solidFill>
                <a:latin typeface="Bernard MT Condensed" pitchFamily="18" charset="0"/>
              </a:endParaRP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 flipH="1" flipV="1">
              <a:off x="4984376" y="3810000"/>
              <a:ext cx="1371600" cy="609600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7" name="Straight Arrow Connector 46"/>
          <p:cNvCxnSpPr/>
          <p:nvPr/>
        </p:nvCxnSpPr>
        <p:spPr>
          <a:xfrm rot="5400000" flipH="1" flipV="1">
            <a:off x="1600200" y="4697293"/>
            <a:ext cx="4572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662953" y="4097452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</a:t>
            </a:r>
            <a:endParaRPr lang="en-US" sz="2800" b="1" dirty="0"/>
          </a:p>
        </p:txBody>
      </p:sp>
      <p:sp>
        <p:nvSpPr>
          <p:cNvPr id="50" name="TextBox 49"/>
          <p:cNvSpPr txBox="1"/>
          <p:nvPr/>
        </p:nvSpPr>
        <p:spPr>
          <a:xfrm>
            <a:off x="3505200" y="4774287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6690359" y="2947852"/>
            <a:ext cx="950901" cy="400110"/>
          </a:xfrm>
          <a:prstGeom prst="rect">
            <a:avLst/>
          </a:prstGeom>
          <a:solidFill>
            <a:srgbClr val="D00000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  <a:latin typeface="Bernard MT Condensed" pitchFamily="18" charset="0"/>
              </a:rPr>
              <a:t>Heme</a:t>
            </a:r>
            <a:r>
              <a:rPr lang="en-US" sz="2000" dirty="0" smtClean="0">
                <a:solidFill>
                  <a:schemeClr val="bg1"/>
                </a:solidFill>
                <a:latin typeface="Bernard MT Condensed" pitchFamily="18" charset="0"/>
              </a:rPr>
              <a:t>) </a:t>
            </a:r>
            <a:endParaRPr lang="en-US" sz="2000" dirty="0">
              <a:solidFill>
                <a:schemeClr val="bg1"/>
              </a:solidFill>
              <a:latin typeface="Bernard MT Condensed" pitchFamily="18" charset="0"/>
            </a:endParaRPr>
          </a:p>
        </p:txBody>
      </p:sp>
      <p:grpSp>
        <p:nvGrpSpPr>
          <p:cNvPr id="6" name="Group 51"/>
          <p:cNvGrpSpPr/>
          <p:nvPr/>
        </p:nvGrpSpPr>
        <p:grpSpPr>
          <a:xfrm>
            <a:off x="7153568" y="3168343"/>
            <a:ext cx="1685632" cy="3008323"/>
            <a:chOff x="7153568" y="3168343"/>
            <a:chExt cx="1685632" cy="3008323"/>
          </a:xfrm>
        </p:grpSpPr>
        <p:sp>
          <p:nvSpPr>
            <p:cNvPr id="59" name="Isosceles Triangle 58"/>
            <p:cNvSpPr/>
            <p:nvPr/>
          </p:nvSpPr>
          <p:spPr>
            <a:xfrm rot="20241342">
              <a:off x="7153568" y="3168343"/>
              <a:ext cx="1219200" cy="2966996"/>
            </a:xfrm>
            <a:prstGeom prst="triangle">
              <a:avLst/>
            </a:prstGeom>
            <a:noFill/>
            <a:ln>
              <a:solidFill>
                <a:schemeClr val="bg1"/>
              </a:solidFill>
            </a:ln>
            <a:effectLst>
              <a:glow rad="228600">
                <a:schemeClr val="bg1"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/>
            <p:cNvSpPr/>
            <p:nvPr/>
          </p:nvSpPr>
          <p:spPr>
            <a:xfrm rot="19843368">
              <a:off x="7792462" y="5653446"/>
              <a:ext cx="1046738" cy="523220"/>
            </a:xfrm>
            <a:prstGeom prst="rect">
              <a:avLst/>
            </a:prstGeom>
            <a:solidFill>
              <a:srgbClr val="FFFFFF">
                <a:alpha val="56078"/>
              </a:srgbClr>
            </a:solidFill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800" dirty="0" err="1" smtClean="0">
                  <a:solidFill>
                    <a:srgbClr val="0000FF"/>
                  </a:solidFill>
                  <a:latin typeface="Bernard MT Condensed" pitchFamily="18" charset="0"/>
                </a:rPr>
                <a:t>Lysis</a:t>
              </a:r>
              <a:endParaRPr lang="en-US" sz="2800" dirty="0">
                <a:solidFill>
                  <a:srgbClr val="0000FF"/>
                </a:solidFill>
                <a:latin typeface="Bernard MT Condensed" pitchFamily="18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96414" y="61722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4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It is used also in rheumatoid </a:t>
            </a:r>
            <a:r>
              <a:rPr lang="en-US" sz="2200" b="1" dirty="0" err="1" smtClean="0">
                <a:solidFill>
                  <a:srgbClr val="0000FF"/>
                </a:solidFill>
                <a:latin typeface="Arial Narrow" pitchFamily="34" charset="0"/>
              </a:rPr>
              <a:t>artheritis</a:t>
            </a: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, SLE</a:t>
            </a:r>
            <a:r>
              <a:rPr lang="en-US" sz="2200" b="1" dirty="0" smtClean="0">
                <a:latin typeface="Arial Narrow" pitchFamily="34" charset="0"/>
              </a:rPr>
              <a:t>,….</a:t>
            </a:r>
            <a:r>
              <a:rPr lang="en-US" sz="2000" b="1" i="1" dirty="0" smtClean="0">
                <a:latin typeface="Arial Narrow" pitchFamily="34" charset="0"/>
              </a:rPr>
              <a:t>     </a:t>
            </a:r>
            <a:endParaRPr lang="en-US" sz="2000" b="1" i="1" dirty="0">
              <a:latin typeface="Arial Narrow" pitchFamily="34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pic>
        <p:nvPicPr>
          <p:cNvPr id="67" name="Picture 4" descr="http://www.vtnews.vt.edu/articles/2008/05/images/M_08313malaria-jpg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68233" y="457200"/>
            <a:ext cx="1708767" cy="1757589"/>
          </a:xfrm>
          <a:prstGeom prst="ellipse">
            <a:avLst/>
          </a:prstGeom>
          <a:noFill/>
        </p:spPr>
      </p:pic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1" grpId="0"/>
      <p:bldP spid="32" grpId="0" animBg="1"/>
      <p:bldP spid="35" grpId="0"/>
      <p:bldP spid="48" grpId="0"/>
      <p:bldP spid="50" grpId="0"/>
      <p:bldP spid="6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33290"/>
            <a:ext cx="9144000" cy="400110"/>
          </a:xfrm>
          <a:prstGeom prst="rect">
            <a:avLst/>
          </a:prstGeom>
          <a:solidFill>
            <a:schemeClr val="bg1"/>
          </a:solidFill>
          <a:ln w="38100">
            <a:solidFill>
              <a:srgbClr val="CCFFFF"/>
            </a:solidFill>
          </a:ln>
          <a:effectLst>
            <a:outerShdw blurRad="50800" dist="76200" dir="2700000" algn="tl" rotWithShape="0">
              <a:srgbClr val="C00000">
                <a:alpha val="63000"/>
              </a:srgbClr>
            </a:outerShdw>
          </a:effectLst>
        </p:spPr>
        <p:txBody>
          <a:bodyPr wrap="square">
            <a:spAutoFit/>
          </a:bodyPr>
          <a:lstStyle/>
          <a:p>
            <a:pPr lvl="0" defTabSz="425450" eaLnBrk="0" hangingPunct="0">
              <a:spcBef>
                <a:spcPct val="0"/>
              </a:spcBef>
              <a:buClr>
                <a:srgbClr val="2F2F2F"/>
              </a:buClr>
              <a:buSzPct val="90000"/>
              <a:defRPr/>
            </a:pPr>
            <a:r>
              <a:rPr lang="en-US" sz="2000" b="1" dirty="0" smtClean="0">
                <a:solidFill>
                  <a:srgbClr val="B40022"/>
                </a:solidFill>
                <a:latin typeface="Broadway" pitchFamily="82" charset="0"/>
              </a:rPr>
              <a:t>TREAT ATTACK</a:t>
            </a:r>
            <a:endParaRPr lang="en-US" sz="2000" b="1" dirty="0">
              <a:solidFill>
                <a:srgbClr val="B40022"/>
              </a:solidFill>
              <a:latin typeface="Broadway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0" y="681335"/>
            <a:ext cx="2099870" cy="461665"/>
          </a:xfrm>
          <a:prstGeom prst="rect">
            <a:avLst/>
          </a:prstGeom>
          <a:solidFill>
            <a:srgbClr val="D00000"/>
          </a:solidFill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CHLOROQUINE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90600" y="94744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800"/>
              </a:lnSpc>
            </a:pP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Short-term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1. </a:t>
            </a:r>
            <a:r>
              <a:rPr lang="en-US" sz="2200" b="1" dirty="0" smtClean="0">
                <a:latin typeface="Arial Narrow" pitchFamily="34" charset="0"/>
              </a:rPr>
              <a:t>Mild </a:t>
            </a:r>
            <a:r>
              <a:rPr lang="en-US" sz="2200" b="1" dirty="0">
                <a:latin typeface="Arial Narrow" pitchFamily="34" charset="0"/>
              </a:rPr>
              <a:t>headache and visual </a:t>
            </a:r>
            <a:r>
              <a:rPr lang="en-US" sz="2200" b="1" dirty="0" smtClean="0">
                <a:latin typeface="Arial Narrow" pitchFamily="34" charset="0"/>
              </a:rPr>
              <a:t>disturbances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smtClean="0">
                <a:latin typeface="Arial Narrow" pitchFamily="34" charset="0"/>
              </a:rPr>
              <a:t>Gastro-intestinal upsets; Nausea, vomiting 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3. </a:t>
            </a:r>
            <a:r>
              <a:rPr lang="en-US" sz="2200" b="1" dirty="0" err="1" smtClean="0">
                <a:latin typeface="Arial Narrow" pitchFamily="34" charset="0"/>
              </a:rPr>
              <a:t>Pruritus</a:t>
            </a:r>
            <a:r>
              <a:rPr lang="en-US" sz="2200" b="1" dirty="0" smtClean="0">
                <a:latin typeface="Arial Narrow" pitchFamily="34" charset="0"/>
              </a:rPr>
              <a:t>, </a:t>
            </a:r>
            <a:r>
              <a:rPr lang="en-US" sz="2200" b="1" dirty="0" err="1" smtClean="0">
                <a:latin typeface="Arial Narrow" pitchFamily="34" charset="0"/>
              </a:rPr>
              <a:t>urticaria</a:t>
            </a:r>
            <a:r>
              <a:rPr lang="en-US" sz="2200" b="1" dirty="0" smtClean="0">
                <a:latin typeface="Arial Narrow" pitchFamily="34" charset="0"/>
              </a:rPr>
              <a:t>.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i="1" dirty="0">
                <a:solidFill>
                  <a:srgbClr val="0000FF"/>
                </a:solidFill>
                <a:latin typeface="Arial Narrow" pitchFamily="34" charset="0"/>
              </a:rPr>
              <a:t>Prolonged </a:t>
            </a:r>
            <a:r>
              <a:rPr lang="en-US" sz="2200" b="1" i="1" dirty="0" smtClean="0">
                <a:solidFill>
                  <a:srgbClr val="0000FF"/>
                </a:solidFill>
                <a:latin typeface="Arial Narrow" pitchFamily="34" charset="0"/>
              </a:rPr>
              <a:t>therapy</a:t>
            </a:r>
            <a:endParaRPr lang="en-US" sz="2200" b="1" i="1" dirty="0">
              <a:solidFill>
                <a:srgbClr val="0000FF"/>
              </a:solidFill>
              <a:latin typeface="Arial Narrow" pitchFamily="34" charset="0"/>
            </a:endParaRPr>
          </a:p>
          <a:p>
            <a:pPr marL="457200" indent="-457200">
              <a:lnSpc>
                <a:spcPts val="2800"/>
              </a:lnSpc>
              <a:buAutoNum type="arabicPeriod"/>
            </a:pPr>
            <a:r>
              <a:rPr lang="en-US" sz="2200" b="1" dirty="0" smtClean="0">
                <a:latin typeface="Arial Narrow" pitchFamily="34" charset="0"/>
              </a:rPr>
              <a:t>Retinopathy</a:t>
            </a:r>
            <a:r>
              <a:rPr lang="en-US" sz="2200" b="1" dirty="0">
                <a:latin typeface="Arial Narrow" pitchFamily="34" charset="0"/>
              </a:rPr>
              <a:t>, characterized by loss of central visual </a:t>
            </a:r>
            <a:r>
              <a:rPr lang="en-US" sz="2200" b="1" dirty="0" smtClean="0">
                <a:latin typeface="Arial Narrow" pitchFamily="34" charset="0"/>
              </a:rPr>
              <a:t>acuity, macular </a:t>
            </a:r>
            <a:r>
              <a:rPr lang="en-US" sz="2200" b="1" dirty="0">
                <a:latin typeface="Arial Narrow" pitchFamily="34" charset="0"/>
              </a:rPr>
              <a:t>pigmentation </a:t>
            </a:r>
            <a:r>
              <a:rPr lang="en-US" sz="2200" b="1" dirty="0" smtClean="0">
                <a:latin typeface="Arial Narrow" pitchFamily="34" charset="0"/>
              </a:rPr>
              <a:t>and retinal artery </a:t>
            </a:r>
            <a:r>
              <a:rPr lang="en-US" sz="2200" b="1" dirty="0">
                <a:latin typeface="Arial Narrow" pitchFamily="34" charset="0"/>
              </a:rPr>
              <a:t>constriction. Progressive visual loss is halted </a:t>
            </a:r>
            <a:r>
              <a:rPr lang="en-US" sz="2200" b="1" dirty="0" smtClean="0">
                <a:latin typeface="Arial Narrow" pitchFamily="34" charset="0"/>
              </a:rPr>
              <a:t>by stopping </a:t>
            </a:r>
            <a:r>
              <a:rPr lang="en-US" sz="2200" b="1" dirty="0">
                <a:latin typeface="Arial Narrow" pitchFamily="34" charset="0"/>
              </a:rPr>
              <a:t>the drug, but is not </a:t>
            </a:r>
            <a:r>
              <a:rPr lang="en-US" sz="2200" b="1" dirty="0" smtClean="0">
                <a:latin typeface="Arial Narrow" pitchFamily="34" charset="0"/>
              </a:rPr>
              <a:t>reversible???</a:t>
            </a:r>
          </a:p>
          <a:p>
            <a:pPr marL="457200" indent="-457200">
              <a:lnSpc>
                <a:spcPts val="2800"/>
              </a:lnSpc>
            </a:pPr>
            <a:r>
              <a:rPr lang="en-US" sz="2000" b="1" i="1" dirty="0" smtClean="0">
                <a:latin typeface="Arial Narrow" pitchFamily="34" charset="0"/>
              </a:rPr>
              <a:t>    N.B. </a:t>
            </a:r>
            <a:r>
              <a:rPr lang="en-US" sz="2000" b="1" i="1" dirty="0" err="1" smtClean="0">
                <a:latin typeface="Arial Narrow" pitchFamily="34" charset="0"/>
              </a:rPr>
              <a:t>Chloroquine</a:t>
            </a:r>
            <a:r>
              <a:rPr lang="en-US" sz="2000" b="1" i="1" dirty="0" smtClean="0">
                <a:latin typeface="Arial Narrow" pitchFamily="34" charset="0"/>
              </a:rPr>
              <a:t> concentrates in </a:t>
            </a:r>
            <a:r>
              <a:rPr lang="en-US" sz="2000" b="1" i="1" dirty="0">
                <a:latin typeface="Arial Narrow" pitchFamily="34" charset="0"/>
              </a:rPr>
              <a:t>melanin containing tissues, e.g. the retina.</a:t>
            </a: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2. </a:t>
            </a:r>
            <a:r>
              <a:rPr lang="en-US" sz="2200" b="1" dirty="0" err="1" smtClean="0">
                <a:latin typeface="Arial Narrow" pitchFamily="34" charset="0"/>
              </a:rPr>
              <a:t>Lichenoid</a:t>
            </a:r>
            <a:r>
              <a:rPr lang="en-US" sz="2200" b="1" dirty="0" smtClean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</a:rPr>
              <a:t>skin </a:t>
            </a:r>
            <a:r>
              <a:rPr lang="en-US" sz="2200" b="1" dirty="0" smtClean="0">
                <a:latin typeface="Arial Narrow" pitchFamily="34" charset="0"/>
              </a:rPr>
              <a:t>eruption, bleaching </a:t>
            </a:r>
            <a:r>
              <a:rPr lang="en-US" sz="2200" b="1" dirty="0">
                <a:latin typeface="Arial Narrow" pitchFamily="34" charset="0"/>
              </a:rPr>
              <a:t>of </a:t>
            </a:r>
            <a:r>
              <a:rPr lang="en-US" sz="2200" b="1" dirty="0" smtClean="0">
                <a:latin typeface="Arial Narrow" pitchFamily="34" charset="0"/>
              </a:rPr>
              <a:t>hair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>
                <a:latin typeface="Arial Narrow" pitchFamily="34" charset="0"/>
              </a:rPr>
              <a:t>4. </a:t>
            </a:r>
            <a:r>
              <a:rPr lang="en-US" sz="2200" b="1" dirty="0" smtClean="0">
                <a:latin typeface="Arial Narrow" pitchFamily="34" charset="0"/>
              </a:rPr>
              <a:t>Weight loss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800"/>
              </a:lnSpc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Bolus injection</a:t>
            </a:r>
            <a:r>
              <a:rPr lang="en-US" sz="2200" b="1" dirty="0" smtClean="0">
                <a:latin typeface="Arial Narrow" pitchFamily="34" charset="0"/>
                <a:sym typeface="Symbol" pitchFamily="18" charset="2"/>
              </a:rPr>
              <a:t> </a:t>
            </a:r>
            <a:r>
              <a:rPr lang="en-US" sz="2200" b="1" dirty="0" smtClean="0">
                <a:latin typeface="Arial Narrow" pitchFamily="34" charset="0"/>
              </a:rPr>
              <a:t>hypotension &amp; </a:t>
            </a:r>
            <a:r>
              <a:rPr lang="en-US" sz="2200" b="1" dirty="0" err="1" smtClean="0">
                <a:latin typeface="Arial Narrow" pitchFamily="34" charset="0"/>
              </a:rPr>
              <a:t>dysrrhythmias</a:t>
            </a:r>
            <a:endParaRPr lang="en-US" sz="2200" b="1" dirty="0" smtClean="0">
              <a:latin typeface="Arial Narrow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2400" y="916849"/>
            <a:ext cx="873957" cy="461665"/>
          </a:xfrm>
          <a:prstGeom prst="rect">
            <a:avLst/>
          </a:prstGeom>
          <a:solidFill>
            <a:srgbClr val="FFFFFF">
              <a:alpha val="47059"/>
            </a:srgbClr>
          </a:solidFill>
        </p:spPr>
        <p:txBody>
          <a:bodyPr wrap="none">
            <a:spAutoFit/>
          </a:bodyPr>
          <a:lstStyle/>
          <a:p>
            <a:r>
              <a:rPr lang="en-US" sz="2400" b="1" u="heavy" dirty="0" smtClean="0">
                <a:uFill>
                  <a:solidFill>
                    <a:srgbClr val="C00000"/>
                  </a:solidFill>
                </a:uFill>
                <a:latin typeface="Arial Narrow" pitchFamily="34" charset="0"/>
              </a:rPr>
              <a:t>ADRs</a:t>
            </a:r>
            <a:endParaRPr lang="en-US" sz="2400" b="1" u="heavy" dirty="0">
              <a:uFill>
                <a:solidFill>
                  <a:srgbClr val="C00000"/>
                </a:solidFill>
              </a:uFill>
              <a:latin typeface="Arial Narrow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172200" y="152400"/>
            <a:ext cx="2990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kern="10" dirty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latin typeface="Arial Black"/>
              </a:rPr>
              <a:t>4-AMINOQUINOLINES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57200" y="5715000"/>
            <a:ext cx="6096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2"/>
              </a:buBlip>
            </a:pPr>
            <a:r>
              <a:rPr lang="en-US" sz="2200" b="1" dirty="0" smtClean="0">
                <a:solidFill>
                  <a:srgbClr val="0000FF"/>
                </a:solidFill>
                <a:latin typeface="Arial Narrow" pitchFamily="34" charset="0"/>
              </a:rPr>
              <a:t>N.B. Safe in pregnancy</a:t>
            </a:r>
            <a:r>
              <a:rPr lang="en-US" sz="2000" b="1" i="1" dirty="0" smtClean="0">
                <a:latin typeface="Arial Narrow" pitchFamily="34" charset="0"/>
              </a:rPr>
              <a:t>    </a:t>
            </a:r>
            <a:endParaRPr lang="en-US" sz="2000" b="1" i="1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6687</TotalTime>
  <Words>1240</Words>
  <Application>Microsoft Office PowerPoint</Application>
  <PresentationFormat>On-screen Show (4:3)</PresentationFormat>
  <Paragraphs>303</Paragraphs>
  <Slides>19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144</cp:revision>
  <dcterms:created xsi:type="dcterms:W3CDTF">2010-11-19T16:16:07Z</dcterms:created>
  <dcterms:modified xsi:type="dcterms:W3CDTF">2012-01-08T03:43:19Z</dcterms:modified>
</cp:coreProperties>
</file>