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97" r:id="rId4"/>
    <p:sldId id="285" r:id="rId5"/>
    <p:sldId id="286" r:id="rId6"/>
    <p:sldId id="298" r:id="rId7"/>
    <p:sldId id="300" r:id="rId8"/>
    <p:sldId id="299" r:id="rId9"/>
    <p:sldId id="260" r:id="rId10"/>
    <p:sldId id="263" r:id="rId11"/>
    <p:sldId id="264" r:id="rId12"/>
    <p:sldId id="265" r:id="rId13"/>
    <p:sldId id="295" r:id="rId14"/>
    <p:sldId id="266" r:id="rId15"/>
    <p:sldId id="267" r:id="rId16"/>
    <p:sldId id="294" r:id="rId17"/>
    <p:sldId id="269" r:id="rId18"/>
    <p:sldId id="270" r:id="rId19"/>
    <p:sldId id="301" r:id="rId20"/>
    <p:sldId id="272" r:id="rId21"/>
    <p:sldId id="296" r:id="rId22"/>
    <p:sldId id="283" r:id="rId23"/>
    <p:sldId id="273" r:id="rId24"/>
    <p:sldId id="274" r:id="rId25"/>
    <p:sldId id="302" r:id="rId26"/>
    <p:sldId id="275" r:id="rId27"/>
    <p:sldId id="289" r:id="rId28"/>
    <p:sldId id="290" r:id="rId29"/>
    <p:sldId id="288" r:id="rId30"/>
    <p:sldId id="276" r:id="rId3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4C945-8B3D-4DBA-BFD1-225AAB44C73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33C9C-CAE1-425A-B9B6-E89378A7B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D8DB4-F861-4F35-81EE-13753E5C867C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0D2DA-B416-4F68-B01C-E0F9C4A07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0D2DA-B416-4F68-B01C-E0F9C4A0775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doctissimo.com/major-illnesses/about-heart-disease/major-heart-disorders/angin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Anti-platelet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Dec. 2012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-76200"/>
            <a:ext cx="9144000" cy="6781800"/>
          </a:xfrm>
        </p:spPr>
        <p:txBody>
          <a:bodyPr/>
          <a:lstStyle/>
          <a:p>
            <a:pPr algn="l">
              <a:tabLst>
                <a:tab pos="4400550" algn="l"/>
                <a:tab pos="4457700" algn="l"/>
                <a:tab pos="4572000" algn="l"/>
              </a:tabLst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targets for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platelet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inhibition: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1624-DDF3-4F46-A6E2-3E4184966E3D}" type="slidenum">
              <a:rPr lang="ar-SA"/>
              <a:pPr/>
              <a:t>10</a:t>
            </a:fld>
            <a:endParaRPr lang="en-US"/>
          </a:p>
        </p:txBody>
      </p:sp>
      <p:graphicFrame>
        <p:nvGraphicFramePr>
          <p:cNvPr id="520265" name="Group 73"/>
          <p:cNvGraphicFramePr>
            <a:graphicFrameLocks noGrp="1"/>
          </p:cNvGraphicFramePr>
          <p:nvPr/>
        </p:nvGraphicFramePr>
        <p:xfrm>
          <a:off x="107504" y="764704"/>
          <a:ext cx="8763000" cy="5640832"/>
        </p:xfrm>
        <a:graphic>
          <a:graphicData uri="http://schemas.openxmlformats.org/drawingml/2006/table">
            <a:tbl>
              <a:tblPr/>
              <a:tblGrid>
                <a:gridCol w="762000"/>
                <a:gridCol w="4419600"/>
                <a:gridCol w="2286000"/>
                <a:gridCol w="12954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Mechanism of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Inhibition of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thromboxane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A2 synthesis via inhibiting COX-1 	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Aspirin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Inhibition of ADP-induced platelet aggregation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(Antagonist of ADP receptors)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Clopidogrel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Ticlopidine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GP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receptor antagonists (Inhibitors)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Abciximab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Tirofiban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Eptifibatide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/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Phosphodiestrase 3 (PDE) inhibitors /  adenosine uptake inhibitors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Dipyridamol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Cilostazol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Aspirin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(Low dose)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irreversible inhibition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acetylation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of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cyclooxygenase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enzyme-1 (COX-1)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thus inhibits the synthesis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2 </a:t>
            </a:r>
          </a:p>
          <a:p>
            <a:pPr algn="l"/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2   ---- causes platelet aggregation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Aspirin </a:t>
            </a:r>
            <a:r>
              <a:rPr lang="en-US" sz="2800" dirty="0" smtClean="0">
                <a:solidFill>
                  <a:srgbClr val="FF0000"/>
                </a:solidFill>
              </a:rPr>
              <a:t>with a low dose (75-160 mg per </a:t>
            </a:r>
            <a:r>
              <a:rPr lang="en-US" sz="2800" dirty="0" smtClean="0"/>
              <a:t>selectively inhibits COX-1 , decreasing synthesis of platelet TxA2 and inhibit platelet aggregation. </a:t>
            </a:r>
          </a:p>
          <a:p>
            <a:pPr algn="l"/>
            <a:r>
              <a:rPr lang="en-US" sz="2800" dirty="0" smtClean="0"/>
              <a:t>,low dose spares the protective PGI2 synthesis.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0690-6C1F-4C9E-ACFD-F444EF426FB8}" type="slidenum">
              <a:rPr lang="ar-SA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1700" name="Picture 4" descr="scan00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548680"/>
            <a:ext cx="7488832" cy="5976664"/>
          </a:xfrm>
          <a:noFill/>
          <a:ln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871-3358-4F76-8F4B-218417F85E58}" type="slidenum">
              <a:rPr lang="ar-SA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Targets of Aspirin in low doses drugs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515719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Aspirin inhibits COX-1 present in platelets thus decreasing TXA2 synthesis.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2636912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Aspirin in low dose does not inhibits PGI2 synthesis by endothelium)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Good Guy!!!!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580112" y="2852936"/>
            <a:ext cx="119443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>
            <a:off x="971600" y="3933056"/>
            <a:ext cx="360040" cy="11521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Aspirin</a:t>
            </a:r>
          </a:p>
          <a:p>
            <a:pPr algn="l"/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Prophylaxis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thromboembolism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e.g.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unstable angina / myocardial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infarction,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ischemic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stroke, can also be used in combination 	with other 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aggregating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and anticoagulant drugs (Heparin 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Hyperacidity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Contraindication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Peptic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ulcer</a:t>
            </a:r>
          </a:p>
          <a:p>
            <a:pPr algn="l"/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8F1-5CDF-40C3-83A1-DF814CC04A16}" type="slidenum">
              <a:rPr lang="ar-SA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&amp; 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irreversibly block ADP receptors on platelets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/>
              <a:t>This action inhibits ADP-induced expression 	of platelet membrane </a:t>
            </a:r>
            <a:r>
              <a:rPr lang="en-US" sz="2800" dirty="0" err="1" smtClean="0"/>
              <a:t>GPIIb</a:t>
            </a:r>
            <a:r>
              <a:rPr lang="en-US" sz="2800" dirty="0" smtClean="0"/>
              <a:t>/</a:t>
            </a:r>
            <a:r>
              <a:rPr lang="en-US" sz="2800" dirty="0" err="1" smtClean="0"/>
              <a:t>IIIa</a:t>
            </a:r>
            <a:r>
              <a:rPr lang="en-US" sz="2800" dirty="0" smtClean="0"/>
              <a:t> and fibrinogen 	binding to activated platelets.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prevent thrombosis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Prevention of vascular events in pts with):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- transient ischemic attacks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unstable angina pectoris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placement of a coronary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stent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11C3-30EA-4403-A262-3C28F743ADC7}" type="slidenum">
              <a:rPr lang="ar-SA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of </a:t>
            </a:r>
            <a:r>
              <a:rPr lang="en-US" dirty="0" err="1" smtClean="0"/>
              <a:t>clopidogrel</a:t>
            </a:r>
            <a:r>
              <a:rPr lang="en-US" dirty="0" smtClean="0"/>
              <a:t> and </a:t>
            </a:r>
            <a:r>
              <a:rPr lang="en-US" dirty="0" err="1" smtClean="0"/>
              <a:t>ticlopidine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2129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rgbClr val="FF0000"/>
                </a:solidFill>
              </a:rPr>
              <a:t>Ticlopidine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FF0000"/>
                </a:solidFill>
              </a:rPr>
              <a:t>clopidogrel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827584" y="2780928"/>
            <a:ext cx="1512168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nausea , dyspepsia , diarrhea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hemorrhage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leucopenia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TTP (thrombotic thrombocytopenic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Precaution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Regular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monitoring of WBC count during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first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months</a:t>
            </a:r>
          </a:p>
          <a:p>
            <a:pPr algn="l"/>
            <a:r>
              <a:rPr lang="en-US" sz="2800" b="1" dirty="0"/>
              <a:t>    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Therapy with </a:t>
            </a:r>
            <a:r>
              <a:rPr lang="en-US" sz="2800" b="1" dirty="0" err="1" smtClean="0">
                <a:solidFill>
                  <a:srgbClr val="FF0000"/>
                </a:solidFill>
              </a:rPr>
              <a:t>ticlopidine</a:t>
            </a:r>
            <a:r>
              <a:rPr lang="en-US" sz="2800" b="1" dirty="0" smtClean="0">
                <a:solidFill>
                  <a:srgbClr val="FF0000"/>
                </a:solidFill>
              </a:rPr>
              <a:t> requires regular monitoring for </a:t>
            </a:r>
            <a:r>
              <a:rPr lang="en-US" sz="2800" b="1" dirty="0" err="1" smtClean="0">
                <a:solidFill>
                  <a:srgbClr val="FF0000"/>
                </a:solidFill>
              </a:rPr>
              <a:t>neutropenia</a:t>
            </a:r>
            <a:r>
              <a:rPr lang="en-US" sz="2800" b="1" dirty="0" smtClean="0"/>
              <a:t>)</a:t>
            </a:r>
          </a:p>
          <a:p>
            <a:pPr algn="l"/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0CBF-D384-4C26-B44D-E146E4514AEE}" type="slidenum">
              <a:rPr lang="ar-SA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200"/>
            <a:ext cx="8784976" cy="67818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</a:p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same but fewer than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long duration of action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(once daily dosing,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ticlopidine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given twice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daily)</a:t>
            </a:r>
          </a:p>
          <a:p>
            <a:pPr algn="l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 </a:t>
            </a:r>
            <a:r>
              <a:rPr lang="en-US" sz="2800" dirty="0" err="1" smtClean="0"/>
              <a:t>clopidogrel</a:t>
            </a:r>
            <a:r>
              <a:rPr lang="en-US" sz="2800" dirty="0" smtClean="0"/>
              <a:t> is more potent than </a:t>
            </a:r>
            <a:r>
              <a:rPr lang="en-US" sz="2800" dirty="0" err="1" smtClean="0"/>
              <a:t>ticlopidine</a:t>
            </a:r>
            <a:r>
              <a:rPr lang="en-US" sz="2800" dirty="0" smtClean="0"/>
              <a:t> and has a better safety profile, </a:t>
            </a:r>
            <a:r>
              <a:rPr lang="en-US" sz="2800" dirty="0" err="1" smtClean="0"/>
              <a:t>clopidogrel</a:t>
            </a:r>
            <a:r>
              <a:rPr lang="en-US" sz="2800" dirty="0" smtClean="0"/>
              <a:t> has replaced </a:t>
            </a:r>
            <a:r>
              <a:rPr lang="en-US" sz="2800" dirty="0" err="1" smtClean="0"/>
              <a:t>ticlopidine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/>
              <a:t> 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2C7D-1A8D-4CA6-A642-B62BF061AD9A}" type="slidenum">
              <a:rPr lang="ar-SA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Ticlopidine</a:t>
            </a:r>
            <a:r>
              <a:rPr lang="en-US" dirty="0" smtClean="0"/>
              <a:t> and </a:t>
            </a:r>
            <a:r>
              <a:rPr lang="en-US" dirty="0" err="1" smtClean="0"/>
              <a:t>clopidogrel</a:t>
            </a:r>
            <a:r>
              <a:rPr lang="en-US" dirty="0" smtClean="0"/>
              <a:t> are </a:t>
            </a:r>
            <a:r>
              <a:rPr lang="en-US" dirty="0" err="1" smtClean="0"/>
              <a:t>prodrugs</a:t>
            </a:r>
            <a:r>
              <a:rPr lang="en-US" dirty="0" smtClean="0"/>
              <a:t> that require metabolism by the hepatic </a:t>
            </a:r>
            <a:r>
              <a:rPr lang="en-US" dirty="0" err="1" smtClean="0"/>
              <a:t>cytochrome</a:t>
            </a:r>
            <a:r>
              <a:rPr lang="en-US" dirty="0" smtClean="0"/>
              <a:t> P450 (CYP) enzyme system to active form.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healthy vasculature, circulating platelets are maintained in an inactive state by nitric oxide (NO) and </a:t>
            </a:r>
            <a:r>
              <a:rPr lang="en-US" dirty="0" err="1" smtClean="0"/>
              <a:t>prostacyclinre</a:t>
            </a:r>
            <a:r>
              <a:rPr lang="en-US" dirty="0" smtClean="0"/>
              <a:t> (PGI2)leased by endothelial cells lining the blood vessels.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injury to vascular system  leads to interaction between </a:t>
            </a:r>
            <a:r>
              <a:rPr lang="en-US" dirty="0">
                <a:solidFill>
                  <a:srgbClr val="FF3300"/>
                </a:solidFill>
              </a:rPr>
              <a:t>Platelets</a:t>
            </a:r>
            <a:r>
              <a:rPr lang="en-US" dirty="0"/>
              <a:t>, </a:t>
            </a:r>
            <a:r>
              <a:rPr lang="en-US" dirty="0">
                <a:solidFill>
                  <a:srgbClr val="FF3300"/>
                </a:solidFill>
              </a:rPr>
              <a:t>Endothelial</a:t>
            </a:r>
            <a:r>
              <a:rPr lang="en-US" dirty="0"/>
              <a:t> system and </a:t>
            </a:r>
            <a:r>
              <a:rPr lang="en-US" dirty="0">
                <a:solidFill>
                  <a:srgbClr val="FF3300"/>
                </a:solidFill>
              </a:rPr>
              <a:t>Coagulation</a:t>
            </a:r>
            <a:r>
              <a:rPr lang="en-US" dirty="0"/>
              <a:t> factors which </a:t>
            </a:r>
            <a:r>
              <a:rPr lang="en-US" dirty="0" smtClean="0"/>
              <a:t>lead to </a:t>
            </a:r>
            <a:r>
              <a:rPr lang="en-US" dirty="0"/>
              <a:t>formation of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FF3300"/>
                </a:solidFill>
              </a:rPr>
              <a:t>CLOT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D9B2-E3B3-4C3E-B528-BC14A5E31894}" type="slidenum">
              <a:rPr lang="ar-SA"/>
              <a:pPr/>
              <a:t>2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Platelets and vessels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200"/>
            <a:ext cx="8964488" cy="6781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(monoclonal antibodies)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Mechanism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action: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IIIa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receptor  Blockers (antagonists)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err="1" smtClean="0"/>
              <a:t>GPIIb</a:t>
            </a:r>
            <a:r>
              <a:rPr lang="en-US" sz="2800" dirty="0" smtClean="0"/>
              <a:t>/</a:t>
            </a:r>
            <a:r>
              <a:rPr lang="en-US" sz="2800" dirty="0" err="1" smtClean="0"/>
              <a:t>IIIa</a:t>
            </a:r>
            <a:r>
              <a:rPr lang="en-US" sz="2800" dirty="0" smtClean="0"/>
              <a:t> is found on the surface of platelets and is the most abundant receptor.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activated, </a:t>
            </a:r>
            <a:r>
              <a:rPr lang="en-US" sz="2800" dirty="0" err="1" smtClean="0">
                <a:solidFill>
                  <a:srgbClr val="FF0000"/>
                </a:solidFill>
              </a:rPr>
              <a:t>GPIIb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binds adhesive molecules, such as fibrinogen and </a:t>
            </a:r>
            <a:r>
              <a:rPr lang="en-US" sz="2800" dirty="0" err="1" smtClean="0">
                <a:solidFill>
                  <a:srgbClr val="FF0000"/>
                </a:solidFill>
              </a:rPr>
              <a:t>vWF</a:t>
            </a:r>
            <a:r>
              <a:rPr lang="en-US" sz="2800" dirty="0" smtClean="0">
                <a:solidFill>
                  <a:srgbClr val="FF0000"/>
                </a:solidFill>
              </a:rPr>
              <a:t> to promote clotting. </a:t>
            </a:r>
          </a:p>
          <a:p>
            <a:pPr algn="l">
              <a:lnSpc>
                <a:spcPct val="9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binds to </a:t>
            </a:r>
            <a:r>
              <a:rPr lang="en-US" sz="2800" dirty="0" err="1" smtClean="0">
                <a:solidFill>
                  <a:srgbClr val="FF0000"/>
                </a:solidFill>
              </a:rPr>
              <a:t>GPIIb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and stops the clot </a:t>
            </a:r>
            <a:r>
              <a:rPr lang="en-US" sz="2800" dirty="0" err="1" smtClean="0">
                <a:solidFill>
                  <a:srgbClr val="FF0000"/>
                </a:solidFill>
              </a:rPr>
              <a:t>fromation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F7A-05AA-460C-8479-DD9A9F36AF5A}" type="slidenum">
              <a:rPr lang="ar-SA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Mechanism of action of </a:t>
            </a:r>
            <a:r>
              <a:rPr lang="en-US" dirty="0" err="1" smtClean="0">
                <a:solidFill>
                  <a:srgbClr val="FF0000"/>
                </a:solidFill>
              </a:rPr>
              <a:t>Abciximab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tirofiban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eptifibatide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66247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1520" y="3789040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err="1" smtClean="0">
                <a:solidFill>
                  <a:srgbClr val="FF0000"/>
                </a:solidFill>
              </a:rPr>
              <a:t>Abciximab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1763688" y="3501008"/>
            <a:ext cx="2376264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86687" cy="14208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Abciximab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3800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53425" cy="49244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Abciximab</a:t>
            </a:r>
            <a:r>
              <a:rPr lang="en-US" sz="2400" dirty="0"/>
              <a:t> is </a:t>
            </a:r>
            <a:r>
              <a:rPr lang="en-US" sz="2400" dirty="0" smtClean="0"/>
              <a:t>monoclonal </a:t>
            </a:r>
            <a:r>
              <a:rPr lang="en-US" sz="2400" dirty="0"/>
              <a:t>antibody directed against glycoprotein </a:t>
            </a:r>
            <a:r>
              <a:rPr lang="en-US" sz="2400" dirty="0" err="1"/>
              <a:t>GPIIb</a:t>
            </a:r>
            <a:r>
              <a:rPr lang="en-US" sz="2400" dirty="0"/>
              <a:t>/</a:t>
            </a:r>
            <a:r>
              <a:rPr lang="en-US" sz="2400" dirty="0" err="1"/>
              <a:t>IIIa</a:t>
            </a:r>
            <a:r>
              <a:rPr lang="en-US" sz="2400" dirty="0"/>
              <a:t>.</a:t>
            </a:r>
            <a:endParaRPr lang="en-US" sz="2400" b="1" i="1" dirty="0"/>
          </a:p>
          <a:p>
            <a:endParaRPr lang="en-US" sz="2400" b="1" i="1" dirty="0" smtClean="0"/>
          </a:p>
          <a:p>
            <a:r>
              <a:rPr lang="en-US" sz="2400" b="1" i="1" dirty="0" smtClean="0"/>
              <a:t>Clinical </a:t>
            </a:r>
            <a:r>
              <a:rPr lang="en-US" sz="2400" b="1" i="1" dirty="0"/>
              <a:t>Efficacy:</a:t>
            </a:r>
            <a:r>
              <a:rPr lang="en-US" sz="2400" dirty="0"/>
              <a:t> In acute MI patients,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Abciximab</a:t>
            </a:r>
            <a:r>
              <a:rPr lang="en-US" sz="2400" dirty="0" smtClean="0"/>
              <a:t> is administered iv as an adjuvant to angioplasty surgery for the prevention of ischemic complications of angioplasty.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Heparin or aspirin is given with </a:t>
            </a:r>
            <a:r>
              <a:rPr lang="en-US" sz="2400" dirty="0" err="1" smtClean="0"/>
              <a:t>abciximab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r>
              <a:rPr lang="en-US" sz="2400" b="1" dirty="0" err="1" smtClean="0"/>
              <a:t>Abciximab</a:t>
            </a:r>
            <a:r>
              <a:rPr lang="en-US" sz="2400" dirty="0" smtClean="0"/>
              <a:t> has long half life while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have short half life.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parenteraly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only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prevent thrombosis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(Prevention of vascular events in pts with):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- Acute coronary syndrome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Percutaneous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coronary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intervention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Adv effects: Bleeding </a:t>
            </a: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Thrombocytopenia (immune reaction)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631C5-43C7-4E73-8995-384DA7E97BAC}" type="slidenum">
              <a:rPr lang="ar-SA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Dipyridamol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vasodilator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inhibits platelet function  --- by  --- inhibiting ----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 adenosine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uptake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inhibits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metabolism by inhibiting   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phosphodiestrase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activity.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give alone it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little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no beneficial effect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----- therefore given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combination with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 aspirin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----- to prevent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cerebrovascular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ischemia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Because of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vasodilatory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properties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dipyridamol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should be used with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cuation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corornary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problem 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a better choice.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E79-A89F-4DAF-80A2-50C5D8A848FB}" type="slidenum">
              <a:rPr lang="ar-SA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Dipyridamole</a:t>
            </a:r>
            <a:r>
              <a:rPr lang="en-US" dirty="0" smtClean="0"/>
              <a:t> (mechanism of action)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6231"/>
            <a:ext cx="7704856" cy="47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Cilostazole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phosphodiestrase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inhibitor(on PDE3)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----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promotes    -----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inhibition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platelet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aggregation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-To prevent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intermittent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claudication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32D-B672-4767-BD30-0DF1B1D4DD5E}" type="slidenum">
              <a:rPr lang="ar-SA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drugs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Prevent blood clots from forming in the arteries.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is the most commonly prescribed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drug. 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works by reducing the “stickiness” of platelets in a similar way to aspirin &amp; is often recommended as an alternative for people who cannot take aspirin.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clopidogre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are given together in high risk patients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15400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&amp; aspirin may be recommended for people who have had a heart attack, a severe attack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angina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or who have undergone a coronary angioplasty &amp;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stenting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2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Monitoring: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	- Bleeding time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	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drugs increase bleeding time)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29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89154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Aspirin Resistance: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reported incidence of resistance varies greatly, from 5 % to 75%.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Resistance: recurrent thrombosis while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therapy.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Although aspirin reduces the production of TX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it may fail to inhibit platelet aggregation because platelets continue to respond strongly to other agonists.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-induced platelet aggregation is only ONE of many factors leading to thrombus formation, which is the most common, but not the only, mechanism leading to ischemic events.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208912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Monitoring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Bleeding time</a:t>
            </a:r>
          </a:p>
          <a:p>
            <a:pPr algn="l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drugs increase bleeding time)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709D-3774-4C3E-9287-B88554B79DE0}" type="slidenum">
              <a:rPr lang="ar-SA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24744"/>
            <a:ext cx="8991600" cy="519985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Injury exposes reactive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subendothelial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matrix proteins,            platelet adherence &amp; activation, + secretion &amp; synthesis of vasoconstrictors &amp; platelet activating molecules.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TXA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synthesized from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within platelets &amp; is platelet activator &amp; potent vasoconstrictor.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Adenosine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diphosphate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(ADP)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secreted from platelet, a powerful inducer of platelet aggregation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Serotonin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(5HT), which stimulates aggregation &amp; vasoconstriction.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6064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Activation of platelets after vascular injury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477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Activation of platelets,           aggregation &amp; conformational change in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GP11b/111a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enabling it to bind fibrinogen, which cross-links adjacent platelets,          aggregation &amp; formation of a platelet plug.</a:t>
            </a: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Simultaneously, the coagulation system cascade is activated,           thrombin generation &amp; a fibrin clot, which stabilizes the platelet plug.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244408" y="1124745"/>
            <a:ext cx="6096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1720" y="2852937"/>
            <a:ext cx="6096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067944" y="332656"/>
            <a:ext cx="576064" cy="7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8D44-F0CF-4B0C-9623-BAF7C09E59DE}" type="slidenum">
              <a:rPr lang="ar-SA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7484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27584" y="11663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Damage to endothelium and Platelets aggregation (formation of clot)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40050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vWF</a:t>
            </a:r>
            <a:r>
              <a:rPr lang="en-US" b="1" dirty="0" smtClean="0">
                <a:solidFill>
                  <a:srgbClr val="FF0000"/>
                </a:solidFill>
              </a:rPr>
              <a:t>=Von </a:t>
            </a:r>
            <a:r>
              <a:rPr lang="en-US" b="1" dirty="0" err="1" smtClean="0">
                <a:solidFill>
                  <a:srgbClr val="FF0000"/>
                </a:solidFill>
              </a:rPr>
              <a:t>Willebrand</a:t>
            </a:r>
            <a:r>
              <a:rPr lang="en-US" b="1" dirty="0" smtClean="0">
                <a:solidFill>
                  <a:srgbClr val="FF0000"/>
                </a:solidFill>
              </a:rPr>
              <a:t> factor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00808"/>
            <a:ext cx="8382000" cy="439519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3300"/>
                </a:solidFill>
              </a:rPr>
              <a:t>THROMBUS</a:t>
            </a:r>
            <a:r>
              <a:rPr lang="en-US" sz="2800" dirty="0"/>
              <a:t>: is the CLOT that adheres to vessel wall</a:t>
            </a:r>
          </a:p>
          <a:p>
            <a:r>
              <a:rPr lang="en-US" sz="2800" b="1" dirty="0">
                <a:solidFill>
                  <a:srgbClr val="FF3300"/>
                </a:solidFill>
              </a:rPr>
              <a:t>EMBOLUS</a:t>
            </a:r>
            <a:r>
              <a:rPr lang="en-US" sz="2800" dirty="0"/>
              <a:t>: is the CLOT that floats in the blood 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               <a:srgbClr val="FF3300"/>
                </a:solidFill>
              </a:rPr>
              <a:t>THROMBOSIS</a:t>
            </a:r>
            <a:r>
              <a:rPr lang="en-US" sz="2800" dirty="0"/>
              <a:t>: is the formation of unwanted clot with in the blood vessel, </a:t>
            </a:r>
            <a:r>
              <a:rPr lang="en-US" sz="2800" dirty="0" smtClean="0"/>
              <a:t>producing life threatening condition.  </a:t>
            </a:r>
            <a:endParaRPr lang="en-US" sz="2800" dirty="0"/>
          </a:p>
          <a:p>
            <a:r>
              <a:rPr lang="en-US" sz="2800" dirty="0"/>
              <a:t> Acute myocardial infarction</a:t>
            </a:r>
          </a:p>
          <a:p>
            <a:r>
              <a:rPr lang="en-US" sz="2800" dirty="0"/>
              <a:t> Acute ischemic stroke</a:t>
            </a:r>
            <a:endParaRPr lang="ar-SA" sz="2800" dirty="0"/>
          </a:p>
          <a:p>
            <a:r>
              <a:rPr lang="ar-SA" sz="2800" dirty="0"/>
              <a:t> </a:t>
            </a:r>
            <a:r>
              <a:rPr lang="en-US" sz="2800" dirty="0"/>
              <a:t>Deep vein thrombosis</a:t>
            </a:r>
          </a:p>
          <a:p>
            <a:r>
              <a:rPr lang="en-US" sz="2800" dirty="0"/>
              <a:t> Pulmonary embolism</a:t>
            </a:r>
          </a:p>
          <a:p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4B3B-8637-4FAA-8765-18B02CC1CB0E}" type="slidenum">
              <a:rPr lang="ar-SA"/>
              <a:pPr/>
              <a:t>7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76200"/>
            <a:ext cx="8676456" cy="67818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DRUGS </a:t>
            </a:r>
            <a:endParaRPr lang="en-US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    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Antiplatelets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(drugs which prevent and inhibit       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	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platelet aggression)</a:t>
            </a:r>
          </a:p>
          <a:p>
            <a:pPr algn="l">
              <a:spcBef>
                <a:spcPct val="0"/>
              </a:spcBef>
            </a:pP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Anticoagulants (drugs which prevent clotting by inhibiting clotting factors)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Thrombolytics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Fibrinolytics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)(drugs which reduce 	or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the clot.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	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A994-C353-49D4-B42D-019B619AA9C9}" type="slidenum">
              <a:rPr lang="ar-SA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8D44-F0CF-4B0C-9623-BAF7C09E59DE}" type="slidenum">
              <a:rPr lang="ar-SA"/>
              <a:pPr/>
              <a:t>9</a:t>
            </a:fld>
            <a:endParaRPr lang="en-US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Antiplatelet</a:t>
            </a:r>
            <a:r>
              <a:rPr lang="en-US" dirty="0" smtClean="0"/>
              <a:t> drugs target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655272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3501008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chemeClr val="tx2"/>
                </a:solidFill>
              </a:rPr>
              <a:t>Ticlopidine</a:t>
            </a:r>
            <a:r>
              <a:rPr lang="en-US" dirty="0" smtClean="0">
                <a:solidFill>
                  <a:schemeClr val="tx2"/>
                </a:solidFill>
              </a:rPr>
              <a:t> &amp;</a:t>
            </a:r>
            <a:r>
              <a:rPr lang="en-US" dirty="0" err="1" smtClean="0">
                <a:solidFill>
                  <a:schemeClr val="tx2"/>
                </a:solidFill>
              </a:rPr>
              <a:t>clopidogrel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tx2"/>
                </a:solidFill>
              </a:rPr>
              <a:t>TXA2</a:t>
            </a:r>
            <a:r>
              <a:rPr lang="en-US" dirty="0" smtClean="0">
                <a:solidFill>
                  <a:schemeClr val="tx2"/>
                </a:solidFill>
              </a:rPr>
              <a:t>: Aspirin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>
            <a:off x="755576" y="2780928"/>
            <a:ext cx="1944216" cy="648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-Up Arrow 8"/>
          <p:cNvSpPr/>
          <p:nvPr/>
        </p:nvSpPr>
        <p:spPr>
          <a:xfrm>
            <a:off x="1691680" y="5157192"/>
            <a:ext cx="2448272" cy="2880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 Arrow 9"/>
          <p:cNvSpPr/>
          <p:nvPr/>
        </p:nvSpPr>
        <p:spPr>
          <a:xfrm>
            <a:off x="1259632" y="4005064"/>
            <a:ext cx="1224136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73216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Abciximab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3819</TotalTime>
  <Words>647</Words>
  <Application>Microsoft Office PowerPoint</Application>
  <PresentationFormat>On-screen Show (4:3)</PresentationFormat>
  <Paragraphs>228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Anti-platelet drugs</vt:lpstr>
      <vt:lpstr>Platelets and vessels</vt:lpstr>
      <vt:lpstr>Slide 3</vt:lpstr>
      <vt:lpstr>Slide 4</vt:lpstr>
      <vt:lpstr>Slide 5</vt:lpstr>
      <vt:lpstr>Slide 6</vt:lpstr>
      <vt:lpstr>Clot</vt:lpstr>
      <vt:lpstr>Slide 8</vt:lpstr>
      <vt:lpstr>Antiplatelet drugs target</vt:lpstr>
      <vt:lpstr>Slide 10</vt:lpstr>
      <vt:lpstr>Slide 11</vt:lpstr>
      <vt:lpstr>Slide 12</vt:lpstr>
      <vt:lpstr>Targets of Aspirin in low doses drugs</vt:lpstr>
      <vt:lpstr>Slide 14</vt:lpstr>
      <vt:lpstr>Slide 15</vt:lpstr>
      <vt:lpstr>Target of clopidogrel and ticlopidine</vt:lpstr>
      <vt:lpstr>Slide 17</vt:lpstr>
      <vt:lpstr>Slide 18</vt:lpstr>
      <vt:lpstr>Clopidogrel  &amp;  Ticlopidine</vt:lpstr>
      <vt:lpstr>Slide 20</vt:lpstr>
      <vt:lpstr>Mechanism of action of Abciximab , tirofiban &amp; eptifibatide</vt:lpstr>
      <vt:lpstr>(Abciximab) </vt:lpstr>
      <vt:lpstr>Slide 23</vt:lpstr>
      <vt:lpstr>Slide 24</vt:lpstr>
      <vt:lpstr>Dipyridamole (mechanism of action)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Aspirin and anti-platelet drugs</dc:title>
  <dc:creator>dr.abdullatif</dc:creator>
  <cp:lastModifiedBy>Ishfaq</cp:lastModifiedBy>
  <cp:revision>140</cp:revision>
  <dcterms:created xsi:type="dcterms:W3CDTF">2011-01-17T11:40:49Z</dcterms:created>
  <dcterms:modified xsi:type="dcterms:W3CDTF">2012-12-30T07:05:09Z</dcterms:modified>
</cp:coreProperties>
</file>