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4"/>
  </p:notesMasterIdLst>
  <p:sldIdLst>
    <p:sldId id="307" r:id="rId2"/>
    <p:sldId id="305" r:id="rId3"/>
    <p:sldId id="306" r:id="rId4"/>
    <p:sldId id="304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271" r:id="rId14"/>
    <p:sldId id="272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58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2" r:id="rId35"/>
    <p:sldId id="293" r:id="rId36"/>
    <p:sldId id="294" r:id="rId37"/>
    <p:sldId id="295" r:id="rId38"/>
    <p:sldId id="266" r:id="rId39"/>
    <p:sldId id="311" r:id="rId40"/>
    <p:sldId id="312" r:id="rId41"/>
    <p:sldId id="313" r:id="rId42"/>
    <p:sldId id="31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0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1F9D7-FACE-4A2C-88DB-F1BD9D4CE04D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ADC05-7970-486C-822D-9EFD238FC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ADC05-7970-486C-822D-9EFD238FCA7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39781-CC06-440E-8AF5-8FA61422357B}" type="slidenum">
              <a:rPr lang="en-US"/>
              <a:pPr>
                <a:defRPr/>
              </a:pPr>
              <a:t>‹#›</a:t>
            </a:fld>
            <a:r>
              <a:rPr lang="en-US"/>
              <a:t> Morphology of  Malaria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AAA8-2517-4AE4-A416-00DE726A7BF1}" type="slidenum">
              <a:rPr lang="en-US"/>
              <a:pPr>
                <a:defRPr/>
              </a:pPr>
              <a:t>‹#›</a:t>
            </a:fld>
            <a:r>
              <a:rPr lang="en-US"/>
              <a:t> Morphology of  Malaria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27499E-A4C9-496F-B58D-C39A6C1D342F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sabatinelli-g/collect/who/archives/HASH01b5/023bc76f/bbf4ec98/0dff.dir/p20c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sabatinelli-g/collect/who/archives/HASH01b5/023bc76f/bbf4ec98/0dff.dir/p20d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sabatinelli-g/collect/who/archives/HASH01b5/023bc76f/bbf4ec98/0dff.dir/p20d.jpg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sabatinelli-g/collect/who/archives/HASH01b5/023bc76f/bbf4ec98/0dff.dir/p19b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sabatinelli-g/collect/who/archives/HASH01b5/023bc76f/bbf4ec98/0dff.dir/p19a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sabatinelli-g/collect/who/archives/HASH01b5/023bc76f/bbf4ec98/0dff.dir/p19c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sabatinelli-g/collect/who/archives/HASH01b5/023bc76f/bbf4ec98/0dff.dir/p20a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sabatinelli-g/collect/who/archives/HASH01b5/023bc76f/bbf4ec98/0dff.dir/p20b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2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1920" y="1628800"/>
            <a:ext cx="324036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PRACTICAL ON BLOOD PARASITES</a:t>
            </a:r>
            <a:endParaRPr lang="ar-SA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909888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881313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886075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pic>
        <p:nvPicPr>
          <p:cNvPr id="29701" name="Picture 5" descr="http://sabatinelli-g/collect/who/archives/HASH01b5/023bc76f/bbf4ec98/0dff.dir/p20c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4400" y="838200"/>
            <a:ext cx="73152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0146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1143000" y="7620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Light microscopy:1:  Preparing blood film</a:t>
            </a:r>
            <a:endParaRPr lang="ar-SA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909888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881313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886075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146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pic>
        <p:nvPicPr>
          <p:cNvPr id="30726" name="Picture 6" descr="http://sabatinelli-g/collect/who/archives/HASH01b5/023bc76f/bbf4ec98/0dff.dir/p20d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667000" y="2286000"/>
            <a:ext cx="3114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1085850" y="12192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Light microscopy: Thick and thin films</a:t>
            </a:r>
            <a:endParaRPr lang="ar-SA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2209800"/>
            <a:ext cx="4191000" cy="3529013"/>
            <a:chOff x="1008" y="1008"/>
            <a:chExt cx="3888" cy="2726"/>
          </a:xfrm>
        </p:grpSpPr>
        <p:pic>
          <p:nvPicPr>
            <p:cNvPr id="251907" name="Picture 3" descr="Pfringsthk9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056" y="1008"/>
              <a:ext cx="3840" cy="2688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1908" name="Text Box 4"/>
            <p:cNvSpPr txBox="1">
              <a:spLocks noChangeArrowheads="1"/>
            </p:cNvSpPr>
            <p:nvPr/>
          </p:nvSpPr>
          <p:spPr bwMode="auto">
            <a:xfrm>
              <a:off x="1008" y="3561"/>
              <a:ext cx="482" cy="1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ar-SA" sz="800" i="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4495800" y="685800"/>
            <a:ext cx="39624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ahoma" pitchFamily="34" charset="0"/>
              </a:rPr>
              <a:t>Plasmodium falciparum </a:t>
            </a:r>
            <a:r>
              <a:rPr lang="en-US" sz="2000" i="0">
                <a:solidFill>
                  <a:srgbClr val="000000"/>
                </a:solidFill>
                <a:latin typeface="Tahoma" pitchFamily="34" charset="0"/>
              </a:rPr>
              <a:t>(trophozoite stage in thick smear)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7200" y="2209800"/>
            <a:ext cx="4038600" cy="3640138"/>
            <a:chOff x="1036" y="1065"/>
            <a:chExt cx="3860" cy="2652"/>
          </a:xfrm>
        </p:grpSpPr>
        <p:pic>
          <p:nvPicPr>
            <p:cNvPr id="251911" name="Picture 7" descr="Pfringsthn2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t="7040" r="7042"/>
            <a:stretch>
              <a:fillRect/>
            </a:stretch>
          </p:blipFill>
          <p:spPr bwMode="auto">
            <a:xfrm>
              <a:off x="1056" y="1065"/>
              <a:ext cx="3840" cy="2542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1912" name="Text Box 8"/>
            <p:cNvSpPr txBox="1">
              <a:spLocks noChangeArrowheads="1"/>
            </p:cNvSpPr>
            <p:nvPr/>
          </p:nvSpPr>
          <p:spPr bwMode="auto">
            <a:xfrm>
              <a:off x="1036" y="3471"/>
              <a:ext cx="499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800" i="0">
                  <a:solidFill>
                    <a:schemeClr val="tx1"/>
                  </a:solidFill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0" y="6858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Plasmodium falciparum </a:t>
            </a:r>
            <a:r>
              <a:rPr lang="en-US" sz="2000" i="0">
                <a:solidFill>
                  <a:srgbClr val="000000"/>
                </a:solidFill>
                <a:latin typeface="Tahoma" pitchFamily="34" charset="0"/>
              </a:rPr>
              <a:t>(trophozoite stage in thin smear)</a:t>
            </a:r>
          </a:p>
        </p:txBody>
      </p:sp>
      <p:pic>
        <p:nvPicPr>
          <p:cNvPr id="251915" name="Picture 11" descr="http://sabatinelli-g/collect/who/archives/HASH01b5/023bc76f/bbf4ec98/0dff.dir/p20d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895600" y="2590800"/>
            <a:ext cx="3114675" cy="1028700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15616" y="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 autoUpdateAnimBg="0"/>
      <p:bldP spid="25191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B1DBC00-205E-4D8F-8978-A628665802A1}" type="slidenum">
              <a:rPr lang="en-US"/>
              <a:pPr/>
              <a:t>13</a:t>
            </a:fld>
            <a:r>
              <a:rPr lang="en-US"/>
              <a:t> Morphology of  Malaria 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470525" y="5054600"/>
            <a:ext cx="29749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3.  Gametocyte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384425" y="593725"/>
            <a:ext cx="477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ahoma" pitchFamily="34" charset="0"/>
              </a:rPr>
              <a:t>   The Malaria Parasite</a:t>
            </a:r>
            <a:endParaRPr lang="en-US" sz="3200" b="1" i="1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5329238" y="1816100"/>
            <a:ext cx="34210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Three developmental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stages seen in blood 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films:</a:t>
            </a:r>
          </a:p>
          <a:p>
            <a:pPr algn="l"/>
            <a:endParaRPr lang="en-US" sz="2400" b="1"/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5470525" y="3602038"/>
            <a:ext cx="22288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Tahoma" pitchFamily="34" charset="0"/>
              </a:rPr>
              <a:t>Trophozoite</a:t>
            </a:r>
          </a:p>
          <a:p>
            <a:pPr marL="457200" indent="-457200"/>
            <a:endParaRPr lang="en-US" sz="2400"/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5468938" y="4354513"/>
            <a:ext cx="17557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2.  Schizont</a:t>
            </a:r>
          </a:p>
          <a:p>
            <a:pPr marL="457200" indent="-457200"/>
            <a:endParaRPr lang="en-US" sz="2400"/>
          </a:p>
        </p:txBody>
      </p:sp>
      <p:sp>
        <p:nvSpPr>
          <p:cNvPr id="12296" name="Line 17"/>
          <p:cNvSpPr>
            <a:spLocks noChangeShapeType="1"/>
          </p:cNvSpPr>
          <p:nvPr/>
        </p:nvSpPr>
        <p:spPr bwMode="auto">
          <a:xfrm>
            <a:off x="139700" y="4373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693738" y="1436688"/>
            <a:ext cx="4508500" cy="2222500"/>
            <a:chOff x="437" y="905"/>
            <a:chExt cx="2840" cy="1400"/>
          </a:xfrm>
        </p:grpSpPr>
        <p:pic>
          <p:nvPicPr>
            <p:cNvPr id="12306" name="Picture 65" descr="Pfringsthn3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</a:blip>
            <a:srcRect l="43983" t="8565" r="14183" b="43964"/>
            <a:stretch>
              <a:fillRect/>
            </a:stretch>
          </p:blipFill>
          <p:spPr bwMode="auto">
            <a:xfrm>
              <a:off x="437" y="918"/>
              <a:ext cx="1402" cy="138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307" name="Picture 69" descr="Pvtrpthn12"/>
            <p:cNvPicPr>
              <a:picLocks noChangeAspect="1" noChangeArrowheads="1"/>
            </p:cNvPicPr>
            <p:nvPr/>
          </p:nvPicPr>
          <p:blipFill>
            <a:blip r:embed="rId3" cstate="print">
              <a:lum contrast="24000"/>
            </a:blip>
            <a:srcRect l="14349" t="13927" r="13899" b="14383"/>
            <a:stretch>
              <a:fillRect/>
            </a:stretch>
          </p:blipFill>
          <p:spPr bwMode="auto">
            <a:xfrm>
              <a:off x="1863" y="918"/>
              <a:ext cx="1414" cy="138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8" name="Text Box 59"/>
            <p:cNvSpPr txBox="1">
              <a:spLocks noChangeArrowheads="1"/>
            </p:cNvSpPr>
            <p:nvPr/>
          </p:nvSpPr>
          <p:spPr bwMode="auto">
            <a:xfrm>
              <a:off x="437" y="2189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09" name="Text Box 57"/>
            <p:cNvSpPr txBox="1">
              <a:spLocks noChangeArrowheads="1"/>
            </p:cNvSpPr>
            <p:nvPr/>
          </p:nvSpPr>
          <p:spPr bwMode="auto">
            <a:xfrm>
              <a:off x="1851" y="2189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10" name="Text Box 27"/>
            <p:cNvSpPr txBox="1">
              <a:spLocks noChangeArrowheads="1"/>
            </p:cNvSpPr>
            <p:nvPr/>
          </p:nvSpPr>
          <p:spPr bwMode="auto">
            <a:xfrm>
              <a:off x="1431" y="905"/>
              <a:ext cx="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Trophozoites</a:t>
              </a: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2938463" y="3690938"/>
            <a:ext cx="2263775" cy="2262187"/>
            <a:chOff x="1851" y="2325"/>
            <a:chExt cx="1426" cy="1425"/>
          </a:xfrm>
        </p:grpSpPr>
        <p:pic>
          <p:nvPicPr>
            <p:cNvPr id="12303" name="Picture 68" descr="Pfsinglemacrogamthn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30000"/>
            </a:blip>
            <a:srcRect l="9784" t="25359" r="8818" b="21262"/>
            <a:stretch>
              <a:fillRect/>
            </a:stretch>
          </p:blipFill>
          <p:spPr bwMode="auto">
            <a:xfrm>
              <a:off x="1863" y="2325"/>
              <a:ext cx="1414" cy="142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4" name="Text Box 58"/>
            <p:cNvSpPr txBox="1">
              <a:spLocks noChangeArrowheads="1"/>
            </p:cNvSpPr>
            <p:nvPr/>
          </p:nvSpPr>
          <p:spPr bwMode="auto">
            <a:xfrm>
              <a:off x="1851" y="3634"/>
              <a:ext cx="49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05" name="Text Box 29"/>
            <p:cNvSpPr txBox="1">
              <a:spLocks noChangeArrowheads="1"/>
            </p:cNvSpPr>
            <p:nvPr/>
          </p:nvSpPr>
          <p:spPr bwMode="auto">
            <a:xfrm>
              <a:off x="2279" y="2325"/>
              <a:ext cx="79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Gametocyte</a:t>
              </a:r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93738" y="3690938"/>
            <a:ext cx="2225675" cy="2262187"/>
            <a:chOff x="437" y="2325"/>
            <a:chExt cx="1402" cy="1425"/>
          </a:xfrm>
        </p:grpSpPr>
        <p:pic>
          <p:nvPicPr>
            <p:cNvPr id="12300" name="Picture 77" descr="Pfschzntthn2"/>
            <p:cNvPicPr>
              <a:picLocks noChangeAspect="1" noChangeArrowheads="1"/>
            </p:cNvPicPr>
            <p:nvPr/>
          </p:nvPicPr>
          <p:blipFill>
            <a:blip r:embed="rId5" cstate="print">
              <a:lum contrast="12000"/>
            </a:blip>
            <a:srcRect l="26721" r="26819" b="43594"/>
            <a:stretch>
              <a:fillRect/>
            </a:stretch>
          </p:blipFill>
          <p:spPr bwMode="auto">
            <a:xfrm>
              <a:off x="437" y="2325"/>
              <a:ext cx="1402" cy="142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1" name="Text Box 47"/>
            <p:cNvSpPr txBox="1">
              <a:spLocks noChangeArrowheads="1"/>
            </p:cNvSpPr>
            <p:nvPr/>
          </p:nvSpPr>
          <p:spPr bwMode="auto">
            <a:xfrm>
              <a:off x="832" y="2325"/>
              <a:ext cx="5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Schizont</a:t>
              </a:r>
            </a:p>
          </p:txBody>
        </p:sp>
        <p:sp>
          <p:nvSpPr>
            <p:cNvPr id="12302" name="Text Box 60"/>
            <p:cNvSpPr txBox="1">
              <a:spLocks noChangeArrowheads="1"/>
            </p:cNvSpPr>
            <p:nvPr/>
          </p:nvSpPr>
          <p:spPr bwMode="auto">
            <a:xfrm>
              <a:off x="437" y="3634"/>
              <a:ext cx="4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82" grpId="0" autoUpdateAnimBg="0"/>
      <p:bldP spid="22583" grpId="0" autoUpdateAnimBg="0"/>
      <p:bldP spid="2258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9A221B24-CEA1-4562-A1EF-1863CA0F26D3}" type="slidenum">
              <a:rPr lang="en-US"/>
              <a:pPr/>
              <a:t>14</a:t>
            </a:fld>
            <a:r>
              <a:rPr lang="en-US"/>
              <a:t> Morphology of  Malaria </a:t>
            </a:r>
          </a:p>
        </p:txBody>
      </p:sp>
      <p:sp>
        <p:nvSpPr>
          <p:cNvPr id="13315" name="Rectangle 18"/>
          <p:cNvSpPr>
            <a:spLocks noChangeArrowheads="1"/>
          </p:cNvSpPr>
          <p:nvPr/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chemeClr val="accent2"/>
                </a:solidFill>
                <a:latin typeface="Tahoma" pitchFamily="34" charset="0"/>
              </a:rPr>
              <a:t>Features of </a:t>
            </a:r>
            <a:r>
              <a:rPr lang="en-US" sz="3200" b="1" i="1">
                <a:solidFill>
                  <a:schemeClr val="accent2"/>
                </a:solidFill>
                <a:latin typeface="Tahoma" pitchFamily="34" charset="0"/>
              </a:rPr>
              <a:t>Plasmodium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838200" y="1976438"/>
            <a:ext cx="3481388" cy="3509962"/>
            <a:chOff x="528" y="1245"/>
            <a:chExt cx="2193" cy="2211"/>
          </a:xfrm>
        </p:grpSpPr>
        <p:pic>
          <p:nvPicPr>
            <p:cNvPr id="13325" name="Picture 2" descr="Pvcell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l="7018" r="28070"/>
            <a:stretch>
              <a:fillRect/>
            </a:stretch>
          </p:blipFill>
          <p:spPr bwMode="auto">
            <a:xfrm>
              <a:off x="528" y="1245"/>
              <a:ext cx="2193" cy="219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326" name="Text Box 23"/>
            <p:cNvSpPr txBox="1">
              <a:spLocks noChangeArrowheads="1"/>
            </p:cNvSpPr>
            <p:nvPr/>
          </p:nvSpPr>
          <p:spPr bwMode="auto">
            <a:xfrm>
              <a:off x="528" y="3321"/>
              <a:ext cx="4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060950" y="2722563"/>
            <a:ext cx="373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ahoma" pitchFamily="34" charset="0"/>
              </a:rPr>
              <a:t>Nucleus/chromatin dot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060950" y="3492500"/>
            <a:ext cx="179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ahoma" pitchFamily="34" charset="0"/>
              </a:rPr>
              <a:t>Cytoplasm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5060950" y="4814888"/>
            <a:ext cx="179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ahoma" pitchFamily="34" charset="0"/>
              </a:rPr>
              <a:t>Stippling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H="1">
            <a:off x="3124200" y="3721100"/>
            <a:ext cx="1830388" cy="2714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 flipV="1">
            <a:off x="2438400" y="3992563"/>
            <a:ext cx="2516188" cy="1050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>
            <a:off x="3124200" y="2144713"/>
            <a:ext cx="1649413" cy="15160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5060950" y="1916113"/>
            <a:ext cx="139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ahoma" pitchFamily="34" charset="0"/>
              </a:rPr>
              <a:t>Vacuole</a:t>
            </a:r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 flipH="1">
            <a:off x="3017838" y="2951163"/>
            <a:ext cx="1936750" cy="817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  <p:bldP spid="57348" grpId="0" autoUpdateAnimBg="0"/>
      <p:bldP spid="57350" grpId="0" autoUpdateAnimBg="0"/>
      <p:bldP spid="57352" grpId="0" animBg="1"/>
      <p:bldP spid="57353" grpId="0" animBg="1"/>
      <p:bldP spid="57357" grpId="0" animBg="1"/>
      <p:bldP spid="57361" grpId="0" autoUpdateAnimBg="0"/>
      <p:bldP spid="573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648B0C36-35B3-445A-9294-63491145E7D7}" type="slidenum">
              <a:rPr lang="en-US"/>
              <a:pPr/>
              <a:t>15</a:t>
            </a:fld>
            <a:r>
              <a:rPr lang="en-US"/>
              <a:t> Morphology of  Malaria </a:t>
            </a:r>
          </a:p>
        </p:txBody>
      </p:sp>
      <p:sp>
        <p:nvSpPr>
          <p:cNvPr id="114690" name="Rectangle 2050"/>
          <p:cNvSpPr>
            <a:spLocks noChangeArrowheads="1"/>
          </p:cNvSpPr>
          <p:nvPr/>
        </p:nvSpPr>
        <p:spPr bwMode="auto">
          <a:xfrm>
            <a:off x="928688" y="2522538"/>
            <a:ext cx="7772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Species of malaria is identified by its microscopic appearance</a:t>
            </a:r>
            <a:r>
              <a:rPr lang="en-US" sz="4000" b="1" dirty="0" smtClean="0">
                <a:solidFill>
                  <a:schemeClr val="accent2"/>
                </a:solidFill>
                <a:latin typeface="Tahoma" pitchFamily="34" charset="0"/>
              </a:rPr>
              <a:t>:</a:t>
            </a:r>
            <a:endParaRPr lang="en-US" sz="4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grpSp>
        <p:nvGrpSpPr>
          <p:cNvPr id="2" name="Group 2105"/>
          <p:cNvGrpSpPr>
            <a:grpSpLocks/>
          </p:cNvGrpSpPr>
          <p:nvPr/>
        </p:nvGrpSpPr>
        <p:grpSpPr bwMode="auto">
          <a:xfrm>
            <a:off x="533400" y="444500"/>
            <a:ext cx="3898900" cy="2078038"/>
            <a:chOff x="336" y="280"/>
            <a:chExt cx="2456" cy="1309"/>
          </a:xfrm>
        </p:grpSpPr>
        <p:grpSp>
          <p:nvGrpSpPr>
            <p:cNvPr id="3" name="Group 2100"/>
            <p:cNvGrpSpPr>
              <a:grpSpLocks/>
            </p:cNvGrpSpPr>
            <p:nvPr/>
          </p:nvGrpSpPr>
          <p:grpSpPr bwMode="auto">
            <a:xfrm>
              <a:off x="336" y="280"/>
              <a:ext cx="2456" cy="1309"/>
              <a:chOff x="585" y="280"/>
              <a:chExt cx="2207" cy="1309"/>
            </a:xfrm>
          </p:grpSpPr>
          <p:pic>
            <p:nvPicPr>
              <p:cNvPr id="10262" name="Picture 2099" descr="Pfschzntthn1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2000"/>
              </a:blip>
              <a:srcRect t="32036" r="32587" b="6741"/>
              <a:stretch>
                <a:fillRect/>
              </a:stretch>
            </p:blipFill>
            <p:spPr bwMode="auto">
              <a:xfrm>
                <a:off x="773" y="280"/>
                <a:ext cx="2019" cy="1309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0263" name="Text Box 2089"/>
              <p:cNvSpPr txBox="1">
                <a:spLocks noChangeArrowheads="1"/>
              </p:cNvSpPr>
              <p:nvPr/>
            </p:nvSpPr>
            <p:spPr bwMode="auto">
              <a:xfrm>
                <a:off x="585" y="1473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61" name="Text Box 2101"/>
            <p:cNvSpPr txBox="1">
              <a:spLocks noChangeArrowheads="1"/>
            </p:cNvSpPr>
            <p:nvPr/>
          </p:nvSpPr>
          <p:spPr bwMode="auto">
            <a:xfrm>
              <a:off x="1441" y="1367"/>
              <a:ext cx="1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falciparum</a:t>
              </a:r>
            </a:p>
          </p:txBody>
        </p:sp>
      </p:grpSp>
      <p:grpSp>
        <p:nvGrpSpPr>
          <p:cNvPr id="4" name="Group 2106"/>
          <p:cNvGrpSpPr>
            <a:grpSpLocks/>
          </p:cNvGrpSpPr>
          <p:nvPr/>
        </p:nvGrpSpPr>
        <p:grpSpPr bwMode="auto">
          <a:xfrm>
            <a:off x="4833938" y="444500"/>
            <a:ext cx="3867150" cy="2070100"/>
            <a:chOff x="3045" y="280"/>
            <a:chExt cx="2436" cy="1304"/>
          </a:xfrm>
        </p:grpSpPr>
        <p:grpSp>
          <p:nvGrpSpPr>
            <p:cNvPr id="5" name="Group 2091"/>
            <p:cNvGrpSpPr>
              <a:grpSpLocks/>
            </p:cNvGrpSpPr>
            <p:nvPr/>
          </p:nvGrpSpPr>
          <p:grpSpPr bwMode="auto">
            <a:xfrm>
              <a:off x="3045" y="280"/>
              <a:ext cx="2436" cy="1304"/>
              <a:chOff x="3045" y="280"/>
              <a:chExt cx="2247" cy="1309"/>
            </a:xfrm>
          </p:grpSpPr>
          <p:pic>
            <p:nvPicPr>
              <p:cNvPr id="10258" name="Picture 2055" descr="para24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3273" y="280"/>
                <a:ext cx="2019" cy="130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259" name="Text Box 2056"/>
              <p:cNvSpPr txBox="1">
                <a:spLocks noChangeArrowheads="1"/>
              </p:cNvSpPr>
              <p:nvPr/>
            </p:nvSpPr>
            <p:spPr bwMode="auto">
              <a:xfrm>
                <a:off x="3045" y="1473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57" name="Text Box 2102"/>
            <p:cNvSpPr txBox="1">
              <a:spLocks noChangeArrowheads="1"/>
            </p:cNvSpPr>
            <p:nvPr/>
          </p:nvSpPr>
          <p:spPr bwMode="auto">
            <a:xfrm>
              <a:off x="4422" y="1362"/>
              <a:ext cx="10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vivax</a:t>
              </a:r>
            </a:p>
          </p:txBody>
        </p:sp>
      </p:grpSp>
      <p:grpSp>
        <p:nvGrpSpPr>
          <p:cNvPr id="6" name="Group 2107"/>
          <p:cNvGrpSpPr>
            <a:grpSpLocks/>
          </p:cNvGrpSpPr>
          <p:nvPr/>
        </p:nvGrpSpPr>
        <p:grpSpPr bwMode="auto">
          <a:xfrm>
            <a:off x="533400" y="4151313"/>
            <a:ext cx="3898900" cy="2078037"/>
            <a:chOff x="336" y="2615"/>
            <a:chExt cx="2456" cy="1309"/>
          </a:xfrm>
        </p:grpSpPr>
        <p:grpSp>
          <p:nvGrpSpPr>
            <p:cNvPr id="7" name="Group 2094"/>
            <p:cNvGrpSpPr>
              <a:grpSpLocks/>
            </p:cNvGrpSpPr>
            <p:nvPr/>
          </p:nvGrpSpPr>
          <p:grpSpPr bwMode="auto">
            <a:xfrm>
              <a:off x="336" y="2615"/>
              <a:ext cx="2456" cy="1309"/>
              <a:chOff x="585" y="2615"/>
              <a:chExt cx="2207" cy="1309"/>
            </a:xfrm>
          </p:grpSpPr>
          <p:pic>
            <p:nvPicPr>
              <p:cNvPr id="10254" name="Picture 2092" descr="Pmbandformthn3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30000" contrast="42000"/>
              </a:blip>
              <a:srcRect/>
              <a:stretch>
                <a:fillRect/>
              </a:stretch>
            </p:blipFill>
            <p:spPr bwMode="auto">
              <a:xfrm>
                <a:off x="773" y="2615"/>
                <a:ext cx="2019" cy="1309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0255" name="Text Box 2093"/>
              <p:cNvSpPr txBox="1">
                <a:spLocks noChangeArrowheads="1"/>
              </p:cNvSpPr>
              <p:nvPr/>
            </p:nvSpPr>
            <p:spPr bwMode="auto">
              <a:xfrm>
                <a:off x="585" y="3808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53" name="Text Box 2103"/>
            <p:cNvSpPr txBox="1">
              <a:spLocks noChangeArrowheads="1"/>
            </p:cNvSpPr>
            <p:nvPr/>
          </p:nvSpPr>
          <p:spPr bwMode="auto">
            <a:xfrm>
              <a:off x="1541" y="3702"/>
              <a:ext cx="1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malariae</a:t>
              </a:r>
            </a:p>
          </p:txBody>
        </p:sp>
      </p:grpSp>
      <p:grpSp>
        <p:nvGrpSpPr>
          <p:cNvPr id="8" name="Group 2108"/>
          <p:cNvGrpSpPr>
            <a:grpSpLocks/>
          </p:cNvGrpSpPr>
          <p:nvPr/>
        </p:nvGrpSpPr>
        <p:grpSpPr bwMode="auto">
          <a:xfrm>
            <a:off x="5195888" y="4175125"/>
            <a:ext cx="3505200" cy="2054225"/>
            <a:chOff x="3273" y="2630"/>
            <a:chExt cx="2208" cy="1294"/>
          </a:xfrm>
        </p:grpSpPr>
        <p:grpSp>
          <p:nvGrpSpPr>
            <p:cNvPr id="9" name="Group 2084"/>
            <p:cNvGrpSpPr>
              <a:grpSpLocks/>
            </p:cNvGrpSpPr>
            <p:nvPr/>
          </p:nvGrpSpPr>
          <p:grpSpPr bwMode="auto">
            <a:xfrm>
              <a:off x="3273" y="2630"/>
              <a:ext cx="2208" cy="1294"/>
              <a:chOff x="3273" y="2731"/>
              <a:chExt cx="2019" cy="1294"/>
            </a:xfrm>
          </p:grpSpPr>
          <p:pic>
            <p:nvPicPr>
              <p:cNvPr id="10250" name="Picture 2061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12000" contrast="6000"/>
              </a:blip>
              <a:srcRect l="30592" t="28294" r="35693" b="27707"/>
              <a:stretch>
                <a:fillRect/>
              </a:stretch>
            </p:blipFill>
            <p:spPr bwMode="auto">
              <a:xfrm>
                <a:off x="3273" y="2731"/>
                <a:ext cx="2019" cy="129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251" name="Text Box 2062"/>
              <p:cNvSpPr txBox="1">
                <a:spLocks noChangeArrowheads="1"/>
              </p:cNvSpPr>
              <p:nvPr/>
            </p:nvSpPr>
            <p:spPr bwMode="auto">
              <a:xfrm>
                <a:off x="3273" y="3909"/>
                <a:ext cx="105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Malaria Tutorials, Wellcome Trust</a:t>
                </a:r>
              </a:p>
            </p:txBody>
          </p:sp>
        </p:grpSp>
        <p:sp>
          <p:nvSpPr>
            <p:cNvPr id="10249" name="Text Box 2104"/>
            <p:cNvSpPr txBox="1">
              <a:spLocks noChangeArrowheads="1"/>
            </p:cNvSpPr>
            <p:nvPr/>
          </p:nvSpPr>
          <p:spPr bwMode="auto">
            <a:xfrm>
              <a:off x="4415" y="3712"/>
              <a:ext cx="106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ovale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8A48FBDC-FC68-4CF4-82C4-C345CD872821}" type="slidenum">
              <a:rPr lang="en-US"/>
              <a:pPr/>
              <a:t>16</a:t>
            </a:fld>
            <a:r>
              <a:rPr lang="en-US"/>
              <a:t> Morphology of  Malaria 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317500"/>
            <a:ext cx="8364537" cy="914400"/>
          </a:xfrm>
        </p:spPr>
        <p:txBody>
          <a:bodyPr/>
          <a:lstStyle/>
          <a:p>
            <a:pPr algn="l" eaLnBrk="1" hangingPunct="1"/>
            <a:r>
              <a:rPr lang="en-US" sz="2800" i="1" smtClean="0"/>
              <a:t>Plasmodium falciparum </a:t>
            </a:r>
            <a:r>
              <a:rPr lang="en-US" sz="2800" smtClean="0"/>
              <a:t>(trophozoite stage)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800600" y="1231900"/>
            <a:ext cx="3924300" cy="491331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400" b="1" smtClean="0"/>
              <a:t>Diagnostic Points:</a:t>
            </a:r>
          </a:p>
          <a:p>
            <a:pPr eaLnBrk="1" hangingPunct="1">
              <a:lnSpc>
                <a:spcPct val="110000"/>
              </a:lnSpc>
              <a:buSzPct val="75000"/>
              <a:buFontTx/>
              <a:buBlip>
                <a:blip r:embed="rId2"/>
              </a:buBlip>
            </a:pPr>
            <a:r>
              <a:rPr lang="en-US" sz="2200" smtClean="0"/>
              <a:t>Small, regular, fine to fleshy cytoplasm</a:t>
            </a:r>
          </a:p>
          <a:p>
            <a:pPr eaLnBrk="1" hangingPunct="1">
              <a:lnSpc>
                <a:spcPct val="110000"/>
              </a:lnSpc>
              <a:buSzPct val="75000"/>
              <a:buFontTx/>
              <a:buBlip>
                <a:blip r:embed="rId2"/>
              </a:buBlip>
            </a:pPr>
            <a:r>
              <a:rPr lang="en-US" sz="2200" smtClean="0"/>
              <a:t>Infected RBCs not enlarged</a:t>
            </a:r>
          </a:p>
          <a:p>
            <a:pPr eaLnBrk="1" hangingPunct="1">
              <a:lnSpc>
                <a:spcPct val="110000"/>
              </a:lnSpc>
              <a:buSzPct val="75000"/>
              <a:buFontTx/>
              <a:buBlip>
                <a:blip r:embed="rId2"/>
              </a:buBlip>
            </a:pPr>
            <a:r>
              <a:rPr lang="en-US" sz="2200" smtClean="0"/>
              <a:t>Numerous, multiple infection is common</a:t>
            </a:r>
          </a:p>
          <a:p>
            <a:pPr eaLnBrk="1" hangingPunct="1">
              <a:lnSpc>
                <a:spcPct val="110000"/>
              </a:lnSpc>
              <a:buSzPct val="75000"/>
              <a:buFontTx/>
              <a:buBlip>
                <a:blip r:embed="rId2"/>
              </a:buBlip>
            </a:pPr>
            <a:r>
              <a:rPr lang="en-US" sz="2200" smtClean="0"/>
              <a:t>Ring, comma, marginal or accole forms are seen; often have double chromatin dots </a:t>
            </a:r>
          </a:p>
          <a:p>
            <a:pPr eaLnBrk="1" hangingPunct="1">
              <a:lnSpc>
                <a:spcPct val="110000"/>
              </a:lnSpc>
              <a:buSzPct val="75000"/>
              <a:buFontTx/>
              <a:buBlip>
                <a:blip r:embed="rId2"/>
              </a:buBlip>
            </a:pPr>
            <a:r>
              <a:rPr lang="en-US" sz="2200" smtClean="0"/>
              <a:t>Maurer’s dots not clearly visible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77863" y="1522413"/>
            <a:ext cx="3887787" cy="4332287"/>
            <a:chOff x="443" y="967"/>
            <a:chExt cx="2449" cy="2729"/>
          </a:xfrm>
        </p:grpSpPr>
        <p:pic>
          <p:nvPicPr>
            <p:cNvPr id="14351" name="Picture 33" descr="Pfringsthn5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21227"/>
            <a:stretch>
              <a:fillRect/>
            </a:stretch>
          </p:blipFill>
          <p:spPr bwMode="auto">
            <a:xfrm>
              <a:off x="443" y="967"/>
              <a:ext cx="2449" cy="2729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352" name="Text Box 24"/>
            <p:cNvSpPr txBox="1">
              <a:spLocks noChangeArrowheads="1"/>
            </p:cNvSpPr>
            <p:nvPr/>
          </p:nvSpPr>
          <p:spPr bwMode="auto">
            <a:xfrm>
              <a:off x="443" y="3557"/>
              <a:ext cx="4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703263" y="1752600"/>
            <a:ext cx="2400300" cy="366713"/>
            <a:chOff x="456" y="1081"/>
            <a:chExt cx="1512" cy="231"/>
          </a:xfrm>
        </p:grpSpPr>
        <p:sp>
          <p:nvSpPr>
            <p:cNvPr id="14349" name="Text Box 21"/>
            <p:cNvSpPr txBox="1">
              <a:spLocks noChangeArrowheads="1"/>
            </p:cNvSpPr>
            <p:nvPr/>
          </p:nvSpPr>
          <p:spPr bwMode="auto">
            <a:xfrm>
              <a:off x="456" y="1081"/>
              <a:ext cx="1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ahoma" pitchFamily="34" charset="0"/>
                </a:rPr>
                <a:t>Multiple infection</a:t>
              </a:r>
            </a:p>
          </p:txBody>
        </p:sp>
        <p:sp>
          <p:nvSpPr>
            <p:cNvPr id="14350" name="Line 39"/>
            <p:cNvSpPr>
              <a:spLocks noChangeShapeType="1"/>
            </p:cNvSpPr>
            <p:nvPr/>
          </p:nvSpPr>
          <p:spPr bwMode="auto">
            <a:xfrm>
              <a:off x="1652" y="1197"/>
              <a:ext cx="3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2286000" y="3505200"/>
            <a:ext cx="2305050" cy="366713"/>
            <a:chOff x="1440" y="2803"/>
            <a:chExt cx="1452" cy="231"/>
          </a:xfrm>
        </p:grpSpPr>
        <p:sp>
          <p:nvSpPr>
            <p:cNvPr id="14347" name="Text Box 22"/>
            <p:cNvSpPr txBox="1">
              <a:spLocks noChangeArrowheads="1"/>
            </p:cNvSpPr>
            <p:nvPr/>
          </p:nvSpPr>
          <p:spPr bwMode="auto">
            <a:xfrm>
              <a:off x="1652" y="2803"/>
              <a:ext cx="1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ahoma" pitchFamily="34" charset="0"/>
                </a:rPr>
                <a:t>Double chromatin</a:t>
              </a:r>
            </a:p>
          </p:txBody>
        </p:sp>
        <p:sp>
          <p:nvSpPr>
            <p:cNvPr id="14348" name="Line 42"/>
            <p:cNvSpPr>
              <a:spLocks noChangeShapeType="1"/>
            </p:cNvSpPr>
            <p:nvPr/>
          </p:nvSpPr>
          <p:spPr bwMode="auto">
            <a:xfrm flipH="1">
              <a:off x="1440" y="2919"/>
              <a:ext cx="21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774700" y="5029200"/>
            <a:ext cx="1847850" cy="366713"/>
            <a:chOff x="1152" y="3695"/>
            <a:chExt cx="1164" cy="231"/>
          </a:xfrm>
        </p:grpSpPr>
        <p:sp>
          <p:nvSpPr>
            <p:cNvPr id="14345" name="Text Box 34"/>
            <p:cNvSpPr txBox="1">
              <a:spLocks noChangeArrowheads="1"/>
            </p:cNvSpPr>
            <p:nvPr/>
          </p:nvSpPr>
          <p:spPr bwMode="auto">
            <a:xfrm>
              <a:off x="1152" y="3695"/>
              <a:ext cx="9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Marginal form</a:t>
              </a:r>
            </a:p>
          </p:txBody>
        </p:sp>
        <p:sp>
          <p:nvSpPr>
            <p:cNvPr id="14346" name="Line 44"/>
            <p:cNvSpPr>
              <a:spLocks noChangeShapeType="1"/>
            </p:cNvSpPr>
            <p:nvPr/>
          </p:nvSpPr>
          <p:spPr bwMode="auto">
            <a:xfrm>
              <a:off x="2151" y="3811"/>
              <a:ext cx="165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EEC81DA9-AFAF-4AB5-866E-0104FE7AB492}" type="slidenum">
              <a:rPr lang="en-US"/>
              <a:pPr/>
              <a:t>17</a:t>
            </a:fld>
            <a:r>
              <a:rPr lang="en-US"/>
              <a:t> Morphology of  Malaria 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171700" y="54768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stage in thin smear)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508125" y="1690688"/>
            <a:ext cx="6127750" cy="4035425"/>
            <a:chOff x="1036" y="1065"/>
            <a:chExt cx="3860" cy="2542"/>
          </a:xfrm>
        </p:grpSpPr>
        <p:pic>
          <p:nvPicPr>
            <p:cNvPr id="15365" name="Picture 34" descr="Pfringsthn2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t="7040" r="7042"/>
            <a:stretch>
              <a:fillRect/>
            </a:stretch>
          </p:blipFill>
          <p:spPr bwMode="auto">
            <a:xfrm>
              <a:off x="1056" y="1065"/>
              <a:ext cx="3840" cy="2542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366" name="Text Box 10"/>
            <p:cNvSpPr txBox="1">
              <a:spLocks noChangeArrowheads="1"/>
            </p:cNvSpPr>
            <p:nvPr/>
          </p:nvSpPr>
          <p:spPr bwMode="auto">
            <a:xfrm>
              <a:off x="1036" y="3472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9AD9D158-9C02-466D-8919-F341D4A97A25}" type="slidenum">
              <a:rPr lang="en-US"/>
              <a:pPr/>
              <a:t>18</a:t>
            </a:fld>
            <a:r>
              <a:rPr lang="en-US"/>
              <a:t> Morphology of  Malaria 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485900" y="1690688"/>
            <a:ext cx="6172200" cy="4064000"/>
            <a:chOff x="1008" y="1008"/>
            <a:chExt cx="3888" cy="2695"/>
          </a:xfrm>
        </p:grpSpPr>
        <p:pic>
          <p:nvPicPr>
            <p:cNvPr id="16389" name="Picture 23" descr="Pfringsthk9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056" y="1008"/>
              <a:ext cx="3840" cy="2688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390" name="Text Box 10"/>
            <p:cNvSpPr txBox="1">
              <a:spLocks noChangeArrowheads="1"/>
            </p:cNvSpPr>
            <p:nvPr/>
          </p:nvSpPr>
          <p:spPr bwMode="auto">
            <a:xfrm>
              <a:off x="1008" y="3561"/>
              <a:ext cx="48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2171700" y="54768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stage in thick smear)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2E337BD3-0695-43B0-B92F-CE6803E2A52E}" type="slidenum">
              <a:rPr lang="en-US"/>
              <a:pPr/>
              <a:t>19</a:t>
            </a:fld>
            <a:r>
              <a:rPr lang="en-US"/>
              <a:t> Morphology of  Malaria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72000" y="1625600"/>
            <a:ext cx="4191000" cy="43942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buFontTx/>
              <a:buNone/>
            </a:pPr>
            <a:r>
              <a:rPr lang="en-US" sz="2400" b="1" smtClean="0"/>
              <a:t>Diagnostic Points:</a:t>
            </a:r>
          </a:p>
          <a:p>
            <a:pPr eaLnBrk="1" hangingPunct="1">
              <a:lnSpc>
                <a:spcPct val="125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Small, rarely fill the RBC</a:t>
            </a:r>
          </a:p>
          <a:p>
            <a:pPr eaLnBrk="1" hangingPunct="1">
              <a:lnSpc>
                <a:spcPct val="125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Rare in peripheral blood</a:t>
            </a:r>
          </a:p>
          <a:p>
            <a:pPr eaLnBrk="1" hangingPunct="1">
              <a:lnSpc>
                <a:spcPct val="125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16-32 or more merozoites     in compact cluster</a:t>
            </a:r>
          </a:p>
          <a:p>
            <a:pPr eaLnBrk="1" hangingPunct="1">
              <a:lnSpc>
                <a:spcPct val="125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Single dark pigment</a:t>
            </a:r>
          </a:p>
          <a:p>
            <a:pPr eaLnBrk="1" hangingPunct="1">
              <a:lnSpc>
                <a:spcPct val="125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Usually associated with many young ring forms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52463" y="1341438"/>
            <a:ext cx="2852737" cy="2493962"/>
            <a:chOff x="411" y="961"/>
            <a:chExt cx="1797" cy="1571"/>
          </a:xfrm>
        </p:grpSpPr>
        <p:pic>
          <p:nvPicPr>
            <p:cNvPr id="17417" name="Picture 20" descr="Pfringschzntthn3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24000"/>
            </a:blip>
            <a:srcRect l="34645" t="43274" r="34358" b="25694"/>
            <a:stretch>
              <a:fillRect/>
            </a:stretch>
          </p:blipFill>
          <p:spPr bwMode="auto">
            <a:xfrm>
              <a:off x="411" y="961"/>
              <a:ext cx="1797" cy="1571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7418" name="Text Box 13"/>
            <p:cNvSpPr txBox="1">
              <a:spLocks noChangeArrowheads="1"/>
            </p:cNvSpPr>
            <p:nvPr/>
          </p:nvSpPr>
          <p:spPr bwMode="auto">
            <a:xfrm>
              <a:off x="411" y="2416"/>
              <a:ext cx="3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25550" y="3651250"/>
            <a:ext cx="2965450" cy="2552700"/>
            <a:chOff x="1054" y="2320"/>
            <a:chExt cx="1721" cy="1402"/>
          </a:xfrm>
        </p:grpSpPr>
        <p:pic>
          <p:nvPicPr>
            <p:cNvPr id="17415" name="Picture 15" descr="para9"/>
            <p:cNvPicPr>
              <a:picLocks noChangeAspect="1" noChangeArrowheads="1"/>
            </p:cNvPicPr>
            <p:nvPr/>
          </p:nvPicPr>
          <p:blipFill>
            <a:blip r:embed="rId4" cstate="print">
              <a:lum bright="-12000" contrast="18000"/>
            </a:blip>
            <a:srcRect b="13223"/>
            <a:stretch>
              <a:fillRect/>
            </a:stretch>
          </p:blipFill>
          <p:spPr bwMode="auto">
            <a:xfrm>
              <a:off x="1161" y="2320"/>
              <a:ext cx="1614" cy="140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416" name="Text Box 16"/>
            <p:cNvSpPr txBox="1">
              <a:spLocks noChangeArrowheads="1"/>
            </p:cNvSpPr>
            <p:nvPr/>
          </p:nvSpPr>
          <p:spPr bwMode="auto">
            <a:xfrm>
              <a:off x="1054" y="3621"/>
              <a:ext cx="591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17414" name="Rectangle 22"/>
          <p:cNvSpPr>
            <a:spLocks noChangeArrowheads="1"/>
          </p:cNvSpPr>
          <p:nvPr/>
        </p:nvSpPr>
        <p:spPr bwMode="auto">
          <a:xfrm>
            <a:off x="390525" y="317500"/>
            <a:ext cx="8364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800" b="1">
                <a:solidFill>
                  <a:schemeClr val="accent2"/>
                </a:solidFill>
                <a:latin typeface="Tahoma" pitchFamily="34" charset="0"/>
              </a:rPr>
              <a:t>(schizont stage)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2438400"/>
            <a:ext cx="5638800" cy="229235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two methods common in use :</a:t>
            </a:r>
          </a:p>
          <a:p>
            <a:endParaRPr lang="en-US"/>
          </a:p>
          <a:p>
            <a:r>
              <a:rPr lang="en-US"/>
              <a:t>1: Light microscopy</a:t>
            </a:r>
          </a:p>
          <a:p>
            <a:r>
              <a:rPr lang="en-US"/>
              <a:t> </a:t>
            </a:r>
          </a:p>
          <a:p>
            <a:r>
              <a:rPr lang="en-US"/>
              <a:t>2: Rapid diagnostic tests (RDTs).</a:t>
            </a:r>
          </a:p>
          <a:p>
            <a:endParaRPr lang="en-US"/>
          </a:p>
        </p:txBody>
      </p:sp>
      <p:pic>
        <p:nvPicPr>
          <p:cNvPr id="23555" name="Picture 5" descr="12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4384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Common methods for parasitological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B96AFBE8-1A5C-4AC6-8E44-B43C47A49518}" type="slidenum">
              <a:rPr lang="en-US"/>
              <a:pPr/>
              <a:t>20</a:t>
            </a:fld>
            <a:r>
              <a:rPr lang="en-US"/>
              <a:t> Morphology of  Malaria </a:t>
            </a: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1219200" y="4572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</a:p>
          <a:p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and schizont stages in thin smear</a:t>
            </a:r>
            <a:r>
              <a:rPr lang="en-US" sz="2400" b="1">
                <a:solidFill>
                  <a:schemeClr val="accent2"/>
                </a:solidFill>
                <a:latin typeface="Tahoma" pitchFamily="34" charset="0"/>
              </a:rPr>
              <a:t>)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524000" y="1600200"/>
            <a:ext cx="6096000" cy="4144963"/>
            <a:chOff x="1152" y="1008"/>
            <a:chExt cx="3840" cy="2611"/>
          </a:xfrm>
        </p:grpSpPr>
        <p:pic>
          <p:nvPicPr>
            <p:cNvPr id="18437" name="Picture 17" descr="Pfschzntthn1"/>
            <p:cNvPicPr>
              <a:picLocks noChangeAspect="1" noChangeArrowheads="1"/>
            </p:cNvPicPr>
            <p:nvPr/>
          </p:nvPicPr>
          <p:blipFill>
            <a:blip r:embed="rId2" cstate="print">
              <a:lum contrast="6000"/>
            </a:blip>
            <a:srcRect/>
            <a:stretch>
              <a:fillRect/>
            </a:stretch>
          </p:blipFill>
          <p:spPr bwMode="auto">
            <a:xfrm>
              <a:off x="1152" y="1008"/>
              <a:ext cx="3840" cy="2611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438" name="Text Box 18"/>
            <p:cNvSpPr txBox="1">
              <a:spLocks noChangeArrowheads="1"/>
            </p:cNvSpPr>
            <p:nvPr/>
          </p:nvSpPr>
          <p:spPr bwMode="auto">
            <a:xfrm>
              <a:off x="1152" y="3484"/>
              <a:ext cx="54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BC3FB435-E118-49C7-AC4C-75377DF9D2B5}" type="slidenum">
              <a:rPr lang="en-US"/>
              <a:pPr/>
              <a:t>21</a:t>
            </a:fld>
            <a:r>
              <a:rPr lang="en-US"/>
              <a:t> Morphology of  Malaria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3962400" y="1200150"/>
            <a:ext cx="4597400" cy="4941888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sz="2000" b="1" smtClean="0"/>
              <a:t>Diagnostic Points:</a:t>
            </a:r>
          </a:p>
          <a:p>
            <a:pPr eaLnBrk="1" hangingPunct="1">
              <a:buSzPct val="75000"/>
              <a:buFontTx/>
              <a:buBlip>
                <a:blip r:embed="rId2"/>
              </a:buBlip>
            </a:pPr>
            <a:r>
              <a:rPr lang="en-US" sz="2000" smtClean="0"/>
              <a:t>Banana-shaped or rounded</a:t>
            </a:r>
          </a:p>
          <a:p>
            <a:pPr eaLnBrk="1" hangingPunct="1">
              <a:buSzPct val="75000"/>
              <a:buFontTx/>
              <a:buBlip>
                <a:blip r:embed="rId2"/>
              </a:buBlip>
            </a:pPr>
            <a:r>
              <a:rPr lang="en-US" sz="2000" smtClean="0"/>
              <a:t>Macrogametocyte 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sz="2200" smtClean="0"/>
              <a:t>small, compact, central chromatin dot 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sz="2200" smtClean="0"/>
              <a:t>pigments closely adhere            to the chromatin</a:t>
            </a:r>
          </a:p>
          <a:p>
            <a:pPr eaLnBrk="1" hangingPunct="1">
              <a:buSzPct val="75000"/>
              <a:buFontTx/>
              <a:buBlip>
                <a:blip r:embed="rId2"/>
              </a:buBlip>
            </a:pPr>
            <a:r>
              <a:rPr lang="en-US" sz="2000" smtClean="0"/>
              <a:t>Microgametocyte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sz="2200" smtClean="0"/>
              <a:t>broader, shorter and more sausage-shaped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sz="2200" smtClean="0"/>
              <a:t>loosely scattered chromatin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sz="2200" smtClean="0"/>
              <a:t>golden brown pigments scattered at the central half</a:t>
            </a:r>
            <a:r>
              <a:rPr lang="en-US" sz="2200" smtClean="0">
                <a:latin typeface="Lucida Sans Unicode" pitchFamily="34" charset="0"/>
              </a:rPr>
              <a:t> 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14363" y="3711575"/>
            <a:ext cx="3122612" cy="2430463"/>
            <a:chOff x="303" y="2459"/>
            <a:chExt cx="1809" cy="1415"/>
          </a:xfrm>
        </p:grpSpPr>
        <p:pic>
          <p:nvPicPr>
            <p:cNvPr id="19465" name="Picture 17" descr="Pfmicrogamthk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22528" t="23659" r="23654" b="12256"/>
            <a:stretch>
              <a:fillRect/>
            </a:stretch>
          </p:blipFill>
          <p:spPr bwMode="auto">
            <a:xfrm>
              <a:off x="384" y="2459"/>
              <a:ext cx="1728" cy="141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466" name="Text Box 19"/>
            <p:cNvSpPr txBox="1">
              <a:spLocks noChangeArrowheads="1"/>
            </p:cNvSpPr>
            <p:nvPr/>
          </p:nvSpPr>
          <p:spPr bwMode="auto">
            <a:xfrm>
              <a:off x="303" y="3758"/>
              <a:ext cx="4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14363" y="1247775"/>
            <a:ext cx="3122612" cy="2246313"/>
            <a:chOff x="273" y="913"/>
            <a:chExt cx="1839" cy="1415"/>
          </a:xfrm>
        </p:grpSpPr>
        <p:pic>
          <p:nvPicPr>
            <p:cNvPr id="19463" name="Picture 21" descr="Pf2gamthn"/>
            <p:cNvPicPr>
              <a:picLocks noChangeAspect="1" noChangeArrowheads="1"/>
            </p:cNvPicPr>
            <p:nvPr/>
          </p:nvPicPr>
          <p:blipFill>
            <a:blip r:embed="rId4" cstate="print"/>
            <a:srcRect l="28915"/>
            <a:stretch>
              <a:fillRect/>
            </a:stretch>
          </p:blipFill>
          <p:spPr bwMode="auto">
            <a:xfrm>
              <a:off x="384" y="913"/>
              <a:ext cx="1728" cy="141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464" name="Text Box 15"/>
            <p:cNvSpPr txBox="1">
              <a:spLocks noChangeArrowheads="1"/>
            </p:cNvSpPr>
            <p:nvPr/>
          </p:nvSpPr>
          <p:spPr bwMode="auto">
            <a:xfrm>
              <a:off x="273" y="2212"/>
              <a:ext cx="51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19462" name="Rectangle 24"/>
          <p:cNvSpPr>
            <a:spLocks noChangeArrowheads="1"/>
          </p:cNvSpPr>
          <p:nvPr/>
        </p:nvSpPr>
        <p:spPr bwMode="auto">
          <a:xfrm>
            <a:off x="390525" y="317500"/>
            <a:ext cx="8364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800" b="1">
                <a:solidFill>
                  <a:schemeClr val="accent2"/>
                </a:solidFill>
                <a:latin typeface="Tahoma" pitchFamily="34" charset="0"/>
              </a:rPr>
              <a:t>(gametocyte stage)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4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EE5F1C3-EB9E-4447-9920-E4BA814D919A}" type="slidenum">
              <a:rPr lang="en-US"/>
              <a:pPr/>
              <a:t>22</a:t>
            </a:fld>
            <a:r>
              <a:rPr lang="en-US"/>
              <a:t> Morphology of  Malaria 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2171700" y="471488"/>
            <a:ext cx="480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</a:t>
            </a:r>
            <a:r>
              <a:rPr lang="en-US" sz="2800" b="1" i="1">
                <a:solidFill>
                  <a:schemeClr val="accent2"/>
                </a:solidFill>
                <a:latin typeface="Tahoma" pitchFamily="34" charset="0"/>
              </a:rPr>
              <a:t> </a:t>
            </a:r>
          </a:p>
          <a:p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(gametocyte stage in thin smear)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62100" y="1690688"/>
            <a:ext cx="6019800" cy="3970337"/>
            <a:chOff x="1104" y="1065"/>
            <a:chExt cx="3792" cy="2501"/>
          </a:xfrm>
        </p:grpSpPr>
        <p:pic>
          <p:nvPicPr>
            <p:cNvPr id="20485" name="Picture 7" descr="Pf1gamthn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8000"/>
            </a:blip>
            <a:srcRect t="8115"/>
            <a:stretch>
              <a:fillRect/>
            </a:stretch>
          </p:blipFill>
          <p:spPr bwMode="auto">
            <a:xfrm>
              <a:off x="1104" y="1065"/>
              <a:ext cx="3792" cy="2501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486" name="Text Box 9"/>
            <p:cNvSpPr txBox="1">
              <a:spLocks noChangeArrowheads="1"/>
            </p:cNvSpPr>
            <p:nvPr/>
          </p:nvSpPr>
          <p:spPr bwMode="auto">
            <a:xfrm>
              <a:off x="1104" y="3431"/>
              <a:ext cx="4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3F6256B5-A83F-4C5A-B2BD-E0BC9EFC8470}" type="slidenum">
              <a:rPr lang="en-US"/>
              <a:pPr/>
              <a:t>23</a:t>
            </a:fld>
            <a:r>
              <a:rPr lang="en-US"/>
              <a:t> Morphology of  Malaria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191000" y="1512888"/>
            <a:ext cx="4419600" cy="4746625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sz="2400" b="1" smtClean="0"/>
              <a:t>Diagnostic Points:</a:t>
            </a:r>
          </a:p>
          <a:p>
            <a:pPr eaLnBrk="1" hangingPunct="1">
              <a:lnSpc>
                <a:spcPct val="120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Infected red cells usually enlarged</a:t>
            </a:r>
          </a:p>
          <a:p>
            <a:pPr eaLnBrk="1" hangingPunct="1">
              <a:lnSpc>
                <a:spcPct val="120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Irregular or fragmented cytoplasm (amoeboid)</a:t>
            </a:r>
          </a:p>
          <a:p>
            <a:pPr eaLnBrk="1" hangingPunct="1">
              <a:lnSpc>
                <a:spcPct val="120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Mature ring forms tend to  be large and coarse </a:t>
            </a:r>
          </a:p>
          <a:p>
            <a:pPr eaLnBrk="1" hangingPunct="1">
              <a:lnSpc>
                <a:spcPct val="120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Schuffner’s dots (stippling) are frequently visible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2"/>
              </a:buBlip>
            </a:pPr>
            <a:endParaRPr lang="en-US" sz="2400" smtClean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62000" y="1219200"/>
            <a:ext cx="2971800" cy="2405063"/>
            <a:chOff x="480" y="768"/>
            <a:chExt cx="1872" cy="1515"/>
          </a:xfrm>
        </p:grpSpPr>
        <p:pic>
          <p:nvPicPr>
            <p:cNvPr id="21513" name="Picture 15" descr="Pvtrpthn10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6476" t="6497" r="11003" b="10989"/>
            <a:stretch>
              <a:fillRect/>
            </a:stretch>
          </p:blipFill>
          <p:spPr bwMode="auto">
            <a:xfrm>
              <a:off x="480" y="768"/>
              <a:ext cx="1872" cy="1515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1514" name="Text Box 16"/>
            <p:cNvSpPr txBox="1">
              <a:spLocks noChangeArrowheads="1"/>
            </p:cNvSpPr>
            <p:nvPr/>
          </p:nvSpPr>
          <p:spPr bwMode="auto">
            <a:xfrm>
              <a:off x="480" y="2167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62000" y="3702050"/>
            <a:ext cx="2971800" cy="2382838"/>
            <a:chOff x="480" y="2448"/>
            <a:chExt cx="1872" cy="1501"/>
          </a:xfrm>
        </p:grpSpPr>
        <p:pic>
          <p:nvPicPr>
            <p:cNvPr id="21511" name="Picture 11" descr="Pvtrpthn9"/>
            <p:cNvPicPr>
              <a:picLocks noChangeAspect="1" noChangeArrowheads="1"/>
            </p:cNvPicPr>
            <p:nvPr/>
          </p:nvPicPr>
          <p:blipFill>
            <a:blip r:embed="rId4" cstate="print">
              <a:lum contrast="12000"/>
            </a:blip>
            <a:srcRect l="9753" t="17241" r="17252" b="9750"/>
            <a:stretch>
              <a:fillRect/>
            </a:stretch>
          </p:blipFill>
          <p:spPr bwMode="auto">
            <a:xfrm>
              <a:off x="480" y="2448"/>
              <a:ext cx="1872" cy="1501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480" y="3833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21510" name="Rectangle 19"/>
          <p:cNvSpPr>
            <a:spLocks noChangeArrowheads="1"/>
          </p:cNvSpPr>
          <p:nvPr/>
        </p:nvSpPr>
        <p:spPr bwMode="auto">
          <a:xfrm>
            <a:off x="390525" y="317500"/>
            <a:ext cx="8364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i="1">
                <a:solidFill>
                  <a:schemeClr val="accent2"/>
                </a:solidFill>
                <a:latin typeface="Tahoma" pitchFamily="34" charset="0"/>
              </a:rPr>
              <a:t>Plasmodium vivax </a:t>
            </a:r>
            <a:r>
              <a:rPr lang="en-US" sz="2800" b="1">
                <a:solidFill>
                  <a:schemeClr val="accent2"/>
                </a:solidFill>
                <a:latin typeface="Tahoma" pitchFamily="34" charset="0"/>
              </a:rPr>
              <a:t>(trophozoite stage)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83C8BB2F-4787-4E57-B571-C3625019DBCA}" type="slidenum">
              <a:rPr lang="en-US"/>
              <a:pPr/>
              <a:t>24</a:t>
            </a:fld>
            <a:r>
              <a:rPr lang="en-US"/>
              <a:t> Morphology of  Malaria 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2286000" y="1143000"/>
            <a:ext cx="457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i="1">
                <a:solidFill>
                  <a:schemeClr val="accent2"/>
                </a:solidFill>
                <a:latin typeface="Tahoma" pitchFamily="34" charset="0"/>
              </a:rPr>
              <a:t>Plasmodium vivax</a:t>
            </a:r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stages in thin smear)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654050" y="2527300"/>
            <a:ext cx="2657475" cy="2400300"/>
            <a:chOff x="414" y="1608"/>
            <a:chExt cx="1674" cy="1512"/>
          </a:xfrm>
        </p:grpSpPr>
        <p:pic>
          <p:nvPicPr>
            <p:cNvPr id="1037" name="Picture 29" descr="Pvsingletrophthn"/>
            <p:cNvPicPr>
              <a:picLocks noChangeAspect="1" noChangeArrowheads="1"/>
            </p:cNvPicPr>
            <p:nvPr/>
          </p:nvPicPr>
          <p:blipFill>
            <a:blip r:embed="rId3" cstate="print"/>
            <a:srcRect l="18269" t="12802" r="25641" b="29285"/>
            <a:stretch>
              <a:fillRect/>
            </a:stretch>
          </p:blipFill>
          <p:spPr bwMode="auto">
            <a:xfrm>
              <a:off x="414" y="1608"/>
              <a:ext cx="1674" cy="1512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38" name="Text Box 21"/>
            <p:cNvSpPr txBox="1">
              <a:spLocks noChangeArrowheads="1"/>
            </p:cNvSpPr>
            <p:nvPr/>
          </p:nvSpPr>
          <p:spPr bwMode="auto">
            <a:xfrm>
              <a:off x="432" y="3004"/>
              <a:ext cx="38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039" name="Text Box 32"/>
            <p:cNvSpPr txBox="1">
              <a:spLocks noChangeArrowheads="1"/>
            </p:cNvSpPr>
            <p:nvPr/>
          </p:nvSpPr>
          <p:spPr bwMode="auto">
            <a:xfrm>
              <a:off x="597" y="1619"/>
              <a:ext cx="1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ahoma" pitchFamily="34" charset="0"/>
                </a:rPr>
                <a:t>Ring form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3311525" y="2540000"/>
            <a:ext cx="2792413" cy="2400300"/>
            <a:chOff x="2088" y="1608"/>
            <a:chExt cx="1759" cy="1512"/>
          </a:xfrm>
        </p:grpSpPr>
        <p:sp>
          <p:nvSpPr>
            <p:cNvPr id="1032" name="Text Box 28"/>
            <p:cNvSpPr txBox="1">
              <a:spLocks noChangeArrowheads="1"/>
            </p:cNvSpPr>
            <p:nvPr/>
          </p:nvSpPr>
          <p:spPr bwMode="auto">
            <a:xfrm>
              <a:off x="2088" y="3004"/>
              <a:ext cx="52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2173" y="1608"/>
              <a:ext cx="1674" cy="1512"/>
              <a:chOff x="2173" y="1608"/>
              <a:chExt cx="1674" cy="1512"/>
            </a:xfrm>
          </p:grpSpPr>
          <p:pic>
            <p:nvPicPr>
              <p:cNvPr id="1035" name="Picture 42" descr="Pvtrpthn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73" y="1608"/>
                <a:ext cx="1674" cy="1512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036" name="Text Box 33"/>
              <p:cNvSpPr txBox="1">
                <a:spLocks noChangeArrowheads="1"/>
              </p:cNvSpPr>
              <p:nvPr/>
            </p:nvSpPr>
            <p:spPr bwMode="auto">
              <a:xfrm>
                <a:off x="2265" y="1619"/>
                <a:ext cx="15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ahoma" pitchFamily="34" charset="0"/>
                  </a:rPr>
                  <a:t>Developing trophozoite</a:t>
                </a:r>
              </a:p>
            </p:txBody>
          </p:sp>
        </p:grpSp>
        <p:sp>
          <p:nvSpPr>
            <p:cNvPr id="1034" name="Text Box 46"/>
            <p:cNvSpPr txBox="1">
              <a:spLocks noChangeArrowheads="1"/>
            </p:cNvSpPr>
            <p:nvPr/>
          </p:nvSpPr>
          <p:spPr bwMode="auto">
            <a:xfrm>
              <a:off x="2088" y="3004"/>
              <a:ext cx="59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  <p:graphicFrame>
        <p:nvGraphicFramePr>
          <p:cNvPr id="229376" name="Object 0"/>
          <p:cNvGraphicFramePr>
            <a:graphicFrameLocks noChangeAspect="1"/>
          </p:cNvGraphicFramePr>
          <p:nvPr/>
        </p:nvGraphicFramePr>
        <p:xfrm>
          <a:off x="6248400" y="2557463"/>
          <a:ext cx="2438400" cy="2382837"/>
        </p:xfrm>
        <a:graphic>
          <a:graphicData uri="http://schemas.openxmlformats.org/presentationml/2006/ole">
            <p:oleObj spid="_x0000_s1026" name="Photo Editor Photo" r:id="rId5" imgW="1905266" imgH="1905266" progId="">
              <p:embed/>
            </p:oleObj>
          </a:graphicData>
        </a:graphic>
      </p:graphicFrame>
      <p:sp>
        <p:nvSpPr>
          <p:cNvPr id="84020" name="Text Box 52"/>
          <p:cNvSpPr txBox="1">
            <a:spLocks noChangeArrowheads="1"/>
          </p:cNvSpPr>
          <p:nvPr/>
        </p:nvSpPr>
        <p:spPr bwMode="auto">
          <a:xfrm>
            <a:off x="6383338" y="2590800"/>
            <a:ext cx="2151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Mature Trophozoite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utoUpdateAnimBg="0"/>
      <p:bldP spid="8402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DC91D2CC-62F1-44B0-B710-DCDC383284BD}" type="slidenum">
              <a:rPr lang="en-US"/>
              <a:pPr/>
              <a:t>25</a:t>
            </a:fld>
            <a:r>
              <a:rPr lang="en-US"/>
              <a:t> Morphology of  Malaria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267200" y="1371600"/>
            <a:ext cx="4495800" cy="4302125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sz="2400" b="1" smtClean="0"/>
              <a:t>Diagnostic Points:</a:t>
            </a:r>
          </a:p>
          <a:p>
            <a:pPr eaLnBrk="1" hangingPunct="1">
              <a:lnSpc>
                <a:spcPct val="125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Large, covering almost               or the entire enlarged RBC</a:t>
            </a:r>
          </a:p>
          <a:p>
            <a:pPr eaLnBrk="1" hangingPunct="1">
              <a:lnSpc>
                <a:spcPct val="125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Few to moderate</a:t>
            </a:r>
          </a:p>
          <a:p>
            <a:pPr eaLnBrk="1" hangingPunct="1">
              <a:lnSpc>
                <a:spcPct val="125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12 – 24  merozoites in irregular cluster</a:t>
            </a:r>
          </a:p>
          <a:p>
            <a:pPr eaLnBrk="1" hangingPunct="1">
              <a:lnSpc>
                <a:spcPct val="125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Yellowish-brown loose pigments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endParaRPr lang="en-US" sz="2400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9600" y="1870075"/>
            <a:ext cx="3352800" cy="3311525"/>
            <a:chOff x="384" y="1178"/>
            <a:chExt cx="2112" cy="208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32" y="1178"/>
              <a:ext cx="2064" cy="2086"/>
              <a:chOff x="480" y="1008"/>
              <a:chExt cx="2160" cy="2086"/>
            </a:xfrm>
          </p:grpSpPr>
          <p:pic>
            <p:nvPicPr>
              <p:cNvPr id="22536" name="Picture 5" descr="para2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6000" contrast="12000"/>
              </a:blip>
              <a:srcRect/>
              <a:stretch>
                <a:fillRect/>
              </a:stretch>
            </p:blipFill>
            <p:spPr bwMode="auto">
              <a:xfrm>
                <a:off x="480" y="1008"/>
                <a:ext cx="2160" cy="2086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2537" name="Rectangle 6"/>
              <p:cNvSpPr>
                <a:spLocks noChangeArrowheads="1"/>
              </p:cNvSpPr>
              <p:nvPr/>
            </p:nvSpPr>
            <p:spPr bwMode="auto">
              <a:xfrm>
                <a:off x="480" y="1008"/>
                <a:ext cx="2160" cy="2086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22535" name="Text Box 8"/>
            <p:cNvSpPr txBox="1">
              <a:spLocks noChangeArrowheads="1"/>
            </p:cNvSpPr>
            <p:nvPr/>
          </p:nvSpPr>
          <p:spPr bwMode="auto">
            <a:xfrm>
              <a:off x="384" y="3148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390525" y="317500"/>
            <a:ext cx="8364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i="1">
                <a:solidFill>
                  <a:schemeClr val="accent2"/>
                </a:solidFill>
                <a:latin typeface="Tahoma" pitchFamily="34" charset="0"/>
              </a:rPr>
              <a:t>Plasmodium vivax </a:t>
            </a:r>
            <a:r>
              <a:rPr lang="en-US" sz="2800" b="1">
                <a:solidFill>
                  <a:schemeClr val="accent2"/>
                </a:solidFill>
                <a:latin typeface="Tahoma" pitchFamily="34" charset="0"/>
              </a:rPr>
              <a:t>(schizont stage)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5"/>
          <p:cNvSpPr>
            <a:spLocks noChangeShapeType="1"/>
          </p:cNvSpPr>
          <p:nvPr/>
        </p:nvSpPr>
        <p:spPr bwMode="auto">
          <a:xfrm>
            <a:off x="251520" y="5499100"/>
            <a:ext cx="609600" cy="0"/>
          </a:xfrm>
          <a:prstGeom prst="line">
            <a:avLst/>
          </a:prstGeom>
          <a:noFill/>
          <a:ln w="44450">
            <a:solidFill>
              <a:srgbClr val="330033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165920" y="9001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2" descr="P"/>
          <p:cNvPicPr>
            <a:picLocks noChangeAspect="1" noChangeArrowheads="1"/>
          </p:cNvPicPr>
          <p:nvPr/>
        </p:nvPicPr>
        <p:blipFill>
          <a:blip r:embed="rId4" cstate="print"/>
          <a:srcRect l="1192" t="1729"/>
          <a:stretch>
            <a:fillRect/>
          </a:stretch>
        </p:blipFill>
        <p:spPr bwMode="auto">
          <a:xfrm>
            <a:off x="784920" y="2679700"/>
            <a:ext cx="6096000" cy="417830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546920" y="2451100"/>
            <a:ext cx="2590800" cy="762000"/>
            <a:chOff x="816" y="1152"/>
            <a:chExt cx="1632" cy="480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1680" y="1152"/>
              <a:ext cx="768" cy="480"/>
            </a:xfrm>
            <a:prstGeom prst="ellipse">
              <a:avLst/>
            </a:prstGeom>
            <a:noFill/>
            <a:ln w="9525">
              <a:solidFill>
                <a:srgbClr val="330033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816" y="1152"/>
              <a:ext cx="768" cy="237"/>
            </a:xfrm>
            <a:prstGeom prst="rect">
              <a:avLst/>
            </a:prstGeom>
            <a:solidFill>
              <a:srgbClr val="CCCC99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Platelet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536" y="1296"/>
              <a:ext cx="192" cy="96"/>
            </a:xfrm>
            <a:prstGeom prst="line">
              <a:avLst/>
            </a:prstGeom>
            <a:noFill/>
            <a:ln w="9525">
              <a:solidFill>
                <a:srgbClr val="330033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632520" y="2527300"/>
            <a:ext cx="8001000" cy="3886200"/>
            <a:chOff x="240" y="1200"/>
            <a:chExt cx="5040" cy="2448"/>
          </a:xfrm>
        </p:grpSpPr>
        <p:pic>
          <p:nvPicPr>
            <p:cNvPr id="10" name="Picture 7" descr="P"/>
            <p:cNvPicPr>
              <a:picLocks noChangeAspect="1" noChangeArrowheads="1"/>
            </p:cNvPicPr>
            <p:nvPr/>
          </p:nvPicPr>
          <p:blipFill>
            <a:blip r:embed="rId4" cstate="print"/>
            <a:srcRect l="45680" t="76575" r="44261" b="8267"/>
            <a:stretch>
              <a:fillRect/>
            </a:stretch>
          </p:blipFill>
          <p:spPr bwMode="auto">
            <a:xfrm>
              <a:off x="240" y="2496"/>
              <a:ext cx="1109" cy="1152"/>
            </a:xfrm>
            <a:prstGeom prst="rect">
              <a:avLst/>
            </a:prstGeom>
            <a:solidFill>
              <a:srgbClr val="CCCC99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</p:pic>
        <p:pic>
          <p:nvPicPr>
            <p:cNvPr id="11" name="Picture 6" descr="P"/>
            <p:cNvPicPr>
              <a:picLocks noChangeAspect="1" noChangeArrowheads="1"/>
            </p:cNvPicPr>
            <p:nvPr/>
          </p:nvPicPr>
          <p:blipFill>
            <a:blip r:embed="rId4" cstate="print"/>
            <a:srcRect l="44421" t="9084" r="38287" b="69597"/>
            <a:stretch>
              <a:fillRect/>
            </a:stretch>
          </p:blipFill>
          <p:spPr bwMode="auto">
            <a:xfrm>
              <a:off x="3024" y="1200"/>
              <a:ext cx="1440" cy="1224"/>
            </a:xfrm>
            <a:prstGeom prst="rect">
              <a:avLst/>
            </a:prstGeom>
            <a:solidFill>
              <a:srgbClr val="CCCC99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</p:pic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H="1" flipV="1">
              <a:off x="1392" y="3216"/>
              <a:ext cx="720" cy="384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 flipV="1">
              <a:off x="2592" y="2208"/>
              <a:ext cx="384" cy="288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4368" y="1440"/>
              <a:ext cx="912" cy="1275"/>
            </a:xfrm>
            <a:prstGeom prst="rect">
              <a:avLst/>
            </a:prstGeom>
            <a:solidFill>
              <a:srgbClr val="CCCC99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This RBC has two rings.  Schüffner’s dots are present in this cell.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480" y="1872"/>
              <a:ext cx="1296" cy="756"/>
            </a:xfrm>
            <a:prstGeom prst="rect">
              <a:avLst/>
            </a:prstGeom>
            <a:solidFill>
              <a:srgbClr val="CCCC99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This RBC is not as enlarged as the others. 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Schüffner’s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dots are not visible.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ectangle 20"/>
          <p:cNvSpPr/>
          <p:nvPr/>
        </p:nvSpPr>
        <p:spPr>
          <a:xfrm>
            <a:off x="251520" y="69269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In this malarial infection RBC is enlarged and oval, </a:t>
            </a:r>
            <a:r>
              <a:rPr lang="en-US" sz="2400" dirty="0" err="1" smtClean="0"/>
              <a:t>schuffner's</a:t>
            </a:r>
            <a:r>
              <a:rPr lang="en-US" sz="2400" dirty="0" smtClean="0"/>
              <a:t> dot is present. </a:t>
            </a:r>
            <a:r>
              <a:rPr lang="en-US" sz="2400" dirty="0" err="1" smtClean="0"/>
              <a:t>Trophozoite</a:t>
            </a:r>
            <a:r>
              <a:rPr lang="en-US" sz="2400" dirty="0" smtClean="0"/>
              <a:t> ring is 1/3 diameter of cell with heavy chromatin dot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CCADD15B-7A6F-4056-BD71-58094DB417B7}" type="slidenum">
              <a:rPr lang="en-US"/>
              <a:pPr/>
              <a:t>27</a:t>
            </a:fld>
            <a:r>
              <a:rPr lang="en-US"/>
              <a:t> Morphology of  Malaria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105400" y="1908175"/>
            <a:ext cx="4038600" cy="3819525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Diagnostic Points:</a:t>
            </a:r>
          </a:p>
          <a:p>
            <a:pPr eaLnBrk="1" hangingPunct="1">
              <a:lnSpc>
                <a:spcPct val="150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Round; large</a:t>
            </a:r>
          </a:p>
          <a:p>
            <a:pPr eaLnBrk="1" hangingPunct="1">
              <a:lnSpc>
                <a:spcPct val="150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Usually compact nucleus the periphery     </a:t>
            </a:r>
          </a:p>
          <a:p>
            <a:pPr eaLnBrk="1" hangingPunct="1">
              <a:lnSpc>
                <a:spcPct val="150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Chromatin is deep red         or magenta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rgbClr val="FF3300"/>
                </a:solidFill>
              </a:rPr>
              <a:t>	</a:t>
            </a:r>
            <a:endParaRPr lang="en-US" sz="2400" smtClean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96900" y="1371600"/>
            <a:ext cx="3060700" cy="2706688"/>
            <a:chOff x="376" y="816"/>
            <a:chExt cx="1928" cy="1705"/>
          </a:xfrm>
        </p:grpSpPr>
        <p:pic>
          <p:nvPicPr>
            <p:cNvPr id="23562" name="Picture 17" descr="Pvgamthin3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6000"/>
            </a:blip>
            <a:srcRect l="23360" t="30354" r="23947" b="21342"/>
            <a:stretch>
              <a:fillRect/>
            </a:stretch>
          </p:blipFill>
          <p:spPr bwMode="auto">
            <a:xfrm>
              <a:off x="376" y="816"/>
              <a:ext cx="1928" cy="1705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3563" name="Text Box 16"/>
            <p:cNvSpPr txBox="1">
              <a:spLocks noChangeArrowheads="1"/>
            </p:cNvSpPr>
            <p:nvPr/>
          </p:nvSpPr>
          <p:spPr bwMode="auto">
            <a:xfrm>
              <a:off x="376" y="2405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676400" y="3633788"/>
            <a:ext cx="3048000" cy="2613025"/>
            <a:chOff x="1056" y="2304"/>
            <a:chExt cx="1920" cy="1646"/>
          </a:xfrm>
        </p:grpSpPr>
        <p:sp>
          <p:nvSpPr>
            <p:cNvPr id="23559" name="Text Box 12"/>
            <p:cNvSpPr txBox="1">
              <a:spLocks noChangeArrowheads="1"/>
            </p:cNvSpPr>
            <p:nvPr/>
          </p:nvSpPr>
          <p:spPr bwMode="auto">
            <a:xfrm>
              <a:off x="1194" y="3828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pic>
          <p:nvPicPr>
            <p:cNvPr id="23560" name="Picture 15" descr="Pvgamthn7"/>
            <p:cNvPicPr>
              <a:picLocks noChangeAspect="1" noChangeArrowheads="1"/>
            </p:cNvPicPr>
            <p:nvPr/>
          </p:nvPicPr>
          <p:blipFill>
            <a:blip r:embed="rId4" cstate="print">
              <a:lum bright="6000" contrast="6000"/>
            </a:blip>
            <a:srcRect/>
            <a:stretch>
              <a:fillRect/>
            </a:stretch>
          </p:blipFill>
          <p:spPr bwMode="auto">
            <a:xfrm>
              <a:off x="1056" y="2304"/>
              <a:ext cx="1920" cy="1646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561" name="Text Box 18"/>
            <p:cNvSpPr txBox="1">
              <a:spLocks noChangeArrowheads="1"/>
            </p:cNvSpPr>
            <p:nvPr/>
          </p:nvSpPr>
          <p:spPr bwMode="auto">
            <a:xfrm>
              <a:off x="1056" y="3828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23558" name="Rectangle 21"/>
          <p:cNvSpPr>
            <a:spLocks noChangeArrowheads="1"/>
          </p:cNvSpPr>
          <p:nvPr/>
        </p:nvSpPr>
        <p:spPr bwMode="auto">
          <a:xfrm>
            <a:off x="390525" y="317500"/>
            <a:ext cx="8364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i="1">
                <a:solidFill>
                  <a:schemeClr val="accent2"/>
                </a:solidFill>
                <a:latin typeface="Tahoma" pitchFamily="34" charset="0"/>
              </a:rPr>
              <a:t>Plasmodium vivax </a:t>
            </a:r>
            <a:r>
              <a:rPr lang="en-US" sz="2800" b="1">
                <a:solidFill>
                  <a:schemeClr val="accent2"/>
                </a:solidFill>
                <a:latin typeface="Tahoma" pitchFamily="34" charset="0"/>
              </a:rPr>
              <a:t>(gametocyte stage)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bldLvl="4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662D8D2F-E240-4E60-B70D-D708F953F945}" type="slidenum">
              <a:rPr lang="en-US"/>
              <a:pPr/>
              <a:t>28</a:t>
            </a:fld>
            <a:r>
              <a:rPr lang="en-US"/>
              <a:t> Morphology of  Malaria 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2171700" y="838200"/>
            <a:ext cx="4800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i="1">
                <a:solidFill>
                  <a:schemeClr val="accent2"/>
                </a:solidFill>
                <a:latin typeface="Tahoma" pitchFamily="34" charset="0"/>
              </a:rPr>
              <a:t>Plasmodium vivax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(gametocyte stage in thin smear)</a:t>
            </a:r>
            <a:endParaRPr lang="en-US" sz="2000" b="1" i="1">
              <a:solidFill>
                <a:schemeClr val="accent2"/>
              </a:solidFill>
              <a:latin typeface="Tahoma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600200" y="1828800"/>
            <a:ext cx="5943600" cy="4000500"/>
            <a:chOff x="1200" y="1152"/>
            <a:chExt cx="3744" cy="2520"/>
          </a:xfrm>
        </p:grpSpPr>
        <p:pic>
          <p:nvPicPr>
            <p:cNvPr id="24581" name="Picture 7" descr="Pvgamthin1"/>
            <p:cNvPicPr>
              <a:picLocks noChangeAspect="1" noChangeArrowheads="1"/>
            </p:cNvPicPr>
            <p:nvPr/>
          </p:nvPicPr>
          <p:blipFill>
            <a:blip r:embed="rId2" cstate="print">
              <a:lum bright="6000" contrast="30000"/>
            </a:blip>
            <a:srcRect l="-69" t="1570" r="1764" b="6120"/>
            <a:stretch>
              <a:fillRect/>
            </a:stretch>
          </p:blipFill>
          <p:spPr bwMode="auto">
            <a:xfrm>
              <a:off x="1200" y="1152"/>
              <a:ext cx="3744" cy="252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582" name="Text Box 5"/>
            <p:cNvSpPr txBox="1">
              <a:spLocks noChangeArrowheads="1"/>
            </p:cNvSpPr>
            <p:nvPr/>
          </p:nvSpPr>
          <p:spPr bwMode="auto">
            <a:xfrm>
              <a:off x="1200" y="3516"/>
              <a:ext cx="4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C0FBF5CA-422A-42C6-8CE5-81306058BEF6}" type="slidenum">
              <a:rPr lang="en-US"/>
              <a:pPr/>
              <a:t>29</a:t>
            </a:fld>
            <a:r>
              <a:rPr lang="en-US"/>
              <a:t> Morphology of  Malaria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97400" y="1270000"/>
            <a:ext cx="4318000" cy="49022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Diagnostic Points:</a:t>
            </a:r>
          </a:p>
          <a:p>
            <a:pPr eaLnBrk="1" hangingPunct="1">
              <a:lnSpc>
                <a:spcPct val="110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Small, few</a:t>
            </a:r>
          </a:p>
          <a:p>
            <a:pPr eaLnBrk="1" hangingPunct="1">
              <a:lnSpc>
                <a:spcPct val="110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Ring to rounded, compact,  vacuolated or non-vacuolated, </a:t>
            </a:r>
          </a:p>
          <a:p>
            <a:pPr eaLnBrk="1" hangingPunct="1">
              <a:lnSpc>
                <a:spcPct val="110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Band forms seen</a:t>
            </a:r>
          </a:p>
          <a:p>
            <a:pPr eaLnBrk="1" hangingPunct="1">
              <a:lnSpc>
                <a:spcPct val="110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Dark, scattered pigments</a:t>
            </a:r>
          </a:p>
          <a:p>
            <a:pPr eaLnBrk="1" hangingPunct="1">
              <a:lnSpc>
                <a:spcPct val="110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Ziemman’s stipplings not clearly visible</a:t>
            </a:r>
          </a:p>
          <a:p>
            <a:pPr eaLnBrk="1" hangingPunct="1">
              <a:lnSpc>
                <a:spcPct val="110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Infected red cell not enlarged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5800" y="1270000"/>
            <a:ext cx="2895600" cy="2524125"/>
            <a:chOff x="432" y="828"/>
            <a:chExt cx="1824" cy="1590"/>
          </a:xfrm>
        </p:grpSpPr>
        <p:pic>
          <p:nvPicPr>
            <p:cNvPr id="25609" name="Picture 12" descr="Pmringformthn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30000"/>
            </a:blip>
            <a:srcRect l="15509" t="18570" r="18579" b="15506"/>
            <a:stretch>
              <a:fillRect/>
            </a:stretch>
          </p:blipFill>
          <p:spPr bwMode="auto">
            <a:xfrm>
              <a:off x="432" y="828"/>
              <a:ext cx="1824" cy="159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5610" name="Text Box 7"/>
            <p:cNvSpPr txBox="1">
              <a:spLocks noChangeArrowheads="1"/>
            </p:cNvSpPr>
            <p:nvPr/>
          </p:nvSpPr>
          <p:spPr bwMode="auto">
            <a:xfrm>
              <a:off x="432" y="2302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447800" y="3400425"/>
            <a:ext cx="2895600" cy="2587625"/>
            <a:chOff x="912" y="2258"/>
            <a:chExt cx="1824" cy="1630"/>
          </a:xfrm>
        </p:grpSpPr>
        <p:pic>
          <p:nvPicPr>
            <p:cNvPr id="25607" name="Picture 11" descr="Pmbandformthn"/>
            <p:cNvPicPr>
              <a:picLocks noChangeAspect="1" noChangeArrowheads="1"/>
            </p:cNvPicPr>
            <p:nvPr/>
          </p:nvPicPr>
          <p:blipFill>
            <a:blip r:embed="rId4" cstate="print">
              <a:lum bright="-12000" contrast="30000"/>
            </a:blip>
            <a:srcRect l="21187" t="13277" r="13899" b="13191"/>
            <a:stretch>
              <a:fillRect/>
            </a:stretch>
          </p:blipFill>
          <p:spPr bwMode="auto">
            <a:xfrm>
              <a:off x="912" y="2258"/>
              <a:ext cx="1824" cy="163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912" y="3772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25606" name="Rectangle 16"/>
          <p:cNvSpPr>
            <a:spLocks noChangeArrowheads="1"/>
          </p:cNvSpPr>
          <p:nvPr/>
        </p:nvSpPr>
        <p:spPr bwMode="auto">
          <a:xfrm>
            <a:off x="390525" y="317500"/>
            <a:ext cx="8364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i="1">
                <a:solidFill>
                  <a:schemeClr val="accent2"/>
                </a:solidFill>
                <a:latin typeface="Tahoma" pitchFamily="34" charset="0"/>
              </a:rPr>
              <a:t>Plasmodium malariae </a:t>
            </a:r>
            <a:r>
              <a:rPr lang="en-US" sz="2800" b="1">
                <a:solidFill>
                  <a:schemeClr val="accent2"/>
                </a:solidFill>
                <a:latin typeface="Tahoma" pitchFamily="34" charset="0"/>
              </a:rPr>
              <a:t>(trophozoite stage)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905000"/>
            <a:ext cx="6172200" cy="1981200"/>
          </a:xfrm>
          <a:noFill/>
        </p:spPr>
      </p:pic>
      <p:pic>
        <p:nvPicPr>
          <p:cNvPr id="35843" name="Picture 4" descr="malaria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4196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rapid-test-k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2057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optima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581400"/>
            <a:ext cx="14747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none" dirty="0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609600" y="914400"/>
            <a:ext cx="7391400" cy="946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 Black" pitchFamily="34" charset="0"/>
              </a:rPr>
              <a:t>Rapid diagnostic tests detect malaria 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BFC029A7-81F2-4CD5-9CDB-E0DA595970E5}" type="slidenum">
              <a:rPr lang="en-US"/>
              <a:pPr/>
              <a:t>30</a:t>
            </a:fld>
            <a:r>
              <a:rPr lang="en-US"/>
              <a:t> Morphology of  Malaria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72000" y="1716088"/>
            <a:ext cx="4114800" cy="4116387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sz="2400" b="1" smtClean="0"/>
              <a:t>Diagnostic Points:</a:t>
            </a:r>
          </a:p>
          <a:p>
            <a:pPr eaLnBrk="1" hangingPunct="1">
              <a:lnSpc>
                <a:spcPct val="125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Small, compact, dark</a:t>
            </a:r>
          </a:p>
          <a:p>
            <a:pPr eaLnBrk="1" hangingPunct="1">
              <a:lnSpc>
                <a:spcPct val="125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Usually few</a:t>
            </a:r>
          </a:p>
          <a:p>
            <a:pPr eaLnBrk="1" hangingPunct="1">
              <a:lnSpc>
                <a:spcPct val="125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6-12 merozoites in  “rosette” formation, but more often in irregular cluster     </a:t>
            </a:r>
          </a:p>
          <a:p>
            <a:pPr eaLnBrk="1" hangingPunct="1">
              <a:lnSpc>
                <a:spcPct val="125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Concentrated pigments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62000" y="1522413"/>
            <a:ext cx="2819400" cy="2436812"/>
            <a:chOff x="480" y="828"/>
            <a:chExt cx="1776" cy="1535"/>
          </a:xfrm>
        </p:grpSpPr>
        <p:pic>
          <p:nvPicPr>
            <p:cNvPr id="26633" name="Picture 10" descr="Pmschzntthn"/>
            <p:cNvPicPr>
              <a:picLocks noChangeAspect="1" noChangeArrowheads="1"/>
            </p:cNvPicPr>
            <p:nvPr/>
          </p:nvPicPr>
          <p:blipFill>
            <a:blip r:embed="rId3" cstate="print">
              <a:lum contrast="6000"/>
            </a:blip>
            <a:srcRect l="26947" t="24945" r="19048" b="21118"/>
            <a:stretch>
              <a:fillRect/>
            </a:stretch>
          </p:blipFill>
          <p:spPr bwMode="auto">
            <a:xfrm>
              <a:off x="480" y="828"/>
              <a:ext cx="1776" cy="153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634" name="Text Box 12"/>
            <p:cNvSpPr txBox="1">
              <a:spLocks noChangeArrowheads="1"/>
            </p:cNvSpPr>
            <p:nvPr/>
          </p:nvSpPr>
          <p:spPr bwMode="auto">
            <a:xfrm>
              <a:off x="480" y="2247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524000" y="3775075"/>
            <a:ext cx="2819400" cy="2436813"/>
            <a:chOff x="960" y="2378"/>
            <a:chExt cx="1776" cy="1535"/>
          </a:xfrm>
        </p:grpSpPr>
        <p:pic>
          <p:nvPicPr>
            <p:cNvPr id="26631" name="Picture 11" descr="Pmschzntthk2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24000"/>
            </a:blip>
            <a:srcRect l="10893" t="37422" r="53175" b="14595"/>
            <a:stretch>
              <a:fillRect/>
            </a:stretch>
          </p:blipFill>
          <p:spPr bwMode="auto">
            <a:xfrm>
              <a:off x="960" y="2378"/>
              <a:ext cx="1776" cy="153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632" name="Text Box 9"/>
            <p:cNvSpPr txBox="1">
              <a:spLocks noChangeArrowheads="1"/>
            </p:cNvSpPr>
            <p:nvPr/>
          </p:nvSpPr>
          <p:spPr bwMode="auto">
            <a:xfrm>
              <a:off x="960" y="3797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26630" name="Rectangle 18"/>
          <p:cNvSpPr>
            <a:spLocks noChangeArrowheads="1"/>
          </p:cNvSpPr>
          <p:nvPr/>
        </p:nvSpPr>
        <p:spPr bwMode="auto">
          <a:xfrm>
            <a:off x="390525" y="317500"/>
            <a:ext cx="8364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i="1">
                <a:solidFill>
                  <a:schemeClr val="accent2"/>
                </a:solidFill>
                <a:latin typeface="Tahoma" pitchFamily="34" charset="0"/>
              </a:rPr>
              <a:t>Plasmodium malariae </a:t>
            </a:r>
            <a:r>
              <a:rPr lang="en-US" sz="2800" b="1">
                <a:solidFill>
                  <a:schemeClr val="accent2"/>
                </a:solidFill>
                <a:latin typeface="Tahoma" pitchFamily="34" charset="0"/>
              </a:rPr>
              <a:t>(schizont stage)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05C016F3-4546-456B-AC7D-7AB6935E4D16}" type="slidenum">
              <a:rPr lang="en-US"/>
              <a:pPr/>
              <a:t>31</a:t>
            </a:fld>
            <a:r>
              <a:rPr lang="en-US"/>
              <a:t> Morphology of  Malaria 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191000" y="1355725"/>
            <a:ext cx="4648200" cy="475615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buFontTx/>
              <a:buNone/>
            </a:pPr>
            <a:r>
              <a:rPr lang="en-US" sz="2400" b="1" smtClean="0"/>
              <a:t>Diagnostic Points:</a:t>
            </a:r>
          </a:p>
          <a:p>
            <a:pPr eaLnBrk="1" hangingPunct="1">
              <a:lnSpc>
                <a:spcPct val="120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Smaller than </a:t>
            </a:r>
            <a:r>
              <a:rPr lang="en-US" sz="2400" i="1" smtClean="0"/>
              <a:t>P. vivax</a:t>
            </a:r>
          </a:p>
          <a:p>
            <a:pPr eaLnBrk="1" hangingPunct="1">
              <a:lnSpc>
                <a:spcPct val="120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Few</a:t>
            </a:r>
          </a:p>
          <a:p>
            <a:pPr eaLnBrk="1" hangingPunct="1">
              <a:lnSpc>
                <a:spcPct val="120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Ring to rounded, compact </a:t>
            </a:r>
          </a:p>
          <a:p>
            <a:pPr eaLnBrk="1" hangingPunct="1">
              <a:lnSpc>
                <a:spcPct val="120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Single, prominent chromatin</a:t>
            </a:r>
          </a:p>
          <a:p>
            <a:pPr eaLnBrk="1" hangingPunct="1">
              <a:lnSpc>
                <a:spcPct val="120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Schizonts with 4-12 merozoites</a:t>
            </a:r>
          </a:p>
          <a:p>
            <a:pPr eaLnBrk="1" hangingPunct="1">
              <a:lnSpc>
                <a:spcPct val="120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Reported in the Philippines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z="2400" smtClean="0"/>
          </a:p>
          <a:p>
            <a:pPr eaLnBrk="1" hangingPunct="1"/>
            <a:endParaRPr lang="en-US" sz="2400" smtClean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935038" y="1492250"/>
            <a:ext cx="2816225" cy="4114800"/>
            <a:chOff x="589" y="1056"/>
            <a:chExt cx="1774" cy="2592"/>
          </a:xfrm>
        </p:grpSpPr>
        <p:pic>
          <p:nvPicPr>
            <p:cNvPr id="28678" name="Picture 12" descr="Povalethn"/>
            <p:cNvPicPr>
              <a:picLocks noChangeAspect="1" noChangeArrowheads="1"/>
            </p:cNvPicPr>
            <p:nvPr/>
          </p:nvPicPr>
          <p:blipFill>
            <a:blip r:embed="rId3" cstate="print"/>
            <a:srcRect b="72728"/>
            <a:stretch>
              <a:fillRect/>
            </a:stretch>
          </p:blipFill>
          <p:spPr bwMode="auto">
            <a:xfrm>
              <a:off x="589" y="1056"/>
              <a:ext cx="1774" cy="1296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8679" name="Picture 13" descr="Povalethn"/>
            <p:cNvPicPr>
              <a:picLocks noChangeAspect="1" noChangeArrowheads="1"/>
            </p:cNvPicPr>
            <p:nvPr/>
          </p:nvPicPr>
          <p:blipFill>
            <a:blip r:embed="rId3" cstate="print"/>
            <a:srcRect t="58182"/>
            <a:stretch>
              <a:fillRect/>
            </a:stretch>
          </p:blipFill>
          <p:spPr bwMode="auto">
            <a:xfrm>
              <a:off x="589" y="2352"/>
              <a:ext cx="1774" cy="1296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589" y="3532"/>
              <a:ext cx="9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Malaria Tutorials, Wellcome Trust</a:t>
              </a:r>
            </a:p>
          </p:txBody>
        </p:sp>
      </p:grpSp>
      <p:sp>
        <p:nvSpPr>
          <p:cNvPr id="28677" name="Rectangle 16"/>
          <p:cNvSpPr>
            <a:spLocks noChangeArrowheads="1"/>
          </p:cNvSpPr>
          <p:nvPr/>
        </p:nvSpPr>
        <p:spPr bwMode="auto">
          <a:xfrm>
            <a:off x="390525" y="317500"/>
            <a:ext cx="8364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i="1">
                <a:solidFill>
                  <a:schemeClr val="accent2"/>
                </a:solidFill>
                <a:latin typeface="Tahoma" pitchFamily="34" charset="0"/>
              </a:rPr>
              <a:t>Plasmodium ovale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3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487863" y="1231900"/>
            <a:ext cx="4267200" cy="44196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115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Infection of an individual by more than one species of </a:t>
            </a:r>
            <a:r>
              <a:rPr lang="en-US" sz="2400" i="1" smtClean="0"/>
              <a:t>Plasmodium </a:t>
            </a:r>
          </a:p>
          <a:p>
            <a:pPr eaLnBrk="1" hangingPunct="1">
              <a:lnSpc>
                <a:spcPct val="115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Common in endemic areas in the Philippines</a:t>
            </a:r>
          </a:p>
          <a:p>
            <a:pPr eaLnBrk="1" hangingPunct="1">
              <a:lnSpc>
                <a:spcPct val="115000"/>
              </a:lnSpc>
              <a:buSzPct val="75000"/>
              <a:buFontTx/>
              <a:buBlip>
                <a:blip r:embed="rId2"/>
              </a:buBlip>
            </a:pPr>
            <a:r>
              <a:rPr lang="en-US" sz="2400" i="1" smtClean="0"/>
              <a:t>P. falciparum</a:t>
            </a:r>
            <a:r>
              <a:rPr lang="en-US" sz="2400" smtClean="0"/>
              <a:t> and </a:t>
            </a:r>
            <a:r>
              <a:rPr lang="en-US" sz="2400" i="1" smtClean="0"/>
              <a:t>P. vivax</a:t>
            </a:r>
          </a:p>
          <a:p>
            <a:pPr eaLnBrk="1" hangingPunct="1">
              <a:lnSpc>
                <a:spcPct val="115000"/>
              </a:lnSpc>
              <a:buSzPct val="75000"/>
              <a:buFontTx/>
              <a:buBlip>
                <a:blip r:embed="rId2"/>
              </a:buBlip>
            </a:pPr>
            <a:r>
              <a:rPr lang="en-US" sz="2400" smtClean="0"/>
              <a:t>Can easily be overlooked (blood films must be studied carefully to rule out mixed infections)</a:t>
            </a:r>
          </a:p>
          <a:p>
            <a:pPr eaLnBrk="1" hangingPunct="1">
              <a:lnSpc>
                <a:spcPct val="115000"/>
              </a:lnSpc>
            </a:pPr>
            <a:endParaRPr lang="en-US" sz="240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5800" y="1676400"/>
            <a:ext cx="3581400" cy="3276600"/>
            <a:chOff x="432" y="1296"/>
            <a:chExt cx="2256" cy="2064"/>
          </a:xfrm>
        </p:grpSpPr>
        <p:pic>
          <p:nvPicPr>
            <p:cNvPr id="29702" name="Picture 7" descr="MixedInfthn2"/>
            <p:cNvPicPr>
              <a:picLocks noChangeAspect="1" noChangeArrowheads="1"/>
            </p:cNvPicPr>
            <p:nvPr/>
          </p:nvPicPr>
          <p:blipFill>
            <a:blip r:embed="rId3" cstate="print">
              <a:lum bright="-18000" contrast="24000"/>
            </a:blip>
            <a:srcRect l="13121" t="10315" r="10342" b="13123"/>
            <a:stretch>
              <a:fillRect/>
            </a:stretch>
          </p:blipFill>
          <p:spPr bwMode="auto">
            <a:xfrm>
              <a:off x="432" y="1296"/>
              <a:ext cx="2256" cy="2064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9703" name="Text Box 6"/>
            <p:cNvSpPr txBox="1">
              <a:spLocks noChangeArrowheads="1"/>
            </p:cNvSpPr>
            <p:nvPr/>
          </p:nvSpPr>
          <p:spPr bwMode="auto">
            <a:xfrm>
              <a:off x="432" y="3244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390525" y="317500"/>
            <a:ext cx="8364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chemeClr val="accent2"/>
                </a:solidFill>
                <a:latin typeface="Tahoma" pitchFamily="34" charset="0"/>
              </a:rPr>
              <a:t>Mixed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41591530-B635-4664-8384-AA38AB442EF1}" type="slidenum">
              <a:rPr lang="en-US"/>
              <a:pPr/>
              <a:t>33</a:t>
            </a:fld>
            <a:r>
              <a:rPr lang="en-US"/>
              <a:t> Morphology of  Malaria 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1905000" y="381000"/>
            <a:ext cx="533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i="1">
                <a:solidFill>
                  <a:schemeClr val="accent2"/>
                </a:solidFill>
                <a:latin typeface="Tahoma" pitchFamily="34" charset="0"/>
              </a:rPr>
              <a:t>P. vivax </a:t>
            </a:r>
            <a:r>
              <a:rPr lang="en-US" sz="2800" b="1">
                <a:solidFill>
                  <a:schemeClr val="accent2"/>
                </a:solidFill>
                <a:latin typeface="Tahoma" pitchFamily="34" charset="0"/>
              </a:rPr>
              <a:t>trophozoite and </a:t>
            </a:r>
          </a:p>
          <a:p>
            <a:r>
              <a:rPr lang="en-US" sz="2800" b="1" i="1">
                <a:solidFill>
                  <a:schemeClr val="accent2"/>
                </a:solidFill>
                <a:latin typeface="Tahoma" pitchFamily="34" charset="0"/>
              </a:rPr>
              <a:t>P. falciparum</a:t>
            </a:r>
            <a:r>
              <a:rPr lang="en-US" sz="2800" b="1">
                <a:solidFill>
                  <a:schemeClr val="accent2"/>
                </a:solidFill>
                <a:latin typeface="Tahoma" pitchFamily="34" charset="0"/>
              </a:rPr>
              <a:t> gametocyte </a:t>
            </a:r>
          </a:p>
          <a:p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(Mixed infection, thin smear)</a:t>
            </a:r>
            <a:br>
              <a:rPr lang="en-US" sz="2000" b="1">
                <a:solidFill>
                  <a:schemeClr val="accent2"/>
                </a:solidFill>
                <a:latin typeface="Tahoma" pitchFamily="34" charset="0"/>
              </a:rPr>
            </a:br>
            <a:endParaRPr lang="en-US" sz="2000" b="1">
              <a:solidFill>
                <a:schemeClr val="accent2"/>
              </a:solidFill>
              <a:latin typeface="Tahoma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600200" y="1828800"/>
            <a:ext cx="5943600" cy="4113213"/>
            <a:chOff x="1296" y="1152"/>
            <a:chExt cx="3744" cy="2591"/>
          </a:xfrm>
        </p:grpSpPr>
        <p:pic>
          <p:nvPicPr>
            <p:cNvPr id="30725" name="Picture 8" descr="MixedInfthn"/>
            <p:cNvPicPr>
              <a:picLocks noChangeAspect="1" noChangeArrowheads="1"/>
            </p:cNvPicPr>
            <p:nvPr/>
          </p:nvPicPr>
          <p:blipFill>
            <a:blip r:embed="rId2" cstate="print">
              <a:lum contrast="18000"/>
            </a:blip>
            <a:srcRect l="5734" t="8264" r="8244" b="14684"/>
            <a:stretch>
              <a:fillRect/>
            </a:stretch>
          </p:blipFill>
          <p:spPr bwMode="auto">
            <a:xfrm>
              <a:off x="1296" y="1152"/>
              <a:ext cx="3744" cy="2591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0726" name="Text Box 7"/>
            <p:cNvSpPr txBox="1">
              <a:spLocks noChangeArrowheads="1"/>
            </p:cNvSpPr>
            <p:nvPr/>
          </p:nvSpPr>
          <p:spPr bwMode="auto">
            <a:xfrm>
              <a:off x="1296" y="3608"/>
              <a:ext cx="4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3C332D92-BCD1-400E-8AE3-374DBC342629}" type="slidenum">
              <a:rPr lang="en-US"/>
              <a:pPr/>
              <a:t>34</a:t>
            </a:fld>
            <a:r>
              <a:rPr lang="en-US"/>
              <a:t> Morphology of  Malaria 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2171700" y="5257800"/>
            <a:ext cx="480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i="1">
                <a:solidFill>
                  <a:schemeClr val="accent2"/>
                </a:solidFill>
                <a:latin typeface="Tahoma" pitchFamily="34" charset="0"/>
              </a:rPr>
              <a:t>Plasmodium falciparum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43000" y="762000"/>
            <a:ext cx="6858000" cy="4495800"/>
            <a:chOff x="864" y="480"/>
            <a:chExt cx="4320" cy="2832"/>
          </a:xfrm>
        </p:grpSpPr>
        <p:pic>
          <p:nvPicPr>
            <p:cNvPr id="32773" name="Picture 10" descr="Pfringsthn6"/>
            <p:cNvPicPr>
              <a:picLocks noChangeAspect="1" noChangeArrowheads="1"/>
            </p:cNvPicPr>
            <p:nvPr/>
          </p:nvPicPr>
          <p:blipFill>
            <a:blip r:embed="rId2" cstate="print">
              <a:lum bright="-18000" contrast="12000"/>
            </a:blip>
            <a:srcRect l="5208"/>
            <a:stretch>
              <a:fillRect/>
            </a:stretch>
          </p:blipFill>
          <p:spPr bwMode="auto">
            <a:xfrm>
              <a:off x="864" y="480"/>
              <a:ext cx="4320" cy="2832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74" name="Text Box 8"/>
            <p:cNvSpPr txBox="1">
              <a:spLocks noChangeArrowheads="1"/>
            </p:cNvSpPr>
            <p:nvPr/>
          </p:nvSpPr>
          <p:spPr bwMode="auto">
            <a:xfrm>
              <a:off x="864" y="3177"/>
              <a:ext cx="4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98576D88-EAF1-4C10-AB31-5E84DEA6F2B9}" type="slidenum">
              <a:rPr lang="en-US"/>
              <a:pPr/>
              <a:t>35</a:t>
            </a:fld>
            <a:r>
              <a:rPr lang="en-US"/>
              <a:t> Morphology of  Malaria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81100" y="685800"/>
            <a:ext cx="6781800" cy="4648200"/>
            <a:chOff x="912" y="432"/>
            <a:chExt cx="4272" cy="2928"/>
          </a:xfrm>
        </p:grpSpPr>
        <p:pic>
          <p:nvPicPr>
            <p:cNvPr id="44037" name="Picture 3" descr="Pmbandformthn5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912" y="432"/>
              <a:ext cx="4272" cy="2928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4038" name="Text Box 4"/>
            <p:cNvSpPr txBox="1">
              <a:spLocks noChangeArrowheads="1"/>
            </p:cNvSpPr>
            <p:nvPr/>
          </p:nvSpPr>
          <p:spPr bwMode="auto">
            <a:xfrm>
              <a:off x="912" y="3225"/>
              <a:ext cx="4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171700" y="5295900"/>
            <a:ext cx="480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i="1">
                <a:solidFill>
                  <a:schemeClr val="accent2"/>
                </a:solidFill>
                <a:latin typeface="Tahoma" pitchFamily="34" charset="0"/>
              </a:rPr>
              <a:t>Plasmodium malariae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1F3B3BD1-B729-47C1-BD6E-A266AC5433F0}" type="slidenum">
              <a:rPr lang="en-US"/>
              <a:pPr/>
              <a:t>36</a:t>
            </a:fld>
            <a:r>
              <a:rPr lang="en-US"/>
              <a:t> Morphology of  Malaria 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714500" y="571500"/>
          <a:ext cx="5905500" cy="4457700"/>
        </p:xfrm>
        <a:graphic>
          <a:graphicData uri="http://schemas.openxmlformats.org/presentationml/2006/ole">
            <p:oleObj spid="_x0000_s2050" name="Photo Editor Photo" r:id="rId3" imgW="1905266" imgH="1905266" progId="">
              <p:embed/>
            </p:oleObj>
          </a:graphicData>
        </a:graphic>
      </p:graphicFrame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1981200" y="5043488"/>
            <a:ext cx="518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i="1">
                <a:solidFill>
                  <a:schemeClr val="accent2"/>
                </a:solidFill>
                <a:latin typeface="Tahoma" pitchFamily="34" charset="0"/>
              </a:rPr>
              <a:t>Plasmodium vivax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121DB724-DFAC-4132-8D64-4BC7AF8109A9}" type="slidenum">
              <a:rPr lang="en-US"/>
              <a:pPr/>
              <a:t>37</a:t>
            </a:fld>
            <a:r>
              <a:rPr lang="en-US"/>
              <a:t> Morphology of  Malaria 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143000" y="457200"/>
          <a:ext cx="6934200" cy="4572000"/>
        </p:xfrm>
        <a:graphic>
          <a:graphicData uri="http://schemas.openxmlformats.org/presentationml/2006/ole">
            <p:oleObj spid="_x0000_s3074" name="Photo Editor Photo" r:id="rId3" imgW="3333333" imgH="3333333" progId="">
              <p:embed/>
            </p:oleObj>
          </a:graphicData>
        </a:graphic>
      </p:graphicFrame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2171700" y="5029200"/>
            <a:ext cx="480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i="1">
                <a:solidFill>
                  <a:schemeClr val="accent2"/>
                </a:solidFill>
                <a:latin typeface="Tahoma" pitchFamily="34" charset="0"/>
              </a:rPr>
              <a:t>Plasmodium falciparum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25 year-old male from India,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who came 3 months ago was admitted in KKUH with a history of severe </a:t>
            </a:r>
            <a:r>
              <a:rPr lang="en-US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anaemia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intermittent high grade fever for the last two months not responding to antibiotics.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vivax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6192688" cy="4094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Plasmodium </a:t>
            </a:r>
            <a:r>
              <a:rPr lang="en-US" dirty="0" err="1" smtClean="0"/>
              <a:t>vivax</a:t>
            </a:r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businessman who makes frequent trips to Thailand , presents with intermittent  fever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Plasmodium </a:t>
            </a:r>
            <a:r>
              <a:rPr lang="en-US" dirty="0" err="1" smtClean="0"/>
              <a:t>vivax</a:t>
            </a:r>
            <a:endParaRPr lang="ar-SA" dirty="0"/>
          </a:p>
        </p:txBody>
      </p:sp>
      <p:pic>
        <p:nvPicPr>
          <p:cNvPr id="5" name="Picture 4" descr="vivax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696744" cy="43485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optima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3152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none"/>
              <a:t>Rapid diagnostic tests detect malaria 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student in KSU who returned three weeks  from vacation in Africa  , he developed intermittent fever last week  and lost consciousness a short time ago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Plasmodium </a:t>
            </a:r>
            <a:r>
              <a:rPr lang="en-US" dirty="0" err="1" smtClean="0"/>
              <a:t>falciparum</a:t>
            </a:r>
            <a:endParaRPr lang="ar-SA" dirty="0"/>
          </a:p>
        </p:txBody>
      </p:sp>
      <p:pic>
        <p:nvPicPr>
          <p:cNvPr id="6" name="Picture 5" descr="http://www.cdfound.to.it/img/p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6878376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7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The patient was then treated with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schizontocidal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antimalarial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drugs, a follow-up blood film  is shown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 ANY PARASITES? WHAT STAGE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Plasmodium </a:t>
            </a:r>
            <a:r>
              <a:rPr lang="en-US" dirty="0" err="1" smtClean="0"/>
              <a:t>flaciparum</a:t>
            </a:r>
            <a:r>
              <a:rPr lang="en-US" dirty="0" smtClean="0"/>
              <a:t> , gametocyte stage </a:t>
            </a:r>
            <a:endParaRPr lang="ar-SA" dirty="0"/>
          </a:p>
        </p:txBody>
      </p:sp>
      <p:pic>
        <p:nvPicPr>
          <p:cNvPr id="5" name="Picture 2" descr="http://www.medicine.cmu.ac.th/dept/parasite/proto/p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719756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7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7 year old child presented  with anemia  ,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hepatospenomegaly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and fever .Not responding to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antimalarials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and  antibiotics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Bone marrow smear is shown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 ANY PARASITES? WHAT STAGE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Leishmania</a:t>
            </a:r>
            <a:r>
              <a:rPr lang="en-US" dirty="0" smtClean="0"/>
              <a:t> , </a:t>
            </a:r>
            <a:r>
              <a:rPr lang="en-US" dirty="0" err="1" smtClean="0"/>
              <a:t>amastigote</a:t>
            </a:r>
            <a:r>
              <a:rPr lang="en-US" dirty="0" smtClean="0"/>
              <a:t>   stage  </a:t>
            </a:r>
            <a:endParaRPr lang="ar-SA" dirty="0"/>
          </a:p>
        </p:txBody>
      </p:sp>
      <p:pic>
        <p:nvPicPr>
          <p:cNvPr id="6" name="صورة 2" descr="6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5616624" cy="42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91465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pic>
        <p:nvPicPr>
          <p:cNvPr id="24579" name="Picture 3" descr="http://sabatinelli-g/collect/who/archives/HASH01b5/023bc76f/bbf4ec98/0dff.dir/p19b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19200" y="1752600"/>
            <a:ext cx="62484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085850" y="12192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Light microscopy:1:  Preparing blood film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abatinelli-g/collect/who/archives/HASH01b5/023bc76f/bbf4ec98/0dff.dir/p19a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143000" y="1219200"/>
            <a:ext cx="63246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1066800" y="7620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Light microscopy:1:  Preparing blood film</a:t>
            </a:r>
            <a:endParaRPr lang="ar-SA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909888" y="2233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pic>
        <p:nvPicPr>
          <p:cNvPr id="26627" name="Picture 3" descr="http://sabatinelli-g/collect/who/archives/HASH01b5/023bc76f/bbf4ec98/0dff.dir/p19c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676400" y="12573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909888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pic>
        <p:nvPicPr>
          <p:cNvPr id="27651" name="Picture 3" descr="http://sabatinelli-g/collect/who/archives/HASH01b5/023bc76f/bbf4ec98/0dff.dir/p20a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143000" y="1371600"/>
            <a:ext cx="6524625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881313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886075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0146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1066800" y="7620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Light microscopy:1:  Preparing blood film</a:t>
            </a:r>
            <a:endParaRPr lang="ar-SA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909888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881313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pic>
        <p:nvPicPr>
          <p:cNvPr id="28676" name="Picture 4" descr="http://sabatinelli-g/collect/who/archives/HASH01b5/023bc76f/bbf4ec98/0dff.dir/p20b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4400" y="762000"/>
            <a:ext cx="7315200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74320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0146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1066800" y="7620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Light microscopy:1:  Preparing blood film</a:t>
            </a:r>
            <a:endParaRPr lang="ar-SA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87624" y="404664"/>
            <a:ext cx="6432376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2056</TotalTime>
  <Words>1010</Words>
  <Application>Microsoft Office PowerPoint</Application>
  <PresentationFormat>On-screen Show (4:3)</PresentationFormat>
  <Paragraphs>217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رحلة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Plasmodium falciparum (trophozoite stage)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KHAIRAT</dc:creator>
  <cp:lastModifiedBy>ahmed</cp:lastModifiedBy>
  <cp:revision>12</cp:revision>
  <dcterms:created xsi:type="dcterms:W3CDTF">2011-01-11T10:14:28Z</dcterms:created>
  <dcterms:modified xsi:type="dcterms:W3CDTF">2011-01-19T08:38:56Z</dcterms:modified>
</cp:coreProperties>
</file>