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4"/>
  </p:notesMasterIdLst>
  <p:sldIdLst>
    <p:sldId id="307" r:id="rId2"/>
    <p:sldId id="305" r:id="rId3"/>
    <p:sldId id="306" r:id="rId4"/>
    <p:sldId id="304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271" r:id="rId14"/>
    <p:sldId id="272" r:id="rId15"/>
    <p:sldId id="270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58" r:id="rId27"/>
    <p:sldId id="283" r:id="rId28"/>
    <p:sldId id="284" r:id="rId29"/>
    <p:sldId id="285" r:id="rId30"/>
    <p:sldId id="286" r:id="rId31"/>
    <p:sldId id="288" r:id="rId32"/>
    <p:sldId id="289" r:id="rId33"/>
    <p:sldId id="290" r:id="rId34"/>
    <p:sldId id="292" r:id="rId35"/>
    <p:sldId id="293" r:id="rId36"/>
    <p:sldId id="294" r:id="rId37"/>
    <p:sldId id="295" r:id="rId38"/>
    <p:sldId id="266" r:id="rId39"/>
    <p:sldId id="311" r:id="rId40"/>
    <p:sldId id="312" r:id="rId41"/>
    <p:sldId id="313" r:id="rId42"/>
    <p:sldId id="314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02" y="-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1F9D7-FACE-4A2C-88DB-F1BD9D4CE04D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AADC05-7970-486C-822D-9EFD238FC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AADC05-7970-486C-822D-9EFD238FCA73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عنوان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16" name="عنصر نائب للتاريخ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499E-A4C9-496F-B58D-C39A6C1D342F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عنصر نائب لرقم الشريحة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9DC515E-360C-4CD4-9CD9-B903038B8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499E-A4C9-496F-B58D-C39A6C1D342F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C515E-360C-4CD4-9CD9-B903038B8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499E-A4C9-496F-B58D-C39A6C1D342F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C515E-360C-4CD4-9CD9-B903038B8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39781-CC06-440E-8AF5-8FA61422357B}" type="slidenum">
              <a:rPr lang="en-US"/>
              <a:pPr>
                <a:defRPr/>
              </a:pPr>
              <a:t>‹#›</a:t>
            </a:fld>
            <a:r>
              <a:rPr lang="en-US"/>
              <a:t> Morphology of  Malaria 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77AAA8-2517-4AE4-A416-00DE726A7BF1}" type="slidenum">
              <a:rPr lang="en-US"/>
              <a:pPr>
                <a:defRPr/>
              </a:pPr>
              <a:t>‹#›</a:t>
            </a:fld>
            <a:r>
              <a:rPr lang="en-US"/>
              <a:t> Morphology of  Malaria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وان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7" name="عنصر نائب للمحتوى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5" name="عنصر نائب للتاريخ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499E-A4C9-496F-B58D-C39A6C1D342F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عنصر نائب لرقم الشريحة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9DC515E-360C-4CD4-9CD9-B903038B8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عنصر نائب للنص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9" name="عنصر نائب للتاريخ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499E-A4C9-496F-B58D-C39A6C1D342F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11" name="عنصر نائب للتذييل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عنصر نائب لرقم الشريحة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C515E-360C-4CD4-9CD9-B903038B8F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عنوان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عنوان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4" name="عنصر نائب للمحتوى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1" name="عنصر نائب للتاريخ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499E-A4C9-496F-B58D-C39A6C1D342F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عنصر نائب لرقم الشريحة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C515E-360C-4CD4-9CD9-B903038B8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عنوان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25" name="عنصر نائب للنص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8" name="عنصر نائب للمحتوى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499E-A4C9-496F-B58D-C39A6C1D342F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9DC515E-360C-4CD4-9CD9-B903038B8F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رابط مستقيم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عنوان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499E-A4C9-496F-B58D-C39A6C1D342F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21" name="عنصر نائب للتذييل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C515E-360C-4CD4-9CD9-B903038B8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499E-A4C9-496F-B58D-C39A6C1D342F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24" name="عنصر نائب للتذييل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C515E-360C-4CD4-9CD9-B903038B8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رابط مستقيم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عنوان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6" name="عنصر نائب للنص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4" name="عنصر نائب للمحتوى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5" name="عنصر نائب للتاريخ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499E-A4C9-496F-B58D-C39A6C1D342F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29" name="عنصر نائب للتذييل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C515E-360C-4CD4-9CD9-B903038B8F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عنصر نائب للصورة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7499E-A4C9-496F-B58D-C39A6C1D342F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عنصر نائب لرقم الشريحة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C515E-360C-4CD4-9CD9-B903038B8F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عنوان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6" name="عنصر نائب للنص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عنصر نائب للنص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1" name="عنصر نائب للتاريخ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E27499E-A4C9-496F-B58D-C39A6C1D342F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28" name="عنصر نائب للتذييل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9DC515E-360C-4CD4-9CD9-B903038B8F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عنصر نائب للعنوان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رابط مستقيم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http://sabatinelli-g/collect/who/archives/HASH01b5/023bc76f/bbf4ec98/0dff.dir/p20c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http://sabatinelli-g/collect/who/archives/HASH01b5/023bc76f/bbf4ec98/0dff.dir/p20d.jpg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http://sabatinelli-g/collect/who/archives/HASH01b5/023bc76f/bbf4ec98/0dff.dir/p20d.jpg" TargetMode="Externa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sabatinelli-g/collect/who/archives/HASH01b5/023bc76f/bbf4ec98/0dff.dir/p19b.jpg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http://sabatinelli-g/collect/who/archives/HASH01b5/023bc76f/bbf4ec98/0dff.dir/p19a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http://sabatinelli-g/collect/who/archives/HASH01b5/023bc76f/bbf4ec98/0dff.dir/p19c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http://sabatinelli-g/collect/who/archives/HASH01b5/023bc76f/bbf4ec98/0dff.dir/p20a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http://sabatinelli-g/collect/who/archives/HASH01b5/023bc76f/bbf4ec98/0dff.dir/p20b.jpg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020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851920" y="1628800"/>
            <a:ext cx="3240360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4000" b="1" dirty="0" smtClean="0">
                <a:solidFill>
                  <a:srgbClr val="FFFF00"/>
                </a:solidFill>
              </a:rPr>
              <a:t>PRACTICAL ON BLOOD PARASITES</a:t>
            </a:r>
            <a:endParaRPr lang="ar-SA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2909888" y="2238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ar-SA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2881313" y="2228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ar-SA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2886075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ar-SA"/>
          </a:p>
        </p:txBody>
      </p:sp>
      <p:pic>
        <p:nvPicPr>
          <p:cNvPr id="29701" name="Picture 5" descr="http://sabatinelli-g/collect/who/archives/HASH01b5/023bc76f/bbf4ec98/0dff.dir/p20c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914400" y="838200"/>
            <a:ext cx="73152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3014663" y="2914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ar-SA"/>
          </a:p>
        </p:txBody>
      </p:sp>
      <p:sp>
        <p:nvSpPr>
          <p:cNvPr id="29704" name="Rectangle 7"/>
          <p:cNvSpPr>
            <a:spLocks noChangeArrowheads="1"/>
          </p:cNvSpPr>
          <p:nvPr/>
        </p:nvSpPr>
        <p:spPr bwMode="auto">
          <a:xfrm>
            <a:off x="1143000" y="762000"/>
            <a:ext cx="6457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Light microscopy:1:  Preparing blood film</a:t>
            </a:r>
            <a:endParaRPr lang="ar-SA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143000" y="685800"/>
            <a:ext cx="6477000" cy="5191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none" dirty="0">
                <a:latin typeface="Arial Black" pitchFamily="34" charset="0"/>
              </a:rPr>
              <a:t>Laboratory diagnosis of malaria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2909888" y="2238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ar-SA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2881313" y="2228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ar-SA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2886075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ar-SA"/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3014663" y="2914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ar-SA"/>
          </a:p>
        </p:txBody>
      </p:sp>
      <p:pic>
        <p:nvPicPr>
          <p:cNvPr id="30726" name="Picture 6" descr="http://sabatinelli-g/collect/who/archives/HASH01b5/023bc76f/bbf4ec98/0dff.dir/p20d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667000" y="2286000"/>
            <a:ext cx="311467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8" name="Rectangle 7"/>
          <p:cNvSpPr>
            <a:spLocks noChangeArrowheads="1"/>
          </p:cNvSpPr>
          <p:nvPr/>
        </p:nvSpPr>
        <p:spPr bwMode="auto">
          <a:xfrm>
            <a:off x="1085850" y="1219200"/>
            <a:ext cx="6457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Light microscopy: Thick and thin films</a:t>
            </a:r>
            <a:endParaRPr lang="ar-SA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143000" y="685800"/>
            <a:ext cx="6477000" cy="5191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none" dirty="0">
                <a:latin typeface="Arial Black" pitchFamily="34" charset="0"/>
              </a:rPr>
              <a:t>Laboratory diagnosis of malaria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572000" y="2209800"/>
            <a:ext cx="4191000" cy="3529013"/>
            <a:chOff x="1008" y="1008"/>
            <a:chExt cx="3888" cy="2726"/>
          </a:xfrm>
        </p:grpSpPr>
        <p:pic>
          <p:nvPicPr>
            <p:cNvPr id="251907" name="Picture 3" descr="Pfringsthk9"/>
            <p:cNvPicPr>
              <a:picLocks noChangeAspect="1" noChangeArrowheads="1"/>
            </p:cNvPicPr>
            <p:nvPr/>
          </p:nvPicPr>
          <p:blipFill>
            <a:blip r:embed="rId2" cstate="print">
              <a:lum bright="-12000" contrast="30000"/>
            </a:blip>
            <a:srcRect/>
            <a:stretch>
              <a:fillRect/>
            </a:stretch>
          </p:blipFill>
          <p:spPr bwMode="auto">
            <a:xfrm>
              <a:off x="1056" y="1008"/>
              <a:ext cx="3840" cy="2688"/>
            </a:xfrm>
            <a:prstGeom prst="rect">
              <a:avLst/>
            </a:prstGeom>
            <a:noFill/>
            <a:ln w="38100" cmpd="dbl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251908" name="Text Box 4"/>
            <p:cNvSpPr txBox="1">
              <a:spLocks noChangeArrowheads="1"/>
            </p:cNvSpPr>
            <p:nvPr/>
          </p:nvSpPr>
          <p:spPr bwMode="auto">
            <a:xfrm>
              <a:off x="1008" y="3561"/>
              <a:ext cx="482" cy="17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endParaRPr lang="ar-SA" sz="800" i="0">
                <a:solidFill>
                  <a:schemeClr val="tx1"/>
                </a:solidFill>
                <a:latin typeface="Tahoma" pitchFamily="34" charset="0"/>
              </a:endParaRPr>
            </a:p>
          </p:txBody>
        </p:sp>
      </p:grpSp>
      <p:sp>
        <p:nvSpPr>
          <p:cNvPr id="251909" name="Rectangle 5"/>
          <p:cNvSpPr>
            <a:spLocks noChangeArrowheads="1"/>
          </p:cNvSpPr>
          <p:nvPr/>
        </p:nvSpPr>
        <p:spPr bwMode="auto">
          <a:xfrm>
            <a:off x="4495800" y="685800"/>
            <a:ext cx="3962400" cy="115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>
                <a:solidFill>
                  <a:srgbClr val="000000"/>
                </a:solidFill>
                <a:latin typeface="Tahoma" pitchFamily="34" charset="0"/>
              </a:rPr>
              <a:t>Plasmodium falciparum </a:t>
            </a:r>
            <a:r>
              <a:rPr lang="en-US" sz="2000" i="0">
                <a:solidFill>
                  <a:srgbClr val="000000"/>
                </a:solidFill>
                <a:latin typeface="Tahoma" pitchFamily="34" charset="0"/>
              </a:rPr>
              <a:t>(trophozoite stage in thick smear)</a:t>
            </a: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457200" y="2209800"/>
            <a:ext cx="4038600" cy="3640138"/>
            <a:chOff x="1036" y="1065"/>
            <a:chExt cx="3860" cy="2652"/>
          </a:xfrm>
        </p:grpSpPr>
        <p:pic>
          <p:nvPicPr>
            <p:cNvPr id="251911" name="Picture 7" descr="Pfringsthn2"/>
            <p:cNvPicPr>
              <a:picLocks noChangeAspect="1" noChangeArrowheads="1"/>
            </p:cNvPicPr>
            <p:nvPr/>
          </p:nvPicPr>
          <p:blipFill>
            <a:blip r:embed="rId3" cstate="print">
              <a:lum contrast="12000"/>
            </a:blip>
            <a:srcRect t="7040" r="7042"/>
            <a:stretch>
              <a:fillRect/>
            </a:stretch>
          </p:blipFill>
          <p:spPr bwMode="auto">
            <a:xfrm>
              <a:off x="1056" y="1065"/>
              <a:ext cx="3840" cy="2542"/>
            </a:xfrm>
            <a:prstGeom prst="rect">
              <a:avLst/>
            </a:prstGeom>
            <a:noFill/>
            <a:ln w="38100" cmpd="dbl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251912" name="Text Box 8"/>
            <p:cNvSpPr txBox="1">
              <a:spLocks noChangeArrowheads="1"/>
            </p:cNvSpPr>
            <p:nvPr/>
          </p:nvSpPr>
          <p:spPr bwMode="auto">
            <a:xfrm>
              <a:off x="1036" y="3471"/>
              <a:ext cx="499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sz="800" i="0">
                  <a:solidFill>
                    <a:schemeClr val="tx1"/>
                  </a:solidFill>
                  <a:latin typeface="Tahoma" pitchFamily="34" charset="0"/>
                </a:rPr>
                <a:t>CCMOVBD</a:t>
              </a:r>
            </a:p>
          </p:txBody>
        </p:sp>
      </p:grpSp>
      <p:sp>
        <p:nvSpPr>
          <p:cNvPr id="251913" name="Rectangle 9"/>
          <p:cNvSpPr>
            <a:spLocks noChangeArrowheads="1"/>
          </p:cNvSpPr>
          <p:nvPr/>
        </p:nvSpPr>
        <p:spPr bwMode="auto">
          <a:xfrm>
            <a:off x="0" y="685800"/>
            <a:ext cx="4572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>
                <a:solidFill>
                  <a:srgbClr val="000000"/>
                </a:solidFill>
                <a:latin typeface="Tahoma" pitchFamily="34" charset="0"/>
              </a:rPr>
              <a:t>Plasmodium falciparum </a:t>
            </a:r>
            <a:r>
              <a:rPr lang="en-US" sz="2000" i="0">
                <a:solidFill>
                  <a:srgbClr val="000000"/>
                </a:solidFill>
                <a:latin typeface="Tahoma" pitchFamily="34" charset="0"/>
              </a:rPr>
              <a:t>(trophozoite stage in thin smear)</a:t>
            </a:r>
          </a:p>
        </p:txBody>
      </p:sp>
      <p:pic>
        <p:nvPicPr>
          <p:cNvPr id="251915" name="Picture 11" descr="http://sabatinelli-g/collect/who/archives/HASH01b5/023bc76f/bbf4ec98/0dff.dir/p20d.jpg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2895600" y="2590800"/>
            <a:ext cx="3114675" cy="1028700"/>
          </a:xfrm>
          <a:prstGeom prst="rect">
            <a:avLst/>
          </a:prstGeom>
          <a:noFill/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115616" y="0"/>
            <a:ext cx="6477000" cy="5191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none" dirty="0">
                <a:latin typeface="Arial Black" pitchFamily="34" charset="0"/>
              </a:rPr>
              <a:t>Laboratory diagnosis of malaria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1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1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909" grpId="0" autoUpdateAnimBg="0"/>
      <p:bldP spid="25191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FB1DBC00-205E-4D8F-8978-A628665802A1}" type="slidenum">
              <a:rPr lang="en-US"/>
              <a:pPr/>
              <a:t>13</a:t>
            </a:fld>
            <a:r>
              <a:rPr lang="en-US"/>
              <a:t> Morphology of  Malaria </a:t>
            </a: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5470525" y="5054600"/>
            <a:ext cx="29749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l">
              <a:lnSpc>
                <a:spcPct val="90000"/>
              </a:lnSpc>
              <a:spcBef>
                <a:spcPct val="50000"/>
              </a:spcBef>
            </a:pPr>
            <a:r>
              <a:rPr lang="en-US" sz="2400">
                <a:latin typeface="Tahoma" pitchFamily="34" charset="0"/>
              </a:rPr>
              <a:t>3.  Gametocyte</a:t>
            </a:r>
          </a:p>
        </p:txBody>
      </p:sp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2384425" y="593725"/>
            <a:ext cx="4775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200" b="1">
                <a:solidFill>
                  <a:srgbClr val="0033CC"/>
                </a:solidFill>
                <a:latin typeface="Tahoma" pitchFamily="34" charset="0"/>
              </a:rPr>
              <a:t>   The Malaria Parasite</a:t>
            </a:r>
            <a:endParaRPr lang="en-US" sz="3200" b="1" i="1">
              <a:solidFill>
                <a:srgbClr val="0033CC"/>
              </a:solidFill>
              <a:latin typeface="Tahoma" pitchFamily="34" charset="0"/>
            </a:endParaRPr>
          </a:p>
        </p:txBody>
      </p:sp>
      <p:sp>
        <p:nvSpPr>
          <p:cNvPr id="22582" name="Text Box 54"/>
          <p:cNvSpPr txBox="1">
            <a:spLocks noChangeArrowheads="1"/>
          </p:cNvSpPr>
          <p:nvPr/>
        </p:nvSpPr>
        <p:spPr bwMode="auto">
          <a:xfrm>
            <a:off x="5329238" y="1816100"/>
            <a:ext cx="3421062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>
                <a:latin typeface="Tahoma" pitchFamily="34" charset="0"/>
              </a:rPr>
              <a:t>Three developmental</a:t>
            </a:r>
          </a:p>
          <a:p>
            <a:pPr algn="l">
              <a:spcBef>
                <a:spcPct val="50000"/>
              </a:spcBef>
            </a:pPr>
            <a:r>
              <a:rPr lang="en-US" sz="2400" b="1">
                <a:latin typeface="Tahoma" pitchFamily="34" charset="0"/>
              </a:rPr>
              <a:t>stages seen in blood </a:t>
            </a:r>
          </a:p>
          <a:p>
            <a:pPr algn="l">
              <a:spcBef>
                <a:spcPct val="50000"/>
              </a:spcBef>
            </a:pPr>
            <a:r>
              <a:rPr lang="en-US" sz="2400" b="1">
                <a:latin typeface="Tahoma" pitchFamily="34" charset="0"/>
              </a:rPr>
              <a:t>films:</a:t>
            </a:r>
          </a:p>
          <a:p>
            <a:pPr algn="l"/>
            <a:endParaRPr lang="en-US" sz="2400" b="1"/>
          </a:p>
        </p:txBody>
      </p:sp>
      <p:sp>
        <p:nvSpPr>
          <p:cNvPr id="22583" name="Text Box 55"/>
          <p:cNvSpPr txBox="1">
            <a:spLocks noChangeArrowheads="1"/>
          </p:cNvSpPr>
          <p:nvPr/>
        </p:nvSpPr>
        <p:spPr bwMode="auto">
          <a:xfrm>
            <a:off x="5470525" y="3602038"/>
            <a:ext cx="22288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90000"/>
              </a:lnSpc>
              <a:spcBef>
                <a:spcPct val="50000"/>
              </a:spcBef>
              <a:buFontTx/>
              <a:buAutoNum type="arabicPeriod"/>
            </a:pPr>
            <a:r>
              <a:rPr lang="en-US" sz="2400">
                <a:latin typeface="Tahoma" pitchFamily="34" charset="0"/>
              </a:rPr>
              <a:t>Trophozoite</a:t>
            </a:r>
          </a:p>
          <a:p>
            <a:pPr marL="457200" indent="-457200"/>
            <a:endParaRPr lang="en-US" sz="2400"/>
          </a:p>
        </p:txBody>
      </p:sp>
      <p:sp>
        <p:nvSpPr>
          <p:cNvPr id="22584" name="Text Box 56"/>
          <p:cNvSpPr txBox="1">
            <a:spLocks noChangeArrowheads="1"/>
          </p:cNvSpPr>
          <p:nvPr/>
        </p:nvSpPr>
        <p:spPr bwMode="auto">
          <a:xfrm>
            <a:off x="5468938" y="4354513"/>
            <a:ext cx="175577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90000"/>
              </a:lnSpc>
              <a:spcBef>
                <a:spcPct val="50000"/>
              </a:spcBef>
            </a:pPr>
            <a:r>
              <a:rPr lang="en-US" sz="2400">
                <a:latin typeface="Tahoma" pitchFamily="34" charset="0"/>
              </a:rPr>
              <a:t>2.  Schizont</a:t>
            </a:r>
          </a:p>
          <a:p>
            <a:pPr marL="457200" indent="-457200"/>
            <a:endParaRPr lang="en-US" sz="2400"/>
          </a:p>
        </p:txBody>
      </p:sp>
      <p:sp>
        <p:nvSpPr>
          <p:cNvPr id="12296" name="Line 17"/>
          <p:cNvSpPr>
            <a:spLocks noChangeShapeType="1"/>
          </p:cNvSpPr>
          <p:nvPr/>
        </p:nvSpPr>
        <p:spPr bwMode="auto">
          <a:xfrm>
            <a:off x="139700" y="43735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grpSp>
        <p:nvGrpSpPr>
          <p:cNvPr id="2" name="Group 80"/>
          <p:cNvGrpSpPr>
            <a:grpSpLocks/>
          </p:cNvGrpSpPr>
          <p:nvPr/>
        </p:nvGrpSpPr>
        <p:grpSpPr bwMode="auto">
          <a:xfrm>
            <a:off x="693738" y="1436688"/>
            <a:ext cx="4508500" cy="2222500"/>
            <a:chOff x="437" y="905"/>
            <a:chExt cx="2840" cy="1400"/>
          </a:xfrm>
        </p:grpSpPr>
        <p:pic>
          <p:nvPicPr>
            <p:cNvPr id="12306" name="Picture 65" descr="Pfringsthn3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24000"/>
            </a:blip>
            <a:srcRect l="43983" t="8565" r="14183" b="43964"/>
            <a:stretch>
              <a:fillRect/>
            </a:stretch>
          </p:blipFill>
          <p:spPr bwMode="auto">
            <a:xfrm>
              <a:off x="437" y="918"/>
              <a:ext cx="1402" cy="1387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2307" name="Picture 69" descr="Pvtrpthn12"/>
            <p:cNvPicPr>
              <a:picLocks noChangeAspect="1" noChangeArrowheads="1"/>
            </p:cNvPicPr>
            <p:nvPr/>
          </p:nvPicPr>
          <p:blipFill>
            <a:blip r:embed="rId3" cstate="print">
              <a:lum contrast="24000"/>
            </a:blip>
            <a:srcRect l="14349" t="13927" r="13899" b="14383"/>
            <a:stretch>
              <a:fillRect/>
            </a:stretch>
          </p:blipFill>
          <p:spPr bwMode="auto">
            <a:xfrm>
              <a:off x="1863" y="918"/>
              <a:ext cx="1414" cy="1387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2308" name="Text Box 59"/>
            <p:cNvSpPr txBox="1">
              <a:spLocks noChangeArrowheads="1"/>
            </p:cNvSpPr>
            <p:nvPr/>
          </p:nvSpPr>
          <p:spPr bwMode="auto">
            <a:xfrm>
              <a:off x="437" y="2189"/>
              <a:ext cx="480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  <p:sp>
          <p:nvSpPr>
            <p:cNvPr id="12309" name="Text Box 57"/>
            <p:cNvSpPr txBox="1">
              <a:spLocks noChangeArrowheads="1"/>
            </p:cNvSpPr>
            <p:nvPr/>
          </p:nvSpPr>
          <p:spPr bwMode="auto">
            <a:xfrm>
              <a:off x="1851" y="2189"/>
              <a:ext cx="480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  <p:sp>
          <p:nvSpPr>
            <p:cNvPr id="12310" name="Text Box 27"/>
            <p:cNvSpPr txBox="1">
              <a:spLocks noChangeArrowheads="1"/>
            </p:cNvSpPr>
            <p:nvPr/>
          </p:nvSpPr>
          <p:spPr bwMode="auto">
            <a:xfrm>
              <a:off x="1431" y="905"/>
              <a:ext cx="84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>
                  <a:solidFill>
                    <a:srgbClr val="FF3300"/>
                  </a:solidFill>
                  <a:latin typeface="Tahoma" pitchFamily="34" charset="0"/>
                </a:rPr>
                <a:t>Trophozoites</a:t>
              </a:r>
            </a:p>
          </p:txBody>
        </p:sp>
      </p:grpSp>
      <p:grpSp>
        <p:nvGrpSpPr>
          <p:cNvPr id="3" name="Group 84"/>
          <p:cNvGrpSpPr>
            <a:grpSpLocks/>
          </p:cNvGrpSpPr>
          <p:nvPr/>
        </p:nvGrpSpPr>
        <p:grpSpPr bwMode="auto">
          <a:xfrm>
            <a:off x="2938463" y="3690938"/>
            <a:ext cx="2263775" cy="2262187"/>
            <a:chOff x="1851" y="2325"/>
            <a:chExt cx="1426" cy="1425"/>
          </a:xfrm>
        </p:grpSpPr>
        <p:pic>
          <p:nvPicPr>
            <p:cNvPr id="12303" name="Picture 68" descr="Pfsinglemacrogamthn"/>
            <p:cNvPicPr>
              <a:picLocks noChangeAspect="1" noChangeArrowheads="1"/>
            </p:cNvPicPr>
            <p:nvPr/>
          </p:nvPicPr>
          <p:blipFill>
            <a:blip r:embed="rId4" cstate="print">
              <a:lum bright="-6000" contrast="30000"/>
            </a:blip>
            <a:srcRect l="9784" t="25359" r="8818" b="21262"/>
            <a:stretch>
              <a:fillRect/>
            </a:stretch>
          </p:blipFill>
          <p:spPr bwMode="auto">
            <a:xfrm>
              <a:off x="1863" y="2325"/>
              <a:ext cx="1414" cy="1425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2304" name="Text Box 58"/>
            <p:cNvSpPr txBox="1">
              <a:spLocks noChangeArrowheads="1"/>
            </p:cNvSpPr>
            <p:nvPr/>
          </p:nvSpPr>
          <p:spPr bwMode="auto">
            <a:xfrm>
              <a:off x="1851" y="3634"/>
              <a:ext cx="492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  <p:sp>
          <p:nvSpPr>
            <p:cNvPr id="12305" name="Text Box 29"/>
            <p:cNvSpPr txBox="1">
              <a:spLocks noChangeArrowheads="1"/>
            </p:cNvSpPr>
            <p:nvPr/>
          </p:nvSpPr>
          <p:spPr bwMode="auto">
            <a:xfrm>
              <a:off x="2279" y="2325"/>
              <a:ext cx="79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>
                  <a:solidFill>
                    <a:srgbClr val="FF3300"/>
                  </a:solidFill>
                  <a:latin typeface="Tahoma" pitchFamily="34" charset="0"/>
                </a:rPr>
                <a:t>Gametocyte</a:t>
              </a:r>
            </a:p>
          </p:txBody>
        </p:sp>
      </p:grpSp>
      <p:grpSp>
        <p:nvGrpSpPr>
          <p:cNvPr id="4" name="Group 83"/>
          <p:cNvGrpSpPr>
            <a:grpSpLocks/>
          </p:cNvGrpSpPr>
          <p:nvPr/>
        </p:nvGrpSpPr>
        <p:grpSpPr bwMode="auto">
          <a:xfrm>
            <a:off x="693738" y="3690938"/>
            <a:ext cx="2225675" cy="2262187"/>
            <a:chOff x="437" y="2325"/>
            <a:chExt cx="1402" cy="1425"/>
          </a:xfrm>
        </p:grpSpPr>
        <p:pic>
          <p:nvPicPr>
            <p:cNvPr id="12300" name="Picture 77" descr="Pfschzntthn2"/>
            <p:cNvPicPr>
              <a:picLocks noChangeAspect="1" noChangeArrowheads="1"/>
            </p:cNvPicPr>
            <p:nvPr/>
          </p:nvPicPr>
          <p:blipFill>
            <a:blip r:embed="rId5" cstate="print">
              <a:lum contrast="12000"/>
            </a:blip>
            <a:srcRect l="26721" r="26819" b="43594"/>
            <a:stretch>
              <a:fillRect/>
            </a:stretch>
          </p:blipFill>
          <p:spPr bwMode="auto">
            <a:xfrm>
              <a:off x="437" y="2325"/>
              <a:ext cx="1402" cy="1425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2301" name="Text Box 47"/>
            <p:cNvSpPr txBox="1">
              <a:spLocks noChangeArrowheads="1"/>
            </p:cNvSpPr>
            <p:nvPr/>
          </p:nvSpPr>
          <p:spPr bwMode="auto">
            <a:xfrm>
              <a:off x="832" y="2325"/>
              <a:ext cx="59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>
                  <a:solidFill>
                    <a:srgbClr val="FF3300"/>
                  </a:solidFill>
                  <a:latin typeface="Tahoma" pitchFamily="34" charset="0"/>
                </a:rPr>
                <a:t>Schizont</a:t>
              </a:r>
            </a:p>
          </p:txBody>
        </p:sp>
        <p:sp>
          <p:nvSpPr>
            <p:cNvPr id="12302" name="Text Box 60"/>
            <p:cNvSpPr txBox="1">
              <a:spLocks noChangeArrowheads="1"/>
            </p:cNvSpPr>
            <p:nvPr/>
          </p:nvSpPr>
          <p:spPr bwMode="auto">
            <a:xfrm>
              <a:off x="437" y="3634"/>
              <a:ext cx="476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  <p:bldP spid="22582" grpId="0" autoUpdateAnimBg="0"/>
      <p:bldP spid="22583" grpId="0" autoUpdateAnimBg="0"/>
      <p:bldP spid="2258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9A221B24-CEA1-4562-A1EF-1863CA0F26D3}" type="slidenum">
              <a:rPr lang="en-US"/>
              <a:pPr/>
              <a:t>14</a:t>
            </a:fld>
            <a:r>
              <a:rPr lang="en-US"/>
              <a:t> Morphology of  Malaria </a:t>
            </a:r>
          </a:p>
        </p:txBody>
      </p:sp>
      <p:sp>
        <p:nvSpPr>
          <p:cNvPr id="13315" name="Rectangle 18"/>
          <p:cNvSpPr>
            <a:spLocks noChangeArrowheads="1"/>
          </p:cNvSpPr>
          <p:nvPr/>
        </p:nvSpPr>
        <p:spPr bwMode="auto">
          <a:xfrm>
            <a:off x="762000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>
                <a:solidFill>
                  <a:schemeClr val="accent2"/>
                </a:solidFill>
                <a:latin typeface="Tahoma" pitchFamily="34" charset="0"/>
              </a:rPr>
              <a:t>Features of </a:t>
            </a:r>
            <a:r>
              <a:rPr lang="en-US" sz="3200" b="1" i="1">
                <a:solidFill>
                  <a:schemeClr val="accent2"/>
                </a:solidFill>
                <a:latin typeface="Tahoma" pitchFamily="34" charset="0"/>
              </a:rPr>
              <a:t>Plasmodium</a:t>
            </a:r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838200" y="1976438"/>
            <a:ext cx="3481388" cy="3509962"/>
            <a:chOff x="528" y="1245"/>
            <a:chExt cx="2193" cy="2211"/>
          </a:xfrm>
        </p:grpSpPr>
        <p:pic>
          <p:nvPicPr>
            <p:cNvPr id="13325" name="Picture 2" descr="Pvcell"/>
            <p:cNvPicPr>
              <a:picLocks noChangeAspect="1" noChangeArrowheads="1"/>
            </p:cNvPicPr>
            <p:nvPr/>
          </p:nvPicPr>
          <p:blipFill>
            <a:blip r:embed="rId2" cstate="print">
              <a:lum contrast="12000"/>
            </a:blip>
            <a:srcRect l="7018" r="28070"/>
            <a:stretch>
              <a:fillRect/>
            </a:stretch>
          </p:blipFill>
          <p:spPr bwMode="auto">
            <a:xfrm>
              <a:off x="528" y="1245"/>
              <a:ext cx="2193" cy="2197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3326" name="Text Box 23"/>
            <p:cNvSpPr txBox="1">
              <a:spLocks noChangeArrowheads="1"/>
            </p:cNvSpPr>
            <p:nvPr/>
          </p:nvSpPr>
          <p:spPr bwMode="auto">
            <a:xfrm>
              <a:off x="528" y="3321"/>
              <a:ext cx="48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800" b="1">
                  <a:latin typeface="Tahoma" pitchFamily="34" charset="0"/>
                </a:rPr>
                <a:t>CCMOVBD</a:t>
              </a:r>
            </a:p>
          </p:txBody>
        </p:sp>
      </p:grp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5060950" y="2722563"/>
            <a:ext cx="3736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Tahoma" pitchFamily="34" charset="0"/>
              </a:rPr>
              <a:t>Nucleus/chromatin dot</a:t>
            </a: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5060950" y="3492500"/>
            <a:ext cx="179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Tahoma" pitchFamily="34" charset="0"/>
              </a:rPr>
              <a:t>Cytoplasm</a:t>
            </a: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5060950" y="4814888"/>
            <a:ext cx="179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Tahoma" pitchFamily="34" charset="0"/>
              </a:rPr>
              <a:t>Stippling</a:t>
            </a:r>
          </a:p>
        </p:txBody>
      </p:sp>
      <p:sp>
        <p:nvSpPr>
          <p:cNvPr id="57352" name="Line 8"/>
          <p:cNvSpPr>
            <a:spLocks noChangeShapeType="1"/>
          </p:cNvSpPr>
          <p:nvPr/>
        </p:nvSpPr>
        <p:spPr bwMode="auto">
          <a:xfrm flipH="1">
            <a:off x="3124200" y="3721100"/>
            <a:ext cx="1830388" cy="271463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57353" name="Line 9"/>
          <p:cNvSpPr>
            <a:spLocks noChangeShapeType="1"/>
          </p:cNvSpPr>
          <p:nvPr/>
        </p:nvSpPr>
        <p:spPr bwMode="auto">
          <a:xfrm flipH="1" flipV="1">
            <a:off x="2438400" y="3992563"/>
            <a:ext cx="2516188" cy="105092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57357" name="Line 13"/>
          <p:cNvSpPr>
            <a:spLocks noChangeShapeType="1"/>
          </p:cNvSpPr>
          <p:nvPr/>
        </p:nvSpPr>
        <p:spPr bwMode="auto">
          <a:xfrm flipH="1">
            <a:off x="3124200" y="2144713"/>
            <a:ext cx="1649413" cy="1516062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57361" name="Text Box 17"/>
          <p:cNvSpPr txBox="1">
            <a:spLocks noChangeArrowheads="1"/>
          </p:cNvSpPr>
          <p:nvPr/>
        </p:nvSpPr>
        <p:spPr bwMode="auto">
          <a:xfrm>
            <a:off x="5060950" y="1916113"/>
            <a:ext cx="1390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Tahoma" pitchFamily="34" charset="0"/>
              </a:rPr>
              <a:t>Vacuole</a:t>
            </a:r>
          </a:p>
        </p:txBody>
      </p:sp>
      <p:sp>
        <p:nvSpPr>
          <p:cNvPr id="57366" name="Line 22"/>
          <p:cNvSpPr>
            <a:spLocks noChangeShapeType="1"/>
          </p:cNvSpPr>
          <p:nvPr/>
        </p:nvSpPr>
        <p:spPr bwMode="auto">
          <a:xfrm flipH="1">
            <a:off x="3017838" y="2951163"/>
            <a:ext cx="1936750" cy="817562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7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autoUpdateAnimBg="0"/>
      <p:bldP spid="57348" grpId="0" autoUpdateAnimBg="0"/>
      <p:bldP spid="57350" grpId="0" autoUpdateAnimBg="0"/>
      <p:bldP spid="57352" grpId="0" animBg="1"/>
      <p:bldP spid="57353" grpId="0" animBg="1"/>
      <p:bldP spid="57357" grpId="0" animBg="1"/>
      <p:bldP spid="57361" grpId="0" autoUpdateAnimBg="0"/>
      <p:bldP spid="5736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648B0C36-35B3-445A-9294-63491145E7D7}" type="slidenum">
              <a:rPr lang="en-US"/>
              <a:pPr/>
              <a:t>15</a:t>
            </a:fld>
            <a:r>
              <a:rPr lang="en-US"/>
              <a:t> Morphology of  Malaria </a:t>
            </a:r>
          </a:p>
        </p:txBody>
      </p:sp>
      <p:sp>
        <p:nvSpPr>
          <p:cNvPr id="114690" name="Rectangle 2050"/>
          <p:cNvSpPr>
            <a:spLocks noChangeArrowheads="1"/>
          </p:cNvSpPr>
          <p:nvPr/>
        </p:nvSpPr>
        <p:spPr bwMode="auto">
          <a:xfrm>
            <a:off x="928688" y="2522538"/>
            <a:ext cx="77724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 dirty="0" smtClean="0">
                <a:solidFill>
                  <a:schemeClr val="accent2"/>
                </a:solidFill>
                <a:latin typeface="Tahoma" pitchFamily="34" charset="0"/>
              </a:rPr>
              <a:t>Species of malaria is identified by its microscopic appearance</a:t>
            </a:r>
            <a:r>
              <a:rPr lang="en-US" sz="4000" b="1" dirty="0" smtClean="0">
                <a:solidFill>
                  <a:schemeClr val="accent2"/>
                </a:solidFill>
                <a:latin typeface="Tahoma" pitchFamily="34" charset="0"/>
              </a:rPr>
              <a:t>:</a:t>
            </a:r>
            <a:endParaRPr lang="en-US" sz="4000" b="1" dirty="0">
              <a:solidFill>
                <a:schemeClr val="accent2"/>
              </a:solidFill>
              <a:latin typeface="Tahoma" pitchFamily="34" charset="0"/>
            </a:endParaRPr>
          </a:p>
        </p:txBody>
      </p:sp>
      <p:grpSp>
        <p:nvGrpSpPr>
          <p:cNvPr id="2" name="Group 2105"/>
          <p:cNvGrpSpPr>
            <a:grpSpLocks/>
          </p:cNvGrpSpPr>
          <p:nvPr/>
        </p:nvGrpSpPr>
        <p:grpSpPr bwMode="auto">
          <a:xfrm>
            <a:off x="533400" y="444500"/>
            <a:ext cx="3898900" cy="2078038"/>
            <a:chOff x="336" y="280"/>
            <a:chExt cx="2456" cy="1309"/>
          </a:xfrm>
        </p:grpSpPr>
        <p:grpSp>
          <p:nvGrpSpPr>
            <p:cNvPr id="3" name="Group 2100"/>
            <p:cNvGrpSpPr>
              <a:grpSpLocks/>
            </p:cNvGrpSpPr>
            <p:nvPr/>
          </p:nvGrpSpPr>
          <p:grpSpPr bwMode="auto">
            <a:xfrm>
              <a:off x="336" y="280"/>
              <a:ext cx="2456" cy="1309"/>
              <a:chOff x="585" y="280"/>
              <a:chExt cx="2207" cy="1309"/>
            </a:xfrm>
          </p:grpSpPr>
          <p:pic>
            <p:nvPicPr>
              <p:cNvPr id="10262" name="Picture 2099" descr="Pfschzntthn1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contrast="12000"/>
              </a:blip>
              <a:srcRect t="32036" r="32587" b="6741"/>
              <a:stretch>
                <a:fillRect/>
              </a:stretch>
            </p:blipFill>
            <p:spPr bwMode="auto">
              <a:xfrm>
                <a:off x="773" y="280"/>
                <a:ext cx="2019" cy="1309"/>
              </a:xfrm>
              <a:prstGeom prst="rect">
                <a:avLst/>
              </a:prstGeom>
              <a:noFill/>
              <a:ln w="38100" cmpd="dbl">
                <a:solidFill>
                  <a:srgbClr val="000000"/>
                </a:solidFill>
                <a:miter lim="800000"/>
                <a:headEnd/>
                <a:tailEnd/>
              </a:ln>
            </p:spPr>
          </p:pic>
          <p:sp>
            <p:nvSpPr>
              <p:cNvPr id="10263" name="Text Box 2089"/>
              <p:cNvSpPr txBox="1">
                <a:spLocks noChangeArrowheads="1"/>
              </p:cNvSpPr>
              <p:nvPr/>
            </p:nvSpPr>
            <p:spPr bwMode="auto">
              <a:xfrm>
                <a:off x="585" y="1473"/>
                <a:ext cx="847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600" b="1">
                    <a:latin typeface="Tahoma" pitchFamily="34" charset="0"/>
                  </a:rPr>
                  <a:t>CCMOVBD</a:t>
                </a:r>
              </a:p>
            </p:txBody>
          </p:sp>
        </p:grpSp>
        <p:sp>
          <p:nvSpPr>
            <p:cNvPr id="10261" name="Text Box 2101"/>
            <p:cNvSpPr txBox="1">
              <a:spLocks noChangeArrowheads="1"/>
            </p:cNvSpPr>
            <p:nvPr/>
          </p:nvSpPr>
          <p:spPr bwMode="auto">
            <a:xfrm>
              <a:off x="1441" y="1367"/>
              <a:ext cx="135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i="1"/>
                <a:t>Plasmodium falciparum</a:t>
              </a:r>
            </a:p>
          </p:txBody>
        </p:sp>
      </p:grpSp>
      <p:grpSp>
        <p:nvGrpSpPr>
          <p:cNvPr id="4" name="Group 2106"/>
          <p:cNvGrpSpPr>
            <a:grpSpLocks/>
          </p:cNvGrpSpPr>
          <p:nvPr/>
        </p:nvGrpSpPr>
        <p:grpSpPr bwMode="auto">
          <a:xfrm>
            <a:off x="4833938" y="444500"/>
            <a:ext cx="3867150" cy="2070100"/>
            <a:chOff x="3045" y="280"/>
            <a:chExt cx="2436" cy="1304"/>
          </a:xfrm>
        </p:grpSpPr>
        <p:grpSp>
          <p:nvGrpSpPr>
            <p:cNvPr id="5" name="Group 2091"/>
            <p:cNvGrpSpPr>
              <a:grpSpLocks/>
            </p:cNvGrpSpPr>
            <p:nvPr/>
          </p:nvGrpSpPr>
          <p:grpSpPr bwMode="auto">
            <a:xfrm>
              <a:off x="3045" y="280"/>
              <a:ext cx="2436" cy="1304"/>
              <a:chOff x="3045" y="280"/>
              <a:chExt cx="2247" cy="1309"/>
            </a:xfrm>
          </p:grpSpPr>
          <p:pic>
            <p:nvPicPr>
              <p:cNvPr id="10258" name="Picture 2055" descr="para24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12000"/>
              </a:blip>
              <a:srcRect/>
              <a:stretch>
                <a:fillRect/>
              </a:stretch>
            </p:blipFill>
            <p:spPr bwMode="auto">
              <a:xfrm>
                <a:off x="3273" y="280"/>
                <a:ext cx="2019" cy="1304"/>
              </a:xfrm>
              <a:prstGeom prst="rect">
                <a:avLst/>
              </a:prstGeom>
              <a:noFill/>
              <a:ln w="38100" cmpd="dbl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10259" name="Text Box 2056"/>
              <p:cNvSpPr txBox="1">
                <a:spLocks noChangeArrowheads="1"/>
              </p:cNvSpPr>
              <p:nvPr/>
            </p:nvSpPr>
            <p:spPr bwMode="auto">
              <a:xfrm>
                <a:off x="3045" y="1473"/>
                <a:ext cx="847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600" b="1">
                    <a:latin typeface="Tahoma" pitchFamily="34" charset="0"/>
                  </a:rPr>
                  <a:t>CCMOVBD</a:t>
                </a:r>
              </a:p>
            </p:txBody>
          </p:sp>
        </p:grpSp>
        <p:sp>
          <p:nvSpPr>
            <p:cNvPr id="10257" name="Text Box 2102"/>
            <p:cNvSpPr txBox="1">
              <a:spLocks noChangeArrowheads="1"/>
            </p:cNvSpPr>
            <p:nvPr/>
          </p:nvSpPr>
          <p:spPr bwMode="auto">
            <a:xfrm>
              <a:off x="4422" y="1362"/>
              <a:ext cx="105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i="1"/>
                <a:t>Plasmodium vivax</a:t>
              </a:r>
            </a:p>
          </p:txBody>
        </p:sp>
      </p:grpSp>
      <p:grpSp>
        <p:nvGrpSpPr>
          <p:cNvPr id="6" name="Group 2107"/>
          <p:cNvGrpSpPr>
            <a:grpSpLocks/>
          </p:cNvGrpSpPr>
          <p:nvPr/>
        </p:nvGrpSpPr>
        <p:grpSpPr bwMode="auto">
          <a:xfrm>
            <a:off x="533400" y="4151313"/>
            <a:ext cx="3898900" cy="2078037"/>
            <a:chOff x="336" y="2615"/>
            <a:chExt cx="2456" cy="1309"/>
          </a:xfrm>
        </p:grpSpPr>
        <p:grpSp>
          <p:nvGrpSpPr>
            <p:cNvPr id="7" name="Group 2094"/>
            <p:cNvGrpSpPr>
              <a:grpSpLocks/>
            </p:cNvGrpSpPr>
            <p:nvPr/>
          </p:nvGrpSpPr>
          <p:grpSpPr bwMode="auto">
            <a:xfrm>
              <a:off x="336" y="2615"/>
              <a:ext cx="2456" cy="1309"/>
              <a:chOff x="585" y="2615"/>
              <a:chExt cx="2207" cy="1309"/>
            </a:xfrm>
          </p:grpSpPr>
          <p:pic>
            <p:nvPicPr>
              <p:cNvPr id="10254" name="Picture 2092" descr="Pmbandformthn3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30000" contrast="42000"/>
              </a:blip>
              <a:srcRect/>
              <a:stretch>
                <a:fillRect/>
              </a:stretch>
            </p:blipFill>
            <p:spPr bwMode="auto">
              <a:xfrm>
                <a:off x="773" y="2615"/>
                <a:ext cx="2019" cy="1309"/>
              </a:xfrm>
              <a:prstGeom prst="rect">
                <a:avLst/>
              </a:prstGeom>
              <a:noFill/>
              <a:ln w="38100" cmpd="dbl">
                <a:solidFill>
                  <a:srgbClr val="000000"/>
                </a:solidFill>
                <a:miter lim="800000"/>
                <a:headEnd/>
                <a:tailEnd/>
              </a:ln>
            </p:spPr>
          </p:pic>
          <p:sp>
            <p:nvSpPr>
              <p:cNvPr id="10255" name="Text Box 2093"/>
              <p:cNvSpPr txBox="1">
                <a:spLocks noChangeArrowheads="1"/>
              </p:cNvSpPr>
              <p:nvPr/>
            </p:nvSpPr>
            <p:spPr bwMode="auto">
              <a:xfrm>
                <a:off x="585" y="3808"/>
                <a:ext cx="847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600" b="1">
                    <a:latin typeface="Tahoma" pitchFamily="34" charset="0"/>
                  </a:rPr>
                  <a:t>CCMOVBD</a:t>
                </a:r>
              </a:p>
            </p:txBody>
          </p:sp>
        </p:grpSp>
        <p:sp>
          <p:nvSpPr>
            <p:cNvPr id="10253" name="Text Box 2103"/>
            <p:cNvSpPr txBox="1">
              <a:spLocks noChangeArrowheads="1"/>
            </p:cNvSpPr>
            <p:nvPr/>
          </p:nvSpPr>
          <p:spPr bwMode="auto">
            <a:xfrm>
              <a:off x="1541" y="3702"/>
              <a:ext cx="125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i="1"/>
                <a:t>Plasmodium malariae</a:t>
              </a:r>
            </a:p>
          </p:txBody>
        </p:sp>
      </p:grpSp>
      <p:grpSp>
        <p:nvGrpSpPr>
          <p:cNvPr id="8" name="Group 2108"/>
          <p:cNvGrpSpPr>
            <a:grpSpLocks/>
          </p:cNvGrpSpPr>
          <p:nvPr/>
        </p:nvGrpSpPr>
        <p:grpSpPr bwMode="auto">
          <a:xfrm>
            <a:off x="5195888" y="4175125"/>
            <a:ext cx="3505200" cy="2054225"/>
            <a:chOff x="3273" y="2630"/>
            <a:chExt cx="2208" cy="1294"/>
          </a:xfrm>
        </p:grpSpPr>
        <p:grpSp>
          <p:nvGrpSpPr>
            <p:cNvPr id="9" name="Group 2084"/>
            <p:cNvGrpSpPr>
              <a:grpSpLocks/>
            </p:cNvGrpSpPr>
            <p:nvPr/>
          </p:nvGrpSpPr>
          <p:grpSpPr bwMode="auto">
            <a:xfrm>
              <a:off x="3273" y="2630"/>
              <a:ext cx="2208" cy="1294"/>
              <a:chOff x="3273" y="2731"/>
              <a:chExt cx="2019" cy="1294"/>
            </a:xfrm>
          </p:grpSpPr>
          <p:pic>
            <p:nvPicPr>
              <p:cNvPr id="10250" name="Picture 2061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 bright="-12000" contrast="6000"/>
              </a:blip>
              <a:srcRect l="30592" t="28294" r="35693" b="27707"/>
              <a:stretch>
                <a:fillRect/>
              </a:stretch>
            </p:blipFill>
            <p:spPr bwMode="auto">
              <a:xfrm>
                <a:off x="3273" y="2731"/>
                <a:ext cx="2019" cy="1294"/>
              </a:xfrm>
              <a:prstGeom prst="rect">
                <a:avLst/>
              </a:prstGeom>
              <a:noFill/>
              <a:ln w="38100" cmpd="dbl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10251" name="Text Box 2062"/>
              <p:cNvSpPr txBox="1">
                <a:spLocks noChangeArrowheads="1"/>
              </p:cNvSpPr>
              <p:nvPr/>
            </p:nvSpPr>
            <p:spPr bwMode="auto">
              <a:xfrm>
                <a:off x="3273" y="3909"/>
                <a:ext cx="1058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600" b="1">
                    <a:latin typeface="Tahoma" pitchFamily="34" charset="0"/>
                  </a:rPr>
                  <a:t>Malaria Tutorials, Wellcome Trust</a:t>
                </a:r>
              </a:p>
            </p:txBody>
          </p:sp>
        </p:grpSp>
        <p:sp>
          <p:nvSpPr>
            <p:cNvPr id="10249" name="Text Box 2104"/>
            <p:cNvSpPr txBox="1">
              <a:spLocks noChangeArrowheads="1"/>
            </p:cNvSpPr>
            <p:nvPr/>
          </p:nvSpPr>
          <p:spPr bwMode="auto">
            <a:xfrm>
              <a:off x="4415" y="3712"/>
              <a:ext cx="106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i="1"/>
                <a:t>Plasmodium ovale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8A48FBDC-FC68-4CF4-82C4-C345CD872821}" type="slidenum">
              <a:rPr lang="en-US"/>
              <a:pPr/>
              <a:t>16</a:t>
            </a:fld>
            <a:r>
              <a:rPr lang="en-US"/>
              <a:t> Morphology of  Malaria 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703263" y="317500"/>
            <a:ext cx="8364537" cy="914400"/>
          </a:xfrm>
        </p:spPr>
        <p:txBody>
          <a:bodyPr/>
          <a:lstStyle/>
          <a:p>
            <a:pPr algn="l" eaLnBrk="1" hangingPunct="1"/>
            <a:r>
              <a:rPr lang="en-US" sz="2800" i="1" smtClean="0"/>
              <a:t>Plasmodium falciparum </a:t>
            </a:r>
            <a:r>
              <a:rPr lang="en-US" sz="2800" smtClean="0"/>
              <a:t>(trophozoite stage)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sz="half" idx="2"/>
          </p:nvPr>
        </p:nvSpPr>
        <p:spPr bwMode="auto">
          <a:xfrm>
            <a:off x="4800600" y="1231900"/>
            <a:ext cx="3924300" cy="4913313"/>
          </a:xfr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sz="2400" b="1" smtClean="0"/>
              <a:t>Diagnostic Points:</a:t>
            </a:r>
          </a:p>
          <a:p>
            <a:pPr eaLnBrk="1" hangingPunct="1">
              <a:lnSpc>
                <a:spcPct val="110000"/>
              </a:lnSpc>
              <a:buSzPct val="75000"/>
              <a:buFontTx/>
              <a:buBlip>
                <a:blip r:embed="rId2"/>
              </a:buBlip>
            </a:pPr>
            <a:r>
              <a:rPr lang="en-US" sz="2200" smtClean="0"/>
              <a:t>Small, regular, fine to fleshy cytoplasm</a:t>
            </a:r>
          </a:p>
          <a:p>
            <a:pPr eaLnBrk="1" hangingPunct="1">
              <a:lnSpc>
                <a:spcPct val="110000"/>
              </a:lnSpc>
              <a:buSzPct val="75000"/>
              <a:buFontTx/>
              <a:buBlip>
                <a:blip r:embed="rId2"/>
              </a:buBlip>
            </a:pPr>
            <a:r>
              <a:rPr lang="en-US" sz="2200" smtClean="0"/>
              <a:t>Infected RBCs not enlarged</a:t>
            </a:r>
          </a:p>
          <a:p>
            <a:pPr eaLnBrk="1" hangingPunct="1">
              <a:lnSpc>
                <a:spcPct val="110000"/>
              </a:lnSpc>
              <a:buSzPct val="75000"/>
              <a:buFontTx/>
              <a:buBlip>
                <a:blip r:embed="rId2"/>
              </a:buBlip>
            </a:pPr>
            <a:r>
              <a:rPr lang="en-US" sz="2200" smtClean="0"/>
              <a:t>Numerous, multiple infection is common</a:t>
            </a:r>
          </a:p>
          <a:p>
            <a:pPr eaLnBrk="1" hangingPunct="1">
              <a:lnSpc>
                <a:spcPct val="110000"/>
              </a:lnSpc>
              <a:buSzPct val="75000"/>
              <a:buFontTx/>
              <a:buBlip>
                <a:blip r:embed="rId2"/>
              </a:buBlip>
            </a:pPr>
            <a:r>
              <a:rPr lang="en-US" sz="2200" smtClean="0"/>
              <a:t>Ring, comma, marginal or accole forms are seen; often have double chromatin dots </a:t>
            </a:r>
          </a:p>
          <a:p>
            <a:pPr eaLnBrk="1" hangingPunct="1">
              <a:lnSpc>
                <a:spcPct val="110000"/>
              </a:lnSpc>
              <a:buSzPct val="75000"/>
              <a:buFontTx/>
              <a:buBlip>
                <a:blip r:embed="rId2"/>
              </a:buBlip>
            </a:pPr>
            <a:r>
              <a:rPr lang="en-US" sz="2200" smtClean="0"/>
              <a:t>Maurer’s dots not clearly visible</a:t>
            </a:r>
          </a:p>
        </p:txBody>
      </p:sp>
      <p:grpSp>
        <p:nvGrpSpPr>
          <p:cNvPr id="2" name="Group 47"/>
          <p:cNvGrpSpPr>
            <a:grpSpLocks/>
          </p:cNvGrpSpPr>
          <p:nvPr/>
        </p:nvGrpSpPr>
        <p:grpSpPr bwMode="auto">
          <a:xfrm>
            <a:off x="677863" y="1522413"/>
            <a:ext cx="3887787" cy="4332287"/>
            <a:chOff x="443" y="967"/>
            <a:chExt cx="2449" cy="2729"/>
          </a:xfrm>
        </p:grpSpPr>
        <p:pic>
          <p:nvPicPr>
            <p:cNvPr id="14351" name="Picture 33" descr="Pfringsthn5"/>
            <p:cNvPicPr>
              <a:picLocks noChangeAspect="1" noChangeArrowheads="1"/>
            </p:cNvPicPr>
            <p:nvPr/>
          </p:nvPicPr>
          <p:blipFill>
            <a:blip r:embed="rId3" cstate="print">
              <a:lum contrast="12000"/>
            </a:blip>
            <a:srcRect l="21227"/>
            <a:stretch>
              <a:fillRect/>
            </a:stretch>
          </p:blipFill>
          <p:spPr bwMode="auto">
            <a:xfrm>
              <a:off x="443" y="967"/>
              <a:ext cx="2449" cy="2729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4352" name="Text Box 24"/>
            <p:cNvSpPr txBox="1">
              <a:spLocks noChangeArrowheads="1"/>
            </p:cNvSpPr>
            <p:nvPr/>
          </p:nvSpPr>
          <p:spPr bwMode="auto">
            <a:xfrm>
              <a:off x="443" y="3557"/>
              <a:ext cx="485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</p:grp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703263" y="1752600"/>
            <a:ext cx="2400300" cy="366713"/>
            <a:chOff x="456" y="1081"/>
            <a:chExt cx="1512" cy="231"/>
          </a:xfrm>
        </p:grpSpPr>
        <p:sp>
          <p:nvSpPr>
            <p:cNvPr id="14349" name="Text Box 21"/>
            <p:cNvSpPr txBox="1">
              <a:spLocks noChangeArrowheads="1"/>
            </p:cNvSpPr>
            <p:nvPr/>
          </p:nvSpPr>
          <p:spPr bwMode="auto">
            <a:xfrm>
              <a:off x="456" y="1081"/>
              <a:ext cx="1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Tahoma" pitchFamily="34" charset="0"/>
                </a:rPr>
                <a:t>Multiple infection</a:t>
              </a:r>
            </a:p>
          </p:txBody>
        </p:sp>
        <p:sp>
          <p:nvSpPr>
            <p:cNvPr id="14350" name="Line 39"/>
            <p:cNvSpPr>
              <a:spLocks noChangeShapeType="1"/>
            </p:cNvSpPr>
            <p:nvPr/>
          </p:nvSpPr>
          <p:spPr bwMode="auto">
            <a:xfrm>
              <a:off x="1652" y="1197"/>
              <a:ext cx="316" cy="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2286000" y="3505200"/>
            <a:ext cx="2305050" cy="366713"/>
            <a:chOff x="1440" y="2803"/>
            <a:chExt cx="1452" cy="231"/>
          </a:xfrm>
        </p:grpSpPr>
        <p:sp>
          <p:nvSpPr>
            <p:cNvPr id="14347" name="Text Box 22"/>
            <p:cNvSpPr txBox="1">
              <a:spLocks noChangeArrowheads="1"/>
            </p:cNvSpPr>
            <p:nvPr/>
          </p:nvSpPr>
          <p:spPr bwMode="auto">
            <a:xfrm>
              <a:off x="1652" y="2803"/>
              <a:ext cx="1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Tahoma" pitchFamily="34" charset="0"/>
                </a:rPr>
                <a:t>Double chromatin</a:t>
              </a:r>
            </a:p>
          </p:txBody>
        </p:sp>
        <p:sp>
          <p:nvSpPr>
            <p:cNvPr id="14348" name="Line 42"/>
            <p:cNvSpPr>
              <a:spLocks noChangeShapeType="1"/>
            </p:cNvSpPr>
            <p:nvPr/>
          </p:nvSpPr>
          <p:spPr bwMode="auto">
            <a:xfrm flipH="1">
              <a:off x="1440" y="2919"/>
              <a:ext cx="212" cy="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5" name="Group 45"/>
          <p:cNvGrpSpPr>
            <a:grpSpLocks/>
          </p:cNvGrpSpPr>
          <p:nvPr/>
        </p:nvGrpSpPr>
        <p:grpSpPr bwMode="auto">
          <a:xfrm>
            <a:off x="774700" y="5029200"/>
            <a:ext cx="1847850" cy="366713"/>
            <a:chOff x="1152" y="3695"/>
            <a:chExt cx="1164" cy="231"/>
          </a:xfrm>
        </p:grpSpPr>
        <p:sp>
          <p:nvSpPr>
            <p:cNvPr id="14345" name="Text Box 34"/>
            <p:cNvSpPr txBox="1">
              <a:spLocks noChangeArrowheads="1"/>
            </p:cNvSpPr>
            <p:nvPr/>
          </p:nvSpPr>
          <p:spPr bwMode="auto">
            <a:xfrm>
              <a:off x="1152" y="3695"/>
              <a:ext cx="99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Tahoma" pitchFamily="34" charset="0"/>
                </a:rPr>
                <a:t>Marginal form</a:t>
              </a:r>
            </a:p>
          </p:txBody>
        </p:sp>
        <p:sp>
          <p:nvSpPr>
            <p:cNvPr id="14346" name="Line 44"/>
            <p:cNvSpPr>
              <a:spLocks noChangeShapeType="1"/>
            </p:cNvSpPr>
            <p:nvPr/>
          </p:nvSpPr>
          <p:spPr bwMode="auto">
            <a:xfrm>
              <a:off x="2151" y="3811"/>
              <a:ext cx="165" cy="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ar-SA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EEC81DA9-AFAF-4AB5-866E-0104FE7AB492}" type="slidenum">
              <a:rPr lang="en-US"/>
              <a:pPr/>
              <a:t>17</a:t>
            </a:fld>
            <a:r>
              <a:rPr lang="en-US"/>
              <a:t> Morphology of  Malaria </a:t>
            </a:r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2171700" y="547688"/>
            <a:ext cx="480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i="1">
                <a:solidFill>
                  <a:schemeClr val="accent2"/>
                </a:solidFill>
                <a:latin typeface="Tahoma" pitchFamily="34" charset="0"/>
              </a:rPr>
              <a:t>Plasmodium falciparum </a:t>
            </a:r>
            <a:r>
              <a:rPr lang="en-US" sz="2000" b="1">
                <a:solidFill>
                  <a:schemeClr val="accent2"/>
                </a:solidFill>
                <a:latin typeface="Tahoma" pitchFamily="34" charset="0"/>
              </a:rPr>
              <a:t>(trophozoite stage in thin smear)</a:t>
            </a:r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1508125" y="1690688"/>
            <a:ext cx="6127750" cy="4035425"/>
            <a:chOff x="1036" y="1065"/>
            <a:chExt cx="3860" cy="2542"/>
          </a:xfrm>
        </p:grpSpPr>
        <p:pic>
          <p:nvPicPr>
            <p:cNvPr id="15365" name="Picture 34" descr="Pfringsthn2"/>
            <p:cNvPicPr>
              <a:picLocks noChangeAspect="1" noChangeArrowheads="1"/>
            </p:cNvPicPr>
            <p:nvPr/>
          </p:nvPicPr>
          <p:blipFill>
            <a:blip r:embed="rId2" cstate="print">
              <a:lum contrast="12000"/>
            </a:blip>
            <a:srcRect t="7040" r="7042"/>
            <a:stretch>
              <a:fillRect/>
            </a:stretch>
          </p:blipFill>
          <p:spPr bwMode="auto">
            <a:xfrm>
              <a:off x="1056" y="1065"/>
              <a:ext cx="3840" cy="2542"/>
            </a:xfrm>
            <a:prstGeom prst="rect">
              <a:avLst/>
            </a:prstGeom>
            <a:noFill/>
            <a:ln w="38100" cmpd="dbl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15366" name="Text Box 10"/>
            <p:cNvSpPr txBox="1">
              <a:spLocks noChangeArrowheads="1"/>
            </p:cNvSpPr>
            <p:nvPr/>
          </p:nvSpPr>
          <p:spPr bwMode="auto">
            <a:xfrm>
              <a:off x="1036" y="3472"/>
              <a:ext cx="499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800" b="1">
                  <a:latin typeface="Tahoma" pitchFamily="34" charset="0"/>
                </a:rPr>
                <a:t>CCMOVBD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2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9AD9D158-9C02-466D-8919-F341D4A97A25}" type="slidenum">
              <a:rPr lang="en-US"/>
              <a:pPr/>
              <a:t>18</a:t>
            </a:fld>
            <a:r>
              <a:rPr lang="en-US"/>
              <a:t> Morphology of  Malaria </a:t>
            </a: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1485900" y="1690688"/>
            <a:ext cx="6172200" cy="4064000"/>
            <a:chOff x="1008" y="1008"/>
            <a:chExt cx="3888" cy="2695"/>
          </a:xfrm>
        </p:grpSpPr>
        <p:pic>
          <p:nvPicPr>
            <p:cNvPr id="16389" name="Picture 23" descr="Pfringsthk9"/>
            <p:cNvPicPr>
              <a:picLocks noChangeAspect="1" noChangeArrowheads="1"/>
            </p:cNvPicPr>
            <p:nvPr/>
          </p:nvPicPr>
          <p:blipFill>
            <a:blip r:embed="rId2" cstate="print">
              <a:lum bright="-12000" contrast="30000"/>
            </a:blip>
            <a:srcRect/>
            <a:stretch>
              <a:fillRect/>
            </a:stretch>
          </p:blipFill>
          <p:spPr bwMode="auto">
            <a:xfrm>
              <a:off x="1056" y="1008"/>
              <a:ext cx="3840" cy="2688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6390" name="Text Box 10"/>
            <p:cNvSpPr txBox="1">
              <a:spLocks noChangeArrowheads="1"/>
            </p:cNvSpPr>
            <p:nvPr/>
          </p:nvSpPr>
          <p:spPr bwMode="auto">
            <a:xfrm>
              <a:off x="1008" y="3561"/>
              <a:ext cx="480" cy="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800" b="1">
                  <a:latin typeface="Tahoma" pitchFamily="34" charset="0"/>
                </a:rPr>
                <a:t>CCMOVBD</a:t>
              </a:r>
            </a:p>
          </p:txBody>
        </p:sp>
      </p:grpSp>
      <p:sp>
        <p:nvSpPr>
          <p:cNvPr id="76825" name="Rectangle 25"/>
          <p:cNvSpPr>
            <a:spLocks noChangeArrowheads="1"/>
          </p:cNvSpPr>
          <p:nvPr/>
        </p:nvSpPr>
        <p:spPr bwMode="auto">
          <a:xfrm>
            <a:off x="2171700" y="547688"/>
            <a:ext cx="480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i="1">
                <a:solidFill>
                  <a:schemeClr val="accent2"/>
                </a:solidFill>
                <a:latin typeface="Tahoma" pitchFamily="34" charset="0"/>
              </a:rPr>
              <a:t>Plasmodium falciparum </a:t>
            </a:r>
            <a:r>
              <a:rPr lang="en-US" sz="2000" b="1">
                <a:solidFill>
                  <a:schemeClr val="accent2"/>
                </a:solidFill>
                <a:latin typeface="Tahoma" pitchFamily="34" charset="0"/>
              </a:rPr>
              <a:t>(trophozoite stage in thick smear)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6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25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2E337BD3-0695-43B0-B92F-CE6803E2A52E}" type="slidenum">
              <a:rPr lang="en-US"/>
              <a:pPr/>
              <a:t>19</a:t>
            </a:fld>
            <a:r>
              <a:rPr lang="en-US"/>
              <a:t> Morphology of  Malaria 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sz="half" idx="2"/>
          </p:nvPr>
        </p:nvSpPr>
        <p:spPr bwMode="auto">
          <a:xfrm>
            <a:off x="4572000" y="1625600"/>
            <a:ext cx="4191000" cy="4394200"/>
          </a:xfr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15000"/>
              </a:lnSpc>
              <a:buFontTx/>
              <a:buNone/>
            </a:pPr>
            <a:r>
              <a:rPr lang="en-US" sz="2400" b="1" smtClean="0"/>
              <a:t>Diagnostic Points:</a:t>
            </a:r>
          </a:p>
          <a:p>
            <a:pPr eaLnBrk="1" hangingPunct="1">
              <a:lnSpc>
                <a:spcPct val="125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Small, rarely fill the RBC</a:t>
            </a:r>
          </a:p>
          <a:p>
            <a:pPr eaLnBrk="1" hangingPunct="1">
              <a:lnSpc>
                <a:spcPct val="125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Rare in peripheral blood</a:t>
            </a:r>
          </a:p>
          <a:p>
            <a:pPr eaLnBrk="1" hangingPunct="1">
              <a:lnSpc>
                <a:spcPct val="125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16-32 or more merozoites     in compact cluster</a:t>
            </a:r>
          </a:p>
          <a:p>
            <a:pPr eaLnBrk="1" hangingPunct="1">
              <a:lnSpc>
                <a:spcPct val="125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Single dark pigment</a:t>
            </a:r>
          </a:p>
          <a:p>
            <a:pPr eaLnBrk="1" hangingPunct="1">
              <a:lnSpc>
                <a:spcPct val="125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Usually associated with many young ring forms</a:t>
            </a: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652463" y="1341438"/>
            <a:ext cx="2852737" cy="2493962"/>
            <a:chOff x="411" y="961"/>
            <a:chExt cx="1797" cy="1571"/>
          </a:xfrm>
        </p:grpSpPr>
        <p:pic>
          <p:nvPicPr>
            <p:cNvPr id="17417" name="Picture 20" descr="Pfringschzntthn3"/>
            <p:cNvPicPr>
              <a:picLocks noChangeAspect="1" noChangeArrowheads="1"/>
            </p:cNvPicPr>
            <p:nvPr/>
          </p:nvPicPr>
          <p:blipFill>
            <a:blip r:embed="rId3" cstate="print">
              <a:lum bright="-6000" contrast="24000"/>
            </a:blip>
            <a:srcRect l="34645" t="43274" r="34358" b="25694"/>
            <a:stretch>
              <a:fillRect/>
            </a:stretch>
          </p:blipFill>
          <p:spPr bwMode="auto">
            <a:xfrm>
              <a:off x="411" y="961"/>
              <a:ext cx="1797" cy="1571"/>
            </a:xfrm>
            <a:prstGeom prst="rect">
              <a:avLst/>
            </a:prstGeom>
            <a:noFill/>
            <a:ln w="38100" cmpd="dbl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17418" name="Text Box 13"/>
            <p:cNvSpPr txBox="1">
              <a:spLocks noChangeArrowheads="1"/>
            </p:cNvSpPr>
            <p:nvPr/>
          </p:nvSpPr>
          <p:spPr bwMode="auto">
            <a:xfrm>
              <a:off x="411" y="2416"/>
              <a:ext cx="361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1225550" y="3651250"/>
            <a:ext cx="2965450" cy="2552700"/>
            <a:chOff x="1054" y="2320"/>
            <a:chExt cx="1721" cy="1402"/>
          </a:xfrm>
        </p:grpSpPr>
        <p:pic>
          <p:nvPicPr>
            <p:cNvPr id="17415" name="Picture 15" descr="para9"/>
            <p:cNvPicPr>
              <a:picLocks noChangeAspect="1" noChangeArrowheads="1"/>
            </p:cNvPicPr>
            <p:nvPr/>
          </p:nvPicPr>
          <p:blipFill>
            <a:blip r:embed="rId4" cstate="print">
              <a:lum bright="-12000" contrast="18000"/>
            </a:blip>
            <a:srcRect b="13223"/>
            <a:stretch>
              <a:fillRect/>
            </a:stretch>
          </p:blipFill>
          <p:spPr bwMode="auto">
            <a:xfrm>
              <a:off x="1161" y="2320"/>
              <a:ext cx="1614" cy="1400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7416" name="Text Box 16"/>
            <p:cNvSpPr txBox="1">
              <a:spLocks noChangeArrowheads="1"/>
            </p:cNvSpPr>
            <p:nvPr/>
          </p:nvSpPr>
          <p:spPr bwMode="auto">
            <a:xfrm>
              <a:off x="1054" y="3621"/>
              <a:ext cx="591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</p:grpSp>
      <p:sp>
        <p:nvSpPr>
          <p:cNvPr id="17414" name="Rectangle 22"/>
          <p:cNvSpPr>
            <a:spLocks noChangeArrowheads="1"/>
          </p:cNvSpPr>
          <p:nvPr/>
        </p:nvSpPr>
        <p:spPr bwMode="auto">
          <a:xfrm>
            <a:off x="390525" y="317500"/>
            <a:ext cx="83645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 i="1">
                <a:solidFill>
                  <a:schemeClr val="accent2"/>
                </a:solidFill>
                <a:latin typeface="Tahoma" pitchFamily="34" charset="0"/>
              </a:rPr>
              <a:t>Plasmodium falciparum </a:t>
            </a:r>
            <a:r>
              <a:rPr lang="en-US" sz="2800" b="1">
                <a:solidFill>
                  <a:schemeClr val="accent2"/>
                </a:solidFill>
                <a:latin typeface="Tahoma" pitchFamily="34" charset="0"/>
              </a:rPr>
              <a:t>(schizont stage)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0" y="2438400"/>
            <a:ext cx="5638800" cy="2292350"/>
          </a:xfrm>
          <a:prstGeom prst="rect">
            <a:avLst/>
          </a:prstGeom>
          <a:solidFill>
            <a:srgbClr val="CCFFFF"/>
          </a:solidFill>
          <a:ln w="9525">
            <a:solidFill>
              <a:srgbClr val="CCFF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The two methods common in use :</a:t>
            </a:r>
          </a:p>
          <a:p>
            <a:endParaRPr lang="en-US"/>
          </a:p>
          <a:p>
            <a:r>
              <a:rPr lang="en-US"/>
              <a:t>1: Light microscopy</a:t>
            </a:r>
          </a:p>
          <a:p>
            <a:r>
              <a:rPr lang="en-US"/>
              <a:t> </a:t>
            </a:r>
          </a:p>
          <a:p>
            <a:r>
              <a:rPr lang="en-US"/>
              <a:t>2: Rapid diagnostic tests (RDTs).</a:t>
            </a:r>
          </a:p>
          <a:p>
            <a:endParaRPr lang="en-US"/>
          </a:p>
        </p:txBody>
      </p:sp>
      <p:pic>
        <p:nvPicPr>
          <p:cNvPr id="23555" name="Picture 5" descr="124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2438400"/>
            <a:ext cx="3200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Rectangle 6"/>
          <p:cNvSpPr>
            <a:spLocks noChangeArrowheads="1"/>
          </p:cNvSpPr>
          <p:nvPr/>
        </p:nvSpPr>
        <p:spPr bwMode="auto">
          <a:xfrm>
            <a:off x="0" y="228600"/>
            <a:ext cx="9144000" cy="106680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Common methods for parasitological diagnosis of malaria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B96AFBE8-1A5C-4AC6-8E44-B43C47A49518}" type="slidenum">
              <a:rPr lang="en-US"/>
              <a:pPr/>
              <a:t>20</a:t>
            </a:fld>
            <a:r>
              <a:rPr lang="en-US"/>
              <a:t> Morphology of  Malaria </a:t>
            </a:r>
          </a:p>
        </p:txBody>
      </p:sp>
      <p:sp>
        <p:nvSpPr>
          <p:cNvPr id="78857" name="Rectangle 9"/>
          <p:cNvSpPr>
            <a:spLocks noChangeArrowheads="1"/>
          </p:cNvSpPr>
          <p:nvPr/>
        </p:nvSpPr>
        <p:spPr bwMode="auto">
          <a:xfrm>
            <a:off x="1219200" y="457200"/>
            <a:ext cx="6705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i="1">
                <a:solidFill>
                  <a:schemeClr val="accent2"/>
                </a:solidFill>
                <a:latin typeface="Tahoma" pitchFamily="34" charset="0"/>
              </a:rPr>
              <a:t>Plasmodium falciparum </a:t>
            </a:r>
          </a:p>
          <a:p>
            <a:r>
              <a:rPr lang="en-US" sz="2000" b="1">
                <a:solidFill>
                  <a:schemeClr val="accent2"/>
                </a:solidFill>
                <a:latin typeface="Tahoma" pitchFamily="34" charset="0"/>
              </a:rPr>
              <a:t>(trophozoite and schizont stages in thin smear</a:t>
            </a:r>
            <a:r>
              <a:rPr lang="en-US" sz="2400" b="1">
                <a:solidFill>
                  <a:schemeClr val="accent2"/>
                </a:solidFill>
                <a:latin typeface="Tahoma" pitchFamily="34" charset="0"/>
              </a:rPr>
              <a:t>)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524000" y="1600200"/>
            <a:ext cx="6096000" cy="4144963"/>
            <a:chOff x="1152" y="1008"/>
            <a:chExt cx="3840" cy="2611"/>
          </a:xfrm>
        </p:grpSpPr>
        <p:pic>
          <p:nvPicPr>
            <p:cNvPr id="18437" name="Picture 17" descr="Pfschzntthn1"/>
            <p:cNvPicPr>
              <a:picLocks noChangeAspect="1" noChangeArrowheads="1"/>
            </p:cNvPicPr>
            <p:nvPr/>
          </p:nvPicPr>
          <p:blipFill>
            <a:blip r:embed="rId2" cstate="print">
              <a:lum contrast="6000"/>
            </a:blip>
            <a:srcRect/>
            <a:stretch>
              <a:fillRect/>
            </a:stretch>
          </p:blipFill>
          <p:spPr bwMode="auto">
            <a:xfrm>
              <a:off x="1152" y="1008"/>
              <a:ext cx="3840" cy="2611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8438" name="Text Box 18"/>
            <p:cNvSpPr txBox="1">
              <a:spLocks noChangeArrowheads="1"/>
            </p:cNvSpPr>
            <p:nvPr/>
          </p:nvSpPr>
          <p:spPr bwMode="auto">
            <a:xfrm>
              <a:off x="1152" y="3484"/>
              <a:ext cx="541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800" b="1">
                  <a:latin typeface="Tahoma" pitchFamily="34" charset="0"/>
                </a:rPr>
                <a:t>CCMOVBD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BC3FB435-E118-49C7-AC4C-75377DF9D2B5}" type="slidenum">
              <a:rPr lang="en-US"/>
              <a:pPr/>
              <a:t>21</a:t>
            </a:fld>
            <a:r>
              <a:rPr lang="en-US"/>
              <a:t> Morphology of  Malaria 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sz="half" idx="2"/>
          </p:nvPr>
        </p:nvSpPr>
        <p:spPr bwMode="auto">
          <a:xfrm>
            <a:off x="3962400" y="1200150"/>
            <a:ext cx="4597400" cy="4941888"/>
          </a:xfr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Tx/>
              <a:buNone/>
            </a:pPr>
            <a:r>
              <a:rPr lang="en-US" sz="2000" b="1" smtClean="0"/>
              <a:t>Diagnostic Points:</a:t>
            </a:r>
          </a:p>
          <a:p>
            <a:pPr eaLnBrk="1" hangingPunct="1">
              <a:buSzPct val="75000"/>
              <a:buFontTx/>
              <a:buBlip>
                <a:blip r:embed="rId2"/>
              </a:buBlip>
            </a:pPr>
            <a:r>
              <a:rPr lang="en-US" sz="2000" smtClean="0"/>
              <a:t>Banana-shaped or rounded</a:t>
            </a:r>
          </a:p>
          <a:p>
            <a:pPr eaLnBrk="1" hangingPunct="1">
              <a:buSzPct val="75000"/>
              <a:buFontTx/>
              <a:buBlip>
                <a:blip r:embed="rId2"/>
              </a:buBlip>
            </a:pPr>
            <a:r>
              <a:rPr lang="en-US" sz="2000" smtClean="0"/>
              <a:t>Macrogametocyte </a:t>
            </a:r>
          </a:p>
          <a:p>
            <a:pPr lvl="1" eaLnBrk="1" hangingPunct="1">
              <a:buSzPct val="75000"/>
              <a:buFont typeface="Wingdings" pitchFamily="2" charset="2"/>
              <a:buChar char="Ø"/>
            </a:pPr>
            <a:r>
              <a:rPr lang="en-US" sz="2200" smtClean="0"/>
              <a:t>small, compact, central chromatin dot </a:t>
            </a:r>
          </a:p>
          <a:p>
            <a:pPr lvl="1" eaLnBrk="1" hangingPunct="1">
              <a:buSzPct val="75000"/>
              <a:buFont typeface="Wingdings" pitchFamily="2" charset="2"/>
              <a:buChar char="Ø"/>
            </a:pPr>
            <a:r>
              <a:rPr lang="en-US" sz="2200" smtClean="0"/>
              <a:t>pigments closely adhere            to the chromatin</a:t>
            </a:r>
          </a:p>
          <a:p>
            <a:pPr eaLnBrk="1" hangingPunct="1">
              <a:buSzPct val="75000"/>
              <a:buFontTx/>
              <a:buBlip>
                <a:blip r:embed="rId2"/>
              </a:buBlip>
            </a:pPr>
            <a:r>
              <a:rPr lang="en-US" sz="2000" smtClean="0"/>
              <a:t>Microgametocyte</a:t>
            </a:r>
          </a:p>
          <a:p>
            <a:pPr lvl="1" eaLnBrk="1" hangingPunct="1">
              <a:buSzPct val="75000"/>
              <a:buFont typeface="Wingdings" pitchFamily="2" charset="2"/>
              <a:buChar char="Ø"/>
            </a:pPr>
            <a:r>
              <a:rPr lang="en-US" sz="2200" smtClean="0"/>
              <a:t>broader, shorter and more sausage-shaped</a:t>
            </a:r>
          </a:p>
          <a:p>
            <a:pPr lvl="1" eaLnBrk="1" hangingPunct="1">
              <a:buSzPct val="75000"/>
              <a:buFont typeface="Wingdings" pitchFamily="2" charset="2"/>
              <a:buChar char="Ø"/>
            </a:pPr>
            <a:r>
              <a:rPr lang="en-US" sz="2200" smtClean="0"/>
              <a:t>loosely scattered chromatin</a:t>
            </a:r>
          </a:p>
          <a:p>
            <a:pPr lvl="1" eaLnBrk="1" hangingPunct="1">
              <a:buSzPct val="75000"/>
              <a:buFont typeface="Wingdings" pitchFamily="2" charset="2"/>
              <a:buChar char="Ø"/>
            </a:pPr>
            <a:r>
              <a:rPr lang="en-US" sz="2200" smtClean="0"/>
              <a:t>golden brown pigments scattered at the central half</a:t>
            </a:r>
            <a:r>
              <a:rPr lang="en-US" sz="2200" smtClean="0">
                <a:latin typeface="Lucida Sans Unicode" pitchFamily="34" charset="0"/>
              </a:rPr>
              <a:t> 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614363" y="3711575"/>
            <a:ext cx="3122612" cy="2430463"/>
            <a:chOff x="303" y="2459"/>
            <a:chExt cx="1809" cy="1415"/>
          </a:xfrm>
        </p:grpSpPr>
        <p:pic>
          <p:nvPicPr>
            <p:cNvPr id="19465" name="Picture 17" descr="Pfmicrogamthk"/>
            <p:cNvPicPr>
              <a:picLocks noChangeAspect="1" noChangeArrowheads="1"/>
            </p:cNvPicPr>
            <p:nvPr/>
          </p:nvPicPr>
          <p:blipFill>
            <a:blip r:embed="rId3" cstate="print">
              <a:lum contrast="12000"/>
            </a:blip>
            <a:srcRect l="22528" t="23659" r="23654" b="12256"/>
            <a:stretch>
              <a:fillRect/>
            </a:stretch>
          </p:blipFill>
          <p:spPr bwMode="auto">
            <a:xfrm>
              <a:off x="384" y="2459"/>
              <a:ext cx="1728" cy="1415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9466" name="Text Box 19"/>
            <p:cNvSpPr txBox="1">
              <a:spLocks noChangeArrowheads="1"/>
            </p:cNvSpPr>
            <p:nvPr/>
          </p:nvSpPr>
          <p:spPr bwMode="auto">
            <a:xfrm>
              <a:off x="303" y="3758"/>
              <a:ext cx="480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</p:grp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614363" y="1247775"/>
            <a:ext cx="3122612" cy="2246313"/>
            <a:chOff x="273" y="913"/>
            <a:chExt cx="1839" cy="1415"/>
          </a:xfrm>
        </p:grpSpPr>
        <p:pic>
          <p:nvPicPr>
            <p:cNvPr id="19463" name="Picture 21" descr="Pf2gamthn"/>
            <p:cNvPicPr>
              <a:picLocks noChangeAspect="1" noChangeArrowheads="1"/>
            </p:cNvPicPr>
            <p:nvPr/>
          </p:nvPicPr>
          <p:blipFill>
            <a:blip r:embed="rId4" cstate="print"/>
            <a:srcRect l="28915"/>
            <a:stretch>
              <a:fillRect/>
            </a:stretch>
          </p:blipFill>
          <p:spPr bwMode="auto">
            <a:xfrm>
              <a:off x="384" y="913"/>
              <a:ext cx="1728" cy="1415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9464" name="Text Box 15"/>
            <p:cNvSpPr txBox="1">
              <a:spLocks noChangeArrowheads="1"/>
            </p:cNvSpPr>
            <p:nvPr/>
          </p:nvSpPr>
          <p:spPr bwMode="auto">
            <a:xfrm>
              <a:off x="273" y="2212"/>
              <a:ext cx="510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</p:grpSp>
      <p:sp>
        <p:nvSpPr>
          <p:cNvPr id="19462" name="Rectangle 24"/>
          <p:cNvSpPr>
            <a:spLocks noChangeArrowheads="1"/>
          </p:cNvSpPr>
          <p:nvPr/>
        </p:nvSpPr>
        <p:spPr bwMode="auto">
          <a:xfrm>
            <a:off x="390525" y="317500"/>
            <a:ext cx="83645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 i="1">
                <a:solidFill>
                  <a:schemeClr val="accent2"/>
                </a:solidFill>
                <a:latin typeface="Tahoma" pitchFamily="34" charset="0"/>
              </a:rPr>
              <a:t>Plasmodium falciparum </a:t>
            </a:r>
            <a:r>
              <a:rPr lang="en-US" sz="2800" b="1">
                <a:solidFill>
                  <a:schemeClr val="accent2"/>
                </a:solidFill>
                <a:latin typeface="Tahoma" pitchFamily="34" charset="0"/>
              </a:rPr>
              <a:t>(gametocyte stage)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0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80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808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build="p" bldLvl="4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FEE5F1C3-EB9E-4447-9920-E4BA814D919A}" type="slidenum">
              <a:rPr lang="en-US"/>
              <a:pPr/>
              <a:t>22</a:t>
            </a:fld>
            <a:r>
              <a:rPr lang="en-US"/>
              <a:t> Morphology of  Malaria </a:t>
            </a:r>
          </a:p>
        </p:txBody>
      </p:sp>
      <p:sp>
        <p:nvSpPr>
          <p:cNvPr id="119814" name="Rectangle 6"/>
          <p:cNvSpPr>
            <a:spLocks noChangeArrowheads="1"/>
          </p:cNvSpPr>
          <p:nvPr/>
        </p:nvSpPr>
        <p:spPr bwMode="auto">
          <a:xfrm>
            <a:off x="2171700" y="471488"/>
            <a:ext cx="4800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i="1">
                <a:solidFill>
                  <a:schemeClr val="accent2"/>
                </a:solidFill>
                <a:latin typeface="Tahoma" pitchFamily="34" charset="0"/>
              </a:rPr>
              <a:t>Plasmodium falciparum</a:t>
            </a:r>
            <a:r>
              <a:rPr lang="en-US" sz="2800" b="1" i="1">
                <a:solidFill>
                  <a:schemeClr val="accent2"/>
                </a:solidFill>
                <a:latin typeface="Tahoma" pitchFamily="34" charset="0"/>
              </a:rPr>
              <a:t> </a:t>
            </a:r>
          </a:p>
          <a:p>
            <a:r>
              <a:rPr lang="en-US" sz="2000" b="1">
                <a:solidFill>
                  <a:schemeClr val="accent2"/>
                </a:solidFill>
                <a:latin typeface="Tahoma" pitchFamily="34" charset="0"/>
              </a:rPr>
              <a:t>(gametocyte stage in thin smear)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562100" y="1690688"/>
            <a:ext cx="6019800" cy="3970337"/>
            <a:chOff x="1104" y="1065"/>
            <a:chExt cx="3792" cy="2501"/>
          </a:xfrm>
        </p:grpSpPr>
        <p:pic>
          <p:nvPicPr>
            <p:cNvPr id="20485" name="Picture 7" descr="Pf1gamthn"/>
            <p:cNvPicPr>
              <a:picLocks noChangeAspect="1" noChangeArrowheads="1"/>
            </p:cNvPicPr>
            <p:nvPr/>
          </p:nvPicPr>
          <p:blipFill>
            <a:blip r:embed="rId2" cstate="print">
              <a:lum bright="-6000" contrast="18000"/>
            </a:blip>
            <a:srcRect t="8115"/>
            <a:stretch>
              <a:fillRect/>
            </a:stretch>
          </p:blipFill>
          <p:spPr bwMode="auto">
            <a:xfrm>
              <a:off x="1104" y="1065"/>
              <a:ext cx="3792" cy="2501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0486" name="Text Box 9"/>
            <p:cNvSpPr txBox="1">
              <a:spLocks noChangeArrowheads="1"/>
            </p:cNvSpPr>
            <p:nvPr/>
          </p:nvSpPr>
          <p:spPr bwMode="auto">
            <a:xfrm>
              <a:off x="1104" y="3431"/>
              <a:ext cx="48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800" b="1">
                  <a:latin typeface="Tahoma" pitchFamily="34" charset="0"/>
                </a:rPr>
                <a:t>CCMOVBD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4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3F6256B5-A83F-4C5A-B2BD-E0BC9EFC8470}" type="slidenum">
              <a:rPr lang="en-US"/>
              <a:pPr/>
              <a:t>23</a:t>
            </a:fld>
            <a:r>
              <a:rPr lang="en-US"/>
              <a:t> Morphology of  Malaria 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sz="half" idx="2"/>
          </p:nvPr>
        </p:nvSpPr>
        <p:spPr bwMode="auto">
          <a:xfrm>
            <a:off x="4191000" y="1512888"/>
            <a:ext cx="4419600" cy="4746625"/>
          </a:xfr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Tx/>
              <a:buNone/>
            </a:pPr>
            <a:r>
              <a:rPr lang="en-US" sz="2400" b="1" smtClean="0"/>
              <a:t>Diagnostic Points:</a:t>
            </a:r>
          </a:p>
          <a:p>
            <a:pPr eaLnBrk="1" hangingPunct="1">
              <a:lnSpc>
                <a:spcPct val="120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Infected red cells usually enlarged</a:t>
            </a:r>
          </a:p>
          <a:p>
            <a:pPr eaLnBrk="1" hangingPunct="1">
              <a:lnSpc>
                <a:spcPct val="120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Irregular or fragmented cytoplasm (amoeboid)</a:t>
            </a:r>
          </a:p>
          <a:p>
            <a:pPr eaLnBrk="1" hangingPunct="1">
              <a:lnSpc>
                <a:spcPct val="120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Mature ring forms tend to  be large and coarse </a:t>
            </a:r>
          </a:p>
          <a:p>
            <a:pPr eaLnBrk="1" hangingPunct="1">
              <a:lnSpc>
                <a:spcPct val="120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Schuffner’s dots (stippling) are frequently visible</a:t>
            </a:r>
          </a:p>
          <a:p>
            <a:pPr eaLnBrk="1" hangingPunct="1">
              <a:lnSpc>
                <a:spcPct val="120000"/>
              </a:lnSpc>
              <a:buFontTx/>
              <a:buBlip>
                <a:blip r:embed="rId2"/>
              </a:buBlip>
            </a:pPr>
            <a:endParaRPr lang="en-US" sz="2400" smtClean="0"/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762000" y="1219200"/>
            <a:ext cx="2971800" cy="2405063"/>
            <a:chOff x="480" y="768"/>
            <a:chExt cx="1872" cy="1515"/>
          </a:xfrm>
        </p:grpSpPr>
        <p:pic>
          <p:nvPicPr>
            <p:cNvPr id="21513" name="Picture 15" descr="Pvtrpthn10"/>
            <p:cNvPicPr>
              <a:picLocks noChangeAspect="1" noChangeArrowheads="1"/>
            </p:cNvPicPr>
            <p:nvPr/>
          </p:nvPicPr>
          <p:blipFill>
            <a:blip r:embed="rId3" cstate="print">
              <a:lum contrast="12000"/>
            </a:blip>
            <a:srcRect l="6476" t="6497" r="11003" b="10989"/>
            <a:stretch>
              <a:fillRect/>
            </a:stretch>
          </p:blipFill>
          <p:spPr bwMode="auto">
            <a:xfrm>
              <a:off x="480" y="768"/>
              <a:ext cx="1872" cy="1515"/>
            </a:xfrm>
            <a:prstGeom prst="rect">
              <a:avLst/>
            </a:prstGeom>
            <a:noFill/>
            <a:ln w="38100" cmpd="dbl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21514" name="Text Box 16"/>
            <p:cNvSpPr txBox="1">
              <a:spLocks noChangeArrowheads="1"/>
            </p:cNvSpPr>
            <p:nvPr/>
          </p:nvSpPr>
          <p:spPr bwMode="auto">
            <a:xfrm>
              <a:off x="480" y="2167"/>
              <a:ext cx="480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762000" y="3702050"/>
            <a:ext cx="2971800" cy="2382838"/>
            <a:chOff x="480" y="2448"/>
            <a:chExt cx="1872" cy="1501"/>
          </a:xfrm>
        </p:grpSpPr>
        <p:pic>
          <p:nvPicPr>
            <p:cNvPr id="21511" name="Picture 11" descr="Pvtrpthn9"/>
            <p:cNvPicPr>
              <a:picLocks noChangeAspect="1" noChangeArrowheads="1"/>
            </p:cNvPicPr>
            <p:nvPr/>
          </p:nvPicPr>
          <p:blipFill>
            <a:blip r:embed="rId4" cstate="print">
              <a:lum contrast="12000"/>
            </a:blip>
            <a:srcRect l="9753" t="17241" r="17252" b="9750"/>
            <a:stretch>
              <a:fillRect/>
            </a:stretch>
          </p:blipFill>
          <p:spPr bwMode="auto">
            <a:xfrm>
              <a:off x="480" y="2448"/>
              <a:ext cx="1872" cy="1501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1512" name="Text Box 8"/>
            <p:cNvSpPr txBox="1">
              <a:spLocks noChangeArrowheads="1"/>
            </p:cNvSpPr>
            <p:nvPr/>
          </p:nvSpPr>
          <p:spPr bwMode="auto">
            <a:xfrm>
              <a:off x="480" y="3833"/>
              <a:ext cx="480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</p:grpSp>
      <p:sp>
        <p:nvSpPr>
          <p:cNvPr id="21510" name="Rectangle 19"/>
          <p:cNvSpPr>
            <a:spLocks noChangeArrowheads="1"/>
          </p:cNvSpPr>
          <p:nvPr/>
        </p:nvSpPr>
        <p:spPr bwMode="auto">
          <a:xfrm>
            <a:off x="390525" y="317500"/>
            <a:ext cx="83645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 i="1">
                <a:solidFill>
                  <a:schemeClr val="accent2"/>
                </a:solidFill>
                <a:latin typeface="Tahoma" pitchFamily="34" charset="0"/>
              </a:rPr>
              <a:t>Plasmodium vivax </a:t>
            </a:r>
            <a:r>
              <a:rPr lang="en-US" sz="2800" b="1">
                <a:solidFill>
                  <a:schemeClr val="accent2"/>
                </a:solidFill>
                <a:latin typeface="Tahoma" pitchFamily="34" charset="0"/>
              </a:rPr>
              <a:t>(trophozoite stage)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83C8BB2F-4787-4E57-B571-C3625019DBCA}" type="slidenum">
              <a:rPr lang="en-US"/>
              <a:pPr/>
              <a:t>24</a:t>
            </a:fld>
            <a:r>
              <a:rPr lang="en-US"/>
              <a:t> Morphology of  Malaria </a:t>
            </a:r>
          </a:p>
        </p:txBody>
      </p:sp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2286000" y="1143000"/>
            <a:ext cx="4572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 i="1">
                <a:solidFill>
                  <a:schemeClr val="accent2"/>
                </a:solidFill>
                <a:latin typeface="Tahoma" pitchFamily="34" charset="0"/>
              </a:rPr>
              <a:t>Plasmodium vivax</a:t>
            </a:r>
            <a:r>
              <a:rPr lang="en-US" sz="2400" b="1" i="1">
                <a:solidFill>
                  <a:schemeClr val="accent2"/>
                </a:solidFill>
                <a:latin typeface="Tahoma" pitchFamily="34" charset="0"/>
              </a:rPr>
              <a:t> </a:t>
            </a:r>
            <a:r>
              <a:rPr lang="en-US" sz="2000" b="1">
                <a:solidFill>
                  <a:schemeClr val="accent2"/>
                </a:solidFill>
                <a:latin typeface="Tahoma" pitchFamily="34" charset="0"/>
              </a:rPr>
              <a:t>(trophozoite stages in thin smear)</a:t>
            </a:r>
          </a:p>
        </p:txBody>
      </p:sp>
      <p:grpSp>
        <p:nvGrpSpPr>
          <p:cNvPr id="2" name="Group 43"/>
          <p:cNvGrpSpPr>
            <a:grpSpLocks/>
          </p:cNvGrpSpPr>
          <p:nvPr/>
        </p:nvGrpSpPr>
        <p:grpSpPr bwMode="auto">
          <a:xfrm>
            <a:off x="654050" y="2527300"/>
            <a:ext cx="2657475" cy="2400300"/>
            <a:chOff x="414" y="1608"/>
            <a:chExt cx="1674" cy="1512"/>
          </a:xfrm>
        </p:grpSpPr>
        <p:pic>
          <p:nvPicPr>
            <p:cNvPr id="1037" name="Picture 29" descr="Pvsingletrophthn"/>
            <p:cNvPicPr>
              <a:picLocks noChangeAspect="1" noChangeArrowheads="1"/>
            </p:cNvPicPr>
            <p:nvPr/>
          </p:nvPicPr>
          <p:blipFill>
            <a:blip r:embed="rId3" cstate="print"/>
            <a:srcRect l="18269" t="12802" r="25641" b="29285"/>
            <a:stretch>
              <a:fillRect/>
            </a:stretch>
          </p:blipFill>
          <p:spPr bwMode="auto">
            <a:xfrm>
              <a:off x="414" y="1608"/>
              <a:ext cx="1674" cy="1512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038" name="Text Box 21"/>
            <p:cNvSpPr txBox="1">
              <a:spLocks noChangeArrowheads="1"/>
            </p:cNvSpPr>
            <p:nvPr/>
          </p:nvSpPr>
          <p:spPr bwMode="auto">
            <a:xfrm>
              <a:off x="432" y="3004"/>
              <a:ext cx="38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  <p:sp>
          <p:nvSpPr>
            <p:cNvPr id="1039" name="Text Box 32"/>
            <p:cNvSpPr txBox="1">
              <a:spLocks noChangeArrowheads="1"/>
            </p:cNvSpPr>
            <p:nvPr/>
          </p:nvSpPr>
          <p:spPr bwMode="auto">
            <a:xfrm>
              <a:off x="597" y="1619"/>
              <a:ext cx="1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Tahoma" pitchFamily="34" charset="0"/>
                </a:rPr>
                <a:t>Ring form</a:t>
              </a:r>
            </a:p>
          </p:txBody>
        </p:sp>
      </p:grp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3311525" y="2540000"/>
            <a:ext cx="2792413" cy="2400300"/>
            <a:chOff x="2088" y="1608"/>
            <a:chExt cx="1759" cy="1512"/>
          </a:xfrm>
        </p:grpSpPr>
        <p:sp>
          <p:nvSpPr>
            <p:cNvPr id="1032" name="Text Box 28"/>
            <p:cNvSpPr txBox="1">
              <a:spLocks noChangeArrowheads="1"/>
            </p:cNvSpPr>
            <p:nvPr/>
          </p:nvSpPr>
          <p:spPr bwMode="auto">
            <a:xfrm>
              <a:off x="2088" y="3004"/>
              <a:ext cx="528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  <p:grpSp>
          <p:nvGrpSpPr>
            <p:cNvPr id="4" name="Group 44"/>
            <p:cNvGrpSpPr>
              <a:grpSpLocks/>
            </p:cNvGrpSpPr>
            <p:nvPr/>
          </p:nvGrpSpPr>
          <p:grpSpPr bwMode="auto">
            <a:xfrm>
              <a:off x="2173" y="1608"/>
              <a:ext cx="1674" cy="1512"/>
              <a:chOff x="2173" y="1608"/>
              <a:chExt cx="1674" cy="1512"/>
            </a:xfrm>
          </p:grpSpPr>
          <p:pic>
            <p:nvPicPr>
              <p:cNvPr id="1035" name="Picture 42" descr="Pvtrpthn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173" y="1608"/>
                <a:ext cx="1674" cy="1512"/>
              </a:xfrm>
              <a:prstGeom prst="rect">
                <a:avLst/>
              </a:prstGeom>
              <a:noFill/>
              <a:ln w="38100" cmpd="dbl">
                <a:solidFill>
                  <a:srgbClr val="000000"/>
                </a:solidFill>
                <a:miter lim="800000"/>
                <a:headEnd/>
                <a:tailEnd/>
              </a:ln>
            </p:spPr>
          </p:pic>
          <p:sp>
            <p:nvSpPr>
              <p:cNvPr id="1036" name="Text Box 33"/>
              <p:cNvSpPr txBox="1">
                <a:spLocks noChangeArrowheads="1"/>
              </p:cNvSpPr>
              <p:nvPr/>
            </p:nvSpPr>
            <p:spPr bwMode="auto">
              <a:xfrm>
                <a:off x="2265" y="1619"/>
                <a:ext cx="158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Tahoma" pitchFamily="34" charset="0"/>
                  </a:rPr>
                  <a:t>Developing trophozoite</a:t>
                </a:r>
              </a:p>
            </p:txBody>
          </p:sp>
        </p:grpSp>
        <p:sp>
          <p:nvSpPr>
            <p:cNvPr id="1034" name="Text Box 46"/>
            <p:cNvSpPr txBox="1">
              <a:spLocks noChangeArrowheads="1"/>
            </p:cNvSpPr>
            <p:nvPr/>
          </p:nvSpPr>
          <p:spPr bwMode="auto">
            <a:xfrm>
              <a:off x="2088" y="3004"/>
              <a:ext cx="593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</p:grpSp>
      <p:graphicFrame>
        <p:nvGraphicFramePr>
          <p:cNvPr id="229376" name="Object 0"/>
          <p:cNvGraphicFramePr>
            <a:graphicFrameLocks noChangeAspect="1"/>
          </p:cNvGraphicFramePr>
          <p:nvPr/>
        </p:nvGraphicFramePr>
        <p:xfrm>
          <a:off x="6248400" y="2557463"/>
          <a:ext cx="2438400" cy="2382837"/>
        </p:xfrm>
        <a:graphic>
          <a:graphicData uri="http://schemas.openxmlformats.org/presentationml/2006/ole">
            <p:oleObj spid="_x0000_s1026" name="Photo Editor Photo" r:id="rId5" imgW="1905266" imgH="1905266" progId="">
              <p:embed/>
            </p:oleObj>
          </a:graphicData>
        </a:graphic>
      </p:graphicFrame>
      <p:sp>
        <p:nvSpPr>
          <p:cNvPr id="84020" name="Text Box 52"/>
          <p:cNvSpPr txBox="1">
            <a:spLocks noChangeArrowheads="1"/>
          </p:cNvSpPr>
          <p:nvPr/>
        </p:nvSpPr>
        <p:spPr bwMode="auto">
          <a:xfrm>
            <a:off x="6383338" y="2590800"/>
            <a:ext cx="21510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</a:rPr>
              <a:t>Mature Trophozoite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9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84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3" grpId="0" autoUpdateAnimBg="0"/>
      <p:bldP spid="84020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DC91D2CC-62F1-44B0-B710-DCDC383284BD}" type="slidenum">
              <a:rPr lang="en-US"/>
              <a:pPr/>
              <a:t>25</a:t>
            </a:fld>
            <a:r>
              <a:rPr lang="en-US"/>
              <a:t> Morphology of  Malaria 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sz="half" idx="2"/>
          </p:nvPr>
        </p:nvSpPr>
        <p:spPr bwMode="auto">
          <a:xfrm>
            <a:off x="4267200" y="1371600"/>
            <a:ext cx="4495800" cy="4302125"/>
          </a:xfr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25000"/>
              </a:lnSpc>
              <a:buFontTx/>
              <a:buNone/>
            </a:pPr>
            <a:r>
              <a:rPr lang="en-US" sz="2400" b="1" smtClean="0"/>
              <a:t>Diagnostic Points:</a:t>
            </a:r>
          </a:p>
          <a:p>
            <a:pPr eaLnBrk="1" hangingPunct="1">
              <a:lnSpc>
                <a:spcPct val="125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Large, covering almost               or the entire enlarged RBC</a:t>
            </a:r>
          </a:p>
          <a:p>
            <a:pPr eaLnBrk="1" hangingPunct="1">
              <a:lnSpc>
                <a:spcPct val="125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Few to moderate</a:t>
            </a:r>
          </a:p>
          <a:p>
            <a:pPr eaLnBrk="1" hangingPunct="1">
              <a:lnSpc>
                <a:spcPct val="125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12 – 24  merozoites in irregular cluster</a:t>
            </a:r>
          </a:p>
          <a:p>
            <a:pPr eaLnBrk="1" hangingPunct="1">
              <a:lnSpc>
                <a:spcPct val="125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Yellowish-brown loose pigments</a:t>
            </a:r>
          </a:p>
          <a:p>
            <a:pPr eaLnBrk="1" hangingPunct="1">
              <a:lnSpc>
                <a:spcPct val="125000"/>
              </a:lnSpc>
              <a:buFontTx/>
              <a:buNone/>
            </a:pPr>
            <a:endParaRPr lang="en-US" sz="2400" smtClean="0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09600" y="1870075"/>
            <a:ext cx="3352800" cy="3311525"/>
            <a:chOff x="384" y="1178"/>
            <a:chExt cx="2112" cy="2086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432" y="1178"/>
              <a:ext cx="2064" cy="2086"/>
              <a:chOff x="480" y="1008"/>
              <a:chExt cx="2160" cy="2086"/>
            </a:xfrm>
          </p:grpSpPr>
          <p:pic>
            <p:nvPicPr>
              <p:cNvPr id="22536" name="Picture 5" descr="para22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6000" contrast="12000"/>
              </a:blip>
              <a:srcRect/>
              <a:stretch>
                <a:fillRect/>
              </a:stretch>
            </p:blipFill>
            <p:spPr bwMode="auto">
              <a:xfrm>
                <a:off x="480" y="1008"/>
                <a:ext cx="2160" cy="2086"/>
              </a:xfrm>
              <a:prstGeom prst="rect">
                <a:avLst/>
              </a:prstGeom>
              <a:noFill/>
              <a:ln w="38100" cmpd="dbl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22537" name="Rectangle 6"/>
              <p:cNvSpPr>
                <a:spLocks noChangeArrowheads="1"/>
              </p:cNvSpPr>
              <p:nvPr/>
            </p:nvSpPr>
            <p:spPr bwMode="auto">
              <a:xfrm>
                <a:off x="480" y="1008"/>
                <a:ext cx="2160" cy="2086"/>
              </a:xfrm>
              <a:prstGeom prst="rect">
                <a:avLst/>
              </a:prstGeom>
              <a:noFill/>
              <a:ln w="38100" cmpd="dbl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ar-SA"/>
              </a:p>
            </p:txBody>
          </p:sp>
        </p:grpSp>
        <p:sp>
          <p:nvSpPr>
            <p:cNvPr id="22535" name="Text Box 8"/>
            <p:cNvSpPr txBox="1">
              <a:spLocks noChangeArrowheads="1"/>
            </p:cNvSpPr>
            <p:nvPr/>
          </p:nvSpPr>
          <p:spPr bwMode="auto">
            <a:xfrm>
              <a:off x="384" y="3148"/>
              <a:ext cx="480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</p:grpSp>
      <p:sp>
        <p:nvSpPr>
          <p:cNvPr id="22533" name="Rectangle 11"/>
          <p:cNvSpPr>
            <a:spLocks noChangeArrowheads="1"/>
          </p:cNvSpPr>
          <p:nvPr/>
        </p:nvSpPr>
        <p:spPr bwMode="auto">
          <a:xfrm>
            <a:off x="390525" y="317500"/>
            <a:ext cx="83645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 i="1">
                <a:solidFill>
                  <a:schemeClr val="accent2"/>
                </a:solidFill>
                <a:latin typeface="Tahoma" pitchFamily="34" charset="0"/>
              </a:rPr>
              <a:t>Plasmodium vivax </a:t>
            </a:r>
            <a:r>
              <a:rPr lang="en-US" sz="2800" b="1">
                <a:solidFill>
                  <a:schemeClr val="accent2"/>
                </a:solidFill>
                <a:latin typeface="Tahoma" pitchFamily="34" charset="0"/>
              </a:rPr>
              <a:t>(schizont stage)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5"/>
          <p:cNvSpPr>
            <a:spLocks noChangeShapeType="1"/>
          </p:cNvSpPr>
          <p:nvPr/>
        </p:nvSpPr>
        <p:spPr bwMode="auto">
          <a:xfrm>
            <a:off x="251520" y="5499100"/>
            <a:ext cx="609600" cy="0"/>
          </a:xfrm>
          <a:prstGeom prst="line">
            <a:avLst/>
          </a:prstGeom>
          <a:noFill/>
          <a:ln w="44450">
            <a:solidFill>
              <a:srgbClr val="330033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165920" y="9001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2" descr="P"/>
          <p:cNvPicPr>
            <a:picLocks noChangeAspect="1" noChangeArrowheads="1"/>
          </p:cNvPicPr>
          <p:nvPr/>
        </p:nvPicPr>
        <p:blipFill>
          <a:blip r:embed="rId4" cstate="print"/>
          <a:srcRect l="1192" t="1729"/>
          <a:stretch>
            <a:fillRect/>
          </a:stretch>
        </p:blipFill>
        <p:spPr bwMode="auto">
          <a:xfrm>
            <a:off x="784920" y="2679700"/>
            <a:ext cx="6096000" cy="4178300"/>
          </a:xfrm>
          <a:prstGeom prst="rect">
            <a:avLst/>
          </a:prstGeom>
          <a:noFill/>
          <a:ln w="9525">
            <a:solidFill>
              <a:srgbClr val="FFFFCC"/>
            </a:solidFill>
            <a:miter lim="800000"/>
            <a:headEnd/>
            <a:tailEnd/>
          </a:ln>
        </p:spPr>
      </p:pic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546920" y="2451100"/>
            <a:ext cx="2590800" cy="762000"/>
            <a:chOff x="816" y="1152"/>
            <a:chExt cx="1632" cy="480"/>
          </a:xfrm>
        </p:grpSpPr>
        <p:sp>
          <p:nvSpPr>
            <p:cNvPr id="6" name="Oval 11"/>
            <p:cNvSpPr>
              <a:spLocks noChangeArrowheads="1"/>
            </p:cNvSpPr>
            <p:nvPr/>
          </p:nvSpPr>
          <p:spPr bwMode="auto">
            <a:xfrm>
              <a:off x="1680" y="1152"/>
              <a:ext cx="768" cy="480"/>
            </a:xfrm>
            <a:prstGeom prst="ellipse">
              <a:avLst/>
            </a:prstGeom>
            <a:noFill/>
            <a:ln w="9525">
              <a:solidFill>
                <a:srgbClr val="330033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Text Box 10"/>
            <p:cNvSpPr txBox="1">
              <a:spLocks noChangeArrowheads="1"/>
            </p:cNvSpPr>
            <p:nvPr/>
          </p:nvSpPr>
          <p:spPr bwMode="auto">
            <a:xfrm>
              <a:off x="816" y="1152"/>
              <a:ext cx="768" cy="237"/>
            </a:xfrm>
            <a:prstGeom prst="rect">
              <a:avLst/>
            </a:prstGeom>
            <a:solidFill>
              <a:srgbClr val="CCCC99"/>
            </a:solidFill>
            <a:ln w="9525">
              <a:solidFill>
                <a:srgbClr val="FFFFCC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Platelet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Line 9"/>
            <p:cNvSpPr>
              <a:spLocks noChangeShapeType="1"/>
            </p:cNvSpPr>
            <p:nvPr/>
          </p:nvSpPr>
          <p:spPr bwMode="auto">
            <a:xfrm>
              <a:off x="1536" y="1296"/>
              <a:ext cx="192" cy="96"/>
            </a:xfrm>
            <a:prstGeom prst="line">
              <a:avLst/>
            </a:prstGeom>
            <a:noFill/>
            <a:ln w="9525">
              <a:solidFill>
                <a:srgbClr val="330033"/>
              </a:solidFill>
              <a:round/>
              <a:headEnd/>
              <a:tailEnd type="triangl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grpSp>
        <p:nvGrpSpPr>
          <p:cNvPr id="9" name="Group 1"/>
          <p:cNvGrpSpPr>
            <a:grpSpLocks/>
          </p:cNvGrpSpPr>
          <p:nvPr/>
        </p:nvGrpSpPr>
        <p:grpSpPr bwMode="auto">
          <a:xfrm>
            <a:off x="632520" y="2527300"/>
            <a:ext cx="8001000" cy="3886200"/>
            <a:chOff x="240" y="1200"/>
            <a:chExt cx="5040" cy="2448"/>
          </a:xfrm>
        </p:grpSpPr>
        <p:pic>
          <p:nvPicPr>
            <p:cNvPr id="10" name="Picture 7" descr="P"/>
            <p:cNvPicPr>
              <a:picLocks noChangeAspect="1" noChangeArrowheads="1"/>
            </p:cNvPicPr>
            <p:nvPr/>
          </p:nvPicPr>
          <p:blipFill>
            <a:blip r:embed="rId4" cstate="print"/>
            <a:srcRect l="45680" t="76575" r="44261" b="8267"/>
            <a:stretch>
              <a:fillRect/>
            </a:stretch>
          </p:blipFill>
          <p:spPr bwMode="auto">
            <a:xfrm>
              <a:off x="240" y="2496"/>
              <a:ext cx="1109" cy="1152"/>
            </a:xfrm>
            <a:prstGeom prst="rect">
              <a:avLst/>
            </a:prstGeom>
            <a:solidFill>
              <a:srgbClr val="CCCC99"/>
            </a:solidFill>
            <a:ln w="9525">
              <a:solidFill>
                <a:srgbClr val="FFFFCC"/>
              </a:solidFill>
              <a:miter lim="800000"/>
              <a:headEnd/>
              <a:tailEnd/>
            </a:ln>
          </p:spPr>
        </p:pic>
        <p:pic>
          <p:nvPicPr>
            <p:cNvPr id="11" name="Picture 6" descr="P"/>
            <p:cNvPicPr>
              <a:picLocks noChangeAspect="1" noChangeArrowheads="1"/>
            </p:cNvPicPr>
            <p:nvPr/>
          </p:nvPicPr>
          <p:blipFill>
            <a:blip r:embed="rId4" cstate="print"/>
            <a:srcRect l="44421" t="9084" r="38287" b="69597"/>
            <a:stretch>
              <a:fillRect/>
            </a:stretch>
          </p:blipFill>
          <p:spPr bwMode="auto">
            <a:xfrm>
              <a:off x="3024" y="1200"/>
              <a:ext cx="1440" cy="1224"/>
            </a:xfrm>
            <a:prstGeom prst="rect">
              <a:avLst/>
            </a:prstGeom>
            <a:solidFill>
              <a:srgbClr val="CCCC99"/>
            </a:solidFill>
            <a:ln w="9525">
              <a:solidFill>
                <a:srgbClr val="FFFFCC"/>
              </a:solidFill>
              <a:miter lim="800000"/>
              <a:headEnd/>
              <a:tailEnd/>
            </a:ln>
          </p:spPr>
        </p:pic>
        <p:sp>
          <p:nvSpPr>
            <p:cNvPr id="12" name="Line 5"/>
            <p:cNvSpPr>
              <a:spLocks noChangeShapeType="1"/>
            </p:cNvSpPr>
            <p:nvPr/>
          </p:nvSpPr>
          <p:spPr bwMode="auto">
            <a:xfrm flipH="1" flipV="1">
              <a:off x="1392" y="3216"/>
              <a:ext cx="720" cy="384"/>
            </a:xfrm>
            <a:prstGeom prst="line">
              <a:avLst/>
            </a:prstGeom>
            <a:noFill/>
            <a:ln w="9525">
              <a:solidFill>
                <a:srgbClr val="FFFFCC"/>
              </a:solidFill>
              <a:round/>
              <a:headEnd/>
              <a:tailEnd type="triangl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13" name="Line 4"/>
            <p:cNvSpPr>
              <a:spLocks noChangeShapeType="1"/>
            </p:cNvSpPr>
            <p:nvPr/>
          </p:nvSpPr>
          <p:spPr bwMode="auto">
            <a:xfrm flipV="1">
              <a:off x="2592" y="2208"/>
              <a:ext cx="384" cy="288"/>
            </a:xfrm>
            <a:prstGeom prst="line">
              <a:avLst/>
            </a:prstGeom>
            <a:noFill/>
            <a:ln w="9525">
              <a:solidFill>
                <a:srgbClr val="FFFFCC"/>
              </a:solidFill>
              <a:round/>
              <a:headEnd/>
              <a:tailEnd type="triangl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14" name="Text Box 3"/>
            <p:cNvSpPr txBox="1">
              <a:spLocks noChangeArrowheads="1"/>
            </p:cNvSpPr>
            <p:nvPr/>
          </p:nvSpPr>
          <p:spPr bwMode="auto">
            <a:xfrm>
              <a:off x="4368" y="1440"/>
              <a:ext cx="912" cy="1275"/>
            </a:xfrm>
            <a:prstGeom prst="rect">
              <a:avLst/>
            </a:prstGeom>
            <a:solidFill>
              <a:srgbClr val="CCCC99"/>
            </a:solidFill>
            <a:ln w="9525">
              <a:solidFill>
                <a:srgbClr val="FFFFCC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This RBC has two rings.  Schüffner’s dots are present in this cell.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 Box 2"/>
            <p:cNvSpPr txBox="1">
              <a:spLocks noChangeArrowheads="1"/>
            </p:cNvSpPr>
            <p:nvPr/>
          </p:nvSpPr>
          <p:spPr bwMode="auto">
            <a:xfrm>
              <a:off x="480" y="1872"/>
              <a:ext cx="1296" cy="756"/>
            </a:xfrm>
            <a:prstGeom prst="rect">
              <a:avLst/>
            </a:prstGeom>
            <a:solidFill>
              <a:srgbClr val="CCCC99"/>
            </a:solidFill>
            <a:ln w="9525">
              <a:solidFill>
                <a:srgbClr val="FFFFCC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This RBC is not as enlarged as the others. </a:t>
              </a:r>
              <a:r>
                <a:rPr kumimoji="0" lang="en-US" sz="18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Schüffner’s</a:t>
              </a: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 dots are not visible.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6" name="Rectangle 20"/>
          <p:cNvSpPr/>
          <p:nvPr/>
        </p:nvSpPr>
        <p:spPr>
          <a:xfrm>
            <a:off x="251520" y="692696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dirty="0" smtClean="0"/>
              <a:t>In this malarial infection RBC is enlarged and oval, </a:t>
            </a:r>
            <a:r>
              <a:rPr lang="en-US" sz="2400" dirty="0" err="1" smtClean="0"/>
              <a:t>schuffner's</a:t>
            </a:r>
            <a:r>
              <a:rPr lang="en-US" sz="2400" dirty="0" smtClean="0"/>
              <a:t> dot is present. </a:t>
            </a:r>
            <a:r>
              <a:rPr lang="en-US" sz="2400" dirty="0" err="1" smtClean="0"/>
              <a:t>Trophozoite</a:t>
            </a:r>
            <a:r>
              <a:rPr lang="en-US" sz="2400" dirty="0" smtClean="0"/>
              <a:t> ring is 1/3 diameter of cell with heavy chromatin dot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CCADD15B-7A6F-4056-BD71-58094DB417B7}" type="slidenum">
              <a:rPr lang="en-US"/>
              <a:pPr/>
              <a:t>27</a:t>
            </a:fld>
            <a:r>
              <a:rPr lang="en-US"/>
              <a:t> Morphology of  Malaria 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sz="half" idx="2"/>
          </p:nvPr>
        </p:nvSpPr>
        <p:spPr bwMode="auto">
          <a:xfrm>
            <a:off x="5105400" y="1908175"/>
            <a:ext cx="4038600" cy="3819525"/>
          </a:xfr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b="1" smtClean="0"/>
              <a:t>Diagnostic Points:</a:t>
            </a:r>
          </a:p>
          <a:p>
            <a:pPr eaLnBrk="1" hangingPunct="1">
              <a:lnSpc>
                <a:spcPct val="150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Round; large</a:t>
            </a:r>
          </a:p>
          <a:p>
            <a:pPr eaLnBrk="1" hangingPunct="1">
              <a:lnSpc>
                <a:spcPct val="150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Usually compact nucleus the periphery     </a:t>
            </a:r>
          </a:p>
          <a:p>
            <a:pPr eaLnBrk="1" hangingPunct="1">
              <a:lnSpc>
                <a:spcPct val="150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Chromatin is deep red         or magenta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smtClean="0">
                <a:solidFill>
                  <a:srgbClr val="FF3300"/>
                </a:solidFill>
              </a:rPr>
              <a:t>	</a:t>
            </a:r>
            <a:endParaRPr lang="en-US" sz="2400" smtClean="0"/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596900" y="1371600"/>
            <a:ext cx="3060700" cy="2706688"/>
            <a:chOff x="376" y="816"/>
            <a:chExt cx="1928" cy="1705"/>
          </a:xfrm>
        </p:grpSpPr>
        <p:pic>
          <p:nvPicPr>
            <p:cNvPr id="23562" name="Picture 17" descr="Pvgamthin3"/>
            <p:cNvPicPr>
              <a:picLocks noChangeAspect="1" noChangeArrowheads="1"/>
            </p:cNvPicPr>
            <p:nvPr/>
          </p:nvPicPr>
          <p:blipFill>
            <a:blip r:embed="rId3" cstate="print">
              <a:lum bright="-6000" contrast="6000"/>
            </a:blip>
            <a:srcRect l="23360" t="30354" r="23947" b="21342"/>
            <a:stretch>
              <a:fillRect/>
            </a:stretch>
          </p:blipFill>
          <p:spPr bwMode="auto">
            <a:xfrm>
              <a:off x="376" y="816"/>
              <a:ext cx="1928" cy="1705"/>
            </a:xfrm>
            <a:prstGeom prst="rect">
              <a:avLst/>
            </a:prstGeom>
            <a:noFill/>
            <a:ln w="38100" cmpd="dbl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23563" name="Text Box 16"/>
            <p:cNvSpPr txBox="1">
              <a:spLocks noChangeArrowheads="1"/>
            </p:cNvSpPr>
            <p:nvPr/>
          </p:nvSpPr>
          <p:spPr bwMode="auto">
            <a:xfrm>
              <a:off x="376" y="2405"/>
              <a:ext cx="480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1676400" y="3633788"/>
            <a:ext cx="3048000" cy="2613025"/>
            <a:chOff x="1056" y="2304"/>
            <a:chExt cx="1920" cy="1646"/>
          </a:xfrm>
        </p:grpSpPr>
        <p:sp>
          <p:nvSpPr>
            <p:cNvPr id="23559" name="Text Box 12"/>
            <p:cNvSpPr txBox="1">
              <a:spLocks noChangeArrowheads="1"/>
            </p:cNvSpPr>
            <p:nvPr/>
          </p:nvSpPr>
          <p:spPr bwMode="auto">
            <a:xfrm>
              <a:off x="1194" y="3828"/>
              <a:ext cx="480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  <p:pic>
          <p:nvPicPr>
            <p:cNvPr id="23560" name="Picture 15" descr="Pvgamthn7"/>
            <p:cNvPicPr>
              <a:picLocks noChangeAspect="1" noChangeArrowheads="1"/>
            </p:cNvPicPr>
            <p:nvPr/>
          </p:nvPicPr>
          <p:blipFill>
            <a:blip r:embed="rId4" cstate="print">
              <a:lum bright="6000" contrast="6000"/>
            </a:blip>
            <a:srcRect/>
            <a:stretch>
              <a:fillRect/>
            </a:stretch>
          </p:blipFill>
          <p:spPr bwMode="auto">
            <a:xfrm>
              <a:off x="1056" y="2304"/>
              <a:ext cx="1920" cy="1646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3561" name="Text Box 18"/>
            <p:cNvSpPr txBox="1">
              <a:spLocks noChangeArrowheads="1"/>
            </p:cNvSpPr>
            <p:nvPr/>
          </p:nvSpPr>
          <p:spPr bwMode="auto">
            <a:xfrm>
              <a:off x="1056" y="3828"/>
              <a:ext cx="480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</p:grpSp>
      <p:sp>
        <p:nvSpPr>
          <p:cNvPr id="23558" name="Rectangle 21"/>
          <p:cNvSpPr>
            <a:spLocks noChangeArrowheads="1"/>
          </p:cNvSpPr>
          <p:nvPr/>
        </p:nvSpPr>
        <p:spPr bwMode="auto">
          <a:xfrm>
            <a:off x="390525" y="317500"/>
            <a:ext cx="83645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 i="1">
                <a:solidFill>
                  <a:schemeClr val="accent2"/>
                </a:solidFill>
                <a:latin typeface="Tahoma" pitchFamily="34" charset="0"/>
              </a:rPr>
              <a:t>Plasmodium vivax </a:t>
            </a:r>
            <a:r>
              <a:rPr lang="en-US" sz="2800" b="1">
                <a:solidFill>
                  <a:schemeClr val="accent2"/>
                </a:solidFill>
                <a:latin typeface="Tahoma" pitchFamily="34" charset="0"/>
              </a:rPr>
              <a:t>(gametocyte stage)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build="p" bldLvl="4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662D8D2F-E240-4E60-B70D-D708F953F945}" type="slidenum">
              <a:rPr lang="en-US"/>
              <a:pPr/>
              <a:t>28</a:t>
            </a:fld>
            <a:r>
              <a:rPr lang="en-US"/>
              <a:t> Morphology of  Malaria </a:t>
            </a:r>
          </a:p>
        </p:txBody>
      </p:sp>
      <p:sp>
        <p:nvSpPr>
          <p:cNvPr id="118792" name="Rectangle 8"/>
          <p:cNvSpPr>
            <a:spLocks noChangeArrowheads="1"/>
          </p:cNvSpPr>
          <p:nvPr/>
        </p:nvSpPr>
        <p:spPr bwMode="auto">
          <a:xfrm>
            <a:off x="2171700" y="838200"/>
            <a:ext cx="48006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 i="1">
                <a:solidFill>
                  <a:schemeClr val="accent2"/>
                </a:solidFill>
                <a:latin typeface="Tahoma" pitchFamily="34" charset="0"/>
              </a:rPr>
              <a:t>Plasmodium vivax </a:t>
            </a:r>
            <a:r>
              <a:rPr lang="en-US" sz="2000" b="1">
                <a:solidFill>
                  <a:schemeClr val="accent2"/>
                </a:solidFill>
                <a:latin typeface="Tahoma" pitchFamily="34" charset="0"/>
              </a:rPr>
              <a:t>(gametocyte stage in thin smear)</a:t>
            </a:r>
            <a:endParaRPr lang="en-US" sz="2000" b="1" i="1">
              <a:solidFill>
                <a:schemeClr val="accent2"/>
              </a:solidFill>
              <a:latin typeface="Tahoma" pitchFamily="34" charset="0"/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1600200" y="1828800"/>
            <a:ext cx="5943600" cy="4000500"/>
            <a:chOff x="1200" y="1152"/>
            <a:chExt cx="3744" cy="2520"/>
          </a:xfrm>
        </p:grpSpPr>
        <p:pic>
          <p:nvPicPr>
            <p:cNvPr id="24581" name="Picture 7" descr="Pvgamthin1"/>
            <p:cNvPicPr>
              <a:picLocks noChangeAspect="1" noChangeArrowheads="1"/>
            </p:cNvPicPr>
            <p:nvPr/>
          </p:nvPicPr>
          <p:blipFill>
            <a:blip r:embed="rId2" cstate="print">
              <a:lum bright="6000" contrast="30000"/>
            </a:blip>
            <a:srcRect l="-69" t="1570" r="1764" b="6120"/>
            <a:stretch>
              <a:fillRect/>
            </a:stretch>
          </p:blipFill>
          <p:spPr bwMode="auto">
            <a:xfrm>
              <a:off x="1200" y="1152"/>
              <a:ext cx="3744" cy="2520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582" name="Text Box 5"/>
            <p:cNvSpPr txBox="1">
              <a:spLocks noChangeArrowheads="1"/>
            </p:cNvSpPr>
            <p:nvPr/>
          </p:nvSpPr>
          <p:spPr bwMode="auto">
            <a:xfrm>
              <a:off x="1200" y="3516"/>
              <a:ext cx="48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800" b="1">
                  <a:latin typeface="Tahoma" pitchFamily="34" charset="0"/>
                </a:rPr>
                <a:t>CCMOVBD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8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2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C0FBF5CA-422A-42C6-8CE5-81306058BEF6}" type="slidenum">
              <a:rPr lang="en-US"/>
              <a:pPr/>
              <a:t>29</a:t>
            </a:fld>
            <a:r>
              <a:rPr lang="en-US"/>
              <a:t> Morphology of  Malaria 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sz="half" idx="2"/>
          </p:nvPr>
        </p:nvSpPr>
        <p:spPr bwMode="auto">
          <a:xfrm>
            <a:off x="4597400" y="1270000"/>
            <a:ext cx="4318000" cy="4902200"/>
          </a:xfr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b="1" smtClean="0"/>
              <a:t>Diagnostic Points:</a:t>
            </a:r>
          </a:p>
          <a:p>
            <a:pPr eaLnBrk="1" hangingPunct="1">
              <a:lnSpc>
                <a:spcPct val="110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Small, few</a:t>
            </a:r>
          </a:p>
          <a:p>
            <a:pPr eaLnBrk="1" hangingPunct="1">
              <a:lnSpc>
                <a:spcPct val="110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Ring to rounded, compact,  vacuolated or non-vacuolated, </a:t>
            </a:r>
          </a:p>
          <a:p>
            <a:pPr eaLnBrk="1" hangingPunct="1">
              <a:lnSpc>
                <a:spcPct val="110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Band forms seen</a:t>
            </a:r>
          </a:p>
          <a:p>
            <a:pPr eaLnBrk="1" hangingPunct="1">
              <a:lnSpc>
                <a:spcPct val="110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Dark, scattered pigments</a:t>
            </a:r>
          </a:p>
          <a:p>
            <a:pPr eaLnBrk="1" hangingPunct="1">
              <a:lnSpc>
                <a:spcPct val="110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Ziemman’s stipplings not clearly visible</a:t>
            </a:r>
          </a:p>
          <a:p>
            <a:pPr eaLnBrk="1" hangingPunct="1">
              <a:lnSpc>
                <a:spcPct val="110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Infected red cell not enlarged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685800" y="1270000"/>
            <a:ext cx="2895600" cy="2524125"/>
            <a:chOff x="432" y="828"/>
            <a:chExt cx="1824" cy="1590"/>
          </a:xfrm>
        </p:grpSpPr>
        <p:pic>
          <p:nvPicPr>
            <p:cNvPr id="25609" name="Picture 12" descr="Pmringformthn"/>
            <p:cNvPicPr>
              <a:picLocks noChangeAspect="1" noChangeArrowheads="1"/>
            </p:cNvPicPr>
            <p:nvPr/>
          </p:nvPicPr>
          <p:blipFill>
            <a:blip r:embed="rId3" cstate="print">
              <a:lum bright="-12000" contrast="30000"/>
            </a:blip>
            <a:srcRect l="15509" t="18570" r="18579" b="15506"/>
            <a:stretch>
              <a:fillRect/>
            </a:stretch>
          </p:blipFill>
          <p:spPr bwMode="auto">
            <a:xfrm>
              <a:off x="432" y="828"/>
              <a:ext cx="1824" cy="1590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5610" name="Text Box 7"/>
            <p:cNvSpPr txBox="1">
              <a:spLocks noChangeArrowheads="1"/>
            </p:cNvSpPr>
            <p:nvPr/>
          </p:nvSpPr>
          <p:spPr bwMode="auto">
            <a:xfrm>
              <a:off x="432" y="2302"/>
              <a:ext cx="480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1447800" y="3400425"/>
            <a:ext cx="2895600" cy="2587625"/>
            <a:chOff x="912" y="2258"/>
            <a:chExt cx="1824" cy="1630"/>
          </a:xfrm>
        </p:grpSpPr>
        <p:pic>
          <p:nvPicPr>
            <p:cNvPr id="25607" name="Picture 11" descr="Pmbandformthn"/>
            <p:cNvPicPr>
              <a:picLocks noChangeAspect="1" noChangeArrowheads="1"/>
            </p:cNvPicPr>
            <p:nvPr/>
          </p:nvPicPr>
          <p:blipFill>
            <a:blip r:embed="rId4" cstate="print">
              <a:lum bright="-12000" contrast="30000"/>
            </a:blip>
            <a:srcRect l="21187" t="13277" r="13899" b="13191"/>
            <a:stretch>
              <a:fillRect/>
            </a:stretch>
          </p:blipFill>
          <p:spPr bwMode="auto">
            <a:xfrm>
              <a:off x="912" y="2258"/>
              <a:ext cx="1824" cy="1630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5608" name="Text Box 8"/>
            <p:cNvSpPr txBox="1">
              <a:spLocks noChangeArrowheads="1"/>
            </p:cNvSpPr>
            <p:nvPr/>
          </p:nvSpPr>
          <p:spPr bwMode="auto">
            <a:xfrm>
              <a:off x="912" y="3772"/>
              <a:ext cx="480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</p:grpSp>
      <p:sp>
        <p:nvSpPr>
          <p:cNvPr id="25606" name="Rectangle 16"/>
          <p:cNvSpPr>
            <a:spLocks noChangeArrowheads="1"/>
          </p:cNvSpPr>
          <p:nvPr/>
        </p:nvSpPr>
        <p:spPr bwMode="auto">
          <a:xfrm>
            <a:off x="390525" y="317500"/>
            <a:ext cx="83645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 i="1">
                <a:solidFill>
                  <a:schemeClr val="accent2"/>
                </a:solidFill>
                <a:latin typeface="Tahoma" pitchFamily="34" charset="0"/>
              </a:rPr>
              <a:t>Plasmodium malariae </a:t>
            </a:r>
            <a:r>
              <a:rPr lang="en-US" sz="2800" b="1">
                <a:solidFill>
                  <a:schemeClr val="accent2"/>
                </a:solidFill>
                <a:latin typeface="Tahoma" pitchFamily="34" charset="0"/>
              </a:rPr>
              <a:t>(trophozoite stage)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1905000"/>
            <a:ext cx="6172200" cy="1981200"/>
          </a:xfrm>
          <a:noFill/>
        </p:spPr>
      </p:pic>
      <p:pic>
        <p:nvPicPr>
          <p:cNvPr id="35843" name="Picture 4" descr="malaria_p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4419600"/>
            <a:ext cx="1828800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5" descr="rapid-test-ki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038600"/>
            <a:ext cx="2057400" cy="196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6" descr="optimal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29400" y="3581400"/>
            <a:ext cx="147478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8"/>
          <p:cNvSpPr>
            <a:spLocks noChangeArrowheads="1"/>
          </p:cNvSpPr>
          <p:nvPr/>
        </p:nvSpPr>
        <p:spPr bwMode="auto">
          <a:xfrm>
            <a:off x="0" y="0"/>
            <a:ext cx="9144000" cy="52322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u="none" dirty="0">
                <a:latin typeface="Arial Black" pitchFamily="34" charset="0"/>
              </a:rPr>
              <a:t>Laboratory diagnosis of malaria</a:t>
            </a:r>
          </a:p>
        </p:txBody>
      </p:sp>
      <p:sp>
        <p:nvSpPr>
          <p:cNvPr id="35847" name="Text Box 9"/>
          <p:cNvSpPr txBox="1">
            <a:spLocks noChangeArrowheads="1"/>
          </p:cNvSpPr>
          <p:nvPr/>
        </p:nvSpPr>
        <p:spPr bwMode="auto">
          <a:xfrm>
            <a:off x="609600" y="914400"/>
            <a:ext cx="7391400" cy="9461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latin typeface="Arial Black" pitchFamily="34" charset="0"/>
              </a:rPr>
              <a:t>Rapid diagnostic tests detect malaria antigens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BFC029A7-81F2-4CD5-9CDB-E0DA595970E5}" type="slidenum">
              <a:rPr lang="en-US"/>
              <a:pPr/>
              <a:t>30</a:t>
            </a:fld>
            <a:r>
              <a:rPr lang="en-US"/>
              <a:t> Morphology of  Malaria 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sz="half" idx="2"/>
          </p:nvPr>
        </p:nvSpPr>
        <p:spPr bwMode="auto">
          <a:xfrm>
            <a:off x="4572000" y="1716088"/>
            <a:ext cx="4114800" cy="4116387"/>
          </a:xfr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25000"/>
              </a:lnSpc>
              <a:buFontTx/>
              <a:buNone/>
            </a:pPr>
            <a:r>
              <a:rPr lang="en-US" sz="2400" b="1" smtClean="0"/>
              <a:t>Diagnostic Points:</a:t>
            </a:r>
          </a:p>
          <a:p>
            <a:pPr eaLnBrk="1" hangingPunct="1">
              <a:lnSpc>
                <a:spcPct val="125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Small, compact, dark</a:t>
            </a:r>
          </a:p>
          <a:p>
            <a:pPr eaLnBrk="1" hangingPunct="1">
              <a:lnSpc>
                <a:spcPct val="125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Usually few</a:t>
            </a:r>
          </a:p>
          <a:p>
            <a:pPr eaLnBrk="1" hangingPunct="1">
              <a:lnSpc>
                <a:spcPct val="125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6-12 merozoites in  “rosette” formation, but more often in irregular cluster     </a:t>
            </a:r>
          </a:p>
          <a:p>
            <a:pPr eaLnBrk="1" hangingPunct="1">
              <a:lnSpc>
                <a:spcPct val="125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Concentrated pigments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762000" y="1522413"/>
            <a:ext cx="2819400" cy="2436812"/>
            <a:chOff x="480" y="828"/>
            <a:chExt cx="1776" cy="1535"/>
          </a:xfrm>
        </p:grpSpPr>
        <p:pic>
          <p:nvPicPr>
            <p:cNvPr id="26633" name="Picture 10" descr="Pmschzntthn"/>
            <p:cNvPicPr>
              <a:picLocks noChangeAspect="1" noChangeArrowheads="1"/>
            </p:cNvPicPr>
            <p:nvPr/>
          </p:nvPicPr>
          <p:blipFill>
            <a:blip r:embed="rId3" cstate="print">
              <a:lum contrast="6000"/>
            </a:blip>
            <a:srcRect l="26947" t="24945" r="19048" b="21118"/>
            <a:stretch>
              <a:fillRect/>
            </a:stretch>
          </p:blipFill>
          <p:spPr bwMode="auto">
            <a:xfrm>
              <a:off x="480" y="828"/>
              <a:ext cx="1776" cy="1535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6634" name="Text Box 12"/>
            <p:cNvSpPr txBox="1">
              <a:spLocks noChangeArrowheads="1"/>
            </p:cNvSpPr>
            <p:nvPr/>
          </p:nvSpPr>
          <p:spPr bwMode="auto">
            <a:xfrm>
              <a:off x="480" y="2247"/>
              <a:ext cx="480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1524000" y="3775075"/>
            <a:ext cx="2819400" cy="2436813"/>
            <a:chOff x="960" y="2378"/>
            <a:chExt cx="1776" cy="1535"/>
          </a:xfrm>
        </p:grpSpPr>
        <p:pic>
          <p:nvPicPr>
            <p:cNvPr id="26631" name="Picture 11" descr="Pmschzntthk2"/>
            <p:cNvPicPr>
              <a:picLocks noChangeAspect="1" noChangeArrowheads="1"/>
            </p:cNvPicPr>
            <p:nvPr/>
          </p:nvPicPr>
          <p:blipFill>
            <a:blip r:embed="rId4" cstate="print">
              <a:lum bright="-6000" contrast="24000"/>
            </a:blip>
            <a:srcRect l="10893" t="37422" r="53175" b="14595"/>
            <a:stretch>
              <a:fillRect/>
            </a:stretch>
          </p:blipFill>
          <p:spPr bwMode="auto">
            <a:xfrm>
              <a:off x="960" y="2378"/>
              <a:ext cx="1776" cy="1535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6632" name="Text Box 9"/>
            <p:cNvSpPr txBox="1">
              <a:spLocks noChangeArrowheads="1"/>
            </p:cNvSpPr>
            <p:nvPr/>
          </p:nvSpPr>
          <p:spPr bwMode="auto">
            <a:xfrm>
              <a:off x="960" y="3797"/>
              <a:ext cx="480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</p:grpSp>
      <p:sp>
        <p:nvSpPr>
          <p:cNvPr id="26630" name="Rectangle 18"/>
          <p:cNvSpPr>
            <a:spLocks noChangeArrowheads="1"/>
          </p:cNvSpPr>
          <p:nvPr/>
        </p:nvSpPr>
        <p:spPr bwMode="auto">
          <a:xfrm>
            <a:off x="390525" y="317500"/>
            <a:ext cx="83645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 i="1">
                <a:solidFill>
                  <a:schemeClr val="accent2"/>
                </a:solidFill>
                <a:latin typeface="Tahoma" pitchFamily="34" charset="0"/>
              </a:rPr>
              <a:t>Plasmodium malariae </a:t>
            </a:r>
            <a:r>
              <a:rPr lang="en-US" sz="2800" b="1">
                <a:solidFill>
                  <a:schemeClr val="accent2"/>
                </a:solidFill>
                <a:latin typeface="Tahoma" pitchFamily="34" charset="0"/>
              </a:rPr>
              <a:t>(schizont stage)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1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05C016F3-4546-456B-AC7D-7AB6935E4D16}" type="slidenum">
              <a:rPr lang="en-US"/>
              <a:pPr/>
              <a:t>31</a:t>
            </a:fld>
            <a:r>
              <a:rPr lang="en-US"/>
              <a:t> Morphology of  Malaria </a:t>
            </a:r>
          </a:p>
        </p:txBody>
      </p:sp>
      <p:sp>
        <p:nvSpPr>
          <p:cNvPr id="93186" name="Rectangle 2"/>
          <p:cNvSpPr>
            <a:spLocks noGrp="1" noChangeArrowheads="1"/>
          </p:cNvSpPr>
          <p:nvPr>
            <p:ph type="body" sz="half" idx="2"/>
          </p:nvPr>
        </p:nvSpPr>
        <p:spPr bwMode="auto">
          <a:xfrm>
            <a:off x="4191000" y="1355725"/>
            <a:ext cx="4648200" cy="4756150"/>
          </a:xfr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15000"/>
              </a:lnSpc>
              <a:buFontTx/>
              <a:buNone/>
            </a:pPr>
            <a:r>
              <a:rPr lang="en-US" sz="2400" b="1" smtClean="0"/>
              <a:t>Diagnostic Points:</a:t>
            </a:r>
          </a:p>
          <a:p>
            <a:pPr eaLnBrk="1" hangingPunct="1">
              <a:lnSpc>
                <a:spcPct val="120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Smaller than </a:t>
            </a:r>
            <a:r>
              <a:rPr lang="en-US" sz="2400" i="1" smtClean="0"/>
              <a:t>P. vivax</a:t>
            </a:r>
          </a:p>
          <a:p>
            <a:pPr eaLnBrk="1" hangingPunct="1">
              <a:lnSpc>
                <a:spcPct val="120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Few</a:t>
            </a:r>
          </a:p>
          <a:p>
            <a:pPr eaLnBrk="1" hangingPunct="1">
              <a:lnSpc>
                <a:spcPct val="120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Ring to rounded, compact </a:t>
            </a:r>
          </a:p>
          <a:p>
            <a:pPr eaLnBrk="1" hangingPunct="1">
              <a:lnSpc>
                <a:spcPct val="120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Single, prominent chromatin</a:t>
            </a:r>
          </a:p>
          <a:p>
            <a:pPr eaLnBrk="1" hangingPunct="1">
              <a:lnSpc>
                <a:spcPct val="120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Schizonts with 4-12 merozoites</a:t>
            </a:r>
          </a:p>
          <a:p>
            <a:pPr eaLnBrk="1" hangingPunct="1">
              <a:lnSpc>
                <a:spcPct val="120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Reported in the Philippines 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endParaRPr lang="en-US" sz="2400" smtClean="0"/>
          </a:p>
          <a:p>
            <a:pPr eaLnBrk="1" hangingPunct="1"/>
            <a:endParaRPr lang="en-US" sz="2400" smtClean="0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935038" y="1492250"/>
            <a:ext cx="2816225" cy="4114800"/>
            <a:chOff x="589" y="1056"/>
            <a:chExt cx="1774" cy="2592"/>
          </a:xfrm>
        </p:grpSpPr>
        <p:pic>
          <p:nvPicPr>
            <p:cNvPr id="28678" name="Picture 12" descr="Povalethn"/>
            <p:cNvPicPr>
              <a:picLocks noChangeAspect="1" noChangeArrowheads="1"/>
            </p:cNvPicPr>
            <p:nvPr/>
          </p:nvPicPr>
          <p:blipFill>
            <a:blip r:embed="rId3" cstate="print"/>
            <a:srcRect b="72728"/>
            <a:stretch>
              <a:fillRect/>
            </a:stretch>
          </p:blipFill>
          <p:spPr bwMode="auto">
            <a:xfrm>
              <a:off x="589" y="1056"/>
              <a:ext cx="1774" cy="1296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8679" name="Picture 13" descr="Povalethn"/>
            <p:cNvPicPr>
              <a:picLocks noChangeAspect="1" noChangeArrowheads="1"/>
            </p:cNvPicPr>
            <p:nvPr/>
          </p:nvPicPr>
          <p:blipFill>
            <a:blip r:embed="rId3" cstate="print"/>
            <a:srcRect t="58182"/>
            <a:stretch>
              <a:fillRect/>
            </a:stretch>
          </p:blipFill>
          <p:spPr bwMode="auto">
            <a:xfrm>
              <a:off x="589" y="2352"/>
              <a:ext cx="1774" cy="1296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8680" name="Text Box 8"/>
            <p:cNvSpPr txBox="1">
              <a:spLocks noChangeArrowheads="1"/>
            </p:cNvSpPr>
            <p:nvPr/>
          </p:nvSpPr>
          <p:spPr bwMode="auto">
            <a:xfrm>
              <a:off x="589" y="3532"/>
              <a:ext cx="948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Malaria Tutorials, Wellcome Trust</a:t>
              </a:r>
            </a:p>
          </p:txBody>
        </p:sp>
      </p:grpSp>
      <p:sp>
        <p:nvSpPr>
          <p:cNvPr id="28677" name="Rectangle 16"/>
          <p:cNvSpPr>
            <a:spLocks noChangeArrowheads="1"/>
          </p:cNvSpPr>
          <p:nvPr/>
        </p:nvSpPr>
        <p:spPr bwMode="auto">
          <a:xfrm>
            <a:off x="390525" y="317500"/>
            <a:ext cx="83645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 i="1">
                <a:solidFill>
                  <a:schemeClr val="accent2"/>
                </a:solidFill>
                <a:latin typeface="Tahoma" pitchFamily="34" charset="0"/>
              </a:rPr>
              <a:t>Plasmodium ovale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93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93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93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931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931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4487863" y="1231900"/>
            <a:ext cx="4267200" cy="4419600"/>
          </a:xfr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eaLnBrk="1" hangingPunct="1">
              <a:lnSpc>
                <a:spcPct val="115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Infection of an individual by more than one species of </a:t>
            </a:r>
            <a:r>
              <a:rPr lang="en-US" sz="2400" i="1" smtClean="0"/>
              <a:t>Plasmodium </a:t>
            </a:r>
          </a:p>
          <a:p>
            <a:pPr eaLnBrk="1" hangingPunct="1">
              <a:lnSpc>
                <a:spcPct val="115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Common in endemic areas in the Philippines</a:t>
            </a:r>
          </a:p>
          <a:p>
            <a:pPr eaLnBrk="1" hangingPunct="1">
              <a:lnSpc>
                <a:spcPct val="115000"/>
              </a:lnSpc>
              <a:buSzPct val="75000"/>
              <a:buFontTx/>
              <a:buBlip>
                <a:blip r:embed="rId2"/>
              </a:buBlip>
            </a:pPr>
            <a:r>
              <a:rPr lang="en-US" sz="2400" i="1" smtClean="0"/>
              <a:t>P. falciparum</a:t>
            </a:r>
            <a:r>
              <a:rPr lang="en-US" sz="2400" smtClean="0"/>
              <a:t> and </a:t>
            </a:r>
            <a:r>
              <a:rPr lang="en-US" sz="2400" i="1" smtClean="0"/>
              <a:t>P. vivax</a:t>
            </a:r>
          </a:p>
          <a:p>
            <a:pPr eaLnBrk="1" hangingPunct="1">
              <a:lnSpc>
                <a:spcPct val="115000"/>
              </a:lnSpc>
              <a:buSzPct val="75000"/>
              <a:buFontTx/>
              <a:buBlip>
                <a:blip r:embed="rId2"/>
              </a:buBlip>
            </a:pPr>
            <a:r>
              <a:rPr lang="en-US" sz="2400" smtClean="0"/>
              <a:t>Can easily be overlooked (blood films must be studied carefully to rule out mixed infections)</a:t>
            </a:r>
          </a:p>
          <a:p>
            <a:pPr eaLnBrk="1" hangingPunct="1">
              <a:lnSpc>
                <a:spcPct val="115000"/>
              </a:lnSpc>
            </a:pPr>
            <a:endParaRPr lang="en-US" sz="2400" smtClean="0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85800" y="1676400"/>
            <a:ext cx="3581400" cy="3276600"/>
            <a:chOff x="432" y="1296"/>
            <a:chExt cx="2256" cy="2064"/>
          </a:xfrm>
        </p:grpSpPr>
        <p:pic>
          <p:nvPicPr>
            <p:cNvPr id="29702" name="Picture 7" descr="MixedInfthn2"/>
            <p:cNvPicPr>
              <a:picLocks noChangeAspect="1" noChangeArrowheads="1"/>
            </p:cNvPicPr>
            <p:nvPr/>
          </p:nvPicPr>
          <p:blipFill>
            <a:blip r:embed="rId3" cstate="print">
              <a:lum bright="-18000" contrast="24000"/>
            </a:blip>
            <a:srcRect l="13121" t="10315" r="10342" b="13123"/>
            <a:stretch>
              <a:fillRect/>
            </a:stretch>
          </p:blipFill>
          <p:spPr bwMode="auto">
            <a:xfrm>
              <a:off x="432" y="1296"/>
              <a:ext cx="2256" cy="2064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9703" name="Text Box 6"/>
            <p:cNvSpPr txBox="1">
              <a:spLocks noChangeArrowheads="1"/>
            </p:cNvSpPr>
            <p:nvPr/>
          </p:nvSpPr>
          <p:spPr bwMode="auto">
            <a:xfrm>
              <a:off x="432" y="3244"/>
              <a:ext cx="480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00" b="1">
                  <a:latin typeface="Tahoma" pitchFamily="34" charset="0"/>
                </a:rPr>
                <a:t>CCMOVBD</a:t>
              </a:r>
            </a:p>
          </p:txBody>
        </p:sp>
      </p:grpSp>
      <p:sp>
        <p:nvSpPr>
          <p:cNvPr id="29701" name="Rectangle 9"/>
          <p:cNvSpPr>
            <a:spLocks noChangeArrowheads="1"/>
          </p:cNvSpPr>
          <p:nvPr/>
        </p:nvSpPr>
        <p:spPr bwMode="auto">
          <a:xfrm>
            <a:off x="390525" y="317500"/>
            <a:ext cx="83645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>
                <a:solidFill>
                  <a:schemeClr val="accent2"/>
                </a:solidFill>
                <a:latin typeface="Tahoma" pitchFamily="34" charset="0"/>
              </a:rPr>
              <a:t>Mixed infections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41591530-B635-4664-8384-AA38AB442EF1}" type="slidenum">
              <a:rPr lang="en-US"/>
              <a:pPr/>
              <a:t>33</a:t>
            </a:fld>
            <a:r>
              <a:rPr lang="en-US"/>
              <a:t> Morphology of  Malaria </a:t>
            </a:r>
          </a:p>
        </p:txBody>
      </p:sp>
      <p:sp>
        <p:nvSpPr>
          <p:cNvPr id="95237" name="Rectangle 5"/>
          <p:cNvSpPr>
            <a:spLocks noChangeArrowheads="1"/>
          </p:cNvSpPr>
          <p:nvPr/>
        </p:nvSpPr>
        <p:spPr bwMode="auto">
          <a:xfrm>
            <a:off x="1905000" y="381000"/>
            <a:ext cx="5334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 i="1">
                <a:solidFill>
                  <a:schemeClr val="accent2"/>
                </a:solidFill>
                <a:latin typeface="Tahoma" pitchFamily="34" charset="0"/>
              </a:rPr>
              <a:t>P. vivax </a:t>
            </a:r>
            <a:r>
              <a:rPr lang="en-US" sz="2800" b="1">
                <a:solidFill>
                  <a:schemeClr val="accent2"/>
                </a:solidFill>
                <a:latin typeface="Tahoma" pitchFamily="34" charset="0"/>
              </a:rPr>
              <a:t>trophozoite and </a:t>
            </a:r>
          </a:p>
          <a:p>
            <a:r>
              <a:rPr lang="en-US" sz="2800" b="1" i="1">
                <a:solidFill>
                  <a:schemeClr val="accent2"/>
                </a:solidFill>
                <a:latin typeface="Tahoma" pitchFamily="34" charset="0"/>
              </a:rPr>
              <a:t>P. falciparum</a:t>
            </a:r>
            <a:r>
              <a:rPr lang="en-US" sz="2800" b="1">
                <a:solidFill>
                  <a:schemeClr val="accent2"/>
                </a:solidFill>
                <a:latin typeface="Tahoma" pitchFamily="34" charset="0"/>
              </a:rPr>
              <a:t> gametocyte </a:t>
            </a:r>
          </a:p>
          <a:p>
            <a:r>
              <a:rPr lang="en-US" sz="2000" b="1">
                <a:solidFill>
                  <a:schemeClr val="accent2"/>
                </a:solidFill>
                <a:latin typeface="Tahoma" pitchFamily="34" charset="0"/>
              </a:rPr>
              <a:t>(Mixed infection, thin smear)</a:t>
            </a:r>
            <a:br>
              <a:rPr lang="en-US" sz="2000" b="1">
                <a:solidFill>
                  <a:schemeClr val="accent2"/>
                </a:solidFill>
                <a:latin typeface="Tahoma" pitchFamily="34" charset="0"/>
              </a:rPr>
            </a:br>
            <a:endParaRPr lang="en-US" sz="2000" b="1">
              <a:solidFill>
                <a:schemeClr val="accent2"/>
              </a:solidFill>
              <a:latin typeface="Tahoma" pitchFamily="34" charset="0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600200" y="1828800"/>
            <a:ext cx="5943600" cy="4113213"/>
            <a:chOff x="1296" y="1152"/>
            <a:chExt cx="3744" cy="2591"/>
          </a:xfrm>
        </p:grpSpPr>
        <p:pic>
          <p:nvPicPr>
            <p:cNvPr id="30725" name="Picture 8" descr="MixedInfthn"/>
            <p:cNvPicPr>
              <a:picLocks noChangeAspect="1" noChangeArrowheads="1"/>
            </p:cNvPicPr>
            <p:nvPr/>
          </p:nvPicPr>
          <p:blipFill>
            <a:blip r:embed="rId2" cstate="print">
              <a:lum contrast="18000"/>
            </a:blip>
            <a:srcRect l="5734" t="8264" r="8244" b="14684"/>
            <a:stretch>
              <a:fillRect/>
            </a:stretch>
          </p:blipFill>
          <p:spPr bwMode="auto">
            <a:xfrm>
              <a:off x="1296" y="1152"/>
              <a:ext cx="3744" cy="2591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30726" name="Text Box 7"/>
            <p:cNvSpPr txBox="1">
              <a:spLocks noChangeArrowheads="1"/>
            </p:cNvSpPr>
            <p:nvPr/>
          </p:nvSpPr>
          <p:spPr bwMode="auto">
            <a:xfrm>
              <a:off x="1296" y="3608"/>
              <a:ext cx="48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800" b="1">
                  <a:latin typeface="Tahoma" pitchFamily="34" charset="0"/>
                </a:rPr>
                <a:t>CCMOVBD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7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3C332D92-BCD1-400E-8AE3-374DBC342629}" type="slidenum">
              <a:rPr lang="en-US"/>
              <a:pPr/>
              <a:t>34</a:t>
            </a:fld>
            <a:r>
              <a:rPr lang="en-US"/>
              <a:t> Morphology of  Malaria </a:t>
            </a:r>
          </a:p>
        </p:txBody>
      </p:sp>
      <p:sp>
        <p:nvSpPr>
          <p:cNvPr id="97283" name="Rectangle 3"/>
          <p:cNvSpPr>
            <a:spLocks noChangeArrowheads="1"/>
          </p:cNvSpPr>
          <p:nvPr/>
        </p:nvSpPr>
        <p:spPr bwMode="auto">
          <a:xfrm>
            <a:off x="2171700" y="5257800"/>
            <a:ext cx="4800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 i="1">
                <a:solidFill>
                  <a:schemeClr val="accent2"/>
                </a:solidFill>
                <a:latin typeface="Tahoma" pitchFamily="34" charset="0"/>
              </a:rPr>
              <a:t>Plasmodium falciparum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143000" y="762000"/>
            <a:ext cx="6858000" cy="4495800"/>
            <a:chOff x="864" y="480"/>
            <a:chExt cx="4320" cy="2832"/>
          </a:xfrm>
        </p:grpSpPr>
        <p:pic>
          <p:nvPicPr>
            <p:cNvPr id="32773" name="Picture 10" descr="Pfringsthn6"/>
            <p:cNvPicPr>
              <a:picLocks noChangeAspect="1" noChangeArrowheads="1"/>
            </p:cNvPicPr>
            <p:nvPr/>
          </p:nvPicPr>
          <p:blipFill>
            <a:blip r:embed="rId2" cstate="print">
              <a:lum bright="-18000" contrast="12000"/>
            </a:blip>
            <a:srcRect l="5208"/>
            <a:stretch>
              <a:fillRect/>
            </a:stretch>
          </p:blipFill>
          <p:spPr bwMode="auto">
            <a:xfrm>
              <a:off x="864" y="480"/>
              <a:ext cx="4320" cy="2832"/>
            </a:xfrm>
            <a:prstGeom prst="rect">
              <a:avLst/>
            </a:prstGeom>
            <a:noFill/>
            <a:ln w="57150" cmpd="thinThick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32774" name="Text Box 8"/>
            <p:cNvSpPr txBox="1">
              <a:spLocks noChangeArrowheads="1"/>
            </p:cNvSpPr>
            <p:nvPr/>
          </p:nvSpPr>
          <p:spPr bwMode="auto">
            <a:xfrm>
              <a:off x="864" y="3177"/>
              <a:ext cx="48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800" b="1">
                  <a:latin typeface="Tahoma" pitchFamily="34" charset="0"/>
                </a:rPr>
                <a:t>CCMOVBD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98576D88-EAF1-4C10-AB31-5E84DEA6F2B9}" type="slidenum">
              <a:rPr lang="en-US"/>
              <a:pPr/>
              <a:t>35</a:t>
            </a:fld>
            <a:r>
              <a:rPr lang="en-US"/>
              <a:t> Morphology of  Malaria 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181100" y="685800"/>
            <a:ext cx="6781800" cy="4648200"/>
            <a:chOff x="912" y="432"/>
            <a:chExt cx="4272" cy="2928"/>
          </a:xfrm>
        </p:grpSpPr>
        <p:pic>
          <p:nvPicPr>
            <p:cNvPr id="44037" name="Picture 3" descr="Pmbandformthn5"/>
            <p:cNvPicPr>
              <a:picLocks noChangeAspect="1" noChangeArrowheads="1"/>
            </p:cNvPicPr>
            <p:nvPr/>
          </p:nvPicPr>
          <p:blipFill>
            <a:blip r:embed="rId2" cstate="print">
              <a:lum bright="-12000" contrast="30000"/>
            </a:blip>
            <a:srcRect/>
            <a:stretch>
              <a:fillRect/>
            </a:stretch>
          </p:blipFill>
          <p:spPr bwMode="auto">
            <a:xfrm>
              <a:off x="912" y="432"/>
              <a:ext cx="4272" cy="2928"/>
            </a:xfrm>
            <a:prstGeom prst="rect">
              <a:avLst/>
            </a:prstGeom>
            <a:noFill/>
            <a:ln w="57150" cmpd="thinThick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44038" name="Text Box 4"/>
            <p:cNvSpPr txBox="1">
              <a:spLocks noChangeArrowheads="1"/>
            </p:cNvSpPr>
            <p:nvPr/>
          </p:nvSpPr>
          <p:spPr bwMode="auto">
            <a:xfrm>
              <a:off x="912" y="3225"/>
              <a:ext cx="480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800" b="1">
                  <a:latin typeface="Tahoma" pitchFamily="34" charset="0"/>
                </a:rPr>
                <a:t>CCMOVBD</a:t>
              </a:r>
            </a:p>
          </p:txBody>
        </p:sp>
      </p:grpSp>
      <p:sp>
        <p:nvSpPr>
          <p:cNvPr id="181253" name="Rectangle 5"/>
          <p:cNvSpPr>
            <a:spLocks noChangeArrowheads="1"/>
          </p:cNvSpPr>
          <p:nvPr/>
        </p:nvSpPr>
        <p:spPr bwMode="auto">
          <a:xfrm>
            <a:off x="2171700" y="5295900"/>
            <a:ext cx="4800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 i="1">
                <a:solidFill>
                  <a:schemeClr val="accent2"/>
                </a:solidFill>
                <a:latin typeface="Tahoma" pitchFamily="34" charset="0"/>
              </a:rPr>
              <a:t>Plasmodium malariae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8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3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1F3B3BD1-B729-47C1-BD6E-A266AC5433F0}" type="slidenum">
              <a:rPr lang="en-US"/>
              <a:pPr/>
              <a:t>36</a:t>
            </a:fld>
            <a:r>
              <a:rPr lang="en-US"/>
              <a:t> Morphology of  Malaria </a:t>
            </a: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1714500" y="571500"/>
          <a:ext cx="5905500" cy="4457700"/>
        </p:xfrm>
        <a:graphic>
          <a:graphicData uri="http://schemas.openxmlformats.org/presentationml/2006/ole">
            <p:oleObj spid="_x0000_s2050" name="Photo Editor Photo" r:id="rId3" imgW="1905266" imgH="1905266" progId="">
              <p:embed/>
            </p:oleObj>
          </a:graphicData>
        </a:graphic>
      </p:graphicFrame>
      <p:sp>
        <p:nvSpPr>
          <p:cNvPr id="215045" name="Rectangle 5"/>
          <p:cNvSpPr>
            <a:spLocks noChangeArrowheads="1"/>
          </p:cNvSpPr>
          <p:nvPr/>
        </p:nvSpPr>
        <p:spPr bwMode="auto">
          <a:xfrm>
            <a:off x="1981200" y="5043488"/>
            <a:ext cx="5181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 i="1">
                <a:solidFill>
                  <a:schemeClr val="accent2"/>
                </a:solidFill>
                <a:latin typeface="Tahoma" pitchFamily="34" charset="0"/>
              </a:rPr>
              <a:t>Plasmodium vivax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15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5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fld id="{121DB724-DFAC-4132-8D64-4BC7AF8109A9}" type="slidenum">
              <a:rPr lang="en-US"/>
              <a:pPr/>
              <a:t>37</a:t>
            </a:fld>
            <a:r>
              <a:rPr lang="en-US"/>
              <a:t> Morphology of  Malaria </a:t>
            </a: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1143000" y="457200"/>
          <a:ext cx="6934200" cy="4572000"/>
        </p:xfrm>
        <a:graphic>
          <a:graphicData uri="http://schemas.openxmlformats.org/presentationml/2006/ole">
            <p:oleObj spid="_x0000_s3074" name="Photo Editor Photo" r:id="rId3" imgW="3333333" imgH="3333333" progId="">
              <p:embed/>
            </p:oleObj>
          </a:graphicData>
        </a:graphic>
      </p:graphicFrame>
      <p:sp>
        <p:nvSpPr>
          <p:cNvPr id="216069" name="Rectangle 5"/>
          <p:cNvSpPr>
            <a:spLocks noChangeArrowheads="1"/>
          </p:cNvSpPr>
          <p:nvPr/>
        </p:nvSpPr>
        <p:spPr bwMode="auto">
          <a:xfrm>
            <a:off x="2171700" y="5029200"/>
            <a:ext cx="4800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 i="1">
                <a:solidFill>
                  <a:schemeClr val="accent2"/>
                </a:solidFill>
                <a:latin typeface="Tahoma" pitchFamily="34" charset="0"/>
              </a:rPr>
              <a:t>Plasmodium falciparum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16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9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755576" y="332656"/>
            <a:ext cx="7704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Calibri" pitchFamily="34" charset="0"/>
                <a:ea typeface="Calibri" pitchFamily="34" charset="0"/>
                <a:cs typeface="Times-Roman" charset="0"/>
              </a:rPr>
              <a:t>A 25 year-old male from India, 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who came 3 months ago was admitted in KKUH with a history of severe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anaemia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and intermittent high grade fever for the last two months not responding to antibiotics.</a:t>
            </a:r>
          </a:p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 IS THE DIAGNOSIS?</a:t>
            </a: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3" name="Picture 2" descr="vivax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1916832"/>
            <a:ext cx="6192688" cy="409405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79712" y="6165304"/>
            <a:ext cx="475252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Diagnosis: Plasmodium </a:t>
            </a:r>
            <a:r>
              <a:rPr lang="en-US" dirty="0" err="1" smtClean="0"/>
              <a:t>vivax</a:t>
            </a:r>
            <a:endParaRPr lang="ar-SA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755576" y="332656"/>
            <a:ext cx="77048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Calibri" pitchFamily="34" charset="0"/>
                <a:ea typeface="Calibri" pitchFamily="34" charset="0"/>
                <a:cs typeface="Times-Roman" charset="0"/>
              </a:rPr>
              <a:t>A businessman who makes frequent trips to Thailand , presents with intermittent  fever  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 IS THE DIAGNOSIS?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712" y="6165304"/>
            <a:ext cx="475252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Diagnosis: Plasmodium </a:t>
            </a:r>
            <a:r>
              <a:rPr lang="en-US" dirty="0" err="1" smtClean="0"/>
              <a:t>vivax</a:t>
            </a:r>
            <a:endParaRPr lang="ar-SA" dirty="0"/>
          </a:p>
        </p:txBody>
      </p:sp>
      <p:pic>
        <p:nvPicPr>
          <p:cNvPr id="5" name="Picture 4" descr="vivax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628800"/>
            <a:ext cx="6696744" cy="434853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optimal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914400"/>
            <a:ext cx="7315200" cy="486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u="none"/>
              <a:t>Rapid diagnostic tests detect malaria antigens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755576" y="332656"/>
            <a:ext cx="7704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Calibri" pitchFamily="34" charset="0"/>
                <a:ea typeface="Calibri" pitchFamily="34" charset="0"/>
                <a:cs typeface="Times-Roman" charset="0"/>
              </a:rPr>
              <a:t>A student in KSU who returned three weeks  from vacation in Africa  , he developed intermittent fever last week  and lost consciousness a short time ago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 IS THE DIAGNOSIS?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712" y="6165304"/>
            <a:ext cx="475252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Diagnosis: Plasmodium </a:t>
            </a:r>
            <a:r>
              <a:rPr lang="en-US" dirty="0" err="1" smtClean="0"/>
              <a:t>falciparum</a:t>
            </a:r>
            <a:endParaRPr lang="ar-SA" dirty="0"/>
          </a:p>
        </p:txBody>
      </p:sp>
      <p:pic>
        <p:nvPicPr>
          <p:cNvPr id="6" name="Picture 5" descr="http://www.cdfound.to.it/img/pf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44824"/>
            <a:ext cx="6878376" cy="36004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755576" y="332657"/>
            <a:ext cx="77048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Calibri" pitchFamily="34" charset="0"/>
                <a:ea typeface="Calibri" pitchFamily="34" charset="0"/>
                <a:cs typeface="Times-Roman" charset="0"/>
              </a:rPr>
              <a:t>The patient was then treated with </a:t>
            </a:r>
            <a:r>
              <a:rPr lang="en-US" sz="2000" dirty="0" err="1" smtClean="0">
                <a:latin typeface="Calibri" pitchFamily="34" charset="0"/>
                <a:ea typeface="Calibri" pitchFamily="34" charset="0"/>
                <a:cs typeface="Times-Roman" charset="0"/>
              </a:rPr>
              <a:t>schizontocidal</a:t>
            </a:r>
            <a:r>
              <a:rPr lang="en-US" sz="2000" dirty="0" smtClean="0">
                <a:latin typeface="Calibri" pitchFamily="34" charset="0"/>
                <a:ea typeface="Calibri" pitchFamily="34" charset="0"/>
                <a:cs typeface="Times-Roman" charset="0"/>
              </a:rPr>
              <a:t> </a:t>
            </a:r>
            <a:r>
              <a:rPr lang="en-US" sz="2000" dirty="0" err="1" smtClean="0">
                <a:latin typeface="Calibri" pitchFamily="34" charset="0"/>
                <a:ea typeface="Calibri" pitchFamily="34" charset="0"/>
                <a:cs typeface="Times-Roman" charset="0"/>
              </a:rPr>
              <a:t>antimalarial</a:t>
            </a:r>
            <a:r>
              <a:rPr lang="en-US" sz="2000" dirty="0" smtClean="0">
                <a:latin typeface="Calibri" pitchFamily="34" charset="0"/>
                <a:ea typeface="Calibri" pitchFamily="34" charset="0"/>
                <a:cs typeface="Times-Roman" charset="0"/>
              </a:rPr>
              <a:t> drugs, a follow-up blood film  is shown 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ARE THERE ANY PARASITES? WHAT STAGE ?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712" y="6165304"/>
            <a:ext cx="475252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Plasmodium </a:t>
            </a:r>
            <a:r>
              <a:rPr lang="en-US" dirty="0" err="1" smtClean="0"/>
              <a:t>flaciparum</a:t>
            </a:r>
            <a:r>
              <a:rPr lang="en-US" dirty="0" smtClean="0"/>
              <a:t> , gametocyte stage </a:t>
            </a:r>
            <a:endParaRPr lang="ar-SA" dirty="0"/>
          </a:p>
        </p:txBody>
      </p:sp>
      <p:pic>
        <p:nvPicPr>
          <p:cNvPr id="5" name="Picture 2" descr="http://www.medicine.cmu.ac.th/dept/parasite/proto/p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988840"/>
            <a:ext cx="5719756" cy="388843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755576" y="332657"/>
            <a:ext cx="7704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Calibri" pitchFamily="34" charset="0"/>
                <a:ea typeface="Calibri" pitchFamily="34" charset="0"/>
                <a:cs typeface="Times-Roman" charset="0"/>
              </a:rPr>
              <a:t>A 7 year old child presented  with anemia  , </a:t>
            </a:r>
            <a:r>
              <a:rPr lang="en-US" sz="2000" dirty="0" err="1" smtClean="0">
                <a:latin typeface="Calibri" pitchFamily="34" charset="0"/>
                <a:ea typeface="Calibri" pitchFamily="34" charset="0"/>
                <a:cs typeface="Times-Roman" charset="0"/>
              </a:rPr>
              <a:t>hepatospenomegaly</a:t>
            </a:r>
            <a:r>
              <a:rPr lang="en-US" sz="2000" dirty="0" smtClean="0">
                <a:latin typeface="Calibri" pitchFamily="34" charset="0"/>
                <a:ea typeface="Calibri" pitchFamily="34" charset="0"/>
                <a:cs typeface="Times-Roman" charset="0"/>
              </a:rPr>
              <a:t> and fever .Not responding to </a:t>
            </a:r>
            <a:r>
              <a:rPr lang="en-US" sz="2000" dirty="0" err="1" smtClean="0">
                <a:latin typeface="Calibri" pitchFamily="34" charset="0"/>
                <a:ea typeface="Calibri" pitchFamily="34" charset="0"/>
                <a:cs typeface="Times-Roman" charset="0"/>
              </a:rPr>
              <a:t>antimalarials</a:t>
            </a:r>
            <a:r>
              <a:rPr lang="en-US" sz="2000" dirty="0" smtClean="0">
                <a:latin typeface="Calibri" pitchFamily="34" charset="0"/>
                <a:ea typeface="Calibri" pitchFamily="34" charset="0"/>
                <a:cs typeface="Times-Roman" charset="0"/>
              </a:rPr>
              <a:t> and  antibiotics  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Bone marrow smear is shown </a:t>
            </a:r>
          </a:p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ARE THERE ANY PARASITES? WHAT STAGE ?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35696" y="6165304"/>
            <a:ext cx="475252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dirty="0" err="1" smtClean="0"/>
              <a:t>Leishmania</a:t>
            </a:r>
            <a:r>
              <a:rPr lang="en-US" dirty="0" smtClean="0"/>
              <a:t> , </a:t>
            </a:r>
            <a:r>
              <a:rPr lang="en-US" dirty="0" err="1" smtClean="0"/>
              <a:t>amastigote</a:t>
            </a:r>
            <a:r>
              <a:rPr lang="en-US" dirty="0" smtClean="0"/>
              <a:t>   stage  </a:t>
            </a:r>
            <a:endParaRPr lang="ar-SA" dirty="0"/>
          </a:p>
        </p:txBody>
      </p:sp>
      <p:pic>
        <p:nvPicPr>
          <p:cNvPr id="6" name="صورة 2" descr="6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00808"/>
            <a:ext cx="5616624" cy="4203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914650" y="2247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ar-SA"/>
          </a:p>
        </p:txBody>
      </p:sp>
      <p:pic>
        <p:nvPicPr>
          <p:cNvPr id="24579" name="Picture 3" descr="http://sabatinelli-g/collect/who/archives/HASH01b5/023bc76f/bbf4ec98/0dff.dir/p19b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219200" y="1752600"/>
            <a:ext cx="6248400" cy="445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143000" y="685800"/>
            <a:ext cx="6477000" cy="5191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none" dirty="0">
                <a:latin typeface="Arial Black" pitchFamily="34" charset="0"/>
              </a:rPr>
              <a:t>Laboratory diagnosis of malaria</a:t>
            </a:r>
          </a:p>
        </p:txBody>
      </p:sp>
      <p:sp>
        <p:nvSpPr>
          <p:cNvPr id="24581" name="Rectangle 4"/>
          <p:cNvSpPr>
            <a:spLocks noChangeArrowheads="1"/>
          </p:cNvSpPr>
          <p:nvPr/>
        </p:nvSpPr>
        <p:spPr bwMode="auto">
          <a:xfrm>
            <a:off x="1085850" y="1219200"/>
            <a:ext cx="6457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Light microscopy:1:  Preparing blood film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sabatinelli-g/collect/who/archives/HASH01b5/023bc76f/bbf4ec98/0dff.dir/p19a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143000" y="1219200"/>
            <a:ext cx="632460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4"/>
          <p:cNvSpPr>
            <a:spLocks noChangeArrowheads="1"/>
          </p:cNvSpPr>
          <p:nvPr/>
        </p:nvSpPr>
        <p:spPr bwMode="auto">
          <a:xfrm>
            <a:off x="1066800" y="762000"/>
            <a:ext cx="6457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Light microscopy:1:  Preparing blood film</a:t>
            </a:r>
            <a:endParaRPr lang="ar-SA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143000" y="685800"/>
            <a:ext cx="6477000" cy="5191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none" dirty="0">
                <a:latin typeface="Arial Black" pitchFamily="34" charset="0"/>
              </a:rPr>
              <a:t>Laboratory diagnosis of malaria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2909888" y="2233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ar-SA"/>
          </a:p>
        </p:txBody>
      </p:sp>
      <p:pic>
        <p:nvPicPr>
          <p:cNvPr id="26627" name="Picture 3" descr="http://sabatinelli-g/collect/who/archives/HASH01b5/023bc76f/bbf4ec98/0dff.dir/p19c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676400" y="1257300"/>
            <a:ext cx="65532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143000" y="685800"/>
            <a:ext cx="6477000" cy="5191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none" dirty="0">
                <a:latin typeface="Arial Black" pitchFamily="34" charset="0"/>
              </a:rPr>
              <a:t>Laboratory diagnosis of malaria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2909888" y="2238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ar-SA"/>
          </a:p>
        </p:txBody>
      </p:sp>
      <p:pic>
        <p:nvPicPr>
          <p:cNvPr id="27651" name="Picture 3" descr="http://sabatinelli-g/collect/who/archives/HASH01b5/023bc76f/bbf4ec98/0dff.dir/p20a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143000" y="1371600"/>
            <a:ext cx="6524625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2881313" y="2228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ar-SA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2886075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ar-SA"/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3014663" y="2914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ar-SA"/>
          </a:p>
        </p:txBody>
      </p:sp>
      <p:sp>
        <p:nvSpPr>
          <p:cNvPr id="27656" name="Rectangle 7"/>
          <p:cNvSpPr>
            <a:spLocks noChangeArrowheads="1"/>
          </p:cNvSpPr>
          <p:nvPr/>
        </p:nvSpPr>
        <p:spPr bwMode="auto">
          <a:xfrm>
            <a:off x="1066800" y="762000"/>
            <a:ext cx="6457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Light microscopy:1:  Preparing blood film</a:t>
            </a:r>
            <a:endParaRPr lang="ar-SA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143000" y="685800"/>
            <a:ext cx="6477000" cy="5191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none" dirty="0">
                <a:latin typeface="Arial Black" pitchFamily="34" charset="0"/>
              </a:rPr>
              <a:t>Laboratory diagnosis of malaria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909888" y="2238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ar-SA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881313" y="2228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ar-SA"/>
          </a:p>
        </p:txBody>
      </p:sp>
      <p:pic>
        <p:nvPicPr>
          <p:cNvPr id="28676" name="Picture 4" descr="http://sabatinelli-g/collect/who/archives/HASH01b5/023bc76f/bbf4ec98/0dff.dir/p20b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914400" y="762000"/>
            <a:ext cx="7315200" cy="519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2743200" y="2286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ar-SA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3014663" y="2914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ar-SA"/>
          </a:p>
        </p:txBody>
      </p:sp>
      <p:sp>
        <p:nvSpPr>
          <p:cNvPr id="28680" name="Rectangle 7"/>
          <p:cNvSpPr>
            <a:spLocks noChangeArrowheads="1"/>
          </p:cNvSpPr>
          <p:nvPr/>
        </p:nvSpPr>
        <p:spPr bwMode="auto">
          <a:xfrm>
            <a:off x="1066800" y="762000"/>
            <a:ext cx="6457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Light microscopy:1:  Preparing blood film</a:t>
            </a:r>
            <a:endParaRPr lang="ar-SA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187624" y="404664"/>
            <a:ext cx="6432376" cy="52322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none" dirty="0">
                <a:latin typeface="Arial Black" pitchFamily="34" charset="0"/>
              </a:rPr>
              <a:t>Laboratory diagnosis of malaria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رحلة">
  <a:themeElements>
    <a:clrScheme name="رحلة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رحلة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رحلة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2056</TotalTime>
  <Words>1010</Words>
  <Application>Microsoft Office PowerPoint</Application>
  <PresentationFormat>On-screen Show (4:3)</PresentationFormat>
  <Paragraphs>217</Paragraphs>
  <Slides>42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4" baseType="lpstr">
      <vt:lpstr>رحلة</vt:lpstr>
      <vt:lpstr>Photo Editor Photo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Plasmodium falciparum (trophozoite stage)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KHAIRAT</dc:creator>
  <cp:lastModifiedBy>ahmed</cp:lastModifiedBy>
  <cp:revision>12</cp:revision>
  <dcterms:created xsi:type="dcterms:W3CDTF">2011-01-11T10:14:28Z</dcterms:created>
  <dcterms:modified xsi:type="dcterms:W3CDTF">2011-01-19T08:38:56Z</dcterms:modified>
</cp:coreProperties>
</file>