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58" r:id="rId4"/>
    <p:sldId id="269" r:id="rId5"/>
    <p:sldId id="271" r:id="rId6"/>
    <p:sldId id="285" r:id="rId7"/>
    <p:sldId id="265" r:id="rId8"/>
    <p:sldId id="275" r:id="rId9"/>
    <p:sldId id="279" r:id="rId10"/>
    <p:sldId id="282" r:id="rId11"/>
    <p:sldId id="280" r:id="rId12"/>
    <p:sldId id="286" r:id="rId13"/>
    <p:sldId id="283" r:id="rId14"/>
    <p:sldId id="28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10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D51A93-F2BD-4F67-BAFA-ED9BD93DE5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DEC30-5CDB-4D74-AAD0-884189A52AF0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Adrenal (Suprarenal) Glands</a:t>
          </a:r>
          <a: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Anatomy &amp; Embryology</a:t>
          </a:r>
          <a:endParaRPr lang="en-US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289BB3-58C1-487B-9F16-0ADEF194F9A6}" type="parTrans" cxnId="{D4887294-20F6-4A25-893F-8AAE770FDD00}">
      <dgm:prSet/>
      <dgm:spPr/>
      <dgm:t>
        <a:bodyPr/>
        <a:lstStyle/>
        <a:p>
          <a:endParaRPr lang="en-US"/>
        </a:p>
      </dgm:t>
    </dgm:pt>
    <dgm:pt modelId="{E05FF3F0-A663-4263-8F8C-80BF87955252}" type="sibTrans" cxnId="{D4887294-20F6-4A25-893F-8AAE770FDD00}">
      <dgm:prSet/>
      <dgm:spPr/>
      <dgm:t>
        <a:bodyPr/>
        <a:lstStyle/>
        <a:p>
          <a:endParaRPr lang="en-US"/>
        </a:p>
      </dgm:t>
    </dgm:pt>
    <dgm:pt modelId="{64DB15B2-06F6-420E-BB13-ACD0ABE78263}" type="pres">
      <dgm:prSet presAssocID="{07D51A93-F2BD-4F67-BAFA-ED9BD93DE5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632DA7A-7FB7-4E71-9C3D-1236842B5F96}" type="pres">
      <dgm:prSet presAssocID="{89ADEC30-5CDB-4D74-AAD0-884189A52AF0}" presName="parentText" presStyleLbl="node1" presStyleIdx="0" presStyleCnt="1" custLinFactNeighborX="980" custLinFactNeighborY="-4553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EC8153C-0618-4F77-B1A3-833B7FB4ED5A}" type="presOf" srcId="{07D51A93-F2BD-4F67-BAFA-ED9BD93DE5EE}" destId="{64DB15B2-06F6-420E-BB13-ACD0ABE78263}" srcOrd="0" destOrd="0" presId="urn:microsoft.com/office/officeart/2005/8/layout/vList2"/>
    <dgm:cxn modelId="{D4887294-20F6-4A25-893F-8AAE770FDD00}" srcId="{07D51A93-F2BD-4F67-BAFA-ED9BD93DE5EE}" destId="{89ADEC30-5CDB-4D74-AAD0-884189A52AF0}" srcOrd="0" destOrd="0" parTransId="{AC289BB3-58C1-487B-9F16-0ADEF194F9A6}" sibTransId="{E05FF3F0-A663-4263-8F8C-80BF87955252}"/>
    <dgm:cxn modelId="{AAFFAC11-EC20-4138-832F-0A4FF468C9F3}" type="presOf" srcId="{89ADEC30-5CDB-4D74-AAD0-884189A52AF0}" destId="{5632DA7A-7FB7-4E71-9C3D-1236842B5F96}" srcOrd="0" destOrd="0" presId="urn:microsoft.com/office/officeart/2005/8/layout/vList2"/>
    <dgm:cxn modelId="{21DBFEBE-609C-456F-AB43-B8C46B9B148F}" type="presParOf" srcId="{64DB15B2-06F6-420E-BB13-ACD0ABE78263}" destId="{5632DA7A-7FB7-4E71-9C3D-1236842B5F9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2DA7A-7FB7-4E71-9C3D-1236842B5F96}">
      <dsp:nvSpPr>
        <dsp:cNvPr id="0" name=""/>
        <dsp:cNvSpPr/>
      </dsp:nvSpPr>
      <dsp:spPr>
        <a:xfrm>
          <a:off x="0" y="0"/>
          <a:ext cx="7772400" cy="1635075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Adrenal (Suprarenal) Glands</a:t>
          </a:r>
          <a:r>
            <a:rPr lang="en-US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en-US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en-US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Anatomy &amp; Embryology</a:t>
          </a:r>
          <a:endParaRPr lang="en-US" sz="3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818" y="79818"/>
        <a:ext cx="7612764" cy="1475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1DC77-A8E1-4996-B53D-A2CE423BFB31}" type="datetimeFigureOut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C3BA4-2E77-4B24-8A8D-AA9B14F2D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3CBFB-A094-4D53-8FE6-D854ACEF4B53}" type="datetimeFigureOut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19258-63B7-4DAB-924F-B71F7243F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F1933-0723-42A7-AA4B-01D275837CD3}" type="datetimeFigureOut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810B8-8998-4FF2-BBA2-6D3CE7192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FFB50-EF29-4C2D-8F5A-C369F4C39C81}" type="datetimeFigureOut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57373-1B87-41F7-BB9A-765EA7E31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BF692-6375-4B7A-AFD8-54597277D89E}" type="datetimeFigureOut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F244-1ECF-4ACB-BB51-EAEA636A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E02EE-D8ED-4555-96C3-ACEB60C03C9D}" type="datetimeFigureOut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0BD15-01AE-4341-97A4-7DD0DA9F6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4388E-ED7E-4E9C-ACE0-BE943655F66B}" type="datetimeFigureOut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B27BD-35AA-40C3-A47B-74D262E41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038A6-E691-4C22-BB27-83E5BA9A7138}" type="datetimeFigureOut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CAE26-E920-46E2-AF70-1ACF1E0E3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DF404-1583-4F29-8B77-3CAE337F933F}" type="datetimeFigureOut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15D2D-6C77-4474-839E-861172DD1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0BD39-50E8-441E-9F11-B7A6F3DA4713}" type="datetimeFigureOut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4B38D-36FB-487C-9B2A-313F2EA88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25B5-BA17-401A-9074-DF9B6F58C629}" type="datetimeFigureOut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9C3FF-12FF-443F-9E09-7F4501B41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43D309-69E4-4F2D-9A5C-710FFC0E90AE}" type="datetimeFigureOut">
              <a:rPr lang="en-US"/>
              <a:pPr>
                <a:defRPr/>
              </a:pPr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1C00A9-003F-4262-962A-9C391C216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calligraphylearn.com/support-files/bismillah-1.zip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609600" y="1447800"/>
          <a:ext cx="77724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4" name="Picture 6" descr="bismillah calligraphy 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t="19355" b="16129"/>
          <a:stretch>
            <a:fillRect/>
          </a:stretch>
        </p:blipFill>
        <p:spPr bwMode="auto">
          <a:xfrm>
            <a:off x="3962400" y="685800"/>
            <a:ext cx="104013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0" y="4419600"/>
            <a:ext cx="914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Dr. </a:t>
            </a:r>
            <a:r>
              <a:rPr lang="en-US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Zeenat</a:t>
            </a:r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Zaidi</a:t>
            </a:r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&amp; Dr. </a:t>
            </a:r>
            <a:r>
              <a:rPr lang="en-US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Essam</a:t>
            </a:r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Salama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381000"/>
            <a:ext cx="4191000" cy="5943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medulla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Formed from the </a:t>
            </a:r>
            <a:r>
              <a:rPr lang="en-US" sz="2400" b="1" dirty="0" err="1">
                <a:solidFill>
                  <a:srgbClr val="CC00FF"/>
                </a:solidFill>
                <a:latin typeface="+mn-lt"/>
                <a:cs typeface="+mn-cs"/>
              </a:rPr>
              <a:t>sympathochromaffin</a:t>
            </a:r>
            <a:r>
              <a:rPr lang="en-US" sz="2400" b="1" dirty="0">
                <a:solidFill>
                  <a:srgbClr val="CC00FF"/>
                </a:solidFill>
                <a:latin typeface="+mn-lt"/>
                <a:cs typeface="+mn-cs"/>
              </a:rPr>
              <a:t> cells </a:t>
            </a:r>
            <a:r>
              <a:rPr lang="en-US" sz="2400" dirty="0">
                <a:latin typeface="+mn-lt"/>
                <a:cs typeface="+mn-cs"/>
              </a:rPr>
              <a:t>of the </a:t>
            </a:r>
            <a:r>
              <a:rPr lang="en-US" sz="2400" b="1" dirty="0">
                <a:latin typeface="+mn-lt"/>
                <a:cs typeface="+mn-cs"/>
              </a:rPr>
              <a:t>neural crest.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These cells invade the cortex on its medial side, occupy the central position and differentiate into the </a:t>
            </a:r>
            <a:r>
              <a:rPr lang="en-US" sz="2400" dirty="0" err="1">
                <a:latin typeface="+mn-lt"/>
                <a:cs typeface="+mn-cs"/>
              </a:rPr>
              <a:t>secretory</a:t>
            </a:r>
            <a:r>
              <a:rPr lang="en-US" sz="2400" dirty="0">
                <a:latin typeface="+mn-lt"/>
                <a:cs typeface="+mn-cs"/>
              </a:rPr>
              <a:t> cells.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+mn-lt"/>
                <a:cs typeface="+mn-cs"/>
              </a:rPr>
              <a:t>Preganglionic</a:t>
            </a:r>
            <a:r>
              <a:rPr lang="en-US" sz="2400" dirty="0">
                <a:latin typeface="+mn-lt"/>
                <a:cs typeface="+mn-cs"/>
              </a:rPr>
              <a:t> sympathetic nerve fibers grow into the medulla, release </a:t>
            </a:r>
            <a:r>
              <a:rPr lang="en-US" sz="2400" b="1" i="1" dirty="0">
                <a:solidFill>
                  <a:srgbClr val="FF0000"/>
                </a:solidFill>
                <a:latin typeface="+mn-lt"/>
                <a:cs typeface="+mn-cs"/>
              </a:rPr>
              <a:t>Epinephrine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dirty="0">
                <a:latin typeface="+mn-lt"/>
                <a:cs typeface="+mn-cs"/>
              </a:rPr>
              <a:t>and </a:t>
            </a:r>
            <a:r>
              <a:rPr lang="en-US" sz="2400" b="1" i="1" dirty="0" err="1">
                <a:solidFill>
                  <a:srgbClr val="FF0000"/>
                </a:solidFill>
                <a:latin typeface="+mn-lt"/>
                <a:cs typeface="+mn-cs"/>
              </a:rPr>
              <a:t>Norepinephrine</a:t>
            </a:r>
            <a:r>
              <a:rPr lang="en-US" sz="2400" dirty="0">
                <a:latin typeface="+mn-lt"/>
                <a:cs typeface="+mn-cs"/>
              </a:rPr>
              <a:t> upon sympathetic stimulation,  and influence the activity of the </a:t>
            </a:r>
            <a:r>
              <a:rPr lang="en-US" sz="2400" dirty="0" err="1">
                <a:latin typeface="+mn-lt"/>
                <a:cs typeface="+mn-cs"/>
              </a:rPr>
              <a:t>medullary</a:t>
            </a:r>
            <a:r>
              <a:rPr lang="en-US" sz="2400" dirty="0">
                <a:latin typeface="+mn-lt"/>
                <a:cs typeface="+mn-cs"/>
              </a:rPr>
              <a:t> cells.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pic>
        <p:nvPicPr>
          <p:cNvPr id="12291" name="Picture 2" descr="C:\Users\user\Pictures\adrenal - Copy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 l="39622"/>
          <a:stretch>
            <a:fillRect/>
          </a:stretch>
        </p:blipFill>
        <p:spPr>
          <a:xfrm>
            <a:off x="4572000" y="1752600"/>
            <a:ext cx="4371975" cy="2836863"/>
          </a:xfrm>
          <a:noFill/>
          <a:ln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7912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800" b="1" smtClean="0"/>
              <a:t>The suprarenal gland of the fetus </a:t>
            </a:r>
            <a:r>
              <a:rPr lang="en-US" sz="2800" smtClean="0"/>
              <a:t>is 10-20 times larger than the adult glands relative to the body weight, and are large compared with the kidneys. </a:t>
            </a:r>
            <a:r>
              <a:rPr lang="en-US" sz="2800" b="1" smtClean="0">
                <a:solidFill>
                  <a:srgbClr val="FF0000"/>
                </a:solidFill>
              </a:rPr>
              <a:t>This is because of the extensive size of the fetal cortex. The medulla remains relatively small until after birth.</a:t>
            </a:r>
          </a:p>
          <a:p>
            <a:r>
              <a:rPr lang="en-US" sz="2800" smtClean="0"/>
              <a:t>The suprarenal glands rapidly become smaller during the </a:t>
            </a:r>
            <a:r>
              <a:rPr lang="en-US" sz="2800" b="1" smtClean="0"/>
              <a:t>first 2-3 weeks after birth</a:t>
            </a:r>
            <a:r>
              <a:rPr lang="en-US" sz="2800" smtClean="0"/>
              <a:t>, due to the rapid regression of the fetal cortex. Its involution is largely completed in the first year of life.</a:t>
            </a:r>
          </a:p>
          <a:p>
            <a:r>
              <a:rPr lang="en-US" sz="2800" smtClean="0"/>
              <a:t>During the process of involution, the cortex is </a:t>
            </a:r>
            <a:r>
              <a:rPr lang="en-US" sz="2800" b="1" smtClean="0"/>
              <a:t>friable and susceptible to trauma</a:t>
            </a:r>
            <a:r>
              <a:rPr lang="en-US" sz="2800" smtClean="0"/>
              <a:t> at birth leading to severe hemorrhage. </a:t>
            </a:r>
          </a:p>
          <a:p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Mansoor\Pictures\z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7596188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rot="10800000" flipV="1">
            <a:off x="5562600" y="1143000"/>
            <a:ext cx="685800" cy="6096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H="1">
            <a:off x="5029200" y="14478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6134100" y="1257300"/>
            <a:ext cx="762000" cy="5334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81600" y="1295400"/>
            <a:ext cx="1600200" cy="6858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0" y="838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1066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zf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2400" y="1219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7581900" y="1790700"/>
            <a:ext cx="762000" cy="762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304800" y="1066800"/>
            <a:ext cx="85344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dirty="0">
                <a:latin typeface="+mn-lt"/>
                <a:cs typeface="+mn-cs"/>
              </a:rPr>
              <a:t>Congenital adrenal hyperplasia (CAH):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An abnormal increase in the cortical cells results in excessive androgen production during the fetal period.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In 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+mn-cs"/>
              </a:rPr>
              <a:t>females</a:t>
            </a:r>
            <a:r>
              <a:rPr lang="en-US" sz="2800" dirty="0">
                <a:latin typeface="+mn-lt"/>
                <a:cs typeface="+mn-cs"/>
              </a:rPr>
              <a:t>, it may lead to </a:t>
            </a:r>
            <a:r>
              <a:rPr lang="en-US" sz="2800" dirty="0" err="1">
                <a:latin typeface="+mn-lt"/>
                <a:cs typeface="+mn-cs"/>
              </a:rPr>
              <a:t>musculization</a:t>
            </a:r>
            <a:r>
              <a:rPr lang="en-US" sz="2800" dirty="0">
                <a:latin typeface="+mn-lt"/>
                <a:cs typeface="+mn-cs"/>
              </a:rPr>
              <a:t> of external genitalia and enlargement of </a:t>
            </a:r>
            <a:r>
              <a:rPr lang="en-US" sz="2800" dirty="0" err="1">
                <a:latin typeface="+mn-lt"/>
                <a:cs typeface="+mn-cs"/>
              </a:rPr>
              <a:t>clitorus</a:t>
            </a:r>
            <a:r>
              <a:rPr lang="en-US" sz="2800" dirty="0">
                <a:latin typeface="+mn-lt"/>
                <a:cs typeface="+mn-cs"/>
              </a:rPr>
              <a:t>. 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In </a:t>
            </a:r>
            <a:r>
              <a:rPr lang="en-US" sz="2800" dirty="0">
                <a:solidFill>
                  <a:srgbClr val="FF0000"/>
                </a:solidFill>
                <a:latin typeface="+mn-lt"/>
                <a:cs typeface="+mn-cs"/>
              </a:rPr>
              <a:t>males</a:t>
            </a:r>
            <a:r>
              <a:rPr lang="en-US" sz="2800" dirty="0">
                <a:latin typeface="+mn-lt"/>
                <a:cs typeface="+mn-cs"/>
              </a:rPr>
              <a:t>, it may remain undetected in early infancy.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Later in childhood, in both sexes, androgen excess may lead to rapid growth and accelerated skeletal maturation.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590800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lgerian" pitchFamily="82" charset="0"/>
              </a:rPr>
              <a:t>Thank You &amp; Good Luck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b="1" dirty="0" smtClean="0">
                <a:latin typeface="Arial Rounded MT Bold" pitchFamily="34" charset="0"/>
              </a:rPr>
              <a:t>Objectives</a:t>
            </a:r>
          </a:p>
        </p:txBody>
      </p:sp>
      <p:sp>
        <p:nvSpPr>
          <p:cNvPr id="307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en-US" sz="2800" i="1" dirty="0" smtClean="0"/>
              <a:t>At the end of the lecture, the students should be able to describe the:</a:t>
            </a:r>
          </a:p>
          <a:p>
            <a:r>
              <a:rPr lang="en-US" sz="2800" dirty="0" smtClean="0"/>
              <a:t>Location, shape and relations of the right and left adrenal glands. </a:t>
            </a:r>
          </a:p>
          <a:p>
            <a:r>
              <a:rPr lang="en-US" sz="2800" dirty="0" smtClean="0"/>
              <a:t>Blood supply, lymphatic drainage and nerve supply of right and left adrenal glands</a:t>
            </a:r>
          </a:p>
          <a:p>
            <a:r>
              <a:rPr lang="en-US" sz="2800" dirty="0" smtClean="0"/>
              <a:t>Parts of adrenal glands and function of each part.</a:t>
            </a:r>
          </a:p>
          <a:p>
            <a:r>
              <a:rPr lang="en-US" sz="2800" dirty="0" smtClean="0"/>
              <a:t>Development of adrenal gland and common anomalies.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Suprarenal Glands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724400" cy="54102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The two suprarenal glands are yellowish retroperitoneal organs that lie on the upper poles of the kidneys, just above the level of T12 </a:t>
            </a:r>
          </a:p>
          <a:p>
            <a:pPr eaLnBrk="1" hangingPunct="1"/>
            <a:r>
              <a:rPr lang="en-US" dirty="0" smtClean="0"/>
              <a:t>They are surrounded by renal fascia (but are separated from the kidneys by the </a:t>
            </a:r>
            <a:r>
              <a:rPr lang="en-US" dirty="0" err="1" smtClean="0"/>
              <a:t>perirenal</a:t>
            </a:r>
            <a:r>
              <a:rPr lang="en-US" dirty="0" smtClean="0"/>
              <a:t> fat).</a:t>
            </a:r>
          </a:p>
          <a:p>
            <a:pPr eaLnBrk="1" hangingPunct="1"/>
            <a:r>
              <a:rPr lang="en-US" dirty="0" smtClean="0"/>
              <a:t>Each gland has an outer </a:t>
            </a:r>
            <a:r>
              <a:rPr lang="en-US" b="1" dirty="0" smtClean="0"/>
              <a:t>cortex</a:t>
            </a:r>
            <a:r>
              <a:rPr lang="en-US" dirty="0" smtClean="0"/>
              <a:t> and an inner </a:t>
            </a:r>
            <a:r>
              <a:rPr lang="en-US" b="1" dirty="0" smtClean="0"/>
              <a:t>medulla.</a:t>
            </a:r>
          </a:p>
          <a:p>
            <a:pPr eaLnBrk="1" hangingPunct="1"/>
            <a:endParaRPr lang="en-US" sz="1600" dirty="0" smtClean="0"/>
          </a:p>
        </p:txBody>
      </p:sp>
      <p:pic>
        <p:nvPicPr>
          <p:cNvPr id="4100" name="Picture 3" descr="C:\Documents and Settings\Dr.Musaed Alfares\Desktop\adrenal%20glands%20close.jpg"/>
          <p:cNvPicPr>
            <a:picLocks noChangeAspect="1" noChangeArrowheads="1"/>
          </p:cNvPicPr>
          <p:nvPr/>
        </p:nvPicPr>
        <p:blipFill>
          <a:blip r:embed="rId2" cstate="print"/>
          <a:srcRect l="17899" r="12500" b="78261"/>
          <a:stretch>
            <a:fillRect/>
          </a:stretch>
        </p:blipFill>
        <p:spPr bwMode="auto">
          <a:xfrm>
            <a:off x="5334000" y="4724400"/>
            <a:ext cx="3333750" cy="1524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101" name="Picture 5" descr="C:\Documents and Settings\Dr.Musaed Alfares\Desktop\Picture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t="13930"/>
          <a:stretch>
            <a:fillRect/>
          </a:stretch>
        </p:blipFill>
        <p:spPr>
          <a:xfrm>
            <a:off x="5029200" y="1066800"/>
            <a:ext cx="3990975" cy="3505200"/>
          </a:xfr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52400" y="228600"/>
            <a:ext cx="2667000" cy="594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The </a:t>
            </a:r>
            <a:r>
              <a:rPr lang="en-US" sz="2400" b="1" dirty="0">
                <a:latin typeface="Calibri" pitchFamily="34" charset="0"/>
              </a:rPr>
              <a:t>right gland </a:t>
            </a:r>
            <a:r>
              <a:rPr lang="en-US" sz="2400" dirty="0">
                <a:latin typeface="Calibri" pitchFamily="34" charset="0"/>
              </a:rPr>
              <a:t>is pyramid shaped and caps the upper pole of the right kidney.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 i="1" dirty="0">
                <a:solidFill>
                  <a:srgbClr val="FF0000"/>
                </a:solidFill>
                <a:latin typeface="Calibri" pitchFamily="34" charset="0"/>
              </a:rPr>
              <a:t>Relations: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b="1" u="sng" dirty="0">
                <a:latin typeface="Calibri" pitchFamily="34" charset="0"/>
              </a:rPr>
              <a:t>Anterior</a:t>
            </a:r>
            <a:r>
              <a:rPr lang="en-US" sz="2400" b="1" dirty="0">
                <a:latin typeface="Calibri" pitchFamily="34" charset="0"/>
              </a:rPr>
              <a:t>:</a:t>
            </a:r>
            <a:r>
              <a:rPr lang="en-US" sz="2400" dirty="0">
                <a:latin typeface="Calibri" pitchFamily="34" charset="0"/>
              </a:rPr>
              <a:t> right lobe of the liver and inferior vena cava.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b="1" u="sng" dirty="0">
                <a:latin typeface="Calibri" pitchFamily="34" charset="0"/>
              </a:rPr>
              <a:t>Posterior</a:t>
            </a:r>
            <a:r>
              <a:rPr lang="en-US" sz="2400" b="1" dirty="0">
                <a:latin typeface="Calibri" pitchFamily="34" charset="0"/>
              </a:rPr>
              <a:t>: </a:t>
            </a:r>
            <a:r>
              <a:rPr lang="en-US" sz="2400" dirty="0">
                <a:latin typeface="Calibri" pitchFamily="34" charset="0"/>
              </a:rPr>
              <a:t>diaphragm.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400800" y="304800"/>
            <a:ext cx="2590800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The </a:t>
            </a:r>
            <a:r>
              <a:rPr lang="en-US" sz="2400" b="1" dirty="0">
                <a:latin typeface="+mn-lt"/>
                <a:cs typeface="+mn-cs"/>
              </a:rPr>
              <a:t>left gland </a:t>
            </a:r>
            <a:r>
              <a:rPr lang="en-US" sz="2400" dirty="0">
                <a:latin typeface="+mn-lt"/>
                <a:cs typeface="+mn-cs"/>
              </a:rPr>
              <a:t>is </a:t>
            </a:r>
            <a:r>
              <a:rPr lang="en-US" sz="2400" dirty="0" smtClean="0">
                <a:latin typeface="+mn-lt"/>
                <a:cs typeface="+mn-cs"/>
              </a:rPr>
              <a:t>crescent </a:t>
            </a:r>
            <a:r>
              <a:rPr lang="en-US" sz="2400" dirty="0">
                <a:latin typeface="+mn-lt"/>
                <a:cs typeface="+mn-cs"/>
              </a:rPr>
              <a:t>in shape and extends along the </a:t>
            </a:r>
            <a:r>
              <a:rPr lang="en-US" sz="2400" b="1" dirty="0">
                <a:latin typeface="+mn-lt"/>
                <a:cs typeface="+mn-cs"/>
              </a:rPr>
              <a:t>medial border </a:t>
            </a:r>
            <a:r>
              <a:rPr lang="en-US" sz="2400" dirty="0">
                <a:latin typeface="+mn-lt"/>
                <a:cs typeface="+mn-cs"/>
              </a:rPr>
              <a:t>of the left kidney from the upper pole to the hilus.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i="1" dirty="0">
                <a:solidFill>
                  <a:srgbClr val="FF0000"/>
                </a:solidFill>
                <a:latin typeface="+mn-lt"/>
                <a:cs typeface="+mn-cs"/>
              </a:rPr>
              <a:t>Relations: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>
                <a:latin typeface="+mn-lt"/>
                <a:cs typeface="+mn-cs"/>
              </a:rPr>
              <a:t>Anterior</a:t>
            </a:r>
            <a:r>
              <a:rPr lang="en-US" sz="2400" b="1" dirty="0">
                <a:latin typeface="+mn-lt"/>
                <a:cs typeface="+mn-cs"/>
              </a:rPr>
              <a:t>: </a:t>
            </a:r>
            <a:r>
              <a:rPr lang="en-US" sz="2400" dirty="0">
                <a:latin typeface="+mn-lt"/>
                <a:cs typeface="+mn-cs"/>
              </a:rPr>
              <a:t>pancreas, lesser sac, and stomach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>
                <a:latin typeface="+mn-lt"/>
                <a:cs typeface="+mn-cs"/>
              </a:rPr>
              <a:t>Posterior</a:t>
            </a:r>
            <a:r>
              <a:rPr lang="en-US" sz="2400" b="1" dirty="0">
                <a:latin typeface="+mn-lt"/>
                <a:cs typeface="+mn-cs"/>
              </a:rPr>
              <a:t>: </a:t>
            </a:r>
            <a:r>
              <a:rPr lang="en-US" sz="2400" dirty="0">
                <a:latin typeface="+mn-lt"/>
                <a:cs typeface="+mn-cs"/>
              </a:rPr>
              <a:t>diaphragm.</a:t>
            </a:r>
          </a:p>
        </p:txBody>
      </p:sp>
      <p:pic>
        <p:nvPicPr>
          <p:cNvPr id="5124" name="Picture 5" descr="C:\Documents and Settings\Dr.Musaed Alfares\Desktop\Picture2.jpg"/>
          <p:cNvPicPr>
            <a:picLocks noChangeAspect="1" noChangeArrowheads="1"/>
          </p:cNvPicPr>
          <p:nvPr/>
        </p:nvPicPr>
        <p:blipFill>
          <a:blip r:embed="rId2" cstate="print"/>
          <a:srcRect t="13930"/>
          <a:stretch>
            <a:fillRect/>
          </a:stretch>
        </p:blipFill>
        <p:spPr bwMode="auto">
          <a:xfrm>
            <a:off x="2743200" y="1295400"/>
            <a:ext cx="3733800" cy="3295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sz="half" idx="4294967295"/>
          </p:nvPr>
        </p:nvSpPr>
        <p:spPr>
          <a:xfrm>
            <a:off x="228600" y="228600"/>
            <a:ext cx="3657600" cy="25146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Arteries</a:t>
            </a:r>
            <a:r>
              <a:rPr lang="en-US" sz="2400" dirty="0" smtClean="0"/>
              <a:t>: Each gland receives branches from </a:t>
            </a:r>
            <a:r>
              <a:rPr lang="en-US" sz="2400" b="1" dirty="0" smtClean="0"/>
              <a:t>three</a:t>
            </a:r>
            <a:r>
              <a:rPr lang="en-US" sz="2400" dirty="0" smtClean="0"/>
              <a:t> main arteries: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u="sng" dirty="0" smtClean="0">
                <a:solidFill>
                  <a:srgbClr val="FF0000"/>
                </a:solidFill>
              </a:rPr>
              <a:t>Inferior </a:t>
            </a:r>
            <a:r>
              <a:rPr lang="en-US" sz="2400" u="sng" dirty="0" err="1" smtClean="0">
                <a:solidFill>
                  <a:srgbClr val="FF0000"/>
                </a:solidFill>
              </a:rPr>
              <a:t>phrenic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u="sng" dirty="0" smtClean="0">
                <a:solidFill>
                  <a:srgbClr val="FF0000"/>
                </a:solidFill>
              </a:rPr>
              <a:t>Aorta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u="sng" dirty="0" smtClean="0">
                <a:solidFill>
                  <a:srgbClr val="FF0000"/>
                </a:solidFill>
              </a:rPr>
              <a:t>Renal artery</a:t>
            </a:r>
            <a:r>
              <a:rPr lang="en-US" sz="2400" dirty="0" smtClean="0"/>
              <a:t>.</a:t>
            </a:r>
          </a:p>
        </p:txBody>
      </p:sp>
      <p:pic>
        <p:nvPicPr>
          <p:cNvPr id="6147" name="Content Placeholder 4" descr="E:\My Pictures\Picture1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62400" y="304800"/>
            <a:ext cx="4800600" cy="3513138"/>
          </a:xfr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2819400"/>
            <a:ext cx="3657600" cy="2286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Veins</a:t>
            </a:r>
            <a:r>
              <a:rPr lang="en-US" sz="2400" dirty="0">
                <a:latin typeface="+mn-lt"/>
                <a:cs typeface="+mn-cs"/>
              </a:rPr>
              <a:t>: A single vein emerges from the </a:t>
            </a:r>
            <a:r>
              <a:rPr lang="en-US" sz="2400" dirty="0" err="1">
                <a:latin typeface="+mn-lt"/>
                <a:cs typeface="+mn-cs"/>
              </a:rPr>
              <a:t>hilum</a:t>
            </a:r>
            <a:r>
              <a:rPr lang="en-US" sz="2400" dirty="0">
                <a:latin typeface="+mn-lt"/>
                <a:cs typeface="+mn-cs"/>
              </a:rPr>
              <a:t> of each gland and drains into </a:t>
            </a:r>
            <a:r>
              <a:rPr lang="en-US" sz="2400" dirty="0" smtClean="0">
                <a:latin typeface="+mn-lt"/>
                <a:cs typeface="+mn-cs"/>
              </a:rPr>
              <a:t>the </a:t>
            </a:r>
            <a:r>
              <a:rPr lang="en-US" sz="2400" b="1" dirty="0" smtClean="0">
                <a:latin typeface="+mn-lt"/>
                <a:cs typeface="+mn-cs"/>
              </a:rPr>
              <a:t>Inferior </a:t>
            </a:r>
            <a:r>
              <a:rPr lang="en-US" sz="2400" b="1" dirty="0">
                <a:latin typeface="+mn-lt"/>
                <a:cs typeface="+mn-cs"/>
              </a:rPr>
              <a:t>vena cava </a:t>
            </a:r>
            <a:r>
              <a:rPr lang="en-US" sz="2400" u="sng" dirty="0">
                <a:latin typeface="+mn-lt"/>
                <a:cs typeface="+mn-cs"/>
              </a:rPr>
              <a:t>on the </a:t>
            </a:r>
            <a:r>
              <a:rPr lang="en-US" sz="2400" u="sng" dirty="0" smtClean="0">
                <a:latin typeface="+mn-lt"/>
                <a:cs typeface="+mn-cs"/>
              </a:rPr>
              <a:t>right </a:t>
            </a:r>
            <a:r>
              <a:rPr lang="en-US" sz="2400" dirty="0" smtClean="0">
                <a:latin typeface="+mn-lt"/>
                <a:cs typeface="+mn-cs"/>
              </a:rPr>
              <a:t>&amp; </a:t>
            </a:r>
            <a:r>
              <a:rPr lang="en-US" sz="2400" b="1" dirty="0" smtClean="0">
                <a:latin typeface="+mn-lt"/>
                <a:cs typeface="+mn-cs"/>
              </a:rPr>
              <a:t>Renal </a:t>
            </a:r>
            <a:r>
              <a:rPr lang="en-US" sz="2400" b="1" dirty="0">
                <a:latin typeface="+mn-lt"/>
                <a:cs typeface="+mn-cs"/>
              </a:rPr>
              <a:t>vein </a:t>
            </a:r>
            <a:r>
              <a:rPr lang="en-US" sz="2400" u="sng" dirty="0">
                <a:latin typeface="+mn-lt"/>
                <a:cs typeface="+mn-cs"/>
              </a:rPr>
              <a:t>on the left</a:t>
            </a:r>
            <a:r>
              <a:rPr lang="en-US" sz="2400" b="1" dirty="0">
                <a:latin typeface="+mn-lt"/>
                <a:cs typeface="+mn-cs"/>
              </a:rPr>
              <a:t>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38600" y="3962400"/>
            <a:ext cx="4724400" cy="1828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Nerve Supply</a:t>
            </a:r>
            <a:r>
              <a:rPr lang="en-US" sz="2400" dirty="0">
                <a:latin typeface="+mn-lt"/>
                <a:cs typeface="+mn-cs"/>
              </a:rPr>
              <a:t>: </a:t>
            </a:r>
            <a:r>
              <a:rPr lang="en-US" sz="2400" b="1" dirty="0" err="1">
                <a:latin typeface="+mn-lt"/>
                <a:cs typeface="+mn-cs"/>
              </a:rPr>
              <a:t>Preganglionic</a:t>
            </a:r>
            <a:r>
              <a:rPr lang="en-US" sz="2400" b="1" dirty="0">
                <a:latin typeface="+mn-lt"/>
                <a:cs typeface="+mn-cs"/>
              </a:rPr>
              <a:t> sympathetic fibers</a:t>
            </a:r>
            <a:r>
              <a:rPr lang="en-US" sz="2400" dirty="0">
                <a:latin typeface="+mn-lt"/>
                <a:cs typeface="+mn-cs"/>
              </a:rPr>
              <a:t> derived from the </a:t>
            </a:r>
            <a:r>
              <a:rPr lang="en-US" sz="2400" dirty="0" err="1">
                <a:latin typeface="+mn-lt"/>
                <a:cs typeface="+mn-cs"/>
              </a:rPr>
              <a:t>splanchnic</a:t>
            </a:r>
            <a:r>
              <a:rPr lang="en-US" sz="2400" dirty="0">
                <a:latin typeface="+mn-lt"/>
                <a:cs typeface="+mn-cs"/>
              </a:rPr>
              <a:t> nerves. Most of the nerves end in the medulla of the gland.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ar-SA" sz="3200" dirty="0">
              <a:latin typeface="+mn-lt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5257800"/>
            <a:ext cx="3657600" cy="1143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Lymph Drainage</a:t>
            </a:r>
            <a:r>
              <a:rPr lang="en-US" sz="2400" dirty="0">
                <a:latin typeface="+mn-lt"/>
                <a:cs typeface="+mn-cs"/>
              </a:rPr>
              <a:t>: The lymph drains into the </a:t>
            </a:r>
            <a:r>
              <a:rPr lang="en-US" sz="2400" b="1" dirty="0">
                <a:latin typeface="+mn-lt"/>
                <a:cs typeface="+mn-cs"/>
              </a:rPr>
              <a:t>lateral aortic nodes.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ar-SA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5635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Functions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cortex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of the suprarenal glands secretes hormones that include: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b="1" dirty="0" smtClean="0"/>
              <a:t>Mineral corticoids</a:t>
            </a:r>
            <a:r>
              <a:rPr lang="en-US" sz="2400" dirty="0" smtClean="0"/>
              <a:t>, which are concerned with the control of fluid and electrolyte balance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b="1" dirty="0" err="1" smtClean="0"/>
              <a:t>Glucocorticoids</a:t>
            </a:r>
            <a:r>
              <a:rPr lang="en-US" sz="2400" dirty="0" smtClean="0"/>
              <a:t>, which are concerned with the control of the metabolism of carbohydrates, fats, and proteins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/>
              <a:t>Small amounts of </a:t>
            </a:r>
            <a:r>
              <a:rPr lang="en-US" sz="2400" b="1" dirty="0" smtClean="0"/>
              <a:t>sex hormones</a:t>
            </a:r>
            <a:r>
              <a:rPr lang="en-US" sz="2400" dirty="0" smtClean="0"/>
              <a:t>, which probably play a role in the </a:t>
            </a:r>
            <a:r>
              <a:rPr lang="en-US" sz="2400" dirty="0" err="1" smtClean="0"/>
              <a:t>prepubertal</a:t>
            </a:r>
            <a:r>
              <a:rPr lang="en-US" sz="2400" dirty="0" smtClean="0"/>
              <a:t> development of the sex organs. </a:t>
            </a:r>
          </a:p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medulla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of the suprarenal glands secretes the </a:t>
            </a:r>
            <a:r>
              <a:rPr lang="en-US" sz="2400" dirty="0" err="1" smtClean="0"/>
              <a:t>catecholamines</a:t>
            </a:r>
            <a:r>
              <a:rPr lang="en-US" sz="2400" dirty="0" smtClean="0"/>
              <a:t>: </a:t>
            </a:r>
            <a:r>
              <a:rPr lang="en-US" sz="2400" b="1" dirty="0" smtClean="0"/>
              <a:t>epinephrine and </a:t>
            </a:r>
            <a:r>
              <a:rPr lang="en-US" sz="2400" b="1" dirty="0" err="1" smtClean="0"/>
              <a:t>norepinephrine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5334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Development of the Adrenal Glands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962400" cy="4648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The two parts of the adrenal gland i.e. the cortex and the medulla develop from different origins.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Cortex</a:t>
            </a:r>
            <a:r>
              <a:rPr lang="en-US" dirty="0" smtClean="0"/>
              <a:t> develops from the </a:t>
            </a:r>
            <a:r>
              <a:rPr lang="en-US" b="1" dirty="0" err="1" smtClean="0"/>
              <a:t>celomic</a:t>
            </a:r>
            <a:r>
              <a:rPr lang="en-US" b="1" dirty="0" smtClean="0"/>
              <a:t> epithelium (</a:t>
            </a:r>
            <a:r>
              <a:rPr lang="en-US" b="1" dirty="0" err="1" smtClean="0"/>
              <a:t>mesothelium</a:t>
            </a:r>
            <a:r>
              <a:rPr lang="en-US" b="1" dirty="0" smtClean="0"/>
              <a:t>) derived from </a:t>
            </a:r>
            <a:r>
              <a:rPr lang="en-US" b="1" dirty="0" smtClean="0">
                <a:solidFill>
                  <a:srgbClr val="FF0000"/>
                </a:solidFill>
              </a:rPr>
              <a:t>mesoderm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Medulla</a:t>
            </a:r>
            <a:r>
              <a:rPr lang="en-US" dirty="0" smtClean="0"/>
              <a:t> develops from the </a:t>
            </a:r>
            <a:r>
              <a:rPr lang="en-US" b="1" dirty="0" smtClean="0">
                <a:solidFill>
                  <a:srgbClr val="FF0000"/>
                </a:solidFill>
              </a:rPr>
              <a:t>neural crest cells</a:t>
            </a:r>
          </a:p>
          <a:p>
            <a:pPr eaLnBrk="1" hangingPunct="1"/>
            <a:endParaRPr lang="en-US" sz="2000" dirty="0" smtClean="0"/>
          </a:p>
        </p:txBody>
      </p:sp>
      <p:pic>
        <p:nvPicPr>
          <p:cNvPr id="11" name="Picture 2" descr="http://embryology.med.unsw.edu.au/Notes/images/endo/adren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5727" t="8519" b="2593"/>
          <a:stretch>
            <a:fillRect/>
          </a:stretch>
        </p:blipFill>
        <p:spPr bwMode="auto">
          <a:xfrm>
            <a:off x="4800600" y="1752600"/>
            <a:ext cx="4038600" cy="29442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4" name="Oval 13"/>
          <p:cNvSpPr/>
          <p:nvPr/>
        </p:nvSpPr>
        <p:spPr>
          <a:xfrm>
            <a:off x="5105400" y="1981200"/>
            <a:ext cx="914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00600" y="2667000"/>
            <a:ext cx="914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half" idx="4294967295"/>
          </p:nvPr>
        </p:nvSpPr>
        <p:spPr>
          <a:xfrm>
            <a:off x="228600" y="152400"/>
            <a:ext cx="4267200" cy="6324600"/>
          </a:xfrm>
          <a:ln>
            <a:solidFill>
              <a:srgbClr val="00B050"/>
            </a:solidFill>
          </a:ln>
        </p:spPr>
        <p:txBody>
          <a:bodyPr/>
          <a:lstStyle/>
          <a:p>
            <a:pPr algn="ctr" eaLnBrk="1" hangingPunct="1"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cortex</a:t>
            </a:r>
          </a:p>
          <a:p>
            <a:pPr eaLnBrk="1" hangingPunct="1">
              <a:defRPr/>
            </a:pPr>
            <a:r>
              <a:rPr lang="en-US" sz="2400" dirty="0" smtClean="0"/>
              <a:t>During 6th week of development, the </a:t>
            </a:r>
            <a:r>
              <a:rPr lang="en-US" sz="2400" b="1" dirty="0" err="1" smtClean="0"/>
              <a:t>coelomic</a:t>
            </a:r>
            <a:r>
              <a:rPr lang="en-US" sz="2400" b="1" dirty="0" smtClean="0"/>
              <a:t> epithelium</a:t>
            </a:r>
            <a:r>
              <a:rPr lang="en-US" sz="2400" dirty="0" smtClean="0"/>
              <a:t> medial to the developing gonadal ridge proliferates.</a:t>
            </a:r>
          </a:p>
          <a:p>
            <a:pPr eaLnBrk="1" hangingPunct="1">
              <a:defRPr/>
            </a:pPr>
            <a:r>
              <a:rPr lang="en-US" sz="2400" dirty="0" smtClean="0"/>
              <a:t>The newly formed cells get separated from the surface epithelium enter the underlying mesoderm, and form the </a:t>
            </a:r>
            <a:r>
              <a:rPr lang="en-US" sz="2400" b="1" dirty="0" smtClean="0"/>
              <a:t>fetal cortex</a:t>
            </a:r>
          </a:p>
          <a:p>
            <a:pPr eaLnBrk="1" hangingPunct="1">
              <a:defRPr/>
            </a:pPr>
            <a:r>
              <a:rPr lang="en-US" sz="2400" dirty="0" smtClean="0"/>
              <a:t> A second wave of delaminating cells migrates and forms a thinner </a:t>
            </a:r>
            <a:r>
              <a:rPr lang="en-US" sz="2400" b="1" dirty="0" smtClean="0"/>
              <a:t>definitive (</a:t>
            </a:r>
            <a:r>
              <a:rPr lang="en-US" sz="2400" b="1" dirty="0" err="1" smtClean="0"/>
              <a:t>permenant</a:t>
            </a:r>
            <a:r>
              <a:rPr lang="en-US" sz="2400" b="1" dirty="0" smtClean="0"/>
              <a:t>)  cortex </a:t>
            </a:r>
            <a:r>
              <a:rPr lang="en-US" sz="2400" dirty="0" smtClean="0"/>
              <a:t>surrounding the fetal cortex.</a:t>
            </a:r>
          </a:p>
        </p:txBody>
      </p:sp>
      <p:pic>
        <p:nvPicPr>
          <p:cNvPr id="10243" name="Picture 2" descr="C:\Users\user\Pictures\adrenal - Copy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 l="39622" b="4651"/>
          <a:stretch>
            <a:fillRect/>
          </a:stretch>
        </p:blipFill>
        <p:spPr>
          <a:xfrm>
            <a:off x="4419600" y="3200400"/>
            <a:ext cx="4572000" cy="3124200"/>
          </a:xfrm>
          <a:noFill/>
          <a:ln>
            <a:solidFill>
              <a:srgbClr val="00B050"/>
            </a:solidFill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6096000" y="1905000"/>
            <a:ext cx="300038" cy="103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620000" y="2057400"/>
            <a:ext cx="360045" cy="14989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C:\Users\user\Pictures\adrenal gl.jpg"/>
          <p:cNvPicPr>
            <a:picLocks noChangeAspect="1" noChangeArrowheads="1"/>
          </p:cNvPicPr>
          <p:nvPr/>
        </p:nvPicPr>
        <p:blipFill>
          <a:blip r:embed="rId3" cstate="print"/>
          <a:srcRect r="52831" b="11629"/>
          <a:stretch>
            <a:fillRect/>
          </a:stretch>
        </p:blipFill>
        <p:spPr>
          <a:xfrm>
            <a:off x="5029200" y="457200"/>
            <a:ext cx="3200400" cy="2580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half" idx="4294967295"/>
          </p:nvPr>
        </p:nvSpPr>
        <p:spPr>
          <a:xfrm>
            <a:off x="228600" y="1905000"/>
            <a:ext cx="4038600" cy="41910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400" dirty="0" smtClean="0"/>
              <a:t>Differentiation of the characteristic suprarenal cortical zones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glomerulosa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fasciculata</a:t>
            </a:r>
            <a:r>
              <a:rPr lang="en-US" sz="2000" i="1" dirty="0" smtClean="0"/>
              <a:t> &amp; </a:t>
            </a:r>
            <a:r>
              <a:rPr lang="en-US" sz="2000" i="1" dirty="0" err="1" smtClean="0"/>
              <a:t>reticularis</a:t>
            </a:r>
            <a:r>
              <a:rPr lang="en-US" sz="2000" i="1" dirty="0" smtClean="0"/>
              <a:t>) </a:t>
            </a:r>
            <a:r>
              <a:rPr lang="en-US" sz="2400" dirty="0" smtClean="0"/>
              <a:t>begins during the </a:t>
            </a:r>
            <a:r>
              <a:rPr lang="en-US" sz="2400" u="sng" dirty="0" smtClean="0"/>
              <a:t>late fetal period.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At birth </a:t>
            </a:r>
            <a:r>
              <a:rPr lang="en-US" sz="2400" b="1" dirty="0" err="1" smtClean="0"/>
              <a:t>Zona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glomerulosa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zona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fasciculata</a:t>
            </a:r>
            <a:r>
              <a:rPr lang="en-US" sz="2400" b="1" dirty="0" smtClean="0"/>
              <a:t> </a:t>
            </a:r>
            <a:r>
              <a:rPr lang="en-US" sz="2400" dirty="0" smtClean="0"/>
              <a:t>are present, but the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zona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reticularis</a:t>
            </a:r>
            <a:r>
              <a:rPr lang="en-US" sz="2400" dirty="0" smtClean="0"/>
              <a:t> is not recognizable until the </a:t>
            </a:r>
            <a:r>
              <a:rPr lang="en-US" sz="2400" dirty="0" smtClean="0">
                <a:solidFill>
                  <a:srgbClr val="FF0000"/>
                </a:solidFill>
              </a:rPr>
              <a:t>end of </a:t>
            </a:r>
            <a:r>
              <a:rPr lang="en-US" sz="2400" u="sng" dirty="0" smtClean="0">
                <a:solidFill>
                  <a:srgbClr val="FF0000"/>
                </a:solidFill>
              </a:rPr>
              <a:t>third year. </a:t>
            </a:r>
          </a:p>
          <a:p>
            <a:endParaRPr lang="en-US" dirty="0" smtClean="0"/>
          </a:p>
        </p:txBody>
      </p:sp>
      <p:pic>
        <p:nvPicPr>
          <p:cNvPr id="11267" name="Picture 2" descr="C:\Users\user\Pictures\adrenal - Copy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 l="39622" b="7143"/>
          <a:stretch>
            <a:fillRect/>
          </a:stretch>
        </p:blipFill>
        <p:spPr>
          <a:xfrm>
            <a:off x="4343400" y="2438400"/>
            <a:ext cx="4419601" cy="2971800"/>
          </a:xfrm>
          <a:noFill/>
          <a:ln>
            <a:solidFill>
              <a:srgbClr val="00B050"/>
            </a:solidFill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609600"/>
            <a:ext cx="8153400" cy="114300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+mn-lt"/>
                <a:cs typeface="+mn-cs"/>
              </a:rPr>
              <a:t>Ultrastructurally</a:t>
            </a:r>
            <a:r>
              <a:rPr lang="en-US" sz="2400" dirty="0">
                <a:latin typeface="+mn-lt"/>
                <a:cs typeface="+mn-cs"/>
              </a:rPr>
              <a:t>, cells of both fetal and definitive cortical layers exhibit </a:t>
            </a:r>
            <a:r>
              <a:rPr lang="en-US" sz="2400" dirty="0" err="1">
                <a:latin typeface="+mn-lt"/>
                <a:cs typeface="+mn-cs"/>
              </a:rPr>
              <a:t>cytologic</a:t>
            </a:r>
            <a:r>
              <a:rPr lang="en-US" sz="2400" dirty="0">
                <a:latin typeface="+mn-lt"/>
                <a:cs typeface="+mn-cs"/>
              </a:rPr>
              <a:t> characteristics of steroid-producing cells.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96000" y="3048000"/>
            <a:ext cx="304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467600" y="3200400"/>
            <a:ext cx="381000" cy="1539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773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Objectives</vt:lpstr>
      <vt:lpstr>Suprarenal Glands</vt:lpstr>
      <vt:lpstr>PowerPoint Presentation</vt:lpstr>
      <vt:lpstr>PowerPoint Presentation</vt:lpstr>
      <vt:lpstr>Functions</vt:lpstr>
      <vt:lpstr>Development of the Adrenal Glands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3422</cp:lastModifiedBy>
  <cp:revision>53</cp:revision>
  <dcterms:created xsi:type="dcterms:W3CDTF">2011-03-22T03:56:39Z</dcterms:created>
  <dcterms:modified xsi:type="dcterms:W3CDTF">2013-02-16T06:59:28Z</dcterms:modified>
</cp:coreProperties>
</file>