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360" r:id="rId2"/>
    <p:sldId id="341" r:id="rId3"/>
    <p:sldId id="342" r:id="rId4"/>
    <p:sldId id="318" r:id="rId5"/>
    <p:sldId id="343" r:id="rId6"/>
    <p:sldId id="346" r:id="rId7"/>
    <p:sldId id="347" r:id="rId8"/>
    <p:sldId id="350" r:id="rId9"/>
    <p:sldId id="351" r:id="rId10"/>
    <p:sldId id="348" r:id="rId11"/>
    <p:sldId id="349" r:id="rId12"/>
    <p:sldId id="354" r:id="rId13"/>
    <p:sldId id="356" r:id="rId14"/>
    <p:sldId id="357" r:id="rId15"/>
    <p:sldId id="359" r:id="rId16"/>
    <p:sldId id="317" r:id="rId17"/>
    <p:sldId id="331" r:id="rId18"/>
    <p:sldId id="36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6F"/>
    <a:srgbClr val="3333CC"/>
    <a:srgbClr val="D840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80" d="100"/>
          <a:sy n="80" d="100"/>
        </p:scale>
        <p:origin x="-1380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4860032" cy="57951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Sanaa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&amp;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Saeed Vohra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2" y="66328"/>
            <a:ext cx="6084168" cy="914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ANTERIOR RELATIONS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2060848"/>
            <a:ext cx="3888432" cy="201622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stomach is  separated from it by lesser sac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Transverse colon 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transverse </a:t>
            </a:r>
            <a:r>
              <a:rPr lang="en-US" sz="2400" b="1" dirty="0" err="1" smtClean="0">
                <a:solidFill>
                  <a:schemeClr val="bg1"/>
                </a:solidFill>
              </a:rPr>
              <a:t>mesocolon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980728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"/>
          <p:cNvSpPr>
            <a:spLocks noGrp="1"/>
          </p:cNvSpPr>
          <p:nvPr>
            <p:ph type="title"/>
          </p:nvPr>
        </p:nvSpPr>
        <p:spPr>
          <a:xfrm>
            <a:off x="230832" y="138336"/>
            <a:ext cx="5421288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POSTERIOR RELATIONS</a:t>
            </a:r>
          </a:p>
        </p:txBody>
      </p:sp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179388" y="1124745"/>
            <a:ext cx="4176588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Bile duct, portal &amp;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veins, inferior vena cava, aorta  &amp; origin of superior mesenteric artery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Left </a:t>
            </a:r>
            <a:r>
              <a:rPr lang="en-US" sz="2400" b="1" dirty="0" err="1" smtClean="0">
                <a:solidFill>
                  <a:schemeClr val="bg1"/>
                </a:solidFill>
              </a:rPr>
              <a:t>psoas</a:t>
            </a:r>
            <a:r>
              <a:rPr lang="en-US" sz="2400" b="1" dirty="0" smtClean="0">
                <a:solidFill>
                  <a:schemeClr val="bg1"/>
                </a:solidFill>
              </a:rPr>
              <a:t> muscle, left adrenal gland, left renal vessels &amp; upper 1/3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400" b="1" dirty="0" smtClean="0">
                <a:solidFill>
                  <a:schemeClr val="bg1"/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Hilum</a:t>
            </a:r>
            <a:r>
              <a:rPr lang="en-US" sz="2400" b="1" dirty="0" smtClean="0">
                <a:solidFill>
                  <a:schemeClr val="bg1"/>
                </a:solidFill>
              </a:rPr>
              <a:t> of the spleen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355976" y="1124744"/>
            <a:ext cx="4608512" cy="41066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>
          <a:xfrm>
            <a:off x="457200" y="0"/>
            <a:ext cx="4906888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PANCREATIC DUCTS</a:t>
            </a: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" y="908721"/>
            <a:ext cx="4427983" cy="4248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Main duct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runs the entire length of pancreas beginning from the tail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It receives many tributaries.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Joins common bile duct &amp; </a:t>
            </a:r>
            <a:r>
              <a:rPr lang="en-US" sz="2000" b="1" i="1" dirty="0" smtClean="0">
                <a:solidFill>
                  <a:schemeClr val="bg1"/>
                </a:solidFill>
              </a:rPr>
              <a:t> together they open into a small </a:t>
            </a:r>
            <a:r>
              <a:rPr lang="en-US" sz="2000" b="1" i="1" dirty="0" err="1" smtClean="0">
                <a:solidFill>
                  <a:schemeClr val="bg1"/>
                </a:solidFill>
              </a:rPr>
              <a:t>hepatopancreatic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ampulla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/>
              <a:t>(</a:t>
            </a:r>
            <a:r>
              <a:rPr lang="en-US" sz="2000" b="1" i="1" dirty="0" err="1" smtClean="0">
                <a:solidFill>
                  <a:srgbClr val="00F66F"/>
                </a:solidFill>
              </a:rPr>
              <a:t>Ampulla</a:t>
            </a:r>
            <a:r>
              <a:rPr lang="en-US" sz="2000" b="1" i="1" dirty="0" smtClean="0">
                <a:solidFill>
                  <a:srgbClr val="00F66F"/>
                </a:solidFill>
              </a:rPr>
              <a:t> of </a:t>
            </a:r>
            <a:r>
              <a:rPr lang="en-US" sz="2000" b="1" i="1" dirty="0" err="1" smtClean="0">
                <a:solidFill>
                  <a:srgbClr val="00F66F"/>
                </a:solidFill>
              </a:rPr>
              <a:t>Vater</a:t>
            </a:r>
            <a:r>
              <a:rPr lang="en-US" sz="2000" b="1" i="1" dirty="0" smtClean="0"/>
              <a:t>) </a:t>
            </a:r>
            <a:r>
              <a:rPr lang="en-US" sz="2000" b="1" i="1" dirty="0" smtClean="0">
                <a:solidFill>
                  <a:schemeClr val="bg1"/>
                </a:solidFill>
              </a:rPr>
              <a:t>within the wall of the duodenal.</a:t>
            </a:r>
            <a:endParaRPr lang="en-US" sz="2000" b="1" i="1" dirty="0" smtClean="0"/>
          </a:p>
          <a:p>
            <a:r>
              <a:rPr lang="en-US" sz="2000" b="1" i="1" dirty="0" smtClean="0">
                <a:solidFill>
                  <a:schemeClr val="bg1"/>
                </a:solidFill>
              </a:rPr>
              <a:t>The </a:t>
            </a:r>
            <a:r>
              <a:rPr lang="en-US" sz="2000" b="1" i="1" dirty="0" err="1" smtClean="0">
                <a:solidFill>
                  <a:schemeClr val="bg1"/>
                </a:solidFill>
              </a:rPr>
              <a:t>ampulla</a:t>
            </a:r>
            <a:r>
              <a:rPr lang="en-US" sz="2000" b="1" i="1" dirty="0" smtClean="0">
                <a:solidFill>
                  <a:schemeClr val="bg1"/>
                </a:solidFill>
              </a:rPr>
              <a:t> opens into the lumen of the duodenum by means of a small Papilla, </a:t>
            </a:r>
            <a:r>
              <a:rPr lang="en-US" sz="2000" b="1" i="1" dirty="0" smtClean="0">
                <a:solidFill>
                  <a:srgbClr val="FFFF00"/>
                </a:solidFill>
              </a:rPr>
              <a:t>(Major Duodenal Papilla). </a:t>
            </a:r>
          </a:p>
          <a:p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4000" contrast="44000"/>
          </a:blip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67175" cy="288032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(of </a:t>
            </a:r>
            <a:r>
              <a:rPr lang="en-US" sz="2400" b="1" dirty="0" err="1" smtClean="0">
                <a:solidFill>
                  <a:schemeClr val="bg1"/>
                </a:solidFill>
              </a:rPr>
              <a:t>Santorini</a:t>
            </a:r>
            <a:r>
              <a:rPr lang="en-US" sz="2400" b="1" dirty="0" smtClean="0">
                <a:solidFill>
                  <a:schemeClr val="bg1"/>
                </a:solidFill>
              </a:rPr>
              <a:t>) drains superior portion of the head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</a:rPr>
              <a:t> portion of duodenum at (minor duodenal papilla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sp>
        <p:nvSpPr>
          <p:cNvPr id="5" name="Shape 1"/>
          <p:cNvSpPr>
            <a:spLocks noGrp="1"/>
          </p:cNvSpPr>
          <p:nvPr>
            <p:ph type="title"/>
          </p:nvPr>
        </p:nvSpPr>
        <p:spPr>
          <a:xfrm>
            <a:off x="0" y="548680"/>
            <a:ext cx="4392488" cy="914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FF00"/>
                </a:solidFill>
              </a:rPr>
              <a:t>ACCESSORY PANCREATIC DUCTS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251520" y="138336"/>
            <a:ext cx="7128792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ARTERIAL SUPPLY OF PANCREAS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3851275" cy="39596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It is supplied by:  Celiac trunk, superior mesenteric artery &amp; </a:t>
            </a:r>
            <a:r>
              <a:rPr lang="en-US" sz="2000" b="1" dirty="0" err="1" smtClean="0">
                <a:solidFill>
                  <a:schemeClr val="bg1"/>
                </a:solidFill>
              </a:rPr>
              <a:t>Splenic</a:t>
            </a:r>
            <a:r>
              <a:rPr lang="en-US" sz="2000" b="1" dirty="0" smtClean="0">
                <a:solidFill>
                  <a:schemeClr val="bg1"/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Celiac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Gastrodeudenal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Superior </a:t>
            </a:r>
            <a:r>
              <a:rPr lang="en-US" sz="2000" b="1" dirty="0" err="1" smtClean="0">
                <a:solidFill>
                  <a:schemeClr val="bg1"/>
                </a:solidFill>
                <a:sym typeface="Wingdings" pitchFamily="2" charset="2"/>
              </a:rPr>
              <a:t>pancreaticoduodenal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 artery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SMA </a:t>
            </a:r>
            <a:r>
              <a:rPr lang="en-US" sz="2000" b="1" dirty="0" smtClean="0">
                <a:solidFill>
                  <a:schemeClr val="bg1"/>
                </a:solidFill>
                <a:sym typeface="Wingdings" pitchFamily="2" charset="2"/>
              </a:rPr>
              <a:t> Inferior </a:t>
            </a:r>
            <a:r>
              <a:rPr lang="en-US" sz="2000" b="1" dirty="0" err="1" smtClean="0">
                <a:solidFill>
                  <a:schemeClr val="bg1"/>
                </a:solidFill>
                <a:sym typeface="Wingdings" pitchFamily="2" charset="2"/>
              </a:rPr>
              <a:t>pancreaticoduodenal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Splenic</a:t>
            </a:r>
            <a:r>
              <a:rPr lang="en-US" sz="2000" b="1" dirty="0" smtClean="0">
                <a:solidFill>
                  <a:schemeClr val="bg1"/>
                </a:solidFill>
              </a:rPr>
              <a:t> A supplies the Body and tail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6388" name="Rectangle 81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920" y="1268537"/>
            <a:ext cx="5108346" cy="432070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VENOUS DRAINAGE OF PANCREAS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266501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Follows arterial supply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vein 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Ultimately, into </a:t>
            </a:r>
            <a:r>
              <a:rPr lang="en-US" sz="2400" b="1" dirty="0" smtClean="0">
                <a:solidFill>
                  <a:srgbClr val="00F66F"/>
                </a:solidFill>
              </a:rPr>
              <a:t>Portal Vein</a:t>
            </a:r>
          </a:p>
          <a:p>
            <a:pPr lvl="1" eaLnBrk="1" hangingPunct="1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138336"/>
            <a:ext cx="483488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LYMPHATIC DRAINAGE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3960813" cy="471328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Rich network that drains into 5 nodal groups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Ultimately the efferent vessels drain into the </a:t>
            </a:r>
            <a:r>
              <a:rPr lang="en-US" sz="2400" b="1" dirty="0" smtClean="0">
                <a:solidFill>
                  <a:srgbClr val="00F66F"/>
                </a:solidFill>
              </a:rPr>
              <a:t>Celiac &amp; superior mesenteric lymph nodes.</a:t>
            </a:r>
          </a:p>
          <a:p>
            <a:endParaRPr lang="en-US" sz="2400" dirty="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11638" y="1124744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04656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INNERVATION OF PANCREAS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66F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fibers from the </a:t>
            </a:r>
            <a:r>
              <a:rPr lang="en-US" dirty="0" err="1" smtClean="0">
                <a:solidFill>
                  <a:schemeClr val="bg1"/>
                </a:solidFill>
              </a:rPr>
              <a:t>splanchnic</a:t>
            </a:r>
            <a:r>
              <a:rPr lang="en-US" dirty="0" smtClean="0">
                <a:solidFill>
                  <a:schemeClr val="bg1"/>
                </a:solidFill>
              </a:rPr>
              <a:t> nerves</a:t>
            </a:r>
          </a:p>
          <a:p>
            <a:pPr eaLnBrk="1" hangingPunct="1"/>
            <a:r>
              <a:rPr lang="en-US" b="1" dirty="0" smtClean="0">
                <a:solidFill>
                  <a:srgbClr val="00F66F"/>
                </a:solidFill>
              </a:rPr>
              <a:t>Parasympathetic</a:t>
            </a:r>
            <a:r>
              <a:rPr lang="en-US" dirty="0" smtClean="0">
                <a:solidFill>
                  <a:schemeClr val="bg1"/>
                </a:solidFill>
              </a:rPr>
              <a:t> fibers from the </a:t>
            </a:r>
            <a:r>
              <a:rPr lang="en-US" dirty="0" err="1" smtClean="0">
                <a:solidFill>
                  <a:schemeClr val="bg1"/>
                </a:solidFill>
              </a:rPr>
              <a:t>vagus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Parasympathetic fibers stimulate both exocrine and endocrine secretions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590872" y="5610944"/>
            <a:ext cx="82296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7200" b="1" dirty="0" smtClean="0">
                <a:solidFill>
                  <a:srgbClr val="FFFF00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968875" cy="865188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Know the 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08313" cy="61337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563938" cy="469106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Gland with both exocrine and endocrine functions.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exocrine portion contains enzymes capable for hydrolysis of proteins, fats &amp; carbohydrates.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endocrine portion is the </a:t>
            </a:r>
            <a:r>
              <a:rPr lang="en-US" sz="2400" b="1" dirty="0" smtClean="0">
                <a:solidFill>
                  <a:srgbClr val="FFFF00"/>
                </a:solidFill>
              </a:rPr>
              <a:t>Islets of </a:t>
            </a:r>
            <a:r>
              <a:rPr lang="en-US" sz="2400" b="1" dirty="0" err="1" smtClean="0">
                <a:solidFill>
                  <a:srgbClr val="FFFF00"/>
                </a:solidFill>
              </a:rPr>
              <a:t>Langerhans</a:t>
            </a:r>
            <a:r>
              <a:rPr lang="en-US" sz="2400" b="1" dirty="0" smtClean="0">
                <a:solidFill>
                  <a:schemeClr val="bg1"/>
                </a:solidFill>
              </a:rPr>
              <a:t> 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635896" y="1242020"/>
            <a:ext cx="5401202" cy="52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72576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72008" y="764704"/>
            <a:ext cx="4067944" cy="3168352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It lies in :</a:t>
            </a:r>
          </a:p>
          <a:p>
            <a:pPr eaLnBrk="1" hangingPunct="1"/>
            <a:r>
              <a:rPr lang="en-US" sz="2000" b="1" dirty="0" err="1" smtClean="0">
                <a:solidFill>
                  <a:schemeClr val="bg1"/>
                </a:solidFill>
              </a:rPr>
              <a:t>Epigastrium</a:t>
            </a:r>
            <a:r>
              <a:rPr lang="en-US" sz="2000" b="1" dirty="0" smtClean="0">
                <a:solidFill>
                  <a:schemeClr val="bg1"/>
                </a:solidFill>
              </a:rPr>
              <a:t> &amp; Left upper quadrant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It is retro-peritoneal,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crosses the posterior abdominal wall in a transverse oblique direction at </a:t>
            </a:r>
            <a:r>
              <a:rPr lang="en-US" sz="2000" b="1" dirty="0" err="1" smtClean="0">
                <a:solidFill>
                  <a:schemeClr val="bg1"/>
                </a:solidFill>
              </a:rPr>
              <a:t>transpyloric</a:t>
            </a:r>
            <a:r>
              <a:rPr lang="en-US" sz="2000" b="1" dirty="0" smtClean="0">
                <a:solidFill>
                  <a:schemeClr val="bg1"/>
                </a:solidFill>
              </a:rPr>
              <a:t> plane pylorus &amp; L1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6148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3995936" y="260648"/>
            <a:ext cx="4932362" cy="5111750"/>
          </a:xfrm>
          <a:noFill/>
        </p:spPr>
      </p:pic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804472" y="3429298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88" name="Picture 4" descr="http://www.instantanatomy.net/diagrams/AB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17032"/>
            <a:ext cx="2225824" cy="304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PARTS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3465513" cy="4824535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 is divided into: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Head, 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Neck, 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Body </a:t>
            </a:r>
          </a:p>
          <a:p>
            <a:pPr eaLnBrk="1" hangingPunct="1"/>
            <a:r>
              <a:rPr lang="en-US" sz="2400" b="1" dirty="0" smtClean="0">
                <a:solidFill>
                  <a:srgbClr val="00F66F"/>
                </a:solidFill>
              </a:rPr>
              <a:t>and Tail.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19872" y="836712"/>
            <a:ext cx="5544616" cy="493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24536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4896891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400" b="1" dirty="0" smtClean="0">
                <a:solidFill>
                  <a:schemeClr val="bg1"/>
                </a:solidFill>
              </a:rPr>
              <a:t> and 3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400" b="1" dirty="0" smtClean="0">
                <a:solidFill>
                  <a:schemeClr val="bg1"/>
                </a:solidFill>
              </a:rPr>
              <a:t> portions of the duodenum on the right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 emerges into the neck on the left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Includes </a:t>
            </a:r>
            <a:r>
              <a:rPr lang="en-US" sz="2400" b="1" dirty="0" err="1" smtClean="0">
                <a:solidFill>
                  <a:srgbClr val="00F66F"/>
                </a:solidFill>
              </a:rPr>
              <a:t>uncinate</a:t>
            </a:r>
            <a:r>
              <a:rPr lang="en-US" sz="2400" b="1" dirty="0" smtClean="0">
                <a:solidFill>
                  <a:srgbClr val="00F66F"/>
                </a:solidFill>
              </a:rPr>
              <a:t> process</a:t>
            </a:r>
            <a:r>
              <a:rPr lang="en-US" sz="2400" b="1" dirty="0" smtClean="0">
                <a:solidFill>
                  <a:schemeClr val="bg1"/>
                </a:solidFill>
              </a:rPr>
              <a:t> (part to the left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9000" contrast="48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5580112" y="3501008"/>
            <a:ext cx="864096" cy="144016"/>
          </a:xfrm>
          <a:prstGeom prst="rect">
            <a:avLst/>
          </a:prstGeom>
          <a:noFill/>
          <a:ln w="19050" cap="flat" cmpd="sng" algn="ctr">
            <a:solidFill>
              <a:srgbClr val="00F66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3204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20480" cy="5616624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The constricted portion connecting the head &amp; body of pancreas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 lies in front of origin of superior mesenteric artery and the confluence of the portal vein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Its </a:t>
            </a:r>
            <a:r>
              <a:rPr lang="en-US" sz="2400" b="1" dirty="0" err="1" smtClean="0">
                <a:solidFill>
                  <a:schemeClr val="bg1"/>
                </a:solidFill>
              </a:rPr>
              <a:t>antero</a:t>
            </a:r>
            <a:r>
              <a:rPr lang="en-US" sz="2400" b="1" dirty="0" smtClean="0">
                <a:solidFill>
                  <a:schemeClr val="bg1"/>
                </a:solidFill>
              </a:rPr>
              <a:t>-superior surface supports the pylorus of the stomach 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The superior mesenteric vessels emerge from its inferior border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1000" contrast="24000"/>
          </a:blip>
          <a:srcRect l="3496" r="352" b="28880"/>
          <a:stretch>
            <a:fillRect/>
          </a:stretch>
        </p:blipFill>
        <p:spPr>
          <a:xfrm>
            <a:off x="4283968" y="1124744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301208"/>
            <a:ext cx="1584176" cy="2160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8032" y="116632"/>
            <a:ext cx="4860032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BODY OF PANCREAS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244975" cy="295232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runs upward and to the left.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It is triangular in cross section.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vein is embedded in its post. surface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0245" name="Picture 2" descr="C:\Documents and Settings\User\My Documents\Pituit.gland\scan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4499992" y="1268413"/>
            <a:ext cx="4321175" cy="4756150"/>
          </a:xfrm>
          <a:noFill/>
        </p:spPr>
      </p:pic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02832" cy="70767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61" y="1268413"/>
            <a:ext cx="3851275" cy="4536851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lies at the level of the 12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</a:rPr>
              <a:t> thoracic vertebra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Ends within the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hilum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Lies in the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splenicorenal</a:t>
            </a:r>
            <a:r>
              <a:rPr lang="en-US" sz="2400" b="1" dirty="0" smtClean="0">
                <a:solidFill>
                  <a:schemeClr val="bg1"/>
                </a:solidFill>
              </a:rPr>
              <a:t> ligament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Anteriorly</a:t>
            </a:r>
            <a:r>
              <a:rPr lang="en-US" sz="2400" b="1" dirty="0" smtClean="0">
                <a:solidFill>
                  <a:schemeClr val="bg1"/>
                </a:solidFill>
              </a:rPr>
              <a:t>, related to </a:t>
            </a:r>
            <a:r>
              <a:rPr lang="en-US" sz="2400" b="1" dirty="0" err="1" smtClean="0">
                <a:solidFill>
                  <a:schemeClr val="bg1"/>
                </a:solidFill>
              </a:rPr>
              <a:t>splenic</a:t>
            </a:r>
            <a:r>
              <a:rPr lang="en-US" sz="2400" b="1" dirty="0" smtClean="0">
                <a:solidFill>
                  <a:schemeClr val="bg1"/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May be injured during </a:t>
            </a:r>
            <a:r>
              <a:rPr lang="en-US" sz="2400" b="1" dirty="0" err="1" smtClean="0">
                <a:solidFill>
                  <a:schemeClr val="bg1"/>
                </a:solidFill>
              </a:rPr>
              <a:t>splenectomy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2729</TotalTime>
  <Words>547</Words>
  <Application>Microsoft Office PowerPoint</Application>
  <PresentationFormat>On-screen Show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NECK OF PANCREAS</vt:lpstr>
      <vt:lpstr>BODY OF PANCREAS</vt:lpstr>
      <vt:lpstr>TAIL OF PANCREAS</vt:lpstr>
      <vt:lpstr>ANTERIOR RELATIONS</vt:lpstr>
      <vt:lpstr>POSTERIOR RELATIONS</vt:lpstr>
      <vt:lpstr>PANCREATIC DUCTS</vt:lpstr>
      <vt:lpstr>ACCESSORY PANCREATIC DUCTS</vt:lpstr>
      <vt:lpstr>ARTERIAL SUPPLY OF PANCREAS</vt:lpstr>
      <vt:lpstr>VENOUS DRAINAGE OF PANCREAS</vt:lpstr>
      <vt:lpstr>LYMPHATIC DRAINAGE</vt:lpstr>
      <vt:lpstr>INNERVATION OF PANCREAS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 Prof. Saeed Abuel Makarem</dc:creator>
  <cp:lastModifiedBy>Vohra</cp:lastModifiedBy>
  <cp:revision>131</cp:revision>
  <dcterms:created xsi:type="dcterms:W3CDTF">2005-12-17T15:01:58Z</dcterms:created>
  <dcterms:modified xsi:type="dcterms:W3CDTF">2013-02-23T07:11:53Z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