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06" r:id="rId11"/>
    <p:sldId id="307" r:id="rId12"/>
    <p:sldId id="330" r:id="rId13"/>
    <p:sldId id="308" r:id="rId14"/>
    <p:sldId id="335" r:id="rId15"/>
    <p:sldId id="337" r:id="rId16"/>
    <p:sldId id="311" r:id="rId17"/>
    <p:sldId id="342" r:id="rId18"/>
    <p:sldId id="313" r:id="rId19"/>
    <p:sldId id="312" r:id="rId20"/>
    <p:sldId id="331" r:id="rId21"/>
    <p:sldId id="343" r:id="rId22"/>
    <p:sldId id="314" r:id="rId23"/>
    <p:sldId id="344" r:id="rId24"/>
    <p:sldId id="315" r:id="rId25"/>
    <p:sldId id="329" r:id="rId26"/>
    <p:sldId id="316" r:id="rId27"/>
    <p:sldId id="317" r:id="rId28"/>
    <p:sldId id="303" r:id="rId29"/>
    <p:sldId id="33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>
        <p:scale>
          <a:sx n="62" d="100"/>
          <a:sy n="62" d="100"/>
        </p:scale>
        <p:origin x="-7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1/30/2013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1600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General Mechanisms of Hormone Actions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324225"/>
          </a:xfrm>
        </p:spPr>
        <p:txBody>
          <a:bodyPr/>
          <a:lstStyle/>
          <a:p>
            <a:pPr marR="0" algn="ctr" eaLnBrk="1" hangingPunct="1"/>
            <a:r>
              <a:rPr lang="en-US" sz="3200" dirty="0" smtClean="0"/>
              <a:t>By</a:t>
            </a:r>
          </a:p>
          <a:p>
            <a:pPr marR="0" algn="ctr" eaLnBrk="1" hangingPunct="1"/>
            <a:r>
              <a:rPr lang="en-US" sz="3200" dirty="0" smtClean="0"/>
              <a:t> Dr. Reem M. Sallam</a:t>
            </a:r>
          </a:p>
          <a:p>
            <a:pPr marR="0" algn="ctr" eaLnBrk="1" hangingPunct="1"/>
            <a:r>
              <a:rPr lang="en-US" sz="3200" dirty="0" smtClean="0"/>
              <a:t>Clinical Chemistry Unit</a:t>
            </a:r>
          </a:p>
          <a:p>
            <a:pPr marR="0" algn="ctr" eaLnBrk="1" hangingPunct="1"/>
            <a:r>
              <a:rPr lang="en-US" sz="3200" dirty="0" smtClean="0"/>
              <a:t>Pathology Department</a:t>
            </a:r>
          </a:p>
          <a:p>
            <a:pPr marR="0" algn="ctr" eaLnBrk="1" hangingPunct="1"/>
            <a:r>
              <a:rPr lang="en-US" sz="3200" dirty="0" smtClean="0"/>
              <a:t>College of Medicine, KSU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 smtClean="0"/>
                        <a:t>II</a:t>
                      </a:r>
                      <a:r>
                        <a:rPr lang="en-US" sz="2800" b="1" dirty="0" smtClean="0"/>
                        <a:t>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A. The second messenger is </a:t>
                      </a:r>
                      <a:r>
                        <a:rPr lang="en-US" sz="3200" b="1" baseline="0" dirty="0" err="1" smtClean="0"/>
                        <a:t>cAMP</a:t>
                      </a:r>
                      <a:endParaRPr lang="ar-SA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ar-SA" sz="32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 smtClean="0"/>
                        <a:t>II.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2800" baseline="0" dirty="0" smtClean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B. The second messenger is </a:t>
                      </a:r>
                      <a:r>
                        <a:rPr lang="en-US" sz="3200" baseline="0" dirty="0" err="1" smtClean="0"/>
                        <a:t>cGMP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ar-SA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II.</a:t>
                      </a:r>
                      <a:r>
                        <a:rPr lang="en-US" sz="2800" b="1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 smtClean="0"/>
                        <a:t>C. The second messenger is calcium or </a:t>
                      </a:r>
                      <a:r>
                        <a:rPr lang="en-US" sz="3200" b="1" baseline="0" dirty="0" err="1" smtClean="0"/>
                        <a:t>phosphatidylinositol</a:t>
                      </a:r>
                      <a:r>
                        <a:rPr lang="en-US" sz="3200" b="1" baseline="0" dirty="0" smtClean="0"/>
                        <a:t> (or both)</a:t>
                      </a:r>
                      <a:endParaRPr lang="ar-SA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 smtClean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 smtClean="0">
                <a:solidFill>
                  <a:srgbClr val="C00000"/>
                </a:solidFill>
              </a:rPr>
              <a:t>continued…</a:t>
            </a:r>
            <a:endParaRPr lang="ar-SA" sz="1800" b="1" i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II.</a:t>
                      </a:r>
                      <a:r>
                        <a:rPr lang="en-US" sz="2400" baseline="0" dirty="0" smtClean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 smtClean="0"/>
                        <a:t>D. The second messenger is a tyrosine </a:t>
                      </a:r>
                      <a:r>
                        <a:rPr lang="en-US" sz="3200" baseline="0" dirty="0" err="1" smtClean="0"/>
                        <a:t>kinase</a:t>
                      </a:r>
                      <a:r>
                        <a:rPr lang="en-US" sz="3200" baseline="0" dirty="0" smtClean="0"/>
                        <a:t> cascade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Growth Hormone (GH) &amp; 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 smtClean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19255" cy="3048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>
                <a:solidFill>
                  <a:schemeClr val="tx1"/>
                </a:solidFill>
              </a:rPr>
              <a:t>Group I. Hormones that bind to intracellular receptors</a:t>
            </a:r>
            <a:r>
              <a:rPr lang="ar-SA" sz="6000" smtClean="0">
                <a:solidFill>
                  <a:schemeClr val="tx1"/>
                </a:solidFill>
              </a:rPr>
              <a:t/>
            </a:r>
            <a:br>
              <a:rPr lang="ar-SA" sz="6000" smtClean="0">
                <a:solidFill>
                  <a:schemeClr val="tx1"/>
                </a:solidFill>
              </a:rPr>
            </a:br>
            <a:r>
              <a:rPr lang="ar-SA" smtClean="0">
                <a:solidFill>
                  <a:schemeClr val="tx1"/>
                </a:solidFill>
              </a:rPr>
              <a:t/>
            </a:r>
            <a:br>
              <a:rPr lang="ar-SA" smtClean="0">
                <a:solidFill>
                  <a:schemeClr val="tx1"/>
                </a:solidFill>
              </a:rPr>
            </a:br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Mechanism of Action of Steroid-Thyroid Hormones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138113"/>
            <a:ext cx="1971675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2400" y="2133600"/>
            <a:ext cx="64008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</a:rPr>
              <a:t>	Male 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sex hormones: </a:t>
            </a:r>
            <a:r>
              <a:rPr lang="en-US" sz="2000" dirty="0">
                <a:solidFill>
                  <a:srgbClr val="002060"/>
                </a:solidFill>
                <a:latin typeface="Constantia" pitchFamily="18" charset="0"/>
              </a:rPr>
              <a:t>Androgens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</a:rPr>
              <a:t>	Female 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</a:rPr>
              <a:t>sex hormones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</a:rPr>
              <a:t>Estrogens &amp; </a:t>
            </a:r>
            <a:r>
              <a:rPr lang="en-US" sz="2000" dirty="0" err="1" smtClean="0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000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Thyroid 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19255" cy="3341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000" smtClean="0">
                <a:solidFill>
                  <a:schemeClr val="tx1"/>
                </a:solidFill>
              </a:rPr>
              <a:t>Group II. Hormones that bind to cell surface receptors</a:t>
            </a: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A. The second messenger is </a:t>
            </a:r>
            <a:r>
              <a:rPr sz="4400" i="1" err="1" smtClean="0">
                <a:solidFill>
                  <a:schemeClr val="tx1"/>
                </a:solidFill>
              </a:rPr>
              <a:t>cAMP</a:t>
            </a:r>
            <a:r>
              <a:rPr lang="ar-SA" smtClean="0">
                <a:solidFill>
                  <a:schemeClr val="tx1"/>
                </a:solidFill>
              </a:rPr>
              <a:t/>
            </a:r>
            <a:br>
              <a:rPr lang="ar-SA" smtClean="0">
                <a:solidFill>
                  <a:schemeClr val="tx1"/>
                </a:solidFill>
              </a:rPr>
            </a:br>
            <a:endParaRPr lang="ar-SA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066800" y="4343400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Glucagon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Catecholamines 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(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  <a:sym typeface="Symbol" pitchFamily="18" charset="2"/>
              </a:rPr>
              <a:t>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- Adrenergic)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ADH (Renal V2-receptor)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3850"/>
            <a:ext cx="3311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609975"/>
            <a:ext cx="33782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86000"/>
            <a:ext cx="3328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838200"/>
            <a:ext cx="42353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Cascade for formation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of </a:t>
            </a:r>
            <a:r>
              <a:rPr lang="en-US" sz="2800" b="1" dirty="0" err="1" smtClean="0">
                <a:solidFill>
                  <a:srgbClr val="C00000"/>
                </a:solidFill>
              </a:rPr>
              <a:t>cAMP</a:t>
            </a:r>
            <a:r>
              <a:rPr lang="en-US" sz="2800" b="1" dirty="0" smtClean="0">
                <a:solidFill>
                  <a:srgbClr val="C00000"/>
                </a:solidFill>
              </a:rPr>
              <a:t> by cell-surface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hormones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Actions of </a:t>
            </a:r>
            <a:r>
              <a:rPr lang="en-US" b="1" dirty="0" err="1" smtClean="0">
                <a:solidFill>
                  <a:srgbClr val="C00000"/>
                </a:solidFill>
              </a:rPr>
              <a:t>cAMP</a:t>
            </a:r>
            <a:endParaRPr lang="ar-SA" b="1" dirty="0">
              <a:solidFill>
                <a:srgbClr val="C00000"/>
              </a:solidFill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5181600" y="771525"/>
            <a:ext cx="3505200" cy="5638800"/>
            <a:chOff x="4800600" y="457200"/>
            <a:chExt cx="3219450" cy="5105400"/>
          </a:xfrm>
        </p:grpSpPr>
        <p:grpSp>
          <p:nvGrpSpPr>
            <p:cNvPr id="22533" name="Group 16"/>
            <p:cNvGrpSpPr>
              <a:grpSpLocks/>
            </p:cNvGrpSpPr>
            <p:nvPr/>
          </p:nvGrpSpPr>
          <p:grpSpPr bwMode="auto">
            <a:xfrm>
              <a:off x="4800600" y="457200"/>
              <a:ext cx="3219450" cy="5105400"/>
              <a:chOff x="4800600" y="457200"/>
              <a:chExt cx="3219450" cy="5105400"/>
            </a:xfrm>
          </p:grpSpPr>
          <p:pic>
            <p:nvPicPr>
              <p:cNvPr id="22535" name="Picture 9" descr="C:\My Documents\My Pictures\08_00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833" t="3604" r="23611" b="14642"/>
              <a:stretch>
                <a:fillRect/>
              </a:stretch>
            </p:blipFill>
            <p:spPr bwMode="auto">
              <a:xfrm>
                <a:off x="4800600" y="457200"/>
                <a:ext cx="3048000" cy="510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6" name="Text Box 17"/>
              <p:cNvSpPr txBox="1">
                <a:spLocks noChangeArrowheads="1"/>
              </p:cNvSpPr>
              <p:nvPr/>
            </p:nvSpPr>
            <p:spPr bwMode="auto">
              <a:xfrm>
                <a:off x="6931025" y="14478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accent2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2537" name="Text Box 15"/>
              <p:cNvSpPr txBox="1">
                <a:spLocks noChangeArrowheads="1"/>
              </p:cNvSpPr>
              <p:nvPr/>
            </p:nvSpPr>
            <p:spPr bwMode="auto">
              <a:xfrm>
                <a:off x="7315200" y="1570038"/>
                <a:ext cx="7048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Calibri" pitchFamily="34" charset="0"/>
                  </a:rPr>
                  <a:t>AMP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6629038" y="1752236"/>
              <a:ext cx="762579" cy="14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Text Box 16"/>
          <p:cNvSpPr txBox="1">
            <a:spLocks noChangeArrowheads="1"/>
          </p:cNvSpPr>
          <p:nvPr/>
        </p:nvSpPr>
        <p:spPr bwMode="auto">
          <a:xfrm>
            <a:off x="5334000" y="6410325"/>
            <a:ext cx="312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baseline="3000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Phosphodiesterase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607" y="3497263"/>
            <a:ext cx="334359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213" y="211138"/>
            <a:ext cx="33289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141720" y="897255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z-Cyrl-AZ" sz="2400" b="1" dirty="0">
                <a:solidFill>
                  <a:srgbClr val="C00000"/>
                </a:solidFill>
                <a:latin typeface="Constantia" pitchFamily="18" charset="0"/>
              </a:rPr>
              <a:t>Х</a:t>
            </a:r>
            <a:endParaRPr lang="en-US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 smtClean="0">
                <a:solidFill>
                  <a:srgbClr val="002060"/>
                </a:solidFill>
              </a:rPr>
              <a:t>2.  </a:t>
            </a:r>
            <a:r>
              <a:rPr lang="en-US" sz="2000" b="1" smtClean="0">
                <a:solidFill>
                  <a:srgbClr val="002060"/>
                </a:solidFill>
              </a:rPr>
              <a:t>Dephosphorylation</a:t>
            </a:r>
            <a:r>
              <a:rPr lang="en-US" sz="2000" b="1" dirty="0" smtClean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substrate by phosphatase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b="1" dirty="0">
                <a:solidFill>
                  <a:srgbClr val="002060"/>
                </a:solidFill>
              </a:rPr>
              <a:t>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</a:t>
            </a:r>
            <a:r>
              <a:rPr lang="en-US" sz="2000" b="1" dirty="0" err="1">
                <a:solidFill>
                  <a:srgbClr val="002060"/>
                </a:solidFill>
              </a:rPr>
              <a:t>phosphodiesteras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 smtClean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 smtClean="0">
                <a:solidFill>
                  <a:srgbClr val="002060"/>
                </a:solidFill>
              </a:rPr>
              <a:t>cAMP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5. Hydrolysis of GTP into GDP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</a:rPr>
              <a:t>6. Binding of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 smtClean="0">
                <a:solidFill>
                  <a:srgbClr val="002060"/>
                </a:solidFill>
              </a:rPr>
              <a:t>-subunit to </a:t>
            </a:r>
            <a:r>
              <a:rPr lang="el-GR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</a:rPr>
              <a:t>subunits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 smtClean="0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C00000"/>
                </a:solidFill>
              </a:rPr>
              <a:t>Abortion of Hormonal </a:t>
            </a:r>
            <a:r>
              <a:rPr lang="en-US" sz="2800" b="1" dirty="0">
                <a:solidFill>
                  <a:srgbClr val="C00000"/>
                </a:solidFill>
              </a:rPr>
              <a:t>S</a:t>
            </a:r>
            <a:r>
              <a:rPr lang="en-US" sz="2800" b="1" dirty="0" smtClean="0">
                <a:solidFill>
                  <a:srgbClr val="C00000"/>
                </a:solidFill>
              </a:rPr>
              <a:t>timulus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smtClean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276600"/>
            <a:ext cx="8219255" cy="2819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1"/>
                </a:solidFill>
              </a:rPr>
              <a:t/>
            </a:r>
            <a:br>
              <a:rPr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The activated enzyme is </a:t>
            </a:r>
            <a:r>
              <a:rPr sz="4400" i="1" err="1" smtClean="0">
                <a:solidFill>
                  <a:schemeClr val="tx1"/>
                </a:solidFill>
              </a:rPr>
              <a:t>guanylate</a:t>
            </a:r>
            <a:r>
              <a:rPr sz="4400" i="1" smtClean="0">
                <a:solidFill>
                  <a:schemeClr val="tx1"/>
                </a:solidFill>
              </a:rPr>
              <a:t> </a:t>
            </a:r>
            <a:r>
              <a:rPr sz="4400" i="1" err="1" smtClean="0">
                <a:solidFill>
                  <a:schemeClr val="tx1"/>
                </a:solidFill>
              </a:rPr>
              <a:t>cyclase</a:t>
            </a:r>
            <a:r>
              <a:rPr sz="4400" i="1" smtClean="0">
                <a:solidFill>
                  <a:schemeClr val="tx1"/>
                </a:solidFill>
              </a:rPr>
              <a:t/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	For Example:</a:t>
            </a:r>
            <a:br>
              <a:rPr sz="4400" i="1" smtClean="0">
                <a:solidFill>
                  <a:schemeClr val="tx1"/>
                </a:solidFill>
              </a:rPr>
            </a:br>
            <a:r>
              <a:rPr sz="4400" i="1" smtClean="0">
                <a:solidFill>
                  <a:schemeClr val="tx1"/>
                </a:solidFill>
              </a:rPr>
              <a:t>		</a:t>
            </a:r>
            <a:r>
              <a:rPr sz="4400" i="1" smtClean="0">
                <a:solidFill>
                  <a:srgbClr val="FFFF00"/>
                </a:solidFill>
              </a:rPr>
              <a:t>ANP and NO</a:t>
            </a:r>
            <a:endParaRPr lang="ar-SA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066800"/>
            <a:ext cx="807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nstantia" pitchFamily="18" charset="0"/>
              </a:rPr>
              <a:t>Group II. Hormones that bind to cell surface receptors</a:t>
            </a:r>
            <a:r>
              <a:rPr lang="en-US" sz="3600" i="1">
                <a:latin typeface="Constantia" pitchFamily="18" charset="0"/>
              </a:rPr>
              <a:t> </a:t>
            </a:r>
          </a:p>
          <a:p>
            <a:pPr algn="ctr"/>
            <a:r>
              <a:rPr lang="en-US" sz="3600" b="1">
                <a:latin typeface="Constantia" pitchFamily="18" charset="0"/>
              </a:rPr>
              <a:t>B. The second messenger is cGMP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49413"/>
            <a:ext cx="64770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0" y="3352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2185988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Atrial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Natriuretic</a:t>
            </a:r>
            <a:r>
              <a:rPr lang="en-US" b="1" dirty="0" smtClean="0">
                <a:solidFill>
                  <a:srgbClr val="C00000"/>
                </a:solidFill>
              </a:rPr>
              <a:t> Peptide (ANP)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1981200"/>
            <a:ext cx="11430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152400" y="3733800"/>
            <a:ext cx="333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GC: Gunaylate cyclase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98160" cy="2884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000" smtClean="0">
                <a:solidFill>
                  <a:schemeClr val="tx1"/>
                </a:solidFill>
              </a:rPr>
              <a:t>Group</a:t>
            </a:r>
            <a:r>
              <a:rPr sz="4000" smtClean="0"/>
              <a:t> </a:t>
            </a:r>
            <a:r>
              <a:rPr sz="4000" smtClean="0">
                <a:solidFill>
                  <a:schemeClr val="tx1"/>
                </a:solidFill>
              </a:rPr>
              <a:t>II. Hormones that bind to cell surface receptors</a:t>
            </a:r>
            <a:r>
              <a:rPr sz="5000" smtClean="0">
                <a:solidFill>
                  <a:schemeClr val="tx1"/>
                </a:solidFill>
              </a:rPr>
              <a:t/>
            </a:r>
            <a:br>
              <a:rPr sz="5000" smtClean="0">
                <a:solidFill>
                  <a:schemeClr val="tx1"/>
                </a:solidFill>
              </a:rPr>
            </a:br>
            <a:r>
              <a:rPr sz="4000" i="1" smtClean="0">
                <a:solidFill>
                  <a:schemeClr val="tx1"/>
                </a:solidFill>
              </a:rPr>
              <a:t>C. The second messenger is calcium or </a:t>
            </a:r>
            <a:r>
              <a:rPr sz="4000" i="1" err="1" smtClean="0">
                <a:solidFill>
                  <a:schemeClr val="tx1"/>
                </a:solidFill>
              </a:rPr>
              <a:t>phosphatidylinositol</a:t>
            </a:r>
            <a:r>
              <a:rPr sz="4000" i="1" smtClean="0">
                <a:solidFill>
                  <a:schemeClr val="tx1"/>
                </a:solidFill>
              </a:rPr>
              <a:t> (or both)</a:t>
            </a:r>
            <a:endParaRPr lang="ar-SA" sz="4000" i="1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44497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Catecholamines 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(</a:t>
            </a:r>
            <a:r>
              <a:rPr lang="el-GR" sz="3200" b="1">
                <a:solidFill>
                  <a:srgbClr val="C00000"/>
                </a:solidFill>
                <a:latin typeface="Constantia" pitchFamily="18" charset="0"/>
              </a:rPr>
              <a:t>α</a:t>
            </a:r>
            <a:r>
              <a:rPr lang="en-US" sz="3200" b="1" baseline="-25000">
                <a:solidFill>
                  <a:srgbClr val="C00000"/>
                </a:solidFill>
                <a:latin typeface="Constantia" pitchFamily="18" charset="0"/>
              </a:rPr>
              <a:t>1</a:t>
            </a:r>
            <a:r>
              <a:rPr lang="en-US" sz="3200" b="1">
                <a:solidFill>
                  <a:srgbClr val="C00000"/>
                </a:solidFill>
                <a:latin typeface="Constantia" pitchFamily="18" charset="0"/>
              </a:rPr>
              <a:t>-Adrenergic)</a:t>
            </a:r>
          </a:p>
          <a:p>
            <a:pPr>
              <a:buClr>
                <a:srgbClr val="C00000"/>
              </a:buClr>
            </a:pPr>
            <a:endParaRPr lang="en-US" sz="3200" b="1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>
                <a:solidFill>
                  <a:srgbClr val="FFFF00"/>
                </a:solidFill>
                <a:latin typeface="Constantia" pitchFamily="18" charset="0"/>
              </a:rPr>
              <a:t> ADH (vasopressin): Extra-renal V1-receptor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Calcium/</a:t>
            </a:r>
            <a:r>
              <a:rPr lang="en-US" b="1" dirty="0" err="1" smtClean="0"/>
              <a:t>Phosphatidylinositol</a:t>
            </a:r>
            <a:r>
              <a:rPr lang="en-US" b="1" dirty="0" smtClean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493713"/>
            <a:ext cx="8836025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98160" cy="3189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chemeClr val="tx1"/>
                </a:solidFill>
              </a:rPr>
              <a:t>II. Hormones that bind to cell surface receptors</a:t>
            </a:r>
            <a:br>
              <a:rPr sz="5400" smtClean="0">
                <a:solidFill>
                  <a:schemeClr val="tx1"/>
                </a:solidFill>
              </a:rPr>
            </a:br>
            <a:r>
              <a:rPr sz="4000" i="1" smtClean="0">
                <a:solidFill>
                  <a:schemeClr val="tx1"/>
                </a:solidFill>
              </a:rPr>
              <a:t>D. The second messenger is a tyrosine </a:t>
            </a:r>
            <a:r>
              <a:rPr sz="4000" i="1" err="1" smtClean="0">
                <a:solidFill>
                  <a:schemeClr val="tx1"/>
                </a:solidFill>
              </a:rPr>
              <a:t>kinase</a:t>
            </a:r>
            <a:r>
              <a:rPr sz="4000" i="1" smtClean="0">
                <a:solidFill>
                  <a:schemeClr val="tx1"/>
                </a:solidFill>
              </a:rPr>
              <a:t> cascade</a:t>
            </a:r>
            <a:endParaRPr lang="ar-SA" sz="5400" i="1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38200" y="445014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 Growth hormone and </a:t>
            </a:r>
            <a:r>
              <a:rPr lang="en-US" sz="3200" b="1" dirty="0" err="1" smtClean="0">
                <a:solidFill>
                  <a:srgbClr val="FFFF00"/>
                </a:solidFill>
                <a:latin typeface="Constantia" pitchFamily="18" charset="0"/>
              </a:rPr>
              <a:t>prolactin</a:t>
            </a:r>
            <a:endParaRPr lang="en-US" sz="3200" b="1" dirty="0" smtClean="0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 Insulin</a:t>
            </a:r>
            <a:endParaRPr lang="en-US" sz="3200" b="1" dirty="0">
              <a:solidFill>
                <a:srgbClr val="FFFF00"/>
              </a:solidFill>
              <a:latin typeface="Constantia" pitchFamily="18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Constantia" pitchFamily="18" charset="0"/>
              </a:rPr>
              <a:t>Erythropoietin</a:t>
            </a:r>
            <a:endParaRPr lang="en-US" sz="3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Insulin action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19700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532923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997200"/>
            <a:ext cx="2087562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2667000" y="3429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4929188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Biologic Effects of Insulin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362200"/>
            <a:ext cx="29876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1613"/>
            <a:ext cx="31242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326063"/>
            <a:ext cx="29591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Excessive</a:t>
            </a:r>
            <a:r>
              <a:rPr lang="en-US" sz="2800" b="1" dirty="0" smtClean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 smtClean="0">
                <a:solidFill>
                  <a:srgbClr val="C00000"/>
                </a:solidFill>
              </a:rPr>
              <a:t>deficient</a:t>
            </a:r>
            <a:r>
              <a:rPr lang="en-US" sz="2800" b="1" dirty="0" smtClean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 smtClean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 smtClean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 smtClean="0">
                <a:solidFill>
                  <a:srgbClr val="C00000"/>
                </a:solidFill>
              </a:rPr>
              <a:t>hypo-</a:t>
            </a:r>
            <a:r>
              <a:rPr lang="en-US" sz="2800" b="1" dirty="0" smtClean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 smtClean="0">
                <a:solidFill>
                  <a:srgbClr val="C00000"/>
                </a:solidFill>
              </a:rPr>
              <a:t>hyper- or inappropriate</a:t>
            </a:r>
            <a:r>
              <a:rPr lang="en-US" sz="2800" b="1" dirty="0" smtClean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 smtClean="0"/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 smtClean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Biomedical importance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002060"/>
                </a:solidFill>
              </a:rPr>
              <a:t>Multicellular</a:t>
            </a:r>
            <a:r>
              <a:rPr lang="en-US" sz="3200" dirty="0" smtClean="0">
                <a:solidFill>
                  <a:srgbClr val="002060"/>
                </a:solidFill>
              </a:rPr>
              <a:t> organisms depend in their survival on their adaptation to a constantly changing environment</a:t>
            </a:r>
          </a:p>
          <a:p>
            <a:pPr eaLnBrk="1" hangingPunct="1"/>
            <a:r>
              <a:rPr lang="en-US" sz="3200" dirty="0" smtClean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dirty="0" smtClean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smtClean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marL="514350" indent="-514350" eaLnBrk="1" fontAlgn="t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marL="514350" indent="-514350" eaLnBrk="1" fontAlgn="t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marL="514350" indent="-514350" eaLnBrk="1" fontAlgn="t" hangingPunct="1"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Post-receptor factors</a:t>
            </a:r>
          </a:p>
          <a:p>
            <a:pPr marL="906463" lvl="1" indent="-514350" eaLnBrk="1" hangingPunct="1">
              <a:buFont typeface="+mj-lt"/>
              <a:buAutoNum type="arabicPeriod"/>
            </a:pP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Hormone/receptor binding</a:t>
            </a:r>
          </a:p>
          <a:p>
            <a:pPr algn="ctr"/>
            <a:r>
              <a:rPr lang="en-US" sz="2000" b="1" dirty="0"/>
              <a:t>a</a:t>
            </a:r>
            <a:r>
              <a:rPr lang="en-US" sz="2000" b="1" dirty="0" smtClean="0"/>
              <a:t>t the target cells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C00000"/>
                </a:solidFill>
              </a:rPr>
              <a:t>General Features of Hormone Classes</a:t>
            </a:r>
            <a:endParaRPr lang="ar-SA" sz="40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11880"/>
                <a:gridCol w="2438400"/>
                <a:gridCol w="263652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Group I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Glycoproteins</a:t>
                      </a:r>
                      <a:endParaRPr lang="en-US" sz="2000" dirty="0" smtClean="0"/>
                    </a:p>
                    <a:p>
                      <a:pPr algn="l" rtl="0"/>
                      <a:r>
                        <a:rPr lang="en-US" sz="2000" dirty="0" err="1" smtClean="0"/>
                        <a:t>Catecholamines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Steroids</a:t>
                      </a:r>
                    </a:p>
                    <a:p>
                      <a:pPr algn="l" rtl="0"/>
                      <a:r>
                        <a:rPr lang="en-US" sz="2000" dirty="0" smtClean="0"/>
                        <a:t>Thyroid Hormones: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(T3 &amp; T4)</a:t>
                      </a:r>
                    </a:p>
                    <a:p>
                      <a:pPr algn="l" rtl="0"/>
                      <a:r>
                        <a:rPr lang="en-US" sz="2000" dirty="0" err="1" smtClean="0"/>
                        <a:t>Calcitriol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retinoids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Types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Hydrophilic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Lipophilic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Solubility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No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Yes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Transport</a:t>
                      </a:r>
                      <a:r>
                        <a:rPr lang="en-US" sz="2400" baseline="0" dirty="0" smtClean="0"/>
                        <a:t> proteins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Short (minutes)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Long (hours – days)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Plasma half-life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Plasma membrane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Intracellular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Receptor</a:t>
                      </a:r>
                      <a:endParaRPr lang="ar-S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 smtClean="0"/>
                        <a:t>cAMP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cGMP</a:t>
                      </a:r>
                      <a:r>
                        <a:rPr lang="en-US" sz="2000" dirty="0" smtClean="0"/>
                        <a:t>, Ca</a:t>
                      </a:r>
                      <a:r>
                        <a:rPr lang="en-US" sz="2000" baseline="30000" dirty="0" smtClean="0"/>
                        <a:t>2+</a:t>
                      </a:r>
                      <a:r>
                        <a:rPr lang="en-US" sz="2000" dirty="0" smtClean="0"/>
                        <a:t>, metabolites</a:t>
                      </a:r>
                      <a:r>
                        <a:rPr lang="en-US" sz="2000" baseline="0" dirty="0" smtClean="0"/>
                        <a:t> of complex </a:t>
                      </a:r>
                      <a:r>
                        <a:rPr lang="en-US" sz="2000" baseline="0" dirty="0" err="1" smtClean="0"/>
                        <a:t>phosphoinositols</a:t>
                      </a:r>
                      <a:r>
                        <a:rPr lang="en-US" sz="2000" baseline="0" dirty="0" smtClean="0"/>
                        <a:t>, tyrosine </a:t>
                      </a:r>
                      <a:r>
                        <a:rPr lang="en-US" sz="2000" baseline="0" dirty="0" err="1" smtClean="0"/>
                        <a:t>kinase</a:t>
                      </a:r>
                      <a:r>
                        <a:rPr lang="en-US" sz="2000" baseline="0" dirty="0" smtClean="0"/>
                        <a:t> cascades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Receptor-hormone complex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Mediator</a:t>
                      </a:r>
                      <a:endParaRPr lang="ar-S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Classification of Hormones by Mechanism of Action</a:t>
            </a:r>
            <a:endParaRPr lang="ar-SA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 smtClean="0"/>
                        <a:t>I</a:t>
                      </a:r>
                      <a:r>
                        <a:rPr lang="en-US" sz="3200" dirty="0" smtClean="0"/>
                        <a:t>.</a:t>
                      </a:r>
                      <a:r>
                        <a:rPr lang="en-US" sz="3200" baseline="0" dirty="0" smtClean="0"/>
                        <a:t> Hormones that bind to intracellular receptors (Steroid-Thyroid </a:t>
                      </a:r>
                      <a:r>
                        <a:rPr lang="en-US" sz="3200" baseline="0" dirty="0" err="1" smtClean="0"/>
                        <a:t>superfamily</a:t>
                      </a:r>
                      <a:r>
                        <a:rPr lang="en-US" sz="3200" baseline="0" dirty="0" smtClean="0"/>
                        <a:t>):</a:t>
                      </a:r>
                      <a:endParaRPr lang="ar-S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 smtClean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1473</TotalTime>
  <Words>858</Words>
  <Application>Microsoft Office PowerPoint</Application>
  <PresentationFormat>On-screen Show (4:3)</PresentationFormat>
  <Paragraphs>181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General Mechanisms of Hormone Actions </vt:lpstr>
      <vt:lpstr>OBJECTIVES</vt:lpstr>
      <vt:lpstr>Lecture Outlines</vt:lpstr>
      <vt:lpstr>Background</vt:lpstr>
      <vt:lpstr>Background</vt:lpstr>
      <vt:lpstr>PowerPoint Presentation</vt:lpstr>
      <vt:lpstr>PowerPoint Presentation</vt:lpstr>
      <vt:lpstr>General Features of Hormone Classes</vt:lpstr>
      <vt:lpstr>Classification of Hormones by Mechanism of Action</vt:lpstr>
      <vt:lpstr>Classification of Hormones by Mechanism of Action continued…</vt:lpstr>
      <vt:lpstr>Classification of Hormones by Mechanism of Action continued…</vt:lpstr>
      <vt:lpstr>Classification of Hormones by Mechanism of Action continued…</vt:lpstr>
      <vt:lpstr>Classification of Hormones by Mechanism of Action continued…</vt:lpstr>
      <vt:lpstr>Group I. Hormones that bind to intracellular receptors  </vt:lpstr>
      <vt:lpstr>Mechanism of Action of Steroid-Thyroid Hormones</vt:lpstr>
      <vt:lpstr>Group II. Hormones that bind to cell surface receptors A. The second messenger is cAMP </vt:lpstr>
      <vt:lpstr>PowerPoint Presentation</vt:lpstr>
      <vt:lpstr>Actions of cAMP</vt:lpstr>
      <vt:lpstr>PowerPoint Presentation</vt:lpstr>
      <vt:lpstr>   The activated enzyme is guanylate cyclase  For Example:   ANP and NO</vt:lpstr>
      <vt:lpstr>Atrial Natriuretic Peptide (ANP)</vt:lpstr>
      <vt:lpstr>Group II. Hormones that bind to cell surface receptors C. The second messenger is calcium or phosphatidylinositol (or both)</vt:lpstr>
      <vt:lpstr>Calcium/Phosphatidylinositol System</vt:lpstr>
      <vt:lpstr>PowerPoint Presentation</vt:lpstr>
      <vt:lpstr>II. Hormones that bind to cell surface receptors D. The second messenger is a tyrosine kinase cascade</vt:lpstr>
      <vt:lpstr>Mechanism of Insulin action</vt:lpstr>
      <vt:lpstr>Biologic Effects of Insulin</vt:lpstr>
      <vt:lpstr>Biomedical Importance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3422</cp:lastModifiedBy>
  <cp:revision>68</cp:revision>
  <dcterms:created xsi:type="dcterms:W3CDTF">2011-02-09T19:47:46Z</dcterms:created>
  <dcterms:modified xsi:type="dcterms:W3CDTF">2013-01-30T05:05:28Z</dcterms:modified>
</cp:coreProperties>
</file>